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5">
  <p:sldMasterIdLst>
    <p:sldMasterId id="2147483648" r:id="rId1"/>
  </p:sldMasterIdLst>
  <p:notesMasterIdLst>
    <p:notesMasterId r:id="rId42"/>
  </p:notesMasterIdLst>
  <p:sldIdLst>
    <p:sldId id="1069" r:id="rId2"/>
    <p:sldId id="962" r:id="rId3"/>
    <p:sldId id="1101" r:id="rId4"/>
    <p:sldId id="1108" r:id="rId5"/>
    <p:sldId id="1103" r:id="rId6"/>
    <p:sldId id="1050" r:id="rId7"/>
    <p:sldId id="1045" r:id="rId8"/>
    <p:sldId id="1046" r:id="rId9"/>
    <p:sldId id="1109" r:id="rId10"/>
    <p:sldId id="1110" r:id="rId11"/>
    <p:sldId id="1098" r:id="rId12"/>
    <p:sldId id="1035" r:id="rId13"/>
    <p:sldId id="1053" r:id="rId14"/>
    <p:sldId id="1054" r:id="rId15"/>
    <p:sldId id="1055" r:id="rId16"/>
    <p:sldId id="970" r:id="rId17"/>
    <p:sldId id="1010" r:id="rId18"/>
    <p:sldId id="1099" r:id="rId19"/>
    <p:sldId id="1065" r:id="rId20"/>
    <p:sldId id="1107" r:id="rId21"/>
    <p:sldId id="1094" r:id="rId22"/>
    <p:sldId id="1125" r:id="rId23"/>
    <p:sldId id="1111" r:id="rId24"/>
    <p:sldId id="1004" r:id="rId25"/>
    <p:sldId id="1112" r:id="rId26"/>
    <p:sldId id="1113" r:id="rId27"/>
    <p:sldId id="1126" r:id="rId28"/>
    <p:sldId id="1061" r:id="rId29"/>
    <p:sldId id="974" r:id="rId30"/>
    <p:sldId id="1062" r:id="rId31"/>
    <p:sldId id="1063" r:id="rId32"/>
    <p:sldId id="1127" r:id="rId33"/>
    <p:sldId id="1114" r:id="rId34"/>
    <p:sldId id="1115" r:id="rId35"/>
    <p:sldId id="1116" r:id="rId36"/>
    <p:sldId id="1117" r:id="rId37"/>
    <p:sldId id="1120" r:id="rId38"/>
    <p:sldId id="1119" r:id="rId39"/>
    <p:sldId id="1122" r:id="rId40"/>
    <p:sldId id="1124" r:id="rId41"/>
  </p:sldIdLst>
  <p:sldSz cx="9144000" cy="6858000" type="screen4x3"/>
  <p:notesSz cx="6888163" cy="100187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0EDB812-BAC8-4EBB-BC1C-45F399DD61DC}">
          <p14:sldIdLst>
            <p14:sldId id="1069"/>
            <p14:sldId id="962"/>
            <p14:sldId id="1101"/>
            <p14:sldId id="1108"/>
            <p14:sldId id="1103"/>
            <p14:sldId id="1050"/>
            <p14:sldId id="1045"/>
            <p14:sldId id="1046"/>
            <p14:sldId id="1109"/>
            <p14:sldId id="1110"/>
            <p14:sldId id="1098"/>
            <p14:sldId id="1035"/>
            <p14:sldId id="1053"/>
            <p14:sldId id="1054"/>
            <p14:sldId id="1055"/>
            <p14:sldId id="970"/>
            <p14:sldId id="1010"/>
            <p14:sldId id="1099"/>
            <p14:sldId id="1065"/>
            <p14:sldId id="1107"/>
            <p14:sldId id="1094"/>
            <p14:sldId id="1125"/>
            <p14:sldId id="1111"/>
            <p14:sldId id="1004"/>
            <p14:sldId id="1112"/>
            <p14:sldId id="1113"/>
            <p14:sldId id="1126"/>
            <p14:sldId id="1061"/>
            <p14:sldId id="974"/>
            <p14:sldId id="1062"/>
            <p14:sldId id="1063"/>
            <p14:sldId id="1127"/>
            <p14:sldId id="1114"/>
            <p14:sldId id="1115"/>
            <p14:sldId id="1116"/>
            <p14:sldId id="1117"/>
            <p14:sldId id="1120"/>
            <p14:sldId id="1119"/>
            <p14:sldId id="1122"/>
            <p14:sldId id="1124"/>
          </p14:sldIdLst>
        </p14:section>
        <p14:section name="Раздел без заголовка" id="{94B078F5-B9FF-42DF-AE70-BD1A76EC647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>
          <p15:clr>
            <a:srgbClr val="A4A3A4"/>
          </p15:clr>
        </p15:guide>
        <p15:guide id="2" pos="217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FFFF"/>
    <a:srgbClr val="D60093"/>
    <a:srgbClr val="FF6699"/>
    <a:srgbClr val="FFFF00"/>
    <a:srgbClr val="CC00CC"/>
    <a:srgbClr val="CC3300"/>
    <a:srgbClr val="DDDDDD"/>
    <a:srgbClr val="CCFF99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9" autoAdjust="0"/>
    <p:restoredTop sz="94637" autoAdjust="0"/>
  </p:normalViewPr>
  <p:slideViewPr>
    <p:cSldViewPr>
      <p:cViewPr varScale="1">
        <p:scale>
          <a:sx n="127" d="100"/>
          <a:sy n="127" d="100"/>
        </p:scale>
        <p:origin x="348" y="120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36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3157"/>
        <p:guide pos="217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61" tIns="45981" rIns="91961" bIns="45981" numCol="1" anchor="t" anchorCtr="0" compatLnSpc="1">
            <a:prstTxWarp prst="textNoShape">
              <a:avLst/>
            </a:prstTxWarp>
          </a:bodyPr>
          <a:lstStyle>
            <a:lvl1pPr algn="l" defTabSz="92090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5250" y="0"/>
            <a:ext cx="2982913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61" tIns="45981" rIns="91961" bIns="45981" numCol="1" anchor="t" anchorCtr="0" compatLnSpc="1">
            <a:prstTxWarp prst="textNoShape">
              <a:avLst/>
            </a:prstTxWarp>
          </a:bodyPr>
          <a:lstStyle>
            <a:lvl1pPr algn="r" defTabSz="92090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52475"/>
            <a:ext cx="5006975" cy="3756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9163" y="4757738"/>
            <a:ext cx="5049837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61" tIns="45981" rIns="91961" bIns="459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Щелчок правит 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5475"/>
            <a:ext cx="2982913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61" tIns="45981" rIns="91961" bIns="45981" numCol="1" anchor="b" anchorCtr="0" compatLnSpc="1">
            <a:prstTxWarp prst="textNoShape">
              <a:avLst/>
            </a:prstTxWarp>
          </a:bodyPr>
          <a:lstStyle>
            <a:lvl1pPr algn="l" defTabSz="92090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5250" y="9515475"/>
            <a:ext cx="2982913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61" tIns="45981" rIns="91961" bIns="45981" numCol="1" anchor="b" anchorCtr="0" compatLnSpc="1">
            <a:prstTxWarp prst="textNoShape">
              <a:avLst/>
            </a:prstTxWarp>
          </a:bodyPr>
          <a:lstStyle>
            <a:lvl1pPr algn="r" defTabSz="920702">
              <a:defRPr/>
            </a:lvl1pPr>
          </a:lstStyle>
          <a:p>
            <a:pPr>
              <a:defRPr/>
            </a:pPr>
            <a:fld id="{174D3310-D726-4798-9F0E-04F640B360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58749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D47EA-BEC5-4D02-87B0-175406DDBA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610970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D1167-98D8-439A-BB78-1FA1DE22EA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37882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BC17-DFA3-4230-8939-CB3812E101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09713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 userDrawn="1"/>
        </p:nvGrpSpPr>
        <p:grpSpPr bwMode="auto">
          <a:xfrm>
            <a:off x="336550" y="273050"/>
            <a:ext cx="4413250" cy="420688"/>
            <a:chOff x="336529" y="273588"/>
            <a:chExt cx="4413476" cy="420376"/>
          </a:xfrm>
        </p:grpSpPr>
        <p:pic>
          <p:nvPicPr>
            <p:cNvPr id="3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29" y="296068"/>
              <a:ext cx="118413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520865" y="416357"/>
              <a:ext cx="3229140" cy="2776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150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14514" y="273588"/>
              <a:ext cx="3025930" cy="2776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150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6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110288"/>
            <a:ext cx="5413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6110288"/>
            <a:ext cx="538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6110288"/>
            <a:ext cx="53975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6110288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t="8891" r="8859" b="8063"/>
          <a:stretch>
            <a:fillRect/>
          </a:stretch>
        </p:blipFill>
        <p:spPr bwMode="auto">
          <a:xfrm>
            <a:off x="292100" y="6094413"/>
            <a:ext cx="5715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6108700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93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54FBA-1A3F-4DAC-8EDC-BC9818F33E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971794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55769-C503-4CB5-9A89-D8E631118A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475004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A00BB-0FC1-4D4E-968E-E9BE86292A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031485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104E1-63C9-46D9-9B78-5ACE3A2689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70586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8BD5B-5A11-40EC-AF05-8F68C95E13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905689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1D6B1-DB05-423D-8AA0-33E27BF247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32186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D9E14-0B92-47E0-8967-165F3E160A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674957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238EB-ABA0-48E0-9D8A-41A6E457DF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089923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Щелчок правит 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Щелчок правит 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9F5EC3A-0E7F-4003-986C-ACD0284782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t="5394" r="4085" b="7361"/>
          <a:stretch>
            <a:fillRect/>
          </a:stretch>
        </p:blipFill>
        <p:spPr bwMode="auto">
          <a:xfrm>
            <a:off x="357158" y="857232"/>
            <a:ext cx="8412163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498391" y="4237454"/>
            <a:ext cx="8572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Создание геофизической основы листа N-40-XV (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</a:rPr>
              <a:t>Прибельская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 площадь)</a:t>
            </a: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</a:rPr>
              <a:t>»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2026083" y="3786190"/>
            <a:ext cx="59916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chemeClr val="accent6">
                    <a:lumMod val="75000"/>
                  </a:schemeClr>
                </a:solidFill>
              </a:rPr>
              <a:t>А.А. Лихачев, О.Н. Серова, Н.А. Домбровская, С.И. Васильева</a:t>
            </a:r>
          </a:p>
        </p:txBody>
      </p:sp>
    </p:spTree>
    <p:extLst>
      <p:ext uri="{BB962C8B-B14F-4D97-AF65-F5344CB8AC3E}">
        <p14:creationId xmlns:p14="http://schemas.microsoft.com/office/powerpoint/2010/main" val="402134126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3.jpg"/>
          <p:cNvPicPr/>
          <p:nvPr/>
        </p:nvPicPr>
        <p:blipFill>
          <a:blip r:embed="rId2" cstate="print"/>
          <a:srcRect l="11526" t="7487" r="8723" b="22813"/>
          <a:stretch>
            <a:fillRect/>
          </a:stretch>
        </p:blipFill>
        <p:spPr>
          <a:xfrm>
            <a:off x="2123728" y="908720"/>
            <a:ext cx="4265930" cy="5267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6248345"/>
            <a:ext cx="5596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1-по участку № 1 (460006); 2 – по участку №2 (398654); 3 – контур листа </a:t>
            </a:r>
            <a:r>
              <a:rPr lang="en-US" dirty="0"/>
              <a:t>N</a:t>
            </a:r>
            <a:r>
              <a:rPr lang="ru-RU" dirty="0"/>
              <a:t>-40-</a:t>
            </a:r>
            <a:r>
              <a:rPr lang="en-US" dirty="0"/>
              <a:t>XV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30010" y="200348"/>
            <a:ext cx="6556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/>
              <a:t>Рассчитанные поправки для приведения крупномасштабных данных </a:t>
            </a:r>
          </a:p>
          <a:p>
            <a:pPr algn="ctr"/>
            <a:r>
              <a:rPr lang="ru-RU" sz="1600" b="1" i="1" dirty="0"/>
              <a:t>к уровню карты масштаба 1:2 500 000</a:t>
            </a:r>
          </a:p>
        </p:txBody>
      </p:sp>
    </p:spTree>
    <p:extLst>
      <p:ext uri="{BB962C8B-B14F-4D97-AF65-F5344CB8AC3E}">
        <p14:creationId xmlns:p14="http://schemas.microsoft.com/office/powerpoint/2010/main" val="275369799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49731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i="1" dirty="0">
                <a:ea typeface="Times New Roman" panose="02020603050405020304" pitchFamily="18" charset="0"/>
              </a:rPr>
              <a:t>Иллюстрация качества проведения внешней увязки</a:t>
            </a:r>
          </a:p>
          <a:p>
            <a:pPr algn="ctr">
              <a:spcAft>
                <a:spcPts val="0"/>
              </a:spcAft>
            </a:pPr>
            <a:endParaRPr lang="ru-RU" sz="1400" b="1" i="1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i="1" dirty="0">
                <a:ea typeface="Times New Roman" panose="02020603050405020304" pitchFamily="18" charset="0"/>
              </a:rPr>
              <a:t>Приведение ЦМ в пределах съемочных площадей к  уровню ЦМ </a:t>
            </a:r>
            <a:r>
              <a:rPr lang="ru-RU" sz="1400" dirty="0"/>
              <a:t>(Δ</a:t>
            </a:r>
            <a:r>
              <a:rPr lang="ru-RU" sz="1400" b="1" i="1" dirty="0"/>
              <a:t>Т</a:t>
            </a:r>
            <a:r>
              <a:rPr lang="ru-RU" sz="1400" dirty="0"/>
              <a:t>)</a:t>
            </a:r>
            <a:r>
              <a:rPr lang="ru-RU" sz="1400" baseline="-25000" dirty="0"/>
              <a:t>а</a:t>
            </a:r>
            <a:r>
              <a:rPr lang="ru-RU" sz="1400" dirty="0"/>
              <a:t> </a:t>
            </a:r>
            <a:r>
              <a:rPr lang="ru-RU" sz="1400" b="1" i="1" dirty="0">
                <a:ea typeface="Times New Roman" panose="02020603050405020304" pitchFamily="18" charset="0"/>
              </a:rPr>
              <a:t>карты </a:t>
            </a:r>
            <a:r>
              <a:rPr lang="ru-RU" sz="1400" b="1" i="1" dirty="0"/>
              <a:t>аномального магнитного поля России и прилегающих акваторий масштаба 1:2 500 000 </a:t>
            </a:r>
          </a:p>
          <a:p>
            <a:pPr algn="ctr">
              <a:spcAft>
                <a:spcPts val="0"/>
              </a:spcAft>
            </a:pPr>
            <a:r>
              <a:rPr lang="ru-RU" sz="1400" b="1" i="1" dirty="0"/>
              <a:t>(Т.П. Литвинова, 2016ф)</a:t>
            </a:r>
            <a:endParaRPr lang="ru-RU" sz="1400" b="1" i="1" dirty="0"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72209" y="1893346"/>
            <a:ext cx="4781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Сопоставление ЦМ (</a:t>
            </a:r>
            <a:r>
              <a:rPr lang="en-US" b="1" i="1" dirty="0"/>
              <a:t>D</a:t>
            </a:r>
            <a:r>
              <a:rPr lang="ru-RU" b="1" i="1" dirty="0"/>
              <a:t>Т)</a:t>
            </a:r>
            <a:r>
              <a:rPr lang="ru-RU" b="1" i="1" baseline="-25000" dirty="0"/>
              <a:t>а</a:t>
            </a:r>
            <a:r>
              <a:rPr lang="ru-RU" b="1" i="1" dirty="0"/>
              <a:t>, </a:t>
            </a:r>
          </a:p>
          <a:p>
            <a:pPr algn="ctr"/>
            <a:r>
              <a:rPr lang="ru-RU" b="1" i="1" dirty="0"/>
              <a:t>проведенное по синтетическим маршрутам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2BE1792-BE85-4B1F-A8E0-301EA18A8C85}"/>
              </a:ext>
            </a:extLst>
          </p:cNvPr>
          <p:cNvSpPr/>
          <p:nvPr/>
        </p:nvSpPr>
        <p:spPr>
          <a:xfrm>
            <a:off x="4591556" y="5667659"/>
            <a:ext cx="43424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/>
              <a:t>Красная линия – ЦМ (</a:t>
            </a:r>
            <a:r>
              <a:rPr lang="en-US" sz="1050" dirty="0"/>
              <a:t>D</a:t>
            </a:r>
            <a:r>
              <a:rPr lang="en-US" sz="1050" b="1" i="1" dirty="0"/>
              <a:t>T</a:t>
            </a:r>
            <a:r>
              <a:rPr lang="ru-RU" sz="1050" dirty="0"/>
              <a:t>)а листа </a:t>
            </a:r>
            <a:r>
              <a:rPr lang="en-US" sz="1050" dirty="0"/>
              <a:t>N</a:t>
            </a:r>
            <a:r>
              <a:rPr lang="ru-RU" sz="1050" dirty="0"/>
              <a:t>-40-</a:t>
            </a:r>
            <a:r>
              <a:rPr lang="en-US" sz="1050" dirty="0"/>
              <a:t>XV </a:t>
            </a:r>
            <a:r>
              <a:rPr lang="ru-RU" sz="1050" dirty="0"/>
              <a:t>(сеть 100х100м); </a:t>
            </a:r>
          </a:p>
          <a:p>
            <a:r>
              <a:rPr lang="ru-RU" sz="1050" dirty="0"/>
              <a:t>зеленая линия – ЦМ (∆</a:t>
            </a:r>
            <a:r>
              <a:rPr lang="ru-RU" sz="1050" b="1" i="1" dirty="0"/>
              <a:t>Т</a:t>
            </a:r>
            <a:r>
              <a:rPr lang="ru-RU" sz="1050" dirty="0"/>
              <a:t>)а карты аномального магнитного поля России и прилегающих акваторий масштаба 1:2 500 000 по сети 2.5х2.5 км (Литвинова Т.П., 2016ф)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1369F7-4E53-4C51-8F4B-5AA0577916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1614" r="1785" b="19869"/>
          <a:stretch/>
        </p:blipFill>
        <p:spPr bwMode="auto">
          <a:xfrm>
            <a:off x="115029" y="2104754"/>
            <a:ext cx="4066738" cy="4492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F45094-C7B2-4D52-A39C-F8AC54F580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17568" b="24054"/>
          <a:stretch/>
        </p:blipFill>
        <p:spPr bwMode="auto">
          <a:xfrm>
            <a:off x="4381517" y="2375841"/>
            <a:ext cx="4762483" cy="32918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029" y="1599183"/>
            <a:ext cx="4146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Визуализация результирующей матрицы(ΔТ)</a:t>
            </a:r>
            <a:r>
              <a:rPr lang="ru-RU" b="1" i="1" baseline="-25000" dirty="0"/>
              <a:t>а</a:t>
            </a:r>
            <a:r>
              <a:rPr lang="ru-RU" b="1" i="1" dirty="0"/>
              <a:t> </a:t>
            </a:r>
          </a:p>
          <a:p>
            <a:r>
              <a:rPr lang="ru-RU" b="1" i="1" dirty="0"/>
              <a:t>на лист </a:t>
            </a:r>
            <a:r>
              <a:rPr lang="en-US" b="1" i="1" dirty="0"/>
              <a:t>N</a:t>
            </a:r>
            <a:r>
              <a:rPr lang="ru-RU" b="1" i="1" dirty="0"/>
              <a:t>-40-</a:t>
            </a:r>
            <a:r>
              <a:rPr lang="en-US" b="1" i="1" dirty="0"/>
              <a:t>XV </a:t>
            </a:r>
            <a:r>
              <a:rPr lang="ru-RU" b="1" i="1" dirty="0"/>
              <a:t>с обрамлением  с положением профилей</a:t>
            </a:r>
          </a:p>
        </p:txBody>
      </p:sp>
    </p:spTree>
    <p:extLst>
      <p:ext uri="{BB962C8B-B14F-4D97-AF65-F5344CB8AC3E}">
        <p14:creationId xmlns:p14="http://schemas.microsoft.com/office/powerpoint/2010/main" val="413368402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5AFB8B-991E-4C9F-8A1F-F0953FD2B5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344147"/>
            <a:ext cx="8174736" cy="61697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6766603" y="5596152"/>
            <a:ext cx="1892765" cy="9177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87920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67544" y="142852"/>
            <a:ext cx="7942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ea typeface="Times New Roman" panose="02020603050405020304" pitchFamily="18" charset="0"/>
              </a:rPr>
              <a:t>Схема изученности гравиметрическими съемками листа </a:t>
            </a:r>
            <a:r>
              <a:rPr lang="en-US" sz="1600" b="1" i="1" dirty="0">
                <a:ea typeface="Times New Roman" panose="02020603050405020304" pitchFamily="18" charset="0"/>
              </a:rPr>
              <a:t>N-40-XV </a:t>
            </a:r>
            <a:r>
              <a:rPr lang="ru-RU" sz="1600" b="1" i="1" dirty="0">
                <a:ea typeface="Times New Roman" panose="02020603050405020304" pitchFamily="18" charset="0"/>
              </a:rPr>
              <a:t>с обрамлением</a:t>
            </a:r>
            <a:endParaRPr lang="ru-RU" sz="1600" b="1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93BBA1-8670-48FE-A89D-7644218311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t="5559" r="3921" b="13315"/>
          <a:stretch/>
        </p:blipFill>
        <p:spPr bwMode="auto">
          <a:xfrm>
            <a:off x="854829" y="478666"/>
            <a:ext cx="3696593" cy="62364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0BF9B8-A7A9-4DB0-A1A7-0A0F659612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4230" t="47102" r="22438" b="12421"/>
          <a:stretch/>
        </p:blipFill>
        <p:spPr>
          <a:xfrm>
            <a:off x="5341236" y="3712267"/>
            <a:ext cx="2944303" cy="14949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781254-AF4B-48E2-9227-25CFCA88E2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4024" t="28269" r="22439" b="29718"/>
          <a:stretch/>
        </p:blipFill>
        <p:spPr>
          <a:xfrm>
            <a:off x="5319006" y="506108"/>
            <a:ext cx="2958232" cy="15517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2B819F-4593-4C02-B536-5D250C76F7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4024" t="31166" r="22439" b="22474"/>
          <a:stretch/>
        </p:blipFill>
        <p:spPr>
          <a:xfrm>
            <a:off x="5327560" y="2017969"/>
            <a:ext cx="2958232" cy="17122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B69D01-EB36-4D11-88C6-6AACF295C6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34230" t="35513" r="22438" b="21025"/>
          <a:stretch/>
        </p:blipFill>
        <p:spPr>
          <a:xfrm>
            <a:off x="5340983" y="5183186"/>
            <a:ext cx="2944303" cy="160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4147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3608" y="201085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ea typeface="Times New Roman" panose="02020603050405020304" pitchFamily="18" charset="0"/>
              </a:rPr>
              <a:t>Гравиметрические материалы, использованные при создании Государственной гравиметрической карты листа </a:t>
            </a:r>
            <a:r>
              <a:rPr lang="en-US" sz="1600" b="1" i="1" dirty="0">
                <a:ea typeface="Times New Roman" panose="02020603050405020304" pitchFamily="18" charset="0"/>
              </a:rPr>
              <a:t>N-40-XV</a:t>
            </a:r>
            <a:endParaRPr lang="ru-RU" sz="1600" b="1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563C12-C3E3-4E82-9599-6622696C12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95" t="2081" r="3685" b="4642"/>
          <a:stretch/>
        </p:blipFill>
        <p:spPr>
          <a:xfrm rot="60000">
            <a:off x="3194928" y="1338869"/>
            <a:ext cx="5924989" cy="31907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B0420B-1FD7-45E7-90FE-59328E5398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89" t="16108" r="58999" b="26189"/>
          <a:stretch/>
        </p:blipFill>
        <p:spPr>
          <a:xfrm rot="60000">
            <a:off x="295504" y="811168"/>
            <a:ext cx="2930262" cy="34543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119CD6-E170-4955-A111-7256EC22B7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8788" r="77647" b="26189"/>
          <a:stretch/>
        </p:blipFill>
        <p:spPr>
          <a:xfrm rot="60000">
            <a:off x="508010" y="4673610"/>
            <a:ext cx="2364102" cy="2039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3835981-02CC-4B3C-814D-12A16BE14A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492" r="58999" b="91370"/>
          <a:stretch/>
        </p:blipFill>
        <p:spPr>
          <a:xfrm rot="60000">
            <a:off x="128450" y="4211027"/>
            <a:ext cx="3123222" cy="487157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5A873E4-07E6-4792-81B6-DA464BF111A5}"/>
              </a:ext>
            </a:extLst>
          </p:cNvPr>
          <p:cNvSpPr/>
          <p:nvPr/>
        </p:nvSpPr>
        <p:spPr bwMode="auto">
          <a:xfrm>
            <a:off x="3162980" y="1287409"/>
            <a:ext cx="427029" cy="2645133"/>
          </a:xfrm>
          <a:prstGeom prst="rect">
            <a:avLst/>
          </a:prstGeom>
          <a:solidFill>
            <a:srgbClr val="FE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93151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21997" y="384904"/>
            <a:ext cx="47000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ea typeface="Times New Roman" panose="02020603050405020304" pitchFamily="18" charset="0"/>
              </a:rPr>
              <a:t>Схема использованных гравиметрических съемок</a:t>
            </a:r>
            <a:endParaRPr lang="ru-RU" sz="1600" b="1" i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C7F897-D9A5-44A2-AEC3-3838E6D16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t="11006" r="19989" b="39863"/>
          <a:stretch/>
        </p:blipFill>
        <p:spPr bwMode="auto">
          <a:xfrm>
            <a:off x="107504" y="1052736"/>
            <a:ext cx="4135450" cy="52510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FA6A92-7E62-4C95-95D7-60E2E66A6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7950" t="38410" r="16926" b="9436"/>
          <a:stretch/>
        </p:blipFill>
        <p:spPr>
          <a:xfrm>
            <a:off x="4314962" y="2205562"/>
            <a:ext cx="4757849" cy="244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3686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Прямоугольник 4"/>
          <p:cNvSpPr>
            <a:spLocks noChangeArrowheads="1"/>
          </p:cNvSpPr>
          <p:nvPr/>
        </p:nvSpPr>
        <p:spPr bwMode="auto">
          <a:xfrm>
            <a:off x="1077581" y="306651"/>
            <a:ext cx="71020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1600" b="1" i="1" dirty="0">
                <a:ea typeface="Calibri" panose="020F0502020204030204" pitchFamily="34" charset="0"/>
                <a:cs typeface="Calibri" panose="020F0502020204030204" pitchFamily="34" charset="0"/>
              </a:rPr>
              <a:t>Цифровые модели аномального поля силы тяжести</a:t>
            </a:r>
            <a:r>
              <a:rPr lang="en-US" altLang="ru-RU" sz="1600" b="1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600" b="1" i="1" dirty="0">
                <a:ea typeface="Calibri" panose="020F0502020204030204" pitchFamily="34" charset="0"/>
                <a:cs typeface="Calibri" panose="020F0502020204030204" pitchFamily="34" charset="0"/>
              </a:rPr>
              <a:t>листа </a:t>
            </a:r>
            <a:r>
              <a:rPr lang="en-US" altLang="ru-RU" sz="1600" b="1" i="1" dirty="0">
                <a:ea typeface="Calibri" panose="020F0502020204030204" pitchFamily="34" charset="0"/>
                <a:cs typeface="Calibri" panose="020F0502020204030204" pitchFamily="34" charset="0"/>
              </a:rPr>
              <a:t>N-40-XV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1381" y="5960313"/>
            <a:ext cx="7915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Редукция Буге: а) плотность промежуточного слоя 2,67 </a:t>
            </a:r>
            <a:r>
              <a:rPr lang="ru-RU" altLang="ru-RU" b="1" i="1" dirty="0">
                <a:ea typeface="Calibri" panose="020F0502020204030204" pitchFamily="34" charset="0"/>
                <a:cs typeface="Calibri" panose="020F0502020204030204" pitchFamily="34" charset="0"/>
              </a:rPr>
              <a:t> г/см</a:t>
            </a:r>
            <a:r>
              <a:rPr lang="ru-RU" altLang="ru-RU" b="1" i="1" baseline="30000" dirty="0"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altLang="ru-RU" b="1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i="1" dirty="0"/>
              <a:t>; б) плотность промежуточного слоя 2,30</a:t>
            </a:r>
            <a:r>
              <a:rPr lang="ru-RU" altLang="ru-RU" b="1" i="1" dirty="0">
                <a:ea typeface="Calibri" panose="020F0502020204030204" pitchFamily="34" charset="0"/>
                <a:cs typeface="Calibri" panose="020F0502020204030204" pitchFamily="34" charset="0"/>
              </a:rPr>
              <a:t> г/см</a:t>
            </a:r>
            <a:r>
              <a:rPr lang="ru-RU" altLang="ru-RU" b="1" i="1" baseline="30000" dirty="0"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altLang="ru-RU" b="1" i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b="1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FB6D99-A571-4400-866C-926FA81B19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8" t="11247" r="4279" b="21838"/>
          <a:stretch/>
        </p:blipFill>
        <p:spPr>
          <a:xfrm>
            <a:off x="216253" y="836712"/>
            <a:ext cx="871149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2926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E2BF84-678B-4022-AE71-8D3B3C18F7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"/>
          <a:stretch/>
        </p:blipFill>
        <p:spPr>
          <a:xfrm>
            <a:off x="175091" y="139820"/>
            <a:ext cx="8793818" cy="657836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99C784-53D3-443C-AC90-2B47BD442244}"/>
              </a:ext>
            </a:extLst>
          </p:cNvPr>
          <p:cNvSpPr/>
          <p:nvPr/>
        </p:nvSpPr>
        <p:spPr bwMode="auto">
          <a:xfrm>
            <a:off x="7020272" y="5768825"/>
            <a:ext cx="1948637" cy="94525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10753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4953A4-1247-4720-A53B-2EED537AE9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19473" y="167501"/>
            <a:ext cx="8705053" cy="652299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D1BFC9-99F7-47BB-A3EC-61F8358603B9}"/>
              </a:ext>
            </a:extLst>
          </p:cNvPr>
          <p:cNvSpPr/>
          <p:nvPr/>
        </p:nvSpPr>
        <p:spPr bwMode="auto">
          <a:xfrm>
            <a:off x="6975889" y="5749817"/>
            <a:ext cx="1948637" cy="9406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281150"/>
            <a:ext cx="7667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ea typeface="Times New Roman" panose="02020603050405020304" pitchFamily="18" charset="0"/>
              </a:rPr>
              <a:t>Схема изученности листа </a:t>
            </a:r>
            <a:r>
              <a:rPr lang="en-US" sz="1600" b="1" i="1" dirty="0">
                <a:ea typeface="Times New Roman" panose="02020603050405020304" pitchFamily="18" charset="0"/>
              </a:rPr>
              <a:t>N-40-XV </a:t>
            </a:r>
            <a:r>
              <a:rPr lang="ru-RU" sz="1600" b="1" i="1" dirty="0">
                <a:ea typeface="Times New Roman" panose="02020603050405020304" pitchFamily="18" charset="0"/>
              </a:rPr>
              <a:t>площадными сейсморазведочными работами </a:t>
            </a:r>
          </a:p>
          <a:p>
            <a:pPr algn="ctr"/>
            <a:r>
              <a:rPr lang="en-US" sz="1600" b="1" i="1" dirty="0">
                <a:ea typeface="Times New Roman" panose="02020603050405020304" pitchFamily="18" charset="0"/>
              </a:rPr>
              <a:t>c 1949 </a:t>
            </a:r>
            <a:r>
              <a:rPr lang="ru-RU" sz="1600" b="1" i="1" dirty="0">
                <a:ea typeface="Times New Roman" panose="02020603050405020304" pitchFamily="18" charset="0"/>
              </a:rPr>
              <a:t>по</a:t>
            </a:r>
            <a:r>
              <a:rPr lang="en-US" sz="1600" b="1" i="1" dirty="0">
                <a:ea typeface="Times New Roman" panose="02020603050405020304" pitchFamily="18" charset="0"/>
              </a:rPr>
              <a:t> </a:t>
            </a:r>
            <a:r>
              <a:rPr lang="ru-RU" sz="1600" b="1" i="1" dirty="0">
                <a:ea typeface="Times New Roman" panose="02020603050405020304" pitchFamily="18" charset="0"/>
              </a:rPr>
              <a:t>2019 </a:t>
            </a:r>
            <a:r>
              <a:rPr lang="ru-RU" sz="1600" b="1" i="1" dirty="0" err="1">
                <a:ea typeface="Times New Roman" panose="02020603050405020304" pitchFamily="18" charset="0"/>
              </a:rPr>
              <a:t>гг</a:t>
            </a:r>
            <a:endParaRPr lang="ru-RU" sz="1600" b="1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BED274-A681-4C21-B881-F4CF75784A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654" y="1268760"/>
            <a:ext cx="2805130" cy="36777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8121A2-30F6-46E3-B105-08E2CF5771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7030" y="1268760"/>
            <a:ext cx="2805130" cy="36848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533B3B-03EC-4018-AF1A-F06F1A756A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31366" y="1327424"/>
            <a:ext cx="2805130" cy="3603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15296" y="964315"/>
            <a:ext cx="10021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ea typeface="Times New Roman" panose="02020603050405020304" pitchFamily="18" charset="0"/>
              </a:rPr>
              <a:t>1949-1981 </a:t>
            </a:r>
            <a:r>
              <a:rPr lang="ru-RU" b="1" i="1" dirty="0" err="1">
                <a:ea typeface="Times New Roman" panose="02020603050405020304" pitchFamily="18" charset="0"/>
              </a:rPr>
              <a:t>гг</a:t>
            </a:r>
            <a:endParaRPr lang="ru-RU" b="1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108496" y="991761"/>
            <a:ext cx="10021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ea typeface="Times New Roman" panose="02020603050405020304" pitchFamily="18" charset="0"/>
              </a:rPr>
              <a:t>1981-1994 </a:t>
            </a:r>
            <a:r>
              <a:rPr lang="ru-RU" b="1" i="1" dirty="0" err="1">
                <a:ea typeface="Times New Roman" panose="02020603050405020304" pitchFamily="18" charset="0"/>
              </a:rPr>
              <a:t>гг</a:t>
            </a:r>
            <a:endParaRPr lang="ru-RU" b="1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020272" y="1054767"/>
            <a:ext cx="10021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ea typeface="Times New Roman" panose="02020603050405020304" pitchFamily="18" charset="0"/>
              </a:rPr>
              <a:t>1994-2019 </a:t>
            </a:r>
            <a:r>
              <a:rPr lang="ru-RU" b="1" i="1" dirty="0" err="1">
                <a:ea typeface="Times New Roman" panose="02020603050405020304" pitchFamily="18" charset="0"/>
              </a:rPr>
              <a:t>гг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45354669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59632" y="253567"/>
            <a:ext cx="7072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/>
              <a:t>Административное положение листа N-40-XV (</a:t>
            </a:r>
            <a:r>
              <a:rPr lang="ru-RU" sz="1600" b="1" i="1" dirty="0" err="1"/>
              <a:t>Прибельская</a:t>
            </a:r>
            <a:r>
              <a:rPr lang="ru-RU" sz="1600" b="1" i="1" dirty="0"/>
              <a:t> площадь)</a:t>
            </a:r>
          </a:p>
        </p:txBody>
      </p:sp>
      <p:pic>
        <p:nvPicPr>
          <p:cNvPr id="4" name="Рисунок 3" descr="Обзорка.jpg"/>
          <p:cNvPicPr>
            <a:picLocks noChangeAspect="1"/>
          </p:cNvPicPr>
          <p:nvPr/>
        </p:nvPicPr>
        <p:blipFill>
          <a:blip r:embed="rId2" cstate="print"/>
          <a:srcRect l="19098" t="15625" r="10269" b="18750"/>
          <a:stretch>
            <a:fillRect/>
          </a:stretch>
        </p:blipFill>
        <p:spPr>
          <a:xfrm>
            <a:off x="2571736" y="714356"/>
            <a:ext cx="4274473" cy="561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8986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0E247EE-7C94-4C28-BDCB-84B646A6DD62}"/>
              </a:ext>
            </a:extLst>
          </p:cNvPr>
          <p:cNvSpPr/>
          <p:nvPr/>
        </p:nvSpPr>
        <p:spPr>
          <a:xfrm>
            <a:off x="899592" y="132780"/>
            <a:ext cx="76981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ea typeface="Times New Roman" panose="02020603050405020304" pitchFamily="18" charset="0"/>
              </a:rPr>
              <a:t>Схема изученности листа </a:t>
            </a:r>
            <a:r>
              <a:rPr lang="en-US" sz="1600" b="1" i="1" dirty="0">
                <a:ea typeface="Times New Roman" panose="02020603050405020304" pitchFamily="18" charset="0"/>
              </a:rPr>
              <a:t>N-40-XV </a:t>
            </a:r>
            <a:r>
              <a:rPr lang="ru-RU" sz="1600" b="1" i="1" dirty="0">
                <a:ea typeface="Times New Roman" panose="02020603050405020304" pitchFamily="18" charset="0"/>
              </a:rPr>
              <a:t>профильными сейсморазведочными работами</a:t>
            </a:r>
            <a:endParaRPr lang="ru-RU" sz="1600" b="1" i="1" dirty="0"/>
          </a:p>
        </p:txBody>
      </p:sp>
      <p:pic>
        <p:nvPicPr>
          <p:cNvPr id="6" name="Рисунок 5" descr="N40_XV_SEISM_izuch_1.jpg">
            <a:extLst>
              <a:ext uri="{FF2B5EF4-FFF2-40B4-BE49-F238E27FC236}">
                <a16:creationId xmlns:a16="http://schemas.microsoft.com/office/drawing/2014/main" id="{9B8BF64B-84F0-4BD3-8B9E-878B729BFAB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19539" y="679276"/>
            <a:ext cx="3887530" cy="5722689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3" t="27826" r="5761" b="43652"/>
          <a:stretch/>
        </p:blipFill>
        <p:spPr bwMode="auto">
          <a:xfrm>
            <a:off x="4859286" y="801043"/>
            <a:ext cx="3527523" cy="143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7" t="50117" r="22718" b="18436"/>
          <a:stretch/>
        </p:blipFill>
        <p:spPr bwMode="auto">
          <a:xfrm>
            <a:off x="4859366" y="1953947"/>
            <a:ext cx="3527443" cy="158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7" t="29826" r="22609" b="40870"/>
          <a:stretch/>
        </p:blipFill>
        <p:spPr bwMode="auto">
          <a:xfrm>
            <a:off x="4860032" y="3221841"/>
            <a:ext cx="3536243" cy="147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5" t="25260" r="22500" b="42261"/>
          <a:stretch/>
        </p:blipFill>
        <p:spPr bwMode="auto">
          <a:xfrm>
            <a:off x="4872711" y="4700388"/>
            <a:ext cx="3527443" cy="163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44663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1" t="22911" r="18035" b="15587"/>
          <a:stretch/>
        </p:blipFill>
        <p:spPr bwMode="auto">
          <a:xfrm>
            <a:off x="276483" y="615743"/>
            <a:ext cx="3302077" cy="238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3028664"/>
            <a:ext cx="2697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Геолого-геофизический разрез </a:t>
            </a:r>
          </a:p>
          <a:p>
            <a:r>
              <a:rPr lang="ru-RU" dirty="0"/>
              <a:t>по региональному профилю 038501</a:t>
            </a:r>
          </a:p>
          <a:p>
            <a:r>
              <a:rPr lang="ru-RU" dirty="0"/>
              <a:t> (</a:t>
            </a:r>
            <a:r>
              <a:rPr lang="ru-RU" dirty="0" err="1"/>
              <a:t>Кушкуль</a:t>
            </a:r>
            <a:r>
              <a:rPr lang="ru-RU" dirty="0"/>
              <a:t>–</a:t>
            </a:r>
            <a:r>
              <a:rPr lang="ru-RU" dirty="0" err="1"/>
              <a:t>Вавилово</a:t>
            </a:r>
            <a:r>
              <a:rPr lang="ru-RU" dirty="0"/>
              <a:t>–Архангельское).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5" t="21556" r="4196" b="9143"/>
          <a:stretch/>
        </p:blipFill>
        <p:spPr bwMode="auto">
          <a:xfrm>
            <a:off x="629566" y="3712829"/>
            <a:ext cx="1990917" cy="245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8879" y="6216137"/>
            <a:ext cx="259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Геолого-геофизический разрез </a:t>
            </a:r>
          </a:p>
          <a:p>
            <a:r>
              <a:rPr lang="ru-RU" dirty="0"/>
              <a:t>по региональному профилю 088625 </a:t>
            </a:r>
          </a:p>
          <a:p>
            <a:r>
              <a:rPr lang="ru-RU" dirty="0"/>
              <a:t>(скв.1 Кипчак-скв.62 </a:t>
            </a:r>
            <a:r>
              <a:rPr lang="ru-RU" dirty="0" err="1"/>
              <a:t>Кабаково</a:t>
            </a:r>
            <a:r>
              <a:rPr lang="ru-RU" dirty="0"/>
              <a:t>)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4" t="39290" r="15178" b="10000"/>
          <a:stretch/>
        </p:blipFill>
        <p:spPr bwMode="auto">
          <a:xfrm>
            <a:off x="4537764" y="615742"/>
            <a:ext cx="4332818" cy="249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1" t="31428" r="18929" b="18143"/>
          <a:stretch/>
        </p:blipFill>
        <p:spPr bwMode="auto">
          <a:xfrm>
            <a:off x="4204768" y="3658385"/>
            <a:ext cx="4696523" cy="282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57542" y="6467519"/>
            <a:ext cx="36370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Глубинный разрез по региональному профилю №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7697" y="3061115"/>
            <a:ext cx="3560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Глубинный разрез по региональному профилю № 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A344BC-C363-419C-B79B-0DEA287225E5}"/>
              </a:ext>
            </a:extLst>
          </p:cNvPr>
          <p:cNvSpPr txBox="1"/>
          <p:nvPr/>
        </p:nvSpPr>
        <p:spPr>
          <a:xfrm>
            <a:off x="1822115" y="185211"/>
            <a:ext cx="6008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/>
              <a:t>Сейсмические материалы, используемые при интерпретации</a:t>
            </a:r>
          </a:p>
        </p:txBody>
      </p:sp>
    </p:spTree>
    <p:extLst>
      <p:ext uri="{BB962C8B-B14F-4D97-AF65-F5344CB8AC3E}">
        <p14:creationId xmlns:p14="http://schemas.microsoft.com/office/powerpoint/2010/main" val="257907103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1B9AD69-FB02-4BA6-81B7-60DA79FD2B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9592" y="589883"/>
            <a:ext cx="7558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/>
              <a:t>Сейсмические материалы, используемые при интерпретации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D833D9-8CCA-461F-B82A-B7FBBA1FD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6" y="3840821"/>
            <a:ext cx="3816425" cy="2167755"/>
          </a:xfrm>
          <a:prstGeom prst="rect">
            <a:avLst/>
          </a:prstGeo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18617527-512F-437A-BFEE-C69597E14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" t="5634" r="14038" b="9850"/>
          <a:stretch/>
        </p:blipFill>
        <p:spPr>
          <a:xfrm>
            <a:off x="395536" y="1169775"/>
            <a:ext cx="3816424" cy="2160240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A67A84-28F1-40AA-8528-D88707F3CA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" t="1787" r="3070" b="8203"/>
          <a:stretch/>
        </p:blipFill>
        <p:spPr>
          <a:xfrm>
            <a:off x="6048148" y="3628554"/>
            <a:ext cx="2088232" cy="25922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3F90D0A-A96A-49C7-B67A-2E8582594B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t="3223" r="3291" b="4266"/>
          <a:stretch/>
        </p:blipFill>
        <p:spPr>
          <a:xfrm>
            <a:off x="4932042" y="1169775"/>
            <a:ext cx="2160222" cy="228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4255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t="2012" r="1182" b="18115"/>
          <a:stretch/>
        </p:blipFill>
        <p:spPr bwMode="auto">
          <a:xfrm>
            <a:off x="498526" y="1311564"/>
            <a:ext cx="3707234" cy="41735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6910" y="5485066"/>
            <a:ext cx="3950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Цифровая модель модуля горизонтальной составляющей градиента аномального магнитного поля.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t="2437" r="1183" b="17902"/>
          <a:stretch/>
        </p:blipFill>
        <p:spPr bwMode="auto">
          <a:xfrm>
            <a:off x="4908592" y="1347121"/>
            <a:ext cx="3684578" cy="4148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08592" y="5532778"/>
            <a:ext cx="409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Цифровая модель модуля горизонтальной составляющей градиента аномального поля силы тяжести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69606" y="496547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ea typeface="Times New Roman" panose="02020603050405020304" pitchFamily="18" charset="0"/>
              </a:rPr>
              <a:t>Цифровые модели модуля горизонтальной составляющей градиента потенциальных полей </a:t>
            </a:r>
            <a:endParaRPr lang="ru-RU" sz="1600" b="1" i="1" dirty="0"/>
          </a:p>
        </p:txBody>
      </p:sp>
    </p:spTree>
    <p:extLst>
      <p:ext uri="{BB962C8B-B14F-4D97-AF65-F5344CB8AC3E}">
        <p14:creationId xmlns:p14="http://schemas.microsoft.com/office/powerpoint/2010/main" val="407557901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8B785C-1E30-4F55-9E37-4F95C97C8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01407"/>
            <a:ext cx="3992159" cy="56235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783002-9C01-493D-9848-2D29E807E1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5" y="701407"/>
            <a:ext cx="3779963" cy="5763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201368"/>
            <a:ext cx="777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/>
              <a:t>Карты </a:t>
            </a:r>
            <a:r>
              <a:rPr lang="ru-RU" sz="1600" b="1" i="1" dirty="0">
                <a:ea typeface="Times New Roman" panose="02020603050405020304" pitchFamily="18" charset="0"/>
              </a:rPr>
              <a:t>модуля горизонтальной составляющей градиента </a:t>
            </a:r>
            <a:r>
              <a:rPr lang="ru-RU" sz="1600" b="1" i="1" dirty="0"/>
              <a:t>потенциальных полей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761707A-2CB0-47E8-B12B-C63502A7B017}"/>
              </a:ext>
            </a:extLst>
          </p:cNvPr>
          <p:cNvSpPr/>
          <p:nvPr/>
        </p:nvSpPr>
        <p:spPr bwMode="auto">
          <a:xfrm>
            <a:off x="2753176" y="5800736"/>
            <a:ext cx="1395932" cy="663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797CB5D-7CF0-46B7-8CB1-6BEFF197208F}"/>
              </a:ext>
            </a:extLst>
          </p:cNvPr>
          <p:cNvSpPr/>
          <p:nvPr/>
        </p:nvSpPr>
        <p:spPr bwMode="auto">
          <a:xfrm>
            <a:off x="7236296" y="5661248"/>
            <a:ext cx="1467941" cy="663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0982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t="1588" b="18751"/>
          <a:stretch/>
        </p:blipFill>
        <p:spPr bwMode="auto">
          <a:xfrm>
            <a:off x="377300" y="1053802"/>
            <a:ext cx="3741277" cy="4148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6912" y="5223902"/>
            <a:ext cx="3651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Цифровая модель верти</a:t>
            </a:r>
            <a:r>
              <a:rPr lang="ru-RU" b="1" dirty="0"/>
              <a:t>к</a:t>
            </a:r>
            <a:r>
              <a:rPr lang="ru-RU" dirty="0"/>
              <a:t>альной составляющей градиента аномального магнитного поля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483" r="1183" b="18008"/>
          <a:stretch/>
        </p:blipFill>
        <p:spPr bwMode="auto">
          <a:xfrm>
            <a:off x="5025424" y="1031724"/>
            <a:ext cx="3701663" cy="41921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76059" y="5223902"/>
            <a:ext cx="365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Цифровая модель вертикальной составляющей градиента аномального поля силы тяжести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47664" y="332656"/>
            <a:ext cx="6336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ea typeface="Times New Roman" panose="02020603050405020304" pitchFamily="18" charset="0"/>
              </a:rPr>
              <a:t>Цифровые модели вертикальной  составляющей градиента потенциальных полей </a:t>
            </a:r>
            <a:endParaRPr lang="ru-RU" sz="1600" b="1" i="1" dirty="0"/>
          </a:p>
        </p:txBody>
      </p:sp>
    </p:spTree>
    <p:extLst>
      <p:ext uri="{BB962C8B-B14F-4D97-AF65-F5344CB8AC3E}">
        <p14:creationId xmlns:p14="http://schemas.microsoft.com/office/powerpoint/2010/main" val="316311292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3B806D-775A-4EE4-BDCB-C6EA4039D6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23" y="816625"/>
            <a:ext cx="3782568" cy="58316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47A905-B067-4753-B5C1-F14F8ECA5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16625"/>
            <a:ext cx="3943474" cy="5554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9712" y="332506"/>
            <a:ext cx="6120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/>
              <a:t>Карты </a:t>
            </a:r>
            <a:r>
              <a:rPr lang="ru-RU" sz="1400" b="1" i="1" dirty="0">
                <a:ea typeface="Times New Roman" panose="02020603050405020304" pitchFamily="18" charset="0"/>
              </a:rPr>
              <a:t>вертикальной составляющей градиента потенциальных полей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8FC141-0FDB-4007-B03D-41ACC86EE055}"/>
              </a:ext>
            </a:extLst>
          </p:cNvPr>
          <p:cNvSpPr/>
          <p:nvPr/>
        </p:nvSpPr>
        <p:spPr bwMode="auto">
          <a:xfrm>
            <a:off x="2749291" y="5981042"/>
            <a:ext cx="1399200" cy="6672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06C5E5C-1924-4304-9D5F-11DDF367C4A5}"/>
              </a:ext>
            </a:extLst>
          </p:cNvPr>
          <p:cNvSpPr/>
          <p:nvPr/>
        </p:nvSpPr>
        <p:spPr bwMode="auto">
          <a:xfrm>
            <a:off x="7181437" y="5747355"/>
            <a:ext cx="1478053" cy="6242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82990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86D0CD-546C-4F71-AB2E-74B883F9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32420"/>
            <a:ext cx="7772400" cy="659160"/>
          </a:xfrm>
        </p:spPr>
        <p:txBody>
          <a:bodyPr/>
          <a:lstStyle/>
          <a:p>
            <a:r>
              <a:rPr lang="ru-RU" sz="1600" b="1" i="1" dirty="0">
                <a:ea typeface="Times New Roman" panose="02020603050405020304" pitchFamily="18" charset="0"/>
              </a:rPr>
              <a:t>Выбор высоты пересчета в верхнее полупространство для выделения локальных составляющих аномального магнитного поля и аномального поля силы тяжести</a:t>
            </a: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406D55-1B96-4BB9-8A0F-3F4D984F0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0239" y="5643072"/>
            <a:ext cx="6559586" cy="432420"/>
          </a:xfrm>
        </p:spPr>
        <p:txBody>
          <a:bodyPr/>
          <a:lstStyle/>
          <a:p>
            <a:pPr marL="0" indent="0">
              <a:buNone/>
            </a:pPr>
            <a:r>
              <a:rPr lang="ru-RU" sz="1200" b="1" dirty="0"/>
              <a:t>В качестве «оптимальной» для аномального магнитного поля была выбрана высота пересчета 2000 м, для аномального поля силы тяжести – 3000 м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B7799E-2DBE-4D12-8365-06B99DA964E3}"/>
              </a:ext>
            </a:extLst>
          </p:cNvPr>
          <p:cNvSpPr/>
          <p:nvPr/>
        </p:nvSpPr>
        <p:spPr>
          <a:xfrm>
            <a:off x="288032" y="4527253"/>
            <a:ext cx="4147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Скорость убывания максимального и минимального значений в ЦМ АМП при её последовательном пересчёте в верхнее полупространство до высоты 30 км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8A47A8-27BA-4FDF-B3E4-291A4F5850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9" t="6054" r="5676" b="49696"/>
          <a:stretch/>
        </p:blipFill>
        <p:spPr bwMode="auto">
          <a:xfrm>
            <a:off x="467544" y="1239708"/>
            <a:ext cx="3967918" cy="3048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976814-CD08-4063-97F8-819F5D3AAA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1" t="6165" r="6610" b="51126"/>
          <a:stretch/>
        </p:blipFill>
        <p:spPr bwMode="auto">
          <a:xfrm>
            <a:off x="4860032" y="1273565"/>
            <a:ext cx="4000905" cy="3015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680CA49-0705-49A0-99F3-4E4A16E2D1B2}"/>
              </a:ext>
            </a:extLst>
          </p:cNvPr>
          <p:cNvSpPr/>
          <p:nvPr/>
        </p:nvSpPr>
        <p:spPr>
          <a:xfrm>
            <a:off x="4841434" y="4529957"/>
            <a:ext cx="4038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Скорость убывания максимального и минимального значений в ЦМ АГП при её последовательном пересчёте в верхнее полупространство до высоты 30 км</a:t>
            </a:r>
          </a:p>
        </p:txBody>
      </p:sp>
    </p:spTree>
    <p:extLst>
      <p:ext uri="{BB962C8B-B14F-4D97-AF65-F5344CB8AC3E}">
        <p14:creationId xmlns:p14="http://schemas.microsoft.com/office/powerpoint/2010/main" val="404325729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53573" y="453953"/>
            <a:ext cx="6386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ea typeface="Times New Roman" panose="02020603050405020304" pitchFamily="18" charset="0"/>
              </a:rPr>
              <a:t>Цифровые модели локальных составляющих потенциальных полей</a:t>
            </a:r>
            <a:endParaRPr lang="ru-RU" sz="1600" b="1" i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" t="1845" r="1162" b="16641"/>
          <a:stretch/>
        </p:blipFill>
        <p:spPr bwMode="auto">
          <a:xfrm>
            <a:off x="585955" y="1268760"/>
            <a:ext cx="3504896" cy="40412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t="2191" r="1317" b="17563"/>
          <a:stretch/>
        </p:blipFill>
        <p:spPr bwMode="auto">
          <a:xfrm>
            <a:off x="5083930" y="1268760"/>
            <a:ext cx="3522087" cy="39783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7754" y="5358406"/>
            <a:ext cx="3927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Цифровая модель локальной составляющей аномального поля силы тяжести (высота пересчета 3000 м)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5358407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Цифровая модель локальной составляющей </a:t>
            </a:r>
            <a:r>
              <a:rPr lang="ru-RU" dirty="0" bmk=""/>
              <a:t>а</a:t>
            </a:r>
            <a:r>
              <a:rPr lang="ru-RU" altLang="ru-RU" dirty="0" bmk="">
                <a:ea typeface="Times New Roman" panose="02020603050405020304" pitchFamily="18" charset="0"/>
              </a:rPr>
              <a:t>номального магнитного поля </a:t>
            </a:r>
            <a:r>
              <a:rPr lang="ru-RU" dirty="0"/>
              <a:t>(высота пересчета 2000 м)</a:t>
            </a:r>
          </a:p>
        </p:txBody>
      </p:sp>
    </p:spTree>
    <p:extLst>
      <p:ext uri="{BB962C8B-B14F-4D97-AF65-F5344CB8AC3E}">
        <p14:creationId xmlns:p14="http://schemas.microsoft.com/office/powerpoint/2010/main" val="338784787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8418" y="260648"/>
            <a:ext cx="5327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/>
              <a:t>Карты локальных составляющих потенциальных полей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455" y="764704"/>
            <a:ext cx="3590544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16317"/>
            <a:ext cx="3560064" cy="548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4B2CDD-6FA1-4F90-A5C3-E33DE2021D1C}"/>
              </a:ext>
            </a:extLst>
          </p:cNvPr>
          <p:cNvSpPr/>
          <p:nvPr/>
        </p:nvSpPr>
        <p:spPr bwMode="auto">
          <a:xfrm>
            <a:off x="2987824" y="5589240"/>
            <a:ext cx="1327816" cy="6150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168EE3-80D0-4D30-819A-29F01312D32A}"/>
              </a:ext>
            </a:extLst>
          </p:cNvPr>
          <p:cNvSpPr/>
          <p:nvPr/>
        </p:nvSpPr>
        <p:spPr bwMode="auto">
          <a:xfrm>
            <a:off x="7092280" y="5517232"/>
            <a:ext cx="1321719" cy="6386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6496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899592" y="160826"/>
            <a:ext cx="7051805" cy="42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Схема тектонического районирования листа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N-40-XV </a:t>
            </a:r>
            <a:r>
              <a:rPr lang="ru-RU" sz="1600" b="1" i="1" dirty="0"/>
              <a:t>(Козлов В.И., 2001)</a:t>
            </a:r>
            <a:endParaRPr kumimoji="0" lang="ru-RU" sz="1600" b="1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D23E4E-7127-4344-AF8C-BCC86050C3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r="3775" b="27147"/>
          <a:stretch/>
        </p:blipFill>
        <p:spPr bwMode="auto">
          <a:xfrm>
            <a:off x="251520" y="589454"/>
            <a:ext cx="5544616" cy="59046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891297-0CD8-4602-8CF0-1CD58853FB6C}"/>
              </a:ext>
            </a:extLst>
          </p:cNvPr>
          <p:cNvSpPr txBox="1"/>
          <p:nvPr/>
        </p:nvSpPr>
        <p:spPr>
          <a:xfrm>
            <a:off x="6805169" y="1268760"/>
            <a:ext cx="1721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Условные обозначения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255FE1-33BD-4F89-8C99-68DCE2517A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671048"/>
            <a:ext cx="2002985" cy="19875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1FC324-A172-403E-9BFA-BE65CD2FBA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908"/>
          <a:stretch/>
        </p:blipFill>
        <p:spPr>
          <a:xfrm>
            <a:off x="6444208" y="3658551"/>
            <a:ext cx="2002985" cy="2206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C63BEB-08E6-46E3-A53F-D82E27D605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7"/>
          <a:stretch/>
        </p:blipFill>
        <p:spPr>
          <a:xfrm>
            <a:off x="6444209" y="3879677"/>
            <a:ext cx="2016224" cy="3309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EF9D1A-5EBF-4D43-8A29-8C62B44AD3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"/>
          <a:stretch/>
        </p:blipFill>
        <p:spPr>
          <a:xfrm>
            <a:off x="6444208" y="4193021"/>
            <a:ext cx="2016224" cy="1014071"/>
          </a:xfrm>
          <a:prstGeom prst="rect">
            <a:avLst/>
          </a:prstGeom>
        </p:spPr>
      </p:pic>
      <p:pic>
        <p:nvPicPr>
          <p:cNvPr id="17" name="Рисунок 16" descr="N_40_Гео.jpg">
            <a:extLst>
              <a:ext uri="{FF2B5EF4-FFF2-40B4-BE49-F238E27FC236}">
                <a16:creationId xmlns:a16="http://schemas.microsoft.com/office/drawing/2014/main" id="{F24431F2-40F1-424A-8866-0266B192F0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39255" t="94320" r="29040" b="511"/>
          <a:stretch/>
        </p:blipFill>
        <p:spPr>
          <a:xfrm>
            <a:off x="2483768" y="6494123"/>
            <a:ext cx="1512169" cy="30109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31640" y="509192"/>
            <a:ext cx="66784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ea typeface="Times New Roman" panose="02020603050405020304" pitchFamily="18" charset="0"/>
              </a:rPr>
              <a:t>Цифровые модели региональных составляющих потенциальных полей</a:t>
            </a:r>
            <a:endParaRPr lang="ru-RU" sz="16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t="1960" r="1162" b="18140"/>
          <a:stretch/>
        </p:blipFill>
        <p:spPr bwMode="auto">
          <a:xfrm>
            <a:off x="596260" y="1184731"/>
            <a:ext cx="3618569" cy="4077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t="2190" r="1629" b="17925"/>
          <a:stretch/>
        </p:blipFill>
        <p:spPr bwMode="auto">
          <a:xfrm>
            <a:off x="5076056" y="1196752"/>
            <a:ext cx="3600915" cy="4076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223" y="5273294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Цифровая модель региональной составляющей аномального магнитного поля (высота пересчета 2000 м)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77633" y="5288369"/>
            <a:ext cx="4241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Цифровая модель региональной составляющей аномального поля силы тяжести (высота пересчета 3000м)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601006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07704" y="484287"/>
            <a:ext cx="5619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/>
              <a:t>Карты региональных составляющих потенциальных полей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E72DB3-53A7-47C1-9261-6542D6F17F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"/>
          <a:stretch/>
        </p:blipFill>
        <p:spPr>
          <a:xfrm>
            <a:off x="755576" y="988528"/>
            <a:ext cx="3520836" cy="53928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6002B06-6175-4D60-BB12-563C00A659B4}"/>
              </a:ext>
            </a:extLst>
          </p:cNvPr>
          <p:cNvSpPr/>
          <p:nvPr/>
        </p:nvSpPr>
        <p:spPr bwMode="auto">
          <a:xfrm>
            <a:off x="2960800" y="5766327"/>
            <a:ext cx="1327816" cy="6150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1B15FE-E93E-4649-A108-A18553C05E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81" y="988528"/>
            <a:ext cx="3591643" cy="53928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D5D464A-332C-46D6-9848-553B8FC740E8}"/>
              </a:ext>
            </a:extLst>
          </p:cNvPr>
          <p:cNvSpPr/>
          <p:nvPr/>
        </p:nvSpPr>
        <p:spPr bwMode="auto">
          <a:xfrm>
            <a:off x="7066705" y="5735091"/>
            <a:ext cx="1321719" cy="6386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3590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10EA9-42A4-40F7-97B9-0A602EF25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609600"/>
            <a:ext cx="7342584" cy="371128"/>
          </a:xfrm>
        </p:spPr>
        <p:txBody>
          <a:bodyPr/>
          <a:lstStyle/>
          <a:p>
            <a:r>
              <a:rPr lang="ru-RU" sz="1800" b="1" i="1" dirty="0"/>
              <a:t>Результаты классификации геофизических полей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7885D3-8FD5-418A-90E3-8282C069EA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t="19551" r="7323" b="15352"/>
          <a:stretch/>
        </p:blipFill>
        <p:spPr>
          <a:xfrm>
            <a:off x="503547" y="986693"/>
            <a:ext cx="8136905" cy="44644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49B9A2-866E-4745-A3E0-F9D59470A6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3" t="85700" r="49180" b="3801"/>
          <a:stretch/>
        </p:blipFill>
        <p:spPr>
          <a:xfrm>
            <a:off x="4227425" y="5451189"/>
            <a:ext cx="792087" cy="720080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9315C9E-50A1-419C-A4D9-4722D17AB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194291"/>
              </p:ext>
            </p:extLst>
          </p:nvPr>
        </p:nvGraphicFramePr>
        <p:xfrm>
          <a:off x="323528" y="5733256"/>
          <a:ext cx="3888432" cy="853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015">
                  <a:extLst>
                    <a:ext uri="{9D8B030D-6E8A-4147-A177-3AD203B41FA5}">
                      <a16:colId xmlns:a16="http://schemas.microsoft.com/office/drawing/2014/main" val="3245505054"/>
                    </a:ext>
                  </a:extLst>
                </a:gridCol>
                <a:gridCol w="580644">
                  <a:extLst>
                    <a:ext uri="{9D8B030D-6E8A-4147-A177-3AD203B41FA5}">
                      <a16:colId xmlns:a16="http://schemas.microsoft.com/office/drawing/2014/main" val="2415735663"/>
                    </a:ext>
                  </a:extLst>
                </a:gridCol>
                <a:gridCol w="651894">
                  <a:extLst>
                    <a:ext uri="{9D8B030D-6E8A-4147-A177-3AD203B41FA5}">
                      <a16:colId xmlns:a16="http://schemas.microsoft.com/office/drawing/2014/main" val="284265334"/>
                    </a:ext>
                  </a:extLst>
                </a:gridCol>
                <a:gridCol w="624868">
                  <a:extLst>
                    <a:ext uri="{9D8B030D-6E8A-4147-A177-3AD203B41FA5}">
                      <a16:colId xmlns:a16="http://schemas.microsoft.com/office/drawing/2014/main" val="3099186225"/>
                    </a:ext>
                  </a:extLst>
                </a:gridCol>
                <a:gridCol w="638791">
                  <a:extLst>
                    <a:ext uri="{9D8B030D-6E8A-4147-A177-3AD203B41FA5}">
                      <a16:colId xmlns:a16="http://schemas.microsoft.com/office/drawing/2014/main" val="3184142135"/>
                    </a:ext>
                  </a:extLst>
                </a:gridCol>
                <a:gridCol w="899220">
                  <a:extLst>
                    <a:ext uri="{9D8B030D-6E8A-4147-A177-3AD203B41FA5}">
                      <a16:colId xmlns:a16="http://schemas.microsoft.com/office/drawing/2014/main" val="1103012711"/>
                    </a:ext>
                  </a:extLst>
                </a:gridCol>
              </a:tblGrid>
              <a:tr h="152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Классы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Среднее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Стандарт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Коэффициент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779119934"/>
                  </a:ext>
                </a:extLst>
              </a:tr>
              <a:tr h="1364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dT, нТл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dG, мГл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dT, нТл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dG, мГл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корреляции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788842317"/>
                  </a:ext>
                </a:extLst>
              </a:tr>
              <a:tr h="1364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-233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-39</a:t>
                      </a:r>
                      <a:r>
                        <a:rPr lang="en-US" sz="800">
                          <a:effectLst/>
                        </a:rPr>
                        <a:t>,5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20.8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2.8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0.22475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564795730"/>
                  </a:ext>
                </a:extLst>
              </a:tr>
              <a:tr h="1364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-160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-</a:t>
                      </a:r>
                      <a:r>
                        <a:rPr lang="en-US" sz="800">
                          <a:effectLst/>
                        </a:rPr>
                        <a:t>39,5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24.6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3.3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0.06229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809364936"/>
                  </a:ext>
                </a:extLst>
              </a:tr>
              <a:tr h="1364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-209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-25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9.9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3.9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0.28823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232664132"/>
                  </a:ext>
                </a:extLst>
              </a:tr>
              <a:tr h="1364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-129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-27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34.5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3.3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-0.18464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031498432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54F9A30-B80C-4926-81D3-A7CBC38BE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900817"/>
              </p:ext>
            </p:extLst>
          </p:nvPr>
        </p:nvGraphicFramePr>
        <p:xfrm>
          <a:off x="5034977" y="5733255"/>
          <a:ext cx="3518718" cy="841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6139">
                  <a:extLst>
                    <a:ext uri="{9D8B030D-6E8A-4147-A177-3AD203B41FA5}">
                      <a16:colId xmlns:a16="http://schemas.microsoft.com/office/drawing/2014/main" val="18095633"/>
                    </a:ext>
                  </a:extLst>
                </a:gridCol>
                <a:gridCol w="525436">
                  <a:extLst>
                    <a:ext uri="{9D8B030D-6E8A-4147-A177-3AD203B41FA5}">
                      <a16:colId xmlns:a16="http://schemas.microsoft.com/office/drawing/2014/main" val="1181353509"/>
                    </a:ext>
                  </a:extLst>
                </a:gridCol>
                <a:gridCol w="589912">
                  <a:extLst>
                    <a:ext uri="{9D8B030D-6E8A-4147-A177-3AD203B41FA5}">
                      <a16:colId xmlns:a16="http://schemas.microsoft.com/office/drawing/2014/main" val="3510608227"/>
                    </a:ext>
                  </a:extLst>
                </a:gridCol>
                <a:gridCol w="565455">
                  <a:extLst>
                    <a:ext uri="{9D8B030D-6E8A-4147-A177-3AD203B41FA5}">
                      <a16:colId xmlns:a16="http://schemas.microsoft.com/office/drawing/2014/main" val="338212742"/>
                    </a:ext>
                  </a:extLst>
                </a:gridCol>
                <a:gridCol w="578054">
                  <a:extLst>
                    <a:ext uri="{9D8B030D-6E8A-4147-A177-3AD203B41FA5}">
                      <a16:colId xmlns:a16="http://schemas.microsoft.com/office/drawing/2014/main" val="2566397014"/>
                    </a:ext>
                  </a:extLst>
                </a:gridCol>
                <a:gridCol w="813722">
                  <a:extLst>
                    <a:ext uri="{9D8B030D-6E8A-4147-A177-3AD203B41FA5}">
                      <a16:colId xmlns:a16="http://schemas.microsoft.com/office/drawing/2014/main" val="4096974883"/>
                    </a:ext>
                  </a:extLst>
                </a:gridCol>
              </a:tblGrid>
              <a:tr h="1391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Классы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Среднее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Стандарт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Коэффициент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58010411"/>
                  </a:ext>
                </a:extLst>
              </a:tr>
              <a:tr h="1391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dT</a:t>
                      </a:r>
                      <a:r>
                        <a:rPr lang="ru-RU" sz="800" dirty="0">
                          <a:effectLst/>
                        </a:rPr>
                        <a:t>, </a:t>
                      </a:r>
                      <a:r>
                        <a:rPr lang="ru-RU" sz="800" dirty="0" err="1">
                          <a:effectLst/>
                        </a:rPr>
                        <a:t>нТл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dG</a:t>
                      </a:r>
                      <a:r>
                        <a:rPr lang="ru-RU" sz="800" dirty="0">
                          <a:effectLst/>
                        </a:rPr>
                        <a:t>, </a:t>
                      </a:r>
                      <a:r>
                        <a:rPr lang="ru-RU" sz="800" dirty="0" err="1">
                          <a:effectLst/>
                        </a:rPr>
                        <a:t>мГл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dT, нТл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dG, мГл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корреляции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053207466"/>
                  </a:ext>
                </a:extLst>
              </a:tr>
              <a:tr h="1391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-7.6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-1.9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3.15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1.15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-0.20236  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679379989"/>
                  </a:ext>
                </a:extLst>
              </a:tr>
              <a:tr h="1391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1.5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-2.</a:t>
                      </a:r>
                      <a:r>
                        <a:rPr lang="en-US" sz="800" dirty="0">
                          <a:effectLst/>
                        </a:rPr>
                        <a:t>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4.36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1.26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0.25981      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931727376"/>
                  </a:ext>
                </a:extLst>
              </a:tr>
              <a:tr h="1391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-7.9</a:t>
                      </a:r>
                      <a:r>
                        <a:rPr lang="ru-RU" sz="800">
                          <a:effectLst/>
                        </a:rPr>
                        <a:t>  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0.95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2.78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0.</a:t>
                      </a:r>
                      <a:r>
                        <a:rPr lang="en-US" sz="800" dirty="0">
                          <a:effectLst/>
                        </a:rPr>
                        <a:t>94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0.13580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877418494"/>
                  </a:ext>
                </a:extLst>
              </a:tr>
              <a:tr h="1391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3.6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5.53</a:t>
                      </a:r>
                      <a:r>
                        <a:rPr lang="ru-RU" sz="800">
                          <a:effectLst/>
                        </a:rPr>
                        <a:t>  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0.87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-0,33152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66140553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69061F5-9A68-4D7E-9631-EF9D487668BD}"/>
              </a:ext>
            </a:extLst>
          </p:cNvPr>
          <p:cNvSpPr txBox="1"/>
          <p:nvPr/>
        </p:nvSpPr>
        <p:spPr>
          <a:xfrm>
            <a:off x="359521" y="5407556"/>
            <a:ext cx="345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b="1" i="1" dirty="0"/>
              <a:t>Статистические характеристики классов, полученных </a:t>
            </a:r>
          </a:p>
          <a:p>
            <a:pPr algn="ctr">
              <a:lnSpc>
                <a:spcPct val="90000"/>
              </a:lnSpc>
            </a:pPr>
            <a:r>
              <a:rPr lang="ru-RU" sz="1000" b="1" i="1" dirty="0"/>
              <a:t>при классификации исходных полей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D8B9B7-A79E-4FA3-BA34-19C30790BFFC}"/>
              </a:ext>
            </a:extLst>
          </p:cNvPr>
          <p:cNvSpPr txBox="1"/>
          <p:nvPr/>
        </p:nvSpPr>
        <p:spPr>
          <a:xfrm>
            <a:off x="5124547" y="5393244"/>
            <a:ext cx="345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b="1" i="1" dirty="0"/>
              <a:t>Статистические характеристики классов, полученных </a:t>
            </a:r>
          </a:p>
          <a:p>
            <a:pPr algn="ctr">
              <a:lnSpc>
                <a:spcPct val="90000"/>
              </a:lnSpc>
            </a:pPr>
            <a:r>
              <a:rPr lang="ru-RU" sz="1000" b="1" i="1" dirty="0"/>
              <a:t>при классификации локальных составляющих</a:t>
            </a:r>
          </a:p>
        </p:txBody>
      </p:sp>
    </p:spTree>
    <p:extLst>
      <p:ext uri="{BB962C8B-B14F-4D97-AF65-F5344CB8AC3E}">
        <p14:creationId xmlns:p14="http://schemas.microsoft.com/office/powerpoint/2010/main" val="112089553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616" y="245071"/>
            <a:ext cx="7399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/>
              <a:t>Положение структурно-тектонических зон на картах потенциальных полей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0032" y="1628800"/>
            <a:ext cx="36545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Аномальное поле силы тяжести а) </a:t>
            </a:r>
          </a:p>
          <a:p>
            <a:r>
              <a:rPr lang="ru-RU" b="1" i="1" dirty="0"/>
              <a:t>и его трансформанты : </a:t>
            </a:r>
          </a:p>
          <a:p>
            <a:r>
              <a:rPr lang="ru-RU" b="1" i="1" dirty="0"/>
              <a:t>б)–локальная составляющая, </a:t>
            </a:r>
          </a:p>
          <a:p>
            <a:r>
              <a:rPr lang="ru-RU" b="1" i="1" dirty="0"/>
              <a:t>в)–региональная составляющая, </a:t>
            </a:r>
          </a:p>
          <a:p>
            <a:r>
              <a:rPr lang="ru-RU" b="1" i="1" dirty="0"/>
              <a:t>г)–модуль горизонтальной составляющей АПСТ, </a:t>
            </a:r>
          </a:p>
          <a:p>
            <a:r>
              <a:rPr lang="ru-RU" b="1" i="1" dirty="0"/>
              <a:t>д) вертикальная составляющая градиента АПСТ.</a:t>
            </a:r>
          </a:p>
          <a:p>
            <a:endParaRPr lang="ru-RU" b="1" i="1" dirty="0"/>
          </a:p>
          <a:p>
            <a:endParaRPr lang="ru-RU" b="1" i="1" dirty="0"/>
          </a:p>
          <a:p>
            <a:r>
              <a:rPr lang="ru-RU" b="1" i="1" dirty="0"/>
              <a:t>Аномальное магнитное поле е) </a:t>
            </a:r>
          </a:p>
          <a:p>
            <a:r>
              <a:rPr lang="ru-RU" b="1" i="1" dirty="0"/>
              <a:t>и его трансформанты : </a:t>
            </a:r>
          </a:p>
          <a:p>
            <a:r>
              <a:rPr lang="ru-RU" b="1" i="1" dirty="0"/>
              <a:t>ж)–локальная составляющая, </a:t>
            </a:r>
          </a:p>
          <a:p>
            <a:r>
              <a:rPr lang="ru-RU" b="1" i="1" dirty="0"/>
              <a:t>з)–региональная составляющая, </a:t>
            </a:r>
          </a:p>
          <a:p>
            <a:r>
              <a:rPr lang="ru-RU" b="1" i="1" dirty="0"/>
              <a:t>и)–модуль горизонтальной составляющей АМП, к)– вертикальная составляющая градиента АМП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3A1AC3-6D88-4BB0-82AB-90F0B905FF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1" t="3574" r="20322" b="6950"/>
          <a:stretch/>
        </p:blipFill>
        <p:spPr>
          <a:xfrm>
            <a:off x="1259632" y="583625"/>
            <a:ext cx="3096344" cy="613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7873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5656" y="404664"/>
            <a:ext cx="7210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/>
              <a:t>Положение тектонических нарушений в градиентах потенциальных полей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86854" y="6093296"/>
            <a:ext cx="4836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а, б – в модуле горизонтальной составляющей АГП (а), АМП (б); </a:t>
            </a:r>
          </a:p>
          <a:p>
            <a:r>
              <a:rPr lang="ru-RU" b="1" i="1" dirty="0"/>
              <a:t>в, г – в вертикальной составляющей градиента АГП (в), АМП (г)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A40768-9A05-4FC9-ACAD-0DA024464D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3221" r="21650" b="1649"/>
          <a:stretch/>
        </p:blipFill>
        <p:spPr>
          <a:xfrm>
            <a:off x="1619672" y="729000"/>
            <a:ext cx="562689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7433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1640" y="476672"/>
            <a:ext cx="6538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/>
              <a:t>Интерпретация аномалий локальной составляющей силы тяжести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4088" y="2132856"/>
            <a:ext cx="360039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/>
              <a:t>1-7 положительные аномалии: </a:t>
            </a:r>
          </a:p>
          <a:p>
            <a:r>
              <a:rPr lang="ru-RU" b="1" i="1" dirty="0"/>
              <a:t>1 – </a:t>
            </a:r>
            <a:r>
              <a:rPr lang="ru-RU" b="1" i="1" dirty="0" err="1"/>
              <a:t>Вавиловский</a:t>
            </a:r>
            <a:r>
              <a:rPr lang="ru-RU" b="1" i="1" dirty="0"/>
              <a:t> выступ кристаллического фундамента; </a:t>
            </a:r>
          </a:p>
          <a:p>
            <a:r>
              <a:rPr lang="ru-RU" b="1" i="1" dirty="0"/>
              <a:t>2 – шельфовые биогермы; </a:t>
            </a:r>
          </a:p>
          <a:p>
            <a:r>
              <a:rPr lang="ru-RU" b="1" i="1" dirty="0"/>
              <a:t>3 рифовые массивы ;</a:t>
            </a:r>
          </a:p>
          <a:p>
            <a:r>
              <a:rPr lang="ru-RU" b="1" i="1" dirty="0"/>
              <a:t>4 –антиклинальные поднятия в кунгурском ярусе; 5 – антиклинальные структуры венд-палеозойских отложений; </a:t>
            </a:r>
          </a:p>
          <a:p>
            <a:r>
              <a:rPr lang="ru-RU" b="1" i="1" dirty="0"/>
              <a:t>6- антиклинальные структуры в пермско-каменноугольных отложениях; </a:t>
            </a:r>
          </a:p>
          <a:p>
            <a:r>
              <a:rPr lang="ru-RU" b="1" i="1" dirty="0"/>
              <a:t>7-антиклинальные структуры кунгурского горизонта или локальные увеличения мощности ангидритов в платформенном чехле</a:t>
            </a:r>
          </a:p>
          <a:p>
            <a:endParaRPr lang="ru-RU" b="1" i="1" dirty="0"/>
          </a:p>
          <a:p>
            <a:r>
              <a:rPr lang="ru-RU" sz="1400" b="1" i="1" dirty="0"/>
              <a:t>8-9-отрицательные аномалии: </a:t>
            </a:r>
          </a:p>
          <a:p>
            <a:r>
              <a:rPr lang="ru-RU" b="1" i="1" dirty="0"/>
              <a:t>8- кунгурские мульды; </a:t>
            </a:r>
          </a:p>
          <a:p>
            <a:r>
              <a:rPr lang="ru-RU" b="1" i="1" dirty="0"/>
              <a:t>9- </a:t>
            </a:r>
            <a:r>
              <a:rPr lang="ru-RU" b="1" i="1" dirty="0" err="1"/>
              <a:t>палеорусло</a:t>
            </a:r>
            <a:r>
              <a:rPr lang="ru-RU" b="1" i="1" dirty="0"/>
              <a:t> </a:t>
            </a:r>
            <a:r>
              <a:rPr lang="ru-RU" b="1" i="1" dirty="0" err="1"/>
              <a:t>р.Белая</a:t>
            </a:r>
            <a:r>
              <a:rPr lang="ru-RU" b="1" i="1" dirty="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BEB766-2A41-4FFE-9F7D-42130E2E6E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t="2750" r="6933" b="22701"/>
          <a:stretch/>
        </p:blipFill>
        <p:spPr>
          <a:xfrm>
            <a:off x="539552" y="872716"/>
            <a:ext cx="441126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8046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BA00122-8DFF-470B-9425-F1D4E6D75233}"/>
              </a:ext>
            </a:extLst>
          </p:cNvPr>
          <p:cNvSpPr/>
          <p:nvPr/>
        </p:nvSpPr>
        <p:spPr bwMode="auto">
          <a:xfrm>
            <a:off x="7470068" y="5661248"/>
            <a:ext cx="1529916" cy="707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DD7DCA-E133-4EB6-86D2-BFE710F0A7E4}"/>
              </a:ext>
            </a:extLst>
          </p:cNvPr>
          <p:cNvSpPr txBox="1"/>
          <p:nvPr/>
        </p:nvSpPr>
        <p:spPr>
          <a:xfrm>
            <a:off x="1556868" y="489248"/>
            <a:ext cx="6281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i="1" dirty="0"/>
              <a:t>Схема комплексной интерпретации геолого-геофизических данных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C99E16-31E5-4970-9F4D-7E021B95A7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2123" r="1176" b="7822"/>
          <a:stretch/>
        </p:blipFill>
        <p:spPr>
          <a:xfrm>
            <a:off x="71500" y="827802"/>
            <a:ext cx="9001000" cy="56886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390CB5-CE01-4512-A8B0-60585C454653}"/>
              </a:ext>
            </a:extLst>
          </p:cNvPr>
          <p:cNvSpPr/>
          <p:nvPr/>
        </p:nvSpPr>
        <p:spPr bwMode="auto">
          <a:xfrm>
            <a:off x="7174744" y="5641753"/>
            <a:ext cx="1825240" cy="7768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04803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1FC534-44E5-4393-B451-29E7CC595340}"/>
              </a:ext>
            </a:extLst>
          </p:cNvPr>
          <p:cNvSpPr txBox="1"/>
          <p:nvPr/>
        </p:nvSpPr>
        <p:spPr>
          <a:xfrm>
            <a:off x="1979712" y="169500"/>
            <a:ext cx="6487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/>
              <a:t>Схема прогноза на профилирующие твердые полезные ископаемые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BFDB78A-F5AA-4A92-A668-8E51233EACBB}"/>
              </a:ext>
            </a:extLst>
          </p:cNvPr>
          <p:cNvSpPr/>
          <p:nvPr/>
        </p:nvSpPr>
        <p:spPr bwMode="auto">
          <a:xfrm>
            <a:off x="2769859" y="6114147"/>
            <a:ext cx="1298085" cy="2727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8F3A1B-51DD-4543-A6A7-C4FF24B1D264}"/>
              </a:ext>
            </a:extLst>
          </p:cNvPr>
          <p:cNvSpPr txBox="1"/>
          <p:nvPr/>
        </p:nvSpPr>
        <p:spPr>
          <a:xfrm>
            <a:off x="4486483" y="3507360"/>
            <a:ext cx="4276691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err="1"/>
              <a:t>Макарово-Нугушский</a:t>
            </a:r>
            <a:r>
              <a:rPr lang="ru-RU" sz="1100" dirty="0"/>
              <a:t> алмазоносный узел находится на юго-восточной части листа и может быть перспективен на обнаружение россыпной </a:t>
            </a:r>
            <a:r>
              <a:rPr lang="ru-RU" sz="1100" dirty="0" err="1"/>
              <a:t>алмазоносности</a:t>
            </a:r>
            <a:r>
              <a:rPr lang="ru-RU" sz="1100" dirty="0"/>
              <a:t>. Первичным источником «коренных» алмазов является вероятно вендский </a:t>
            </a:r>
            <a:r>
              <a:rPr lang="ru-RU" sz="1100" dirty="0" err="1"/>
              <a:t>криволукско-мисаелгинский</a:t>
            </a:r>
            <a:r>
              <a:rPr lang="ru-RU" sz="1100" dirty="0"/>
              <a:t> габбро-</a:t>
            </a:r>
            <a:r>
              <a:rPr lang="ru-RU" sz="1100" dirty="0" err="1"/>
              <a:t>пикродолеритовый</a:t>
            </a:r>
            <a:r>
              <a:rPr lang="ru-RU" sz="1100" dirty="0"/>
              <a:t> </a:t>
            </a:r>
            <a:r>
              <a:rPr lang="ru-RU" sz="1100" dirty="0" err="1"/>
              <a:t>гипабиссально</a:t>
            </a:r>
            <a:r>
              <a:rPr lang="ru-RU" sz="1100" dirty="0"/>
              <a:t>-вулканический комплекс.</a:t>
            </a:r>
          </a:p>
          <a:p>
            <a:r>
              <a:rPr lang="ru-RU" sz="1100" dirty="0"/>
              <a:t>Промежуточным коллектором алмазов является </a:t>
            </a:r>
            <a:r>
              <a:rPr lang="ru-RU" sz="1100" dirty="0" err="1"/>
              <a:t>такатинская</a:t>
            </a:r>
            <a:r>
              <a:rPr lang="ru-RU" sz="1100" dirty="0"/>
              <a:t> свита, которая представляет собой </a:t>
            </a:r>
            <a:r>
              <a:rPr lang="ru-RU" sz="1100" dirty="0" err="1"/>
              <a:t>шлировую</a:t>
            </a:r>
            <a:r>
              <a:rPr lang="ru-RU" sz="1100" dirty="0"/>
              <a:t> формацию базального горизонта палеозоя. Вторичным (последним) коллектором алмазов являются аллювиальные отложения водотоков, дренирующих как первичные источники (трубки взрыва), так и промежуточный коллектор (</a:t>
            </a:r>
            <a:r>
              <a:rPr lang="ru-RU" sz="1100" dirty="0" err="1"/>
              <a:t>такатинская</a:t>
            </a:r>
            <a:r>
              <a:rPr lang="ru-RU" sz="1100" dirty="0"/>
              <a:t> свита) В нашем случае песчаники </a:t>
            </a:r>
            <a:r>
              <a:rPr lang="ru-RU" sz="1100" dirty="0" err="1"/>
              <a:t>такатинской</a:t>
            </a:r>
            <a:r>
              <a:rPr lang="ru-RU" sz="1100" dirty="0"/>
              <a:t> свиты с размывом и структурным несогласием залегают на вендских отложениях в крыльях антиклинальной складки в пределах Уральской складчатой системы и в гравитационном поле выделяются как зоны «окаймляющие» интенсивные </a:t>
            </a:r>
            <a:r>
              <a:rPr lang="ru-RU" sz="1100" dirty="0" err="1"/>
              <a:t>изометричные</a:t>
            </a:r>
            <a:r>
              <a:rPr lang="ru-RU" sz="1100" dirty="0"/>
              <a:t> аномалии локальной составляющей АГП. 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AE62A3-FF15-4730-B97D-532FA4DBFAD3}"/>
              </a:ext>
            </a:extLst>
          </p:cNvPr>
          <p:cNvSpPr txBox="1"/>
          <p:nvPr/>
        </p:nvSpPr>
        <p:spPr>
          <a:xfrm>
            <a:off x="4499992" y="1357037"/>
            <a:ext cx="44279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Пластовые залежи фосфоритов связаны с отложениями нижней </a:t>
            </a:r>
            <a:r>
              <a:rPr lang="ru-RU" dirty="0" err="1"/>
              <a:t>перми</a:t>
            </a:r>
            <a:r>
              <a:rPr lang="ru-RU" dirty="0"/>
              <a:t>. Данный вид сырья на площади листа представлен одним </a:t>
            </a:r>
            <a:r>
              <a:rPr lang="ru-RU" dirty="0" err="1"/>
              <a:t>Улутауским</a:t>
            </a:r>
            <a:r>
              <a:rPr lang="ru-RU" dirty="0"/>
              <a:t> малым месторождением и двумя рудопроявлениями – </a:t>
            </a:r>
            <a:r>
              <a:rPr lang="ru-RU" dirty="0" err="1"/>
              <a:t>Аскынское</a:t>
            </a:r>
            <a:r>
              <a:rPr lang="ru-RU" dirty="0"/>
              <a:t> и </a:t>
            </a:r>
            <a:r>
              <a:rPr lang="ru-RU" dirty="0" err="1"/>
              <a:t>Басинское</a:t>
            </a:r>
            <a:r>
              <a:rPr lang="ru-RU" dirty="0"/>
              <a:t>. </a:t>
            </a:r>
          </a:p>
          <a:p>
            <a:r>
              <a:rPr lang="ru-RU" dirty="0"/>
              <a:t>Все месторождения и рудопроявления фосфоритов на площади листа сосредоточены в градиентных зонах потенциальных полей: –1,6 </a:t>
            </a:r>
            <a:r>
              <a:rPr lang="ru-RU" dirty="0" err="1"/>
              <a:t>мГал</a:t>
            </a:r>
            <a:r>
              <a:rPr lang="ru-RU" dirty="0"/>
              <a:t>/км (для гравитационного поля) и 23нТл/км (для магнитного поля) в </a:t>
            </a:r>
            <a:r>
              <a:rPr lang="ru-RU" dirty="0" err="1"/>
              <a:t>близнадвиговой</a:t>
            </a:r>
            <a:r>
              <a:rPr lang="ru-RU" dirty="0"/>
              <a:t> зоне. </a:t>
            </a:r>
          </a:p>
          <a:p>
            <a:r>
              <a:rPr lang="ru-RU" dirty="0"/>
              <a:t>На схему прогноза вынесена область предполагаемого развития </a:t>
            </a:r>
            <a:r>
              <a:rPr lang="ru-RU" dirty="0" err="1"/>
              <a:t>фосфоритоносных</a:t>
            </a:r>
            <a:r>
              <a:rPr lang="ru-RU" dirty="0"/>
              <a:t> отложений.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E3C35A-D4AF-43C7-883A-38E47990D8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t="650" r="8373" b="8705"/>
          <a:stretch/>
        </p:blipFill>
        <p:spPr>
          <a:xfrm>
            <a:off x="212974" y="472094"/>
            <a:ext cx="3871146" cy="621640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B0421A4-6E0B-4753-ABE4-0393DBD55060}"/>
              </a:ext>
            </a:extLst>
          </p:cNvPr>
          <p:cNvSpPr/>
          <p:nvPr/>
        </p:nvSpPr>
        <p:spPr bwMode="auto">
          <a:xfrm>
            <a:off x="2627784" y="6021288"/>
            <a:ext cx="1327816" cy="6150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10315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8E6411-31E5-413A-8465-2389DC57B224}"/>
              </a:ext>
            </a:extLst>
          </p:cNvPr>
          <p:cNvSpPr txBox="1"/>
          <p:nvPr/>
        </p:nvSpPr>
        <p:spPr>
          <a:xfrm>
            <a:off x="323528" y="311305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/>
              <a:t> Геолого-геофизические разрезы по результатам моделирования потенциальных полей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8C90F5-EF58-4FF5-9EA8-0CBF872F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02" y="788828"/>
            <a:ext cx="3483541" cy="5760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4720862-453E-4D06-85A7-50B784BCB31C}"/>
              </a:ext>
            </a:extLst>
          </p:cNvPr>
          <p:cNvSpPr/>
          <p:nvPr/>
        </p:nvSpPr>
        <p:spPr bwMode="auto">
          <a:xfrm>
            <a:off x="2915816" y="5805263"/>
            <a:ext cx="1356227" cy="7414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751A78-ABEF-4E48-9736-2665ED4C1C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02" y="788828"/>
            <a:ext cx="3370935" cy="5760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15553BB-4ACD-430A-B7CB-55E0E7C0DAD3}"/>
              </a:ext>
            </a:extLst>
          </p:cNvPr>
          <p:cNvSpPr/>
          <p:nvPr/>
        </p:nvSpPr>
        <p:spPr bwMode="auto">
          <a:xfrm>
            <a:off x="6876256" y="5805262"/>
            <a:ext cx="1356881" cy="7414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0844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03757" y="332656"/>
            <a:ext cx="1992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/>
              <a:t>Основные результаты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052736"/>
            <a:ext cx="77768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1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endParaRPr lang="ru-RU" sz="11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8436C5-0EAD-48F1-B832-C446C1B69802}"/>
              </a:ext>
            </a:extLst>
          </p:cNvPr>
          <p:cNvSpPr txBox="1"/>
          <p:nvPr/>
        </p:nvSpPr>
        <p:spPr>
          <a:xfrm>
            <a:off x="1259632" y="764704"/>
            <a:ext cx="7056784" cy="5876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/>
              <a:t>В результате проведенной интерпретации геофизических данных получены следующие геологические результаты: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1. По геофизическим данным на схеме тектонического районирования уточнены границы Русской плиты и Предуральского краевого прогиба.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2. В пределах Предуральского краевого прогиба выделены две области – западная и восточная отличные по своим характеристикам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3. Уточнена граница Предуральского краевого прогиба и Уральской складчатой системы.. 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4. По комплексу данных, закартированы многочисленные разнонаправленные разрывные нарушения, которые могут быть использованы при составлении геологической карты. 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5. Проведена классификация аномалий локальной составляющей АГП по природе образующих их источников. 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6. Для уточнения геологического строения площади построена интерпретационная геолого-геофизическая схема, на которой показана позиция основных структур и генерализованных разломов.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7. В результате двухмерного моделирования получена модель глубинного строения площади по линии геолого-геофизических разрезов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8. Составлена схема прогноза на профилирующие твердые полезные ископаемые, оценены перспективы площади на железо, свинцово-цинковое </a:t>
            </a:r>
            <a:r>
              <a:rPr lang="ru-RU" dirty="0" err="1"/>
              <a:t>оруденение</a:t>
            </a:r>
            <a:r>
              <a:rPr lang="ru-RU" dirty="0"/>
              <a:t>, фосфориты и алмазы.</a:t>
            </a:r>
          </a:p>
          <a:p>
            <a:pPr algn="just">
              <a:lnSpc>
                <a:spcPct val="150000"/>
              </a:lnSpc>
            </a:pPr>
            <a:endParaRPr lang="ru-RU" dirty="0"/>
          </a:p>
          <a:p>
            <a:pPr algn="just">
              <a:lnSpc>
                <a:spcPct val="150000"/>
              </a:lnSpc>
            </a:pPr>
            <a:r>
              <a:rPr lang="ru-RU" dirty="0"/>
              <a:t>Представленные исходные и обработанные цифровые материалы позволяют пользователю при необходимости произвести любые дополнительные построения в соответствии с решаемыми задачами, а также уточнять схемы интерпретации при получении дополнительных материалов.</a:t>
            </a:r>
          </a:p>
        </p:txBody>
      </p:sp>
    </p:spTree>
    <p:extLst>
      <p:ext uri="{BB962C8B-B14F-4D97-AF65-F5344CB8AC3E}">
        <p14:creationId xmlns:p14="http://schemas.microsoft.com/office/powerpoint/2010/main" val="403331998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N_40_Гео.jpg">
            <a:extLst>
              <a:ext uri="{FF2B5EF4-FFF2-40B4-BE49-F238E27FC236}">
                <a16:creationId xmlns:a16="http://schemas.microsoft.com/office/drawing/2014/main" id="{1E8E4165-42A0-4EBE-A8BE-77B8EE6014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1520" y="692696"/>
            <a:ext cx="4769427" cy="5826183"/>
          </a:xfrm>
          <a:prstGeom prst="rect">
            <a:avLst/>
          </a:prstGeom>
        </p:spPr>
      </p:pic>
      <p:pic>
        <p:nvPicPr>
          <p:cNvPr id="5" name="Рисунок 4" descr="N40_условные1.jpg">
            <a:extLst>
              <a:ext uri="{FF2B5EF4-FFF2-40B4-BE49-F238E27FC236}">
                <a16:creationId xmlns:a16="http://schemas.microsoft.com/office/drawing/2014/main" id="{2DDDEF1A-AD13-41EE-B174-8E177A28BC2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5426" y="1340768"/>
            <a:ext cx="3670900" cy="490035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187B9D6-31ED-4063-A980-46C8CBE19D81}"/>
              </a:ext>
            </a:extLst>
          </p:cNvPr>
          <p:cNvSpPr txBox="1">
            <a:spLocks/>
          </p:cNvSpPr>
          <p:nvPr/>
        </p:nvSpPr>
        <p:spPr bwMode="auto">
          <a:xfrm>
            <a:off x="107504" y="264068"/>
            <a:ext cx="5400600" cy="42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Геологическая карта </a:t>
            </a:r>
            <a:r>
              <a:rPr kumimoji="0" lang="ru-RU" sz="1600" b="1" i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доплиоценовых</a:t>
            </a: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образований </a:t>
            </a:r>
          </a:p>
          <a:p>
            <a:pPr lvl="0" algn="ctr"/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(ГГК-1000-3, лист 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N-40</a:t>
            </a: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946133-3561-4D56-B024-FDC05C20F232}"/>
              </a:ext>
            </a:extLst>
          </p:cNvPr>
          <p:cNvSpPr txBox="1"/>
          <p:nvPr/>
        </p:nvSpPr>
        <p:spPr>
          <a:xfrm>
            <a:off x="6300191" y="980728"/>
            <a:ext cx="1721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Условные обозначения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183774390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1785926"/>
            <a:ext cx="7772400" cy="2176458"/>
          </a:xfrm>
        </p:spPr>
        <p:txBody>
          <a:bodyPr/>
          <a:lstStyle/>
          <a:p>
            <a:r>
              <a:rPr lang="ru-RU" altLang="ru-RU" b="1" i="1" dirty="0">
                <a:solidFill>
                  <a:schemeClr val="accent2"/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87595314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00042"/>
            <a:ext cx="7772400" cy="461946"/>
          </a:xfrm>
        </p:spPr>
        <p:txBody>
          <a:bodyPr/>
          <a:lstStyle/>
          <a:p>
            <a:r>
              <a:rPr lang="ru-RU" sz="1600" b="1" i="1" dirty="0"/>
              <a:t>Предварительная геологическая карта листа </a:t>
            </a:r>
            <a:r>
              <a:rPr lang="en-US" sz="1600" b="1" i="1" dirty="0"/>
              <a:t>N-40-XV </a:t>
            </a:r>
            <a:endParaRPr lang="ru-RU" sz="1600" b="1" i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7A0F8F-7A57-41B2-A2A3-44A20A042A9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9" t="8476" r="1602" b="5150"/>
          <a:stretch/>
        </p:blipFill>
        <p:spPr bwMode="auto">
          <a:xfrm>
            <a:off x="652045" y="975296"/>
            <a:ext cx="8151279" cy="56137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6161986" y="5858135"/>
            <a:ext cx="2626058" cy="7392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1AAD4E3-DD94-4D61-8823-3D13FE6B8342}"/>
              </a:ext>
            </a:extLst>
          </p:cNvPr>
          <p:cNvSpPr/>
          <p:nvPr/>
        </p:nvSpPr>
        <p:spPr bwMode="auto">
          <a:xfrm>
            <a:off x="2915816" y="975296"/>
            <a:ext cx="936104" cy="45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44DB903-F631-4764-BA47-2496CD1596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8738" t="26820" r="16926" b="18127"/>
          <a:stretch/>
        </p:blipFill>
        <p:spPr>
          <a:xfrm>
            <a:off x="4572000" y="2498766"/>
            <a:ext cx="4190916" cy="23081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43608" y="211100"/>
            <a:ext cx="7488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ea typeface="Times New Roman" panose="02020603050405020304" pitchFamily="18" charset="0"/>
              </a:rPr>
              <a:t>Схема изученности аэромагнитными съемками</a:t>
            </a:r>
            <a:r>
              <a:rPr lang="en-US" sz="1600" b="1" i="1" dirty="0">
                <a:ea typeface="Times New Roman" panose="02020603050405020304" pitchFamily="18" charset="0"/>
              </a:rPr>
              <a:t> </a:t>
            </a:r>
            <a:r>
              <a:rPr lang="ru-RU" sz="1600" b="1" i="1" dirty="0">
                <a:ea typeface="Times New Roman" panose="02020603050405020304" pitchFamily="18" charset="0"/>
              </a:rPr>
              <a:t>листа</a:t>
            </a:r>
            <a:r>
              <a:rPr lang="en-US" sz="1600" b="1" i="1" dirty="0">
                <a:ea typeface="Times New Roman" panose="02020603050405020304" pitchFamily="18" charset="0"/>
              </a:rPr>
              <a:t> N-40-XV </a:t>
            </a:r>
            <a:r>
              <a:rPr lang="ru-RU" sz="1600" b="1" i="1" dirty="0">
                <a:ea typeface="Times New Roman" panose="02020603050405020304" pitchFamily="18" charset="0"/>
              </a:rPr>
              <a:t>с обрамлением</a:t>
            </a:r>
            <a:endParaRPr lang="ru-RU" sz="1600" b="1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8D324F-980B-48BE-AE68-9C4A403E30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658743"/>
            <a:ext cx="4124026" cy="59881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FFC1886-14A6-49D6-9694-D613CF6D32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8738" t="41308" r="16926" b="13782"/>
          <a:stretch/>
        </p:blipFill>
        <p:spPr>
          <a:xfrm>
            <a:off x="4572000" y="646536"/>
            <a:ext cx="4190916" cy="188286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DAC478D-F749-4A97-BB32-23155DDE4B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8738" t="44234" r="16926" b="7674"/>
          <a:stretch/>
        </p:blipFill>
        <p:spPr>
          <a:xfrm>
            <a:off x="4572000" y="4793767"/>
            <a:ext cx="419091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7098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1672705" y="265608"/>
            <a:ext cx="56165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1600" b="1" i="1" dirty="0"/>
              <a:t>Схема использованных аэромагнитных данных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EEDB3E-4A1E-4F17-9CA3-72CB542050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2963" y="908720"/>
            <a:ext cx="3881005" cy="55175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70B470-FC59-4C22-9CD6-74C4450A33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0312" t="51449" r="19288" b="15230"/>
          <a:stretch/>
        </p:blipFill>
        <p:spPr>
          <a:xfrm>
            <a:off x="4427984" y="2007791"/>
            <a:ext cx="4608512" cy="165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4629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703842" y="668749"/>
            <a:ext cx="1064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После увязки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55576" y="155049"/>
            <a:ext cx="7992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ea typeface="Times New Roman" panose="02020603050405020304" pitchFamily="18" charset="0"/>
              </a:rPr>
              <a:t>Внутренняя увязка ЦМ (ΔТ)</a:t>
            </a:r>
            <a:r>
              <a:rPr lang="ru-RU" sz="1600" b="1" i="1" baseline="-25000" dirty="0">
                <a:ea typeface="Times New Roman" panose="02020603050405020304" pitchFamily="18" charset="0"/>
              </a:rPr>
              <a:t>а</a:t>
            </a:r>
            <a:r>
              <a:rPr lang="ru-RU" sz="1600" b="1" i="1" dirty="0">
                <a:ea typeface="Times New Roman" panose="02020603050405020304" pitchFamily="18" charset="0"/>
              </a:rPr>
              <a:t> </a:t>
            </a:r>
            <a:r>
              <a:rPr lang="en-US" sz="1600" b="1" i="1" dirty="0">
                <a:ea typeface="Times New Roman" panose="02020603050405020304" pitchFamily="18" charset="0"/>
              </a:rPr>
              <a:t> </a:t>
            </a:r>
            <a:r>
              <a:rPr lang="ru-RU" sz="1600" b="1" i="1" dirty="0">
                <a:ea typeface="Times New Roman" panose="02020603050405020304" pitchFamily="18" charset="0"/>
              </a:rPr>
              <a:t>аэромагнитной съемки по участку № 1 (460006)</a:t>
            </a:r>
            <a:endParaRPr lang="ru-RU" sz="1600" b="1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CF1A96-B324-4EE1-8D9C-791E7F3D0A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7680" r="10802" b="15313"/>
          <a:stretch/>
        </p:blipFill>
        <p:spPr bwMode="auto">
          <a:xfrm>
            <a:off x="229903" y="945748"/>
            <a:ext cx="8684193" cy="5587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07704" y="668749"/>
            <a:ext cx="839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 увязки</a:t>
            </a:r>
          </a:p>
        </p:txBody>
      </p:sp>
    </p:spTree>
    <p:extLst>
      <p:ext uri="{BB962C8B-B14F-4D97-AF65-F5344CB8AC3E}">
        <p14:creationId xmlns:p14="http://schemas.microsoft.com/office/powerpoint/2010/main" val="38518154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_общий.jpg"/>
          <p:cNvPicPr>
            <a:picLocks noChangeAspect="1"/>
          </p:cNvPicPr>
          <p:nvPr/>
        </p:nvPicPr>
        <p:blipFill>
          <a:blip r:embed="rId2" cstate="print"/>
          <a:srcRect l="3277" t="7003" r="4079" b="21627"/>
          <a:stretch>
            <a:fillRect/>
          </a:stretch>
        </p:blipFill>
        <p:spPr>
          <a:xfrm>
            <a:off x="1003221" y="1178527"/>
            <a:ext cx="7183758" cy="39176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884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/>
              <a:t>Приведение среднемасштабных данных к уровню цифровой модели аномального магнитного поля, составленной по материалам карты аномального магнитного поля РФ </a:t>
            </a:r>
          </a:p>
          <a:p>
            <a:pPr algn="ctr"/>
            <a:r>
              <a:rPr lang="ru-RU" sz="1600" b="1" i="1" dirty="0"/>
              <a:t>масштаба 1:2 500 000 под редакцией </a:t>
            </a:r>
            <a:r>
              <a:rPr lang="ru-RU" sz="1600" b="1" i="1" dirty="0" err="1"/>
              <a:t>З.А.Макаровой</a:t>
            </a:r>
            <a:r>
              <a:rPr lang="ru-RU" sz="1600" b="1" i="1" dirty="0"/>
              <a:t> 1977 год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191" y="5174008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а)</a:t>
            </a:r>
            <a:r>
              <a:rPr lang="en-US" dirty="0"/>
              <a:t> </a:t>
            </a:r>
            <a:r>
              <a:rPr lang="ru-RU" dirty="0"/>
              <a:t>рассчитанная поправка для приведения среднемасштабных данных к уровню карты масштаба 1: 2 500 000 для листа </a:t>
            </a:r>
            <a:r>
              <a:rPr lang="en-US" dirty="0"/>
              <a:t>N</a:t>
            </a:r>
            <a:r>
              <a:rPr lang="ru-RU" dirty="0"/>
              <a:t>-40</a:t>
            </a:r>
          </a:p>
          <a:p>
            <a:r>
              <a:rPr lang="ru-RU" dirty="0"/>
              <a:t>1 - рассчитанная поправка; </a:t>
            </a:r>
            <a:endParaRPr lang="en-US" dirty="0"/>
          </a:p>
          <a:p>
            <a:r>
              <a:rPr lang="ru-RU" dirty="0"/>
              <a:t>б) диагональные графики, иллюстрирующие изменение уровня (∆</a:t>
            </a:r>
            <a:r>
              <a:rPr lang="ru-RU" b="1" i="1" dirty="0"/>
              <a:t>Т</a:t>
            </a:r>
            <a:r>
              <a:rPr lang="ru-RU" dirty="0"/>
              <a:t>)а в пределах площади листа </a:t>
            </a:r>
            <a:r>
              <a:rPr lang="en-US" dirty="0"/>
              <a:t>N</a:t>
            </a:r>
            <a:r>
              <a:rPr lang="ru-RU" dirty="0"/>
              <a:t>-40. </a:t>
            </a:r>
            <a:endParaRPr lang="en-US" dirty="0"/>
          </a:p>
          <a:p>
            <a:r>
              <a:rPr lang="ru-RU" dirty="0"/>
              <a:t>Вертикальный масштаб графиков в 1 см 500 </a:t>
            </a:r>
            <a:r>
              <a:rPr lang="ru-RU" dirty="0" err="1"/>
              <a:t>нТл</a:t>
            </a:r>
            <a:r>
              <a:rPr lang="ru-RU" dirty="0"/>
              <a:t>: 2 – график (∆</a:t>
            </a:r>
            <a:r>
              <a:rPr lang="ru-RU" b="1" i="1" dirty="0"/>
              <a:t>Т</a:t>
            </a:r>
            <a:r>
              <a:rPr lang="ru-RU" dirty="0"/>
              <a:t>)а по среднемасштабным данным;  3  – график (∆</a:t>
            </a:r>
            <a:r>
              <a:rPr lang="ru-RU" b="1" i="1" dirty="0"/>
              <a:t>Т</a:t>
            </a:r>
            <a:r>
              <a:rPr lang="ru-RU" dirty="0"/>
              <a:t>)а по данным карты масштаба 1:2 500 000; 4 – контур листа </a:t>
            </a:r>
            <a:r>
              <a:rPr lang="en-US" dirty="0"/>
              <a:t>N</a:t>
            </a:r>
            <a:r>
              <a:rPr lang="ru-RU" dirty="0"/>
              <a:t>-40-</a:t>
            </a:r>
            <a:r>
              <a:rPr lang="en-US" dirty="0"/>
              <a:t>XV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57021" y="1201248"/>
            <a:ext cx="35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 а)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30675" y="1227385"/>
            <a:ext cx="35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 б)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4BC1B4-9432-4AE2-B975-55F21FCC781F}"/>
              </a:ext>
            </a:extLst>
          </p:cNvPr>
          <p:cNvSpPr txBox="1"/>
          <p:nvPr/>
        </p:nvSpPr>
        <p:spPr>
          <a:xfrm>
            <a:off x="268207" y="6287361"/>
            <a:ext cx="85226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Разница в уровне между цифровыми моделями в пределах листа </a:t>
            </a:r>
            <a:r>
              <a:rPr lang="en-US" sz="1100" dirty="0"/>
              <a:t>N</a:t>
            </a:r>
            <a:r>
              <a:rPr lang="ru-RU" sz="1100" dirty="0"/>
              <a:t>-40-</a:t>
            </a:r>
            <a:r>
              <a:rPr lang="en-US" sz="1100" dirty="0"/>
              <a:t>XV</a:t>
            </a:r>
            <a:r>
              <a:rPr lang="ru-RU" sz="1100" dirty="0"/>
              <a:t> не превышает ±10 </a:t>
            </a:r>
            <a:r>
              <a:rPr lang="ru-RU" sz="1100" dirty="0" err="1"/>
              <a:t>нТл</a:t>
            </a:r>
            <a:r>
              <a:rPr lang="ru-RU" sz="1100" dirty="0"/>
              <a:t>, что меньше погрешности самих цифровых моделей (Δ</a:t>
            </a:r>
            <a:r>
              <a:rPr lang="ru-RU" sz="1100" b="1" i="1" dirty="0"/>
              <a:t>Т</a:t>
            </a:r>
            <a:r>
              <a:rPr lang="ru-RU" sz="1100" dirty="0"/>
              <a:t>)а. Поэтому уровень цифровой модели аномального магнитного поля из состава ГФО-1000 оставлен без изменения</a:t>
            </a:r>
          </a:p>
        </p:txBody>
      </p:sp>
    </p:spTree>
    <p:extLst>
      <p:ext uri="{BB962C8B-B14F-4D97-AF65-F5344CB8AC3E}">
        <p14:creationId xmlns:p14="http://schemas.microsoft.com/office/powerpoint/2010/main" val="146368213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D:\Office97\Шаблоны\Дизайны презентаций\Углы.pot</Template>
  <TotalTime>47553</TotalTime>
  <Words>1498</Words>
  <Application>Microsoft Office PowerPoint</Application>
  <PresentationFormat>Экран (4:3)</PresentationFormat>
  <Paragraphs>200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4" baseType="lpstr">
      <vt:lpstr>Arial</vt:lpstr>
      <vt:lpstr>Calibri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Предварительная геологическая карта листа N-40-XV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Сейсмические материалы, используемые при интерпретации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Выбор высоты пересчета в верхнее полупространство для выделения локальных составляющих аномального магнитного поля и аномального поля силы тяжести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классификации геофизических полей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Люда</dc:creator>
  <cp:lastModifiedBy>Серова Ольга Николаевна</cp:lastModifiedBy>
  <cp:revision>1654</cp:revision>
  <cp:lastPrinted>2017-11-27T18:26:46Z</cp:lastPrinted>
  <dcterms:created xsi:type="dcterms:W3CDTF">1999-11-12T07:49:22Z</dcterms:created>
  <dcterms:modified xsi:type="dcterms:W3CDTF">2024-06-19T07:47:46Z</dcterms:modified>
</cp:coreProperties>
</file>