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sldIdLst>
    <p:sldId id="443" r:id="rId2"/>
    <p:sldId id="797" r:id="rId3"/>
    <p:sldId id="798" r:id="rId4"/>
    <p:sldId id="551" r:id="rId5"/>
    <p:sldId id="792" r:id="rId6"/>
    <p:sldId id="790" r:id="rId7"/>
    <p:sldId id="791" r:id="rId8"/>
    <p:sldId id="788" r:id="rId9"/>
    <p:sldId id="789" r:id="rId10"/>
    <p:sldId id="793" r:id="rId11"/>
    <p:sldId id="799" r:id="rId12"/>
    <p:sldId id="794" r:id="rId13"/>
    <p:sldId id="800" r:id="rId14"/>
    <p:sldId id="858" r:id="rId15"/>
    <p:sldId id="860" r:id="rId16"/>
    <p:sldId id="859" r:id="rId17"/>
    <p:sldId id="857" r:id="rId18"/>
    <p:sldId id="820" r:id="rId19"/>
    <p:sldId id="715" r:id="rId20"/>
    <p:sldId id="821" r:id="rId21"/>
    <p:sldId id="801" r:id="rId22"/>
    <p:sldId id="824" r:id="rId23"/>
    <p:sldId id="802" r:id="rId24"/>
    <p:sldId id="825" r:id="rId25"/>
    <p:sldId id="803" r:id="rId26"/>
    <p:sldId id="822" r:id="rId27"/>
    <p:sldId id="804" r:id="rId28"/>
    <p:sldId id="836" r:id="rId29"/>
    <p:sldId id="805" r:id="rId30"/>
    <p:sldId id="806" r:id="rId31"/>
    <p:sldId id="807" r:id="rId32"/>
    <p:sldId id="808" r:id="rId33"/>
    <p:sldId id="809" r:id="rId34"/>
    <p:sldId id="861" r:id="rId35"/>
    <p:sldId id="810" r:id="rId36"/>
    <p:sldId id="811" r:id="rId37"/>
    <p:sldId id="812" r:id="rId38"/>
    <p:sldId id="813" r:id="rId39"/>
    <p:sldId id="814" r:id="rId40"/>
    <p:sldId id="837" r:id="rId41"/>
    <p:sldId id="839" r:id="rId42"/>
    <p:sldId id="838" r:id="rId43"/>
    <p:sldId id="841" r:id="rId44"/>
    <p:sldId id="842" r:id="rId45"/>
    <p:sldId id="843" r:id="rId46"/>
    <p:sldId id="844" r:id="rId47"/>
    <p:sldId id="845" r:id="rId48"/>
    <p:sldId id="846" r:id="rId49"/>
    <p:sldId id="848" r:id="rId50"/>
    <p:sldId id="849" r:id="rId51"/>
    <p:sldId id="847" r:id="rId52"/>
    <p:sldId id="850" r:id="rId53"/>
    <p:sldId id="851" r:id="rId54"/>
    <p:sldId id="852" r:id="rId55"/>
    <p:sldId id="853" r:id="rId56"/>
    <p:sldId id="854" r:id="rId57"/>
    <p:sldId id="855" r:id="rId58"/>
    <p:sldId id="862" r:id="rId59"/>
    <p:sldId id="864" r:id="rId60"/>
    <p:sldId id="865" r:id="rId61"/>
    <p:sldId id="867" r:id="rId62"/>
    <p:sldId id="835" r:id="rId63"/>
    <p:sldId id="868" r:id="rId64"/>
    <p:sldId id="659" r:id="rId65"/>
    <p:sldId id="555" r:id="rId66"/>
    <p:sldId id="816" r:id="rId67"/>
    <p:sldId id="817" r:id="rId68"/>
    <p:sldId id="818" r:id="rId69"/>
    <p:sldId id="819" r:id="rId70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000" i="1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00"/>
    <a:srgbClr val="FF3300"/>
    <a:srgbClr val="FF9900"/>
    <a:srgbClr val="FF00FF"/>
    <a:srgbClr val="FFFFFF"/>
    <a:srgbClr val="CCFFFF"/>
    <a:srgbClr val="9900CC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8" autoAdjust="0"/>
    <p:restoredTop sz="95828" autoAdjust="0"/>
  </p:normalViewPr>
  <p:slideViewPr>
    <p:cSldViewPr>
      <p:cViewPr varScale="1">
        <p:scale>
          <a:sx n="102" d="100"/>
          <a:sy n="102" d="100"/>
        </p:scale>
        <p:origin x="1758" y="9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Щелчок правит 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3B61CAE-11FE-4896-B52F-F5D99EC88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304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Предлагаются результаты работ, выполненных по указанному объекту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в отделе геофизического сопровождения ГСР-200</a:t>
            </a:r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B065376D-3AF8-4338-9EDA-C2EA5EF38895}" type="slidenum">
              <a:rPr lang="ru-RU" altLang="ru-RU" sz="1200" i="0" smtClean="0">
                <a:solidFill>
                  <a:schemeClr val="tx1"/>
                </a:solidFill>
              </a:rPr>
              <a:pPr/>
              <a:t>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0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Для создания ЦМ ПСТ использованы результаты съемок м-ба 1:200 000, полученных из Московского филиала ВСЕГЕИ в виде значений </a:t>
            </a:r>
            <a:r>
              <a:rPr lang="en-US" sz="1200" dirty="0" smtClean="0">
                <a:latin typeface="Symbol" panose="05050102010706020507" pitchFamily="18" charset="2"/>
              </a:rPr>
              <a:t>D</a:t>
            </a:r>
            <a:r>
              <a:rPr lang="en-US" sz="1200" dirty="0" smtClean="0"/>
              <a:t>g</a:t>
            </a:r>
            <a:r>
              <a:rPr lang="ru-RU" sz="1200" dirty="0" smtClean="0"/>
              <a:t> в пунктах наблюдения. По ним составлены соответствующие матрицы и карты. Одна – с обрамлением в стандартный лист м-ба 1:50 000. </a:t>
            </a:r>
            <a:endParaRPr lang="ru-RU" altLang="ru-RU" sz="1200" dirty="0" smtClean="0"/>
          </a:p>
          <a:p>
            <a:pPr algn="just">
              <a:buNone/>
            </a:pPr>
            <a:endParaRPr lang="ru-RU" altLang="ru-RU" sz="1200" dirty="0" smtClean="0"/>
          </a:p>
          <a:p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10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15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dirty="0" smtClean="0"/>
              <a:t>Другая – строго в границах </a:t>
            </a:r>
            <a:r>
              <a:rPr lang="en-US" sz="1200" dirty="0" smtClean="0"/>
              <a:t>XVII </a:t>
            </a:r>
            <a:r>
              <a:rPr lang="ru-RU" sz="1200" dirty="0" smtClean="0"/>
              <a:t>листа, оформленная как графическое приложение</a:t>
            </a:r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44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 По АГФ на основе анализа изученности за </a:t>
            </a:r>
            <a:r>
              <a:rPr lang="ru-RU" sz="1200" smtClean="0"/>
              <a:t>базу взяты </a:t>
            </a:r>
            <a:r>
              <a:rPr lang="ru-RU" sz="1200" dirty="0" smtClean="0"/>
              <a:t>вертолетные съемки м-ба 1:25 000 (левый рисунок). По результатам оцифровки этих материалов построены сводные карты магнитного и р/м полей.   В обрамлении, где к/м съемки не проводились, использованы данные съемок м-ба 1:200 000 </a:t>
            </a:r>
            <a:r>
              <a:rPr lang="en-US" sz="1200" dirty="0" smtClean="0"/>
              <a:t>(</a:t>
            </a:r>
            <a:r>
              <a:rPr lang="ru-RU" sz="1200" dirty="0" smtClean="0"/>
              <a:t>контуры 1 и 2 на правом рисунке).</a:t>
            </a: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>
              <a:buNone/>
            </a:pP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25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Построенная в итоге сводная карта (</a:t>
            </a:r>
            <a:r>
              <a:rPr lang="ru-RU" sz="1200" b="1" dirty="0" smtClean="0"/>
              <a:t>ΔТ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а</a:t>
            </a:r>
            <a:r>
              <a:rPr lang="en-US" sz="1200" dirty="0" smtClean="0"/>
              <a:t> </a:t>
            </a:r>
            <a:r>
              <a:rPr lang="ru-RU" sz="1200" dirty="0" smtClean="0"/>
              <a:t>по </a:t>
            </a:r>
            <a:r>
              <a:rPr lang="en-US" sz="1200" dirty="0" smtClean="0"/>
              <a:t>XVII </a:t>
            </a:r>
            <a:r>
              <a:rPr lang="ru-RU" sz="1200" dirty="0" smtClean="0"/>
              <a:t>листу с обрамлением представлена на слайде в виде цветного рельефа. На ней явно просматривается необходимость внешней увязки, поскольку исходные ЦМ АМП по съемкам разных лет были рассчитаны с разным нормальным полем. </a:t>
            </a:r>
          </a:p>
          <a:p>
            <a:pPr algn="just">
              <a:buNone/>
            </a:pPr>
            <a:r>
              <a:rPr lang="ru-RU" sz="1200" dirty="0" smtClean="0"/>
              <a:t>В настоящее время на территории РФ в качестве базовой для увязки принята ЦМ  АМП 1:2 500 000 м-ба, приведенная к уровню нормального поля Земли (</a:t>
            </a:r>
            <a:r>
              <a:rPr lang="ru-RU" sz="1200" dirty="0" err="1" smtClean="0"/>
              <a:t>Т</a:t>
            </a:r>
            <a:r>
              <a:rPr lang="ru-RU" sz="1200" baseline="-25000" dirty="0" err="1" smtClean="0"/>
              <a:t>н</a:t>
            </a:r>
            <a:r>
              <a:rPr lang="ru-RU" sz="1200" dirty="0" smtClean="0"/>
              <a:t>) 1965 года (модель ВСЕГЕИ). Карта составлена Макаровой в 1977 году и актуализирована во ВСЕГЕИ в 2022 году </a:t>
            </a:r>
          </a:p>
          <a:p>
            <a:pPr algn="just">
              <a:buNone/>
            </a:pPr>
            <a:r>
              <a:rPr lang="ru-RU" sz="1200" dirty="0" smtClean="0"/>
              <a:t>С учетом разной детальности исходных данных масштаба 1:2 500 000, 1:200 000 и 1:25000) процедура внешней увязки проводилась в два этапа.</a:t>
            </a:r>
            <a:endParaRPr lang="ru-RU" altLang="ru-RU" sz="1200" dirty="0" smtClean="0"/>
          </a:p>
          <a:p>
            <a:pPr algn="just">
              <a:buNone/>
            </a:pP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8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На первом вводилась поправка в данные съемок м-ба 1:200 000, рассчитанная как разность поверхностей 1-го порядка, аппроксимирующих АМП в пределах каждого участка с/м измерений с одной стороны, и по карте З. А. Макаровой м-ба 1:2 500 000 в границах сводного контура с/м съемок – с другой. Карта поправок – на правом рисунке. </a:t>
            </a: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12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Полученная в итоге карта исправленных значений (</a:t>
            </a:r>
            <a:r>
              <a:rPr lang="ru-RU" sz="1200" b="1" dirty="0" smtClean="0"/>
              <a:t>ΔТ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а</a:t>
            </a:r>
            <a:r>
              <a:rPr lang="ru-RU" sz="1200" dirty="0" smtClean="0"/>
              <a:t>  по участкам с/м съемок представлена слева. Справа показаны графики по диагональным маршрутам, иллюстрирующие качество увязки уровней съемок м-ба 1:200 000 с уровнем карты Макаровой. (Черная линия – до увязки, синяя – после, красная – с карты Макаровой). ). Как видим, систематических расхождений у синего и красного графиков нет.</a:t>
            </a: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83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На втором этапе корректировались данные к/м измерений по схожему алгоритму с приведением их к исправленному на предыдущем шаге уровню съемок м-ба 1:200 000. Как видим, увязанные (красный и синий) графики по среднему уровню почти совпадают. </a:t>
            </a: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Построенная в итоге сводная карта </a:t>
            </a:r>
            <a:r>
              <a:rPr lang="en-US" sz="1200" dirty="0" smtClean="0"/>
              <a:t>(</a:t>
            </a:r>
            <a:r>
              <a:rPr lang="en-US" sz="1200" dirty="0" smtClean="0">
                <a:latin typeface="Symbol" panose="05050102010706020507" pitchFamily="18" charset="2"/>
              </a:rPr>
              <a:t>D</a:t>
            </a:r>
            <a:r>
              <a:rPr lang="en-US" sz="1200" dirty="0" smtClean="0"/>
              <a:t>T)a </a:t>
            </a:r>
            <a:r>
              <a:rPr lang="ru-RU" sz="1200" dirty="0" smtClean="0"/>
              <a:t>по </a:t>
            </a:r>
            <a:r>
              <a:rPr lang="en-US" sz="1200" dirty="0" smtClean="0"/>
              <a:t>XVII </a:t>
            </a:r>
            <a:r>
              <a:rPr lang="ru-RU" sz="1200" dirty="0" smtClean="0"/>
              <a:t>листу с обрамлением представлена на слайде в виде цветного рельефа.</a:t>
            </a: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1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А в рамках собственно </a:t>
            </a:r>
            <a:r>
              <a:rPr lang="en-US" sz="1200" dirty="0" smtClean="0"/>
              <a:t>XVII </a:t>
            </a:r>
            <a:r>
              <a:rPr lang="ru-RU" sz="1200" dirty="0" smtClean="0"/>
              <a:t>листа она оформлена в изолиниях как Графическое приложение м-ба 1:200 000.</a:t>
            </a: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18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78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sz="1200" dirty="0" smtClean="0"/>
              <a:t> Аналогично показаны карты всех р/м полей.</a:t>
            </a:r>
            <a:r>
              <a:rPr lang="ru-RU" sz="1200" baseline="0" dirty="0" smtClean="0"/>
              <a:t> В рельефе - с обрамлением,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19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2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Лист находится в Сибирском федеральном округе на территории республики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Алтай.</a:t>
            </a:r>
          </a:p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B065376D-3AF8-4338-9EDA-C2EA5EF38895}" type="slidenum">
              <a:rPr lang="ru-RU" altLang="ru-RU" sz="1200" i="0" smtClean="0">
                <a:solidFill>
                  <a:schemeClr val="tx1"/>
                </a:solidFill>
              </a:rPr>
              <a:pPr/>
              <a:t>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53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sz="1200" dirty="0" smtClean="0"/>
              <a:t>А в пределах листа - в</a:t>
            </a:r>
            <a:r>
              <a:rPr lang="ru-RU" sz="1200" baseline="0" dirty="0" smtClean="0"/>
              <a:t> изолиниях (</a:t>
            </a:r>
            <a:r>
              <a:rPr lang="ru-RU" sz="1200" dirty="0" smtClean="0"/>
              <a:t>как Графическое приложение м-ба 1:200 000).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20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1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То же для тория (с обрамлением)</a:t>
            </a: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20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И в рамках листа</a:t>
            </a: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9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Для калия – в рельефе</a:t>
            </a: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47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 в изолиниях</a:t>
            </a:r>
            <a:endParaRPr lang="ru-RU" altLang="ru-RU" sz="1200" dirty="0" smtClean="0"/>
          </a:p>
          <a:p>
            <a:pPr algn="just">
              <a:buNone/>
            </a:pP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92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и для мощности дозы – в рельефе</a:t>
            </a: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14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 в изолиниях (как Графическое</a:t>
            </a:r>
            <a:r>
              <a:rPr lang="ru-RU" sz="1200" baseline="0" dirty="0" smtClean="0"/>
              <a:t> </a:t>
            </a:r>
            <a:r>
              <a:rPr lang="ru-RU" sz="1200" dirty="0" smtClean="0"/>
              <a:t>Приложение). Все графические приложения с исходными полями выведены на бумагу.</a:t>
            </a:r>
            <a:endParaRPr lang="ru-RU" altLang="ru-RU" sz="1200" dirty="0" smtClean="0"/>
          </a:p>
          <a:p>
            <a:pPr algn="just">
              <a:buNone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01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сводным ЦМ геофизических полей рассчитаны целевые трансформанты, указанные в ТЗ. Для ПСТ и АМП – это горизонтальные и вертикальные составляющие градиентов, локальные и региональные компоненты. Для АГС данных - бинарные отношения, параметр </a:t>
            </a:r>
            <a:r>
              <a:rPr lang="en-US" sz="1200" dirty="0" smtClean="0"/>
              <a:t>F</a:t>
            </a:r>
            <a:r>
              <a:rPr lang="ru-RU" sz="1200" dirty="0" smtClean="0"/>
              <a:t> = </a:t>
            </a:r>
            <a:r>
              <a:rPr lang="en-US" sz="1200" dirty="0" smtClean="0"/>
              <a:t>UK</a:t>
            </a:r>
            <a:r>
              <a:rPr lang="ru-RU" sz="1200" dirty="0" smtClean="0"/>
              <a:t>/</a:t>
            </a:r>
            <a:r>
              <a:rPr lang="en-US" sz="1200" dirty="0" err="1" smtClean="0"/>
              <a:t>Th</a:t>
            </a:r>
            <a:r>
              <a:rPr lang="ru-RU" sz="1200" dirty="0" smtClean="0"/>
              <a:t> и карта </a:t>
            </a:r>
            <a:r>
              <a:rPr lang="ru-RU" sz="1200" dirty="0" err="1" smtClean="0"/>
              <a:t>радиогеохимической</a:t>
            </a:r>
            <a:r>
              <a:rPr lang="ru-RU" sz="1200" dirty="0" smtClean="0"/>
              <a:t> зональности.</a:t>
            </a: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/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28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Как и для исходных полей все трансформации  рассчитаны по  сводным ЦМ на лист с обрамлением (левый слайд) и оформлены в виде Граф. Прил. строго в границах листа (правый слайд). Это</a:t>
            </a:r>
            <a:r>
              <a:rPr lang="ru-RU" sz="1200" baseline="0" dirty="0" smtClean="0"/>
              <a:t> м</a:t>
            </a:r>
            <a:r>
              <a:rPr lang="ru-RU" sz="1200" dirty="0" smtClean="0"/>
              <a:t>одуль горизонтальной составляющей градиента ПСТ.</a:t>
            </a: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/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41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Карты его вертикальной компоненты (с обрамлением и без).</a:t>
            </a: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29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Согласно ТЗ предусматривалось решение следующих основных задач:</a:t>
            </a: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1. Составление картограмм и каталогов геофизической изученности по листу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-45-X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VII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2. Оцифровка фондовых геофизических материалов по изучаемой площади и смежным территориям.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3. Подготовка геофизической основы, включающей: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карты геофизических полей и их трансформант, указанных в ТЗ;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схемы предварительной комплексной интерпретации структурно-тектонической и прогнозной направленности;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геолого-геофизический разрез вдоль линии геологического разреза;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структурированную Базу Данных, составленную в соответствии с нормативными требованиями</a:t>
            </a:r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B065376D-3AF8-4338-9EDA-C2EA5EF38895}" type="slidenum">
              <a:rPr lang="ru-RU" altLang="ru-RU" sz="1200" i="0" smtClean="0">
                <a:solidFill>
                  <a:schemeClr val="tx1"/>
                </a:solidFill>
              </a:rPr>
              <a:pPr/>
              <a:t>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41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i="0" dirty="0" smtClean="0"/>
              <a:t>Карты модуля горизонтальной составляющей градиента АМП</a:t>
            </a:r>
            <a:endParaRPr lang="ru-RU" sz="1200" i="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30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66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dirty="0" smtClean="0"/>
              <a:t>Карта локальной составляющей поля силы тяжести</a:t>
            </a:r>
            <a:endParaRPr lang="ru-RU" altLang="ru-RU" sz="1200" dirty="0" smtClean="0"/>
          </a:p>
          <a:p>
            <a:pPr algn="just"/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24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dirty="0" smtClean="0"/>
              <a:t>Карты локальной составляющей аномального магнитного поля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08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Его региональной компоненты (поле, пересчитанное вверх на 1.5 км)</a:t>
            </a: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/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06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dirty="0" smtClean="0">
                <a:ea typeface="Times New Roman" panose="02020603050405020304" pitchFamily="18" charset="0"/>
              </a:rPr>
              <a:t>Для выделения региональных составляющих потенциальных полей использован алгоритм пересчета вверх на заданную высоту (Н), а локальная составляющая определялась как разность исходного поля и его региональной компоненты. Величина Н</a:t>
            </a:r>
            <a:r>
              <a:rPr lang="ru-RU" baseline="-25000" dirty="0" smtClean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определялась по результатам анализа гистограмм изменения доли локальных аномалий АМП и ПСТ с 10-кратным уменьшением интенсивности вертикального градиента в зависимости от высоты пересчета. Н</a:t>
            </a:r>
            <a:r>
              <a:rPr lang="ru-RU" dirty="0" smtClean="0"/>
              <a:t>а изучаемой площади 90% магнитных аномалий отвечает этому условию при Н</a:t>
            </a:r>
            <a:r>
              <a:rPr lang="ru-RU" baseline="-25000" dirty="0" smtClean="0"/>
              <a:t> </a:t>
            </a:r>
            <a:r>
              <a:rPr lang="ru-RU" dirty="0" smtClean="0"/>
              <a:t>= 1.5 км, а 90% локальных аномалий ПСТ – при Н</a:t>
            </a:r>
            <a:r>
              <a:rPr lang="ru-RU" baseline="-25000" dirty="0" smtClean="0"/>
              <a:t> </a:t>
            </a:r>
            <a:r>
              <a:rPr lang="ru-RU" dirty="0" smtClean="0"/>
              <a:t>= 3.5 км. Эти высоты и были использованы для вычисления соответствующих локальных и региональных составляющих. </a:t>
            </a:r>
            <a:endParaRPr lang="ru-RU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24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Для АГС данных по сводным ЦМ содержаний РЭ рассчитаны бинарные отношения. На слайде – </a:t>
            </a:r>
            <a:r>
              <a:rPr lang="en-US" sz="1200" dirty="0" err="1" smtClean="0"/>
              <a:t>Th</a:t>
            </a:r>
            <a:r>
              <a:rPr lang="en-US" sz="1200" dirty="0" smtClean="0"/>
              <a:t>/U </a:t>
            </a:r>
            <a:r>
              <a:rPr lang="ru-RU" sz="1200" dirty="0" smtClean="0"/>
              <a:t>по листу с обрамлением (слева) и в пределах листа (справа).</a:t>
            </a:r>
            <a:r>
              <a:rPr lang="ru-RU" altLang="ru-RU" sz="1200" dirty="0" smtClean="0"/>
              <a:t>   </a:t>
            </a:r>
          </a:p>
          <a:p>
            <a:pPr algn="just">
              <a:buNone/>
            </a:pP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/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70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Карта </a:t>
            </a:r>
            <a:r>
              <a:rPr lang="en-US" altLang="ru-RU" sz="1200" dirty="0" err="1" smtClean="0"/>
              <a:t>Th</a:t>
            </a:r>
            <a:r>
              <a:rPr lang="ru-RU" altLang="ru-RU" sz="1200" dirty="0" smtClean="0"/>
              <a:t>/К</a:t>
            </a:r>
            <a:r>
              <a:rPr lang="en-US" altLang="ru-RU" sz="1200" dirty="0" smtClean="0"/>
              <a:t> </a:t>
            </a:r>
            <a:r>
              <a:rPr lang="ru-RU" altLang="ru-RU" sz="1200" dirty="0" smtClean="0"/>
              <a:t>отношения (с обрамлением и в границах листа).</a:t>
            </a:r>
          </a:p>
          <a:p>
            <a:pPr algn="just">
              <a:buNone/>
            </a:pP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57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Карта </a:t>
            </a:r>
            <a:r>
              <a:rPr lang="en-US" sz="1200" dirty="0" smtClean="0"/>
              <a:t>U/K </a:t>
            </a:r>
            <a:r>
              <a:rPr lang="ru-RU" sz="1200" dirty="0" smtClean="0"/>
              <a:t>отношения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67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Карта параметра </a:t>
            </a:r>
            <a:r>
              <a:rPr lang="en-US" sz="1200" dirty="0" smtClean="0"/>
              <a:t>F</a:t>
            </a:r>
            <a:r>
              <a:rPr lang="ru-RU" sz="1200" dirty="0" smtClean="0"/>
              <a:t> = </a:t>
            </a:r>
            <a:r>
              <a:rPr lang="en-US" sz="1200" dirty="0" smtClean="0"/>
              <a:t>UK</a:t>
            </a:r>
            <a:r>
              <a:rPr lang="ru-RU" sz="1200" dirty="0" smtClean="0"/>
              <a:t>/</a:t>
            </a:r>
            <a:r>
              <a:rPr lang="en-US" sz="1200" dirty="0" err="1" smtClean="0"/>
              <a:t>Th</a:t>
            </a:r>
            <a:endParaRPr lang="ru-RU" altLang="ru-RU" sz="12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331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Карта </a:t>
            </a:r>
            <a:r>
              <a:rPr lang="ru-RU" sz="1200" dirty="0" err="1" smtClean="0"/>
              <a:t>радиогеохимической</a:t>
            </a:r>
            <a:r>
              <a:rPr lang="ru-RU" sz="1200" dirty="0" smtClean="0"/>
              <a:t> зональности. 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39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5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материалам изученности территория листа полностью обеспечена кондиционными гравиметрическими съёмками м-ба 1:200 000, выполненными в 1980-е годы ПГО «</a:t>
            </a:r>
            <a:r>
              <a:rPr lang="ru-RU" sz="1200" dirty="0" err="1" smtClean="0"/>
              <a:t>Запсибгеология</a:t>
            </a:r>
            <a:r>
              <a:rPr lang="ru-RU" sz="1200" dirty="0" smtClean="0"/>
              <a:t>».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200" dirty="0" smtClean="0"/>
              <a:t>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32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altLang="ru-RU" dirty="0" smtClean="0"/>
              <a:t>На схему вынесены уточненные зоны тектонических нарушений, границы интрузивных тел, отдельных стратиграфических подразделений и др. элементы геологического строения, проявленные в геофизических данных. Для картирования разрывных нарушений </a:t>
            </a:r>
            <a:r>
              <a:rPr lang="ru-RU" altLang="ru-RU" u="none" dirty="0" smtClean="0"/>
              <a:t>кроме градиентов потенциальных полей</a:t>
            </a:r>
            <a:r>
              <a:rPr lang="ru-RU" altLang="ru-RU" dirty="0" smtClean="0"/>
              <a:t> анализировались их локальные составляющие, </a:t>
            </a:r>
            <a:r>
              <a:rPr lang="ru-RU" altLang="ru-RU" dirty="0" err="1" smtClean="0"/>
              <a:t>линеаменты</a:t>
            </a:r>
            <a:r>
              <a:rPr lang="ru-RU" altLang="ru-RU" dirty="0" smtClean="0"/>
              <a:t> и карты параметров изменчивости содержаний и связей РЭ. Для примера показаны карты </a:t>
            </a:r>
            <a:r>
              <a:rPr lang="ru-RU" altLang="ru-RU" dirty="0" err="1" smtClean="0"/>
              <a:t>лок</a:t>
            </a:r>
            <a:r>
              <a:rPr lang="ru-RU" altLang="ru-RU" dirty="0" smtClean="0"/>
              <a:t>. компоненты и </a:t>
            </a:r>
            <a:r>
              <a:rPr lang="ru-RU" altLang="ru-RU" dirty="0" err="1" smtClean="0"/>
              <a:t>линеаментов</a:t>
            </a:r>
            <a:r>
              <a:rPr lang="ru-RU" altLang="ru-RU" dirty="0" smtClean="0"/>
              <a:t> АМП. </a:t>
            </a:r>
            <a:r>
              <a:rPr lang="ru-RU" altLang="ru-RU" sz="1200" dirty="0" smtClean="0"/>
              <a:t>На них уверенно </a:t>
            </a:r>
            <a:r>
              <a:rPr lang="ru-RU" altLang="ru-RU" sz="1200" dirty="0" err="1" smtClean="0"/>
              <a:t>следятся</a:t>
            </a:r>
            <a:r>
              <a:rPr lang="ru-RU" altLang="ru-RU" sz="1200" dirty="0" smtClean="0"/>
              <a:t> </a:t>
            </a:r>
            <a:r>
              <a:rPr lang="ru-RU" sz="1200" dirty="0" smtClean="0"/>
              <a:t>главные (глубинные) разрывные нарушения, особенно </a:t>
            </a:r>
            <a:r>
              <a:rPr lang="ru-RU" sz="1200" b="1" dirty="0" err="1" smtClean="0"/>
              <a:t>Курайский</a:t>
            </a:r>
            <a:r>
              <a:rPr lang="ru-RU" sz="1200" dirty="0" smtClean="0"/>
              <a:t>, а также значительные фрагменты </a:t>
            </a:r>
            <a:r>
              <a:rPr lang="ru-RU" sz="1200" b="1" dirty="0" err="1" smtClean="0"/>
              <a:t>Солжекского</a:t>
            </a:r>
            <a:r>
              <a:rPr lang="ru-RU" sz="1200" dirty="0" smtClean="0"/>
              <a:t> (4), </a:t>
            </a:r>
            <a:r>
              <a:rPr lang="ru-RU" sz="1200" b="1" dirty="0" err="1" smtClean="0"/>
              <a:t>Улаганского</a:t>
            </a:r>
            <a:r>
              <a:rPr lang="ru-RU" sz="1200" dirty="0" smtClean="0"/>
              <a:t> (6), </a:t>
            </a:r>
            <a:r>
              <a:rPr lang="ru-RU" sz="1200" b="1" dirty="0" err="1" smtClean="0"/>
              <a:t>Кумурлинского</a:t>
            </a:r>
            <a:r>
              <a:rPr lang="ru-RU" sz="1200" b="1" dirty="0" smtClean="0"/>
              <a:t> </a:t>
            </a:r>
            <a:r>
              <a:rPr lang="ru-RU" sz="1200" dirty="0" smtClean="0"/>
              <a:t>(3) разломов, включая его </a:t>
            </a:r>
            <a:r>
              <a:rPr lang="ru-RU" sz="1200" dirty="0" err="1" smtClean="0"/>
              <a:t>субМ</a:t>
            </a:r>
            <a:r>
              <a:rPr lang="ru-RU" sz="1200" dirty="0" smtClean="0"/>
              <a:t> ответвление, трассируемое узким девонским грабеном.</a:t>
            </a:r>
            <a:endParaRPr lang="ru-RU" altLang="ru-RU" sz="1200" dirty="0" smtClean="0"/>
          </a:p>
          <a:p>
            <a:pPr algn="just">
              <a:buFontTx/>
              <a:buNone/>
            </a:pPr>
            <a:r>
              <a:rPr lang="ru-RU" altLang="ru-RU" sz="1200" dirty="0" smtClean="0"/>
              <a:t>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/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DC3F8E62-6242-4D1C-AED1-A0A2100BC34C}" type="slidenum">
              <a:rPr lang="ru-RU" altLang="ru-RU" sz="1200" i="0" smtClean="0">
                <a:solidFill>
                  <a:schemeClr val="tx1"/>
                </a:solidFill>
              </a:rPr>
              <a:pPr/>
              <a:t>40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202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Карта региональной компоненты АМП использована как дополнительная информация, причем не только для прослеживания глубинных разломов, но и для картирования зоны контакта отдельных </a:t>
            </a:r>
            <a:r>
              <a:rPr lang="ru-RU" sz="1200" dirty="0" err="1" smtClean="0"/>
              <a:t>интрузий</a:t>
            </a:r>
            <a:r>
              <a:rPr lang="ru-RU" sz="1200" dirty="0" smtClean="0"/>
              <a:t> (например, </a:t>
            </a:r>
            <a:r>
              <a:rPr lang="ru-RU" sz="1200" dirty="0" err="1" smtClean="0"/>
              <a:t>Атуркольской</a:t>
            </a:r>
            <a:r>
              <a:rPr lang="ru-RU" sz="1200" dirty="0" smtClean="0"/>
              <a:t>). 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41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486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преобразованиях поля силы тяжести, построенного по среднемасштабным (1:200 000) данным, выделенные по (</a:t>
            </a:r>
            <a:r>
              <a:rPr lang="ru-RU" sz="1200" b="1" dirty="0" smtClean="0"/>
              <a:t>ΔТ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а</a:t>
            </a:r>
            <a:r>
              <a:rPr lang="ru-RU" sz="1200" dirty="0" smtClean="0"/>
              <a:t> </a:t>
            </a:r>
            <a:r>
              <a:rPr lang="ru-RU" sz="1200" baseline="-25000" dirty="0" smtClean="0"/>
              <a:t> </a:t>
            </a:r>
            <a:r>
              <a:rPr lang="ru-RU" sz="1200" dirty="0" smtClean="0"/>
              <a:t>разрывные нарушения выражены менее отчетливо и фиксируются лишь отдельными фрагментами в пределах наиболее мощных глубинных структур зонами разуплотнения (Каракемский-5, Улаганский-6 разломы) или, напротив, - повышенной плотности (Курайский-2).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ru-RU" sz="1200" dirty="0" smtClean="0"/>
              <a:t>При этом лучше, чем в АМП, в северной половине листа в трансформациях (</a:t>
            </a:r>
            <a:r>
              <a:rPr lang="ru-RU" sz="1200" b="1" dirty="0" smtClean="0"/>
              <a:t>Δ</a:t>
            </a:r>
            <a:r>
              <a:rPr lang="en-US" sz="1200" b="1" dirty="0" smtClean="0"/>
              <a:t>g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Б </a:t>
            </a:r>
            <a:r>
              <a:rPr lang="ru-RU" sz="1200" dirty="0" smtClean="0"/>
              <a:t> видны СВ направления.</a:t>
            </a:r>
            <a:endParaRPr lang="ru-RU" altLang="ru-RU" sz="1200" dirty="0" smtClean="0"/>
          </a:p>
          <a:p>
            <a:pPr algn="just">
              <a:buFontTx/>
              <a:buNone/>
            </a:pPr>
            <a:r>
              <a:rPr lang="ru-RU" altLang="ru-RU" sz="1200" dirty="0" smtClean="0"/>
              <a:t>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/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DC3F8E62-6242-4D1C-AED1-A0A2100BC34C}" type="slidenum">
              <a:rPr lang="ru-RU" altLang="ru-RU" sz="1200" i="0" smtClean="0">
                <a:solidFill>
                  <a:schemeClr val="tx1"/>
                </a:solidFill>
              </a:rPr>
              <a:pPr/>
              <a:t>42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094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Для уточнения границ СФЗ, сложенных породами с существенно разным вещественным составом, прежде всего анализировались АГС данные. Как видим, по уровню МЭД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Уймено-Лебедская</a:t>
            </a:r>
            <a:r>
              <a:rPr lang="ru-RU" i="0" baseline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(</a:t>
            </a:r>
            <a:r>
              <a:rPr lang="ru-RU" sz="1200" dirty="0" smtClean="0"/>
              <a:t>2) и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Бийско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-Катунская (</a:t>
            </a:r>
            <a:r>
              <a:rPr lang="ru-RU" sz="1200" dirty="0" smtClean="0"/>
              <a:t>3) зоны заметно отличаются от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Телецко-Чулышманской</a:t>
            </a:r>
            <a:r>
              <a:rPr lang="ru-RU" i="0" baseline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(</a:t>
            </a:r>
            <a:r>
              <a:rPr lang="ru-RU" sz="1200" dirty="0" smtClean="0"/>
              <a:t>1) и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Улгий-Юстыдской</a:t>
            </a:r>
            <a:r>
              <a:rPr lang="ru-RU" i="0" baseline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(</a:t>
            </a:r>
            <a:r>
              <a:rPr lang="ru-RU" sz="1200" dirty="0" smtClean="0"/>
              <a:t>4), а по доминирующей природе р/а каждая зона уникальна: </a:t>
            </a:r>
            <a:r>
              <a:rPr lang="ru-RU" sz="1200" dirty="0" err="1" smtClean="0"/>
              <a:t>Т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елецко-Чулышманская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(</a:t>
            </a:r>
            <a:r>
              <a:rPr lang="ru-RU" sz="1200" dirty="0" smtClean="0"/>
              <a:t>1) – сущ.</a:t>
            </a:r>
            <a:r>
              <a:rPr lang="en-US" sz="1200" dirty="0" smtClean="0"/>
              <a:t> </a:t>
            </a:r>
            <a:r>
              <a:rPr lang="en-US" sz="1200" dirty="0" err="1" smtClean="0"/>
              <a:t>Th</a:t>
            </a:r>
            <a:r>
              <a:rPr lang="en-US" sz="1200" dirty="0" smtClean="0"/>
              <a:t>, </a:t>
            </a:r>
            <a:r>
              <a:rPr lang="ru-RU" sz="1200" dirty="0" err="1" smtClean="0"/>
              <a:t>У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лгий-Юстыдская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(</a:t>
            </a:r>
            <a:r>
              <a:rPr lang="en-US" sz="1200" dirty="0" smtClean="0"/>
              <a:t>4</a:t>
            </a:r>
            <a:r>
              <a:rPr lang="ru-RU" sz="1200" dirty="0" smtClean="0"/>
              <a:t>)</a:t>
            </a:r>
            <a:r>
              <a:rPr lang="en-US" sz="1200" dirty="0" smtClean="0"/>
              <a:t> – K,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Бийско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-Катунская (</a:t>
            </a:r>
            <a:r>
              <a:rPr lang="en-US" sz="1200" dirty="0" smtClean="0"/>
              <a:t>3</a:t>
            </a:r>
            <a:r>
              <a:rPr lang="ru-RU" sz="1200" dirty="0" smtClean="0"/>
              <a:t>)</a:t>
            </a:r>
            <a:r>
              <a:rPr lang="en-US" sz="1200" dirty="0" smtClean="0"/>
              <a:t> – U,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Уймено-Лебедская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(</a:t>
            </a:r>
            <a:r>
              <a:rPr lang="en-US" sz="1200" dirty="0" smtClean="0"/>
              <a:t>2</a:t>
            </a:r>
            <a:r>
              <a:rPr lang="ru-RU" sz="1200" dirty="0" smtClean="0"/>
              <a:t>)</a:t>
            </a:r>
            <a:r>
              <a:rPr lang="en-US" sz="1200" dirty="0" smtClean="0"/>
              <a:t> – KU.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endParaRPr lang="ru-RU" altLang="ru-RU" sz="1200" dirty="0" smtClean="0"/>
          </a:p>
          <a:p>
            <a:pPr algn="just">
              <a:buFontTx/>
              <a:buNone/>
            </a:pPr>
            <a:r>
              <a:rPr lang="ru-RU" altLang="ru-RU" sz="1200" dirty="0" smtClean="0"/>
              <a:t>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/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DC3F8E62-6242-4D1C-AED1-A0A2100BC34C}" type="slidenum">
              <a:rPr lang="ru-RU" altLang="ru-RU" sz="1200" i="0" smtClean="0">
                <a:solidFill>
                  <a:schemeClr val="tx1"/>
                </a:solidFill>
              </a:rPr>
              <a:pPr/>
              <a:t>43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36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1200" dirty="0" smtClean="0"/>
              <a:t>Для выявления  участков ГТ-МТС изменений анализировались вторичные компоненты р/х поля, вычисленные методом «АРК» по локальным составляющим содержаний РЭ. На рисунке показаны существенно калиевые (</a:t>
            </a:r>
            <a:r>
              <a:rPr lang="en-US" sz="1200" dirty="0" smtClean="0"/>
              <a:t>UK</a:t>
            </a:r>
            <a:r>
              <a:rPr lang="ru-RU" sz="1200" dirty="0" smtClean="0"/>
              <a:t>-</a:t>
            </a:r>
            <a:r>
              <a:rPr lang="en-US" sz="1200" dirty="0" smtClean="0"/>
              <a:t>K</a:t>
            </a:r>
            <a:r>
              <a:rPr lang="ru-RU" sz="1200" dirty="0" smtClean="0"/>
              <a:t>-</a:t>
            </a:r>
            <a:r>
              <a:rPr lang="en-US" sz="1200" dirty="0" err="1" smtClean="0"/>
              <a:t>KTh</a:t>
            </a:r>
            <a:r>
              <a:rPr lang="ru-RU" sz="1200" dirty="0" smtClean="0"/>
              <a:t>) и существенно урановые (</a:t>
            </a:r>
            <a:r>
              <a:rPr lang="en-US" sz="1200" dirty="0" smtClean="0"/>
              <a:t>KU</a:t>
            </a:r>
            <a:r>
              <a:rPr lang="ru-RU" sz="1200" dirty="0" smtClean="0"/>
              <a:t>-</a:t>
            </a:r>
            <a:r>
              <a:rPr lang="en-US" sz="1200" dirty="0" smtClean="0"/>
              <a:t>U</a:t>
            </a:r>
            <a:r>
              <a:rPr lang="ru-RU" sz="1200" dirty="0" smtClean="0"/>
              <a:t>-</a:t>
            </a:r>
            <a:r>
              <a:rPr lang="en-US" sz="1200" dirty="0" err="1" smtClean="0"/>
              <a:t>UTh</a:t>
            </a:r>
            <a:r>
              <a:rPr lang="ru-RU" sz="1200" dirty="0" smtClean="0"/>
              <a:t>) зоны, с которыми коррелирует большинство известных рудных объектов региона и которые характерны для основных типов  рудовмещающих </a:t>
            </a:r>
            <a:r>
              <a:rPr lang="ru-RU" sz="1200" dirty="0" err="1" smtClean="0"/>
              <a:t>метасоматитов</a:t>
            </a:r>
            <a:r>
              <a:rPr lang="ru-RU" sz="1200" dirty="0" smtClean="0"/>
              <a:t> </a:t>
            </a:r>
            <a:r>
              <a:rPr lang="ru-RU" sz="1200" i="1" dirty="0" smtClean="0"/>
              <a:t>(участков </a:t>
            </a:r>
            <a:r>
              <a:rPr lang="ru-RU" sz="1200" i="1" dirty="0" err="1" smtClean="0"/>
              <a:t>серицитизации</a:t>
            </a:r>
            <a:r>
              <a:rPr lang="ru-RU" sz="1200" i="1" dirty="0" smtClean="0"/>
              <a:t>, </a:t>
            </a:r>
            <a:r>
              <a:rPr lang="ru-RU" sz="1200" i="1" dirty="0" err="1" smtClean="0"/>
              <a:t>березитизции</a:t>
            </a:r>
            <a:r>
              <a:rPr lang="ru-RU" sz="1200" i="1" dirty="0" smtClean="0"/>
              <a:t>, </a:t>
            </a:r>
            <a:r>
              <a:rPr lang="ru-RU" sz="1200" i="1" dirty="0" err="1" smtClean="0"/>
              <a:t>грейзенизации</a:t>
            </a:r>
            <a:r>
              <a:rPr lang="ru-RU" sz="1200" i="1" dirty="0" smtClean="0"/>
              <a:t>, </a:t>
            </a:r>
            <a:r>
              <a:rPr lang="ru-RU" sz="1200" i="1" dirty="0" err="1" smtClean="0"/>
              <a:t>аргиллизации</a:t>
            </a:r>
            <a:r>
              <a:rPr lang="ru-RU" sz="1200" i="1" dirty="0" smtClean="0"/>
              <a:t>, </a:t>
            </a:r>
            <a:r>
              <a:rPr lang="ru-RU" sz="1200" i="1" dirty="0" err="1" smtClean="0"/>
              <a:t>лиственитизации</a:t>
            </a:r>
            <a:r>
              <a:rPr lang="ru-RU" sz="1200" i="1" dirty="0" smtClean="0"/>
              <a:t>, </a:t>
            </a:r>
            <a:r>
              <a:rPr lang="ru-RU" sz="1200" i="1" dirty="0" err="1" smtClean="0"/>
              <a:t>скарнирования</a:t>
            </a:r>
            <a:r>
              <a:rPr lang="ru-RU" sz="1200" i="1" dirty="0" smtClean="0"/>
              <a:t> и др. ГТ-МТС изменений)</a:t>
            </a:r>
            <a:r>
              <a:rPr lang="ru-RU" sz="1200" dirty="0" smtClean="0"/>
              <a:t>. </a:t>
            </a:r>
            <a:endParaRPr lang="ru-RU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   Все они вынесены на СКИ вместе с р/х специализированными образованиями, выделенными по полному АГС полю.</a:t>
            </a:r>
          </a:p>
          <a:p>
            <a:pPr algn="just"/>
            <a:r>
              <a:rPr lang="ru-RU" sz="1100" dirty="0" smtClean="0">
                <a:solidFill>
                  <a:schemeClr val="tx1"/>
                </a:solidFill>
              </a:rPr>
              <a:t>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 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44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252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1200" dirty="0" smtClean="0"/>
              <a:t>На схеме также показаны выделенные по геофизике разрывные нарушения, уточненные границы СФЗ, локальные магнитные, положительные и отрицательные гравитационные аномалии, идентифицируемые с различными геологическими объектами, не вскрытыми эрозией и выходящими на поверхность (в соответствии с представленной легендой).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 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45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14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dirty="0" smtClean="0"/>
              <a:t>  Для оценки глубинного строения площади построен геолого-геофизический разрез по линии А1-А2-А3, совпадающей с положением планируемого геологического разреза. Разрез составлен до глубины 6 км по результатам совместного моделирования АМП и ПСТ с помощью программы GM-SYS фирмы </a:t>
            </a:r>
            <a:r>
              <a:rPr lang="ru-RU" dirty="0" err="1" smtClean="0"/>
              <a:t>GeoSoft</a:t>
            </a:r>
            <a:r>
              <a:rPr lang="ru-RU" dirty="0" smtClean="0"/>
              <a:t>. При построении его использовались сведения о физических свойствах горных пород региона.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 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46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532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Анализируемая глубина выбрана с учетом характера потенциальных полей, чтобы обеспечить их максимальную компенсацию. 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just"/>
            <a:endParaRPr lang="ru-RU" sz="11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 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47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038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altLang="ru-RU" sz="1200" dirty="0" smtClean="0"/>
              <a:t>  Кроме структурной построена прогнозная схема на профилирующие виды ПИ, указанные в ТЗ </a:t>
            </a:r>
            <a:r>
              <a:rPr lang="ru-RU" sz="1200" b="1" dirty="0" smtClean="0"/>
              <a:t>(</a:t>
            </a:r>
            <a:r>
              <a:rPr lang="en-US" sz="1200" dirty="0" smtClean="0"/>
              <a:t>Au</a:t>
            </a:r>
            <a:r>
              <a:rPr lang="ru-RU" sz="1200" dirty="0" smtClean="0"/>
              <a:t>, </a:t>
            </a:r>
            <a:r>
              <a:rPr lang="en-US" sz="1200" dirty="0" smtClean="0"/>
              <a:t>Ag</a:t>
            </a:r>
            <a:r>
              <a:rPr lang="ru-RU" sz="1200" dirty="0" smtClean="0"/>
              <a:t> и </a:t>
            </a:r>
            <a:r>
              <a:rPr lang="en-US" sz="1200" dirty="0" smtClean="0"/>
              <a:t>W</a:t>
            </a:r>
            <a:r>
              <a:rPr lang="ru-RU" sz="1200" b="1" dirty="0" smtClean="0"/>
              <a:t>). </a:t>
            </a:r>
            <a:r>
              <a:rPr lang="ru-RU" sz="1200" i="1" dirty="0" smtClean="0"/>
              <a:t>Кроме них на изучаемой территории установлены месторождения и проявления </a:t>
            </a:r>
            <a:r>
              <a:rPr lang="en-US" sz="1200" i="1" dirty="0" smtClean="0"/>
              <a:t>Hg</a:t>
            </a:r>
            <a:r>
              <a:rPr lang="ru-RU" sz="1200" i="1" dirty="0" smtClean="0"/>
              <a:t>, </a:t>
            </a:r>
            <a:r>
              <a:rPr lang="en-US" sz="1200" i="1" dirty="0" err="1" smtClean="0"/>
              <a:t>Pb</a:t>
            </a:r>
            <a:r>
              <a:rPr lang="ru-RU" sz="1200" i="1" dirty="0" smtClean="0"/>
              <a:t>, </a:t>
            </a:r>
            <a:r>
              <a:rPr lang="en-US" sz="1200" i="1" dirty="0" smtClean="0"/>
              <a:t>Zn</a:t>
            </a:r>
            <a:r>
              <a:rPr lang="ru-RU" sz="1200" i="1" dirty="0" smtClean="0"/>
              <a:t>, </a:t>
            </a:r>
            <a:r>
              <a:rPr lang="en-US" sz="1200" i="1" dirty="0" smtClean="0"/>
              <a:t>Fe</a:t>
            </a:r>
            <a:r>
              <a:rPr lang="ru-RU" sz="1200" i="1" dirty="0" smtClean="0"/>
              <a:t>, </a:t>
            </a:r>
            <a:r>
              <a:rPr lang="en-US" sz="1200" i="1" dirty="0" smtClean="0"/>
              <a:t>Cu</a:t>
            </a:r>
            <a:r>
              <a:rPr lang="ru-RU" sz="1200" i="1" dirty="0" smtClean="0"/>
              <a:t>, </a:t>
            </a:r>
            <a:r>
              <a:rPr lang="en-US" sz="1200" i="1" dirty="0" smtClean="0"/>
              <a:t>Ni</a:t>
            </a:r>
            <a:r>
              <a:rPr lang="ru-RU" sz="1200" i="1" dirty="0" smtClean="0"/>
              <a:t>, </a:t>
            </a:r>
            <a:r>
              <a:rPr lang="en-US" sz="1200" i="1" dirty="0" smtClean="0"/>
              <a:t>Co</a:t>
            </a:r>
            <a:r>
              <a:rPr lang="ru-RU" sz="1200" i="1" dirty="0" smtClean="0"/>
              <a:t>, </a:t>
            </a:r>
            <a:r>
              <a:rPr lang="en-US" sz="1200" i="1" dirty="0" smtClean="0"/>
              <a:t>Be</a:t>
            </a:r>
            <a:r>
              <a:rPr lang="ru-RU" sz="1200" i="1" dirty="0" smtClean="0"/>
              <a:t>, </a:t>
            </a:r>
            <a:r>
              <a:rPr lang="en-US" sz="1200" i="1" dirty="0" err="1" smtClean="0"/>
              <a:t>Nb</a:t>
            </a:r>
            <a:r>
              <a:rPr lang="ru-RU" sz="1200" i="1" dirty="0" smtClean="0"/>
              <a:t>, показанные на схеме </a:t>
            </a:r>
            <a:r>
              <a:rPr lang="ru-RU" sz="1200" i="1" dirty="0" err="1" smtClean="0"/>
              <a:t>минерагенического</a:t>
            </a:r>
            <a:r>
              <a:rPr lang="ru-RU" sz="1200" i="1" dirty="0" smtClean="0"/>
              <a:t> районирования.</a:t>
            </a:r>
            <a:r>
              <a:rPr lang="ru-RU" sz="1200" dirty="0" smtClean="0"/>
              <a:t> </a:t>
            </a:r>
          </a:p>
          <a:p>
            <a:pPr algn="just">
              <a:buNone/>
            </a:pPr>
            <a:r>
              <a:rPr lang="ru-RU" sz="1200" dirty="0" smtClean="0"/>
              <a:t>    Прогноз проводился в 2 этапа. </a:t>
            </a:r>
            <a:r>
              <a:rPr lang="ru-RU" altLang="ru-RU" sz="1200" dirty="0" smtClean="0"/>
              <a:t> На 1-м - выполнен экспертный анализ особенностей отображения известных рудовмещающих участков в геофизических полях и в их трансформациях и отобраны наиболее информативные признаки </a:t>
            </a:r>
            <a:endParaRPr lang="ru-RU" alt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45BB921D-8B3F-40A2-B3EA-D8FA3843B187}" type="slidenum">
              <a:rPr lang="ru-RU" altLang="ru-RU" sz="1200" i="0" smtClean="0">
                <a:solidFill>
                  <a:schemeClr val="tx1"/>
                </a:solidFill>
              </a:rPr>
              <a:pPr/>
              <a:t>48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844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Для примера показана карта региональной составляющей аномального магнитного поля, в котором все основные РУ, где широко представлены вулканогенно-терригенные разрезы с базальтами, базитовыми дайками, </a:t>
            </a:r>
            <a:r>
              <a:rPr lang="ru-RU" sz="1200" dirty="0" err="1" smtClean="0"/>
              <a:t>протрузиями</a:t>
            </a:r>
            <a:r>
              <a:rPr lang="ru-RU" sz="1200" dirty="0" smtClean="0"/>
              <a:t> гипербазитовых тел, </a:t>
            </a:r>
            <a:r>
              <a:rPr lang="ru-RU" sz="1200" dirty="0" err="1" smtClean="0"/>
              <a:t>гранитоидами</a:t>
            </a:r>
            <a:r>
              <a:rPr lang="ru-RU" sz="1200" dirty="0" smtClean="0"/>
              <a:t> повышенной </a:t>
            </a:r>
            <a:r>
              <a:rPr lang="ru-RU" sz="1200" dirty="0" err="1" smtClean="0"/>
              <a:t>основности</a:t>
            </a:r>
            <a:r>
              <a:rPr lang="ru-RU" sz="1200" dirty="0" smtClean="0"/>
              <a:t>, мощными зонами </a:t>
            </a:r>
            <a:r>
              <a:rPr lang="ru-RU" sz="1200" dirty="0" err="1" smtClean="0"/>
              <a:t>ороговикования</a:t>
            </a:r>
            <a:r>
              <a:rPr lang="ru-RU" sz="1200" dirty="0" smtClean="0"/>
              <a:t> и </a:t>
            </a:r>
            <a:r>
              <a:rPr lang="ru-RU" sz="1200" dirty="0" err="1" smtClean="0"/>
              <a:t>скарнирования</a:t>
            </a:r>
            <a:r>
              <a:rPr lang="ru-RU" sz="1200" dirty="0" smtClean="0"/>
              <a:t>, ожидаемо отметились повышенными значениями (</a:t>
            </a:r>
            <a:r>
              <a:rPr lang="ru-RU" sz="1200" b="1" dirty="0" smtClean="0">
                <a:sym typeface="Symbol" panose="05050102010706020507" pitchFamily="18" charset="2"/>
              </a:rPr>
              <a:t></a:t>
            </a:r>
            <a:r>
              <a:rPr lang="ru-RU" sz="1200" b="1" dirty="0" smtClean="0"/>
              <a:t>T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a(</a:t>
            </a:r>
            <a:r>
              <a:rPr lang="ru-RU" sz="1200" baseline="-25000" dirty="0" err="1" smtClean="0"/>
              <a:t>рег</a:t>
            </a:r>
            <a:r>
              <a:rPr lang="ru-RU" sz="1200" baseline="-25000" dirty="0" smtClean="0"/>
              <a:t>).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Похожим образом известные месторождения и проявления </a:t>
            </a:r>
            <a:r>
              <a:rPr lang="ru-RU" sz="1200" dirty="0" err="1" smtClean="0"/>
              <a:t>Ортолыкской</a:t>
            </a:r>
            <a:r>
              <a:rPr lang="ru-RU" sz="1200" dirty="0" smtClean="0"/>
              <a:t> площади фиксируются в поле энтропии локальной компоненты (</a:t>
            </a:r>
            <a:r>
              <a:rPr lang="ru-RU" sz="1200" b="1" dirty="0" smtClean="0">
                <a:sym typeface="Symbol" panose="05050102010706020507" pitchFamily="18" charset="2"/>
              </a:rPr>
              <a:t></a:t>
            </a:r>
            <a:r>
              <a:rPr lang="ru-RU" sz="1200" b="1" dirty="0" smtClean="0"/>
              <a:t>T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a</a:t>
            </a:r>
            <a:r>
              <a:rPr lang="ru-RU" sz="1200" dirty="0" smtClean="0"/>
              <a:t>, возрастающей на тех рудовмещающих участках, где проявлены процессы метасоматоза, связанные с разрушением или формированием новых магнитоактивных минералов.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49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5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Параметры съёмок указаны в представленной таблице.  Крупномасштабные гравиметрические работы на </a:t>
            </a:r>
            <a:r>
              <a:rPr lang="ru-RU" sz="1200" dirty="0" err="1" smtClean="0"/>
              <a:t>Ортолыкской</a:t>
            </a:r>
            <a:r>
              <a:rPr lang="ru-RU" sz="1200" dirty="0" smtClean="0"/>
              <a:t> площади не проводились.</a:t>
            </a:r>
            <a:endParaRPr lang="ru-RU" altLang="ru-RU" sz="1200" dirty="0" smtClean="0"/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65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локальной компоненте ПСТ известные рудные объекты фиксируются более дифференцированно, в зависимости от типа </a:t>
            </a:r>
            <a:r>
              <a:rPr lang="ru-RU" sz="1200" dirty="0" err="1" smtClean="0"/>
              <a:t>оруденения</a:t>
            </a:r>
            <a:r>
              <a:rPr lang="ru-RU" sz="1200" dirty="0" smtClean="0"/>
              <a:t> и преобладающих в пределах конкретного рудного поля горных пород. Например, связанные </a:t>
            </a:r>
            <a:r>
              <a:rPr lang="ru-RU" sz="1200" b="1" dirty="0" smtClean="0"/>
              <a:t>с андезитами </a:t>
            </a:r>
            <a:r>
              <a:rPr lang="ru-RU" sz="1200" b="1" dirty="0" err="1" smtClean="0"/>
              <a:t>талдыдюргунской</a:t>
            </a:r>
            <a:r>
              <a:rPr lang="ru-RU" sz="1200" dirty="0" smtClean="0"/>
              <a:t> свиты </a:t>
            </a:r>
            <a:r>
              <a:rPr lang="en-US" sz="1200" b="1" dirty="0" err="1" smtClean="0"/>
              <a:t>AuAg</a:t>
            </a:r>
            <a:r>
              <a:rPr lang="ru-RU" sz="1200" dirty="0" smtClean="0"/>
              <a:t>(</a:t>
            </a:r>
            <a:r>
              <a:rPr lang="en-US" sz="1200" dirty="0" smtClean="0"/>
              <a:t>Hg</a:t>
            </a:r>
            <a:r>
              <a:rPr lang="ru-RU" sz="1200" dirty="0" smtClean="0"/>
              <a:t>) объекты </a:t>
            </a:r>
            <a:r>
              <a:rPr lang="ru-RU" sz="1200" b="1" dirty="0" err="1" smtClean="0"/>
              <a:t>Коксаирского</a:t>
            </a:r>
            <a:r>
              <a:rPr lang="ru-RU" sz="1200" dirty="0" smtClean="0"/>
              <a:t> РУ проявлены положительными аномалиями (</a:t>
            </a:r>
            <a:r>
              <a:rPr lang="ru-RU" sz="1200" dirty="0" smtClean="0">
                <a:sym typeface="Symbol" panose="05050102010706020507" pitchFamily="18" charset="2"/>
              </a:rPr>
              <a:t></a:t>
            </a:r>
            <a:r>
              <a:rPr lang="en-US" sz="1200" dirty="0" smtClean="0"/>
              <a:t>g</a:t>
            </a:r>
            <a:r>
              <a:rPr lang="ru-RU" sz="1200" dirty="0" smtClean="0"/>
              <a:t>)</a:t>
            </a:r>
            <a:r>
              <a:rPr lang="ru-RU" sz="1200" baseline="-25000" dirty="0" smtClean="0"/>
              <a:t>Б(</a:t>
            </a:r>
            <a:r>
              <a:rPr lang="ru-RU" sz="1200" baseline="-25000" dirty="0" err="1" smtClean="0"/>
              <a:t>лок</a:t>
            </a:r>
            <a:r>
              <a:rPr lang="ru-RU" sz="1200" baseline="-25000" dirty="0" smtClean="0"/>
              <a:t>)</a:t>
            </a:r>
            <a:r>
              <a:rPr lang="ru-RU" sz="1200" dirty="0" smtClean="0"/>
              <a:t>, а золото-кварц-сульфидные, </a:t>
            </a:r>
            <a:r>
              <a:rPr lang="en-US" sz="1200" dirty="0" smtClean="0"/>
              <a:t>Au</a:t>
            </a:r>
            <a:r>
              <a:rPr lang="ru-RU" sz="1200" dirty="0" smtClean="0"/>
              <a:t>-</a:t>
            </a:r>
            <a:r>
              <a:rPr lang="en-US" sz="1200" dirty="0" smtClean="0"/>
              <a:t>Q</a:t>
            </a:r>
            <a:r>
              <a:rPr lang="ru-RU" sz="1200" dirty="0" smtClean="0"/>
              <a:t>-</a:t>
            </a:r>
            <a:r>
              <a:rPr lang="ru-RU" sz="1200" dirty="0" err="1" smtClean="0"/>
              <a:t>малосульфидные</a:t>
            </a:r>
            <a:r>
              <a:rPr lang="ru-RU" sz="1200" dirty="0" smtClean="0"/>
              <a:t> и вольфрамовые кварцево-</a:t>
            </a:r>
            <a:r>
              <a:rPr lang="ru-RU" sz="1200" dirty="0" err="1" smtClean="0"/>
              <a:t>грейзеновые</a:t>
            </a:r>
            <a:r>
              <a:rPr lang="ru-RU" sz="1200" dirty="0" smtClean="0"/>
              <a:t> объекты </a:t>
            </a:r>
            <a:r>
              <a:rPr lang="ru-RU" sz="1200" b="1" dirty="0" err="1" smtClean="0"/>
              <a:t>Тошанского</a:t>
            </a:r>
            <a:r>
              <a:rPr lang="ru-RU" sz="1200" b="1" dirty="0" smtClean="0"/>
              <a:t>, </a:t>
            </a:r>
            <a:r>
              <a:rPr lang="ru-RU" sz="1200" b="1" dirty="0" err="1" smtClean="0"/>
              <a:t>Чичкитерекского</a:t>
            </a:r>
            <a:r>
              <a:rPr lang="ru-RU" sz="1200" b="1" dirty="0" smtClean="0"/>
              <a:t> и </a:t>
            </a:r>
            <a:r>
              <a:rPr lang="ru-RU" sz="1200" b="1" dirty="0" err="1" smtClean="0"/>
              <a:t>Атуркольского</a:t>
            </a:r>
            <a:r>
              <a:rPr lang="ru-RU" sz="1200" dirty="0" smtClean="0"/>
              <a:t> узлов – в основном отрицательными или близкими к нулю значениями этого параметра.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endParaRPr lang="ru-RU" altLang="ru-RU" sz="1200" dirty="0" smtClean="0"/>
          </a:p>
          <a:p>
            <a:pPr algn="just">
              <a:buFontTx/>
              <a:buNone/>
            </a:pPr>
            <a:r>
              <a:rPr lang="ru-RU" altLang="ru-RU" sz="1200" dirty="0" smtClean="0"/>
              <a:t>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/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DC3F8E62-6242-4D1C-AED1-A0A2100BC34C}" type="slidenum">
              <a:rPr lang="ru-RU" altLang="ru-RU" sz="1200" i="0" smtClean="0">
                <a:solidFill>
                  <a:schemeClr val="tx1"/>
                </a:solidFill>
              </a:rPr>
              <a:pPr/>
              <a:t>50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155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spcBef>
                <a:spcPct val="0"/>
              </a:spcBef>
              <a:buNone/>
            </a:pPr>
            <a:r>
              <a:rPr lang="ru-RU" altLang="ru-RU" sz="1200" dirty="0" smtClean="0"/>
              <a:t> </a:t>
            </a:r>
            <a:r>
              <a:rPr lang="ru-RU" sz="1200" dirty="0" smtClean="0"/>
              <a:t>В более универсальном поле изменчивости (Е(</a:t>
            </a:r>
            <a:r>
              <a:rPr lang="en-US" sz="1200" dirty="0" smtClean="0"/>
              <a:t>g</a:t>
            </a:r>
            <a:r>
              <a:rPr lang="ru-RU" sz="1200" baseline="-25000" dirty="0" err="1" smtClean="0"/>
              <a:t>лок</a:t>
            </a:r>
            <a:r>
              <a:rPr lang="ru-RU" sz="1200" dirty="0" smtClean="0"/>
              <a:t>)) повышенными значениями отметились уже практически все рудные объекты, включая полиметаллические, </a:t>
            </a:r>
            <a:r>
              <a:rPr lang="en-US" sz="1200" dirty="0" smtClean="0"/>
              <a:t>Au</a:t>
            </a:r>
            <a:r>
              <a:rPr lang="ru-RU" sz="1200" dirty="0" smtClean="0"/>
              <a:t>- и </a:t>
            </a:r>
            <a:r>
              <a:rPr lang="en-US" sz="1200" dirty="0" smtClean="0"/>
              <a:t>W</a:t>
            </a:r>
            <a:r>
              <a:rPr lang="ru-RU" sz="1200" dirty="0" smtClean="0"/>
              <a:t>-</a:t>
            </a:r>
            <a:r>
              <a:rPr lang="ru-RU" sz="1200" dirty="0" err="1" smtClean="0"/>
              <a:t>скарновые</a:t>
            </a:r>
            <a:r>
              <a:rPr lang="ru-RU" sz="1200" dirty="0" smtClean="0"/>
              <a:t> проявления.</a:t>
            </a:r>
            <a:endParaRPr lang="ru-RU" altLang="ru-RU" i="1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45BB921D-8B3F-40A2-B3EA-D8FA3843B187}" type="slidenum">
              <a:rPr lang="ru-RU" altLang="ru-RU" sz="1200" i="0" smtClean="0">
                <a:solidFill>
                  <a:schemeClr val="tx1"/>
                </a:solidFill>
              </a:rPr>
              <a:pPr/>
              <a:t>51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106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Под воздействием наложенных процессов возрастает обычно изменчивость и р/м параметров. Это хорошо видно на карте энтропии </a:t>
            </a:r>
            <a:r>
              <a:rPr lang="ru-RU" sz="1200" dirty="0" err="1" smtClean="0"/>
              <a:t>лок</a:t>
            </a:r>
            <a:r>
              <a:rPr lang="ru-RU" sz="1200" dirty="0" smtClean="0"/>
              <a:t>. составляющей содержаний калия, где почти все известные на сегодня рудовмещающие участки, показанные овалами, отметились контрастными и компактными аномалиями. Похожую, но более размытую картину дает аналогичная трансформация поля содержаний урана (правый слайд)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48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 карта изрезанности его вторичной компоненты. Причем рост изменчивости характерен не только для содержаний отдельных элементов, но для структуры их взаимосвязей, особенно вдоль разрывных нарушений и </a:t>
            </a:r>
            <a:r>
              <a:rPr lang="ru-RU" sz="1200" dirty="0" err="1" smtClean="0"/>
              <a:t>приконтактовых</a:t>
            </a:r>
            <a:r>
              <a:rPr lang="ru-RU" sz="1200" dirty="0" smtClean="0"/>
              <a:t> зон, рудоконтролирующие фрагменты которых хорошо видны на карте полного расстояния </a:t>
            </a:r>
            <a:r>
              <a:rPr lang="ru-RU" sz="1200" dirty="0" err="1" smtClean="0"/>
              <a:t>Махаланобиса</a:t>
            </a:r>
            <a:r>
              <a:rPr lang="ru-RU" sz="1200" dirty="0" smtClean="0"/>
              <a:t> (правый слайд). 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algn="just">
              <a:buNone/>
            </a:pPr>
            <a:r>
              <a:rPr lang="ru-RU" sz="1200" dirty="0" smtClean="0"/>
              <a:t>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459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В итоге выполненного анализа для каждого типа </a:t>
            </a:r>
            <a:r>
              <a:rPr lang="ru-RU" altLang="ru-RU" sz="1200" dirty="0" err="1" smtClean="0"/>
              <a:t>оруденения</a:t>
            </a:r>
            <a:r>
              <a:rPr lang="ru-RU" altLang="ru-RU" sz="1200" dirty="0" smtClean="0"/>
              <a:t> были отобраны наиболее информативные признаки и по ним построены карты ПС, возрастающего на участках, максимально схожих с эталонными объектами. Слева показана карта ПС с известными м-</a:t>
            </a:r>
            <a:r>
              <a:rPr lang="ru-RU" altLang="ru-RU" sz="1200" dirty="0" err="1" smtClean="0"/>
              <a:t>ниями</a:t>
            </a:r>
            <a:r>
              <a:rPr lang="ru-RU" altLang="ru-RU" sz="1200" dirty="0" smtClean="0"/>
              <a:t> </a:t>
            </a:r>
            <a:r>
              <a:rPr lang="en-US" altLang="ru-RU" sz="1200" dirty="0" smtClean="0"/>
              <a:t>Au-Ag </a:t>
            </a:r>
            <a:r>
              <a:rPr lang="ru-RU" altLang="ru-RU" sz="1200" dirty="0" smtClean="0"/>
              <a:t>типа (</a:t>
            </a:r>
            <a:r>
              <a:rPr lang="ru-RU" altLang="ru-RU" sz="1200" dirty="0" err="1" smtClean="0"/>
              <a:t>Коксоир</a:t>
            </a:r>
            <a:r>
              <a:rPr lang="ru-RU" altLang="ru-RU" sz="1200" dirty="0" smtClean="0"/>
              <a:t>, </a:t>
            </a:r>
            <a:r>
              <a:rPr lang="ru-RU" altLang="ru-RU" sz="1200" dirty="0" err="1" smtClean="0"/>
              <a:t>Отсалар</a:t>
            </a:r>
            <a:r>
              <a:rPr lang="ru-RU" altLang="ru-RU" sz="1200" dirty="0" smtClean="0"/>
              <a:t>), справа – с </a:t>
            </a:r>
            <a:r>
              <a:rPr lang="en-US" altLang="ru-RU" sz="1200" dirty="0" smtClean="0"/>
              <a:t>Au-Q-S </a:t>
            </a:r>
            <a:r>
              <a:rPr lang="ru-RU" altLang="ru-RU" sz="1200" dirty="0" smtClean="0"/>
              <a:t>проявлениями (Крест, </a:t>
            </a:r>
            <a:r>
              <a:rPr lang="ru-RU" altLang="ru-RU" sz="1200" dirty="0" err="1" smtClean="0"/>
              <a:t>Янтерек</a:t>
            </a:r>
            <a:r>
              <a:rPr lang="ru-RU" altLang="ru-RU" sz="1200" dirty="0" smtClean="0"/>
              <a:t>).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i="1" dirty="0" smtClean="0"/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846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Здесь представлены карты ПС с другой группой эталонов </a:t>
            </a:r>
            <a:r>
              <a:rPr lang="ru-RU" sz="1200" dirty="0" err="1" smtClean="0"/>
              <a:t>Au</a:t>
            </a:r>
            <a:r>
              <a:rPr lang="ru-RU" sz="1200" dirty="0" smtClean="0"/>
              <a:t>-</a:t>
            </a:r>
            <a:r>
              <a:rPr lang="en-US" sz="1200" dirty="0" smtClean="0"/>
              <a:t>Q-S</a:t>
            </a:r>
            <a:r>
              <a:rPr lang="ru-RU" sz="1200" dirty="0" smtClean="0"/>
              <a:t> типа, указанной в заголовке (левый слайд), и с объектами </a:t>
            </a:r>
            <a:r>
              <a:rPr lang="ru-RU" sz="1200" dirty="0" err="1" smtClean="0"/>
              <a:t>Au</a:t>
            </a:r>
            <a:r>
              <a:rPr lang="ru-RU" sz="1200" dirty="0" smtClean="0"/>
              <a:t>-</a:t>
            </a:r>
            <a:r>
              <a:rPr lang="en-US" sz="1200" dirty="0" smtClean="0"/>
              <a:t>Q-</a:t>
            </a:r>
            <a:r>
              <a:rPr lang="ru-RU" sz="1200" dirty="0" err="1" smtClean="0"/>
              <a:t>малосульфидного</a:t>
            </a:r>
            <a:r>
              <a:rPr lang="ru-RU" sz="1200" dirty="0" smtClean="0"/>
              <a:t> типа (правый рисунок).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64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На этом слайде показаны карты ПС с эталонами </a:t>
            </a:r>
            <a:r>
              <a:rPr lang="ru-RU" sz="1200" dirty="0" err="1" smtClean="0"/>
              <a:t>Атуркольского</a:t>
            </a:r>
            <a:r>
              <a:rPr lang="ru-RU" sz="1200" dirty="0" smtClean="0"/>
              <a:t> РУ. Слева - </a:t>
            </a:r>
            <a:r>
              <a:rPr lang="ru-RU" sz="1200" dirty="0" err="1" smtClean="0"/>
              <a:t>Au</a:t>
            </a:r>
            <a:r>
              <a:rPr lang="ru-RU" sz="1200" dirty="0" smtClean="0"/>
              <a:t>- и </a:t>
            </a:r>
            <a:r>
              <a:rPr lang="en-US" sz="1200" dirty="0" smtClean="0"/>
              <a:t>W-</a:t>
            </a:r>
            <a:r>
              <a:rPr lang="ru-RU" sz="1200" dirty="0" err="1" smtClean="0"/>
              <a:t>скарнового</a:t>
            </a:r>
            <a:r>
              <a:rPr lang="ru-RU" sz="1200" dirty="0" smtClean="0"/>
              <a:t> типа, справа - вольфрамовой кварцево-</a:t>
            </a:r>
            <a:r>
              <a:rPr lang="ru-RU" sz="1200" dirty="0" err="1" smtClean="0"/>
              <a:t>грейзеновой</a:t>
            </a:r>
            <a:r>
              <a:rPr lang="ru-RU" sz="1200" dirty="0" smtClean="0"/>
              <a:t> формации.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467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Кроме отмеченных типов </a:t>
            </a:r>
            <a:r>
              <a:rPr lang="ru-RU" altLang="ru-RU" sz="1200" dirty="0" err="1" smtClean="0"/>
              <a:t>оруденения</a:t>
            </a:r>
            <a:r>
              <a:rPr lang="ru-RU" altLang="ru-RU" sz="1200" dirty="0" smtClean="0"/>
              <a:t> по итогам рассмотрения в </a:t>
            </a:r>
            <a:r>
              <a:rPr lang="ru-RU" altLang="ru-RU" sz="1200" dirty="0" err="1" smtClean="0"/>
              <a:t>Роснедра</a:t>
            </a:r>
            <a:r>
              <a:rPr lang="ru-RU" altLang="ru-RU" sz="1200" dirty="0" smtClean="0"/>
              <a:t> результатов работ за 9 месяцев было предложено оценить перспективы площади на выявление объектов </a:t>
            </a:r>
            <a:r>
              <a:rPr lang="ru-RU" altLang="ru-RU" sz="1200" dirty="0" err="1" smtClean="0"/>
              <a:t>редкометалльной</a:t>
            </a:r>
            <a:r>
              <a:rPr lang="ru-RU" altLang="ru-RU" sz="1200" dirty="0" smtClean="0"/>
              <a:t> пегматитовой формации. Соответствующая карта представлена на слайде. По ней уточнены контуры 5-го и 9-го ПУ и дополнительно выделен 12-й. Все они связаны с выходами гранитов </a:t>
            </a:r>
            <a:r>
              <a:rPr lang="ru-RU" altLang="ru-RU" sz="1200" dirty="0" err="1" smtClean="0"/>
              <a:t>кубадринского</a:t>
            </a:r>
            <a:r>
              <a:rPr lang="ru-RU" altLang="ru-RU" sz="1200" dirty="0" smtClean="0"/>
              <a:t> комплекса, благоприятного на выявление </a:t>
            </a:r>
            <a:r>
              <a:rPr lang="en-US" altLang="ru-RU" sz="1200" smtClean="0"/>
              <a:t>Be, Ta-Nb </a:t>
            </a:r>
            <a:r>
              <a:rPr lang="ru-RU" altLang="ru-RU" sz="1200" smtClean="0"/>
              <a:t>и, возможно, </a:t>
            </a:r>
            <a:r>
              <a:rPr lang="en-US" altLang="ru-RU" sz="1200" smtClean="0"/>
              <a:t>Li </a:t>
            </a:r>
            <a:r>
              <a:rPr lang="ru-RU" altLang="ru-RU" sz="1200" smtClean="0"/>
              <a:t>оруденения.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753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На основе рассмотренных частных карт построена сводная схема прогноза на основные типы ПИ</a:t>
            </a:r>
            <a:r>
              <a:rPr lang="en-US" altLang="ru-RU" sz="1200" dirty="0" smtClean="0"/>
              <a:t> </a:t>
            </a:r>
            <a:r>
              <a:rPr lang="ru-RU" altLang="ru-RU" sz="1200" dirty="0" smtClean="0"/>
              <a:t>с намеченными ПУ и </a:t>
            </a:r>
            <a:r>
              <a:rPr lang="ru-RU" sz="1200" dirty="0" smtClean="0"/>
              <a:t>л/х аномалиями </a:t>
            </a:r>
            <a:r>
              <a:rPr lang="en-US" sz="1200" dirty="0" smtClean="0"/>
              <a:t>Au</a:t>
            </a:r>
            <a:r>
              <a:rPr lang="ru-RU" sz="1200" dirty="0" smtClean="0"/>
              <a:t>, </a:t>
            </a:r>
            <a:r>
              <a:rPr lang="en-US" sz="1200" dirty="0" smtClean="0"/>
              <a:t>Ag</a:t>
            </a:r>
            <a:r>
              <a:rPr lang="ru-RU" sz="1200" dirty="0" smtClean="0"/>
              <a:t>, </a:t>
            </a:r>
            <a:r>
              <a:rPr lang="ru-RU" sz="1200" dirty="0" err="1" smtClean="0"/>
              <a:t>Ве</a:t>
            </a:r>
            <a:r>
              <a:rPr lang="ru-RU" sz="1200" dirty="0" smtClean="0"/>
              <a:t> и </a:t>
            </a:r>
            <a:r>
              <a:rPr lang="en-US" sz="1200" dirty="0" smtClean="0"/>
              <a:t>W</a:t>
            </a:r>
            <a:r>
              <a:rPr lang="ru-RU" sz="1200" dirty="0" smtClean="0"/>
              <a:t>, взятыми с карты Плешановой В. М. (АО «Сибирское ПГО», 2024 г.)</a:t>
            </a:r>
            <a:r>
              <a:rPr lang="ru-RU" altLang="ru-RU" sz="1200" dirty="0" smtClean="0"/>
              <a:t>. </a:t>
            </a:r>
            <a:r>
              <a:rPr lang="ru-RU" sz="1200" dirty="0" smtClean="0"/>
              <a:t>Анализ показал, сто значительная часть ореолов ПС на юге </a:t>
            </a:r>
            <a:r>
              <a:rPr lang="ru-RU" sz="1200" dirty="0" err="1" smtClean="0"/>
              <a:t>Ортолыкской</a:t>
            </a:r>
            <a:r>
              <a:rPr lang="ru-RU" sz="1200" dirty="0" smtClean="0"/>
              <a:t> площади совпадает с л/х аномалиями указанных элементов.</a:t>
            </a:r>
            <a:r>
              <a:rPr lang="ru-RU" altLang="ru-RU" sz="1200" dirty="0" smtClean="0"/>
              <a:t> Например, ПУ-1 полностью закрыт ореолами  </a:t>
            </a:r>
            <a:r>
              <a:rPr lang="en-US" altLang="ru-RU" sz="1200" dirty="0" smtClean="0"/>
              <a:t>Au</a:t>
            </a:r>
            <a:r>
              <a:rPr lang="ru-RU" altLang="ru-RU" sz="1200" dirty="0" smtClean="0"/>
              <a:t> и</a:t>
            </a:r>
            <a:r>
              <a:rPr lang="en-US" altLang="ru-RU" sz="1200" dirty="0" smtClean="0"/>
              <a:t> Ag</a:t>
            </a:r>
            <a:r>
              <a:rPr lang="ru-RU" altLang="ru-RU" sz="1200" dirty="0" smtClean="0"/>
              <a:t> (показаны пунктиром).</a:t>
            </a:r>
          </a:p>
          <a:p>
            <a:pPr algn="just">
              <a:buNone/>
            </a:pPr>
            <a:endParaRPr 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608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Участки 2 и 6 также подтверждаются геохимической аномалией золота, причем установленной в коренных породах (синий пунктир, охватывающий весь 2-й участок и большую часть 6-го).</a:t>
            </a:r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59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Первая с/м АМ съёмка на рассматриваемой территории была проведена в 1957 году с феррозондовым магнитометром АМ-11 (контур 1). В 2001 году эти данные были оцифрованы и включены в состав ГФО ГГК-1000 листа М-45. </a:t>
            </a:r>
          </a:p>
          <a:p>
            <a:pPr algn="just">
              <a:buNone/>
            </a:pPr>
            <a:r>
              <a:rPr lang="ru-RU" sz="1200" dirty="0" smtClean="0"/>
              <a:t>В ЮВ углу комплексная (АГС и АМ) съёмка м-ба 1:200 000 выполнена позднее (в 1989 году) и с более совершенной аппаратурой (СКАТ-77).</a:t>
            </a:r>
            <a:endParaRPr lang="ru-RU" altLang="ru-RU" sz="1200" dirty="0" smtClean="0"/>
          </a:p>
          <a:p>
            <a:pPr algn="just">
              <a:buNone/>
            </a:pPr>
            <a:endParaRPr lang="ru-RU" sz="1200" dirty="0" smtClean="0"/>
          </a:p>
          <a:p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452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Это относится и к ПУ-3, ЮВ фланг которого полностью перекрыт аномалией золота в коренных породах, уходящей далее к востоку, где значения ИПС также сравнительно высоки. Связь с г/х аномалиями </a:t>
            </a:r>
            <a:r>
              <a:rPr lang="ru-RU" sz="1200" dirty="0" smtClean="0"/>
              <a:t>учитывалась при разделении намеченных ПУ на объекты 1-й и 2-й очереди. </a:t>
            </a:r>
            <a:r>
              <a:rPr lang="ru-RU" altLang="ru-RU" sz="1200" dirty="0" smtClean="0"/>
              <a:t>Всего выделено 7 участков 1-й очереди и 5 – 2-й.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60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868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На базе сводной схемы составлена итоговая прогнозная карта, оформленная в ГИС-формате в виде отдельного графического приложения. 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algn="just">
              <a:buNone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F6749C1F-B00E-4381-AAF1-EBD1CD7AC1A0}" type="slidenum">
              <a:rPr lang="ru-RU" altLang="ru-RU" sz="1200" i="0" smtClean="0">
                <a:solidFill>
                  <a:schemeClr val="tx1"/>
                </a:solidFill>
              </a:rPr>
              <a:pPr/>
              <a:t>61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496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i="0" dirty="0" smtClean="0"/>
              <a:t>Вся полученная и обработанная геофизическая информация собрана в базе данных (папка </a:t>
            </a:r>
            <a:r>
              <a:rPr lang="en-US" sz="1200" i="0" dirty="0" smtClean="0"/>
              <a:t>DATA</a:t>
            </a:r>
            <a:r>
              <a:rPr lang="ru-RU" sz="1200" i="0" dirty="0" smtClean="0"/>
              <a:t>), включающей три информационных уровня: </a:t>
            </a:r>
          </a:p>
          <a:p>
            <a:r>
              <a:rPr lang="ru-RU" sz="1200" u="sng" dirty="0" smtClean="0"/>
              <a:t>1-й уровень</a:t>
            </a:r>
            <a:r>
              <a:rPr lang="ru-RU" sz="1200" dirty="0" smtClean="0"/>
              <a:t> – исходные (сканированные архивные карты геофизических полей по участкам съемки) и результаты их оцифровки.</a:t>
            </a:r>
          </a:p>
          <a:p>
            <a:r>
              <a:rPr lang="ru-RU" sz="1200" u="sng" dirty="0" smtClean="0"/>
              <a:t>2-й уровень</a:t>
            </a:r>
            <a:r>
              <a:rPr lang="ru-RU" sz="1200" dirty="0" smtClean="0"/>
              <a:t> – увязанные аэрогеофизические данные по участкам съёмок в виде матриц формата </a:t>
            </a:r>
            <a:r>
              <a:rPr lang="en-US" sz="1200" dirty="0" smtClean="0"/>
              <a:t>GRD</a:t>
            </a:r>
            <a:r>
              <a:rPr lang="ru-RU" sz="120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dirty="0" smtClean="0"/>
              <a:t>3-й уровень</a:t>
            </a:r>
            <a:r>
              <a:rPr lang="ru-RU" sz="1200" dirty="0" smtClean="0"/>
              <a:t> – итоговые сводные цифровые модели геофизических полей и их трансформант формата </a:t>
            </a:r>
            <a:r>
              <a:rPr lang="en-US" sz="1200" dirty="0" smtClean="0"/>
              <a:t>GRD</a:t>
            </a:r>
            <a:r>
              <a:rPr lang="ru-RU" sz="1200" dirty="0" smtClean="0"/>
              <a:t> (с обрамлением в один лист масштаба 1:50 000).</a:t>
            </a:r>
          </a:p>
          <a:p>
            <a:endParaRPr lang="ru-RU" sz="1200" dirty="0" smtClean="0"/>
          </a:p>
          <a:p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B065376D-3AF8-4338-9EDA-C2EA5EF38895}" type="slidenum">
              <a:rPr lang="ru-RU" altLang="ru-RU" sz="1200" i="0" smtClean="0">
                <a:solidFill>
                  <a:schemeClr val="tx1"/>
                </a:solidFill>
              </a:rPr>
              <a:pPr/>
              <a:t>62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872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Согласно ТЗ предусматривалось решение следующих основных задач:</a:t>
            </a: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1. Составление картограмм и каталогов геофизической изученности по листу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-45-X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VII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2. Оцифровка фондовых геофизических материалов по изучаемой площади и смежным территориям.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3. Подготовка геофизической основы, включающей: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карты геофизических полей и их трансформант, указанных в ТЗ;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схемы предварительной комплексной интерпретации структурно-тектонической и прогнозной направленности;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геолого-геофизический разрез вдоль линии геологического разреза;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- структурированную Базу Данных, составленную в соответствии с нормативными требованиями</a:t>
            </a:r>
            <a:endParaRPr lang="ru-RU" alt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B065376D-3AF8-4338-9EDA-C2EA5EF38895}" type="slidenum">
              <a:rPr lang="ru-RU" altLang="ru-RU" sz="1200" i="0" smtClean="0">
                <a:solidFill>
                  <a:schemeClr val="tx1"/>
                </a:solidFill>
              </a:rPr>
              <a:pPr/>
              <a:t>63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795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  </a:t>
            </a:r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4563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44563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44563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44563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44563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AC6304E0-D68A-4796-A878-48C9E4837CD6}" type="slidenum">
              <a:rPr lang="ru-RU" altLang="ru-RU" sz="1200" i="0" smtClean="0">
                <a:solidFill>
                  <a:schemeClr val="tx1"/>
                </a:solidFill>
              </a:rPr>
              <a:pPr/>
              <a:t>64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98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Наземные ГФ работы, охватывающие период с 1945 по 1991 года, сосредоточены на юге площади вдоль </a:t>
            </a:r>
            <a:r>
              <a:rPr lang="ru-RU" sz="1200" dirty="0" err="1" smtClean="0"/>
              <a:t>Курайского</a:t>
            </a:r>
            <a:r>
              <a:rPr lang="ru-RU" sz="1200" dirty="0" smtClean="0"/>
              <a:t> разлома. Использовались МР, ЭС, шпуровая </a:t>
            </a:r>
            <a:r>
              <a:rPr lang="ru-RU" sz="1200" smtClean="0"/>
              <a:t>ртутометрическая</a:t>
            </a:r>
            <a:r>
              <a:rPr lang="ru-RU" sz="1200" dirty="0" smtClean="0"/>
              <a:t> съемка, ЭР методами ВЭЗ, СГ, ЕП, ВП, симметричного профилирования и др.  </a:t>
            </a:r>
            <a:endParaRPr lang="ru-RU" altLang="ru-RU" sz="1200" dirty="0" smtClean="0"/>
          </a:p>
          <a:p>
            <a:pPr algn="just"/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CDAE9760-38BB-4A39-AECD-4E6B87B1B77A}" type="slidenum">
              <a:rPr lang="ru-RU" altLang="ru-RU" sz="1200" i="0" smtClean="0">
                <a:solidFill>
                  <a:schemeClr val="tx1"/>
                </a:solidFill>
              </a:rPr>
              <a:pPr/>
              <a:t>65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780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Кроме того в сводные ЦМ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магнитного и р/х полей вошли результаты выполненной ранее оцифровки к/м АГФ съемок по фрагменту площади, включающему Чуйский участок (Рис. 1.3).</a:t>
            </a: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CDAE9760-38BB-4A39-AECD-4E6B87B1B77A}" type="slidenum">
              <a:rPr lang="ru-RU" altLang="ru-RU" sz="1200" i="0" smtClean="0">
                <a:solidFill>
                  <a:schemeClr val="tx1"/>
                </a:solidFill>
              </a:rPr>
              <a:pPr/>
              <a:t>66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190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Кроме того в сводные ЦМ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магнитного и р/х полей вошли результаты выполненной ранее оцифровки к/м АГФ съемок по фрагменту площади, включающему Чуйский участок (Рис. 1.3).</a:t>
            </a: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CDAE9760-38BB-4A39-AECD-4E6B87B1B77A}" type="slidenum">
              <a:rPr lang="ru-RU" altLang="ru-RU" sz="1200" i="0" smtClean="0">
                <a:solidFill>
                  <a:schemeClr val="tx1"/>
                </a:solidFill>
              </a:rPr>
              <a:pPr/>
              <a:t>67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743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Кроме того в сводные ЦМ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магнитного и р/х полей вошли результаты выполненной ранее оцифровки к/м АГФ съемок по фрагменту площади, включающему Чуйский участок (Рис. 1.3).</a:t>
            </a: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CDAE9760-38BB-4A39-AECD-4E6B87B1B77A}" type="slidenum">
              <a:rPr lang="ru-RU" altLang="ru-RU" sz="1200" i="0" smtClean="0">
                <a:solidFill>
                  <a:schemeClr val="tx1"/>
                </a:solidFill>
              </a:rPr>
              <a:pPr/>
              <a:t>68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516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Кроме того в сводные ЦМ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магнитного и р/х полей вошли результаты выполненной ранее оцифровки к/м АГФ съемок по фрагменту площади, включающему Чуйский участок (Рис. 1.3).</a:t>
            </a: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CDAE9760-38BB-4A39-AECD-4E6B87B1B77A}" type="slidenum">
              <a:rPr lang="ru-RU" altLang="ru-RU" sz="1200" i="0" smtClean="0">
                <a:solidFill>
                  <a:schemeClr val="tx1"/>
                </a:solidFill>
              </a:rPr>
              <a:pPr/>
              <a:t>69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7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Основные характеристики с/м комплексных АГФ съёмок указаны в таблице 1.2. Эти данные использованы в обрамлении листа, где к/м </a:t>
            </a:r>
            <a:r>
              <a:rPr lang="ru-RU" sz="1200" dirty="0" err="1" smtClean="0"/>
              <a:t>аэроизмерения</a:t>
            </a:r>
            <a:r>
              <a:rPr lang="ru-RU" sz="1200" dirty="0" smtClean="0"/>
              <a:t> не проводились</a:t>
            </a:r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7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Первые к/м (1: 50 000) комплексные АМ и АР съемки на изучаемой территории выполнены в начале 1960-х годов (контуры 1, 2). Главным недостатком их является </a:t>
            </a:r>
            <a:r>
              <a:rPr lang="ru-RU" sz="1200" dirty="0" err="1" smtClean="0"/>
              <a:t>некондиция</a:t>
            </a:r>
            <a:r>
              <a:rPr lang="ru-RU" sz="1200" dirty="0" smtClean="0"/>
              <a:t> по высоте, обусловленная горным рельефом местности и использованием самолета Ан-2. В этой связи весь </a:t>
            </a:r>
            <a:r>
              <a:rPr lang="en-US" sz="1200" dirty="0" smtClean="0"/>
              <a:t>XVII</a:t>
            </a:r>
            <a:r>
              <a:rPr lang="ru-RU" sz="1200" dirty="0" smtClean="0"/>
              <a:t>-й</a:t>
            </a:r>
            <a:r>
              <a:rPr lang="en-US" sz="1200" dirty="0" smtClean="0"/>
              <a:t> </a:t>
            </a:r>
            <a:r>
              <a:rPr lang="ru-RU" sz="1200" dirty="0" smtClean="0"/>
              <a:t>лист в период с 1978 по 1986 год </a:t>
            </a:r>
            <a:r>
              <a:rPr lang="ru-RU" sz="1200" dirty="0" err="1" smtClean="0"/>
              <a:t>перезалётан</a:t>
            </a:r>
            <a:r>
              <a:rPr lang="ru-RU" sz="1200" dirty="0" smtClean="0"/>
              <a:t> на вертолетах Ми-4 и Ми-8 в 1:25 000 м-</a:t>
            </a:r>
            <a:r>
              <a:rPr lang="ru-RU" sz="1200" dirty="0" err="1" smtClean="0"/>
              <a:t>бе</a:t>
            </a:r>
            <a:r>
              <a:rPr lang="ru-RU" sz="1200" dirty="0" smtClean="0"/>
              <a:t> с </a:t>
            </a:r>
            <a:r>
              <a:rPr lang="ru-RU" sz="1200" i="0" dirty="0" smtClean="0"/>
              <a:t>применением более совершенной аппаратуры </a:t>
            </a:r>
            <a:r>
              <a:rPr lang="ru-RU" sz="1200" i="1" dirty="0" smtClean="0"/>
              <a:t>(АММ-13, ММС-14, АСГ-71с) и</a:t>
            </a:r>
            <a:r>
              <a:rPr lang="ru-RU" sz="1200" dirty="0" smtClean="0"/>
              <a:t> методики облета площади по изолиниям рельефа для снижения высоты полета (контуры 3, 4, 5). Эти данные и были использованы для создания ГФО-200 изучаемого листа. </a:t>
            </a:r>
          </a:p>
          <a:p>
            <a:pPr algn="just">
              <a:buNone/>
            </a:pPr>
            <a:r>
              <a:rPr lang="ru-RU" sz="1200" dirty="0" smtClean="0"/>
              <a:t> </a:t>
            </a: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8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8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Как видно из таблицы, все вертолетные съемки выполнены на высотах до 75 м, в то время как при использовании самолетов высота доходила до 300 – 500 м</a:t>
            </a:r>
            <a:endParaRPr lang="ru-RU" altLang="ru-RU" sz="12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046FE8CE-90AC-48D9-B0E7-DFF3E25209E5}" type="slidenum">
              <a:rPr lang="ru-RU" altLang="ru-RU" sz="1200" i="0" smtClean="0">
                <a:solidFill>
                  <a:schemeClr val="tx1"/>
                </a:solidFill>
              </a:rPr>
              <a:pPr/>
              <a:t>9</a:t>
            </a:fld>
            <a:endParaRPr lang="ru-RU" altLang="ru-RU" sz="1200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4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2EA0-FD73-4370-80CD-F8CF3868E8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202956"/>
      </p:ext>
    </p:extLst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280D-8370-415B-B886-943024A3FE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8432671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9CF91-78EF-4177-AC8F-904ECA46F4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5435450"/>
      </p:ext>
    </p:extLst>
  </p:cSld>
  <p:clrMapOvr>
    <a:masterClrMapping/>
  </p:clrMapOvr>
  <p:transition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 userDrawn="1"/>
        </p:nvGrpSpPr>
        <p:grpSpPr bwMode="auto">
          <a:xfrm>
            <a:off x="336550" y="273050"/>
            <a:ext cx="4413250" cy="420688"/>
            <a:chOff x="336529" y="273588"/>
            <a:chExt cx="4413476" cy="420376"/>
          </a:xfrm>
        </p:grpSpPr>
        <p:pic>
          <p:nvPicPr>
            <p:cNvPr id="3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29" y="296068"/>
              <a:ext cx="118413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20865" y="416357"/>
              <a:ext cx="3229140" cy="277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14514" y="273588"/>
              <a:ext cx="3025930" cy="277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110288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110288"/>
            <a:ext cx="538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6110288"/>
            <a:ext cx="5397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61102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8891" r="8859" b="8063"/>
          <a:stretch>
            <a:fillRect/>
          </a:stretch>
        </p:blipFill>
        <p:spPr bwMode="auto">
          <a:xfrm>
            <a:off x="292100" y="6094413"/>
            <a:ext cx="571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610870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9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C4A69-5EC9-4513-AE31-4CFAECB06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890786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BD4B-AF5A-4987-9411-C7B1A9BBA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235739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F7669-D33D-485A-9650-010C59DD56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027174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FE3A3-91FE-4FC9-A715-4FC33C1543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743815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13B-03BB-4F21-8D80-75E5B46A08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126519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37C6E-B025-44CD-B067-AA65C3EEE3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633294"/>
      </p:ext>
    </p:extLst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5F4F-DA25-4681-A14C-384C2E819D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959612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CAB2C-8D6F-41EB-9894-C939F4AF22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9625047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080D1BA-B5A4-4988-9CE1-75AAFEFDF0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159250" y="66675"/>
            <a:ext cx="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878388" y="211138"/>
            <a:ext cx="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23850" y="42863"/>
            <a:ext cx="8569325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6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1600" b="1" dirty="0" smtClean="0"/>
          </a:p>
          <a:p>
            <a:pPr algn="ctr">
              <a:buNone/>
            </a:pPr>
            <a:r>
              <a:rPr lang="ru-RU" sz="1800" b="1" dirty="0"/>
              <a:t>«</a:t>
            </a:r>
            <a:r>
              <a:rPr lang="ru-RU" sz="2400" b="1" dirty="0"/>
              <a:t>Создание геофизической основы листа </a:t>
            </a:r>
            <a:r>
              <a:rPr lang="ru-RU" sz="2400" b="1" dirty="0" smtClean="0"/>
              <a:t>M-45-XVII (</a:t>
            </a:r>
            <a:r>
              <a:rPr lang="ru-RU" sz="2400" b="1" dirty="0" err="1"/>
              <a:t>Ортолыкская</a:t>
            </a:r>
            <a:r>
              <a:rPr lang="ru-RU" sz="2400" b="1" dirty="0"/>
              <a:t> площадь)» </a:t>
            </a:r>
            <a:endParaRPr lang="ru-RU" sz="2400" b="1" dirty="0" smtClean="0"/>
          </a:p>
          <a:p>
            <a:pPr algn="ctr">
              <a:buNone/>
            </a:pPr>
            <a:r>
              <a:rPr lang="ru-RU" sz="1800" dirty="0" smtClean="0"/>
              <a:t>в </a:t>
            </a:r>
            <a:r>
              <a:rPr lang="ru-RU" sz="1800" dirty="0"/>
              <a:t>рамках объекта </a:t>
            </a:r>
            <a:endParaRPr lang="ru-RU" sz="1800" dirty="0" smtClean="0"/>
          </a:p>
          <a:p>
            <a:pPr algn="ctr">
              <a:buNone/>
            </a:pPr>
            <a:r>
              <a:rPr lang="ru-RU" sz="2400" b="1" dirty="0" smtClean="0"/>
              <a:t>«</a:t>
            </a:r>
            <a:r>
              <a:rPr lang="ru-RU" sz="2400" b="1" dirty="0"/>
              <a:t>Проведение в 2023-2025 годах региональных геолого-съемочных работ масштаба 1:200 000 на группу листов </a:t>
            </a:r>
            <a:endParaRPr lang="ru-RU" sz="2400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2400" b="1" dirty="0" smtClean="0"/>
              <a:t>в </a:t>
            </a:r>
            <a:r>
              <a:rPr lang="ru-RU" sz="2400" b="1" dirty="0"/>
              <a:t>пределах </a:t>
            </a:r>
            <a:r>
              <a:rPr lang="ru-RU" sz="2400" b="1" dirty="0" smtClean="0"/>
              <a:t>Сибирского </a:t>
            </a:r>
            <a:r>
              <a:rPr lang="ru-RU" sz="2400" b="1" dirty="0"/>
              <a:t>федерального округа», 1 этап</a:t>
            </a:r>
            <a:endParaRPr lang="ru-RU" sz="2400" dirty="0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600" b="1" dirty="0"/>
          </a:p>
          <a:p>
            <a:pPr algn="ctr">
              <a:buFontTx/>
              <a:buNone/>
            </a:pPr>
            <a:r>
              <a:rPr lang="ru-RU" altLang="ru-RU" sz="1800" dirty="0" smtClean="0"/>
              <a:t>Государственное задание: </a:t>
            </a:r>
            <a:r>
              <a:rPr lang="ru-RU" altLang="ru-RU" sz="1800" dirty="0"/>
              <a:t>№</a:t>
            </a:r>
            <a:r>
              <a:rPr lang="ru-RU" altLang="ru-RU" sz="1800" dirty="0" smtClean="0"/>
              <a:t>049-00017-23-01 </a:t>
            </a:r>
            <a:r>
              <a:rPr lang="ru-RU" altLang="ru-RU" sz="1800" dirty="0"/>
              <a:t>от </a:t>
            </a:r>
            <a:r>
              <a:rPr lang="ru-RU" altLang="ru-RU" sz="1800" dirty="0" smtClean="0"/>
              <a:t>10.01.2023 </a:t>
            </a:r>
            <a:r>
              <a:rPr lang="ru-RU" altLang="ru-RU" sz="1800" dirty="0"/>
              <a:t>г</a:t>
            </a:r>
            <a:r>
              <a:rPr lang="ru-RU" altLang="ru-RU" sz="1800" dirty="0" smtClean="0"/>
              <a:t>.</a:t>
            </a:r>
          </a:p>
          <a:p>
            <a:pPr algn="ctr">
              <a:buFontTx/>
              <a:buNone/>
            </a:pPr>
            <a:r>
              <a:rPr lang="ru-RU" sz="1800" dirty="0" smtClean="0"/>
              <a:t>(в </a:t>
            </a:r>
            <a:r>
              <a:rPr lang="ru-RU" sz="1800" dirty="0"/>
              <a:t>редакции от </a:t>
            </a:r>
            <a:r>
              <a:rPr lang="ru-RU" sz="1800" dirty="0" smtClean="0"/>
              <a:t>08.06.2023 </a:t>
            </a:r>
            <a:r>
              <a:rPr lang="ru-RU" sz="1800" dirty="0"/>
              <a:t>№ </a:t>
            </a:r>
            <a:r>
              <a:rPr lang="ru-RU" sz="1800" dirty="0" smtClean="0"/>
              <a:t>049-00017-23-02) и </a:t>
            </a:r>
            <a:r>
              <a:rPr lang="ru-RU" altLang="ru-RU" sz="1800" dirty="0" smtClean="0"/>
              <a:t> </a:t>
            </a:r>
            <a:endParaRPr lang="ru-RU" altLang="ru-RU" sz="1800" dirty="0"/>
          </a:p>
          <a:p>
            <a:pPr algn="ctr">
              <a:buNone/>
            </a:pPr>
            <a:r>
              <a:rPr lang="ru-RU" sz="1800" dirty="0" smtClean="0"/>
              <a:t>№</a:t>
            </a:r>
            <a:r>
              <a:rPr lang="ru-RU" sz="1800" dirty="0"/>
              <a:t>049-00003-24-00 от 27.12.2023 г.</a:t>
            </a:r>
            <a:r>
              <a:rPr lang="ru-RU" sz="1200" dirty="0"/>
              <a:t> </a:t>
            </a:r>
            <a:endParaRPr lang="ru-RU" sz="1200" dirty="0" smtClean="0"/>
          </a:p>
          <a:p>
            <a:pPr algn="ctr">
              <a:buFontTx/>
              <a:buNone/>
            </a:pPr>
            <a:endParaRPr lang="ru-RU" altLang="ru-RU" sz="1600" dirty="0"/>
          </a:p>
          <a:p>
            <a:pPr algn="ctr">
              <a:buFontTx/>
              <a:buNone/>
            </a:pPr>
            <a:endParaRPr lang="ru-RU" altLang="ru-RU" sz="1600" dirty="0"/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2368469" y="5877272"/>
            <a:ext cx="431817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ФГБУ </a:t>
            </a:r>
            <a:r>
              <a:rPr lang="ru-RU" altLang="ru-RU" sz="1600" b="1" dirty="0" smtClean="0"/>
              <a:t>«Институт Карпинского»</a:t>
            </a:r>
            <a:endParaRPr lang="ru-RU" altLang="ru-RU" sz="16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Отдел </a:t>
            </a:r>
            <a:r>
              <a:rPr lang="ru-RU" altLang="ru-RU" sz="1600" b="1" dirty="0" smtClean="0"/>
              <a:t>геофизического сопровождения ГСР-200</a:t>
            </a:r>
            <a:endParaRPr lang="ru-RU" altLang="ru-RU" sz="16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i="0" dirty="0" smtClean="0"/>
              <a:t>2024 </a:t>
            </a:r>
            <a:r>
              <a:rPr lang="ru-RU" altLang="ru-RU" sz="1600" b="1" i="0" dirty="0"/>
              <a:t>г.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626366" y="5520714"/>
            <a:ext cx="141013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Зубов Е. 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Степанов К. 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Лохов Д. К.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Домбровская Н. А.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err="1" smtClean="0"/>
              <a:t>Кострикова</a:t>
            </a:r>
            <a:r>
              <a:rPr lang="ru-RU" altLang="ru-RU" sz="1400" dirty="0" smtClean="0"/>
              <a:t> Ю. С.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Васильева С. И.</a:t>
            </a:r>
            <a:endParaRPr lang="ru-RU" altLang="ru-RU" sz="1400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10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6" name="Рисунок 5" descr="Рис_2_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" y="178592"/>
            <a:ext cx="5885781" cy="66137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45785"/>
            <a:ext cx="5472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/>
              <a:t>Карта </a:t>
            </a:r>
            <a:r>
              <a:rPr lang="ru-RU" sz="1100" b="1" dirty="0"/>
              <a:t>аномального поля силы тяжести </a:t>
            </a:r>
            <a:r>
              <a:rPr lang="ru-RU" sz="1100" b="1" dirty="0" smtClean="0"/>
              <a:t>по </a:t>
            </a:r>
            <a:r>
              <a:rPr lang="ru-RU" sz="1100" b="1" dirty="0"/>
              <a:t>листу М-45-XVII с обрамлением</a:t>
            </a:r>
          </a:p>
          <a:p>
            <a:pPr algn="ctr"/>
            <a:r>
              <a:rPr lang="ru-RU" b="1" dirty="0"/>
              <a:t>(редукция Буге, плотность промежуточного слоя 2.67 г/см</a:t>
            </a:r>
            <a:r>
              <a:rPr lang="ru-RU" b="1" baseline="30000" dirty="0"/>
              <a:t>3</a:t>
            </a:r>
            <a:r>
              <a:rPr lang="ru-RU" b="1" dirty="0"/>
              <a:t>, уровень условный)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00191" y="6453336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Границы листа М-45-XVII.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65293" y="63143"/>
            <a:ext cx="297120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altLang="ru-RU" sz="1400" b="1" dirty="0" smtClean="0">
                <a:solidFill>
                  <a:srgbClr val="0000FF"/>
                </a:solidFill>
              </a:rPr>
              <a:t>2. Сбор фондовых материалов </a:t>
            </a:r>
            <a:r>
              <a:rPr lang="ru-RU" sz="1400" b="1" dirty="0" smtClean="0">
                <a:solidFill>
                  <a:srgbClr val="0000FF"/>
                </a:solidFill>
              </a:rPr>
              <a:t>и составление карт </a:t>
            </a:r>
            <a:r>
              <a:rPr lang="ru-RU" sz="1400" b="1" dirty="0">
                <a:solidFill>
                  <a:srgbClr val="0000FF"/>
                </a:solidFill>
              </a:rPr>
              <a:t>геофизических полей </a:t>
            </a:r>
            <a:endParaRPr lang="ru-RU" sz="14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2987824" y="548680"/>
            <a:ext cx="0" cy="865257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28726" y="908720"/>
            <a:ext cx="71913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</a:rPr>
              <a:t>Обрамление</a:t>
            </a: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flipH="1">
            <a:off x="2987824" y="5085184"/>
            <a:ext cx="942" cy="864096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28726" y="5446385"/>
            <a:ext cx="71913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</a:rPr>
              <a:t>Обрамление</a:t>
            </a: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395536" y="3285877"/>
            <a:ext cx="792087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8486" y="2996952"/>
            <a:ext cx="71913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</a:rPr>
              <a:t>Обрамление</a:t>
            </a: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 flipV="1">
            <a:off x="4716016" y="3285877"/>
            <a:ext cx="792087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88966" y="3017049"/>
            <a:ext cx="71913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</a:rPr>
              <a:t>Обрамление</a:t>
            </a:r>
          </a:p>
        </p:txBody>
      </p:sp>
    </p:spTree>
    <p:extLst>
      <p:ext uri="{BB962C8B-B14F-4D97-AF65-F5344CB8AC3E}">
        <p14:creationId xmlns:p14="http://schemas.microsoft.com/office/powerpoint/2010/main" val="379829403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00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M-45-XVII_Grav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15385" b="5188"/>
          <a:stretch/>
        </p:blipFill>
        <p:spPr bwMode="auto">
          <a:xfrm>
            <a:off x="0" y="260648"/>
            <a:ext cx="9143999" cy="61562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693828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12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420823" cy="49769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168" y="243511"/>
            <a:ext cx="4420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Схема использованных материалов комплексных </a:t>
            </a:r>
            <a:r>
              <a:rPr lang="ru-RU" sz="1100" b="1" dirty="0" smtClean="0"/>
              <a:t>к/м </a:t>
            </a:r>
            <a:r>
              <a:rPr lang="ru-RU" sz="1100" b="1" dirty="0"/>
              <a:t>АГФ съемок </a:t>
            </a:r>
          </a:p>
          <a:p>
            <a:pPr algn="ctr"/>
            <a:r>
              <a:rPr lang="ru-RU" sz="1100" b="1" dirty="0"/>
              <a:t>на листе М-45-ХVII с обрамлением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677735"/>
            <a:ext cx="4452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1 - 3 - Контуры участков комплексных АГФ съемок </a:t>
            </a:r>
            <a:r>
              <a:rPr lang="ru-RU" i="0" dirty="0" smtClean="0"/>
              <a:t>м-ба </a:t>
            </a:r>
            <a:r>
              <a:rPr lang="ru-RU" i="0" dirty="0"/>
              <a:t>1:25 000 и их номера </a:t>
            </a:r>
            <a:r>
              <a:rPr lang="ru-RU" i="0" dirty="0" smtClean="0"/>
              <a:t>в табл. </a:t>
            </a:r>
            <a:r>
              <a:rPr lang="ru-RU" i="0" dirty="0"/>
              <a:t>1.1; 4 - границы листа </a:t>
            </a:r>
            <a:r>
              <a:rPr lang="ru-RU" i="0" dirty="0" smtClean="0"/>
              <a:t>М-45-ХVII.</a:t>
            </a:r>
            <a:endParaRPr lang="ru-RU" i="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15672" y="243511"/>
            <a:ext cx="4420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Схема использованных материалов </a:t>
            </a:r>
            <a:r>
              <a:rPr lang="ru-RU" sz="1100" b="1" dirty="0" smtClean="0"/>
              <a:t>АГФ съемок м-ба 1:200 000 </a:t>
            </a:r>
            <a:endParaRPr lang="ru-RU" sz="1100" b="1" dirty="0"/>
          </a:p>
          <a:p>
            <a:pPr algn="ctr"/>
            <a:r>
              <a:rPr lang="ru-RU" sz="1100" b="1" dirty="0" smtClean="0"/>
              <a:t>в обрамлении листа М-45-ХVII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44" y="620689"/>
            <a:ext cx="4377052" cy="49769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99992" y="5693186"/>
            <a:ext cx="4452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 smtClean="0"/>
              <a:t>1, 6 </a:t>
            </a:r>
            <a:r>
              <a:rPr lang="ru-RU" i="0" dirty="0"/>
              <a:t>- Контуры участков </a:t>
            </a:r>
            <a:r>
              <a:rPr lang="ru-RU" i="0" dirty="0" smtClean="0"/>
              <a:t>АГФ </a:t>
            </a:r>
            <a:r>
              <a:rPr lang="ru-RU" i="0" dirty="0"/>
              <a:t>съемок </a:t>
            </a:r>
            <a:r>
              <a:rPr lang="ru-RU" i="0" dirty="0" smtClean="0"/>
              <a:t>м-ба 1:200 </a:t>
            </a:r>
            <a:r>
              <a:rPr lang="ru-RU" i="0" dirty="0"/>
              <a:t>000 и их номера </a:t>
            </a:r>
            <a:r>
              <a:rPr lang="ru-RU" i="0" dirty="0" smtClean="0"/>
              <a:t>в табл. 1.2; </a:t>
            </a:r>
          </a:p>
          <a:p>
            <a:pPr algn="just"/>
            <a:r>
              <a:rPr lang="ru-RU" i="0" dirty="0" smtClean="0"/>
              <a:t>7 </a:t>
            </a:r>
            <a:r>
              <a:rPr lang="ru-RU" i="0" dirty="0"/>
              <a:t>- границы листа </a:t>
            </a:r>
            <a:r>
              <a:rPr lang="ru-RU" i="0" dirty="0" smtClean="0"/>
              <a:t>М-45-ХVII.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413501630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8305" y="63143"/>
            <a:ext cx="4645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Сводная карта АМП листа М-45-ХVII с обрамлением по данным крупно- (1:25 000) и среднемасштабных (1:200 000) съемок до приведения их к уровню карты аномального </a:t>
            </a:r>
            <a:r>
              <a:rPr lang="ru-RU" sz="1200" b="1" dirty="0"/>
              <a:t>магнитного поля РФ масштаба 1:2 500 </a:t>
            </a:r>
            <a:r>
              <a:rPr lang="ru-RU" sz="1200" b="1" dirty="0" smtClean="0"/>
              <a:t>000 (З</a:t>
            </a:r>
            <a:r>
              <a:rPr lang="ru-RU" sz="1200" b="1" dirty="0"/>
              <a:t>. А. Макарова, 1977 г</a:t>
            </a:r>
            <a:r>
              <a:rPr lang="ru-RU" sz="1200" b="1" dirty="0" smtClean="0"/>
              <a:t>.)</a:t>
            </a:r>
            <a:endParaRPr lang="ru-RU" sz="11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24129" y="638132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Граница разномасштабных АМ 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М-45-XVII..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" y="0"/>
            <a:ext cx="448873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7434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5" y="63143"/>
            <a:ext cx="4320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Сводная карта АМП по данным съемок м-ба 1:200 000 </a:t>
            </a:r>
          </a:p>
          <a:p>
            <a:pPr algn="ctr"/>
            <a:r>
              <a:rPr lang="ru-RU" sz="1200" b="1" dirty="0" smtClean="0"/>
              <a:t>до приведения  их к уровню карты З</a:t>
            </a:r>
            <a:r>
              <a:rPr lang="ru-RU" sz="1200" b="1" dirty="0"/>
              <a:t>. А. </a:t>
            </a:r>
            <a:r>
              <a:rPr lang="ru-RU" sz="1200" b="1" dirty="0" smtClean="0"/>
              <a:t>Макаровой</a:t>
            </a:r>
            <a:endParaRPr lang="ru-RU" sz="1100" b="1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3" y="548680"/>
            <a:ext cx="4135997" cy="58326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44845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770755" algn="l"/>
              </a:tabLst>
            </a:pPr>
            <a:r>
              <a:rPr lang="ru-RU" sz="1200" b="1" dirty="0">
                <a:ea typeface="Times New Roman" panose="02020603050405020304" pitchFamily="18" charset="0"/>
              </a:rPr>
              <a:t>Карта поправок, использованных для приведения данных </a:t>
            </a:r>
            <a:r>
              <a:rPr lang="ru-RU" sz="1200" b="1" dirty="0" smtClean="0">
                <a:ea typeface="Times New Roman" panose="02020603050405020304" pitchFamily="18" charset="0"/>
              </a:rPr>
              <a:t>с/м </a:t>
            </a:r>
            <a:r>
              <a:rPr lang="ru-RU" sz="1200" b="1" dirty="0">
                <a:ea typeface="Times New Roman" panose="02020603050405020304" pitchFamily="18" charset="0"/>
              </a:rPr>
              <a:t>АМ съемок по </a:t>
            </a:r>
            <a:r>
              <a:rPr lang="ru-RU" sz="1200" b="1" dirty="0" smtClean="0">
                <a:ea typeface="Times New Roman" panose="02020603050405020304" pitchFamily="18" charset="0"/>
              </a:rPr>
              <a:t>к </a:t>
            </a:r>
            <a:r>
              <a:rPr lang="ru-RU" sz="1200" b="1" dirty="0">
                <a:ea typeface="Times New Roman" panose="02020603050405020304" pitchFamily="18" charset="0"/>
              </a:rPr>
              <a:t>уровню карты </a:t>
            </a:r>
            <a:r>
              <a:rPr lang="ru-RU" sz="1200" b="1" dirty="0" smtClean="0">
                <a:ea typeface="Times New Roman" panose="02020603050405020304" pitchFamily="18" charset="0"/>
              </a:rPr>
              <a:t>АМП РФ м-ба </a:t>
            </a:r>
            <a:r>
              <a:rPr lang="ru-RU" sz="1200" b="1" dirty="0">
                <a:ea typeface="Times New Roman" panose="02020603050405020304" pitchFamily="18" charset="0"/>
              </a:rPr>
              <a:t>1:2 500 </a:t>
            </a:r>
            <a:r>
              <a:rPr lang="ru-RU" sz="1200" b="1" dirty="0" smtClean="0">
                <a:ea typeface="Times New Roman" panose="02020603050405020304" pitchFamily="18" charset="0"/>
              </a:rPr>
              <a:t>000</a:t>
            </a:r>
            <a:endParaRPr lang="ru-RU" sz="1200" b="1" dirty="0"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88" y="578518"/>
            <a:ext cx="4071677" cy="52987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4496" y="60532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4770755" algn="l"/>
              </a:tabLst>
            </a:pPr>
            <a:r>
              <a:rPr lang="ru-RU" i="0" dirty="0">
                <a:ea typeface="Times New Roman" panose="02020603050405020304" pitchFamily="18" charset="0"/>
              </a:rPr>
              <a:t>1 - Граница участков АМ съемок </a:t>
            </a:r>
            <a:r>
              <a:rPr lang="ru-RU" i="0" dirty="0" smtClean="0">
                <a:ea typeface="Times New Roman" panose="02020603050405020304" pitchFamily="18" charset="0"/>
              </a:rPr>
              <a:t>м-ба 1:200 000; </a:t>
            </a:r>
            <a:r>
              <a:rPr lang="ru-RU" i="0" dirty="0">
                <a:ea typeface="Times New Roman" panose="02020603050405020304" pitchFamily="18" charset="0"/>
              </a:rPr>
              <a:t>2 - контур </a:t>
            </a:r>
            <a:r>
              <a:rPr lang="ru-RU" i="0" dirty="0" smtClean="0">
                <a:ea typeface="Times New Roman" panose="02020603050405020304" pitchFamily="18" charset="0"/>
              </a:rPr>
              <a:t>листа М-45-ХVII  </a:t>
            </a:r>
            <a:r>
              <a:rPr lang="ru-RU" i="0" dirty="0">
                <a:ea typeface="Times New Roman" panose="02020603050405020304" pitchFamily="18" charset="0"/>
              </a:rPr>
              <a:t>(</a:t>
            </a:r>
            <a:r>
              <a:rPr lang="ru-RU" i="0" dirty="0" err="1">
                <a:ea typeface="Times New Roman" panose="02020603050405020304" pitchFamily="18" charset="0"/>
              </a:rPr>
              <a:t>Ортолыкская</a:t>
            </a:r>
            <a:r>
              <a:rPr lang="ru-RU" i="0" dirty="0">
                <a:ea typeface="Times New Roman" panose="02020603050405020304" pitchFamily="18" charset="0"/>
              </a:rPr>
              <a:t> площадь); 3 - положение профилей А1-А2 и В1-В2.</a:t>
            </a:r>
            <a:endParaRPr lang="ru-RU" sz="1050" i="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869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6512" y="44624"/>
            <a:ext cx="4253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Сводная карта АМП листа М-45-ХVII с обрамлением по данным съемок м-ба 1:200 000 после приведения их к уровню карты З</a:t>
            </a:r>
            <a:r>
              <a:rPr lang="ru-RU" sz="1200" b="1" dirty="0"/>
              <a:t>. А. </a:t>
            </a:r>
            <a:r>
              <a:rPr lang="ru-RU" sz="1200" b="1" dirty="0" smtClean="0"/>
              <a:t>Макаровой, </a:t>
            </a:r>
            <a:r>
              <a:rPr lang="ru-RU" sz="1200" b="1" dirty="0"/>
              <a:t>1977 г</a:t>
            </a:r>
            <a:r>
              <a:rPr lang="ru-RU" sz="1200" b="1" dirty="0" smtClean="0"/>
              <a:t>.</a:t>
            </a:r>
            <a:endParaRPr lang="ru-RU" sz="1100" b="1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0956"/>
            <a:ext cx="4248472" cy="605733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50323"/>
            <a:ext cx="4754368" cy="34468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67461" y="4941168"/>
            <a:ext cx="4670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Графики аномального магнитного поля по данным среднемасштабных съемок: 1 - до приведения к уровню карты АМП РФ масштаба 1:2 500 </a:t>
            </a:r>
            <a:r>
              <a:rPr lang="ru-RU" i="0" dirty="0" smtClean="0"/>
              <a:t>000 (</a:t>
            </a:r>
            <a:r>
              <a:rPr lang="ru-RU" i="0" dirty="0"/>
              <a:t>З. А. Макарова, 1977 г.); 2 - после приведения; 3 - графики АМП с карты З. А. Макаровой. </a:t>
            </a:r>
            <a:endParaRPr lang="ru-RU" sz="1200" b="1" i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67460" y="735087"/>
            <a:ext cx="4602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Графики, иллюстрирующие увязку уровня АМП в данных съемок масштаба </a:t>
            </a:r>
            <a:r>
              <a:rPr lang="ru-RU" sz="1200" b="1" dirty="0" smtClean="0"/>
              <a:t>1:200 </a:t>
            </a:r>
            <a:r>
              <a:rPr lang="ru-RU" sz="1200" b="1" dirty="0"/>
              <a:t>000 </a:t>
            </a:r>
            <a:r>
              <a:rPr lang="ru-RU" sz="1200" b="1" dirty="0" smtClean="0"/>
              <a:t>на </a:t>
            </a:r>
            <a:r>
              <a:rPr lang="ru-RU" sz="1200" b="1" dirty="0"/>
              <a:t>листе М-45-ХVII с обрамлением</a:t>
            </a:r>
          </a:p>
        </p:txBody>
      </p:sp>
    </p:spTree>
    <p:extLst>
      <p:ext uri="{BB962C8B-B14F-4D97-AF65-F5344CB8AC3E}">
        <p14:creationId xmlns:p14="http://schemas.microsoft.com/office/powerpoint/2010/main" val="251547199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27665"/>
            <a:ext cx="8574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Графики, иллюстрирующие увязку уровня АМП в данных съемок масштаба 1:25 000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на </a:t>
            </a:r>
            <a:r>
              <a:rPr lang="ru-RU" sz="1400" b="1" dirty="0"/>
              <a:t>листе М-45-ХVII с обрамлением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94140"/>
            <a:ext cx="8930833" cy="50551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6749" y="5971346"/>
            <a:ext cx="8235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>
                <a:ea typeface="Times New Roman" panose="02020603050405020304" pitchFamily="18" charset="0"/>
              </a:rPr>
              <a:t>Графики аномального магнитного поля по данным крупномасштабных съемок: 1 - до приведения к уровню карты АМП РФ масштаба 1:2 500 000 (З. А. Макарова, 1977 г.); 2 - после приведения; 3 - графики АМП по данным съемок масштаба 1:200 000, увязанным с картой З. А. Макаровой. 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338549149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63143"/>
            <a:ext cx="3389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Сводная карта аномального магнитного поля по листу М-45-XVII с </a:t>
            </a:r>
            <a:r>
              <a:rPr lang="ru-RU" sz="1200" b="1" dirty="0" smtClean="0"/>
              <a:t>обрамлением</a:t>
            </a:r>
            <a:endParaRPr lang="ru-RU" sz="11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24129" y="638132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Граница разномасштабных АМ 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М-45-XVII..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-27384"/>
            <a:ext cx="5112569" cy="6845168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92075" y="92075"/>
          <a:ext cx="8318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Объект упаковщика для оболочки" showAsIcon="1" r:id="rId5" imgW="831960" imgH="522000" progId="Package">
                  <p:embed/>
                </p:oleObj>
              </mc:Choice>
              <mc:Fallback>
                <p:oleObj name="Объект упаковщика для оболочки" showAsIcon="1" r:id="rId5" imgW="831960" imgH="522000" progId="Package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31850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48360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748464" y="6524625"/>
            <a:ext cx="4419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15"/>
            <a:ext cx="9144000" cy="661577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7685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9" y="638132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Граница 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М-45-XVII..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" y="-171400"/>
            <a:ext cx="5724872" cy="7012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5816" y="308556"/>
            <a:ext cx="2376264" cy="6001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Сводная карта </a:t>
            </a:r>
            <a:r>
              <a:rPr lang="ru-RU" sz="1100" b="1" dirty="0" smtClean="0"/>
              <a:t>содержаний урана </a:t>
            </a:r>
          </a:p>
          <a:p>
            <a:pPr algn="ctr"/>
            <a:r>
              <a:rPr lang="ru-RU" sz="1100" b="1" dirty="0" smtClean="0"/>
              <a:t>по </a:t>
            </a:r>
            <a:r>
              <a:rPr lang="ru-RU" sz="1100" b="1" dirty="0"/>
              <a:t>листу М-45-XVII </a:t>
            </a:r>
            <a:endParaRPr lang="ru-RU" sz="1100" b="1" dirty="0" smtClean="0"/>
          </a:p>
          <a:p>
            <a:pPr algn="ctr"/>
            <a:r>
              <a:rPr lang="ru-RU" sz="1100" b="1" dirty="0" smtClean="0"/>
              <a:t>с обрамлением</a:t>
            </a:r>
            <a:endParaRPr lang="ru-RU" b="1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748464" y="6525344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19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2780014" cy="31297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99517" y="1444714"/>
            <a:ext cx="2419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Схема использованных материалов </a:t>
            </a:r>
            <a:endParaRPr lang="ru-RU" b="1" dirty="0" smtClean="0"/>
          </a:p>
          <a:p>
            <a:pPr algn="ctr"/>
            <a:r>
              <a:rPr lang="ru-RU" b="1" dirty="0" smtClean="0"/>
              <a:t>комплексных к/м </a:t>
            </a:r>
            <a:r>
              <a:rPr lang="ru-RU" b="1" dirty="0"/>
              <a:t>АГФ </a:t>
            </a:r>
            <a:r>
              <a:rPr lang="ru-RU" b="1" dirty="0" smtClean="0"/>
              <a:t>съемок</a:t>
            </a:r>
            <a:endParaRPr lang="ru-RU" b="1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159250" y="66675"/>
            <a:ext cx="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878388" y="211138"/>
            <a:ext cx="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b="8929"/>
          <a:stretch/>
        </p:blipFill>
        <p:spPr>
          <a:xfrm>
            <a:off x="1331640" y="117153"/>
            <a:ext cx="4925695" cy="6696223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979042" y="24681"/>
            <a:ext cx="3601070" cy="30797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Calibri" panose="020F0502020204030204" pitchFamily="34" charset="0"/>
              </a:rPr>
              <a:t>Схема расположения </a:t>
            </a:r>
            <a:r>
              <a:rPr lang="ru-RU" altLang="ru-RU" sz="14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листа </a:t>
            </a:r>
            <a:r>
              <a:rPr lang="en-US" altLang="ru-RU" sz="14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M-4</a:t>
            </a:r>
            <a:r>
              <a:rPr lang="ru-RU" altLang="ru-RU" sz="14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5</a:t>
            </a:r>
            <a:r>
              <a:rPr lang="en-US" altLang="ru-RU" sz="14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-XVII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598376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748464" y="6392361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20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373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66905"/>
            <a:ext cx="5976664" cy="7024905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9" y="638132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Граница 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М-45-XVII..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332656"/>
            <a:ext cx="2376264" cy="6001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Сводная карта </a:t>
            </a:r>
            <a:r>
              <a:rPr lang="ru-RU" sz="1100" b="1" dirty="0" smtClean="0"/>
              <a:t>содержаний тория </a:t>
            </a:r>
          </a:p>
          <a:p>
            <a:pPr algn="ctr"/>
            <a:r>
              <a:rPr lang="ru-RU" sz="1100" b="1" dirty="0" smtClean="0"/>
              <a:t>по </a:t>
            </a:r>
            <a:r>
              <a:rPr lang="ru-RU" sz="1100" b="1" dirty="0"/>
              <a:t>листу М-45-XVII </a:t>
            </a:r>
            <a:endParaRPr lang="ru-RU" sz="1100" b="1" dirty="0" smtClean="0"/>
          </a:p>
          <a:p>
            <a:pPr algn="ctr"/>
            <a:r>
              <a:rPr lang="ru-RU" sz="1100" b="1" dirty="0" smtClean="0"/>
              <a:t>с обрамлением</a:t>
            </a:r>
            <a:endParaRPr lang="ru-RU" b="1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2780014" cy="31297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99517" y="1444714"/>
            <a:ext cx="2419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Схема использованных материалов </a:t>
            </a:r>
            <a:endParaRPr lang="ru-RU" b="1" dirty="0" smtClean="0"/>
          </a:p>
          <a:p>
            <a:pPr algn="ctr"/>
            <a:r>
              <a:rPr lang="ru-RU" b="1" dirty="0" smtClean="0"/>
              <a:t>комплексных к/м </a:t>
            </a:r>
            <a:r>
              <a:rPr lang="ru-RU" b="1" dirty="0"/>
              <a:t>АГФ </a:t>
            </a:r>
            <a:r>
              <a:rPr lang="ru-RU" b="1" dirty="0" smtClean="0"/>
              <a:t>съемок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784694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0"/>
            <a:ext cx="9028036" cy="68580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748464" y="6381328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22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4450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52817"/>
            <a:ext cx="5976664" cy="7010817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9" y="638132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Граница 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М-45-XVII..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380564"/>
            <a:ext cx="2376264" cy="6001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Сводная карта </a:t>
            </a:r>
            <a:r>
              <a:rPr lang="ru-RU" sz="1100" b="1" dirty="0" smtClean="0"/>
              <a:t>содержаний калия </a:t>
            </a:r>
          </a:p>
          <a:p>
            <a:pPr algn="ctr"/>
            <a:r>
              <a:rPr lang="ru-RU" sz="1100" b="1" dirty="0" smtClean="0"/>
              <a:t>по </a:t>
            </a:r>
            <a:r>
              <a:rPr lang="ru-RU" sz="1100" b="1" dirty="0"/>
              <a:t>листу М-45-XVII </a:t>
            </a:r>
            <a:endParaRPr lang="ru-RU" sz="1100" b="1" dirty="0" smtClean="0"/>
          </a:p>
          <a:p>
            <a:pPr algn="ctr"/>
            <a:r>
              <a:rPr lang="ru-RU" sz="1100" b="1" dirty="0" smtClean="0"/>
              <a:t>с обрамлением</a:t>
            </a:r>
            <a:endParaRPr lang="ru-RU" b="1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2780014" cy="31297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99517" y="1444714"/>
            <a:ext cx="2419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Схема использованных материалов </a:t>
            </a:r>
            <a:endParaRPr lang="ru-RU" b="1" dirty="0" smtClean="0"/>
          </a:p>
          <a:p>
            <a:pPr algn="ctr"/>
            <a:r>
              <a:rPr lang="ru-RU" b="1" dirty="0" smtClean="0"/>
              <a:t>комплексных к/м </a:t>
            </a:r>
            <a:r>
              <a:rPr lang="ru-RU" b="1" dirty="0"/>
              <a:t>АГФ </a:t>
            </a:r>
            <a:r>
              <a:rPr lang="ru-RU" b="1" dirty="0" smtClean="0"/>
              <a:t>съемок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7011605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" y="0"/>
            <a:ext cx="9051655" cy="6858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748464" y="6381328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7230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69637"/>
            <a:ext cx="5991003" cy="7027637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9" y="638132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Граница 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М-45-XVII..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380564"/>
            <a:ext cx="2376264" cy="6001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Сводная карта </a:t>
            </a:r>
            <a:r>
              <a:rPr lang="ru-RU" sz="1100" b="1" dirty="0" smtClean="0"/>
              <a:t>значений МЭД </a:t>
            </a:r>
          </a:p>
          <a:p>
            <a:pPr algn="ctr"/>
            <a:r>
              <a:rPr lang="ru-RU" sz="1100" b="1" dirty="0" smtClean="0"/>
              <a:t>суммарного гамма-излучения по </a:t>
            </a:r>
            <a:r>
              <a:rPr lang="ru-RU" sz="1100" b="1" dirty="0"/>
              <a:t>листу </a:t>
            </a:r>
            <a:r>
              <a:rPr lang="ru-RU" sz="1100" b="1" dirty="0" smtClean="0"/>
              <a:t>М-45-XVII с обрамлением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2780014" cy="31297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99517" y="1444714"/>
            <a:ext cx="2419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Схема использованных материалов </a:t>
            </a:r>
            <a:endParaRPr lang="ru-RU" b="1" dirty="0" smtClean="0"/>
          </a:p>
          <a:p>
            <a:pPr algn="ctr"/>
            <a:r>
              <a:rPr lang="ru-RU" b="1" dirty="0" smtClean="0"/>
              <a:t>комплексных к/м </a:t>
            </a:r>
            <a:r>
              <a:rPr lang="ru-RU" b="1" dirty="0"/>
              <a:t>АГФ </a:t>
            </a:r>
            <a:r>
              <a:rPr lang="ru-RU" b="1" dirty="0" smtClean="0"/>
              <a:t>съемок</a:t>
            </a:r>
            <a:endParaRPr lang="ru-RU" b="1" dirty="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8748464" y="6381328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0669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17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" y="27384"/>
            <a:ext cx="9043987" cy="6858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748464" y="6453336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0112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ис_2_01_G_ГГ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0"/>
          <a:stretch>
            <a:fillRect/>
          </a:stretch>
        </p:blipFill>
        <p:spPr bwMode="auto">
          <a:xfrm>
            <a:off x="179512" y="332656"/>
            <a:ext cx="342552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9" y="45785"/>
            <a:ext cx="3096344" cy="430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/>
              <a:t>Карта </a:t>
            </a:r>
            <a:r>
              <a:rPr lang="ru-RU" sz="1100" b="1" dirty="0"/>
              <a:t>модуля горизонтальной составляющей </a:t>
            </a:r>
            <a:endParaRPr lang="ru-RU" sz="1100" b="1" dirty="0" smtClean="0"/>
          </a:p>
          <a:p>
            <a:pPr algn="ctr"/>
            <a:r>
              <a:rPr lang="ru-RU" sz="1100" b="1" dirty="0" smtClean="0"/>
              <a:t>градиента </a:t>
            </a:r>
            <a:r>
              <a:rPr lang="ru-RU" sz="1100" b="1" dirty="0"/>
              <a:t>поля силы </a:t>
            </a:r>
            <a:r>
              <a:rPr lang="ru-RU" sz="1100" b="1" dirty="0" smtClean="0"/>
              <a:t>тяжести</a:t>
            </a:r>
            <a:endParaRPr lang="ru-RU" sz="11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63143"/>
            <a:ext cx="460995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altLang="ru-RU" sz="1600" b="1" dirty="0" smtClean="0">
                <a:solidFill>
                  <a:srgbClr val="0000FF"/>
                </a:solidFill>
              </a:rPr>
              <a:t>3. </a:t>
            </a:r>
            <a:r>
              <a:rPr lang="ru-RU" altLang="ru-RU" sz="1600" b="1" dirty="0">
                <a:solidFill>
                  <a:srgbClr val="0000FF"/>
                </a:solidFill>
              </a:rPr>
              <a:t>Построение 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карт </a:t>
            </a:r>
            <a:r>
              <a:rPr lang="ru-RU" altLang="ru-RU" sz="1600" b="1" dirty="0">
                <a:solidFill>
                  <a:srgbClr val="0000FF"/>
                </a:solidFill>
              </a:rPr>
              <a:t>целевых трансформант геофизических полей </a:t>
            </a:r>
            <a:endParaRPr lang="ru-RU" sz="16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30" y="1440160"/>
            <a:ext cx="3188446" cy="3789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47" y="2968541"/>
            <a:ext cx="3242079" cy="38430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96940" y="836712"/>
            <a:ext cx="215518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</a:t>
            </a:r>
            <a:r>
              <a:rPr lang="ru-RU" sz="1200" b="1" dirty="0" smtClean="0"/>
              <a:t>региональной составляющей аномального магнитного поля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2564904"/>
            <a:ext cx="266574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параметра </a:t>
            </a:r>
            <a:r>
              <a:rPr lang="ru-RU" sz="1200" b="1" dirty="0" smtClean="0"/>
              <a:t>F=UK/</a:t>
            </a:r>
            <a:r>
              <a:rPr lang="ru-RU" sz="1200" b="1" dirty="0" err="1" smtClean="0"/>
              <a:t>Th</a:t>
            </a:r>
            <a:endParaRPr lang="en-US" sz="1200" b="1" dirty="0" smtClean="0"/>
          </a:p>
          <a:p>
            <a:pPr algn="ctr"/>
            <a:r>
              <a:rPr lang="ru-RU" sz="1200" b="1" dirty="0" smtClean="0"/>
              <a:t> по </a:t>
            </a:r>
            <a:r>
              <a:rPr lang="ru-RU" sz="1200" b="1" dirty="0"/>
              <a:t>листу </a:t>
            </a:r>
            <a:r>
              <a:rPr lang="ru-RU" sz="1200" b="1" dirty="0" smtClean="0"/>
              <a:t>М-45-XVII с обрамлением</a:t>
            </a:r>
            <a:endParaRPr lang="ru-RU" sz="1100" b="1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748464" y="6237312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933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ис_2_01_G_ГГ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0"/>
          <a:stretch>
            <a:fillRect/>
          </a:stretch>
        </p:blipFill>
        <p:spPr bwMode="auto">
          <a:xfrm>
            <a:off x="-72074" y="679070"/>
            <a:ext cx="4788090" cy="543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7817" y="6114201"/>
            <a:ext cx="19434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/>
              <a:t>1 - </a:t>
            </a:r>
            <a:r>
              <a:rPr lang="ru-RU" i="0" dirty="0" smtClean="0"/>
              <a:t>Границы </a:t>
            </a:r>
            <a:r>
              <a:rPr lang="ru-RU" i="0" dirty="0"/>
              <a:t>листа М-45-XVII..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6446" y="332656"/>
            <a:ext cx="3816423" cy="430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/>
              <a:t>Карта </a:t>
            </a:r>
            <a:r>
              <a:rPr lang="ru-RU" sz="1100" b="1" dirty="0"/>
              <a:t>модуля горизонтальной составляющей </a:t>
            </a:r>
            <a:r>
              <a:rPr lang="ru-RU" sz="1100" b="1" dirty="0" smtClean="0"/>
              <a:t>градиента</a:t>
            </a:r>
          </a:p>
          <a:p>
            <a:pPr algn="ctr"/>
            <a:r>
              <a:rPr lang="ru-RU" sz="1100" b="1" dirty="0" smtClean="0"/>
              <a:t> </a:t>
            </a:r>
            <a:r>
              <a:rPr lang="ru-RU" sz="1100" b="1" dirty="0"/>
              <a:t>поля силы </a:t>
            </a:r>
            <a:r>
              <a:rPr lang="ru-RU" sz="1100" b="1" dirty="0" smtClean="0"/>
              <a:t>тяжести по </a:t>
            </a:r>
            <a:r>
              <a:rPr lang="ru-RU" sz="1100" b="1" dirty="0"/>
              <a:t>листу М-45-XVII с обрамлением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88" y="476673"/>
            <a:ext cx="457640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0340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pic>
        <p:nvPicPr>
          <p:cNvPr id="5122" name="Picture 2" descr="Рис_4_02_G_В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730151"/>
            <a:ext cx="4784848" cy="53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29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4464496" cy="5249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75047"/>
            <a:ext cx="5115424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вертикальной составляющей градиента поля силы тяжести</a:t>
            </a:r>
          </a:p>
          <a:p>
            <a:pPr algn="ctr"/>
            <a:r>
              <a:rPr lang="ru-RU" sz="1200" b="1" dirty="0"/>
              <a:t>по листу М-45-XVII с обрамлением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084168" y="6150496"/>
            <a:ext cx="21452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None/>
            </a:pPr>
            <a:r>
              <a:rPr lang="ru-RU" sz="900" dirty="0" smtClean="0"/>
              <a:t>Карты его вертикальной компоненты</a:t>
            </a:r>
            <a:endParaRPr lang="ru-RU" altLang="ru-RU" sz="900" dirty="0"/>
          </a:p>
        </p:txBody>
      </p:sp>
    </p:spTree>
    <p:extLst>
      <p:ext uri="{BB962C8B-B14F-4D97-AF65-F5344CB8AC3E}">
        <p14:creationId xmlns:p14="http://schemas.microsoft.com/office/powerpoint/2010/main" val="241236277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159250" y="66675"/>
            <a:ext cx="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878388" y="211138"/>
            <a:ext cx="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82575" y="476250"/>
            <a:ext cx="856932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i="0" dirty="0" smtClean="0"/>
              <a:t>Согласно ТЗ на </a:t>
            </a:r>
            <a:r>
              <a:rPr lang="ru-RU" sz="2000" i="0" dirty="0" err="1" smtClean="0"/>
              <a:t>Ортолыкской</a:t>
            </a:r>
            <a:r>
              <a:rPr lang="ru-RU" sz="2000" i="0" dirty="0" smtClean="0"/>
              <a:t> площади предусматривалось решение следующих основных задач: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800" dirty="0" smtClean="0"/>
              <a:t>Составление </a:t>
            </a:r>
            <a:r>
              <a:rPr lang="ru-RU" sz="1800" i="0" dirty="0" smtClean="0"/>
              <a:t>и уточнение </a:t>
            </a:r>
            <a:r>
              <a:rPr lang="ru-RU" sz="1800" dirty="0" smtClean="0"/>
              <a:t>картограмм </a:t>
            </a:r>
            <a:r>
              <a:rPr lang="ru-RU" sz="1800" dirty="0"/>
              <a:t>и каталогов</a:t>
            </a:r>
            <a:r>
              <a:rPr lang="ru-RU" sz="1800" dirty="0" smtClean="0"/>
              <a:t> геофизической изученности </a:t>
            </a:r>
            <a:r>
              <a:rPr lang="ru-RU" sz="1800" i="0" dirty="0" smtClean="0"/>
              <a:t>по листу </a:t>
            </a:r>
            <a:r>
              <a:rPr lang="en-US" sz="1800" i="0" dirty="0" smtClean="0"/>
              <a:t>M</a:t>
            </a:r>
            <a:r>
              <a:rPr lang="ru-RU" sz="1800" i="0" dirty="0" smtClean="0"/>
              <a:t>-</a:t>
            </a:r>
            <a:r>
              <a:rPr lang="en-US" sz="1800" i="0" dirty="0" smtClean="0"/>
              <a:t>4</a:t>
            </a:r>
            <a:r>
              <a:rPr lang="ru-RU" sz="1800" i="0" dirty="0" smtClean="0"/>
              <a:t>5-X</a:t>
            </a:r>
            <a:r>
              <a:rPr lang="en-US" sz="1800" i="0" dirty="0" smtClean="0"/>
              <a:t>VII</a:t>
            </a:r>
            <a:r>
              <a:rPr lang="ru-RU" sz="1800" i="0" dirty="0" smtClean="0"/>
              <a:t> (</a:t>
            </a:r>
            <a:r>
              <a:rPr lang="ru-RU" sz="1800" i="0" dirty="0" err="1" smtClean="0"/>
              <a:t>Ортолыкская</a:t>
            </a:r>
            <a:r>
              <a:rPr lang="ru-RU" sz="1800" i="0" dirty="0" smtClean="0"/>
              <a:t> площадь). </a:t>
            </a:r>
            <a:endParaRPr lang="ru-RU" sz="1800" i="0" dirty="0"/>
          </a:p>
          <a:p>
            <a:pPr marL="342900" indent="-342900" algn="just">
              <a:buFontTx/>
              <a:buAutoNum type="arabicPeriod"/>
              <a:defRPr/>
            </a:pPr>
            <a:r>
              <a:rPr lang="ru-RU" altLang="ru-RU" sz="1800" i="0" dirty="0" smtClean="0"/>
              <a:t>Сбор, анализ и </a:t>
            </a:r>
            <a:r>
              <a:rPr lang="ru-RU" altLang="ru-RU" sz="1800" dirty="0" smtClean="0"/>
              <a:t>оцифровка фондовых, </a:t>
            </a:r>
            <a:r>
              <a:rPr lang="ru-RU" altLang="ru-RU" sz="1800" i="0" dirty="0" smtClean="0"/>
              <a:t>архивных и опубликованных </a:t>
            </a:r>
            <a:r>
              <a:rPr lang="ru-RU" altLang="ru-RU" sz="1800" dirty="0" smtClean="0"/>
              <a:t>геофизических материалов по изучаемой площади </a:t>
            </a:r>
            <a:r>
              <a:rPr lang="ru-RU" sz="1800" dirty="0" smtClean="0"/>
              <a:t> </a:t>
            </a:r>
            <a:r>
              <a:rPr lang="ru-RU" sz="1800" dirty="0"/>
              <a:t>и смежным территориям</a:t>
            </a:r>
            <a:r>
              <a:rPr lang="ru-RU" sz="1800" dirty="0" smtClean="0"/>
              <a:t>.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800" dirty="0" smtClean="0"/>
              <a:t>Подготовка геофизической основы /ГФО/ в комплектности: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sz="1800" dirty="0" smtClean="0"/>
              <a:t>карты геофизических полей </a:t>
            </a:r>
            <a:r>
              <a:rPr lang="ru-RU" sz="1800" i="0" dirty="0" smtClean="0"/>
              <a:t>(аномального магнитного /АМП/; содержаний урана, тория, калия; мощности экспозиционной дозы /МЭД/ суммарного гамма-излучения; поля силы тяжести /ПСТ/);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 smtClean="0"/>
              <a:t>карты целевых трансформант геофизических полей (градиентов, локальных составляющих ПСТ и АМП; бинарных отношений радиоактивных элементов /РЭ/, </a:t>
            </a:r>
            <a:r>
              <a:rPr lang="ru-RU" altLang="ru-RU" sz="1800" dirty="0" err="1" smtClean="0"/>
              <a:t>радиогеохимической</a:t>
            </a:r>
            <a:r>
              <a:rPr lang="ru-RU" altLang="ru-RU" sz="1800" dirty="0" smtClean="0"/>
              <a:t> зональности и др.);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 smtClean="0"/>
              <a:t>схемы предварительной комплексной интерпретации структурно-тектонической и прогнозной направленности;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/>
              <a:t>г</a:t>
            </a:r>
            <a:r>
              <a:rPr lang="ru-RU" altLang="ru-RU" sz="1800" dirty="0" smtClean="0"/>
              <a:t>еолого-геофизический разрез вдоль линии геологического разреза;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/>
              <a:t>к</a:t>
            </a:r>
            <a:r>
              <a:rPr lang="ru-RU" altLang="ru-RU" sz="1800" dirty="0" smtClean="0"/>
              <a:t>арта АМП и схема гравитационных аномалий масштаба 1:500 000;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/>
              <a:t>с</a:t>
            </a:r>
            <a:r>
              <a:rPr lang="ru-RU" altLang="ru-RU" sz="1800" dirty="0" smtClean="0"/>
              <a:t>труктурированный массив геофизических материалов (База Данных /БД/), составленный в соответствии с нормативными требованиями; 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 smtClean="0"/>
              <a:t>Объяснительная записка.</a:t>
            </a:r>
          </a:p>
          <a:p>
            <a:pPr marL="465750" indent="-285750" algn="just">
              <a:buFontTx/>
              <a:buChar char="-"/>
              <a:defRPr/>
            </a:pPr>
            <a:endParaRPr lang="ru-RU" altLang="ru-RU" sz="2000" dirty="0" smtClean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8844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4752527" cy="5564353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413266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АМ 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58" y="404664"/>
            <a:ext cx="4699258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модуля горизонтальной составляющей градиента </a:t>
            </a:r>
            <a:r>
              <a:rPr lang="ru-RU" sz="1200" b="1" dirty="0" smtClean="0"/>
              <a:t>АМП</a:t>
            </a:r>
          </a:p>
          <a:p>
            <a:pPr algn="ctr"/>
            <a:r>
              <a:rPr lang="ru-RU" sz="1200" b="1" dirty="0" smtClean="0"/>
              <a:t>по </a:t>
            </a:r>
            <a:r>
              <a:rPr lang="ru-RU" sz="1200" b="1" dirty="0"/>
              <a:t>листу </a:t>
            </a:r>
            <a:r>
              <a:rPr lang="ru-RU" sz="1200" b="1" dirty="0" smtClean="0"/>
              <a:t>М-45-XVII </a:t>
            </a:r>
            <a:r>
              <a:rPr lang="ru-RU" sz="1200" b="1" dirty="0"/>
              <a:t>с </a:t>
            </a:r>
            <a:r>
              <a:rPr lang="ru-RU" sz="1200" b="1" dirty="0" smtClean="0"/>
              <a:t>обрамлением</a:t>
            </a:r>
            <a:endParaRPr lang="ru-RU" sz="1100" b="1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30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96" y="639141"/>
            <a:ext cx="4756116" cy="53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533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ис_4_06_G_л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548680"/>
            <a:ext cx="475830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877272"/>
            <a:ext cx="18722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границы </a:t>
            </a:r>
            <a:r>
              <a:rPr lang="ru-RU" i="0" dirty="0"/>
              <a:t>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5" y="260648"/>
            <a:ext cx="3888431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локальной составляющей </a:t>
            </a:r>
            <a:r>
              <a:rPr lang="ru-RU" sz="1200" b="1" dirty="0" smtClean="0"/>
              <a:t>поля </a:t>
            </a:r>
            <a:r>
              <a:rPr lang="ru-RU" sz="1200" b="1" dirty="0"/>
              <a:t>силы тяжести</a:t>
            </a:r>
          </a:p>
          <a:p>
            <a:pPr algn="ctr"/>
            <a:r>
              <a:rPr lang="ru-RU" sz="1200" b="1" dirty="0"/>
              <a:t>по листу М-45-XVII </a:t>
            </a:r>
            <a:r>
              <a:rPr lang="ru-RU" sz="1200" b="1" dirty="0" smtClean="0"/>
              <a:t>с </a:t>
            </a:r>
            <a:r>
              <a:rPr lang="ru-RU" sz="1200" b="1" dirty="0"/>
              <a:t>обрамлением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21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41" y="404665"/>
            <a:ext cx="4567959" cy="6409878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748464" y="6381328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304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64" y="548680"/>
            <a:ext cx="5187672" cy="5784290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35661"/>
            <a:ext cx="3243216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</a:t>
            </a:r>
            <a:r>
              <a:rPr lang="ru-RU" sz="1200" b="1" dirty="0" smtClean="0"/>
              <a:t>локальной составляющей аномального магнитного поля по листу</a:t>
            </a:r>
          </a:p>
          <a:p>
            <a:pPr algn="ctr"/>
            <a:r>
              <a:rPr lang="ru-RU" sz="1200" b="1" dirty="0" smtClean="0"/>
              <a:t>М-45-XVII </a:t>
            </a:r>
            <a:r>
              <a:rPr lang="ru-RU" sz="1200" b="1" dirty="0"/>
              <a:t>с </a:t>
            </a:r>
            <a:r>
              <a:rPr lang="ru-RU" sz="1200" b="1" dirty="0" smtClean="0"/>
              <a:t>обрамлением</a:t>
            </a:r>
            <a:endParaRPr lang="ru-RU" sz="1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34125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АМ 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32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81992"/>
            <a:ext cx="4608512" cy="54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622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4705"/>
            <a:ext cx="4665749" cy="5544616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3243216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</a:t>
            </a:r>
            <a:r>
              <a:rPr lang="ru-RU" sz="1200" b="1" dirty="0" smtClean="0"/>
              <a:t>региональной составляющей аномального магнитного поля по листу</a:t>
            </a:r>
          </a:p>
          <a:p>
            <a:pPr algn="ctr"/>
            <a:r>
              <a:rPr lang="ru-RU" sz="1200" b="1" dirty="0" smtClean="0"/>
              <a:t>М-45-XVII </a:t>
            </a:r>
            <a:r>
              <a:rPr lang="ru-RU" sz="1200" b="1" dirty="0"/>
              <a:t>с </a:t>
            </a:r>
            <a:r>
              <a:rPr lang="ru-RU" sz="1200" b="1" dirty="0" smtClean="0"/>
              <a:t>обрамлением</a:t>
            </a:r>
            <a:endParaRPr lang="ru-RU" sz="1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30932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АМ 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5903"/>
            <a:ext cx="4486543" cy="5147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99" y="5865513"/>
            <a:ext cx="3807452" cy="3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5727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95211" y="6602868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86720"/>
            <a:ext cx="4392488" cy="4074528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2"/>
            <a:ext cx="4613721" cy="374441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592" y="578880"/>
            <a:ext cx="7344816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smtClean="0"/>
              <a:t>Изменение доли (Р) локальных аномалий АМП (А) и ПСТ (Б) с 10-кратным уменьшением </a:t>
            </a:r>
          </a:p>
          <a:p>
            <a:pPr algn="ctr"/>
            <a:r>
              <a:rPr lang="ru-RU" sz="1400" b="1" smtClean="0"/>
              <a:t>интенсивности вертикального градиента в экстремальных точках</a:t>
            </a:r>
          </a:p>
          <a:p>
            <a:pPr algn="ctr"/>
            <a:r>
              <a:rPr lang="ru-RU" sz="1400" b="1" smtClean="0"/>
              <a:t>от высоты пересчета (Н)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879594"/>
            <a:ext cx="87129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Times New Roman" panose="02020603050405020304" pitchFamily="18" charset="0"/>
              </a:rPr>
              <a:t>Для выделения </a:t>
            </a:r>
            <a:r>
              <a:rPr lang="ru-RU" dirty="0" smtClean="0">
                <a:ea typeface="Times New Roman" panose="02020603050405020304" pitchFamily="18" charset="0"/>
              </a:rPr>
              <a:t>региональных </a:t>
            </a:r>
            <a:r>
              <a:rPr lang="ru-RU" dirty="0">
                <a:ea typeface="Times New Roman" panose="02020603050405020304" pitchFamily="18" charset="0"/>
              </a:rPr>
              <a:t>составляющих потенциальных полей </a:t>
            </a:r>
            <a:r>
              <a:rPr lang="ru-RU" dirty="0" smtClean="0">
                <a:ea typeface="Times New Roman" panose="02020603050405020304" pitchFamily="18" charset="0"/>
              </a:rPr>
              <a:t>использован </a:t>
            </a:r>
            <a:r>
              <a:rPr lang="ru-RU" dirty="0">
                <a:ea typeface="Times New Roman" panose="02020603050405020304" pitchFamily="18" charset="0"/>
              </a:rPr>
              <a:t>алгоритм пересчета вверх на заданную высоту (Н</a:t>
            </a:r>
            <a:r>
              <a:rPr lang="ru-RU" dirty="0" smtClean="0">
                <a:ea typeface="Times New Roman" panose="02020603050405020304" pitchFamily="18" charset="0"/>
              </a:rPr>
              <a:t>), а </a:t>
            </a:r>
            <a:r>
              <a:rPr lang="ru-RU" dirty="0">
                <a:ea typeface="Times New Roman" panose="02020603050405020304" pitchFamily="18" charset="0"/>
              </a:rPr>
              <a:t>локальная составляющая определялась как разность исходного поля и </a:t>
            </a:r>
            <a:r>
              <a:rPr lang="ru-RU" dirty="0" smtClean="0">
                <a:ea typeface="Times New Roman" panose="02020603050405020304" pitchFamily="18" charset="0"/>
              </a:rPr>
              <a:t>его </a:t>
            </a:r>
            <a:r>
              <a:rPr lang="ru-RU" dirty="0">
                <a:ea typeface="Times New Roman" panose="02020603050405020304" pitchFamily="18" charset="0"/>
              </a:rPr>
              <a:t>региональной компоненты. Величина </a:t>
            </a:r>
            <a:r>
              <a:rPr lang="ru-RU" dirty="0" smtClean="0">
                <a:ea typeface="Times New Roman" panose="02020603050405020304" pitchFamily="18" charset="0"/>
              </a:rPr>
              <a:t>Н</a:t>
            </a:r>
            <a:r>
              <a:rPr lang="ru-RU" baseline="-25000" dirty="0" smtClean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определялась по результатам анализа гистограмм изменения доли локальных аномалий АМП и ПСТ с 10-кратным уменьшением интенсивности вертикального градиента в зависимости от высоты </a:t>
            </a:r>
            <a:r>
              <a:rPr lang="ru-RU" dirty="0" smtClean="0">
                <a:ea typeface="Times New Roman" panose="02020603050405020304" pitchFamily="18" charset="0"/>
              </a:rPr>
              <a:t>пересчета. Н</a:t>
            </a:r>
            <a:r>
              <a:rPr lang="ru-RU" dirty="0" smtClean="0"/>
              <a:t>а </a:t>
            </a:r>
            <a:r>
              <a:rPr lang="ru-RU" dirty="0"/>
              <a:t>изучаемой площади 90% магнитных аномалий отвечает этому условию при </a:t>
            </a:r>
            <a:r>
              <a:rPr lang="ru-RU" dirty="0" smtClean="0"/>
              <a:t>Н</a:t>
            </a:r>
            <a:r>
              <a:rPr lang="ru-RU" baseline="-25000" dirty="0" smtClean="0"/>
              <a:t> </a:t>
            </a:r>
            <a:r>
              <a:rPr lang="ru-RU" dirty="0"/>
              <a:t>= 1.5 км, а 90% локальных аномалий ПСТ – при </a:t>
            </a:r>
            <a:r>
              <a:rPr lang="ru-RU" dirty="0" smtClean="0"/>
              <a:t>Н</a:t>
            </a:r>
            <a:r>
              <a:rPr lang="ru-RU" baseline="-25000" dirty="0" smtClean="0"/>
              <a:t> </a:t>
            </a:r>
            <a:r>
              <a:rPr lang="ru-RU" dirty="0"/>
              <a:t>= 3.5 км. Эти высоты и были использованы для вычисления соответствующих локальных и региональных составляющих.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5229" y="1799105"/>
            <a:ext cx="266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13701" y="1969095"/>
            <a:ext cx="266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Б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34068517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262388"/>
            <a:ext cx="4862114" cy="5758899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59" y="548680"/>
            <a:ext cx="205926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</a:t>
            </a:r>
            <a:r>
              <a:rPr lang="en-US" sz="1200" b="1" dirty="0" err="1" smtClean="0"/>
              <a:t>Th</a:t>
            </a:r>
            <a:r>
              <a:rPr lang="en-US" sz="1200" b="1" dirty="0" smtClean="0"/>
              <a:t> / U</a:t>
            </a:r>
            <a:r>
              <a:rPr lang="ru-RU" sz="1200" b="1" dirty="0" smtClean="0"/>
              <a:t> </a:t>
            </a:r>
            <a:r>
              <a:rPr lang="ru-RU" sz="1200" b="1" dirty="0"/>
              <a:t>отношения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по </a:t>
            </a:r>
            <a:r>
              <a:rPr lang="ru-RU" sz="1200" b="1" dirty="0"/>
              <a:t>листу М-45-XVII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с обрамлением</a:t>
            </a:r>
            <a:endParaRPr lang="ru-RU" sz="1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021287"/>
            <a:ext cx="266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62" y="262388"/>
            <a:ext cx="4485290" cy="52274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0" y="5574118"/>
            <a:ext cx="3669253" cy="4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8076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10"/>
            <a:ext cx="4722588" cy="5589240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165650"/>
            <a:ext cx="266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61294" y="908720"/>
            <a:ext cx="199468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</a:t>
            </a:r>
            <a:r>
              <a:rPr lang="en-US" sz="1200" b="1" dirty="0" err="1" smtClean="0"/>
              <a:t>Th</a:t>
            </a:r>
            <a:r>
              <a:rPr lang="en-US" sz="1200" b="1" dirty="0" smtClean="0"/>
              <a:t> / K</a:t>
            </a:r>
            <a:r>
              <a:rPr lang="ru-RU" sz="1200" b="1" dirty="0" smtClean="0"/>
              <a:t> </a:t>
            </a:r>
            <a:r>
              <a:rPr lang="ru-RU" sz="1200" b="1" dirty="0"/>
              <a:t>отношения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по </a:t>
            </a:r>
            <a:r>
              <a:rPr lang="ru-RU" sz="1200" b="1" dirty="0"/>
              <a:t>листу М-45-XVII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с обрамлением</a:t>
            </a:r>
            <a:endParaRPr lang="ru-RU" sz="11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05" y="526504"/>
            <a:ext cx="4505899" cy="51347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48" y="5781360"/>
            <a:ext cx="3094892" cy="3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8186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88430"/>
            <a:ext cx="4896544" cy="5776873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74308"/>
            <a:ext cx="266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764704"/>
            <a:ext cx="201622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</a:t>
            </a:r>
            <a:r>
              <a:rPr lang="en-US" sz="1200" b="1" dirty="0" smtClean="0"/>
              <a:t>U / K</a:t>
            </a:r>
            <a:r>
              <a:rPr lang="ru-RU" sz="1200" b="1" dirty="0" smtClean="0"/>
              <a:t> </a:t>
            </a:r>
            <a:r>
              <a:rPr lang="ru-RU" sz="1200" b="1" dirty="0"/>
              <a:t>отношения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по </a:t>
            </a:r>
            <a:r>
              <a:rPr lang="ru-RU" sz="1200" b="1" dirty="0"/>
              <a:t>листу М-45-XVII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с обрамлением</a:t>
            </a:r>
            <a:endParaRPr lang="ru-RU" sz="11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44" y="332656"/>
            <a:ext cx="4642768" cy="5256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805264"/>
            <a:ext cx="3030670" cy="3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1975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20277"/>
            <a:ext cx="4896544" cy="5804241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766445"/>
            <a:ext cx="216024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Карта параметра </a:t>
            </a:r>
            <a:r>
              <a:rPr lang="ru-RU" sz="1200" b="1" dirty="0" smtClean="0"/>
              <a:t>F=UK/</a:t>
            </a:r>
            <a:r>
              <a:rPr lang="ru-RU" sz="1200" b="1" dirty="0" err="1" smtClean="0"/>
              <a:t>Th</a:t>
            </a:r>
            <a:endParaRPr lang="en-US" sz="1200" b="1" dirty="0" smtClean="0"/>
          </a:p>
          <a:p>
            <a:pPr algn="ctr"/>
            <a:r>
              <a:rPr lang="ru-RU" sz="1200" b="1" dirty="0" smtClean="0"/>
              <a:t> по </a:t>
            </a:r>
            <a:r>
              <a:rPr lang="ru-RU" sz="1200" b="1" dirty="0"/>
              <a:t>листу </a:t>
            </a:r>
            <a:r>
              <a:rPr lang="ru-RU" sz="1200" b="1" dirty="0" smtClean="0"/>
              <a:t>М-45-XVII </a:t>
            </a:r>
            <a:endParaRPr lang="en-US" sz="1200" b="1" dirty="0" smtClean="0"/>
          </a:p>
          <a:p>
            <a:pPr algn="ctr"/>
            <a:r>
              <a:rPr lang="ru-RU" sz="1200" b="1" dirty="0" smtClean="0"/>
              <a:t>с обрамлением</a:t>
            </a:r>
            <a:endParaRPr lang="ru-RU" sz="1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309320"/>
            <a:ext cx="266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0" dirty="0" smtClean="0"/>
              <a:t>1 - Контуры </a:t>
            </a:r>
            <a:r>
              <a:rPr lang="ru-RU" i="0" dirty="0"/>
              <a:t>разномасштабных </a:t>
            </a:r>
            <a:r>
              <a:rPr lang="ru-RU" i="0" dirty="0" smtClean="0"/>
              <a:t>АГС </a:t>
            </a:r>
            <a:r>
              <a:rPr lang="ru-RU" i="0" dirty="0"/>
              <a:t>съемок; </a:t>
            </a:r>
            <a:endParaRPr lang="ru-RU" i="0" dirty="0" smtClean="0"/>
          </a:p>
          <a:p>
            <a:r>
              <a:rPr lang="ru-RU" i="0" dirty="0" smtClean="0"/>
              <a:t>2 </a:t>
            </a:r>
            <a:r>
              <a:rPr lang="ru-RU" i="0" dirty="0"/>
              <a:t>- границы листа </a:t>
            </a:r>
            <a:r>
              <a:rPr lang="ru-RU" i="0" dirty="0" smtClean="0"/>
              <a:t>М-45-XVII</a:t>
            </a:r>
            <a:endParaRPr lang="ru-RU" i="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39" y="388331"/>
            <a:ext cx="4668173" cy="5232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75" y="5877272"/>
            <a:ext cx="3134649" cy="3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578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39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9342"/>
            <a:ext cx="6067102" cy="6612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09" y="4132615"/>
            <a:ext cx="2755079" cy="23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388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1_03_ГМ_изуч-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845"/>
            <a:ext cx="5688632" cy="65084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4624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Схема изученности листа М-45-ХVII с </a:t>
            </a:r>
            <a:r>
              <a:rPr lang="ru-RU" sz="1100" b="1" dirty="0" smtClean="0"/>
              <a:t>обрамлением гравиметрическими </a:t>
            </a:r>
            <a:r>
              <a:rPr lang="ru-RU" sz="1100" b="1" dirty="0"/>
              <a:t>съемками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4127" y="63143"/>
            <a:ext cx="3385823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Составление </a:t>
            </a:r>
            <a:r>
              <a:rPr lang="ru-RU" sz="1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уточнение картограмм и каталогов геофизической изученности </a:t>
            </a:r>
            <a:r>
              <a:rPr lang="ru-RU" sz="1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Ортолыкской</a:t>
            </a:r>
            <a:r>
              <a:rPr lang="ru-RU" sz="1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площади и смежных территорий </a:t>
            </a:r>
            <a:endParaRPr lang="ru-RU" sz="12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6611" y="6399865"/>
            <a:ext cx="4572000" cy="42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i="0" dirty="0">
                <a:ea typeface="Calibri" panose="020F0502020204030204" pitchFamily="34" charset="0"/>
                <a:cs typeface="Times New Roman" panose="02020603050405020304" pitchFamily="18" charset="0"/>
              </a:rPr>
              <a:t>1, 2 - Контуры участков гравиметрических съемок масштаба 1:200 000 и их номера в таблице </a:t>
            </a:r>
            <a:r>
              <a:rPr lang="ru-RU" i="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1.1; 3 </a:t>
            </a:r>
            <a:r>
              <a:rPr lang="ru-RU" i="0" dirty="0">
                <a:ea typeface="Calibri" panose="020F0502020204030204" pitchFamily="34" charset="0"/>
                <a:cs typeface="Times New Roman" panose="02020603050405020304" pitchFamily="18" charset="0"/>
              </a:rPr>
              <a:t>- границы листа М-45-ХVII (</a:t>
            </a:r>
            <a:r>
              <a:rPr lang="ru-RU" i="0" dirty="0" err="1">
                <a:ea typeface="Calibri" panose="020F0502020204030204" pitchFamily="34" charset="0"/>
                <a:cs typeface="Times New Roman" panose="02020603050405020304" pitchFamily="18" charset="0"/>
              </a:rPr>
              <a:t>Ортолыкская</a:t>
            </a:r>
            <a:r>
              <a:rPr lang="ru-RU" i="0" dirty="0">
                <a:ea typeface="Calibri" panose="020F0502020204030204" pitchFamily="34" charset="0"/>
                <a:cs typeface="Times New Roman" panose="02020603050405020304" pitchFamily="18" charset="0"/>
              </a:rPr>
              <a:t> площадь).</a:t>
            </a:r>
            <a:endParaRPr lang="ru-RU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21544"/>
            <a:ext cx="4464496" cy="4994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8" y="764064"/>
            <a:ext cx="4555750" cy="5024363"/>
          </a:xfrm>
          <a:prstGeom prst="rect">
            <a:avLst/>
          </a:prstGeom>
        </p:spPr>
      </p:pic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8770938" y="65373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40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899592" y="25400"/>
            <a:ext cx="76107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altLang="ru-RU" sz="1400" b="1" dirty="0">
                <a:solidFill>
                  <a:srgbClr val="0000FF"/>
                </a:solidFill>
              </a:rPr>
              <a:t>4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. Составление с</a:t>
            </a:r>
            <a:r>
              <a:rPr lang="ru-RU" sz="1400" b="1" dirty="0" smtClean="0">
                <a:solidFill>
                  <a:srgbClr val="0000FF"/>
                </a:solidFill>
              </a:rPr>
              <a:t>хемы </a:t>
            </a:r>
            <a:r>
              <a:rPr lang="ru-RU" sz="1400" b="1" dirty="0">
                <a:solidFill>
                  <a:srgbClr val="0000FF"/>
                </a:solidFill>
              </a:rPr>
              <a:t>предварительной </a:t>
            </a:r>
            <a:r>
              <a:rPr lang="ru-RU" sz="1400" b="1" dirty="0" smtClean="0">
                <a:solidFill>
                  <a:srgbClr val="0000FF"/>
                </a:solidFill>
              </a:rPr>
              <a:t>комплексной интерпретации геофизических </a:t>
            </a:r>
            <a:r>
              <a:rPr lang="ru-RU" sz="1400" b="1" dirty="0">
                <a:solidFill>
                  <a:srgbClr val="0000FF"/>
                </a:solidFill>
              </a:rPr>
              <a:t>данных </a:t>
            </a:r>
            <a:endParaRPr lang="ru-RU" sz="1400" b="1" dirty="0" smtClean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FF"/>
                </a:solidFill>
              </a:rPr>
              <a:t>структурно-тектонической направленности </a:t>
            </a:r>
            <a:r>
              <a:rPr lang="ru-RU" altLang="ru-RU" sz="1400" b="1" dirty="0">
                <a:solidFill>
                  <a:srgbClr val="0000FF"/>
                </a:solidFill>
              </a:rPr>
              <a:t>по листу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M-45-X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V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II </a:t>
            </a:r>
            <a:endParaRPr lang="ru-RU" altLang="ru-RU" sz="1400" b="1" dirty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/>
              <a:t> </a:t>
            </a:r>
            <a:endParaRPr lang="ru-RU" altLang="ru-RU" sz="1400" b="1" dirty="0">
              <a:solidFill>
                <a:srgbClr val="0000FF"/>
              </a:solidFill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179512" y="908720"/>
            <a:ext cx="304800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4705598" y="908720"/>
            <a:ext cx="298450" cy="3063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36872" name="Прямоугольник 2"/>
          <p:cNvSpPr>
            <a:spLocks noChangeArrowheads="1"/>
          </p:cNvSpPr>
          <p:nvPr/>
        </p:nvSpPr>
        <p:spPr bwMode="auto">
          <a:xfrm>
            <a:off x="76416" y="533082"/>
            <a:ext cx="8834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Разломы, выделенные по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ГФО, </a:t>
            </a:r>
            <a:r>
              <a:rPr lang="ru-RU" altLang="ru-RU" sz="1200" b="1" dirty="0">
                <a:solidFill>
                  <a:srgbClr val="000000"/>
                </a:solidFill>
              </a:rPr>
              <a:t>на фоне карты локальной компоненты (А) и </a:t>
            </a:r>
            <a:r>
              <a:rPr lang="ru-RU" altLang="ru-RU" sz="1200" b="1" dirty="0" err="1" smtClean="0"/>
              <a:t>линеаментов</a:t>
            </a:r>
            <a:r>
              <a:rPr lang="ru-RU" altLang="ru-RU" sz="1200" b="1" dirty="0" smtClean="0"/>
              <a:t>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(Б</a:t>
            </a:r>
            <a:r>
              <a:rPr lang="ru-RU" altLang="ru-RU" sz="1200" b="1" dirty="0">
                <a:solidFill>
                  <a:srgbClr val="000000"/>
                </a:solidFill>
              </a:rPr>
              <a:t>)</a:t>
            </a:r>
            <a:r>
              <a:rPr lang="ru-RU" altLang="ru-RU" sz="1200" b="1" dirty="0"/>
              <a:t> аномального магнитного </a:t>
            </a:r>
            <a:r>
              <a:rPr lang="ru-RU" altLang="ru-RU" sz="1200" b="1" dirty="0" smtClean="0"/>
              <a:t>поля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7" y="5788427"/>
            <a:ext cx="2577051" cy="520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33256"/>
            <a:ext cx="2577051" cy="496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872796">
            <a:off x="6489398" y="4049948"/>
            <a:ext cx="386857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Кур</a:t>
            </a:r>
            <a:endParaRPr lang="ru-RU" sz="900" b="1" dirty="0"/>
          </a:p>
        </p:txBody>
      </p:sp>
      <p:sp>
        <p:nvSpPr>
          <p:cNvPr id="16" name="TextBox 15"/>
          <p:cNvSpPr txBox="1"/>
          <p:nvPr/>
        </p:nvSpPr>
        <p:spPr>
          <a:xfrm rot="872796">
            <a:off x="8051173" y="4049948"/>
            <a:ext cx="386857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Сол</a:t>
            </a:r>
            <a:endParaRPr lang="ru-RU" sz="900" b="1" dirty="0"/>
          </a:p>
        </p:txBody>
      </p:sp>
      <p:sp>
        <p:nvSpPr>
          <p:cNvPr id="17" name="TextBox 16"/>
          <p:cNvSpPr txBox="1"/>
          <p:nvPr/>
        </p:nvSpPr>
        <p:spPr>
          <a:xfrm rot="19491644">
            <a:off x="5026835" y="1136042"/>
            <a:ext cx="386857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Ул</a:t>
            </a:r>
            <a:endParaRPr lang="ru-RU" sz="9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84003" y="3238571"/>
            <a:ext cx="43626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Кум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140737074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805446" y="6551812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" y="332656"/>
            <a:ext cx="5269290" cy="6496155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95536" y="44624"/>
            <a:ext cx="442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Разломы, выделенные по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ГФО, </a:t>
            </a:r>
            <a:r>
              <a:rPr lang="ru-RU" altLang="ru-RU" sz="1200" b="1" dirty="0">
                <a:solidFill>
                  <a:srgbClr val="000000"/>
                </a:solidFill>
              </a:rPr>
              <a:t>на фоне карты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региональной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</a:rPr>
              <a:t>составляющей </a:t>
            </a:r>
            <a:r>
              <a:rPr lang="ru-RU" altLang="ru-RU" sz="1200" b="1" dirty="0" smtClean="0"/>
              <a:t>аномального </a:t>
            </a:r>
            <a:r>
              <a:rPr lang="ru-RU" altLang="ru-RU" sz="1200" b="1" dirty="0"/>
              <a:t>магнитного </a:t>
            </a:r>
            <a:r>
              <a:rPr lang="ru-RU" altLang="ru-RU" sz="1200" b="1" dirty="0" smtClean="0"/>
              <a:t>поля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75917" y="5937548"/>
            <a:ext cx="38669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1 - Разломы (а - главные: 1 - Южный, 2 - </a:t>
            </a:r>
            <a:r>
              <a:rPr lang="ru-RU" i="0" dirty="0" err="1"/>
              <a:t>Курайский</a:t>
            </a:r>
            <a:r>
              <a:rPr lang="ru-RU" i="0" dirty="0"/>
              <a:t>, 3 - </a:t>
            </a:r>
            <a:r>
              <a:rPr lang="ru-RU" i="0" dirty="0" err="1"/>
              <a:t>Кумурлинский</a:t>
            </a:r>
            <a:r>
              <a:rPr lang="ru-RU" i="0" dirty="0"/>
              <a:t>, 4 - </a:t>
            </a:r>
            <a:r>
              <a:rPr lang="ru-RU" i="0" dirty="0" err="1"/>
              <a:t>Солжекский</a:t>
            </a:r>
            <a:r>
              <a:rPr lang="ru-RU" i="0" dirty="0"/>
              <a:t>, 5 - </a:t>
            </a:r>
            <a:r>
              <a:rPr lang="ru-RU" i="0" dirty="0" err="1"/>
              <a:t>Каракемский</a:t>
            </a:r>
            <a:r>
              <a:rPr lang="ru-RU" i="0" dirty="0"/>
              <a:t>, 6 - </a:t>
            </a:r>
            <a:r>
              <a:rPr lang="ru-RU" i="0" dirty="0" err="1"/>
              <a:t>Улаганский</a:t>
            </a:r>
            <a:r>
              <a:rPr lang="ru-RU" i="0" dirty="0"/>
              <a:t>; б - второстепенные). 2 - 5 - Месторождения (а) и рудопроявления (б): 2 - </a:t>
            </a:r>
            <a:r>
              <a:rPr lang="ru-RU" i="0" dirty="0" err="1"/>
              <a:t>Hg</a:t>
            </a:r>
            <a:r>
              <a:rPr lang="ru-RU" i="0" dirty="0"/>
              <a:t>; 3 - </a:t>
            </a:r>
            <a:r>
              <a:rPr lang="ru-RU" i="0" dirty="0" err="1"/>
              <a:t>Pb</a:t>
            </a:r>
            <a:r>
              <a:rPr lang="ru-RU" i="0" dirty="0"/>
              <a:t>, </a:t>
            </a:r>
            <a:r>
              <a:rPr lang="ru-RU" i="0" dirty="0" err="1"/>
              <a:t>Zn</a:t>
            </a:r>
            <a:r>
              <a:rPr lang="ru-RU" i="0" dirty="0"/>
              <a:t>; 4 - </a:t>
            </a:r>
            <a:r>
              <a:rPr lang="ru-RU" i="0" dirty="0" err="1"/>
              <a:t>Fe</a:t>
            </a:r>
            <a:r>
              <a:rPr lang="ru-RU" i="0" dirty="0"/>
              <a:t>; 5 - </a:t>
            </a:r>
            <a:r>
              <a:rPr lang="ru-RU" i="0" dirty="0" err="1"/>
              <a:t>Ag-Hg</a:t>
            </a:r>
            <a:r>
              <a:rPr lang="ru-RU" i="0" dirty="0"/>
              <a:t>, </a:t>
            </a:r>
            <a:r>
              <a:rPr lang="en-US" i="0" dirty="0"/>
              <a:t>Ag</a:t>
            </a:r>
            <a:r>
              <a:rPr lang="ru-RU" i="0" dirty="0"/>
              <a:t>; 6 - 12 - рудопроявления: 6 - </a:t>
            </a:r>
            <a:r>
              <a:rPr lang="en-US" i="0" dirty="0"/>
              <a:t>Cu</a:t>
            </a:r>
            <a:r>
              <a:rPr lang="ru-RU" i="0" dirty="0"/>
              <a:t>; 7 - </a:t>
            </a:r>
            <a:r>
              <a:rPr lang="en-US" i="0" dirty="0"/>
              <a:t>Au</a:t>
            </a:r>
            <a:r>
              <a:rPr lang="ru-RU" i="0" dirty="0"/>
              <a:t>; 8 - </a:t>
            </a:r>
            <a:r>
              <a:rPr lang="en-US" i="0" dirty="0"/>
              <a:t>Ni</a:t>
            </a:r>
            <a:r>
              <a:rPr lang="ru-RU" i="0" dirty="0"/>
              <a:t>, </a:t>
            </a:r>
            <a:r>
              <a:rPr lang="en-US" i="0" dirty="0"/>
              <a:t>Co</a:t>
            </a:r>
            <a:r>
              <a:rPr lang="ru-RU" i="0" dirty="0"/>
              <a:t>; 9 - </a:t>
            </a:r>
            <a:r>
              <a:rPr lang="en-US" i="0" dirty="0"/>
              <a:t>Be</a:t>
            </a:r>
            <a:r>
              <a:rPr lang="ru-RU" i="0" dirty="0"/>
              <a:t>; 10 - </a:t>
            </a:r>
            <a:r>
              <a:rPr lang="en-US" i="0" dirty="0" err="1"/>
              <a:t>Nb</a:t>
            </a:r>
            <a:r>
              <a:rPr lang="ru-RU" i="0" dirty="0"/>
              <a:t>; 11 - </a:t>
            </a:r>
            <a:r>
              <a:rPr lang="en-US" i="0" dirty="0"/>
              <a:t>W</a:t>
            </a:r>
            <a:r>
              <a:rPr lang="ru-RU" i="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124744"/>
            <a:ext cx="288032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2515914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" y="605002"/>
            <a:ext cx="4596811" cy="5098247"/>
          </a:xfrm>
          <a:prstGeom prst="rect">
            <a:avLst/>
          </a:prstGeom>
        </p:spPr>
      </p:pic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8770938" y="65373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42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107504" y="749018"/>
            <a:ext cx="304800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36872" name="Прямоугольник 2"/>
          <p:cNvSpPr>
            <a:spLocks noChangeArrowheads="1"/>
          </p:cNvSpPr>
          <p:nvPr/>
        </p:nvSpPr>
        <p:spPr bwMode="auto">
          <a:xfrm>
            <a:off x="611560" y="9596"/>
            <a:ext cx="7560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Разломы, выделенные по ГФО на фоне карты локальной компоненты (А) и </a:t>
            </a:r>
            <a:r>
              <a:rPr lang="ru-RU" altLang="ru-RU" sz="1400" b="1" dirty="0" err="1" smtClean="0"/>
              <a:t>линеаментов</a:t>
            </a:r>
            <a:r>
              <a:rPr lang="ru-RU" altLang="ru-RU" sz="1400" b="1" dirty="0" smtClean="0"/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(Б</a:t>
            </a:r>
            <a:r>
              <a:rPr lang="ru-RU" altLang="ru-RU" sz="1400" b="1" dirty="0">
                <a:solidFill>
                  <a:srgbClr val="000000"/>
                </a:solidFill>
              </a:rPr>
              <a:t>)</a:t>
            </a:r>
            <a:r>
              <a:rPr lang="ru-RU" altLang="ru-RU" sz="1400" b="1" dirty="0"/>
              <a:t> </a:t>
            </a:r>
            <a:endParaRPr lang="ru-RU" altLang="ru-RU" sz="14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/>
              <a:t>поля силы тяжести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789578"/>
            <a:ext cx="2880320" cy="519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2994"/>
            <a:ext cx="4561465" cy="5071454"/>
          </a:xfrm>
          <a:prstGeom prst="rect">
            <a:avLst/>
          </a:prstGeom>
        </p:spPr>
      </p:pic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4644008" y="730663"/>
            <a:ext cx="298450" cy="3063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Б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672717"/>
            <a:ext cx="2991147" cy="620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491644">
            <a:off x="4963219" y="927009"/>
            <a:ext cx="386857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Ул</a:t>
            </a:r>
            <a:endParaRPr lang="ru-RU" sz="900" b="1" dirty="0"/>
          </a:p>
        </p:txBody>
      </p:sp>
      <p:sp>
        <p:nvSpPr>
          <p:cNvPr id="12" name="TextBox 11"/>
          <p:cNvSpPr txBox="1"/>
          <p:nvPr/>
        </p:nvSpPr>
        <p:spPr>
          <a:xfrm rot="3284356">
            <a:off x="7845072" y="1233899"/>
            <a:ext cx="386857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Кар</a:t>
            </a:r>
            <a:endParaRPr lang="ru-RU" sz="900" b="1" dirty="0"/>
          </a:p>
        </p:txBody>
      </p:sp>
      <p:sp>
        <p:nvSpPr>
          <p:cNvPr id="13" name="TextBox 12"/>
          <p:cNvSpPr txBox="1"/>
          <p:nvPr/>
        </p:nvSpPr>
        <p:spPr>
          <a:xfrm rot="872796">
            <a:off x="6489398" y="3905932"/>
            <a:ext cx="386857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Кур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343123902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4047"/>
            <a:ext cx="4680520" cy="56412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4628104" cy="5688632"/>
          </a:xfrm>
          <a:prstGeom prst="rect">
            <a:avLst/>
          </a:prstGeom>
        </p:spPr>
      </p:pic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8770938" y="65373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35496" y="764704"/>
            <a:ext cx="304800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36872" name="Прямоугольник 2"/>
          <p:cNvSpPr>
            <a:spLocks noChangeArrowheads="1"/>
          </p:cNvSpPr>
          <p:nvPr/>
        </p:nvSpPr>
        <p:spPr bwMode="auto">
          <a:xfrm>
            <a:off x="107504" y="25460"/>
            <a:ext cx="8856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sz="1400" b="1" dirty="0"/>
              <a:t>Отражение структурно-формационных зон </a:t>
            </a:r>
            <a:r>
              <a:rPr lang="ru-RU" sz="1400" b="1" dirty="0" err="1"/>
              <a:t>Ортолыкской</a:t>
            </a:r>
            <a:r>
              <a:rPr lang="ru-RU" sz="1400" b="1" dirty="0"/>
              <a:t> </a:t>
            </a:r>
            <a:r>
              <a:rPr lang="ru-RU" sz="1400" b="1" dirty="0" smtClean="0"/>
              <a:t>площади в </a:t>
            </a:r>
            <a:r>
              <a:rPr lang="ru-RU" sz="1400" b="1" dirty="0"/>
              <a:t>поле </a:t>
            </a:r>
            <a:r>
              <a:rPr lang="ru-RU" sz="1400" b="1" dirty="0" smtClean="0"/>
              <a:t>МЭД (А) и </a:t>
            </a:r>
            <a:r>
              <a:rPr lang="ru-RU" sz="1400" b="1" dirty="0"/>
              <a:t>на карте </a:t>
            </a:r>
            <a:r>
              <a:rPr lang="ru-RU" sz="1400" b="1" dirty="0" smtClean="0"/>
              <a:t>региональной </a:t>
            </a:r>
            <a:r>
              <a:rPr lang="ru-RU" sz="1400" b="1" dirty="0" err="1"/>
              <a:t>радиогеохимической</a:t>
            </a:r>
            <a:r>
              <a:rPr lang="ru-RU" sz="1400" b="1" dirty="0"/>
              <a:t> зональности </a:t>
            </a:r>
            <a:r>
              <a:rPr lang="ru-RU" sz="1400" b="1" dirty="0" smtClean="0"/>
              <a:t>(Б) (по данным, слаженным медианой с окном 2.5 × 2.5 км)</a:t>
            </a:r>
            <a:endParaRPr lang="ru-RU" sz="1400" b="1" dirty="0"/>
          </a:p>
        </p:txBody>
      </p:sp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4644008" y="674341"/>
            <a:ext cx="298450" cy="3063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6237312"/>
            <a:ext cx="72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i="0" dirty="0">
                <a:solidFill>
                  <a:schemeClr val="tx1"/>
                </a:solidFill>
                <a:ea typeface="Times New Roman" panose="02020603050405020304" pitchFamily="18" charset="0"/>
              </a:rPr>
              <a:t>1 - Границы 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СФЗ </a:t>
            </a:r>
            <a:r>
              <a:rPr lang="ru-RU" i="0" dirty="0">
                <a:solidFill>
                  <a:schemeClr val="tx1"/>
                </a:solidFill>
                <a:ea typeface="Times New Roman" panose="02020603050405020304" pitchFamily="18" charset="0"/>
              </a:rPr>
              <a:t>и их номера: 1 - </a:t>
            </a:r>
            <a:r>
              <a:rPr lang="ru-RU" i="0" dirty="0" err="1">
                <a:solidFill>
                  <a:schemeClr val="tx1"/>
                </a:solidFill>
                <a:ea typeface="Times New Roman" panose="02020603050405020304" pitchFamily="18" charset="0"/>
              </a:rPr>
              <a:t>Телецко-Чулышманская</a:t>
            </a:r>
            <a:r>
              <a:rPr lang="ru-RU" i="0" dirty="0">
                <a:solidFill>
                  <a:schemeClr val="tx1"/>
                </a:solidFill>
                <a:ea typeface="Times New Roman" panose="02020603050405020304" pitchFamily="18" charset="0"/>
              </a:rPr>
              <a:t>, 2 -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Уймено-Лебедская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ru-RU" i="0" dirty="0">
                <a:solidFill>
                  <a:schemeClr val="tx1"/>
                </a:solidFill>
                <a:ea typeface="Times New Roman" panose="02020603050405020304" pitchFamily="18" charset="0"/>
              </a:rPr>
              <a:t>3 -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Бийско</a:t>
            </a:r>
            <a:r>
              <a:rPr lang="ru-RU" i="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-Катунская, 4 - </a:t>
            </a:r>
            <a:r>
              <a:rPr lang="ru-RU" i="0" dirty="0" err="1" smtClean="0">
                <a:solidFill>
                  <a:schemeClr val="tx1"/>
                </a:solidFill>
                <a:ea typeface="Times New Roman" panose="02020603050405020304" pitchFamily="18" charset="0"/>
              </a:rPr>
              <a:t>Улгий-Юстыдская</a:t>
            </a:r>
            <a:r>
              <a:rPr lang="ru-RU" i="0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lang="ru-RU" sz="1050" i="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3958840"/>
            <a:ext cx="1152128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Уймено-Лебедская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4653136"/>
            <a:ext cx="1152128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Бийско</a:t>
            </a:r>
            <a:r>
              <a:rPr lang="ru-RU" b="1" dirty="0" smtClean="0"/>
              <a:t>-Катунская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43808" y="4852017"/>
            <a:ext cx="1152128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Улгий-Юстыдская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91680" y="2636912"/>
            <a:ext cx="1512168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Телецко-Чулышманская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2564904"/>
            <a:ext cx="1728192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Телецко-Чулышманская</a:t>
            </a:r>
            <a:r>
              <a:rPr lang="ru-RU" b="1" dirty="0" smtClean="0"/>
              <a:t> –</a:t>
            </a:r>
            <a:r>
              <a:rPr lang="en-US" b="1" dirty="0" smtClean="0"/>
              <a:t> </a:t>
            </a:r>
            <a:r>
              <a:rPr lang="en-US" b="1" dirty="0" err="1" smtClean="0"/>
              <a:t>Th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64288" y="4797152"/>
            <a:ext cx="1368152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Улгий-Юстыдская</a:t>
            </a:r>
            <a:r>
              <a:rPr lang="ru-RU" b="1" dirty="0" smtClean="0"/>
              <a:t> - К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860032" y="4635993"/>
            <a:ext cx="1368152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Бийско</a:t>
            </a:r>
            <a:r>
              <a:rPr lang="ru-RU" b="1" dirty="0" smtClean="0"/>
              <a:t>-Катунская</a:t>
            </a:r>
            <a:r>
              <a:rPr lang="en-US" b="1" dirty="0" smtClean="0"/>
              <a:t> – U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08104" y="4077072"/>
            <a:ext cx="1495400" cy="16115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ru-RU" b="1" dirty="0" err="1" smtClean="0"/>
              <a:t>Уймено-Лебедская</a:t>
            </a:r>
            <a:r>
              <a:rPr lang="en-US" b="1" dirty="0" smtClean="0"/>
              <a:t> - KU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460614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0" y="-27384"/>
            <a:ext cx="5675990" cy="6858000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07350" y="6625044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5508104" y="188640"/>
            <a:ext cx="36175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b="1" dirty="0"/>
              <a:t>Полезные ископаемые </a:t>
            </a:r>
            <a:r>
              <a:rPr lang="ru-RU" sz="1200" b="1" dirty="0" err="1"/>
              <a:t>Ортолыкской</a:t>
            </a:r>
            <a:r>
              <a:rPr lang="ru-RU" sz="1200" b="1" dirty="0"/>
              <a:t> площади, разломы, выделенные по геофизическим данным, </a:t>
            </a:r>
            <a:r>
              <a:rPr lang="ru-RU" sz="1200" b="1" dirty="0" smtClean="0"/>
              <a:t>и локальные </a:t>
            </a:r>
            <a:r>
              <a:rPr lang="ru-RU" sz="1200" b="1" dirty="0" err="1"/>
              <a:t>радиогеохимические</a:t>
            </a:r>
            <a:r>
              <a:rPr lang="ru-RU" sz="1200" b="1" dirty="0"/>
              <a:t> зоны с калиевой (UK-K-</a:t>
            </a:r>
            <a:r>
              <a:rPr lang="ru-RU" sz="1200" b="1" dirty="0" err="1"/>
              <a:t>KTh</a:t>
            </a:r>
            <a:r>
              <a:rPr lang="ru-RU" sz="1200" b="1" dirty="0"/>
              <a:t>) </a:t>
            </a:r>
            <a:r>
              <a:rPr lang="ru-RU" sz="1200" b="1" dirty="0" smtClean="0"/>
              <a:t>и урановой </a:t>
            </a:r>
            <a:r>
              <a:rPr lang="ru-RU" sz="1200" b="1" dirty="0"/>
              <a:t>(KU-U-</a:t>
            </a:r>
            <a:r>
              <a:rPr lang="ru-RU" sz="1200" b="1" dirty="0" err="1"/>
              <a:t>UTh</a:t>
            </a:r>
            <a:r>
              <a:rPr lang="ru-RU" sz="1200" b="1" dirty="0"/>
              <a:t>) </a:t>
            </a:r>
            <a:r>
              <a:rPr lang="ru-RU" sz="1200" b="1" dirty="0" smtClean="0"/>
              <a:t>доминантой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5715833"/>
            <a:ext cx="34348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1 - Разломы (а - главные: 1 - Южный, 2 - </a:t>
            </a:r>
            <a:r>
              <a:rPr lang="ru-RU" i="0" dirty="0" err="1"/>
              <a:t>Курайский</a:t>
            </a:r>
            <a:r>
              <a:rPr lang="ru-RU" i="0" dirty="0"/>
              <a:t>, 3 - </a:t>
            </a:r>
            <a:r>
              <a:rPr lang="ru-RU" i="0" dirty="0" err="1"/>
              <a:t>Кумурлинский</a:t>
            </a:r>
            <a:r>
              <a:rPr lang="ru-RU" i="0" dirty="0"/>
              <a:t>, 4 - </a:t>
            </a:r>
            <a:r>
              <a:rPr lang="ru-RU" i="0" dirty="0" err="1"/>
              <a:t>Солжекский</a:t>
            </a:r>
            <a:r>
              <a:rPr lang="ru-RU" i="0" dirty="0"/>
              <a:t>, 5 - </a:t>
            </a:r>
            <a:r>
              <a:rPr lang="ru-RU" i="0" dirty="0" err="1"/>
              <a:t>Каракемский</a:t>
            </a:r>
            <a:r>
              <a:rPr lang="ru-RU" i="0" dirty="0"/>
              <a:t>, 6 - </a:t>
            </a:r>
            <a:r>
              <a:rPr lang="ru-RU" i="0" dirty="0" err="1"/>
              <a:t>Улаганский</a:t>
            </a:r>
            <a:r>
              <a:rPr lang="ru-RU" i="0" dirty="0"/>
              <a:t>; б - второстепенные). 2 - 5 - Месторождения (а) и рудопроявления (б): 2 - </a:t>
            </a:r>
            <a:r>
              <a:rPr lang="ru-RU" i="0" dirty="0" err="1"/>
              <a:t>Hg</a:t>
            </a:r>
            <a:r>
              <a:rPr lang="ru-RU" i="0" dirty="0"/>
              <a:t>; 3 - </a:t>
            </a:r>
            <a:r>
              <a:rPr lang="ru-RU" i="0" dirty="0" err="1"/>
              <a:t>Pb</a:t>
            </a:r>
            <a:r>
              <a:rPr lang="ru-RU" i="0" dirty="0"/>
              <a:t>, </a:t>
            </a:r>
            <a:r>
              <a:rPr lang="ru-RU" i="0" dirty="0" err="1"/>
              <a:t>Zn</a:t>
            </a:r>
            <a:r>
              <a:rPr lang="ru-RU" i="0" dirty="0"/>
              <a:t>; 4 - </a:t>
            </a:r>
            <a:r>
              <a:rPr lang="ru-RU" i="0" dirty="0" err="1"/>
              <a:t>Fe</a:t>
            </a:r>
            <a:r>
              <a:rPr lang="ru-RU" i="0" dirty="0"/>
              <a:t>; 5 - </a:t>
            </a:r>
            <a:r>
              <a:rPr lang="ru-RU" i="0" dirty="0" err="1"/>
              <a:t>Ag-Hg</a:t>
            </a:r>
            <a:r>
              <a:rPr lang="ru-RU" i="0" dirty="0"/>
              <a:t>, </a:t>
            </a:r>
            <a:r>
              <a:rPr lang="ru-RU" i="0" dirty="0" err="1"/>
              <a:t>Ag</a:t>
            </a:r>
            <a:r>
              <a:rPr lang="ru-RU" i="0" dirty="0"/>
              <a:t>; 6 - 12 - рудопроявления: 6 - </a:t>
            </a:r>
            <a:r>
              <a:rPr lang="ru-RU" i="0" dirty="0" err="1"/>
              <a:t>Cu</a:t>
            </a:r>
            <a:r>
              <a:rPr lang="ru-RU" i="0" dirty="0"/>
              <a:t>; 7 - </a:t>
            </a:r>
            <a:r>
              <a:rPr lang="ru-RU" i="0" dirty="0" err="1"/>
              <a:t>Au</a:t>
            </a:r>
            <a:r>
              <a:rPr lang="ru-RU" i="0" dirty="0"/>
              <a:t>; 8 - </a:t>
            </a:r>
            <a:r>
              <a:rPr lang="ru-RU" i="0" dirty="0" err="1"/>
              <a:t>Ni</a:t>
            </a:r>
            <a:r>
              <a:rPr lang="ru-RU" i="0" dirty="0"/>
              <a:t>, </a:t>
            </a:r>
            <a:r>
              <a:rPr lang="ru-RU" i="0" dirty="0" err="1"/>
              <a:t>Co</a:t>
            </a:r>
            <a:r>
              <a:rPr lang="ru-RU" i="0" dirty="0"/>
              <a:t>; 9 - </a:t>
            </a:r>
            <a:r>
              <a:rPr lang="ru-RU" i="0" dirty="0" err="1"/>
              <a:t>Be</a:t>
            </a:r>
            <a:r>
              <a:rPr lang="ru-RU" i="0" dirty="0"/>
              <a:t>; 10 - </a:t>
            </a:r>
            <a:r>
              <a:rPr lang="ru-RU" i="0" dirty="0" err="1"/>
              <a:t>Nb</a:t>
            </a:r>
            <a:r>
              <a:rPr lang="ru-RU" i="0" dirty="0"/>
              <a:t>; 11 - W. 12, 13 - Локальные р/х зоны: 12 - с калиевой, 13 - с урановой доминантой.</a:t>
            </a:r>
          </a:p>
        </p:txBody>
      </p:sp>
    </p:spTree>
    <p:extLst>
      <p:ext uri="{BB962C8B-B14F-4D97-AF65-F5344CB8AC3E}">
        <p14:creationId xmlns:p14="http://schemas.microsoft.com/office/powerpoint/2010/main" val="240975686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23528" y="0"/>
            <a:ext cx="48965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400" b="1" dirty="0" smtClean="0"/>
              <a:t>Схема комплексной интерпретации геофизических данных</a:t>
            </a:r>
            <a:endParaRPr lang="ru-RU" sz="1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7" y="332656"/>
            <a:ext cx="5805163" cy="5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0" y="332656"/>
            <a:ext cx="3419872" cy="598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762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384"/>
            <a:ext cx="7012966" cy="6858000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02767" y="6581001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7309" y="372289"/>
            <a:ext cx="104794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/>
              <a:t>Линия разреза</a:t>
            </a:r>
          </a:p>
          <a:p>
            <a:pPr algn="ctr"/>
            <a:r>
              <a:rPr lang="ru-RU" sz="900" b="1" dirty="0" smtClean="0"/>
              <a:t>на карте АМП </a:t>
            </a:r>
            <a:endParaRPr lang="ru-RU" sz="9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83" y="692696"/>
            <a:ext cx="1851999" cy="1916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96336" y="2622104"/>
            <a:ext cx="10479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/>
              <a:t>на карте ПСТ </a:t>
            </a:r>
            <a:endParaRPr lang="ru-RU" sz="9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91" y="2885640"/>
            <a:ext cx="1809205" cy="18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2088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" y="522763"/>
            <a:ext cx="9096109" cy="492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4982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9"/>
          <p:cNvSpPr txBox="1">
            <a:spLocks noChangeArrowheads="1"/>
          </p:cNvSpPr>
          <p:nvPr/>
        </p:nvSpPr>
        <p:spPr bwMode="auto">
          <a:xfrm>
            <a:off x="8805446" y="6525344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69636" name="Прямоугольник 2"/>
          <p:cNvSpPr>
            <a:spLocks noChangeArrowheads="1"/>
          </p:cNvSpPr>
          <p:nvPr/>
        </p:nvSpPr>
        <p:spPr bwMode="auto">
          <a:xfrm>
            <a:off x="360040" y="155945"/>
            <a:ext cx="399593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100" b="1" dirty="0"/>
              <a:t>Предварительная схема </a:t>
            </a:r>
            <a:r>
              <a:rPr lang="ru-RU" sz="1100" b="1" dirty="0" err="1"/>
              <a:t>минерагенического</a:t>
            </a:r>
            <a:r>
              <a:rPr lang="ru-RU" sz="1100" b="1" dirty="0"/>
              <a:t> районирования </a:t>
            </a:r>
            <a:endParaRPr lang="ru-RU" sz="1100" b="1" dirty="0" smtClean="0"/>
          </a:p>
          <a:p>
            <a:pPr algn="ctr">
              <a:buNone/>
            </a:pPr>
            <a:r>
              <a:rPr lang="ru-RU" sz="1100" b="1" dirty="0" smtClean="0"/>
              <a:t>листа </a:t>
            </a:r>
            <a:r>
              <a:rPr lang="ru-RU" sz="1100" b="1" dirty="0"/>
              <a:t>М-45-</a:t>
            </a:r>
            <a:r>
              <a:rPr lang="en-US" sz="1100" b="1" dirty="0"/>
              <a:t>XVII</a:t>
            </a:r>
            <a:r>
              <a:rPr lang="ru-RU" sz="1100" b="1" dirty="0"/>
              <a:t> (по А. Л. </a:t>
            </a:r>
            <a:r>
              <a:rPr lang="ru-RU" sz="1100" b="1" dirty="0" err="1"/>
              <a:t>Пономарёву</a:t>
            </a:r>
            <a:r>
              <a:rPr lang="ru-RU" sz="1100" b="1" dirty="0"/>
              <a:t>, 2006</a:t>
            </a:r>
            <a:r>
              <a:rPr lang="ru-RU" sz="1100" b="1" dirty="0" smtClean="0"/>
              <a:t>)</a:t>
            </a:r>
            <a:endParaRPr lang="ru-RU" sz="1100" b="1" dirty="0"/>
          </a:p>
        </p:txBody>
      </p:sp>
      <p:sp>
        <p:nvSpPr>
          <p:cNvPr id="69639" name="Прямоугольник 1"/>
          <p:cNvSpPr>
            <a:spLocks noChangeArrowheads="1"/>
          </p:cNvSpPr>
          <p:nvPr/>
        </p:nvSpPr>
        <p:spPr bwMode="auto">
          <a:xfrm>
            <a:off x="4427983" y="25460"/>
            <a:ext cx="4586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</a:rPr>
              <a:t>5. </a:t>
            </a:r>
            <a:r>
              <a:rPr lang="ru-RU" altLang="ru-RU" sz="1400" b="1" dirty="0">
                <a:solidFill>
                  <a:srgbClr val="0000FF"/>
                </a:solidFill>
              </a:rPr>
              <a:t>Составление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схемы </a:t>
            </a:r>
            <a:r>
              <a:rPr lang="ru-RU" altLang="ru-RU" sz="1400" b="1" dirty="0">
                <a:solidFill>
                  <a:srgbClr val="0000FF"/>
                </a:solidFill>
              </a:rPr>
              <a:t>прогноза на профилирующие 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ПИ</a:t>
            </a:r>
            <a:r>
              <a:rPr lang="en-US" altLang="ru-RU" sz="1400" b="1" dirty="0" smtClean="0">
                <a:solidFill>
                  <a:srgbClr val="0000FF"/>
                </a:solidFill>
              </a:rPr>
              <a:t> (Au, Ag, W)</a:t>
            </a:r>
            <a:r>
              <a:rPr lang="ru-RU" altLang="ru-RU" sz="1400" b="1" dirty="0" smtClean="0">
                <a:solidFill>
                  <a:srgbClr val="0000FF"/>
                </a:solidFill>
              </a:rPr>
              <a:t>  </a:t>
            </a:r>
            <a:endParaRPr lang="ru-RU" altLang="ru-RU" sz="14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2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603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smtClean="0">
                <a:solidFill>
                  <a:srgbClr val="000000"/>
                </a:solidFill>
              </a:rPr>
              <a:t>28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5496" y="44624"/>
            <a:ext cx="442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ru-RU" sz="1200" b="1" dirty="0" smtClean="0"/>
              <a:t>Полезные ископаемые </a:t>
            </a:r>
            <a:r>
              <a:rPr lang="ru-RU" sz="1200" b="1" dirty="0" err="1" smtClean="0"/>
              <a:t>Ортолыкской</a:t>
            </a:r>
            <a:r>
              <a:rPr lang="ru-RU" sz="1200" b="1" dirty="0" smtClean="0"/>
              <a:t> </a:t>
            </a:r>
            <a:r>
              <a:rPr lang="ru-RU" sz="1200" b="1" dirty="0"/>
              <a:t>площади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1" dirty="0">
                <a:solidFill>
                  <a:srgbClr val="000000"/>
                </a:solidFill>
              </a:rPr>
              <a:t>фоне карты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региональной составляющей </a:t>
            </a:r>
            <a:r>
              <a:rPr lang="ru-RU" altLang="ru-RU" sz="1200" b="1" dirty="0" smtClean="0"/>
              <a:t>аномального </a:t>
            </a:r>
            <a:r>
              <a:rPr lang="ru-RU" altLang="ru-RU" sz="1200" b="1" dirty="0"/>
              <a:t>магнитного </a:t>
            </a:r>
            <a:r>
              <a:rPr lang="ru-RU" altLang="ru-RU" sz="1200" b="1" dirty="0" smtClean="0"/>
              <a:t>поля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9112" y="6172562"/>
            <a:ext cx="4051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1 - Южный, 2 - </a:t>
            </a:r>
            <a:r>
              <a:rPr lang="ru-RU" sz="900" i="0" dirty="0" err="1"/>
              <a:t>Курайский</a:t>
            </a:r>
            <a:r>
              <a:rPr lang="ru-RU" sz="900" i="0" dirty="0"/>
              <a:t>, 3 - </a:t>
            </a:r>
            <a:r>
              <a:rPr lang="ru-RU" sz="900" i="0" dirty="0" err="1"/>
              <a:t>Кумурлинский</a:t>
            </a:r>
            <a:r>
              <a:rPr lang="ru-RU" sz="900" i="0" dirty="0"/>
              <a:t>, 4 - </a:t>
            </a:r>
            <a:r>
              <a:rPr lang="ru-RU" sz="900" i="0" dirty="0" err="1"/>
              <a:t>Солжекский</a:t>
            </a:r>
            <a:r>
              <a:rPr lang="ru-RU" sz="900" i="0" dirty="0"/>
              <a:t>, 5 - </a:t>
            </a:r>
            <a:r>
              <a:rPr lang="ru-RU" sz="900" i="0" dirty="0" err="1"/>
              <a:t>Каракемский</a:t>
            </a:r>
            <a:r>
              <a:rPr lang="ru-RU" sz="900" i="0" dirty="0"/>
              <a:t>, 6 - </a:t>
            </a:r>
            <a:r>
              <a:rPr lang="ru-RU" sz="900" i="0" dirty="0" err="1"/>
              <a:t>Улаганский</a:t>
            </a:r>
            <a:r>
              <a:rPr lang="ru-RU" sz="900" i="0" dirty="0"/>
              <a:t>; б 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en-US" sz="900" i="0" dirty="0"/>
              <a:t>Ag</a:t>
            </a:r>
            <a:r>
              <a:rPr lang="ru-RU" sz="900" i="0" dirty="0"/>
              <a:t>; 6 - 12 - рудопроявления: 6 - </a:t>
            </a:r>
            <a:r>
              <a:rPr lang="en-US" sz="900" i="0" dirty="0"/>
              <a:t>Cu</a:t>
            </a:r>
            <a:r>
              <a:rPr lang="ru-RU" sz="900" i="0" dirty="0"/>
              <a:t>; 7 - </a:t>
            </a:r>
            <a:r>
              <a:rPr lang="en-US" sz="900" i="0" dirty="0"/>
              <a:t>Au</a:t>
            </a:r>
            <a:r>
              <a:rPr lang="ru-RU" sz="900" i="0" dirty="0"/>
              <a:t>; 8 - </a:t>
            </a:r>
            <a:r>
              <a:rPr lang="en-US" sz="900" i="0" dirty="0"/>
              <a:t>Ni</a:t>
            </a:r>
            <a:r>
              <a:rPr lang="ru-RU" sz="900" i="0" dirty="0"/>
              <a:t>, </a:t>
            </a:r>
            <a:r>
              <a:rPr lang="en-US" sz="900" i="0" dirty="0"/>
              <a:t>Co</a:t>
            </a:r>
            <a:r>
              <a:rPr lang="ru-RU" sz="900" i="0" dirty="0"/>
              <a:t>; 9 - </a:t>
            </a:r>
            <a:r>
              <a:rPr lang="en-US" sz="900" i="0" dirty="0"/>
              <a:t>Be</a:t>
            </a:r>
            <a:r>
              <a:rPr lang="ru-RU" sz="900" i="0" dirty="0"/>
              <a:t>; 10 - </a:t>
            </a:r>
            <a:r>
              <a:rPr lang="en-US" sz="900" i="0" dirty="0" err="1"/>
              <a:t>Nb</a:t>
            </a:r>
            <a:r>
              <a:rPr lang="ru-RU" sz="900" i="0" dirty="0"/>
              <a:t>; 11 - </a:t>
            </a:r>
            <a:r>
              <a:rPr lang="en-US" sz="900" i="0" dirty="0"/>
              <a:t>W</a:t>
            </a:r>
            <a:r>
              <a:rPr lang="ru-RU" sz="900" i="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3" y="528814"/>
            <a:ext cx="4327139" cy="5564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55" y="493155"/>
            <a:ext cx="4327139" cy="5600141"/>
          </a:xfrm>
          <a:prstGeom prst="rect">
            <a:avLst/>
          </a:prstGeom>
        </p:spPr>
      </p:pic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4499992" y="44624"/>
            <a:ext cx="442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ru-RU" sz="1200" b="1" dirty="0" smtClean="0"/>
              <a:t>Полезные ископаемые </a:t>
            </a:r>
            <a:r>
              <a:rPr lang="ru-RU" sz="1200" b="1" dirty="0" err="1" smtClean="0"/>
              <a:t>Ортолыкской</a:t>
            </a:r>
            <a:r>
              <a:rPr lang="ru-RU" sz="1200" b="1" dirty="0" smtClean="0"/>
              <a:t> </a:t>
            </a:r>
            <a:r>
              <a:rPr lang="ru-RU" sz="1200" b="1" dirty="0"/>
              <a:t>площади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1" dirty="0">
                <a:solidFill>
                  <a:srgbClr val="000000"/>
                </a:solidFill>
              </a:rPr>
              <a:t>фоне карты </a:t>
            </a:r>
            <a:r>
              <a:rPr lang="ru-RU" sz="1200" b="1" dirty="0"/>
              <a:t>энтропии локальной составляющей </a:t>
            </a:r>
            <a:r>
              <a:rPr lang="ru-RU" sz="1200" b="1" dirty="0" smtClean="0"/>
              <a:t>АМП в окне 2.5 х 2.5 км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8748464" y="660838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49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6798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354246"/>
              </p:ext>
            </p:extLst>
          </p:nvPr>
        </p:nvGraphicFramePr>
        <p:xfrm>
          <a:off x="107506" y="2132856"/>
          <a:ext cx="8928990" cy="3456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624">
                  <a:extLst>
                    <a:ext uri="{9D8B030D-6E8A-4147-A177-3AD203B41FA5}">
                      <a16:colId xmlns:a16="http://schemas.microsoft.com/office/drawing/2014/main" val="3758483738"/>
                    </a:ext>
                  </a:extLst>
                </a:gridCol>
                <a:gridCol w="2812959">
                  <a:extLst>
                    <a:ext uri="{9D8B030D-6E8A-4147-A177-3AD203B41FA5}">
                      <a16:colId xmlns:a16="http://schemas.microsoft.com/office/drawing/2014/main" val="1966548576"/>
                    </a:ext>
                  </a:extLst>
                </a:gridCol>
                <a:gridCol w="636851">
                  <a:extLst>
                    <a:ext uri="{9D8B030D-6E8A-4147-A177-3AD203B41FA5}">
                      <a16:colId xmlns:a16="http://schemas.microsoft.com/office/drawing/2014/main" val="1556900860"/>
                    </a:ext>
                  </a:extLst>
                </a:gridCol>
                <a:gridCol w="794876">
                  <a:extLst>
                    <a:ext uri="{9D8B030D-6E8A-4147-A177-3AD203B41FA5}">
                      <a16:colId xmlns:a16="http://schemas.microsoft.com/office/drawing/2014/main" val="2502289371"/>
                    </a:ext>
                  </a:extLst>
                </a:gridCol>
                <a:gridCol w="758043">
                  <a:extLst>
                    <a:ext uri="{9D8B030D-6E8A-4147-A177-3AD203B41FA5}">
                      <a16:colId xmlns:a16="http://schemas.microsoft.com/office/drawing/2014/main" val="274932226"/>
                    </a:ext>
                  </a:extLst>
                </a:gridCol>
                <a:gridCol w="677250">
                  <a:extLst>
                    <a:ext uri="{9D8B030D-6E8A-4147-A177-3AD203B41FA5}">
                      <a16:colId xmlns:a16="http://schemas.microsoft.com/office/drawing/2014/main" val="3530147678"/>
                    </a:ext>
                  </a:extLst>
                </a:gridCol>
                <a:gridCol w="589324">
                  <a:extLst>
                    <a:ext uri="{9D8B030D-6E8A-4147-A177-3AD203B41FA5}">
                      <a16:colId xmlns:a16="http://schemas.microsoft.com/office/drawing/2014/main" val="939752745"/>
                    </a:ext>
                  </a:extLst>
                </a:gridCol>
                <a:gridCol w="788342">
                  <a:extLst>
                    <a:ext uri="{9D8B030D-6E8A-4147-A177-3AD203B41FA5}">
                      <a16:colId xmlns:a16="http://schemas.microsoft.com/office/drawing/2014/main" val="3836755956"/>
                    </a:ext>
                  </a:extLst>
                </a:gridCol>
                <a:gridCol w="1532721">
                  <a:extLst>
                    <a:ext uri="{9D8B030D-6E8A-4147-A177-3AD203B41FA5}">
                      <a16:colId xmlns:a16="http://schemas.microsoft.com/office/drawing/2014/main" val="179502793"/>
                    </a:ext>
                  </a:extLst>
                </a:gridCol>
              </a:tblGrid>
              <a:tr h="783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 п/п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Название и авторы отчета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 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масштаб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съемки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Исполнитель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аппаратуры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СКП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съемки, мГал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Сечение изолиний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карты, мГал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Плотность сети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наблюдений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Вид использованных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материалов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extLst>
                  <a:ext uri="{0D108BD9-81ED-4DB2-BD59-A6C34878D82A}">
                    <a16:rowId xmlns:a16="http://schemas.microsoft.com/office/drawing/2014/main" val="537995273"/>
                  </a:ext>
                </a:extLst>
              </a:tr>
              <a:tr h="20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extLst>
                  <a:ext uri="{0D108BD9-81ED-4DB2-BD59-A6C34878D82A}">
                    <a16:rowId xmlns:a16="http://schemas.microsoft.com/office/drawing/2014/main" val="1629980710"/>
                  </a:ext>
                </a:extLst>
              </a:tr>
              <a:tr h="1329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Отчет о гравиметрической съемке масштаба 1:200000 на Чуйской площади. Листы М-45-XVI, XVII, XVIII (M-45-59, 71,60-А, В), XXII, XXIII, XXIV (M-45-83, 95, 84-А, В), XXVIII, XXIX. (по работам Гравиметрической партии за 1980-1983 г.г.). РГФ № 428294. </a:t>
                      </a:r>
                      <a:endParaRPr lang="ru-RU" sz="1000">
                        <a:effectLst/>
                      </a:endParaRPr>
                    </a:p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Филоненко Г. И.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1980-83 </a:t>
                      </a:r>
                      <a:r>
                        <a:rPr lang="ru-RU" sz="800">
                          <a:effectLst/>
                        </a:rPr>
                        <a:t>1:200 000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kern="50">
                          <a:effectLst/>
                        </a:rPr>
                        <a:t>ПГО "Запсиб-геология"</a:t>
                      </a:r>
                      <a:endParaRPr lang="ru-RU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ГHК-К2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 </a:t>
                      </a:r>
                      <a:r>
                        <a:rPr lang="en-US" sz="800">
                          <a:effectLst/>
                        </a:rPr>
                        <a:t>0,74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Сеть 2×3 км,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 пункт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 5.9 км</a:t>
                      </a:r>
                      <a:r>
                        <a:rPr lang="ru-RU" sz="800" baseline="30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Значения (</a:t>
                      </a:r>
                      <a:r>
                        <a:rPr lang="en-US" sz="800">
                          <a:effectLst/>
                        </a:rPr>
                        <a:t>Δg</a:t>
                      </a:r>
                      <a:r>
                        <a:rPr lang="ru-RU" sz="800">
                          <a:effectLst/>
                        </a:rPr>
                        <a:t>)</a:t>
                      </a:r>
                      <a:r>
                        <a:rPr lang="ru-RU" sz="800" baseline="-25000">
                          <a:effectLst/>
                        </a:rPr>
                        <a:t>Б</a:t>
                      </a:r>
                      <a:r>
                        <a:rPr lang="ru-RU" sz="800">
                          <a:effectLst/>
                        </a:rPr>
                        <a:t> в пунктах наблюдения (из БД гравиметрической карты масштаба 1:200 000 листа М-45-</a:t>
                      </a:r>
                      <a:r>
                        <a:rPr lang="en-US" sz="800">
                          <a:effectLst/>
                        </a:rPr>
                        <a:t>XVII</a:t>
                      </a:r>
                      <a:r>
                        <a:rPr lang="ru-RU" sz="800">
                          <a:effectLst/>
                        </a:rPr>
                        <a:t>, подготовленной к изданию в 1991 году)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extLst>
                  <a:ext uri="{0D108BD9-81ED-4DB2-BD59-A6C34878D82A}">
                    <a16:rowId xmlns:a16="http://schemas.microsoft.com/office/drawing/2014/main" val="1012680698"/>
                  </a:ext>
                </a:extLst>
              </a:tr>
              <a:tr h="1139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Результаты гравиметрической съемки масштаба 1:200 000 на Телецкой площади по листам М-45-IV, V, X, XI, XII, XVIII. Отчет по работам гравиметрической партии за 1987-1989 г.г. РГФ № 453657.</a:t>
                      </a:r>
                      <a:endParaRPr lang="ru-RU" sz="1000">
                        <a:effectLst/>
                      </a:endParaRPr>
                    </a:p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Казанцев А. В., Филоненко Т. 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29506" marR="295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198</a:t>
                      </a:r>
                      <a:r>
                        <a:rPr lang="ru-RU" sz="800">
                          <a:effectLst/>
                        </a:rPr>
                        <a:t>7</a:t>
                      </a:r>
                      <a:r>
                        <a:rPr lang="en-US" sz="800">
                          <a:effectLst/>
                        </a:rPr>
                        <a:t>-89 </a:t>
                      </a:r>
                      <a:r>
                        <a:rPr lang="ru-RU" sz="800">
                          <a:effectLst/>
                        </a:rPr>
                        <a:t>1:200 000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ПГО "Запсибгеология"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ГHУ-КС, ГHК-К2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</a:t>
                      </a:r>
                      <a:r>
                        <a:rPr lang="en-US" sz="800">
                          <a:effectLst/>
                        </a:rPr>
                        <a:t>0,69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Сеть 2×3 км,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 пункт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 6 км</a:t>
                      </a:r>
                      <a:r>
                        <a:rPr lang="ru-RU" sz="800" baseline="30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Значения (</a:t>
                      </a:r>
                      <a:r>
                        <a:rPr lang="en-US" sz="800" dirty="0" err="1">
                          <a:effectLst/>
                        </a:rPr>
                        <a:t>Δg</a:t>
                      </a:r>
                      <a:r>
                        <a:rPr lang="ru-RU" sz="800" dirty="0">
                          <a:effectLst/>
                        </a:rPr>
                        <a:t>)</a:t>
                      </a:r>
                      <a:r>
                        <a:rPr lang="ru-RU" sz="800" baseline="-25000" dirty="0">
                          <a:effectLst/>
                        </a:rPr>
                        <a:t>Б</a:t>
                      </a:r>
                      <a:r>
                        <a:rPr lang="ru-RU" sz="800" dirty="0">
                          <a:effectLst/>
                        </a:rPr>
                        <a:t> в пунктах наблюдения (из БД гравиметрической карты масштаба 1:200 000 листа М-45-</a:t>
                      </a:r>
                      <a:r>
                        <a:rPr lang="en-US" sz="800" dirty="0">
                          <a:effectLst/>
                        </a:rPr>
                        <a:t>XI</a:t>
                      </a:r>
                      <a:r>
                        <a:rPr lang="ru-RU" sz="800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6" marR="29506" marT="0" marB="0" anchor="ctr"/>
                </a:tc>
                <a:extLst>
                  <a:ext uri="{0D108BD9-81ED-4DB2-BD59-A6C34878D82A}">
                    <a16:rowId xmlns:a16="http://schemas.microsoft.com/office/drawing/2014/main" val="135853253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86000" y="1460684"/>
            <a:ext cx="47342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100" dirty="0" smtClean="0">
                <a:ea typeface="Times New Roman" panose="02020603050405020304" pitchFamily="18" charset="0"/>
              </a:rPr>
              <a:t>Таблица 1.1</a:t>
            </a:r>
          </a:p>
          <a:p>
            <a:pPr algn="ctr">
              <a:spcAft>
                <a:spcPts val="0"/>
              </a:spcAft>
            </a:pPr>
            <a:r>
              <a:rPr lang="ru-RU" sz="1100" b="1" dirty="0" smtClean="0">
                <a:ea typeface="Times New Roman" panose="02020603050405020304" pitchFamily="18" charset="0"/>
              </a:rPr>
              <a:t>Характеристика </a:t>
            </a:r>
            <a:r>
              <a:rPr lang="ru-RU" sz="1100" b="1" dirty="0">
                <a:ea typeface="Times New Roman" panose="02020603050405020304" pitchFamily="18" charset="0"/>
              </a:rPr>
              <a:t>использованных гравиметрических материалов </a:t>
            </a:r>
            <a:endParaRPr lang="ru-RU" sz="1100" b="1" dirty="0" smtClean="0">
              <a:ea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100" b="1" dirty="0" smtClean="0">
                <a:ea typeface="Times New Roman" panose="02020603050405020304" pitchFamily="18" charset="0"/>
              </a:rPr>
              <a:t>по </a:t>
            </a:r>
            <a:r>
              <a:rPr lang="ru-RU" sz="1100" b="1" dirty="0">
                <a:ea typeface="Times New Roman" panose="02020603050405020304" pitchFamily="18" charset="0"/>
              </a:rPr>
              <a:t>листу М-45-ХVII с обрамлением</a:t>
            </a:r>
          </a:p>
        </p:txBody>
      </p:sp>
    </p:spTree>
    <p:extLst>
      <p:ext uri="{BB962C8B-B14F-4D97-AF65-F5344CB8AC3E}">
        <p14:creationId xmlns:p14="http://schemas.microsoft.com/office/powerpoint/2010/main" val="232681092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" y="116632"/>
            <a:ext cx="6029512" cy="6687231"/>
          </a:xfrm>
          <a:prstGeom prst="rect">
            <a:avLst/>
          </a:prstGeom>
        </p:spPr>
      </p:pic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8770938" y="65373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50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36872" name="Прямоугольник 2"/>
          <p:cNvSpPr>
            <a:spLocks noChangeArrowheads="1"/>
          </p:cNvSpPr>
          <p:nvPr/>
        </p:nvSpPr>
        <p:spPr bwMode="auto">
          <a:xfrm>
            <a:off x="5940152" y="98048"/>
            <a:ext cx="31693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400" b="1" dirty="0"/>
              <a:t>Полезные ископаемые </a:t>
            </a:r>
            <a:r>
              <a:rPr lang="ru-RU" sz="1400" b="1" dirty="0" err="1"/>
              <a:t>Ортолыкской</a:t>
            </a:r>
            <a:r>
              <a:rPr lang="ru-RU" sz="1400" b="1" dirty="0"/>
              <a:t> площади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400" b="1" dirty="0">
                <a:solidFill>
                  <a:srgbClr val="000000"/>
                </a:solidFill>
              </a:rPr>
              <a:t>фоне карты локальной компоненты </a:t>
            </a:r>
            <a:r>
              <a:rPr lang="ru-RU" altLang="ru-RU" sz="1400" b="1" dirty="0" smtClean="0"/>
              <a:t>поля силы тяжести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75" y="6322218"/>
            <a:ext cx="2880320" cy="519742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 bwMode="auto">
          <a:xfrm rot="757120">
            <a:off x="4672890" y="5683989"/>
            <a:ext cx="907222" cy="36004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 rot="757120">
            <a:off x="3609482" y="4891901"/>
            <a:ext cx="907222" cy="36004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 rot="19415610">
            <a:off x="2629662" y="4837035"/>
            <a:ext cx="720943" cy="36004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 rot="1330617">
            <a:off x="947457" y="1287022"/>
            <a:ext cx="543091" cy="36004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0220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9"/>
          <p:cNvSpPr txBox="1">
            <a:spLocks noChangeArrowheads="1"/>
          </p:cNvSpPr>
          <p:nvPr/>
        </p:nvSpPr>
        <p:spPr bwMode="auto">
          <a:xfrm>
            <a:off x="8741317" y="6581001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" y="-99392"/>
            <a:ext cx="5286804" cy="6858000"/>
          </a:xfrm>
          <a:prstGeom prst="rect">
            <a:avLst/>
          </a:prstGeom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5037113" y="98048"/>
            <a:ext cx="40723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400" b="1" dirty="0"/>
              <a:t>Полезные ископаемые </a:t>
            </a:r>
            <a:r>
              <a:rPr lang="ru-RU" sz="1400" b="1" dirty="0" err="1"/>
              <a:t>Ортолыкской</a:t>
            </a:r>
            <a:r>
              <a:rPr lang="ru-RU" sz="1400" b="1" dirty="0"/>
              <a:t> площади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400" b="1" dirty="0">
                <a:solidFill>
                  <a:srgbClr val="000000"/>
                </a:solidFill>
              </a:rPr>
              <a:t>фоне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карты энтропии  </a:t>
            </a:r>
            <a:r>
              <a:rPr lang="ru-RU" altLang="ru-RU" sz="1400" b="1" dirty="0">
                <a:solidFill>
                  <a:srgbClr val="000000"/>
                </a:solidFill>
              </a:rPr>
              <a:t>локальной компоненты </a:t>
            </a:r>
            <a:r>
              <a:rPr lang="ru-RU" altLang="ru-RU" sz="1400" b="1" dirty="0" smtClean="0"/>
              <a:t>поля силы тяжести в окне 5 х 5 км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9" name="Овал 8"/>
          <p:cNvSpPr/>
          <p:nvPr/>
        </p:nvSpPr>
        <p:spPr bwMode="auto">
          <a:xfrm rot="19415610">
            <a:off x="1436734" y="4616858"/>
            <a:ext cx="483297" cy="36004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 rot="19415610">
            <a:off x="814110" y="4106236"/>
            <a:ext cx="477816" cy="44399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 rot="19415610">
            <a:off x="463167" y="430582"/>
            <a:ext cx="1177118" cy="1100292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20072" y="5951602"/>
            <a:ext cx="38884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>
                <a:ea typeface="Calibri" panose="020F0502020204030204" pitchFamily="34" charset="0"/>
              </a:rPr>
              <a:t>1 - Разломы (а - главные: 1 - Южный, 2 - </a:t>
            </a:r>
            <a:r>
              <a:rPr lang="ru-RU" i="0" dirty="0" err="1">
                <a:ea typeface="Calibri" panose="020F0502020204030204" pitchFamily="34" charset="0"/>
              </a:rPr>
              <a:t>Курайский</a:t>
            </a:r>
            <a:r>
              <a:rPr lang="ru-RU" i="0" dirty="0">
                <a:ea typeface="Calibri" panose="020F0502020204030204" pitchFamily="34" charset="0"/>
              </a:rPr>
              <a:t>, 3 - </a:t>
            </a:r>
            <a:r>
              <a:rPr lang="ru-RU" i="0" dirty="0" err="1">
                <a:ea typeface="Calibri" panose="020F0502020204030204" pitchFamily="34" charset="0"/>
              </a:rPr>
              <a:t>Кумурлинский</a:t>
            </a:r>
            <a:r>
              <a:rPr lang="ru-RU" i="0" dirty="0">
                <a:ea typeface="Calibri" panose="020F0502020204030204" pitchFamily="34" charset="0"/>
              </a:rPr>
              <a:t>, 4 - </a:t>
            </a:r>
            <a:r>
              <a:rPr lang="ru-RU" i="0" dirty="0" err="1">
                <a:ea typeface="Calibri" panose="020F0502020204030204" pitchFamily="34" charset="0"/>
              </a:rPr>
              <a:t>Солжекский</a:t>
            </a:r>
            <a:r>
              <a:rPr lang="ru-RU" i="0" dirty="0">
                <a:ea typeface="Calibri" panose="020F0502020204030204" pitchFamily="34" charset="0"/>
              </a:rPr>
              <a:t>, 5 - </a:t>
            </a:r>
            <a:r>
              <a:rPr lang="ru-RU" i="0" dirty="0" err="1">
                <a:ea typeface="Calibri" panose="020F0502020204030204" pitchFamily="34" charset="0"/>
              </a:rPr>
              <a:t>Каракемский</a:t>
            </a:r>
            <a:r>
              <a:rPr lang="ru-RU" i="0" dirty="0">
                <a:ea typeface="Calibri" panose="020F0502020204030204" pitchFamily="34" charset="0"/>
              </a:rPr>
              <a:t>, 6 - </a:t>
            </a:r>
            <a:r>
              <a:rPr lang="ru-RU" i="0" dirty="0" err="1">
                <a:ea typeface="Calibri" panose="020F0502020204030204" pitchFamily="34" charset="0"/>
              </a:rPr>
              <a:t>Улаганский</a:t>
            </a:r>
            <a:r>
              <a:rPr lang="ru-RU" i="0" dirty="0">
                <a:ea typeface="Calibri" panose="020F0502020204030204" pitchFamily="34" charset="0"/>
              </a:rPr>
              <a:t>; б - второстепенные). 2 - 5 - Месторождения (а) и рудопроявления (б): 2 - </a:t>
            </a:r>
            <a:r>
              <a:rPr lang="ru-RU" i="0" dirty="0" err="1">
                <a:ea typeface="Calibri" panose="020F0502020204030204" pitchFamily="34" charset="0"/>
              </a:rPr>
              <a:t>Hg</a:t>
            </a:r>
            <a:r>
              <a:rPr lang="ru-RU" i="0" dirty="0">
                <a:ea typeface="Calibri" panose="020F0502020204030204" pitchFamily="34" charset="0"/>
              </a:rPr>
              <a:t>; 3 - </a:t>
            </a:r>
            <a:r>
              <a:rPr lang="ru-RU" i="0" dirty="0" err="1">
                <a:ea typeface="Calibri" panose="020F0502020204030204" pitchFamily="34" charset="0"/>
              </a:rPr>
              <a:t>Pb</a:t>
            </a:r>
            <a:r>
              <a:rPr lang="ru-RU" i="0" dirty="0">
                <a:ea typeface="Calibri" panose="020F0502020204030204" pitchFamily="34" charset="0"/>
              </a:rPr>
              <a:t>, </a:t>
            </a:r>
            <a:r>
              <a:rPr lang="ru-RU" i="0" dirty="0" err="1">
                <a:ea typeface="Calibri" panose="020F0502020204030204" pitchFamily="34" charset="0"/>
              </a:rPr>
              <a:t>Zn</a:t>
            </a:r>
            <a:r>
              <a:rPr lang="ru-RU" i="0" dirty="0">
                <a:ea typeface="Calibri" panose="020F0502020204030204" pitchFamily="34" charset="0"/>
              </a:rPr>
              <a:t>; 4 - </a:t>
            </a:r>
            <a:r>
              <a:rPr lang="ru-RU" i="0" dirty="0" err="1">
                <a:ea typeface="Calibri" panose="020F0502020204030204" pitchFamily="34" charset="0"/>
              </a:rPr>
              <a:t>Fe</a:t>
            </a:r>
            <a:r>
              <a:rPr lang="ru-RU" i="0" dirty="0">
                <a:ea typeface="Calibri" panose="020F0502020204030204" pitchFamily="34" charset="0"/>
              </a:rPr>
              <a:t>; 5 - </a:t>
            </a:r>
            <a:r>
              <a:rPr lang="ru-RU" i="0" dirty="0" err="1">
                <a:ea typeface="Calibri" panose="020F0502020204030204" pitchFamily="34" charset="0"/>
              </a:rPr>
              <a:t>Ag-Hg</a:t>
            </a:r>
            <a:r>
              <a:rPr lang="ru-RU" i="0" dirty="0">
                <a:ea typeface="Calibri" panose="020F0502020204030204" pitchFamily="34" charset="0"/>
              </a:rPr>
              <a:t>, </a:t>
            </a:r>
            <a:r>
              <a:rPr lang="en-US" i="0" dirty="0">
                <a:ea typeface="Calibri" panose="020F0502020204030204" pitchFamily="34" charset="0"/>
              </a:rPr>
              <a:t>Ag</a:t>
            </a:r>
            <a:r>
              <a:rPr lang="ru-RU" i="0" dirty="0">
                <a:ea typeface="Calibri" panose="020F0502020204030204" pitchFamily="34" charset="0"/>
              </a:rPr>
              <a:t>; 6 - 12 - рудопроявления: 6 - </a:t>
            </a:r>
            <a:r>
              <a:rPr lang="en-US" i="0" dirty="0">
                <a:ea typeface="Calibri" panose="020F0502020204030204" pitchFamily="34" charset="0"/>
              </a:rPr>
              <a:t>Cu</a:t>
            </a:r>
            <a:r>
              <a:rPr lang="ru-RU" i="0" dirty="0">
                <a:ea typeface="Calibri" panose="020F0502020204030204" pitchFamily="34" charset="0"/>
              </a:rPr>
              <a:t>; 7 - </a:t>
            </a:r>
            <a:r>
              <a:rPr lang="en-US" i="0" dirty="0">
                <a:ea typeface="Calibri" panose="020F0502020204030204" pitchFamily="34" charset="0"/>
              </a:rPr>
              <a:t>Au</a:t>
            </a:r>
            <a:r>
              <a:rPr lang="ru-RU" i="0" dirty="0">
                <a:ea typeface="Calibri" panose="020F0502020204030204" pitchFamily="34" charset="0"/>
              </a:rPr>
              <a:t>; 8 - </a:t>
            </a:r>
            <a:r>
              <a:rPr lang="en-US" i="0" dirty="0">
                <a:ea typeface="Calibri" panose="020F0502020204030204" pitchFamily="34" charset="0"/>
              </a:rPr>
              <a:t>Ni</a:t>
            </a:r>
            <a:r>
              <a:rPr lang="ru-RU" i="0" dirty="0">
                <a:ea typeface="Calibri" panose="020F0502020204030204" pitchFamily="34" charset="0"/>
              </a:rPr>
              <a:t>, </a:t>
            </a:r>
            <a:r>
              <a:rPr lang="en-US" i="0" dirty="0">
                <a:ea typeface="Calibri" panose="020F0502020204030204" pitchFamily="34" charset="0"/>
              </a:rPr>
              <a:t>Co</a:t>
            </a:r>
            <a:r>
              <a:rPr lang="ru-RU" i="0" dirty="0">
                <a:ea typeface="Calibri" panose="020F0502020204030204" pitchFamily="34" charset="0"/>
              </a:rPr>
              <a:t>; 9 - </a:t>
            </a:r>
            <a:r>
              <a:rPr lang="en-US" i="0" dirty="0">
                <a:ea typeface="Calibri" panose="020F0502020204030204" pitchFamily="34" charset="0"/>
              </a:rPr>
              <a:t>Be</a:t>
            </a:r>
            <a:r>
              <a:rPr lang="ru-RU" i="0" dirty="0">
                <a:ea typeface="Calibri" panose="020F0502020204030204" pitchFamily="34" charset="0"/>
              </a:rPr>
              <a:t>; 10 - </a:t>
            </a:r>
            <a:r>
              <a:rPr lang="en-US" i="0" dirty="0" err="1">
                <a:ea typeface="Calibri" panose="020F0502020204030204" pitchFamily="34" charset="0"/>
              </a:rPr>
              <a:t>Nb</a:t>
            </a:r>
            <a:r>
              <a:rPr lang="ru-RU" i="0" dirty="0">
                <a:ea typeface="Calibri" panose="020F0502020204030204" pitchFamily="34" charset="0"/>
              </a:rPr>
              <a:t>; 11 - </a:t>
            </a:r>
            <a:r>
              <a:rPr lang="en-US" i="0" dirty="0">
                <a:ea typeface="Calibri" panose="020F0502020204030204" pitchFamily="34" charset="0"/>
              </a:rPr>
              <a:t>W</a:t>
            </a:r>
            <a:r>
              <a:rPr lang="ru-RU" i="0" dirty="0">
                <a:ea typeface="Calibri" panose="020F0502020204030204" pitchFamily="34" charset="0"/>
              </a:rPr>
              <a:t>.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318343171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52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5496" y="44624"/>
            <a:ext cx="442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b="1" dirty="0" smtClean="0"/>
              <a:t>Полезные ископаемые </a:t>
            </a:r>
            <a:r>
              <a:rPr lang="ru-RU" sz="1200" b="1" dirty="0" err="1" smtClean="0"/>
              <a:t>Ортолыкской</a:t>
            </a:r>
            <a:r>
              <a:rPr lang="ru-RU" sz="1200" b="1" dirty="0" smtClean="0"/>
              <a:t> </a:t>
            </a:r>
            <a:r>
              <a:rPr lang="ru-RU" sz="1200" b="1" dirty="0"/>
              <a:t>площади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1" dirty="0">
                <a:solidFill>
                  <a:srgbClr val="000000"/>
                </a:solidFill>
              </a:rPr>
              <a:t>фоне карты </a:t>
            </a:r>
            <a:r>
              <a:rPr lang="ru-RU" sz="1200" b="1" dirty="0"/>
              <a:t>энтропии локальной </a:t>
            </a:r>
            <a:r>
              <a:rPr lang="ru-RU" sz="1200" b="1" dirty="0" smtClean="0"/>
              <a:t>составляющей содержаний калия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9112" y="6172562"/>
            <a:ext cx="4051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1 - Южный, 2 - </a:t>
            </a:r>
            <a:r>
              <a:rPr lang="ru-RU" sz="900" i="0" dirty="0" err="1"/>
              <a:t>Курайский</a:t>
            </a:r>
            <a:r>
              <a:rPr lang="ru-RU" sz="900" i="0" dirty="0"/>
              <a:t>, 3 - </a:t>
            </a:r>
            <a:r>
              <a:rPr lang="ru-RU" sz="900" i="0" dirty="0" err="1"/>
              <a:t>Кумурлинский</a:t>
            </a:r>
            <a:r>
              <a:rPr lang="ru-RU" sz="900" i="0" dirty="0"/>
              <a:t>, 4 - </a:t>
            </a:r>
            <a:r>
              <a:rPr lang="ru-RU" sz="900" i="0" dirty="0" err="1"/>
              <a:t>Солжекский</a:t>
            </a:r>
            <a:r>
              <a:rPr lang="ru-RU" sz="900" i="0" dirty="0"/>
              <a:t>, 5 - </a:t>
            </a:r>
            <a:r>
              <a:rPr lang="ru-RU" sz="900" i="0" dirty="0" err="1"/>
              <a:t>Каракемский</a:t>
            </a:r>
            <a:r>
              <a:rPr lang="ru-RU" sz="900" i="0" dirty="0"/>
              <a:t>, 6 - </a:t>
            </a:r>
            <a:r>
              <a:rPr lang="ru-RU" sz="900" i="0" dirty="0" err="1"/>
              <a:t>Улаганский</a:t>
            </a:r>
            <a:r>
              <a:rPr lang="ru-RU" sz="900" i="0" dirty="0"/>
              <a:t>; б 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en-US" sz="900" i="0" dirty="0"/>
              <a:t>Ag</a:t>
            </a:r>
            <a:r>
              <a:rPr lang="ru-RU" sz="900" i="0" dirty="0"/>
              <a:t>; 6 - 12 - рудопроявления: 6 - </a:t>
            </a:r>
            <a:r>
              <a:rPr lang="en-US" sz="900" i="0" dirty="0"/>
              <a:t>Cu</a:t>
            </a:r>
            <a:r>
              <a:rPr lang="ru-RU" sz="900" i="0" dirty="0"/>
              <a:t>; 7 - </a:t>
            </a:r>
            <a:r>
              <a:rPr lang="en-US" sz="900" i="0" dirty="0"/>
              <a:t>Au</a:t>
            </a:r>
            <a:r>
              <a:rPr lang="ru-RU" sz="900" i="0" dirty="0"/>
              <a:t>; 8 - </a:t>
            </a:r>
            <a:r>
              <a:rPr lang="en-US" sz="900" i="0" dirty="0"/>
              <a:t>Ni</a:t>
            </a:r>
            <a:r>
              <a:rPr lang="ru-RU" sz="900" i="0" dirty="0"/>
              <a:t>, </a:t>
            </a:r>
            <a:r>
              <a:rPr lang="en-US" sz="900" i="0" dirty="0"/>
              <a:t>Co</a:t>
            </a:r>
            <a:r>
              <a:rPr lang="ru-RU" sz="900" i="0" dirty="0"/>
              <a:t>; 9 - </a:t>
            </a:r>
            <a:r>
              <a:rPr lang="en-US" sz="900" i="0" dirty="0"/>
              <a:t>Be</a:t>
            </a:r>
            <a:r>
              <a:rPr lang="ru-RU" sz="900" i="0" dirty="0"/>
              <a:t>; 10 - </a:t>
            </a:r>
            <a:r>
              <a:rPr lang="en-US" sz="900" i="0" dirty="0" err="1"/>
              <a:t>Nb</a:t>
            </a:r>
            <a:r>
              <a:rPr lang="ru-RU" sz="900" i="0" dirty="0"/>
              <a:t>; 11 - </a:t>
            </a:r>
            <a:r>
              <a:rPr lang="en-US" sz="900" i="0" dirty="0"/>
              <a:t>W</a:t>
            </a:r>
            <a:r>
              <a:rPr lang="ru-RU" sz="900" i="0" dirty="0"/>
              <a:t>.</a:t>
            </a: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4499992" y="44624"/>
            <a:ext cx="442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b="1" dirty="0" smtClean="0"/>
              <a:t>Полезные ископаемые </a:t>
            </a:r>
            <a:r>
              <a:rPr lang="ru-RU" sz="1200" b="1" dirty="0" err="1" smtClean="0"/>
              <a:t>Ортолыкской</a:t>
            </a:r>
            <a:r>
              <a:rPr lang="ru-RU" sz="1200" b="1" dirty="0" smtClean="0"/>
              <a:t> </a:t>
            </a:r>
            <a:r>
              <a:rPr lang="ru-RU" sz="1200" b="1" dirty="0"/>
              <a:t>площади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1" dirty="0">
                <a:solidFill>
                  <a:srgbClr val="000000"/>
                </a:solidFill>
              </a:rPr>
              <a:t>фоне карты </a:t>
            </a:r>
            <a:r>
              <a:rPr lang="ru-RU" sz="1200" b="1" dirty="0"/>
              <a:t>энтропии локальной составляющей содержаний </a:t>
            </a:r>
            <a:r>
              <a:rPr lang="ru-RU" sz="1200" b="1" dirty="0" smtClean="0"/>
              <a:t>урана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3" y="519899"/>
            <a:ext cx="4327139" cy="5573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19" y="457315"/>
            <a:ext cx="4327139" cy="5563973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 bwMode="auto">
          <a:xfrm rot="757120">
            <a:off x="3274816" y="4369940"/>
            <a:ext cx="654758" cy="36004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 rot="1392462">
            <a:off x="3412178" y="3894785"/>
            <a:ext cx="954618" cy="255525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 rot="757120">
            <a:off x="2578197" y="3820920"/>
            <a:ext cx="676648" cy="257357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 rot="3193726">
            <a:off x="1046655" y="4038255"/>
            <a:ext cx="773065" cy="372674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 rot="3193726">
            <a:off x="1772655" y="4132291"/>
            <a:ext cx="376898" cy="372674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 rot="1721099">
            <a:off x="722225" y="3487815"/>
            <a:ext cx="426560" cy="257357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 rot="1721099">
            <a:off x="509365" y="3046688"/>
            <a:ext cx="580081" cy="257357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 rot="5164421">
            <a:off x="181221" y="2873840"/>
            <a:ext cx="426560" cy="257357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 rot="3106131">
            <a:off x="570481" y="1292273"/>
            <a:ext cx="514203" cy="328261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 rot="18920006">
            <a:off x="628077" y="747239"/>
            <a:ext cx="684682" cy="328261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 rot="3193726">
            <a:off x="2534588" y="4048790"/>
            <a:ext cx="230668" cy="242468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 rot="3193726">
            <a:off x="2293136" y="3739805"/>
            <a:ext cx="302985" cy="395006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 bwMode="auto">
          <a:xfrm rot="3193726">
            <a:off x="1122160" y="1456502"/>
            <a:ext cx="230668" cy="242468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 bwMode="auto">
          <a:xfrm rot="3193726">
            <a:off x="258064" y="1126582"/>
            <a:ext cx="230668" cy="242468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 bwMode="auto">
          <a:xfrm rot="3193726">
            <a:off x="978144" y="4582966"/>
            <a:ext cx="230668" cy="242468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2017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5496" y="44624"/>
            <a:ext cx="44235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200" b="1" dirty="0" smtClean="0"/>
              <a:t>Полезные ископаемые </a:t>
            </a:r>
            <a:r>
              <a:rPr lang="ru-RU" sz="1200" b="1" dirty="0" err="1" smtClean="0"/>
              <a:t>Ортолыкской</a:t>
            </a:r>
            <a:r>
              <a:rPr lang="ru-RU" sz="1200" b="1" dirty="0" smtClean="0"/>
              <a:t> </a:t>
            </a:r>
            <a:r>
              <a:rPr lang="ru-RU" sz="1200" b="1" dirty="0"/>
              <a:t>площади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1" dirty="0">
                <a:solidFill>
                  <a:srgbClr val="000000"/>
                </a:solidFill>
              </a:rPr>
              <a:t>фоне карты </a:t>
            </a:r>
            <a:r>
              <a:rPr lang="ru-RU" sz="1200" b="1" dirty="0"/>
              <a:t>изрезанности вторичной компоненты </a:t>
            </a:r>
            <a:r>
              <a:rPr lang="ru-RU" sz="1200" b="1" dirty="0" smtClean="0"/>
              <a:t>локальной составляющей </a:t>
            </a:r>
            <a:r>
              <a:rPr lang="ru-RU" sz="1200" b="1" dirty="0"/>
              <a:t>содержаний урана в окне 5 </a:t>
            </a:r>
            <a:r>
              <a:rPr lang="ru-RU" sz="1200" b="1" dirty="0" smtClean="0"/>
              <a:t>х </a:t>
            </a:r>
            <a:r>
              <a:rPr lang="ru-RU" sz="1200" b="1" dirty="0"/>
              <a:t>5 </a:t>
            </a:r>
            <a:r>
              <a:rPr lang="ru-RU" sz="1200" b="1" dirty="0" smtClean="0"/>
              <a:t>км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9112" y="6172562"/>
            <a:ext cx="4051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1 - Южный, 2 - </a:t>
            </a:r>
            <a:r>
              <a:rPr lang="ru-RU" sz="900" i="0" dirty="0" err="1"/>
              <a:t>Курайский</a:t>
            </a:r>
            <a:r>
              <a:rPr lang="ru-RU" sz="900" i="0" dirty="0"/>
              <a:t>, 3 - </a:t>
            </a:r>
            <a:r>
              <a:rPr lang="ru-RU" sz="900" i="0" dirty="0" err="1"/>
              <a:t>Кумурлинский</a:t>
            </a:r>
            <a:r>
              <a:rPr lang="ru-RU" sz="900" i="0" dirty="0"/>
              <a:t>, 4 - </a:t>
            </a:r>
            <a:r>
              <a:rPr lang="ru-RU" sz="900" i="0" dirty="0" err="1"/>
              <a:t>Солжекский</a:t>
            </a:r>
            <a:r>
              <a:rPr lang="ru-RU" sz="900" i="0" dirty="0"/>
              <a:t>, 5 - </a:t>
            </a:r>
            <a:r>
              <a:rPr lang="ru-RU" sz="900" i="0" dirty="0" err="1"/>
              <a:t>Каракемский</a:t>
            </a:r>
            <a:r>
              <a:rPr lang="ru-RU" sz="900" i="0" dirty="0"/>
              <a:t>, 6 - </a:t>
            </a:r>
            <a:r>
              <a:rPr lang="ru-RU" sz="900" i="0" dirty="0" err="1"/>
              <a:t>Улаганский</a:t>
            </a:r>
            <a:r>
              <a:rPr lang="ru-RU" sz="900" i="0" dirty="0"/>
              <a:t>; б 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en-US" sz="900" i="0" dirty="0"/>
              <a:t>Ag</a:t>
            </a:r>
            <a:r>
              <a:rPr lang="ru-RU" sz="900" i="0" dirty="0"/>
              <a:t>; 6 - 12 - рудопроявления: 6 - </a:t>
            </a:r>
            <a:r>
              <a:rPr lang="en-US" sz="900" i="0" dirty="0"/>
              <a:t>Cu</a:t>
            </a:r>
            <a:r>
              <a:rPr lang="ru-RU" sz="900" i="0" dirty="0"/>
              <a:t>; 7 - </a:t>
            </a:r>
            <a:r>
              <a:rPr lang="en-US" sz="900" i="0" dirty="0"/>
              <a:t>Au</a:t>
            </a:r>
            <a:r>
              <a:rPr lang="ru-RU" sz="900" i="0" dirty="0"/>
              <a:t>; 8 - </a:t>
            </a:r>
            <a:r>
              <a:rPr lang="en-US" sz="900" i="0" dirty="0"/>
              <a:t>Ni</a:t>
            </a:r>
            <a:r>
              <a:rPr lang="ru-RU" sz="900" i="0" dirty="0"/>
              <a:t>, </a:t>
            </a:r>
            <a:r>
              <a:rPr lang="en-US" sz="900" i="0" dirty="0"/>
              <a:t>Co</a:t>
            </a:r>
            <a:r>
              <a:rPr lang="ru-RU" sz="900" i="0" dirty="0"/>
              <a:t>; 9 - </a:t>
            </a:r>
            <a:r>
              <a:rPr lang="en-US" sz="900" i="0" dirty="0"/>
              <a:t>Be</a:t>
            </a:r>
            <a:r>
              <a:rPr lang="ru-RU" sz="900" i="0" dirty="0"/>
              <a:t>; 10 - </a:t>
            </a:r>
            <a:r>
              <a:rPr lang="en-US" sz="900" i="0" dirty="0" err="1"/>
              <a:t>Nb</a:t>
            </a:r>
            <a:r>
              <a:rPr lang="ru-RU" sz="900" i="0" dirty="0"/>
              <a:t>; 11 - </a:t>
            </a:r>
            <a:r>
              <a:rPr lang="en-US" sz="900" i="0" dirty="0"/>
              <a:t>W</a:t>
            </a:r>
            <a:r>
              <a:rPr lang="ru-RU" sz="900" i="0" dirty="0"/>
              <a:t>.</a:t>
            </a: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4499992" y="44624"/>
            <a:ext cx="442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b="1" dirty="0" smtClean="0"/>
              <a:t>Полезные ископаемые </a:t>
            </a:r>
            <a:r>
              <a:rPr lang="ru-RU" sz="1200" b="1" dirty="0" err="1" smtClean="0"/>
              <a:t>Ортолыкской</a:t>
            </a:r>
            <a:r>
              <a:rPr lang="ru-RU" sz="1200" b="1" dirty="0" smtClean="0"/>
              <a:t> </a:t>
            </a:r>
            <a:r>
              <a:rPr lang="ru-RU" sz="1200" b="1" dirty="0"/>
              <a:t>площади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1" dirty="0">
                <a:solidFill>
                  <a:srgbClr val="000000"/>
                </a:solidFill>
              </a:rPr>
              <a:t>фоне карты </a:t>
            </a:r>
            <a:r>
              <a:rPr lang="ru-RU" sz="1200" b="1" dirty="0"/>
              <a:t>изменчивости значений и связей РЭ в окне 5 </a:t>
            </a:r>
            <a:r>
              <a:rPr lang="ru-RU" sz="1200" b="1" dirty="0" smtClean="0"/>
              <a:t>х </a:t>
            </a:r>
            <a:r>
              <a:rPr lang="ru-RU" sz="1200" b="1" dirty="0"/>
              <a:t>5 км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360134" cy="5599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28" y="692696"/>
            <a:ext cx="4246152" cy="54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2335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54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661248"/>
            <a:ext cx="40518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</a:t>
            </a:r>
            <a:r>
              <a:rPr lang="ru-RU" sz="900" i="0" dirty="0" smtClean="0"/>
              <a:t>б </a:t>
            </a:r>
            <a:r>
              <a:rPr lang="ru-RU" sz="900" i="0" dirty="0"/>
              <a:t>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12, 13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12 - </a:t>
            </a:r>
            <a:r>
              <a:rPr lang="ru-RU" sz="900" i="0" dirty="0" err="1"/>
              <a:t>Au</a:t>
            </a:r>
            <a:r>
              <a:rPr lang="ru-RU" sz="900" i="0" dirty="0"/>
              <a:t>, 13 - </a:t>
            </a:r>
            <a:r>
              <a:rPr lang="ru-RU" sz="900" i="0" dirty="0" err="1"/>
              <a:t>Ag</a:t>
            </a:r>
            <a:r>
              <a:rPr lang="ru-RU" sz="900" i="0" dirty="0"/>
              <a:t>. 14 - </a:t>
            </a:r>
            <a:r>
              <a:rPr lang="ru-RU" sz="900" i="0" dirty="0" err="1"/>
              <a:t>Коксаирский</a:t>
            </a:r>
            <a:r>
              <a:rPr lang="ru-RU" sz="900" i="0" dirty="0"/>
              <a:t> РУ с эталонными объектами; 15 - перспективные </a:t>
            </a:r>
            <a:r>
              <a:rPr lang="ru-RU" sz="900" i="0" dirty="0" smtClean="0"/>
              <a:t>участки</a:t>
            </a:r>
            <a:endParaRPr lang="ru-RU" sz="900" i="0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9" y="332656"/>
            <a:ext cx="4048557" cy="5331887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-36512" y="-27384"/>
            <a:ext cx="4249925" cy="73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100" b="1" dirty="0"/>
              <a:t>Карта параметра сходства (ПС)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с эталонными </a:t>
            </a:r>
            <a:r>
              <a:rPr lang="ru-RU" sz="1100" b="1" dirty="0" smtClean="0"/>
              <a:t>объектами </a:t>
            </a:r>
            <a:r>
              <a:rPr lang="ru-RU" sz="1100" b="1" dirty="0" err="1" smtClean="0"/>
              <a:t>оруденения</a:t>
            </a:r>
            <a:r>
              <a:rPr lang="ru-RU" sz="1100" b="1" dirty="0" smtClean="0"/>
              <a:t> </a:t>
            </a:r>
            <a:r>
              <a:rPr lang="ru-RU" sz="1100" b="1" dirty="0" err="1"/>
              <a:t>Au-Ag</a:t>
            </a:r>
            <a:r>
              <a:rPr lang="ru-RU" sz="1100" b="1" dirty="0"/>
              <a:t> типа </a:t>
            </a:r>
            <a:endParaRPr lang="ru-RU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900" b="1" dirty="0"/>
              <a:t>(эталоны – месторождения </a:t>
            </a:r>
            <a:r>
              <a:rPr lang="ru-RU" sz="900" b="1" dirty="0" err="1"/>
              <a:t>Коксоир</a:t>
            </a:r>
            <a:r>
              <a:rPr lang="ru-RU" sz="900" b="1" dirty="0"/>
              <a:t>, </a:t>
            </a:r>
            <a:r>
              <a:rPr lang="ru-RU" sz="900" b="1" dirty="0" err="1"/>
              <a:t>Отсалар</a:t>
            </a:r>
            <a:r>
              <a:rPr lang="ru-RU" sz="900" b="1" dirty="0" smtClean="0"/>
              <a:t>)</a:t>
            </a:r>
            <a:endParaRPr lang="ru-RU" altLang="ru-RU" sz="900" b="1" dirty="0">
              <a:solidFill>
                <a:srgbClr val="000000"/>
              </a:solidFill>
            </a:endParaRPr>
          </a:p>
          <a:p>
            <a:pPr algn="ctr">
              <a:buNone/>
            </a:pPr>
            <a:endParaRPr lang="ru-RU" altLang="ru-RU" sz="900" b="1" dirty="0">
              <a:solidFill>
                <a:srgbClr val="00000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76" y="260648"/>
            <a:ext cx="4050288" cy="534248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96582" y="5661248"/>
            <a:ext cx="40518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</a:t>
            </a:r>
            <a:r>
              <a:rPr lang="ru-RU" sz="900" i="0" dirty="0" smtClean="0"/>
              <a:t>б </a:t>
            </a:r>
            <a:r>
              <a:rPr lang="ru-RU" sz="900" i="0" dirty="0"/>
              <a:t>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12, 13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12 - </a:t>
            </a:r>
            <a:r>
              <a:rPr lang="ru-RU" sz="900" i="0" dirty="0" err="1"/>
              <a:t>Au</a:t>
            </a:r>
            <a:r>
              <a:rPr lang="ru-RU" sz="900" i="0" dirty="0"/>
              <a:t>, 13 - </a:t>
            </a:r>
            <a:r>
              <a:rPr lang="ru-RU" sz="900" i="0" dirty="0" err="1"/>
              <a:t>Ag</a:t>
            </a:r>
            <a:r>
              <a:rPr lang="ru-RU" sz="900" i="0" dirty="0"/>
              <a:t>. 14 - </a:t>
            </a:r>
            <a:r>
              <a:rPr lang="ru-RU" sz="900" i="0" dirty="0" smtClean="0"/>
              <a:t> </a:t>
            </a:r>
            <a:r>
              <a:rPr lang="ru-RU" sz="900" i="0" dirty="0"/>
              <a:t>перспективные </a:t>
            </a:r>
            <a:r>
              <a:rPr lang="ru-RU" sz="900" i="0" dirty="0" smtClean="0"/>
              <a:t>участки</a:t>
            </a:r>
            <a:r>
              <a:rPr lang="en-US" sz="900" i="0" dirty="0" smtClean="0"/>
              <a:t> </a:t>
            </a:r>
            <a:r>
              <a:rPr lang="ru-RU" sz="900" i="0" dirty="0" smtClean="0"/>
              <a:t>и их номера.</a:t>
            </a:r>
            <a:endParaRPr lang="ru-RU" sz="900" i="0" dirty="0"/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4557345" y="-57001"/>
            <a:ext cx="4335136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100" b="1" dirty="0"/>
              <a:t>Карта </a:t>
            </a:r>
            <a:r>
              <a:rPr lang="ru-RU" sz="1100" b="1" dirty="0" smtClean="0"/>
              <a:t>ПС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с эталонными </a:t>
            </a:r>
            <a:r>
              <a:rPr lang="ru-RU" sz="1100" b="1" dirty="0" smtClean="0"/>
              <a:t>объектами </a:t>
            </a:r>
            <a:r>
              <a:rPr lang="ru-RU" sz="1100" b="1" dirty="0" err="1" smtClean="0"/>
              <a:t>оруденения</a:t>
            </a:r>
            <a:r>
              <a:rPr lang="ru-RU" sz="1100" b="1" dirty="0" smtClean="0"/>
              <a:t> </a:t>
            </a:r>
            <a:r>
              <a:rPr lang="en-US" sz="1100" b="1" dirty="0" smtClean="0"/>
              <a:t>Au</a:t>
            </a:r>
            <a:r>
              <a:rPr lang="ru-RU" sz="1100" b="1" dirty="0" smtClean="0"/>
              <a:t>-</a:t>
            </a:r>
            <a:r>
              <a:rPr lang="en-US" sz="1100" b="1" dirty="0" smtClean="0"/>
              <a:t>Q</a:t>
            </a:r>
            <a:r>
              <a:rPr lang="ru-RU" sz="1100" b="1" dirty="0" smtClean="0"/>
              <a:t>-</a:t>
            </a:r>
            <a:r>
              <a:rPr lang="en-US" sz="1100" b="1" dirty="0" smtClean="0"/>
              <a:t>S</a:t>
            </a:r>
            <a:r>
              <a:rPr lang="ru-RU" sz="1100" b="1" dirty="0" smtClean="0"/>
              <a:t> </a:t>
            </a:r>
            <a:r>
              <a:rPr lang="ru-RU" sz="1100" b="1" dirty="0"/>
              <a:t>типа с повышенными содержаниями </a:t>
            </a:r>
            <a:r>
              <a:rPr lang="en-US" sz="1100" b="1" dirty="0" smtClean="0"/>
              <a:t>Ag </a:t>
            </a:r>
            <a:r>
              <a:rPr lang="ru-RU" sz="900" b="1" dirty="0" smtClean="0"/>
              <a:t>(эталоны – Крест, Западный </a:t>
            </a:r>
            <a:r>
              <a:rPr lang="ru-RU" sz="900" b="1" dirty="0" err="1" smtClean="0"/>
              <a:t>Янтерек</a:t>
            </a:r>
            <a:r>
              <a:rPr lang="ru-RU" sz="900" b="1" dirty="0" smtClean="0"/>
              <a:t>)</a:t>
            </a:r>
            <a:endParaRPr lang="ru-RU" altLang="ru-RU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7713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6" y="404664"/>
            <a:ext cx="4160571" cy="5414496"/>
          </a:xfrm>
          <a:prstGeom prst="rect">
            <a:avLst/>
          </a:prstGeom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55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812522"/>
            <a:ext cx="40518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</a:t>
            </a:r>
            <a:r>
              <a:rPr lang="ru-RU" sz="900" i="0" dirty="0" smtClean="0"/>
              <a:t>б </a:t>
            </a:r>
            <a:r>
              <a:rPr lang="ru-RU" sz="900" i="0" dirty="0"/>
              <a:t>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12, 13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12 - </a:t>
            </a:r>
            <a:r>
              <a:rPr lang="ru-RU" sz="900" i="0" dirty="0" err="1"/>
              <a:t>Au</a:t>
            </a:r>
            <a:r>
              <a:rPr lang="ru-RU" sz="900" i="0" dirty="0"/>
              <a:t>, 13 - </a:t>
            </a:r>
            <a:r>
              <a:rPr lang="ru-RU" sz="900" i="0" dirty="0" err="1"/>
              <a:t>Ag</a:t>
            </a:r>
            <a:r>
              <a:rPr lang="ru-RU" sz="900" i="0" dirty="0"/>
              <a:t>. 14 - </a:t>
            </a:r>
            <a:r>
              <a:rPr lang="ru-RU" sz="900" i="0" dirty="0" smtClean="0"/>
              <a:t>перспективные участки и их номера.</a:t>
            </a:r>
            <a:endParaRPr lang="ru-RU" sz="900" i="0" dirty="0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06051" y="-27384"/>
            <a:ext cx="424992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100" b="1" dirty="0"/>
              <a:t>Карта параметра сходства (ПС)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с эталонными </a:t>
            </a:r>
            <a:r>
              <a:rPr lang="ru-RU" sz="1100" b="1" dirty="0" smtClean="0"/>
              <a:t>объектами </a:t>
            </a:r>
            <a:r>
              <a:rPr lang="ru-RU" sz="1100" b="1" dirty="0" err="1" smtClean="0"/>
              <a:t>оруденения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Au</a:t>
            </a:r>
            <a:r>
              <a:rPr lang="ru-RU" sz="1100" b="1" dirty="0" smtClean="0"/>
              <a:t>-</a:t>
            </a:r>
            <a:r>
              <a:rPr lang="en-US" sz="1100" b="1" dirty="0" smtClean="0"/>
              <a:t>Q-S</a:t>
            </a:r>
            <a:r>
              <a:rPr lang="ru-RU" sz="1100" b="1" dirty="0" smtClean="0"/>
              <a:t> типа</a:t>
            </a:r>
            <a:endParaRPr lang="en-US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en-US" sz="900" b="1" dirty="0" smtClean="0"/>
              <a:t>(</a:t>
            </a:r>
            <a:r>
              <a:rPr lang="ru-RU" sz="900" b="1" dirty="0" smtClean="0"/>
              <a:t>эталоны - проявления </a:t>
            </a:r>
            <a:r>
              <a:rPr lang="ru-RU" sz="900" b="1" dirty="0" err="1" smtClean="0"/>
              <a:t>Тожом</a:t>
            </a:r>
            <a:r>
              <a:rPr lang="ru-RU" sz="900" b="1" dirty="0" smtClean="0"/>
              <a:t>, </a:t>
            </a:r>
            <a:r>
              <a:rPr lang="ru-RU" sz="900" b="1" dirty="0" err="1" smtClean="0"/>
              <a:t>Сарыоюк</a:t>
            </a:r>
            <a:r>
              <a:rPr lang="ru-RU" sz="900" b="1" dirty="0" smtClean="0"/>
              <a:t>, Южное, </a:t>
            </a:r>
            <a:r>
              <a:rPr lang="ru-RU" sz="900" b="1" dirty="0" err="1" smtClean="0"/>
              <a:t>Тошан</a:t>
            </a:r>
            <a:r>
              <a:rPr lang="ru-RU" sz="900" b="1" dirty="0" smtClean="0"/>
              <a:t>,</a:t>
            </a:r>
            <a:r>
              <a:rPr lang="en-US" sz="900" b="1" dirty="0" smtClean="0"/>
              <a:t> </a:t>
            </a:r>
            <a:r>
              <a:rPr lang="ru-RU" sz="900" b="1" dirty="0" err="1" smtClean="0"/>
              <a:t>Чичкетерек</a:t>
            </a:r>
            <a:r>
              <a:rPr lang="ru-RU" sz="900" b="1" dirty="0" smtClean="0"/>
              <a:t>)  </a:t>
            </a:r>
            <a:endParaRPr lang="ru-RU" altLang="ru-RU" sz="900" b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96582" y="5812522"/>
            <a:ext cx="40518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</a:t>
            </a:r>
            <a:r>
              <a:rPr lang="ru-RU" sz="900" i="0" dirty="0" smtClean="0"/>
              <a:t>б </a:t>
            </a:r>
            <a:r>
              <a:rPr lang="ru-RU" sz="900" i="0" dirty="0"/>
              <a:t>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12, 13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12 - </a:t>
            </a:r>
            <a:r>
              <a:rPr lang="ru-RU" sz="900" i="0" dirty="0" err="1"/>
              <a:t>Au</a:t>
            </a:r>
            <a:r>
              <a:rPr lang="ru-RU" sz="900" i="0" dirty="0"/>
              <a:t>, 13 - </a:t>
            </a:r>
            <a:r>
              <a:rPr lang="ru-RU" sz="900" i="0" dirty="0" err="1"/>
              <a:t>Ag</a:t>
            </a:r>
            <a:r>
              <a:rPr lang="ru-RU" sz="900" i="0" dirty="0"/>
              <a:t>. 14 </a:t>
            </a:r>
            <a:r>
              <a:rPr lang="ru-RU" sz="900" i="0" dirty="0" smtClean="0"/>
              <a:t>– </a:t>
            </a:r>
            <a:r>
              <a:rPr lang="ru-RU" sz="900" i="0" dirty="0" err="1" smtClean="0"/>
              <a:t>Атуркольский</a:t>
            </a:r>
            <a:r>
              <a:rPr lang="ru-RU" sz="900" i="0" dirty="0" smtClean="0"/>
              <a:t> РУ; 15 - перспективный участок</a:t>
            </a:r>
            <a:r>
              <a:rPr lang="en-US" sz="900" i="0" dirty="0" smtClean="0"/>
              <a:t> </a:t>
            </a:r>
            <a:r>
              <a:rPr lang="ru-RU" sz="900" i="0" dirty="0" smtClean="0"/>
              <a:t>и его номер.</a:t>
            </a:r>
            <a:endParaRPr lang="ru-RU" sz="900" i="0" dirty="0"/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22" y="358395"/>
            <a:ext cx="3928842" cy="5460765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4642555" y="-57001"/>
            <a:ext cx="424992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100" b="1" dirty="0"/>
              <a:t>Карта </a:t>
            </a:r>
            <a:r>
              <a:rPr lang="ru-RU" sz="1100" b="1" dirty="0" smtClean="0"/>
              <a:t>ПС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с эталонными </a:t>
            </a:r>
            <a:r>
              <a:rPr lang="ru-RU" sz="1100" b="1" dirty="0" smtClean="0"/>
              <a:t>объектами </a:t>
            </a:r>
            <a:r>
              <a:rPr lang="ru-RU" sz="1100" b="1" dirty="0" err="1" smtClean="0"/>
              <a:t>оруденения</a:t>
            </a:r>
            <a:r>
              <a:rPr lang="ru-RU" sz="1100" b="1" dirty="0" smtClean="0"/>
              <a:t> </a:t>
            </a:r>
            <a:r>
              <a:rPr lang="ru-RU" sz="1100" b="1" dirty="0"/>
              <a:t>золото-кварц-</a:t>
            </a:r>
            <a:r>
              <a:rPr lang="ru-RU" sz="1100" b="1" dirty="0" err="1"/>
              <a:t>малосульфидного</a:t>
            </a:r>
            <a:r>
              <a:rPr lang="ru-RU" sz="1100" b="1" dirty="0"/>
              <a:t> </a:t>
            </a:r>
            <a:r>
              <a:rPr lang="ru-RU" sz="1100" b="1" dirty="0" smtClean="0"/>
              <a:t>типа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900" b="1" dirty="0" smtClean="0">
                <a:solidFill>
                  <a:srgbClr val="000000"/>
                </a:solidFill>
              </a:rPr>
              <a:t>(эталоны – </a:t>
            </a:r>
            <a:r>
              <a:rPr lang="ru-RU" altLang="ru-RU" sz="900" b="1" dirty="0" err="1" smtClean="0">
                <a:solidFill>
                  <a:srgbClr val="000000"/>
                </a:solidFill>
              </a:rPr>
              <a:t>проявленмя</a:t>
            </a:r>
            <a:r>
              <a:rPr lang="ru-RU" altLang="ru-RU" sz="9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900" b="1" dirty="0" err="1" smtClean="0">
                <a:solidFill>
                  <a:srgbClr val="000000"/>
                </a:solidFill>
              </a:rPr>
              <a:t>Атуркольского</a:t>
            </a:r>
            <a:r>
              <a:rPr lang="ru-RU" altLang="ru-RU" sz="900" b="1" dirty="0" smtClean="0">
                <a:solidFill>
                  <a:srgbClr val="000000"/>
                </a:solidFill>
              </a:rPr>
              <a:t> РУ)</a:t>
            </a:r>
            <a:endParaRPr lang="ru-RU" altLang="ru-RU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0277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536377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812522"/>
            <a:ext cx="405188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</a:t>
            </a:r>
            <a:r>
              <a:rPr lang="ru-RU" sz="900" i="0" dirty="0" smtClean="0"/>
              <a:t>б </a:t>
            </a:r>
            <a:r>
              <a:rPr lang="ru-RU" sz="900" i="0" dirty="0"/>
              <a:t>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12, 13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12 - </a:t>
            </a:r>
            <a:r>
              <a:rPr lang="ru-RU" sz="900" i="0" dirty="0" err="1"/>
              <a:t>Au</a:t>
            </a:r>
            <a:r>
              <a:rPr lang="ru-RU" sz="900" i="0" dirty="0"/>
              <a:t>, 13 - </a:t>
            </a:r>
            <a:r>
              <a:rPr lang="ru-RU" sz="900" i="0" dirty="0" err="1"/>
              <a:t>Ag</a:t>
            </a:r>
            <a:r>
              <a:rPr lang="ru-RU" sz="900" i="0" dirty="0"/>
              <a:t>. </a:t>
            </a:r>
            <a:r>
              <a:rPr lang="ru-RU" sz="900" i="0" dirty="0" smtClean="0"/>
              <a:t>14 - </a:t>
            </a:r>
            <a:r>
              <a:rPr lang="ru-RU" sz="900" i="0" dirty="0"/>
              <a:t>W. 15 - </a:t>
            </a:r>
            <a:r>
              <a:rPr lang="ru-RU" sz="900" i="0" dirty="0" err="1"/>
              <a:t>Атуркольский</a:t>
            </a:r>
            <a:r>
              <a:rPr lang="ru-RU" sz="900" i="0" dirty="0"/>
              <a:t> РУ; 16 </a:t>
            </a:r>
            <a:r>
              <a:rPr lang="ru-RU" sz="900" i="0" dirty="0" smtClean="0"/>
              <a:t>– ПУ и </a:t>
            </a:r>
            <a:r>
              <a:rPr lang="ru-RU" sz="900" i="0" dirty="0"/>
              <a:t>их </a:t>
            </a:r>
            <a:r>
              <a:rPr lang="ru-RU" sz="900" i="0" dirty="0" smtClean="0"/>
              <a:t>номера.</a:t>
            </a:r>
            <a:endParaRPr lang="ru-RU" sz="900" i="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96582" y="5812522"/>
            <a:ext cx="40518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</a:t>
            </a:r>
            <a:r>
              <a:rPr lang="ru-RU" sz="900" i="0" dirty="0" smtClean="0"/>
              <a:t>б </a:t>
            </a:r>
            <a:r>
              <a:rPr lang="ru-RU" sz="900" i="0" dirty="0"/>
              <a:t>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12, 13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12 - </a:t>
            </a:r>
            <a:r>
              <a:rPr lang="ru-RU" sz="900" i="0" dirty="0" err="1"/>
              <a:t>Au</a:t>
            </a:r>
            <a:r>
              <a:rPr lang="ru-RU" sz="900" i="0" dirty="0"/>
              <a:t>, 13 - </a:t>
            </a:r>
            <a:r>
              <a:rPr lang="ru-RU" sz="900" i="0" dirty="0" err="1"/>
              <a:t>Ag</a:t>
            </a:r>
            <a:r>
              <a:rPr lang="ru-RU" sz="900" i="0" dirty="0"/>
              <a:t>. 14 </a:t>
            </a:r>
            <a:r>
              <a:rPr lang="ru-RU" sz="900" i="0" dirty="0" smtClean="0"/>
              <a:t>– </a:t>
            </a:r>
            <a:r>
              <a:rPr lang="ru-RU" sz="900" i="0" dirty="0" err="1" smtClean="0"/>
              <a:t>Атуркольский</a:t>
            </a:r>
            <a:r>
              <a:rPr lang="ru-RU" sz="900" i="0" dirty="0" smtClean="0"/>
              <a:t> РУ; 15 - </a:t>
            </a:r>
            <a:r>
              <a:rPr lang="ru-RU" sz="900" i="0" dirty="0"/>
              <a:t>перспективные </a:t>
            </a:r>
            <a:r>
              <a:rPr lang="ru-RU" sz="900" i="0" dirty="0" smtClean="0"/>
              <a:t>участки</a:t>
            </a:r>
            <a:r>
              <a:rPr lang="en-US" sz="900" i="0" dirty="0" smtClean="0"/>
              <a:t> </a:t>
            </a:r>
            <a:r>
              <a:rPr lang="ru-RU" sz="900" i="0" dirty="0" smtClean="0"/>
              <a:t>и их номера.</a:t>
            </a:r>
            <a:endParaRPr lang="ru-RU" sz="900" i="0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0" y="404664"/>
            <a:ext cx="4427399" cy="5438805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06051" y="-27384"/>
            <a:ext cx="424992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100" b="1" dirty="0"/>
              <a:t>Карта параметра сходства (ПС)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с эталонными </a:t>
            </a:r>
            <a:r>
              <a:rPr lang="ru-RU" sz="1100" b="1" dirty="0" smtClean="0"/>
              <a:t>объектами </a:t>
            </a:r>
            <a:r>
              <a:rPr lang="ru-RU" sz="1100" b="1" dirty="0" err="1" smtClean="0"/>
              <a:t>оруденения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Au</a:t>
            </a:r>
            <a:r>
              <a:rPr lang="ru-RU" sz="1100" b="1" dirty="0" smtClean="0"/>
              <a:t>- и </a:t>
            </a:r>
            <a:r>
              <a:rPr lang="en-US" sz="1100" b="1" dirty="0" smtClean="0"/>
              <a:t>W-</a:t>
            </a:r>
            <a:r>
              <a:rPr lang="ru-RU" sz="1100" b="1" dirty="0" err="1" smtClean="0"/>
              <a:t>скарнового</a:t>
            </a:r>
            <a:r>
              <a:rPr lang="ru-RU" sz="1100" b="1" dirty="0" smtClean="0"/>
              <a:t> типа</a:t>
            </a:r>
            <a:endParaRPr lang="en-US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en-US" sz="900" b="1" dirty="0" smtClean="0"/>
              <a:t>(</a:t>
            </a:r>
            <a:r>
              <a:rPr lang="ru-RU" sz="900" b="1" dirty="0" smtClean="0"/>
              <a:t>эталоны - </a:t>
            </a:r>
            <a:r>
              <a:rPr lang="ru-RU" sz="900" b="1" dirty="0" err="1"/>
              <a:t>Атбаши</a:t>
            </a:r>
            <a:r>
              <a:rPr lang="ru-RU" sz="900" b="1" dirty="0"/>
              <a:t> и др. проявления </a:t>
            </a:r>
            <a:r>
              <a:rPr lang="ru-RU" sz="900" b="1" dirty="0" err="1"/>
              <a:t>Атуркольского</a:t>
            </a:r>
            <a:r>
              <a:rPr lang="ru-RU" sz="900" b="1" dirty="0"/>
              <a:t> РУ</a:t>
            </a:r>
            <a:r>
              <a:rPr lang="ru-RU" sz="900" b="1" dirty="0" smtClean="0"/>
              <a:t>)  </a:t>
            </a:r>
            <a:endParaRPr lang="ru-RU" altLang="ru-RU" sz="900" b="1" dirty="0">
              <a:solidFill>
                <a:srgbClr val="00000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55" y="355855"/>
            <a:ext cx="4367324" cy="5456667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4642555" y="-57001"/>
            <a:ext cx="424992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100" b="1" dirty="0"/>
              <a:t>Карта </a:t>
            </a:r>
            <a:r>
              <a:rPr lang="ru-RU" sz="1100" b="1" dirty="0" smtClean="0"/>
              <a:t>ПС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с эталонными </a:t>
            </a:r>
            <a:r>
              <a:rPr lang="ru-RU" sz="1100" b="1" dirty="0" smtClean="0"/>
              <a:t>объектами </a:t>
            </a:r>
            <a:r>
              <a:rPr lang="ru-RU" sz="1100" b="1" dirty="0"/>
              <a:t>вольфрамовой кварцево-</a:t>
            </a:r>
            <a:r>
              <a:rPr lang="ru-RU" sz="1100" b="1" dirty="0" err="1"/>
              <a:t>грейзеновой</a:t>
            </a:r>
            <a:r>
              <a:rPr lang="ru-RU" sz="1100" b="1" dirty="0"/>
              <a:t> формации </a:t>
            </a:r>
            <a:endParaRPr lang="ru-RU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900" b="1" dirty="0" smtClean="0"/>
              <a:t>(эталоны - проявления </a:t>
            </a:r>
            <a:r>
              <a:rPr lang="ru-RU" sz="900" b="1" dirty="0" err="1"/>
              <a:t>Атуркольского</a:t>
            </a:r>
            <a:r>
              <a:rPr lang="ru-RU" sz="900" b="1" dirty="0"/>
              <a:t> РУ</a:t>
            </a:r>
            <a:r>
              <a:rPr lang="ru-RU" sz="900" b="1" dirty="0" smtClean="0"/>
              <a:t>)</a:t>
            </a:r>
            <a:endParaRPr lang="ru-RU" sz="1100" b="1" dirty="0" smtClean="0"/>
          </a:p>
        </p:txBody>
      </p:sp>
    </p:spTree>
    <p:extLst>
      <p:ext uri="{BB962C8B-B14F-4D97-AF65-F5344CB8AC3E}">
        <p14:creationId xmlns:p14="http://schemas.microsoft.com/office/powerpoint/2010/main" val="110040830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60838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4860032" y="112798"/>
            <a:ext cx="4226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ru-RU" sz="1200" b="1" dirty="0"/>
              <a:t>Карта параметра сходства (ПС) </a:t>
            </a:r>
            <a:r>
              <a:rPr lang="ru-RU" sz="1200" b="1" dirty="0" err="1"/>
              <a:t>Ортолыкской</a:t>
            </a:r>
            <a:r>
              <a:rPr lang="ru-RU" sz="1200" b="1" dirty="0"/>
              <a:t> площади с эталонными </a:t>
            </a:r>
            <a:r>
              <a:rPr lang="ru-RU" sz="1200" b="1" dirty="0" smtClean="0"/>
              <a:t>объектами </a:t>
            </a:r>
            <a:r>
              <a:rPr lang="ru-RU" sz="1200" b="1" dirty="0" err="1" smtClean="0"/>
              <a:t>редкометалльной</a:t>
            </a:r>
            <a:r>
              <a:rPr lang="ru-RU" sz="1200" b="1" dirty="0" smtClean="0"/>
              <a:t> </a:t>
            </a:r>
            <a:r>
              <a:rPr lang="ru-RU" sz="1200" b="1" dirty="0"/>
              <a:t>пегматитовой формации (проявления </a:t>
            </a:r>
            <a:r>
              <a:rPr lang="ru-RU" sz="1200" b="1" dirty="0" err="1"/>
              <a:t>Be</a:t>
            </a:r>
            <a:r>
              <a:rPr lang="ru-RU" sz="1200" b="1" dirty="0"/>
              <a:t> и </a:t>
            </a:r>
            <a:r>
              <a:rPr lang="ru-RU" sz="1200" b="1" dirty="0" err="1"/>
              <a:t>Nb</a:t>
            </a:r>
            <a:r>
              <a:rPr lang="ru-RU" sz="1200" b="1" dirty="0"/>
              <a:t> </a:t>
            </a:r>
            <a:r>
              <a:rPr lang="ru-RU" sz="1200" b="1" dirty="0" err="1"/>
              <a:t>Сорулинского</a:t>
            </a:r>
            <a:r>
              <a:rPr lang="ru-RU" sz="1200" b="1" dirty="0"/>
              <a:t> РУ</a:t>
            </a:r>
            <a:r>
              <a:rPr lang="ru-RU" sz="1200" b="1" dirty="0" smtClean="0"/>
              <a:t>) </a:t>
            </a:r>
            <a:endParaRPr lang="ru-RU" sz="1200" b="1" dirty="0"/>
          </a:p>
          <a:p>
            <a:pPr algn="ctr">
              <a:spcBef>
                <a:spcPts val="0"/>
              </a:spcBef>
              <a:buNone/>
            </a:pPr>
            <a:r>
              <a:rPr lang="ru-RU" sz="1200" b="1" dirty="0"/>
              <a:t>по геофизическим данным</a:t>
            </a:r>
            <a:endParaRPr lang="ru-RU" sz="1200" b="1" dirty="0" smtClean="0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01625"/>
            <a:ext cx="4896545" cy="6915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707904" y="5951602"/>
            <a:ext cx="51486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1 - Разломы (а - главные: 1 - Южный, 2 - </a:t>
            </a:r>
            <a:r>
              <a:rPr lang="ru-RU" i="0" dirty="0" err="1"/>
              <a:t>Курайский</a:t>
            </a:r>
            <a:r>
              <a:rPr lang="ru-RU" i="0" dirty="0"/>
              <a:t>, 3 - </a:t>
            </a:r>
            <a:r>
              <a:rPr lang="ru-RU" i="0" dirty="0" err="1"/>
              <a:t>Кумурлинский</a:t>
            </a:r>
            <a:r>
              <a:rPr lang="ru-RU" i="0" dirty="0"/>
              <a:t>, 4 - </a:t>
            </a:r>
            <a:r>
              <a:rPr lang="ru-RU" i="0" dirty="0" err="1"/>
              <a:t>Солжекский</a:t>
            </a:r>
            <a:r>
              <a:rPr lang="ru-RU" i="0" dirty="0"/>
              <a:t>, 5 - </a:t>
            </a:r>
            <a:r>
              <a:rPr lang="ru-RU" i="0" dirty="0" err="1"/>
              <a:t>Каракемский</a:t>
            </a:r>
            <a:r>
              <a:rPr lang="ru-RU" i="0" dirty="0"/>
              <a:t>, 6 - </a:t>
            </a:r>
            <a:r>
              <a:rPr lang="ru-RU" i="0" dirty="0" err="1"/>
              <a:t>Улаганский</a:t>
            </a:r>
            <a:r>
              <a:rPr lang="ru-RU" i="0" dirty="0"/>
              <a:t>; б - второстепенные). 2 - 5 - Месторождения (а) и рудопроявления (б): 2 - </a:t>
            </a:r>
            <a:r>
              <a:rPr lang="ru-RU" i="0" dirty="0" err="1"/>
              <a:t>Hg</a:t>
            </a:r>
            <a:r>
              <a:rPr lang="ru-RU" i="0" dirty="0"/>
              <a:t>; 3 - </a:t>
            </a:r>
            <a:r>
              <a:rPr lang="ru-RU" i="0" dirty="0" err="1"/>
              <a:t>Pb</a:t>
            </a:r>
            <a:r>
              <a:rPr lang="ru-RU" i="0" dirty="0"/>
              <a:t>, </a:t>
            </a:r>
            <a:r>
              <a:rPr lang="ru-RU" i="0" dirty="0" err="1"/>
              <a:t>Zn</a:t>
            </a:r>
            <a:r>
              <a:rPr lang="ru-RU" i="0" dirty="0"/>
              <a:t>; 4 - </a:t>
            </a:r>
            <a:r>
              <a:rPr lang="ru-RU" i="0" dirty="0" err="1"/>
              <a:t>Fe</a:t>
            </a:r>
            <a:r>
              <a:rPr lang="ru-RU" i="0" dirty="0"/>
              <a:t>; 5 - </a:t>
            </a:r>
            <a:r>
              <a:rPr lang="ru-RU" i="0" dirty="0" err="1"/>
              <a:t>Ag-Hg</a:t>
            </a:r>
            <a:r>
              <a:rPr lang="ru-RU" i="0" dirty="0"/>
              <a:t>, </a:t>
            </a:r>
            <a:r>
              <a:rPr lang="ru-RU" i="0" dirty="0" err="1"/>
              <a:t>Ag</a:t>
            </a:r>
            <a:r>
              <a:rPr lang="ru-RU" i="0" dirty="0"/>
              <a:t>; 6 - 12 - рудопроявления: 6 - </a:t>
            </a:r>
            <a:r>
              <a:rPr lang="ru-RU" i="0" dirty="0" err="1"/>
              <a:t>Cu</a:t>
            </a:r>
            <a:r>
              <a:rPr lang="ru-RU" i="0" dirty="0"/>
              <a:t>; 7 - </a:t>
            </a:r>
            <a:r>
              <a:rPr lang="ru-RU" i="0" dirty="0" err="1"/>
              <a:t>Au</a:t>
            </a:r>
            <a:r>
              <a:rPr lang="ru-RU" i="0" dirty="0"/>
              <a:t>; 8 - </a:t>
            </a:r>
            <a:r>
              <a:rPr lang="ru-RU" i="0" dirty="0" err="1"/>
              <a:t>Ni</a:t>
            </a:r>
            <a:r>
              <a:rPr lang="ru-RU" i="0" dirty="0"/>
              <a:t>, </a:t>
            </a:r>
            <a:r>
              <a:rPr lang="ru-RU" i="0" dirty="0" err="1"/>
              <a:t>Co</a:t>
            </a:r>
            <a:r>
              <a:rPr lang="ru-RU" i="0" dirty="0"/>
              <a:t>; 9 - </a:t>
            </a:r>
            <a:r>
              <a:rPr lang="ru-RU" i="0" dirty="0" err="1"/>
              <a:t>Be</a:t>
            </a:r>
            <a:r>
              <a:rPr lang="ru-RU" i="0" dirty="0"/>
              <a:t>; 10 - </a:t>
            </a:r>
            <a:r>
              <a:rPr lang="ru-RU" i="0" dirty="0" err="1"/>
              <a:t>Nb</a:t>
            </a:r>
            <a:r>
              <a:rPr lang="ru-RU" i="0" dirty="0"/>
              <a:t>; 11 - W;  12 - литохимические аномалии </a:t>
            </a:r>
            <a:r>
              <a:rPr lang="ru-RU" i="0" dirty="0" err="1"/>
              <a:t>Ве</a:t>
            </a:r>
            <a:r>
              <a:rPr lang="ru-RU" i="0" dirty="0"/>
              <a:t> в рыхлых отложениях. 13- </a:t>
            </a:r>
            <a:r>
              <a:rPr lang="ru-RU" i="0" dirty="0" err="1"/>
              <a:t>Сорулинский</a:t>
            </a:r>
            <a:r>
              <a:rPr lang="ru-RU" i="0" dirty="0"/>
              <a:t> РУ; 14 - перспективные участки и их номера.</a:t>
            </a:r>
          </a:p>
        </p:txBody>
      </p:sp>
    </p:spTree>
    <p:extLst>
      <p:ext uri="{BB962C8B-B14F-4D97-AF65-F5344CB8AC3E}">
        <p14:creationId xmlns:p14="http://schemas.microsoft.com/office/powerpoint/2010/main" val="369550896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6882014" cy="6858000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715951" y="-57001"/>
            <a:ext cx="47921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100" b="1" dirty="0"/>
              <a:t>Схема прогноза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на профилирующие типы </a:t>
            </a:r>
            <a:endParaRPr lang="ru-RU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1100" b="1" dirty="0" smtClean="0"/>
              <a:t>полезных </a:t>
            </a:r>
            <a:r>
              <a:rPr lang="ru-RU" sz="1100" b="1" dirty="0"/>
              <a:t>ископаемых по геофизическим данным</a:t>
            </a:r>
            <a:endParaRPr lang="ru-RU" sz="11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6588224" y="2204864"/>
            <a:ext cx="249879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б 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12 - 16 - Основные </a:t>
            </a:r>
            <a:r>
              <a:rPr lang="ru-RU" sz="900" i="0" dirty="0" err="1" smtClean="0"/>
              <a:t>минерагенические</a:t>
            </a:r>
            <a:r>
              <a:rPr lang="ru-RU" sz="900" i="0" dirty="0" smtClean="0"/>
              <a:t> </a:t>
            </a:r>
            <a:r>
              <a:rPr lang="ru-RU" sz="900" i="0" dirty="0"/>
              <a:t>таксоны; 12 </a:t>
            </a:r>
            <a:r>
              <a:rPr lang="ru-RU" sz="900" i="0" dirty="0" smtClean="0"/>
              <a:t>– </a:t>
            </a:r>
            <a:r>
              <a:rPr lang="ru-RU" sz="900" i="0" dirty="0" err="1" smtClean="0"/>
              <a:t>минерагени-ческие</a:t>
            </a:r>
            <a:r>
              <a:rPr lang="ru-RU" sz="900" i="0" dirty="0" smtClean="0"/>
              <a:t> </a:t>
            </a:r>
            <a:r>
              <a:rPr lang="ru-RU" sz="900" i="0" dirty="0"/>
              <a:t>области: Западно-Саянская (1.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Mo</a:t>
            </a:r>
            <a:r>
              <a:rPr lang="ru-RU" sz="900" i="0" dirty="0"/>
              <a:t>, </a:t>
            </a:r>
            <a:r>
              <a:rPr lang="ru-RU" sz="900" i="0" dirty="0" err="1"/>
              <a:t>Be</a:t>
            </a:r>
            <a:r>
              <a:rPr lang="ru-RU" sz="900" i="0" dirty="0"/>
              <a:t> / PZ2-MZ1), </a:t>
            </a:r>
            <a:r>
              <a:rPr lang="ru-RU" sz="900" i="0" dirty="0" smtClean="0"/>
              <a:t>Алтае-</a:t>
            </a:r>
            <a:r>
              <a:rPr lang="ru-RU" sz="900" i="0" dirty="0" err="1" smtClean="0"/>
              <a:t>Кузнецко</a:t>
            </a:r>
            <a:r>
              <a:rPr lang="ru-RU" sz="900" i="0" dirty="0" smtClean="0"/>
              <a:t>-Северо-</a:t>
            </a:r>
            <a:r>
              <a:rPr lang="ru-RU" sz="900" i="0" dirty="0" err="1" smtClean="0"/>
              <a:t>саянская</a:t>
            </a:r>
            <a:r>
              <a:rPr lang="ru-RU" sz="900" i="0" dirty="0" smtClean="0"/>
              <a:t> </a:t>
            </a:r>
            <a:r>
              <a:rPr lang="ru-RU" sz="900" i="0" dirty="0"/>
              <a:t>(2.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 / PZ1-MZ1), </a:t>
            </a:r>
            <a:r>
              <a:rPr lang="ru-RU" sz="900" i="0" dirty="0" err="1"/>
              <a:t>Салаиро</a:t>
            </a:r>
            <a:r>
              <a:rPr lang="ru-RU" sz="900" i="0" dirty="0"/>
              <a:t>-Алтайская (3.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 / PZ1-MZ1); 13 - рудные зоны: </a:t>
            </a:r>
            <a:r>
              <a:rPr lang="ru-RU" sz="900" i="0" dirty="0" err="1"/>
              <a:t>Курайская</a:t>
            </a:r>
            <a:r>
              <a:rPr lang="ru-RU" sz="900" i="0" dirty="0"/>
              <a:t> (2.1 </a:t>
            </a:r>
            <a:r>
              <a:rPr lang="ru-RU" sz="900" i="0" dirty="0" err="1"/>
              <a:t>Hg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smtClean="0"/>
              <a:t>Бель-</a:t>
            </a:r>
            <a:r>
              <a:rPr lang="ru-RU" sz="900" i="0" dirty="0" err="1" smtClean="0"/>
              <a:t>гебашская</a:t>
            </a:r>
            <a:r>
              <a:rPr lang="ru-RU" sz="900" i="0" dirty="0" smtClean="0"/>
              <a:t> </a:t>
            </a:r>
            <a:r>
              <a:rPr lang="ru-RU" sz="900" i="0" dirty="0"/>
              <a:t>(3.1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); </a:t>
            </a:r>
            <a:r>
              <a:rPr lang="ru-RU" sz="900" i="0" dirty="0" err="1"/>
              <a:t>Улгий-Юстыдская</a:t>
            </a:r>
            <a:r>
              <a:rPr lang="ru-RU" sz="900" i="0" dirty="0"/>
              <a:t> (4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Sb</a:t>
            </a:r>
            <a:r>
              <a:rPr lang="ru-RU" sz="900" i="0" dirty="0"/>
              <a:t>, </a:t>
            </a:r>
            <a:r>
              <a:rPr lang="ru-RU" sz="900" i="0" dirty="0" err="1"/>
              <a:t>Bi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, W, </a:t>
            </a:r>
            <a:r>
              <a:rPr lang="ru-RU" sz="900" i="0" dirty="0" err="1"/>
              <a:t>Mo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 / PZ1-MZ1); 14 - прогнозируемые </a:t>
            </a:r>
            <a:r>
              <a:rPr lang="ru-RU" sz="900" i="0" dirty="0" smtClean="0"/>
              <a:t>РУ: </a:t>
            </a:r>
            <a:r>
              <a:rPr lang="ru-RU" sz="900" i="0" dirty="0" err="1" smtClean="0"/>
              <a:t>Атур-кольский</a:t>
            </a:r>
            <a:r>
              <a:rPr lang="ru-RU" sz="900" i="0" dirty="0" smtClean="0"/>
              <a:t> </a:t>
            </a:r>
            <a:r>
              <a:rPr lang="ru-RU" sz="900" i="0" dirty="0"/>
              <a:t>(1.0.1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Сурулинский</a:t>
            </a:r>
            <a:r>
              <a:rPr lang="ru-RU" sz="900" i="0" dirty="0"/>
              <a:t> (1.0.2 </a:t>
            </a:r>
            <a:r>
              <a:rPr lang="ru-RU" sz="900" i="0" dirty="0" err="1"/>
              <a:t>Ta</a:t>
            </a:r>
            <a:r>
              <a:rPr lang="ru-RU" sz="900" i="0" dirty="0"/>
              <a:t>, </a:t>
            </a:r>
            <a:r>
              <a:rPr lang="ru-RU" sz="900" i="0" dirty="0" err="1"/>
              <a:t>Nb</a:t>
            </a:r>
            <a:r>
              <a:rPr lang="ru-RU" sz="900" i="0" dirty="0"/>
              <a:t>, </a:t>
            </a:r>
            <a:r>
              <a:rPr lang="ru-RU" sz="900" i="0" dirty="0" err="1"/>
              <a:t>Be</a:t>
            </a:r>
            <a:r>
              <a:rPr lang="ru-RU" sz="900" i="0" dirty="0"/>
              <a:t>), </a:t>
            </a:r>
            <a:r>
              <a:rPr lang="ru-RU" sz="900" i="0" dirty="0" err="1"/>
              <a:t>Кокоринский</a:t>
            </a:r>
            <a:r>
              <a:rPr lang="ru-RU" sz="900" i="0" dirty="0"/>
              <a:t> (1.0.3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), </a:t>
            </a:r>
            <a:r>
              <a:rPr lang="ru-RU" sz="900" i="0" dirty="0" err="1"/>
              <a:t>Арыджанский</a:t>
            </a:r>
            <a:r>
              <a:rPr lang="ru-RU" sz="900" i="0" dirty="0"/>
              <a:t> (2.0.1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), </a:t>
            </a:r>
            <a:r>
              <a:rPr lang="ru-RU" sz="900" i="0" dirty="0" err="1" smtClean="0"/>
              <a:t>Сокпанды-Чички-терекский</a:t>
            </a:r>
            <a:r>
              <a:rPr lang="ru-RU" sz="900" i="0" dirty="0" smtClean="0"/>
              <a:t> </a:t>
            </a:r>
            <a:r>
              <a:rPr lang="ru-RU" sz="900" i="0" dirty="0"/>
              <a:t>(2.1.1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), </a:t>
            </a:r>
            <a:r>
              <a:rPr lang="ru-RU" sz="900" i="0" dirty="0" err="1"/>
              <a:t>Тошанский</a:t>
            </a:r>
            <a:r>
              <a:rPr lang="ru-RU" sz="900" i="0" dirty="0"/>
              <a:t> (2.1.2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Чаганузунский</a:t>
            </a:r>
            <a:r>
              <a:rPr lang="ru-RU" sz="900" i="0" dirty="0"/>
              <a:t> (2.1.3 </a:t>
            </a:r>
            <a:r>
              <a:rPr lang="ru-RU" sz="900" i="0" dirty="0" err="1"/>
              <a:t>Hg</a:t>
            </a:r>
            <a:r>
              <a:rPr lang="ru-RU" sz="900" i="0" dirty="0"/>
              <a:t>), </a:t>
            </a:r>
            <a:r>
              <a:rPr lang="ru-RU" sz="900" i="0" dirty="0" err="1"/>
              <a:t>Коксаирский</a:t>
            </a:r>
            <a:r>
              <a:rPr lang="ru-RU" sz="900" i="0" dirty="0"/>
              <a:t> (4.0.1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); 15 - перспективная </a:t>
            </a:r>
            <a:r>
              <a:rPr lang="ru-RU" sz="900" i="0" dirty="0" err="1" smtClean="0"/>
              <a:t>Тыдту-гемская</a:t>
            </a:r>
            <a:r>
              <a:rPr lang="ru-RU" sz="900" i="0" dirty="0" smtClean="0"/>
              <a:t> </a:t>
            </a:r>
            <a:r>
              <a:rPr lang="ru-RU" sz="900" i="0" dirty="0"/>
              <a:t>площадь (2.1.0.1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); 16 - 18 </a:t>
            </a:r>
            <a:r>
              <a:rPr lang="ru-RU" sz="900" i="0" dirty="0" smtClean="0"/>
              <a:t>– л/х </a:t>
            </a:r>
            <a:r>
              <a:rPr lang="ru-RU" sz="900" i="0" dirty="0"/>
              <a:t>аномалии (а - в рыхлых отложениях; б - в коренных породах): 16 - </a:t>
            </a:r>
            <a:r>
              <a:rPr lang="ru-RU" sz="900" i="0" dirty="0" err="1"/>
              <a:t>Au</a:t>
            </a:r>
            <a:r>
              <a:rPr lang="ru-RU" sz="900" i="0" dirty="0"/>
              <a:t>, 17 - </a:t>
            </a:r>
            <a:r>
              <a:rPr lang="ru-RU" sz="900" i="0" dirty="0" err="1"/>
              <a:t>Ag</a:t>
            </a:r>
            <a:r>
              <a:rPr lang="ru-RU" sz="900" i="0" dirty="0"/>
              <a:t>, 18 - W.19, 20 - Перспективные участки: 19 - 1-й очереди, 20 - 2-й очереди; 21 - аномальные участки с эталонными объектами.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33" y="556610"/>
            <a:ext cx="6298663" cy="15762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54" y="2200708"/>
            <a:ext cx="2227338" cy="1876364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1691680" y="4365104"/>
            <a:ext cx="720080" cy="72008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2339752" y="4077072"/>
            <a:ext cx="1" cy="26064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62185" y="3383414"/>
            <a:ext cx="405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mtClean="0"/>
              <a:t>Au</a:t>
            </a:r>
            <a:endParaRPr lang="ru-RU" sz="1100" b="1"/>
          </a:p>
        </p:txBody>
      </p:sp>
      <p:sp>
        <p:nvSpPr>
          <p:cNvPr id="17" name="TextBox 16"/>
          <p:cNvSpPr txBox="1"/>
          <p:nvPr/>
        </p:nvSpPr>
        <p:spPr>
          <a:xfrm>
            <a:off x="3454545" y="3815462"/>
            <a:ext cx="405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mtClean="0"/>
              <a:t>Ag</a:t>
            </a:r>
            <a:endParaRPr lang="ru-RU" sz="1100" b="1"/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>
            <a:off x="3563888" y="3501008"/>
            <a:ext cx="181351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3454545" y="3815462"/>
            <a:ext cx="74670" cy="117594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3" y="6625044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7929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6882014" cy="6858000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715951" y="-57001"/>
            <a:ext cx="47921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100" b="1" dirty="0"/>
              <a:t>Схема прогноза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на профилирующие типы </a:t>
            </a:r>
            <a:endParaRPr lang="ru-RU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1100" b="1" dirty="0" smtClean="0"/>
              <a:t>полезных </a:t>
            </a:r>
            <a:r>
              <a:rPr lang="ru-RU" sz="1100" b="1" dirty="0"/>
              <a:t>ископаемых по геофизическим данным</a:t>
            </a:r>
            <a:endParaRPr lang="ru-RU" sz="11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6588224" y="2765534"/>
            <a:ext cx="249879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б 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12 - 16 - Основные </a:t>
            </a:r>
            <a:r>
              <a:rPr lang="ru-RU" sz="900" i="0" dirty="0" err="1"/>
              <a:t>минерагенические</a:t>
            </a:r>
            <a:r>
              <a:rPr lang="ru-RU" sz="900" i="0" dirty="0"/>
              <a:t> таксоны; 12 - </a:t>
            </a:r>
            <a:r>
              <a:rPr lang="ru-RU" sz="900" i="0" dirty="0" err="1"/>
              <a:t>минерагенические</a:t>
            </a:r>
            <a:r>
              <a:rPr lang="ru-RU" sz="900" i="0" dirty="0"/>
              <a:t> области: Западно-Саянская (1.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Mo</a:t>
            </a:r>
            <a:r>
              <a:rPr lang="ru-RU" sz="900" i="0" dirty="0"/>
              <a:t>, </a:t>
            </a:r>
            <a:r>
              <a:rPr lang="ru-RU" sz="900" i="0" dirty="0" err="1"/>
              <a:t>Be</a:t>
            </a:r>
            <a:r>
              <a:rPr lang="ru-RU" sz="900" i="0" dirty="0"/>
              <a:t> / PZ2-MZ1), Алтае-</a:t>
            </a:r>
            <a:r>
              <a:rPr lang="ru-RU" sz="900" i="0" dirty="0" err="1"/>
              <a:t>Кузнецко</a:t>
            </a:r>
            <a:r>
              <a:rPr lang="ru-RU" sz="900" i="0" dirty="0"/>
              <a:t>-</a:t>
            </a:r>
            <a:r>
              <a:rPr lang="ru-RU" sz="900" i="0" dirty="0" err="1"/>
              <a:t>Северосаянская</a:t>
            </a:r>
            <a:r>
              <a:rPr lang="ru-RU" sz="900" i="0" dirty="0"/>
              <a:t> (2.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 / PZ1-MZ1), </a:t>
            </a:r>
            <a:r>
              <a:rPr lang="ru-RU" sz="900" i="0" dirty="0" err="1"/>
              <a:t>Салаиро</a:t>
            </a:r>
            <a:r>
              <a:rPr lang="ru-RU" sz="900" i="0" dirty="0"/>
              <a:t>-Алтайская (3.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 / PZ1-MZ1); 13 - рудные зоны: </a:t>
            </a:r>
            <a:r>
              <a:rPr lang="ru-RU" sz="900" i="0" dirty="0" err="1"/>
              <a:t>Курайская</a:t>
            </a:r>
            <a:r>
              <a:rPr lang="ru-RU" sz="900" i="0" dirty="0"/>
              <a:t> (2.1 </a:t>
            </a:r>
            <a:r>
              <a:rPr lang="ru-RU" sz="900" i="0" dirty="0" err="1"/>
              <a:t>Hg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Бельгебашская</a:t>
            </a:r>
            <a:r>
              <a:rPr lang="ru-RU" sz="900" i="0" dirty="0"/>
              <a:t> (3.1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); </a:t>
            </a:r>
            <a:r>
              <a:rPr lang="ru-RU" sz="900" i="0" dirty="0" err="1"/>
              <a:t>Улгий-Юстыдская</a:t>
            </a:r>
            <a:r>
              <a:rPr lang="ru-RU" sz="900" i="0" dirty="0"/>
              <a:t> (4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Sb</a:t>
            </a:r>
            <a:r>
              <a:rPr lang="ru-RU" sz="900" i="0" dirty="0"/>
              <a:t>, </a:t>
            </a:r>
            <a:r>
              <a:rPr lang="ru-RU" sz="900" i="0" dirty="0" err="1"/>
              <a:t>Bi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, W, </a:t>
            </a:r>
            <a:r>
              <a:rPr lang="ru-RU" sz="900" i="0" dirty="0" err="1"/>
              <a:t>Mo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 / PZ1-MZ1); 14 - прогнозируемые рудные узлы: </a:t>
            </a:r>
            <a:r>
              <a:rPr lang="ru-RU" sz="900" i="0" dirty="0" err="1"/>
              <a:t>Атуркольский</a:t>
            </a:r>
            <a:r>
              <a:rPr lang="ru-RU" sz="900" i="0" dirty="0"/>
              <a:t> (1.0.1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Сурулинский</a:t>
            </a:r>
            <a:r>
              <a:rPr lang="ru-RU" sz="900" i="0" dirty="0"/>
              <a:t> (1.0.2 </a:t>
            </a:r>
            <a:r>
              <a:rPr lang="ru-RU" sz="900" i="0" dirty="0" err="1"/>
              <a:t>Ta</a:t>
            </a:r>
            <a:r>
              <a:rPr lang="ru-RU" sz="900" i="0" dirty="0"/>
              <a:t>, </a:t>
            </a:r>
            <a:r>
              <a:rPr lang="ru-RU" sz="900" i="0" dirty="0" err="1"/>
              <a:t>Nb</a:t>
            </a:r>
            <a:r>
              <a:rPr lang="ru-RU" sz="900" i="0" dirty="0"/>
              <a:t>, </a:t>
            </a:r>
            <a:r>
              <a:rPr lang="ru-RU" sz="900" i="0" dirty="0" err="1"/>
              <a:t>Be</a:t>
            </a:r>
            <a:r>
              <a:rPr lang="ru-RU" sz="900" i="0" dirty="0"/>
              <a:t>), </a:t>
            </a:r>
            <a:r>
              <a:rPr lang="ru-RU" sz="900" i="0" dirty="0" err="1"/>
              <a:t>Кокоринский</a:t>
            </a:r>
            <a:r>
              <a:rPr lang="ru-RU" sz="900" i="0" dirty="0"/>
              <a:t> (1.0.3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), </a:t>
            </a:r>
            <a:r>
              <a:rPr lang="ru-RU" sz="900" i="0" dirty="0" err="1"/>
              <a:t>Арыджанский</a:t>
            </a:r>
            <a:r>
              <a:rPr lang="ru-RU" sz="900" i="0" dirty="0"/>
              <a:t> (2.0.1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), </a:t>
            </a:r>
            <a:r>
              <a:rPr lang="ru-RU" sz="900" i="0" dirty="0" err="1"/>
              <a:t>Сокпанды-Чичкитерекский</a:t>
            </a:r>
            <a:r>
              <a:rPr lang="ru-RU" sz="900" i="0" dirty="0"/>
              <a:t> (2.1.1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), </a:t>
            </a:r>
            <a:r>
              <a:rPr lang="ru-RU" sz="900" i="0" dirty="0" err="1"/>
              <a:t>Тошанский</a:t>
            </a:r>
            <a:r>
              <a:rPr lang="ru-RU" sz="900" i="0" dirty="0"/>
              <a:t> (2.1.2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Чаганузунский</a:t>
            </a:r>
            <a:r>
              <a:rPr lang="ru-RU" sz="900" i="0" dirty="0"/>
              <a:t> (2.1.3 </a:t>
            </a:r>
            <a:r>
              <a:rPr lang="ru-RU" sz="900" i="0" dirty="0" err="1"/>
              <a:t>Hg</a:t>
            </a:r>
            <a:r>
              <a:rPr lang="ru-RU" sz="900" i="0" dirty="0"/>
              <a:t>), </a:t>
            </a:r>
            <a:r>
              <a:rPr lang="ru-RU" sz="900" i="0" dirty="0" err="1"/>
              <a:t>Коксаирский</a:t>
            </a:r>
            <a:r>
              <a:rPr lang="ru-RU" sz="900" i="0" dirty="0"/>
              <a:t> (4.0.1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); 15 - перспективная </a:t>
            </a:r>
            <a:r>
              <a:rPr lang="ru-RU" sz="900" i="0" dirty="0" err="1"/>
              <a:t>Тыдтугемская</a:t>
            </a:r>
            <a:r>
              <a:rPr lang="ru-RU" sz="900" i="0" dirty="0"/>
              <a:t> площадь (2.1.0.1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); 16 - 18 - литохимические аномалии (а - в рыхлых отложениях; б - в коренных породах): 16 - </a:t>
            </a:r>
            <a:r>
              <a:rPr lang="ru-RU" sz="900" i="0" dirty="0" err="1"/>
              <a:t>Au</a:t>
            </a:r>
            <a:r>
              <a:rPr lang="ru-RU" sz="900" i="0" dirty="0"/>
              <a:t>, 17 - </a:t>
            </a:r>
            <a:r>
              <a:rPr lang="ru-RU" sz="900" i="0" dirty="0" err="1"/>
              <a:t>Ag</a:t>
            </a:r>
            <a:r>
              <a:rPr lang="ru-RU" sz="900" i="0" dirty="0"/>
              <a:t>, 18 - W.19, 20 - Перспективные участки: 19 - 1-й очереди, 20 - 2-й очереди; 21 - аномальные участки с эталонными объектами.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33" y="556610"/>
            <a:ext cx="6298663" cy="15762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4067944" y="4757082"/>
            <a:ext cx="792088" cy="616134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4283967" y="4464496"/>
            <a:ext cx="1" cy="26064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66" y="2852936"/>
            <a:ext cx="2157895" cy="153858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58642" y="3645024"/>
            <a:ext cx="405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Au</a:t>
            </a:r>
            <a:endParaRPr lang="ru-RU" sz="1100" b="1" dirty="0"/>
          </a:p>
        </p:txBody>
      </p:sp>
      <p:cxnSp>
        <p:nvCxnSpPr>
          <p:cNvPr id="24" name="Прямая соединительная линия 23"/>
          <p:cNvCxnSpPr/>
          <p:nvPr/>
        </p:nvCxnSpPr>
        <p:spPr bwMode="auto">
          <a:xfrm flipH="1" flipV="1">
            <a:off x="4932040" y="3806570"/>
            <a:ext cx="132362" cy="37548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38006" y="6320353"/>
            <a:ext cx="360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59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810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6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1_01_АГФ_изуч-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5616624" cy="63220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4624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Схема изученности листа М-45-ХVII с обрамлением</a:t>
            </a:r>
          </a:p>
          <a:p>
            <a:pPr algn="ctr"/>
            <a:r>
              <a:rPr lang="ru-RU" sz="1200" b="1" dirty="0"/>
              <a:t>среднемасштабными (1:200 000) аэрогеофизическими (АГФ) съемками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6309320"/>
            <a:ext cx="47119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1, 2 - Контуры участков АГФ съемок масштаба 1:200 000 и их номера в таблице </a:t>
            </a:r>
            <a:r>
              <a:rPr lang="ru-RU" i="0" dirty="0" smtClean="0"/>
              <a:t>2; </a:t>
            </a:r>
            <a:r>
              <a:rPr lang="ru-RU" i="0" dirty="0"/>
              <a:t>3 - границы листа М-45-ХVII (</a:t>
            </a:r>
            <a:r>
              <a:rPr lang="ru-RU" i="0" dirty="0" err="1"/>
              <a:t>Ортолыкская</a:t>
            </a:r>
            <a:r>
              <a:rPr lang="ru-RU" i="0" dirty="0"/>
              <a:t> площадь). Направление штриховки отвечает доминирующему азимуту маршрутов.</a:t>
            </a:r>
          </a:p>
        </p:txBody>
      </p:sp>
    </p:spTree>
    <p:extLst>
      <p:ext uri="{BB962C8B-B14F-4D97-AF65-F5344CB8AC3E}">
        <p14:creationId xmlns:p14="http://schemas.microsoft.com/office/powerpoint/2010/main" val="255856831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5940425" y="6669088"/>
            <a:ext cx="1727200" cy="188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6882014" cy="6858000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715951" y="-57001"/>
            <a:ext cx="47921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100" b="1" dirty="0"/>
              <a:t>Схема прогноза </a:t>
            </a:r>
            <a:r>
              <a:rPr lang="ru-RU" sz="1100" b="1" dirty="0" err="1"/>
              <a:t>Ортолыкской</a:t>
            </a:r>
            <a:r>
              <a:rPr lang="ru-RU" sz="1100" b="1" dirty="0"/>
              <a:t> площади на профилирующие типы </a:t>
            </a:r>
            <a:endParaRPr lang="ru-RU" sz="1100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1100" b="1" dirty="0" smtClean="0"/>
              <a:t>полезных </a:t>
            </a:r>
            <a:r>
              <a:rPr lang="ru-RU" sz="1100" b="1" dirty="0"/>
              <a:t>ископаемых по геофизическим данным</a:t>
            </a:r>
            <a:endParaRPr lang="ru-RU" sz="11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6588224" y="2765534"/>
            <a:ext cx="249879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0" dirty="0"/>
              <a:t>1 - Разломы (а - главные: б - второстепенные). 2 - 5 - Месторождения (а) и рудопроявления (б): 2 - </a:t>
            </a:r>
            <a:r>
              <a:rPr lang="ru-RU" sz="900" i="0" dirty="0" err="1"/>
              <a:t>Hg</a:t>
            </a:r>
            <a:r>
              <a:rPr lang="ru-RU" sz="900" i="0" dirty="0"/>
              <a:t>; 3 -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; 4 - </a:t>
            </a:r>
            <a:r>
              <a:rPr lang="ru-RU" sz="900" i="0" dirty="0" err="1"/>
              <a:t>Fe</a:t>
            </a:r>
            <a:r>
              <a:rPr lang="ru-RU" sz="900" i="0" dirty="0"/>
              <a:t>; 5 - </a:t>
            </a:r>
            <a:r>
              <a:rPr lang="ru-RU" sz="900" i="0" dirty="0" err="1"/>
              <a:t>Ag-Hg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; 6 - 12 - рудопроявления: 6 - </a:t>
            </a:r>
            <a:r>
              <a:rPr lang="ru-RU" sz="900" i="0" dirty="0" err="1"/>
              <a:t>Cu</a:t>
            </a:r>
            <a:r>
              <a:rPr lang="ru-RU" sz="900" i="0" dirty="0"/>
              <a:t>; 7 - </a:t>
            </a:r>
            <a:r>
              <a:rPr lang="ru-RU" sz="900" i="0" dirty="0" err="1"/>
              <a:t>Au</a:t>
            </a:r>
            <a:r>
              <a:rPr lang="ru-RU" sz="900" i="0" dirty="0"/>
              <a:t>; 8 - </a:t>
            </a:r>
            <a:r>
              <a:rPr lang="ru-RU" sz="900" i="0" dirty="0" err="1"/>
              <a:t>Ni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; 9 - </a:t>
            </a:r>
            <a:r>
              <a:rPr lang="ru-RU" sz="900" i="0" dirty="0" err="1"/>
              <a:t>Be</a:t>
            </a:r>
            <a:r>
              <a:rPr lang="ru-RU" sz="900" i="0" dirty="0"/>
              <a:t>; 10 - </a:t>
            </a:r>
            <a:r>
              <a:rPr lang="ru-RU" sz="900" i="0" dirty="0" err="1"/>
              <a:t>Nb</a:t>
            </a:r>
            <a:r>
              <a:rPr lang="ru-RU" sz="900" i="0" dirty="0"/>
              <a:t>; 11 - W. 12 - 16 - Основные </a:t>
            </a:r>
            <a:r>
              <a:rPr lang="ru-RU" sz="900" i="0" dirty="0" err="1"/>
              <a:t>минерагенические</a:t>
            </a:r>
            <a:r>
              <a:rPr lang="ru-RU" sz="900" i="0" dirty="0"/>
              <a:t> таксоны; 12 - </a:t>
            </a:r>
            <a:r>
              <a:rPr lang="ru-RU" sz="900" i="0" dirty="0" err="1"/>
              <a:t>минерагенические</a:t>
            </a:r>
            <a:r>
              <a:rPr lang="ru-RU" sz="900" i="0" dirty="0"/>
              <a:t> области: Западно-Саянская (1.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Mo</a:t>
            </a:r>
            <a:r>
              <a:rPr lang="ru-RU" sz="900" i="0" dirty="0"/>
              <a:t>, </a:t>
            </a:r>
            <a:r>
              <a:rPr lang="ru-RU" sz="900" i="0" dirty="0" err="1"/>
              <a:t>Be</a:t>
            </a:r>
            <a:r>
              <a:rPr lang="ru-RU" sz="900" i="0" dirty="0"/>
              <a:t> / PZ2-MZ1), Алтае-</a:t>
            </a:r>
            <a:r>
              <a:rPr lang="ru-RU" sz="900" i="0" dirty="0" err="1"/>
              <a:t>Кузнецко</a:t>
            </a:r>
            <a:r>
              <a:rPr lang="ru-RU" sz="900" i="0" dirty="0"/>
              <a:t>-</a:t>
            </a:r>
            <a:r>
              <a:rPr lang="ru-RU" sz="900" i="0" dirty="0" err="1"/>
              <a:t>Северосаянская</a:t>
            </a:r>
            <a:r>
              <a:rPr lang="ru-RU" sz="900" i="0" dirty="0"/>
              <a:t> (2.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 / PZ1-MZ1), </a:t>
            </a:r>
            <a:r>
              <a:rPr lang="ru-RU" sz="900" i="0" dirty="0" err="1"/>
              <a:t>Салаиро</a:t>
            </a:r>
            <a:r>
              <a:rPr lang="ru-RU" sz="900" i="0" dirty="0"/>
              <a:t>-Алтайская (3.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 / PZ1-MZ1); 13 - рудные зоны: </a:t>
            </a:r>
            <a:r>
              <a:rPr lang="ru-RU" sz="900" i="0" dirty="0" err="1"/>
              <a:t>Курайская</a:t>
            </a:r>
            <a:r>
              <a:rPr lang="ru-RU" sz="900" i="0" dirty="0"/>
              <a:t> (2.1 </a:t>
            </a:r>
            <a:r>
              <a:rPr lang="ru-RU" sz="900" i="0" dirty="0" err="1"/>
              <a:t>Hg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Бельгебашская</a:t>
            </a:r>
            <a:r>
              <a:rPr lang="ru-RU" sz="900" i="0" dirty="0"/>
              <a:t> (3.1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); </a:t>
            </a:r>
            <a:r>
              <a:rPr lang="ru-RU" sz="900" i="0" dirty="0" err="1"/>
              <a:t>Улгий-Юстыдская</a:t>
            </a:r>
            <a:r>
              <a:rPr lang="ru-RU" sz="900" i="0" dirty="0"/>
              <a:t> (4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Sb</a:t>
            </a:r>
            <a:r>
              <a:rPr lang="ru-RU" sz="900" i="0" dirty="0"/>
              <a:t>, </a:t>
            </a:r>
            <a:r>
              <a:rPr lang="ru-RU" sz="900" i="0" dirty="0" err="1"/>
              <a:t>Bi</a:t>
            </a:r>
            <a:r>
              <a:rPr lang="ru-RU" sz="900" i="0" dirty="0"/>
              <a:t>, </a:t>
            </a:r>
            <a:r>
              <a:rPr lang="ru-RU" sz="900" i="0" dirty="0" err="1"/>
              <a:t>Co</a:t>
            </a:r>
            <a:r>
              <a:rPr lang="ru-RU" sz="900" i="0" dirty="0"/>
              <a:t>, W, </a:t>
            </a:r>
            <a:r>
              <a:rPr lang="ru-RU" sz="900" i="0" dirty="0" err="1"/>
              <a:t>Mo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 / PZ1-MZ1); 14 - прогнозируемые рудные узлы: </a:t>
            </a:r>
            <a:r>
              <a:rPr lang="ru-RU" sz="900" i="0" dirty="0" err="1"/>
              <a:t>Атуркольский</a:t>
            </a:r>
            <a:r>
              <a:rPr lang="ru-RU" sz="900" i="0" dirty="0"/>
              <a:t> (1.0.1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Сурулинский</a:t>
            </a:r>
            <a:r>
              <a:rPr lang="ru-RU" sz="900" i="0" dirty="0"/>
              <a:t> (1.0.2 </a:t>
            </a:r>
            <a:r>
              <a:rPr lang="ru-RU" sz="900" i="0" dirty="0" err="1"/>
              <a:t>Ta</a:t>
            </a:r>
            <a:r>
              <a:rPr lang="ru-RU" sz="900" i="0" dirty="0"/>
              <a:t>, </a:t>
            </a:r>
            <a:r>
              <a:rPr lang="ru-RU" sz="900" i="0" dirty="0" err="1"/>
              <a:t>Nb</a:t>
            </a:r>
            <a:r>
              <a:rPr lang="ru-RU" sz="900" i="0" dirty="0"/>
              <a:t>, </a:t>
            </a:r>
            <a:r>
              <a:rPr lang="ru-RU" sz="900" i="0" dirty="0" err="1"/>
              <a:t>Be</a:t>
            </a:r>
            <a:r>
              <a:rPr lang="ru-RU" sz="900" i="0" dirty="0"/>
              <a:t>), </a:t>
            </a:r>
            <a:r>
              <a:rPr lang="ru-RU" sz="900" i="0" dirty="0" err="1"/>
              <a:t>Кокоринский</a:t>
            </a:r>
            <a:r>
              <a:rPr lang="ru-RU" sz="900" i="0" dirty="0"/>
              <a:t> (1.0.3 </a:t>
            </a:r>
            <a:r>
              <a:rPr lang="ru-RU" sz="900" i="0" dirty="0" err="1"/>
              <a:t>Fe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), </a:t>
            </a:r>
            <a:r>
              <a:rPr lang="ru-RU" sz="900" i="0" dirty="0" err="1"/>
              <a:t>Арыджанский</a:t>
            </a:r>
            <a:r>
              <a:rPr lang="ru-RU" sz="900" i="0" dirty="0"/>
              <a:t> (2.0.1 </a:t>
            </a:r>
            <a:r>
              <a:rPr lang="ru-RU" sz="900" i="0" dirty="0" err="1"/>
              <a:t>Pb</a:t>
            </a:r>
            <a:r>
              <a:rPr lang="ru-RU" sz="900" i="0" dirty="0"/>
              <a:t>, </a:t>
            </a:r>
            <a:r>
              <a:rPr lang="ru-RU" sz="900" i="0" dirty="0" err="1"/>
              <a:t>Zn</a:t>
            </a:r>
            <a:r>
              <a:rPr lang="ru-RU" sz="900" i="0" dirty="0"/>
              <a:t>), </a:t>
            </a:r>
            <a:r>
              <a:rPr lang="ru-RU" sz="900" i="0" dirty="0" err="1"/>
              <a:t>Сокпанды-Чичкитерекский</a:t>
            </a:r>
            <a:r>
              <a:rPr lang="ru-RU" sz="900" i="0" dirty="0"/>
              <a:t> (2.1.1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Ag</a:t>
            </a:r>
            <a:r>
              <a:rPr lang="ru-RU" sz="900" i="0" dirty="0"/>
              <a:t>), </a:t>
            </a:r>
            <a:r>
              <a:rPr lang="ru-RU" sz="900" i="0" dirty="0" err="1"/>
              <a:t>Тошанский</a:t>
            </a:r>
            <a:r>
              <a:rPr lang="ru-RU" sz="900" i="0" dirty="0"/>
              <a:t> (2.1.2 </a:t>
            </a:r>
            <a:r>
              <a:rPr lang="ru-RU" sz="900" i="0" dirty="0" err="1"/>
              <a:t>Au</a:t>
            </a:r>
            <a:r>
              <a:rPr lang="ru-RU" sz="900" i="0" dirty="0"/>
              <a:t>), </a:t>
            </a:r>
            <a:r>
              <a:rPr lang="ru-RU" sz="900" i="0" dirty="0" err="1"/>
              <a:t>Чаганузунский</a:t>
            </a:r>
            <a:r>
              <a:rPr lang="ru-RU" sz="900" i="0" dirty="0"/>
              <a:t> (2.1.3 </a:t>
            </a:r>
            <a:r>
              <a:rPr lang="ru-RU" sz="900" i="0" dirty="0" err="1"/>
              <a:t>Hg</a:t>
            </a:r>
            <a:r>
              <a:rPr lang="ru-RU" sz="900" i="0" dirty="0"/>
              <a:t>), </a:t>
            </a:r>
            <a:r>
              <a:rPr lang="ru-RU" sz="900" i="0" dirty="0" err="1"/>
              <a:t>Коксаирский</a:t>
            </a:r>
            <a:r>
              <a:rPr lang="ru-RU" sz="900" i="0" dirty="0"/>
              <a:t> (4.0.1 </a:t>
            </a:r>
            <a:r>
              <a:rPr lang="ru-RU" sz="900" i="0" dirty="0" err="1"/>
              <a:t>Ag</a:t>
            </a:r>
            <a:r>
              <a:rPr lang="ru-RU" sz="900" i="0" dirty="0"/>
              <a:t>, </a:t>
            </a:r>
            <a:r>
              <a:rPr lang="ru-RU" sz="900" i="0" dirty="0" err="1"/>
              <a:t>Hg</a:t>
            </a:r>
            <a:r>
              <a:rPr lang="ru-RU" sz="900" i="0" dirty="0"/>
              <a:t>, </a:t>
            </a:r>
            <a:r>
              <a:rPr lang="ru-RU" sz="900" i="0" dirty="0" err="1"/>
              <a:t>Au</a:t>
            </a:r>
            <a:r>
              <a:rPr lang="ru-RU" sz="900" i="0" dirty="0"/>
              <a:t>); 15 - перспективная </a:t>
            </a:r>
            <a:r>
              <a:rPr lang="ru-RU" sz="900" i="0" dirty="0" err="1"/>
              <a:t>Тыдтугемская</a:t>
            </a:r>
            <a:r>
              <a:rPr lang="ru-RU" sz="900" i="0" dirty="0"/>
              <a:t> площадь (2.1.0.1 </a:t>
            </a:r>
            <a:r>
              <a:rPr lang="ru-RU" sz="900" i="0" dirty="0" err="1"/>
              <a:t>Au</a:t>
            </a:r>
            <a:r>
              <a:rPr lang="ru-RU" sz="900" i="0" dirty="0"/>
              <a:t>, </a:t>
            </a:r>
            <a:r>
              <a:rPr lang="ru-RU" sz="900" i="0" dirty="0" err="1"/>
              <a:t>Cu</a:t>
            </a:r>
            <a:r>
              <a:rPr lang="ru-RU" sz="900" i="0" dirty="0"/>
              <a:t>); 16 - 18 - литохимические аномалии (а - в рыхлых отложениях; б - в коренных породах): 16 - </a:t>
            </a:r>
            <a:r>
              <a:rPr lang="ru-RU" sz="900" i="0" dirty="0" err="1"/>
              <a:t>Au</a:t>
            </a:r>
            <a:r>
              <a:rPr lang="ru-RU" sz="900" i="0" dirty="0"/>
              <a:t>, 17 - </a:t>
            </a:r>
            <a:r>
              <a:rPr lang="ru-RU" sz="900" i="0" dirty="0" err="1"/>
              <a:t>Ag</a:t>
            </a:r>
            <a:r>
              <a:rPr lang="ru-RU" sz="900" i="0" dirty="0"/>
              <a:t>, 18 - W.19, 20 - Перспективные участки: 19 - 1-й очереди, 20 - 2-й очереди; 21 - аномальные участки с эталонными объектами.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33" y="556610"/>
            <a:ext cx="6298663" cy="15762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3193037" y="4725143"/>
            <a:ext cx="658883" cy="394181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3563887" y="4464496"/>
            <a:ext cx="1" cy="26064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6" y="2941640"/>
            <a:ext cx="2262866" cy="149091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27984" y="3398779"/>
            <a:ext cx="405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Au</a:t>
            </a:r>
            <a:endParaRPr lang="ru-RU" sz="11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 bwMode="auto">
          <a:xfrm flipV="1">
            <a:off x="4541246" y="3614303"/>
            <a:ext cx="23436" cy="10308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651539" y="632575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60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2835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48464" y="660838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61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74"/>
            <a:ext cx="9144000" cy="65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489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159250" y="66675"/>
            <a:ext cx="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878388" y="211138"/>
            <a:ext cx="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82575" y="44624"/>
            <a:ext cx="8569325" cy="675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endParaRPr lang="ru-RU" sz="1800" b="1" dirty="0"/>
          </a:p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endParaRPr lang="ru-RU" sz="1800" b="1" dirty="0"/>
          </a:p>
          <a:p>
            <a:pPr algn="ctr">
              <a:buNone/>
            </a:pPr>
            <a:r>
              <a:rPr lang="ru-RU" sz="1800" b="1" dirty="0" smtClean="0"/>
              <a:t>Формирование </a:t>
            </a:r>
            <a:r>
              <a:rPr lang="ru-RU" sz="1800" b="1" dirty="0"/>
              <a:t>цифровой базы средне-крупномасштабных </a:t>
            </a:r>
            <a:endParaRPr lang="ru-RU" sz="1800" b="1" dirty="0" smtClean="0"/>
          </a:p>
          <a:p>
            <a:pPr algn="ctr">
              <a:buNone/>
            </a:pPr>
            <a:r>
              <a:rPr lang="ru-RU" sz="1800" b="1" dirty="0" smtClean="0"/>
              <a:t>аэрогеофизических и </a:t>
            </a:r>
            <a:r>
              <a:rPr lang="ru-RU" sz="1800" b="1" dirty="0"/>
              <a:t>гравиметрических </a:t>
            </a:r>
            <a:r>
              <a:rPr lang="ru-RU" sz="1800" b="1" dirty="0" smtClean="0"/>
              <a:t>данных </a:t>
            </a:r>
          </a:p>
          <a:p>
            <a:pPr algn="ctr">
              <a:buNone/>
            </a:pPr>
            <a:endParaRPr lang="ru-RU" sz="1800" b="1" dirty="0" smtClean="0"/>
          </a:p>
          <a:p>
            <a:pPr algn="just">
              <a:buNone/>
            </a:pPr>
            <a:r>
              <a:rPr lang="ru-RU" sz="1800" i="0" dirty="0" smtClean="0"/>
              <a:t>     Вся полученная и </a:t>
            </a:r>
            <a:r>
              <a:rPr lang="ru-RU" sz="1800" i="0" dirty="0"/>
              <a:t>обработанная </a:t>
            </a:r>
            <a:r>
              <a:rPr lang="ru-RU" sz="1800" i="0" dirty="0" smtClean="0"/>
              <a:t>геофизическая </a:t>
            </a:r>
            <a:r>
              <a:rPr lang="ru-RU" sz="1800" i="0" dirty="0"/>
              <a:t>информация </a:t>
            </a:r>
            <a:r>
              <a:rPr lang="ru-RU" sz="1800" i="0" dirty="0" smtClean="0"/>
              <a:t>собрана </a:t>
            </a:r>
            <a:r>
              <a:rPr lang="ru-RU" sz="1800" i="0" dirty="0"/>
              <a:t>в базе данных (папка </a:t>
            </a:r>
            <a:r>
              <a:rPr lang="en-US" sz="1800" i="0" dirty="0"/>
              <a:t>DATA</a:t>
            </a:r>
            <a:r>
              <a:rPr lang="ru-RU" sz="1800" i="0" dirty="0"/>
              <a:t>), структурированной в соответствии с нормативными документами по созданию ГФО ГГК-200/2.  Данные представлены в виде трех информационных уровней (ИУ</a:t>
            </a:r>
            <a:r>
              <a:rPr lang="ru-RU" sz="1800" i="0" dirty="0" smtClean="0"/>
              <a:t>):</a:t>
            </a:r>
            <a:endParaRPr lang="ru-RU" sz="1800" i="0" dirty="0"/>
          </a:p>
          <a:p>
            <a:pPr algn="just">
              <a:buNone/>
            </a:pPr>
            <a:r>
              <a:rPr lang="ru-RU" sz="1800" dirty="0" smtClean="0"/>
              <a:t>     </a:t>
            </a:r>
            <a:r>
              <a:rPr lang="ru-RU" sz="1800" u="sng" dirty="0" smtClean="0"/>
              <a:t>1-й </a:t>
            </a:r>
            <a:r>
              <a:rPr lang="ru-RU" sz="1800" u="sng" dirty="0"/>
              <a:t>уровень</a:t>
            </a:r>
            <a:r>
              <a:rPr lang="ru-RU" sz="1800" dirty="0"/>
              <a:t> (папка «</a:t>
            </a:r>
            <a:r>
              <a:rPr lang="en-US" sz="1800" dirty="0"/>
              <a:t>Level</a:t>
            </a:r>
            <a:r>
              <a:rPr lang="ru-RU" sz="1800" dirty="0"/>
              <a:t>_1») – исходные данные геофизических полей (сканированные /формат </a:t>
            </a:r>
            <a:r>
              <a:rPr lang="en-US" sz="1800" dirty="0"/>
              <a:t>JPG</a:t>
            </a:r>
            <a:r>
              <a:rPr lang="ru-RU" sz="1800" dirty="0" smtClean="0"/>
              <a:t>/ и </a:t>
            </a:r>
            <a:r>
              <a:rPr lang="ru-RU" sz="1800" dirty="0"/>
              <a:t>оцифрованные /</a:t>
            </a:r>
            <a:r>
              <a:rPr lang="en-US" sz="1800" dirty="0"/>
              <a:t>SHP</a:t>
            </a:r>
            <a:r>
              <a:rPr lang="ru-RU" sz="1800" dirty="0" smtClean="0"/>
              <a:t>/ карты </a:t>
            </a:r>
            <a:r>
              <a:rPr lang="ru-RU" sz="1800" dirty="0"/>
              <a:t>изолиний АМП, МЭД, </a:t>
            </a:r>
            <a:r>
              <a:rPr lang="en-US" sz="1800" dirty="0"/>
              <a:t>U</a:t>
            </a:r>
            <a:r>
              <a:rPr lang="ru-RU" sz="1800" dirty="0"/>
              <a:t>, </a:t>
            </a:r>
            <a:r>
              <a:rPr lang="en-US" sz="1800" dirty="0" err="1"/>
              <a:t>Th</a:t>
            </a:r>
            <a:r>
              <a:rPr lang="ru-RU" sz="1800" dirty="0"/>
              <a:t>, </a:t>
            </a:r>
            <a:r>
              <a:rPr lang="en-US" sz="1800" dirty="0"/>
              <a:t>K</a:t>
            </a:r>
            <a:r>
              <a:rPr lang="ru-RU" sz="1800" dirty="0"/>
              <a:t> масштаба 1:25 000 по участкам 3 – 5 /</a:t>
            </a:r>
            <a:r>
              <a:rPr lang="ru-RU" sz="1800" dirty="0" smtClean="0"/>
              <a:t>Рис.12а/ </a:t>
            </a:r>
            <a:r>
              <a:rPr lang="ru-RU" sz="1800" dirty="0"/>
              <a:t>и участку 2 /</a:t>
            </a:r>
            <a:r>
              <a:rPr lang="ru-RU" sz="1800" dirty="0" smtClean="0"/>
              <a:t>Рис.12б/ </a:t>
            </a:r>
            <a:r>
              <a:rPr lang="ru-RU" sz="1800" dirty="0"/>
              <a:t>м-ба </a:t>
            </a:r>
            <a:r>
              <a:rPr lang="ru-RU" sz="1800" dirty="0" smtClean="0"/>
              <a:t>1:200000</a:t>
            </a:r>
            <a:r>
              <a:rPr lang="ru-RU" sz="1800" dirty="0"/>
              <a:t>; матрица (</a:t>
            </a:r>
            <a:r>
              <a:rPr lang="ru-RU" sz="1800" b="1" dirty="0"/>
              <a:t>ΔТ</a:t>
            </a:r>
            <a:r>
              <a:rPr lang="ru-RU" sz="1800" dirty="0"/>
              <a:t>)</a:t>
            </a:r>
            <a:r>
              <a:rPr lang="ru-RU" sz="1800" baseline="-25000" dirty="0"/>
              <a:t>а</a:t>
            </a:r>
            <a:r>
              <a:rPr lang="ru-RU" sz="1800" dirty="0"/>
              <a:t> (</a:t>
            </a:r>
            <a:r>
              <a:rPr lang="en-US" sz="1800" dirty="0"/>
              <a:t>GRD</a:t>
            </a:r>
            <a:r>
              <a:rPr lang="ru-RU" sz="1800" dirty="0"/>
              <a:t>) по листу М-45-</a:t>
            </a:r>
            <a:r>
              <a:rPr lang="en-US" sz="1800" dirty="0"/>
              <a:t>XVII</a:t>
            </a:r>
            <a:r>
              <a:rPr lang="ru-RU" sz="1800" dirty="0"/>
              <a:t> с обрамлением из БД ГФО ГГК-1000/3 листа М-45; петрофизические данные (физические свойства горных пород региона) в табличном виде в формате </a:t>
            </a:r>
            <a:r>
              <a:rPr lang="en-US" sz="1800" dirty="0"/>
              <a:t>DOC</a:t>
            </a:r>
            <a:r>
              <a:rPr lang="ru-RU" sz="1800" dirty="0" smtClean="0"/>
              <a:t>.</a:t>
            </a:r>
          </a:p>
          <a:p>
            <a:pPr algn="just">
              <a:buNone/>
            </a:pPr>
            <a:r>
              <a:rPr lang="ru-RU" sz="1800" i="0" dirty="0" smtClean="0"/>
              <a:t>     </a:t>
            </a:r>
            <a:r>
              <a:rPr lang="ru-RU" sz="1800" u="sng" dirty="0" smtClean="0"/>
              <a:t>2-й </a:t>
            </a:r>
            <a:r>
              <a:rPr lang="ru-RU" sz="1800" u="sng" dirty="0"/>
              <a:t>уровень</a:t>
            </a:r>
            <a:r>
              <a:rPr lang="ru-RU" sz="1800" dirty="0"/>
              <a:t> (папка «</a:t>
            </a:r>
            <a:r>
              <a:rPr lang="en-US" sz="1800" dirty="0"/>
              <a:t>Level</a:t>
            </a:r>
            <a:r>
              <a:rPr lang="ru-RU" sz="1800" dirty="0"/>
              <a:t>_2») – увязанные исходные аэрогеофизические данные по участкам съёмок в виде матриц (</a:t>
            </a:r>
            <a:r>
              <a:rPr lang="ru-RU" sz="1800" b="1" dirty="0"/>
              <a:t>ΔТ</a:t>
            </a:r>
            <a:r>
              <a:rPr lang="ru-RU" sz="1800" dirty="0"/>
              <a:t>)</a:t>
            </a:r>
            <a:r>
              <a:rPr lang="ru-RU" sz="1800" baseline="-25000" dirty="0"/>
              <a:t>а</a:t>
            </a:r>
            <a:r>
              <a:rPr lang="ru-RU" sz="1800" dirty="0"/>
              <a:t>, МЭД, </a:t>
            </a:r>
            <a:r>
              <a:rPr lang="en-US" sz="1800" dirty="0"/>
              <a:t>U</a:t>
            </a:r>
            <a:r>
              <a:rPr lang="ru-RU" sz="1800" dirty="0"/>
              <a:t>, </a:t>
            </a:r>
            <a:r>
              <a:rPr lang="en-US" sz="1800" dirty="0" err="1"/>
              <a:t>Th</a:t>
            </a:r>
            <a:r>
              <a:rPr lang="ru-RU" sz="1800" dirty="0"/>
              <a:t>, </a:t>
            </a:r>
            <a:r>
              <a:rPr lang="en-US" sz="1800" dirty="0"/>
              <a:t>K </a:t>
            </a:r>
            <a:r>
              <a:rPr lang="ru-RU" sz="1800" dirty="0"/>
              <a:t>формата </a:t>
            </a:r>
            <a:r>
              <a:rPr lang="en-US" sz="1800" dirty="0"/>
              <a:t>GRD</a:t>
            </a:r>
            <a:r>
              <a:rPr lang="ru-RU" sz="1800" dirty="0"/>
              <a:t>;</a:t>
            </a:r>
          </a:p>
          <a:p>
            <a:pPr lvl="0" algn="just">
              <a:buNone/>
            </a:pPr>
            <a:r>
              <a:rPr lang="ru-RU" sz="1800" i="0" dirty="0" smtClean="0"/>
              <a:t>     </a:t>
            </a:r>
            <a:r>
              <a:rPr lang="ru-RU" sz="1800" u="sng" dirty="0" smtClean="0"/>
              <a:t>3-й </a:t>
            </a:r>
            <a:r>
              <a:rPr lang="ru-RU" sz="1800" u="sng" dirty="0"/>
              <a:t>уровень</a:t>
            </a:r>
            <a:r>
              <a:rPr lang="ru-RU" sz="1800" dirty="0"/>
              <a:t> (папка «</a:t>
            </a:r>
            <a:r>
              <a:rPr lang="en-US" sz="1800" dirty="0"/>
              <a:t>Level</a:t>
            </a:r>
            <a:r>
              <a:rPr lang="ru-RU" sz="1800" dirty="0"/>
              <a:t>_3» / «</a:t>
            </a:r>
            <a:r>
              <a:rPr lang="en-US" sz="1800" dirty="0"/>
              <a:t>Base</a:t>
            </a:r>
            <a:r>
              <a:rPr lang="ru-RU" sz="1800" dirty="0"/>
              <a:t>») – итоговые сводные цифровые модели геофизических полей (матрицы </a:t>
            </a:r>
            <a:r>
              <a:rPr lang="ru-RU" sz="1800" b="1" dirty="0"/>
              <a:t>Δ</a:t>
            </a:r>
            <a:r>
              <a:rPr lang="en-US" sz="1800" b="1" dirty="0"/>
              <a:t>g</a:t>
            </a:r>
            <a:r>
              <a:rPr lang="ru-RU" sz="1800" baseline="-25000" dirty="0"/>
              <a:t>Б</a:t>
            </a:r>
            <a:r>
              <a:rPr lang="ru-RU" sz="1800" dirty="0"/>
              <a:t>, (</a:t>
            </a:r>
            <a:r>
              <a:rPr lang="ru-RU" sz="1800" b="1" dirty="0"/>
              <a:t>ΔТ</a:t>
            </a:r>
            <a:r>
              <a:rPr lang="ru-RU" sz="1800" dirty="0"/>
              <a:t>)</a:t>
            </a:r>
            <a:r>
              <a:rPr lang="ru-RU" sz="1800" baseline="-25000" dirty="0"/>
              <a:t>а</a:t>
            </a:r>
            <a:r>
              <a:rPr lang="ru-RU" sz="1800" dirty="0"/>
              <a:t>, МЭД, </a:t>
            </a:r>
            <a:r>
              <a:rPr lang="en-US" sz="1800" dirty="0"/>
              <a:t>U</a:t>
            </a:r>
            <a:r>
              <a:rPr lang="ru-RU" sz="1800" dirty="0"/>
              <a:t>, </a:t>
            </a:r>
            <a:r>
              <a:rPr lang="en-US" sz="1800" dirty="0" err="1"/>
              <a:t>Th</a:t>
            </a:r>
            <a:r>
              <a:rPr lang="ru-RU" sz="1800" dirty="0"/>
              <a:t>, </a:t>
            </a:r>
            <a:r>
              <a:rPr lang="en-US" sz="1800" dirty="0"/>
              <a:t>K</a:t>
            </a:r>
            <a:r>
              <a:rPr lang="ru-RU" sz="1800" dirty="0"/>
              <a:t>) и их трансформант формата </a:t>
            </a:r>
            <a:r>
              <a:rPr lang="en-US" sz="1800" dirty="0"/>
              <a:t>GRD</a:t>
            </a:r>
            <a:r>
              <a:rPr lang="ru-RU" sz="1800" dirty="0"/>
              <a:t> (с обрамлением в один лист масштаба 1:50 000</a:t>
            </a:r>
            <a:r>
              <a:rPr lang="ru-RU" sz="1800" dirty="0" smtClean="0"/>
              <a:t>).</a:t>
            </a:r>
          </a:p>
          <a:p>
            <a:pPr lvl="0" algn="just">
              <a:buNone/>
            </a:pP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8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3-й </a:t>
            </a:r>
            <a:r>
              <a:rPr lang="ru-RU" altLang="ru-RU" sz="1800" u="sng" dirty="0">
                <a:ea typeface="Calibri" panose="020F0502020204030204" pitchFamily="34" charset="0"/>
                <a:cs typeface="Times New Roman" panose="02020603050405020304" pitchFamily="18" charset="0"/>
              </a:rPr>
              <a:t>уровень</a:t>
            </a:r>
            <a:r>
              <a:rPr lang="ru-RU" altLang="ru-RU" sz="1800" i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(папка «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_3» / «</a:t>
            </a:r>
            <a:r>
              <a:rPr lang="ru-RU" altLang="ru-RU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Norm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») – цифровая модель нормального магнитного поля Земли эпохи 1965 г (модель ВСЕГЕИ</a:t>
            </a:r>
            <a:r>
              <a:rPr lang="ru-RU" alt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dirty="0" smtClean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в границах номенклатурного листа с обрамлением в один лист масштаба 1:50 000.</a:t>
            </a:r>
            <a:r>
              <a:rPr lang="ru-RU" altLang="ru-RU" sz="1800" i="0" dirty="0" smtClean="0">
                <a:latin typeface="+mn-lt"/>
              </a:rPr>
              <a:t> </a:t>
            </a:r>
            <a:endParaRPr lang="ru-RU" altLang="ru-RU" sz="1800" i="0" dirty="0">
              <a:latin typeface="+mn-lt"/>
            </a:endParaRPr>
          </a:p>
          <a:p>
            <a:pPr algn="just">
              <a:buNone/>
            </a:pPr>
            <a:endParaRPr lang="ru-RU" sz="1800" dirty="0" smtClean="0"/>
          </a:p>
          <a:p>
            <a:pPr algn="just">
              <a:buNone/>
            </a:pPr>
            <a:endParaRPr lang="ru-RU" sz="1800" dirty="0" smtClean="0"/>
          </a:p>
          <a:p>
            <a:pPr algn="just">
              <a:buNone/>
            </a:pPr>
            <a:r>
              <a:rPr lang="ru-RU" sz="1800" dirty="0" smtClean="0"/>
              <a:t> </a:t>
            </a:r>
            <a:endParaRPr lang="ru-RU" sz="1800" dirty="0"/>
          </a:p>
          <a:p>
            <a:pPr algn="just">
              <a:buNone/>
            </a:pPr>
            <a:endParaRPr lang="ru-RU" sz="18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62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1418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159250" y="66675"/>
            <a:ext cx="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878388" y="211138"/>
            <a:ext cx="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800" i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82575" y="621407"/>
            <a:ext cx="8569325" cy="626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b="1" dirty="0" smtClean="0"/>
              <a:t>Полученные результаты: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800" dirty="0" smtClean="0"/>
              <a:t>Составлены и уточнены картограммы </a:t>
            </a:r>
            <a:r>
              <a:rPr lang="ru-RU" sz="1800" dirty="0"/>
              <a:t>и </a:t>
            </a:r>
            <a:r>
              <a:rPr lang="ru-RU" sz="1800" dirty="0" smtClean="0"/>
              <a:t>каталоги геофизической изученности по листу </a:t>
            </a:r>
            <a:r>
              <a:rPr lang="en-US" sz="1800" dirty="0" smtClean="0"/>
              <a:t>M</a:t>
            </a:r>
            <a:r>
              <a:rPr lang="ru-RU" sz="1800" dirty="0" smtClean="0"/>
              <a:t>-</a:t>
            </a:r>
            <a:r>
              <a:rPr lang="en-US" sz="1800" dirty="0" smtClean="0"/>
              <a:t>4</a:t>
            </a:r>
            <a:r>
              <a:rPr lang="ru-RU" sz="1800" dirty="0" smtClean="0"/>
              <a:t>5-X</a:t>
            </a:r>
            <a:r>
              <a:rPr lang="en-US" sz="1800" dirty="0" smtClean="0"/>
              <a:t>VII</a:t>
            </a:r>
            <a:r>
              <a:rPr lang="ru-RU" sz="1800" dirty="0" smtClean="0"/>
              <a:t> (</a:t>
            </a:r>
            <a:r>
              <a:rPr lang="ru-RU" sz="1800" dirty="0" err="1" smtClean="0"/>
              <a:t>Ортолыкская</a:t>
            </a:r>
            <a:r>
              <a:rPr lang="ru-RU" sz="1800" dirty="0" smtClean="0"/>
              <a:t> площадь). </a:t>
            </a:r>
            <a:endParaRPr lang="ru-RU" sz="1800" dirty="0"/>
          </a:p>
          <a:p>
            <a:pPr marL="342900" indent="-342900" algn="just">
              <a:buFontTx/>
              <a:buAutoNum type="arabicPeriod"/>
              <a:defRPr/>
            </a:pPr>
            <a:r>
              <a:rPr lang="ru-RU" altLang="ru-RU" sz="1800" dirty="0" smtClean="0"/>
              <a:t>Собраны и оцифрованы фондовые, архивные и опубликованные геофизические материалы по изучаемой площади </a:t>
            </a:r>
            <a:r>
              <a:rPr lang="ru-RU" sz="1800" dirty="0" smtClean="0"/>
              <a:t> </a:t>
            </a:r>
            <a:r>
              <a:rPr lang="ru-RU" sz="1800" dirty="0"/>
              <a:t>и смежным территориям</a:t>
            </a:r>
            <a:r>
              <a:rPr lang="ru-RU" sz="1800" dirty="0" smtClean="0"/>
              <a:t>.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800" dirty="0" smtClean="0"/>
              <a:t>Подготовлена геофизическая основа в комплектности: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sz="1800" dirty="0" smtClean="0"/>
              <a:t>карты геофизических полей (аномального магнитного /АМП/; содержаний урана, тория, калия; мощности экспозиционной дозы суммарного гамма-излучения; поля силы тяжести /ПСТ/);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 smtClean="0"/>
              <a:t>карты целевых трансформант геофизических полей (градиентов, локальных составляющих ПСТ и АМП; бинарных отношений радиоактивных элементов, </a:t>
            </a:r>
            <a:r>
              <a:rPr lang="ru-RU" altLang="ru-RU" sz="1800" dirty="0" err="1" smtClean="0"/>
              <a:t>радиогеохимической</a:t>
            </a:r>
            <a:r>
              <a:rPr lang="ru-RU" altLang="ru-RU" sz="1800" dirty="0" smtClean="0"/>
              <a:t> зональности и др.);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 smtClean="0"/>
              <a:t>схемы предварительной комплексной интерпретации структурно-тектонической и прогнозной направленности;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/>
              <a:t>г</a:t>
            </a:r>
            <a:r>
              <a:rPr lang="ru-RU" altLang="ru-RU" sz="1800" dirty="0" smtClean="0"/>
              <a:t>еолого-геофизический разрез вдоль линии геологического разреза;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/>
              <a:t>к</a:t>
            </a:r>
            <a:r>
              <a:rPr lang="ru-RU" altLang="ru-RU" sz="1800" dirty="0" smtClean="0"/>
              <a:t>арта АМП и схема гравитационных аномалий масштаба 1:500 000;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/>
              <a:t>с</a:t>
            </a:r>
            <a:r>
              <a:rPr lang="ru-RU" altLang="ru-RU" sz="1800" dirty="0" smtClean="0"/>
              <a:t>труктурированный массив геофизических материалов (База Данных), составленный в соответствии с нормативными требованиями; </a:t>
            </a:r>
          </a:p>
          <a:p>
            <a:pPr marL="465750" indent="-285750" algn="just">
              <a:buFontTx/>
              <a:buChar char="-"/>
              <a:defRPr/>
            </a:pPr>
            <a:r>
              <a:rPr lang="ru-RU" altLang="ru-RU" sz="1800" dirty="0" smtClean="0"/>
              <a:t>Объяснительная записка.</a:t>
            </a:r>
            <a:endParaRPr lang="ru-RU" altLang="ru-RU" sz="1800" dirty="0"/>
          </a:p>
          <a:p>
            <a:pPr marL="180000" algn="just">
              <a:buNone/>
              <a:defRPr/>
            </a:pPr>
            <a:r>
              <a:rPr lang="ru-RU" altLang="ru-RU" sz="1800" dirty="0" smtClean="0"/>
              <a:t>4. Составлены Информационные  отчеты (квартальные и годовой).</a:t>
            </a:r>
          </a:p>
          <a:p>
            <a:pPr marL="180000" algn="just">
              <a:buNone/>
              <a:defRPr/>
            </a:pPr>
            <a:r>
              <a:rPr lang="ru-RU" altLang="ru-RU" sz="1800" dirty="0" smtClean="0"/>
              <a:t>5. Подготовлены разделы к итоговому геологическому отчету.</a:t>
            </a:r>
          </a:p>
          <a:p>
            <a:pPr marL="180000" algn="just">
              <a:buNone/>
              <a:defRPr/>
            </a:pPr>
            <a:endParaRPr lang="ru-RU" altLang="ru-RU" sz="1800" dirty="0" smtClean="0"/>
          </a:p>
          <a:p>
            <a:pPr marL="465750" indent="-285750" algn="just">
              <a:buFontTx/>
              <a:buChar char="-"/>
              <a:defRPr/>
            </a:pPr>
            <a:endParaRPr lang="ru-RU" altLang="ru-RU" sz="2000" dirty="0" smtClean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63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2534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 bwMode="auto">
          <a:xfrm>
            <a:off x="1403350" y="4365625"/>
            <a:ext cx="6264275" cy="1150938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 b="1">
              <a:solidFill>
                <a:srgbClr val="0000FF"/>
              </a:solidFill>
            </a:endParaRPr>
          </a:p>
        </p:txBody>
      </p:sp>
      <p:pic>
        <p:nvPicPr>
          <p:cNvPr id="11673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5394" r="4085" b="7361"/>
          <a:stretch>
            <a:fillRect/>
          </a:stretch>
        </p:blipFill>
        <p:spPr bwMode="auto">
          <a:xfrm>
            <a:off x="293688" y="1052513"/>
            <a:ext cx="84137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116013" y="4541838"/>
            <a:ext cx="676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Спасибо за внимание</a:t>
            </a:r>
            <a:endParaRPr lang="ru-RU" altLang="ru-RU" sz="3600" b="1" i="0">
              <a:solidFill>
                <a:srgbClr val="0000FF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626366" y="5520714"/>
            <a:ext cx="141013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Зубов Е. 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Степанов К. 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Лохов Д. К.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Домбровская Н. А.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err="1" smtClean="0"/>
              <a:t>Кострикова</a:t>
            </a:r>
            <a:r>
              <a:rPr lang="ru-RU" altLang="ru-RU" sz="1400" dirty="0" smtClean="0"/>
              <a:t> Ю. С.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/>
              <a:t>Васильева С. И.</a:t>
            </a:r>
            <a:endParaRPr lang="ru-RU" alt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2696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0000FF"/>
                </a:solidFill>
              </a:rPr>
              <a:t>ФГБУ «Институт Карпинского»</a:t>
            </a:r>
            <a:endParaRPr lang="ru-RU" altLang="ru-RU" sz="14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93688" y="44624"/>
            <a:ext cx="4566344" cy="63726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9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_04_ГФ_изуч_назем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1"/>
            <a:ext cx="5831888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6177498"/>
            <a:ext cx="4608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1 - участки наземных магнитометрических и электроразведочных работ </a:t>
            </a:r>
            <a:r>
              <a:rPr lang="ru-RU" i="0" dirty="0" smtClean="0"/>
              <a:t>м-ба </a:t>
            </a:r>
          </a:p>
          <a:p>
            <a:pPr algn="just"/>
            <a:r>
              <a:rPr lang="ru-RU" i="0" dirty="0" smtClean="0"/>
              <a:t>1 </a:t>
            </a:r>
            <a:r>
              <a:rPr lang="ru-RU" i="0" dirty="0"/>
              <a:t>: 5 000 - 1 : 50 000, их номера на схеме и в таблице 1.4; 2 - участки внемасштабных наземных геофизических работ, их номера на схеме и в таблице 1.4; 3 - площадь листа М-45-XVII.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793281" y="5236458"/>
            <a:ext cx="331522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None/>
            </a:pPr>
            <a:r>
              <a:rPr lang="ru-RU" sz="900" dirty="0" smtClean="0"/>
              <a:t>Наземные ГФ работы, охватывающие период с 1945 по 1991 года, сосредоточены на юге площади вдоль </a:t>
            </a:r>
            <a:r>
              <a:rPr lang="ru-RU" sz="900" dirty="0" err="1" smtClean="0"/>
              <a:t>Курайского</a:t>
            </a:r>
            <a:r>
              <a:rPr lang="ru-RU" sz="900" dirty="0" smtClean="0"/>
              <a:t> разлома. Использовались МР, ЭС, шпуровая </a:t>
            </a:r>
            <a:r>
              <a:rPr lang="ru-RU" sz="900" dirty="0" err="1" smtClean="0"/>
              <a:t>ртутометри-ческая</a:t>
            </a:r>
            <a:r>
              <a:rPr lang="ru-RU" sz="900" dirty="0" smtClean="0"/>
              <a:t> съемка, ЭР методами ВЭЗ, СГ, ЕП, ВП, симметричного профилирования и др.  </a:t>
            </a:r>
            <a:endParaRPr lang="ru-RU" altLang="ru-RU" sz="900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663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200" i="0" dirty="0" smtClean="0">
                <a:ea typeface="Times New Roman" panose="02020603050405020304" pitchFamily="18" charset="0"/>
              </a:rPr>
              <a:t>Таблица 1.4</a:t>
            </a:r>
          </a:p>
          <a:p>
            <a:pPr algn="ctr">
              <a:spcAft>
                <a:spcPts val="600"/>
              </a:spcAft>
            </a:pPr>
            <a:r>
              <a:rPr lang="ru-RU" sz="1200" b="1" i="0" dirty="0" smtClean="0">
                <a:ea typeface="Times New Roman" panose="02020603050405020304" pitchFamily="18" charset="0"/>
              </a:rPr>
              <a:t>Характеристика </a:t>
            </a:r>
            <a:r>
              <a:rPr lang="ru-RU" sz="1200" b="1" i="0" dirty="0">
                <a:ea typeface="Times New Roman" panose="02020603050405020304" pitchFamily="18" charset="0"/>
              </a:rPr>
              <a:t>изученности листа M-45-XVII наземными магнитными и электроразведочными съёмками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91762"/>
              </p:ext>
            </p:extLst>
          </p:nvPr>
        </p:nvGraphicFramePr>
        <p:xfrm>
          <a:off x="467544" y="671520"/>
          <a:ext cx="8352928" cy="4845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67">
                  <a:extLst>
                    <a:ext uri="{9D8B030D-6E8A-4147-A177-3AD203B41FA5}">
                      <a16:colId xmlns:a16="http://schemas.microsoft.com/office/drawing/2014/main" val="3022624433"/>
                    </a:ext>
                  </a:extLst>
                </a:gridCol>
                <a:gridCol w="2147720">
                  <a:extLst>
                    <a:ext uri="{9D8B030D-6E8A-4147-A177-3AD203B41FA5}">
                      <a16:colId xmlns:a16="http://schemas.microsoft.com/office/drawing/2014/main" val="2080146883"/>
                    </a:ext>
                  </a:extLst>
                </a:gridCol>
                <a:gridCol w="795783">
                  <a:extLst>
                    <a:ext uri="{9D8B030D-6E8A-4147-A177-3AD203B41FA5}">
                      <a16:colId xmlns:a16="http://schemas.microsoft.com/office/drawing/2014/main" val="224737378"/>
                    </a:ext>
                  </a:extLst>
                </a:gridCol>
                <a:gridCol w="795221">
                  <a:extLst>
                    <a:ext uri="{9D8B030D-6E8A-4147-A177-3AD203B41FA5}">
                      <a16:colId xmlns:a16="http://schemas.microsoft.com/office/drawing/2014/main" val="173497600"/>
                    </a:ext>
                  </a:extLst>
                </a:gridCol>
                <a:gridCol w="3102324">
                  <a:extLst>
                    <a:ext uri="{9D8B030D-6E8A-4147-A177-3AD203B41FA5}">
                      <a16:colId xmlns:a16="http://schemas.microsoft.com/office/drawing/2014/main" val="2812996694"/>
                    </a:ext>
                  </a:extLst>
                </a:gridCol>
                <a:gridCol w="1238013">
                  <a:extLst>
                    <a:ext uri="{9D8B030D-6E8A-4147-A177-3AD203B41FA5}">
                      <a16:colId xmlns:a16="http://schemas.microsoft.com/office/drawing/2014/main" val="1484743104"/>
                    </a:ext>
                  </a:extLst>
                </a:gridCol>
              </a:tblGrid>
              <a:tr h="67883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№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Название отчета; авторы отчета, наименование организации, 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проводившей съемку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Год отчёта и масштаб 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съёмки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Аппаратура, точность 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съемки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Методика и сеть 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наблюдений, размер установки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Форма хранения данных, номенклатура листа, участок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3255483887"/>
                  </a:ext>
                </a:extLst>
              </a:tr>
              <a:tr h="177423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2642114826"/>
                  </a:ext>
                </a:extLst>
              </a:tr>
              <a:tr h="177423">
                <a:tc gridSpan="6">
                  <a:txBody>
                    <a:bodyPr/>
                    <a:lstStyle/>
                    <a:p>
                      <a:pPr algn="ctr" fontAlgn="base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700">
                          <a:effectLst/>
                        </a:rPr>
                        <a:t>Площадные съемки масштаба 1:2 000 – 1:50 000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460035"/>
                  </a:ext>
                </a:extLst>
              </a:tr>
              <a:tr h="633535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Отчет Горно-Алтайской геофизической экспедиции о проведенных работах на Алтае в 1952 г. </a:t>
                      </a:r>
                      <a:endParaRPr lang="ru-RU" sz="600">
                        <a:effectLst/>
                      </a:endParaRPr>
                    </a:p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РГФ № 179619.  Минеев В.М. и др.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Сибирский геофизический трест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1954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1:50 000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1:5 000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М-2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±21,0 нТл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Магниторазведка (МР): 500×100, 50×(20-10), 100×40 м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Электроразведка (ЭР): симметричное профилирование 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 сети 200×10 м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АВ = 100, 200 м, А1В1 = 50, 100 м, MN = 10, 5 м 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Планы магнитных аномалий, 1:100 000.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М-45-70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40931884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Геофизические исследования в Восточном Алтае, с целью поисков железных руд. /Отчет о работах Коргонской геофизической партии за 1954 г./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РГФ № 184342. Курашова В.В., Гладких Ю.П., Никифоров Ю.В.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Сибирский Геофизический трест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1955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Магниторазведка масштаба 1:10 000 по сети 100×10 м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 100×20 м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М-45-69,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месторождение 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Красная горка (</a:t>
                      </a:r>
                      <a:r>
                        <a:rPr lang="en-US" sz="700">
                          <a:effectLst/>
                        </a:rPr>
                        <a:t>Hg</a:t>
                      </a:r>
                      <a:r>
                        <a:rPr lang="ru-RU" sz="700">
                          <a:effectLst/>
                        </a:rPr>
                        <a:t>)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335594629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Отчет о геофизических исследованиях в юго-восточном Алтае, /Отчет Курайской партии за 1955 г./. РГФ № 191506 Комаров А. М. и др.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Сибирский Геофизический трест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1956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1:50 000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1:5 000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МР, ЭР по сети 100×10 100×20 м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Металлометрия (ММ), эманационная съемка (ЭС) и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поисковые работы масштабов 1:50 000, 1:5 000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М-45-69, 70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</a:rPr>
                        <a:t>Участки</a:t>
                      </a:r>
                      <a:r>
                        <a:rPr lang="ru-RU" sz="700">
                          <a:effectLst/>
                        </a:rPr>
                        <a:t>: Кок-Саир, Чаган-Узунский, Талды-Дюргун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189733744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Геофизические исследования в юго-восточной части Горного Алтая /Отчет Чуйской партии за I960 г. и проект работ на 1961г./ РГФ № 228878</a:t>
                      </a:r>
                      <a:r>
                        <a:rPr lang="ru-RU" sz="600">
                          <a:effectLst/>
                        </a:rPr>
                        <a:t>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Алексенко Б.Ф.и др.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Западно-Сибирское Геологическое Уп-равление (ГУ)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1960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1:50 000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Участки: Ортолык (МР масштаба 1:50 000 по сети 2000×40 м, ЭР ВЭЗ по сети 2000×500 м.),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Кок-Саир (МР масштаба 1:10 000, по сети 100×20 м),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Джилкидал (МР по сети 500×20 м).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ЭС, ММ и ЭР методами ВЭЗ, срединных градиентов и измерения отношения разностей потенциалов.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М-45-70, 81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М-45-70, 81</a:t>
                      </a:r>
                      <a:endParaRPr lang="ru-RU" sz="600">
                        <a:effectLst/>
                      </a:endParaRPr>
                    </a:p>
                    <a:p>
                      <a:pPr algn="just" fontAlgn="base" hangingPunct="0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</a:rPr>
                        <a:t>Участки</a:t>
                      </a:r>
                      <a:r>
                        <a:rPr lang="ru-RU" sz="700">
                          <a:effectLst/>
                        </a:rPr>
                        <a:t>: Джилкидал,  Ортолык, Кок-Саир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298367246"/>
                  </a:ext>
                </a:extLst>
              </a:tr>
              <a:tr h="1018255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4а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Отчет Чуйской партии о геофизических исследованиях в ЮВ части </a:t>
                      </a:r>
                      <a:r>
                        <a:rPr lang="ru-RU" sz="700" dirty="0" err="1">
                          <a:effectLst/>
                        </a:rPr>
                        <a:t>Курайской</a:t>
                      </a:r>
                      <a:r>
                        <a:rPr lang="ru-RU" sz="700" dirty="0">
                          <a:effectLst/>
                        </a:rPr>
                        <a:t> ртутной зоны за 1961 г. РГФ № 236718 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Алексеенко Б.Ф. и др.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Западно-Сибирское ГУ.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1962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1:10 000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1:25 </a:t>
                      </a:r>
                      <a:r>
                        <a:rPr lang="ru-RU" sz="700" dirty="0" smtClean="0">
                          <a:effectLst/>
                        </a:rPr>
                        <a:t>000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Нет данных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Участки: </a:t>
                      </a:r>
                      <a:r>
                        <a:rPr lang="ru-RU" sz="700" dirty="0" err="1">
                          <a:effectLst/>
                        </a:rPr>
                        <a:t>Ортолык</a:t>
                      </a:r>
                      <a:r>
                        <a:rPr lang="ru-RU" sz="700" dirty="0">
                          <a:effectLst/>
                        </a:rPr>
                        <a:t> – МР м-ба 1:25 000, сеть 250×50 м;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Кок-</a:t>
                      </a:r>
                      <a:r>
                        <a:rPr lang="ru-RU" sz="700" dirty="0" err="1">
                          <a:effectLst/>
                        </a:rPr>
                        <a:t>Саир</a:t>
                      </a:r>
                      <a:r>
                        <a:rPr lang="ru-RU" sz="700" dirty="0">
                          <a:effectLst/>
                        </a:rPr>
                        <a:t> – МР м-ба 1:10 000, сеть 100×20 м, ММ;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Талды-Дюргун</a:t>
                      </a:r>
                      <a:r>
                        <a:rPr lang="ru-RU" sz="700" dirty="0">
                          <a:effectLst/>
                        </a:rPr>
                        <a:t> – МР м-ба 1:10 000, сеть 100×20 м;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Курайский</a:t>
                      </a:r>
                      <a:r>
                        <a:rPr lang="ru-RU" sz="700" dirty="0">
                          <a:effectLst/>
                        </a:rPr>
                        <a:t> (</a:t>
                      </a:r>
                      <a:r>
                        <a:rPr lang="ru-RU" sz="700" dirty="0" err="1">
                          <a:effectLst/>
                        </a:rPr>
                        <a:t>Тюргунский</a:t>
                      </a:r>
                      <a:r>
                        <a:rPr lang="ru-RU" sz="700" dirty="0">
                          <a:effectLst/>
                        </a:rPr>
                        <a:t>) – МР; 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М-45-69, 70.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 dirty="0">
                          <a:effectLst/>
                        </a:rPr>
                        <a:t>Участки</a:t>
                      </a:r>
                      <a:r>
                        <a:rPr lang="ru-RU" sz="700" dirty="0">
                          <a:effectLst/>
                        </a:rPr>
                        <a:t>: </a:t>
                      </a:r>
                      <a:r>
                        <a:rPr lang="ru-RU" sz="700" dirty="0" err="1">
                          <a:effectLst/>
                        </a:rPr>
                        <a:t>Ортолык</a:t>
                      </a:r>
                      <a:r>
                        <a:rPr lang="ru-RU" sz="700" dirty="0">
                          <a:effectLst/>
                        </a:rPr>
                        <a:t>, Кок-</a:t>
                      </a:r>
                      <a:r>
                        <a:rPr lang="ru-RU" sz="700" dirty="0" err="1">
                          <a:effectLst/>
                        </a:rPr>
                        <a:t>Саир</a:t>
                      </a:r>
                      <a:r>
                        <a:rPr lang="ru-RU" sz="700" dirty="0">
                          <a:effectLst/>
                        </a:rPr>
                        <a:t>, </a:t>
                      </a:r>
                      <a:r>
                        <a:rPr lang="ru-RU" sz="700" dirty="0" err="1">
                          <a:effectLst/>
                        </a:rPr>
                        <a:t>Талды-Дюргун</a:t>
                      </a:r>
                      <a:r>
                        <a:rPr lang="ru-RU" sz="700" dirty="0">
                          <a:effectLst/>
                        </a:rPr>
                        <a:t>, </a:t>
                      </a:r>
                      <a:r>
                        <a:rPr lang="ru-RU" sz="700" dirty="0" err="1">
                          <a:effectLst/>
                        </a:rPr>
                        <a:t>Курайский</a:t>
                      </a:r>
                      <a:r>
                        <a:rPr lang="ru-RU" sz="700" dirty="0">
                          <a:effectLst/>
                        </a:rPr>
                        <a:t> (</a:t>
                      </a:r>
                      <a:r>
                        <a:rPr lang="ru-RU" sz="700" dirty="0" err="1">
                          <a:effectLst/>
                        </a:rPr>
                        <a:t>Тюргунский</a:t>
                      </a:r>
                      <a:r>
                        <a:rPr lang="ru-RU" sz="700" dirty="0">
                          <a:effectLst/>
                        </a:rPr>
                        <a:t>)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3324" marR="23324" marT="0" marB="0" anchor="ctr"/>
                </a:tc>
                <a:extLst>
                  <a:ext uri="{0D108BD9-81ED-4DB2-BD59-A6C34878D82A}">
                    <a16:rowId xmlns:a16="http://schemas.microsoft.com/office/drawing/2014/main" val="318473518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15113"/>
              </p:ext>
            </p:extLst>
          </p:nvPr>
        </p:nvGraphicFramePr>
        <p:xfrm>
          <a:off x="467544" y="5519747"/>
          <a:ext cx="8352928" cy="1005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66">
                  <a:extLst>
                    <a:ext uri="{9D8B030D-6E8A-4147-A177-3AD203B41FA5}">
                      <a16:colId xmlns:a16="http://schemas.microsoft.com/office/drawing/2014/main" val="3154002472"/>
                    </a:ext>
                  </a:extLst>
                </a:gridCol>
                <a:gridCol w="2147720">
                  <a:extLst>
                    <a:ext uri="{9D8B030D-6E8A-4147-A177-3AD203B41FA5}">
                      <a16:colId xmlns:a16="http://schemas.microsoft.com/office/drawing/2014/main" val="3001895352"/>
                    </a:ext>
                  </a:extLst>
                </a:gridCol>
                <a:gridCol w="795785">
                  <a:extLst>
                    <a:ext uri="{9D8B030D-6E8A-4147-A177-3AD203B41FA5}">
                      <a16:colId xmlns:a16="http://schemas.microsoft.com/office/drawing/2014/main" val="3316432179"/>
                    </a:ext>
                  </a:extLst>
                </a:gridCol>
                <a:gridCol w="795222">
                  <a:extLst>
                    <a:ext uri="{9D8B030D-6E8A-4147-A177-3AD203B41FA5}">
                      <a16:colId xmlns:a16="http://schemas.microsoft.com/office/drawing/2014/main" val="580468105"/>
                    </a:ext>
                  </a:extLst>
                </a:gridCol>
                <a:gridCol w="3102323">
                  <a:extLst>
                    <a:ext uri="{9D8B030D-6E8A-4147-A177-3AD203B41FA5}">
                      <a16:colId xmlns:a16="http://schemas.microsoft.com/office/drawing/2014/main" val="2311659427"/>
                    </a:ext>
                  </a:extLst>
                </a:gridCol>
                <a:gridCol w="1238012">
                  <a:extLst>
                    <a:ext uri="{9D8B030D-6E8A-4147-A177-3AD203B41FA5}">
                      <a16:colId xmlns:a16="http://schemas.microsoft.com/office/drawing/2014/main" val="3486043317"/>
                    </a:ext>
                  </a:extLst>
                </a:gridCol>
              </a:tblGrid>
              <a:tr h="1005597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bg1"/>
                          </a:solidFill>
                          <a:effectLst/>
                        </a:rPr>
                        <a:t>4б</a:t>
                      </a:r>
                      <a:endParaRPr lang="ru-RU" sz="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Отчет Чуйской партии о геофизических исследованиях в юго-восточной части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Курайской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ртутной зоны за 1962 год. РГФ № 236718. 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Алексеенко Б.Ф. и др.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Западно-Сибирское ГУ.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1963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1:10 000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1:50 000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Нет данных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Участки: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Бугузунский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(112 км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) – МР, ЭР м-ба 1:50 000, сеть 500×50 м; </a:t>
                      </a:r>
                      <a:endParaRPr lang="ru-RU" sz="7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effectLst/>
                        </a:rPr>
                        <a:t>ВЭЗ 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по отдельным профилям;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Кокоринский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(12 км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) – МР м-ба 1:10 000, сеть 100×20 м; Трактовый (13 км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) – МР м-ба 1:10 000, сеть 100×20 м; ВЭЗ по двум профилям; ВП – метод СГ.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Кызылчин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(10 км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) – ММ м-ба 1:10 000.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М-45-69, 70, 71, 83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u="sng" dirty="0">
                          <a:solidFill>
                            <a:schemeClr val="tx1"/>
                          </a:solidFill>
                          <a:effectLst/>
                        </a:rPr>
                        <a:t>Участки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Бугузунский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Кокоринский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Трактовый,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Кызылчин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956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26604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44624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smtClean="0">
                <a:ea typeface="Times New Roman" panose="02020603050405020304" pitchFamily="18" charset="0"/>
              </a:rPr>
              <a:t>Продолжение таблицы 1.4</a:t>
            </a:r>
            <a:endParaRPr lang="ru-RU" sz="1200" dirty="0"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1775"/>
              </p:ext>
            </p:extLst>
          </p:nvPr>
        </p:nvGraphicFramePr>
        <p:xfrm>
          <a:off x="755576" y="321622"/>
          <a:ext cx="7776863" cy="4399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979">
                  <a:extLst>
                    <a:ext uri="{9D8B030D-6E8A-4147-A177-3AD203B41FA5}">
                      <a16:colId xmlns:a16="http://schemas.microsoft.com/office/drawing/2014/main" val="2703502649"/>
                    </a:ext>
                  </a:extLst>
                </a:gridCol>
                <a:gridCol w="1999601">
                  <a:extLst>
                    <a:ext uri="{9D8B030D-6E8A-4147-A177-3AD203B41FA5}">
                      <a16:colId xmlns:a16="http://schemas.microsoft.com/office/drawing/2014/main" val="2158525478"/>
                    </a:ext>
                  </a:extLst>
                </a:gridCol>
                <a:gridCol w="740903">
                  <a:extLst>
                    <a:ext uri="{9D8B030D-6E8A-4147-A177-3AD203B41FA5}">
                      <a16:colId xmlns:a16="http://schemas.microsoft.com/office/drawing/2014/main" val="52324759"/>
                    </a:ext>
                  </a:extLst>
                </a:gridCol>
                <a:gridCol w="676925">
                  <a:extLst>
                    <a:ext uri="{9D8B030D-6E8A-4147-A177-3AD203B41FA5}">
                      <a16:colId xmlns:a16="http://schemas.microsoft.com/office/drawing/2014/main" val="401549799"/>
                    </a:ext>
                  </a:extLst>
                </a:gridCol>
                <a:gridCol w="2951823">
                  <a:extLst>
                    <a:ext uri="{9D8B030D-6E8A-4147-A177-3AD203B41FA5}">
                      <a16:colId xmlns:a16="http://schemas.microsoft.com/office/drawing/2014/main" val="807197313"/>
                    </a:ext>
                  </a:extLst>
                </a:gridCol>
                <a:gridCol w="1152632">
                  <a:extLst>
                    <a:ext uri="{9D8B030D-6E8A-4147-A177-3AD203B41FA5}">
                      <a16:colId xmlns:a16="http://schemas.microsoft.com/office/drawing/2014/main" val="2360336938"/>
                    </a:ext>
                  </a:extLst>
                </a:gridCol>
              </a:tblGrid>
              <a:tr h="167599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extLst>
                  <a:ext uri="{0D108BD9-81ED-4DB2-BD59-A6C34878D82A}">
                    <a16:rowId xmlns:a16="http://schemas.microsoft.com/office/drawing/2014/main" val="480316226"/>
                  </a:ext>
                </a:extLst>
              </a:tr>
              <a:tr h="59459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extLst>
                  <a:ext uri="{0D108BD9-81ED-4DB2-BD59-A6C34878D82A}">
                    <a16:rowId xmlns:a16="http://schemas.microsoft.com/office/drawing/2014/main" val="3694960508"/>
                  </a:ext>
                </a:extLst>
              </a:tr>
              <a:tr h="976131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Отчет Чуйской партии о геофизических исследованиях в центральной части Курайской ртутной зоны в 1964 г. (М-45-ХVI, ХVII). РГФ № 261345.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Божок Н.И., Никифоров Ю.В.,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Траудт К.А. и др.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Западно-Сибирское ГУ.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1965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1:50 000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Нет данных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МР м-ба 1:50 000 – 213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1:10 000 – 33,7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профильная – 106 п. км, ВЭЗ 500 м – 32 п. км.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Участки: Таджилинский – МР м-ба 1:50 000 (500×50 м), ВЭЗ по отдельным профилям с шагом 100 и 500 м.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Восточно-Курайский – МР м-ба 1:10 000 (100×20 м), ВЭЗ по отдельным профилям, метод СГ;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Чуйский – МР м-ба 1:10 000 (100×20 м), детальное Эпр;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Арыджанский – МР м-ба 1:10 000 (100×40 м;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Уланду - ВЭЗ по отдельным профилям.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М-45-68, 69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</a:rPr>
                        <a:t>Участки</a:t>
                      </a:r>
                      <a:r>
                        <a:rPr lang="ru-RU" sz="700">
                          <a:effectLst/>
                        </a:rPr>
                        <a:t>: Таджилинский, Восточно-Ку-райский, Чуйский, Арыджанский, Уланду.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extLst>
                  <a:ext uri="{0D108BD9-81ED-4DB2-BD59-A6C34878D82A}">
                    <a16:rowId xmlns:a16="http://schemas.microsoft.com/office/drawing/2014/main" val="1571895533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Отчет Чуйской партии о геофизических исследованиях в юго-восточной части Курайской ртутной зоны (М-45-ХVI, ХVII, ХХIV). РГФ № 252812.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Алексеенко Б.Ф. и др.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Западно-Сибирское ГУ.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1964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1:2 000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МР м-ба 1:2 000 – 1,0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1:10 000 – 29,2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ЭР ВЭЗ – 35,5 п. км, ВП – 0,7 п. км. Участки: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Талду-Дюргун – МР м-ба 1:2 000 по сети 20×20 м;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Сукор и Тыдтугемский - МР м-ба 1:10 000 по сети 100×20 м, Курайский - ВЭЗ с шагом 500 м;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Улаганский: профильная МР через 250 - 750 м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 шагом 20 м.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М-45-56, 69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</a:rPr>
                        <a:t>Участки</a:t>
                      </a:r>
                      <a:r>
                        <a:rPr lang="ru-RU" sz="700">
                          <a:effectLst/>
                        </a:rPr>
                        <a:t>: Талду-Дюргун, Сукор,  Тыдтугемский, Курайский, Улаганский 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extLst>
                  <a:ext uri="{0D108BD9-81ED-4DB2-BD59-A6C34878D82A}">
                    <a16:rowId xmlns:a16="http://schemas.microsoft.com/office/drawing/2014/main" val="21075413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Отчет Чуйской партии о геофизических исследованиях в Курайской ртутной зоне в 1967 году. Божок Н.И. и др.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№ 248Д ТФГИ по республике Алтай.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Западно-Сибирское ГУ, ЦГЭ, Чуйская партия.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1968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1:10 000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Комплексные (МР, ЭР) крупномасштабные геолого-геофизические исследования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М-45-56, 68, 69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</a:rPr>
                        <a:t>Участки</a:t>
                      </a:r>
                      <a:r>
                        <a:rPr lang="ru-RU" sz="700">
                          <a:effectLst/>
                        </a:rPr>
                        <a:t>: Курайский, Улаганский, Аккаинский, междуречье рек Куярык-Курайка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extLst>
                  <a:ext uri="{0D108BD9-81ED-4DB2-BD59-A6C34878D82A}">
                    <a16:rowId xmlns:a16="http://schemas.microsoft.com/office/drawing/2014/main" val="1182186771"/>
                  </a:ext>
                </a:extLst>
              </a:tr>
              <a:tr h="1508395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Отчет Сарасинской партии о геофизических исследованиях в Чаган-Узун-ской рудной кулисе, проведенных в 1973-74 гг. с целью оценки перспектив на ртуть. РГФ № 345169.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Смирнов Н.В., Кац В.Е.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Алтайская геофизическая экспедиция Западно-Сибирского ГУ.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1974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Нет данных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Участок Чаган-Узунский – МР м-ба 1:10 000 по сети 100×20 м, 200×40 м и по отдельным профилям с шагом 10 м; ЭР методом СГ по отдельным профилям с шагом 20 м; ВЭЗ по отдельным профилям с шагом 100 и 200 м; ММ по сети 100×20 м, 200×40 м и по отдельным профилям с шагом 10 м.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М-45-69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 dirty="0">
                          <a:effectLst/>
                        </a:rPr>
                        <a:t>Участок </a:t>
                      </a:r>
                      <a:r>
                        <a:rPr lang="ru-RU" sz="700" dirty="0">
                          <a:effectLst/>
                        </a:rPr>
                        <a:t>- </a:t>
                      </a:r>
                      <a:r>
                        <a:rPr lang="ru-RU" sz="700" dirty="0" err="1">
                          <a:effectLst/>
                        </a:rPr>
                        <a:t>Чаган-Узунский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780" marR="22780" marT="0" marB="0" anchor="ctr"/>
                </a:tc>
                <a:extLst>
                  <a:ext uri="{0D108BD9-81ED-4DB2-BD59-A6C34878D82A}">
                    <a16:rowId xmlns:a16="http://schemas.microsoft.com/office/drawing/2014/main" val="401699838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226914"/>
              </p:ext>
            </p:extLst>
          </p:nvPr>
        </p:nvGraphicFramePr>
        <p:xfrm>
          <a:off x="755576" y="4725144"/>
          <a:ext cx="7776862" cy="1585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980">
                  <a:extLst>
                    <a:ext uri="{9D8B030D-6E8A-4147-A177-3AD203B41FA5}">
                      <a16:colId xmlns:a16="http://schemas.microsoft.com/office/drawing/2014/main" val="1260446816"/>
                    </a:ext>
                  </a:extLst>
                </a:gridCol>
                <a:gridCol w="1999599">
                  <a:extLst>
                    <a:ext uri="{9D8B030D-6E8A-4147-A177-3AD203B41FA5}">
                      <a16:colId xmlns:a16="http://schemas.microsoft.com/office/drawing/2014/main" val="3050642786"/>
                    </a:ext>
                  </a:extLst>
                </a:gridCol>
                <a:gridCol w="740902">
                  <a:extLst>
                    <a:ext uri="{9D8B030D-6E8A-4147-A177-3AD203B41FA5}">
                      <a16:colId xmlns:a16="http://schemas.microsoft.com/office/drawing/2014/main" val="3246906526"/>
                    </a:ext>
                  </a:extLst>
                </a:gridCol>
                <a:gridCol w="676927">
                  <a:extLst>
                    <a:ext uri="{9D8B030D-6E8A-4147-A177-3AD203B41FA5}">
                      <a16:colId xmlns:a16="http://schemas.microsoft.com/office/drawing/2014/main" val="3213766376"/>
                    </a:ext>
                  </a:extLst>
                </a:gridCol>
                <a:gridCol w="2951822">
                  <a:extLst>
                    <a:ext uri="{9D8B030D-6E8A-4147-A177-3AD203B41FA5}">
                      <a16:colId xmlns:a16="http://schemas.microsoft.com/office/drawing/2014/main" val="3286417253"/>
                    </a:ext>
                  </a:extLst>
                </a:gridCol>
                <a:gridCol w="1152632">
                  <a:extLst>
                    <a:ext uri="{9D8B030D-6E8A-4147-A177-3AD203B41FA5}">
                      <a16:colId xmlns:a16="http://schemas.microsoft.com/office/drawing/2014/main" val="1493961391"/>
                    </a:ext>
                  </a:extLst>
                </a:gridCol>
              </a:tblGrid>
              <a:tr h="94590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9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Результаты геофизических работ в районе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Оленджуларского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вольфрамового м-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ния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и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Тошанского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золоторудного проявления. (Отчёт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Бугузунской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партии за 1973 г. по работам на участках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Бугузунский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I и II). РГФ № 337270.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Бакшт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Ф.Б., Романцова Г.С., Никифоров Ю.В. и др. Западно-Сибирское ГУ.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1974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1:10 000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1:25 000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Нет данных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ЭР методом профилирования по схеме срединного градиента м-ба 1:10 000 по сети 100×20 м. ЭР методом ЕП м-ба 1:25 000 по сети 200×40 м; гамма-спектрометрия и изучение первичных ореолов рассеяния.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Участки: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Тошан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Бугузун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I и II,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Оленжулар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Выявлены аномалии ЕП, сопротивлений, ореолы мышьяка и золота.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М-45-70, 71.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u="sng" dirty="0">
                          <a:solidFill>
                            <a:schemeClr val="tx1"/>
                          </a:solidFill>
                          <a:effectLst/>
                        </a:rPr>
                        <a:t>Участки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Тошан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Бугузун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I,II,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Оленжулар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    Карты результатов </a:t>
                      </a:r>
                      <a:r>
                        <a:rPr lang="ru-RU" sz="700" b="0" dirty="0" err="1">
                          <a:solidFill>
                            <a:schemeClr val="tx1"/>
                          </a:solidFill>
                          <a:effectLst/>
                        </a:rPr>
                        <a:t>литогеохимического</a:t>
                      </a: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 опробования и радиоактивности пород.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66035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Отчет </a:t>
                      </a:r>
                      <a:r>
                        <a:rPr lang="ru-RU" sz="700" dirty="0" err="1">
                          <a:effectLst/>
                        </a:rPr>
                        <a:t>Сарасинской</a:t>
                      </a:r>
                      <a:r>
                        <a:rPr lang="ru-RU" sz="700" dirty="0">
                          <a:effectLst/>
                        </a:rPr>
                        <a:t> партии о геофизических исследованиях на </a:t>
                      </a:r>
                      <a:r>
                        <a:rPr lang="ru-RU" sz="700" dirty="0" err="1">
                          <a:effectLst/>
                        </a:rPr>
                        <a:t>Кызкынорском</a:t>
                      </a:r>
                      <a:r>
                        <a:rPr lang="ru-RU" sz="700" dirty="0">
                          <a:effectLst/>
                        </a:rPr>
                        <a:t> участке, проведенных в 1974-75 гг. с целью оценки его перспектив на ртуть.  РГФ № 352871. Смирнов Н.В., Квашнин Ю.Н., </a:t>
                      </a:r>
                      <a:r>
                        <a:rPr lang="ru-RU" sz="700" dirty="0" err="1">
                          <a:effectLst/>
                        </a:rPr>
                        <a:t>Кац</a:t>
                      </a:r>
                      <a:r>
                        <a:rPr lang="ru-RU" sz="700" dirty="0">
                          <a:effectLst/>
                        </a:rPr>
                        <a:t> В.Е. Алтайская геофизическая экспедиция ЗСГУ.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1976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1:10 000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Нет данных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МР м-ба 1:10 000 по сети 100×40 м; ЭР методом ЕП по сети 300×40 м; гамма-спектрометрия (ГС) по отдельным профилям; ММ по сети 200×40 м.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Участки </a:t>
                      </a:r>
                      <a:r>
                        <a:rPr lang="ru-RU" sz="700" dirty="0" err="1">
                          <a:effectLst/>
                        </a:rPr>
                        <a:t>Кызкынорский</a:t>
                      </a:r>
                      <a:r>
                        <a:rPr lang="ru-RU" sz="700" dirty="0">
                          <a:effectLst/>
                        </a:rPr>
                        <a:t> и месторождение </a:t>
                      </a:r>
                      <a:r>
                        <a:rPr lang="ru-RU" sz="700" dirty="0" err="1">
                          <a:effectLst/>
                        </a:rPr>
                        <a:t>Кызылчин</a:t>
                      </a:r>
                      <a:r>
                        <a:rPr lang="ru-RU" sz="7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М-45-69. </a:t>
                      </a:r>
                      <a:r>
                        <a:rPr lang="ru-RU" sz="700" u="sng" dirty="0">
                          <a:effectLst/>
                        </a:rPr>
                        <a:t>Участки</a:t>
                      </a:r>
                      <a:r>
                        <a:rPr lang="ru-RU" sz="700" dirty="0">
                          <a:effectLst/>
                        </a:rPr>
                        <a:t>: </a:t>
                      </a:r>
                      <a:r>
                        <a:rPr lang="ru-RU" sz="700" dirty="0" err="1">
                          <a:effectLst/>
                        </a:rPr>
                        <a:t>Кызкынорский</a:t>
                      </a:r>
                      <a:r>
                        <a:rPr lang="ru-RU" sz="700" dirty="0">
                          <a:effectLst/>
                        </a:rPr>
                        <a:t>, м-</a:t>
                      </a:r>
                      <a:r>
                        <a:rPr lang="ru-RU" sz="700" dirty="0" err="1">
                          <a:effectLst/>
                        </a:rPr>
                        <a:t>ние</a:t>
                      </a:r>
                      <a:r>
                        <a:rPr lang="ru-RU" sz="700" dirty="0">
                          <a:effectLst/>
                        </a:rPr>
                        <a:t> </a:t>
                      </a:r>
                      <a:r>
                        <a:rPr lang="ru-RU" sz="700" dirty="0" err="1">
                          <a:effectLst/>
                        </a:rPr>
                        <a:t>Кызылчин</a:t>
                      </a:r>
                      <a:r>
                        <a:rPr lang="ru-RU" sz="7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Карты результатов ММ съёмки по вторичным ореолам,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extLst>
                  <a:ext uri="{0D108BD9-81ED-4DB2-BD59-A6C34878D82A}">
                    <a16:rowId xmlns:a16="http://schemas.microsoft.com/office/drawing/2014/main" val="3104829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09261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91880" y="44624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smtClean="0">
                <a:ea typeface="Times New Roman" panose="02020603050405020304" pitchFamily="18" charset="0"/>
              </a:rPr>
              <a:t>Продолжение таблицы 1.4</a:t>
            </a:r>
            <a:endParaRPr lang="ru-RU" sz="1200" dirty="0"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49266"/>
              </p:ext>
            </p:extLst>
          </p:nvPr>
        </p:nvGraphicFramePr>
        <p:xfrm>
          <a:off x="1115616" y="321624"/>
          <a:ext cx="6912769" cy="2385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49">
                  <a:extLst>
                    <a:ext uri="{9D8B030D-6E8A-4147-A177-3AD203B41FA5}">
                      <a16:colId xmlns:a16="http://schemas.microsoft.com/office/drawing/2014/main" val="2365070586"/>
                    </a:ext>
                  </a:extLst>
                </a:gridCol>
                <a:gridCol w="1777422">
                  <a:extLst>
                    <a:ext uri="{9D8B030D-6E8A-4147-A177-3AD203B41FA5}">
                      <a16:colId xmlns:a16="http://schemas.microsoft.com/office/drawing/2014/main" val="1239638305"/>
                    </a:ext>
                  </a:extLst>
                </a:gridCol>
                <a:gridCol w="658580">
                  <a:extLst>
                    <a:ext uri="{9D8B030D-6E8A-4147-A177-3AD203B41FA5}">
                      <a16:colId xmlns:a16="http://schemas.microsoft.com/office/drawing/2014/main" val="2568814620"/>
                    </a:ext>
                  </a:extLst>
                </a:gridCol>
                <a:gridCol w="658115">
                  <a:extLst>
                    <a:ext uri="{9D8B030D-6E8A-4147-A177-3AD203B41FA5}">
                      <a16:colId xmlns:a16="http://schemas.microsoft.com/office/drawing/2014/main" val="2275098119"/>
                    </a:ext>
                  </a:extLst>
                </a:gridCol>
                <a:gridCol w="2567441">
                  <a:extLst>
                    <a:ext uri="{9D8B030D-6E8A-4147-A177-3AD203B41FA5}">
                      <a16:colId xmlns:a16="http://schemas.microsoft.com/office/drawing/2014/main" val="2388724378"/>
                    </a:ext>
                  </a:extLst>
                </a:gridCol>
                <a:gridCol w="1024562">
                  <a:extLst>
                    <a:ext uri="{9D8B030D-6E8A-4147-A177-3AD203B41FA5}">
                      <a16:colId xmlns:a16="http://schemas.microsoft.com/office/drawing/2014/main" val="1787281739"/>
                    </a:ext>
                  </a:extLst>
                </a:gridCol>
              </a:tblGrid>
              <a:tr h="145252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extLst>
                  <a:ext uri="{0D108BD9-81ED-4DB2-BD59-A6C34878D82A}">
                    <a16:rowId xmlns:a16="http://schemas.microsoft.com/office/drawing/2014/main" val="3337319"/>
                  </a:ext>
                </a:extLst>
              </a:tr>
              <a:tr h="873892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Результаты опережающих геофизических работ м-ба 1:50 000 на Бугузунском участке. Листы М-45-70-Г, 71-В,Г, 83-А. Отчет Бугузунской партии за 1986-88 гг. №5548 ТФГИ по Алтайскому краю.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Пастухова А.В., Бузмакова Н.Г.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ПГО "Запсибгеология", АГЭ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1989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1:50 000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ММП-203, АЭ-72,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станция "Цикл-2",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анализатор РРК-3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"Поиск"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.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МР м-ба 1:50 000, сеть 500×50 м, прибор ММП-203.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ЕП м-ба 1:50 000, сеть 500×50 м, прибор АЭ-72.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РСВП – профильный, шаг 400 м, станция "Цикл-2", размер ген. петли 400×400 м, приемной петли 200×200 м.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РРА, м-б 1:50 000, 500×50 м, анализатор РРК-3 "Поиск"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ММ, м-б 1:50 000, сеть 500×50 м, глубина отбора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проб - 30–40 см. 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М-45-70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 dirty="0">
                          <a:effectLst/>
                        </a:rPr>
                        <a:t>Участок</a:t>
                      </a:r>
                      <a:r>
                        <a:rPr lang="ru-RU" sz="700" dirty="0">
                          <a:effectLst/>
                        </a:rPr>
                        <a:t> </a:t>
                      </a:r>
                      <a:r>
                        <a:rPr lang="ru-RU" sz="700" dirty="0" err="1">
                          <a:effectLst/>
                        </a:rPr>
                        <a:t>Бугузунский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extLst>
                  <a:ext uri="{0D108BD9-81ED-4DB2-BD59-A6C34878D82A}">
                    <a16:rowId xmlns:a16="http://schemas.microsoft.com/office/drawing/2014/main" val="1554779467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Результаты поисковых геофизических работ по оценке угленосности кайнозойских отложений </a:t>
                      </a:r>
                      <a:r>
                        <a:rPr lang="ru-RU" sz="700" dirty="0" err="1">
                          <a:effectLst/>
                        </a:rPr>
                        <a:t>Аржанского</a:t>
                      </a:r>
                      <a:r>
                        <a:rPr lang="ru-RU" sz="700" dirty="0">
                          <a:effectLst/>
                        </a:rPr>
                        <a:t>, Междуреченского и Чуйского участков (Отчет </a:t>
                      </a:r>
                      <a:r>
                        <a:rPr lang="ru-RU" sz="700" dirty="0" err="1">
                          <a:effectLst/>
                        </a:rPr>
                        <a:t>Тургусунской</a:t>
                      </a:r>
                      <a:r>
                        <a:rPr lang="ru-RU" sz="700" dirty="0">
                          <a:effectLst/>
                        </a:rPr>
                        <a:t> партии за 1989-91 </a:t>
                      </a:r>
                      <a:r>
                        <a:rPr lang="ru-RU" sz="700" dirty="0" err="1">
                          <a:effectLst/>
                        </a:rPr>
                        <a:t>гг</a:t>
                      </a:r>
                      <a:r>
                        <a:rPr lang="ru-RU" sz="700" dirty="0">
                          <a:effectLst/>
                        </a:rPr>
                        <a:t>). № 5553 ТФГИ по Алтайскому краю.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Патрин</a:t>
                      </a:r>
                      <a:r>
                        <a:rPr lang="ru-RU" sz="700" dirty="0">
                          <a:effectLst/>
                        </a:rPr>
                        <a:t> А.А. и др.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ПГО "</a:t>
                      </a:r>
                      <a:r>
                        <a:rPr lang="ru-RU" sz="700" dirty="0" err="1">
                          <a:effectLst/>
                        </a:rPr>
                        <a:t>Запсибгеология</a:t>
                      </a:r>
                      <a:r>
                        <a:rPr lang="ru-RU" sz="700" dirty="0">
                          <a:effectLst/>
                        </a:rPr>
                        <a:t>", Алтайская геофизическая экспедиция (АГЭ)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1991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1:10 000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ММП-203,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АНЧ-3,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ЭРА-625,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"Цикл-2", "Импульс-</a:t>
                      </a:r>
                      <a:endParaRPr lang="ru-RU" sz="6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Ц-2"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Участки </a:t>
                      </a:r>
                      <a:r>
                        <a:rPr lang="ru-RU" sz="700" dirty="0" err="1">
                          <a:effectLst/>
                        </a:rPr>
                        <a:t>Аржанский</a:t>
                      </a:r>
                      <a:r>
                        <a:rPr lang="ru-RU" sz="700" dirty="0">
                          <a:effectLst/>
                        </a:rPr>
                        <a:t> и Междуреченский – МР и ЭР.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Чуйский – профильные работы ЗМПП. МР м-ба 1:10 000, площадь 40,3 км</a:t>
                      </a:r>
                      <a:r>
                        <a:rPr lang="ru-RU" sz="700" baseline="30000" dirty="0">
                          <a:effectLst/>
                        </a:rPr>
                        <a:t>2</a:t>
                      </a:r>
                      <a:r>
                        <a:rPr lang="ru-RU" sz="700" dirty="0">
                          <a:effectLst/>
                        </a:rPr>
                        <a:t>, сеть 100×10 м; прибор ММП-203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СЭП, м-б 1:10 000, площадь 23,68 км</a:t>
                      </a:r>
                      <a:r>
                        <a:rPr lang="ru-RU" sz="700" baseline="30000" dirty="0">
                          <a:effectLst/>
                        </a:rPr>
                        <a:t>2</a:t>
                      </a:r>
                      <a:r>
                        <a:rPr lang="ru-RU" sz="700" dirty="0">
                          <a:effectLst/>
                        </a:rPr>
                        <a:t>, сеть 100×20 м, прибор АНЧ-3;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БИЭП, м-б 1:10 000, площадь 7,4 км</a:t>
                      </a:r>
                      <a:r>
                        <a:rPr lang="ru-RU" sz="700" baseline="30000" dirty="0">
                          <a:effectLst/>
                        </a:rPr>
                        <a:t>2</a:t>
                      </a:r>
                      <a:r>
                        <a:rPr lang="ru-RU" sz="700" dirty="0">
                          <a:effectLst/>
                        </a:rPr>
                        <a:t>, сеть 100×200 м, прибор ЭРА-625;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ВЭЗ профильное, 51,3 </a:t>
                      </a:r>
                      <a:r>
                        <a:rPr lang="ru-RU" sz="700" dirty="0" err="1">
                          <a:effectLst/>
                        </a:rPr>
                        <a:t>пог</a:t>
                      </a:r>
                      <a:r>
                        <a:rPr lang="ru-RU" sz="700" dirty="0">
                          <a:effectLst/>
                        </a:rPr>
                        <a:t>. км, шаг 40–100 м, прибор АНЧ-3; АБ до 500 м, профили через 500 м; 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ЗМПП м-ба 1:10 000, площадь 8,6 км</a:t>
                      </a:r>
                      <a:r>
                        <a:rPr lang="ru-RU" sz="700" baseline="30000" dirty="0">
                          <a:effectLst/>
                        </a:rPr>
                        <a:t>2</a:t>
                      </a:r>
                      <a:r>
                        <a:rPr lang="ru-RU" sz="700" dirty="0">
                          <a:effectLst/>
                        </a:rPr>
                        <a:t>, сеть 100×20 м, прибор "Цикл-2"; ЗППП м-ба 1:50 000, площадь 1200 км</a:t>
                      </a:r>
                      <a:r>
                        <a:rPr lang="ru-RU" sz="700" baseline="30000" dirty="0">
                          <a:effectLst/>
                        </a:rPr>
                        <a:t>2</a:t>
                      </a:r>
                      <a:r>
                        <a:rPr lang="ru-RU" sz="700" dirty="0">
                          <a:effectLst/>
                        </a:rPr>
                        <a:t>, сеть 500×400 м, приборы "Цикл-2", "Импульс-Ц-2".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М-45-69, 70.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 dirty="0">
                          <a:effectLst/>
                        </a:rPr>
                        <a:t>Участки</a:t>
                      </a:r>
                      <a:r>
                        <a:rPr lang="ru-RU" sz="700" dirty="0">
                          <a:effectLst/>
                        </a:rPr>
                        <a:t>: </a:t>
                      </a:r>
                      <a:r>
                        <a:rPr lang="ru-RU" sz="700" dirty="0" err="1">
                          <a:effectLst/>
                        </a:rPr>
                        <a:t>Аржанский</a:t>
                      </a:r>
                      <a:r>
                        <a:rPr lang="ru-RU" sz="700" dirty="0">
                          <a:effectLst/>
                        </a:rPr>
                        <a:t>, Междуреченский,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Чуйский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2211" marR="22211" marT="0" marB="0" anchor="ctr"/>
                </a:tc>
                <a:extLst>
                  <a:ext uri="{0D108BD9-81ED-4DB2-BD59-A6C34878D82A}">
                    <a16:rowId xmlns:a16="http://schemas.microsoft.com/office/drawing/2014/main" val="199635806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22674"/>
              </p:ext>
            </p:extLst>
          </p:nvPr>
        </p:nvGraphicFramePr>
        <p:xfrm>
          <a:off x="1151620" y="2707156"/>
          <a:ext cx="6840760" cy="4043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val="2310574577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118073155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59236008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5317783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323953280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953571953"/>
                    </a:ext>
                  </a:extLst>
                </a:gridCol>
              </a:tblGrid>
              <a:tr h="142095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extLst>
                  <a:ext uri="{0D108BD9-81ED-4DB2-BD59-A6C34878D82A}">
                    <a16:rowId xmlns:a16="http://schemas.microsoft.com/office/drawing/2014/main" val="621977692"/>
                  </a:ext>
                </a:extLst>
              </a:tr>
              <a:tr h="1381105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Результаты геофизических работ по выявлению участков, перспективных на серебряное оруденение в пределах Отсаларского участка (Отчет Юстыдской партии за 1991-1993 гг.).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№ 377 ТФГИ по Алтайскому краю.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Пастухова А.В., Бузмакова Н.Г.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Южсибгеолком, АГЭ.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1993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1:2 000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1:10 000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ММП-203,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ЭВП-203,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ВПФ,</a:t>
                      </a:r>
                      <a:endParaRPr lang="ru-RU" sz="6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АГП-01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МР м-ба 1:10 000, площадь 9,3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сеть 100×20 м.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МР. м-ба 1:2 000, площадь 1,74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сеть 20×5 м.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ВПФ-СГ м-ба 1:10 000, площадь 9,3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сеть 100×20 м, прибор ЭВП-203;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ЗП-СП м-ба 1:2 000, площадь 1,74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сеть 20×5 м,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прибор ВПФ.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Шпуровая ртутометрическая съемка масштаба 1:10 000, площадь 1,79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, сеть 100×10 м, аппаратура АГП-01.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М-45-70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</a:rPr>
                        <a:t>Участок</a:t>
                      </a:r>
                      <a:r>
                        <a:rPr lang="ru-RU" sz="700">
                          <a:effectLst/>
                        </a:rPr>
                        <a:t> Отсаларский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extLst>
                  <a:ext uri="{0D108BD9-81ED-4DB2-BD59-A6C34878D82A}">
                    <a16:rowId xmlns:a16="http://schemas.microsoft.com/office/drawing/2014/main" val="1660395714"/>
                  </a:ext>
                </a:extLst>
              </a:tr>
              <a:tr h="142095">
                <a:tc gridSpan="6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700">
                          <a:effectLst/>
                        </a:rPr>
                        <a:t>Внемасштабные работы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529735"/>
                  </a:ext>
                </a:extLst>
              </a:tr>
              <a:tr h="794009">
                <a:tc rowSpan="3"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Отчет о работах </a:t>
                      </a:r>
                      <a:r>
                        <a:rPr lang="ru-RU" sz="700" dirty="0" err="1">
                          <a:effectLst/>
                        </a:rPr>
                        <a:t>Акташского</a:t>
                      </a:r>
                      <a:r>
                        <a:rPr lang="ru-RU" sz="700" dirty="0">
                          <a:effectLst/>
                        </a:rPr>
                        <a:t> геофизического отряда. №4 ТФГИ по Алтайскому краю. Заболоцкая М. А. и др.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Трест"Запсибцветметразведка</a:t>
                      </a:r>
                      <a:r>
                        <a:rPr lang="ru-RU" sz="700" dirty="0">
                          <a:effectLst/>
                        </a:rPr>
                        <a:t>, Ойротская О.Р.П., Ак-</a:t>
                      </a:r>
                      <a:r>
                        <a:rPr lang="ru-RU" sz="700" dirty="0" err="1">
                          <a:effectLst/>
                        </a:rPr>
                        <a:t>Ташский</a:t>
                      </a:r>
                      <a:r>
                        <a:rPr lang="ru-RU" sz="700" dirty="0">
                          <a:effectLst/>
                        </a:rPr>
                        <a:t> </a:t>
                      </a:r>
                      <a:r>
                        <a:rPr lang="ru-RU" sz="700" dirty="0" err="1">
                          <a:effectLst/>
                        </a:rPr>
                        <a:t>геоф</a:t>
                      </a:r>
                      <a:r>
                        <a:rPr lang="ru-RU" sz="700" dirty="0">
                          <a:effectLst/>
                        </a:rPr>
                        <a:t>. отряд.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1943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Наземные магниторазведочные работы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М-45-69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extLst>
                  <a:ext uri="{0D108BD9-81ED-4DB2-BD59-A6C34878D82A}">
                    <a16:rowId xmlns:a16="http://schemas.microsoft.com/office/drawing/2014/main" val="3720059128"/>
                  </a:ext>
                </a:extLst>
              </a:tr>
              <a:tr h="7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Краткий предварительный отчет о работе Чаган-Узунского геофизического отряда за 1945 год. № 1331 ТФГИ по Алтайскому краю. Цикунов Г. С. </a:t>
                      </a:r>
                      <a:endParaRPr lang="ru-RU" sz="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Трест"Запсибцветметразведка.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1945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Нет данных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МР на площади 5 км</a:t>
                      </a:r>
                      <a:r>
                        <a:rPr lang="ru-RU" sz="700" baseline="30000">
                          <a:effectLst/>
                        </a:rPr>
                        <a:t>2</a:t>
                      </a:r>
                      <a:r>
                        <a:rPr lang="ru-RU" sz="700">
                          <a:effectLst/>
                        </a:rPr>
                        <a:t>.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М-45-69.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Чаган-Узунское и Красногорское </a:t>
                      </a:r>
                      <a:endParaRPr lang="ru-RU" sz="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месторождения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extLst>
                  <a:ext uri="{0D108BD9-81ED-4DB2-BD59-A6C34878D82A}">
                    <a16:rowId xmlns:a16="http://schemas.microsoft.com/office/drawing/2014/main" val="1795230652"/>
                  </a:ext>
                </a:extLst>
              </a:tr>
              <a:tr h="79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Отчет Чуйской партии о геофизических исследованиях в юго-восточной части Горного Алтая. РГФ № 224311.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Серков В. И. и др. </a:t>
                      </a:r>
                      <a:r>
                        <a:rPr lang="ru-RU" sz="700" dirty="0" err="1">
                          <a:effectLst/>
                        </a:rPr>
                        <a:t>Зап</a:t>
                      </a:r>
                      <a:r>
                        <a:rPr lang="ru-RU" sz="700" dirty="0">
                          <a:effectLst/>
                        </a:rPr>
                        <a:t>-Сибирское ГУ.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1960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Нет данных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МР, ЭС и ЭР (различные модификации профилирования и ВЭЗ) по отдельным профилям суммарной протяженностью 13,5 км. 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М-45-69, 70</a:t>
                      </a:r>
                      <a:endParaRPr lang="ru-RU" sz="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u="sng" dirty="0">
                          <a:effectLst/>
                        </a:rPr>
                        <a:t>Участки</a:t>
                      </a:r>
                      <a:r>
                        <a:rPr lang="ru-RU" sz="700" dirty="0">
                          <a:effectLst/>
                        </a:rPr>
                        <a:t>: </a:t>
                      </a:r>
                      <a:r>
                        <a:rPr lang="ru-RU" sz="700" dirty="0" err="1">
                          <a:effectLst/>
                        </a:rPr>
                        <a:t>Чаган-Узунский</a:t>
                      </a:r>
                      <a:r>
                        <a:rPr lang="ru-RU" sz="700" dirty="0">
                          <a:effectLst/>
                        </a:rPr>
                        <a:t>, </a:t>
                      </a:r>
                      <a:r>
                        <a:rPr lang="ru-RU" sz="700" dirty="0" err="1">
                          <a:effectLst/>
                        </a:rPr>
                        <a:t>Талды-Дюргун</a:t>
                      </a:r>
                      <a:r>
                        <a:rPr lang="ru-RU" sz="700" dirty="0">
                          <a:effectLst/>
                        </a:rPr>
                        <a:t> и Кок-</a:t>
                      </a:r>
                      <a:r>
                        <a:rPr lang="ru-RU" sz="700" dirty="0" err="1">
                          <a:effectLst/>
                        </a:rPr>
                        <a:t>Саир</a:t>
                      </a:r>
                      <a:r>
                        <a:rPr lang="ru-RU" sz="700" dirty="0">
                          <a:effectLst/>
                        </a:rPr>
                        <a:t>. 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1669" marR="21669" marT="0" marB="0" anchor="ctr"/>
                </a:tc>
                <a:extLst>
                  <a:ext uri="{0D108BD9-81ED-4DB2-BD59-A6C34878D82A}">
                    <a16:rowId xmlns:a16="http://schemas.microsoft.com/office/drawing/2014/main" val="3908362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2890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91880" y="44624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smtClean="0">
                <a:ea typeface="Times New Roman" panose="02020603050405020304" pitchFamily="18" charset="0"/>
              </a:rPr>
              <a:t>Продолжение таблицы 1.4</a:t>
            </a:r>
            <a:endParaRPr lang="ru-RU" sz="1200" dirty="0">
              <a:ea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661233"/>
              </p:ext>
            </p:extLst>
          </p:nvPr>
        </p:nvGraphicFramePr>
        <p:xfrm>
          <a:off x="544015" y="310779"/>
          <a:ext cx="8204449" cy="220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69">
                  <a:extLst>
                    <a:ext uri="{9D8B030D-6E8A-4147-A177-3AD203B41FA5}">
                      <a16:colId xmlns:a16="http://schemas.microsoft.com/office/drawing/2014/main" val="334761184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666062356"/>
                    </a:ext>
                  </a:extLst>
                </a:gridCol>
                <a:gridCol w="600780">
                  <a:extLst>
                    <a:ext uri="{9D8B030D-6E8A-4147-A177-3AD203B41FA5}">
                      <a16:colId xmlns:a16="http://schemas.microsoft.com/office/drawing/2014/main" val="3056998159"/>
                    </a:ext>
                  </a:extLst>
                </a:gridCol>
                <a:gridCol w="911388">
                  <a:extLst>
                    <a:ext uri="{9D8B030D-6E8A-4147-A177-3AD203B41FA5}">
                      <a16:colId xmlns:a16="http://schemas.microsoft.com/office/drawing/2014/main" val="157492657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53469457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737627841"/>
                    </a:ext>
                  </a:extLst>
                </a:gridCol>
              </a:tblGrid>
              <a:tr h="1019145">
                <a:tc rowSpan="2"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Краткий предварительный отчет о работе Ойротского геофизического отряда за 1944 год. № 1044 ТФГИ по Алтайскому краю. </a:t>
                      </a:r>
                      <a:endParaRPr lang="ru-RU" sz="9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Цикунов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Г. С. 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</a:rPr>
                        <a:t>Трест"Запсибцветметразведка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1945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Нет данных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Наземные электроразведочные работы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М-45-69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934940"/>
                  </a:ext>
                </a:extLst>
              </a:tr>
              <a:tr h="118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Методика и результаты магнитометрических работ в районе </a:t>
                      </a:r>
                      <a:r>
                        <a:rPr lang="ru-RU" sz="900" dirty="0" err="1">
                          <a:effectLst/>
                        </a:rPr>
                        <a:t>Чаган-Узунской</a:t>
                      </a:r>
                      <a:r>
                        <a:rPr lang="ru-RU" sz="900" dirty="0">
                          <a:effectLst/>
                        </a:rPr>
                        <a:t> группы месторождений. Отчет </a:t>
                      </a:r>
                      <a:r>
                        <a:rPr lang="ru-RU" sz="900" dirty="0" err="1">
                          <a:effectLst/>
                        </a:rPr>
                        <a:t>Чаган-Узунского</a:t>
                      </a:r>
                      <a:r>
                        <a:rPr lang="ru-RU" sz="900" dirty="0">
                          <a:effectLst/>
                        </a:rPr>
                        <a:t> геофизического отряда за 1945 г. № 1331 ТФГИ по Алтайскому краю. </a:t>
                      </a:r>
                      <a:r>
                        <a:rPr lang="ru-RU" sz="900" dirty="0" err="1">
                          <a:effectLst/>
                        </a:rPr>
                        <a:t>Цикунов</a:t>
                      </a:r>
                      <a:r>
                        <a:rPr lang="ru-RU" sz="900" dirty="0">
                          <a:effectLst/>
                        </a:rPr>
                        <a:t> Г. С. 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Трест"Запсибцветметразведка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1946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Нет данных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 работы на </a:t>
                      </a:r>
                      <a:r>
                        <a:rPr lang="ru-RU" sz="900" dirty="0" err="1">
                          <a:effectLst/>
                        </a:rPr>
                        <a:t>Чаган-Узунском</a:t>
                      </a:r>
                      <a:r>
                        <a:rPr lang="ru-RU" sz="900" dirty="0">
                          <a:effectLst/>
                        </a:rPr>
                        <a:t> месторождении ртути, участке моренных отложений </a:t>
                      </a:r>
                      <a:r>
                        <a:rPr lang="ru-RU" sz="900" dirty="0" err="1">
                          <a:effectLst/>
                        </a:rPr>
                        <a:t>Акташской</a:t>
                      </a:r>
                      <a:r>
                        <a:rPr lang="ru-RU" sz="900" dirty="0">
                          <a:effectLst/>
                        </a:rPr>
                        <a:t> группы месторождений, </a:t>
                      </a:r>
                      <a:r>
                        <a:rPr lang="ru-RU" sz="900" dirty="0" err="1">
                          <a:effectLst/>
                        </a:rPr>
                        <a:t>Курайском</a:t>
                      </a:r>
                      <a:r>
                        <a:rPr lang="ru-RU" sz="900" dirty="0">
                          <a:effectLst/>
                        </a:rPr>
                        <a:t> месторождении каменного угля. 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М-45-68,69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extLst>
                  <a:ext uri="{0D108BD9-81ED-4DB2-BD59-A6C34878D82A}">
                    <a16:rowId xmlns:a16="http://schemas.microsoft.com/office/drawing/2014/main" val="3032825037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934915"/>
              </p:ext>
            </p:extLst>
          </p:nvPr>
        </p:nvGraphicFramePr>
        <p:xfrm>
          <a:off x="562566" y="2517924"/>
          <a:ext cx="8185898" cy="3866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390">
                  <a:extLst>
                    <a:ext uri="{9D8B030D-6E8A-4147-A177-3AD203B41FA5}">
                      <a16:colId xmlns:a16="http://schemas.microsoft.com/office/drawing/2014/main" val="2089644157"/>
                    </a:ext>
                  </a:extLst>
                </a:gridCol>
                <a:gridCol w="2467914">
                  <a:extLst>
                    <a:ext uri="{9D8B030D-6E8A-4147-A177-3AD203B41FA5}">
                      <a16:colId xmlns:a16="http://schemas.microsoft.com/office/drawing/2014/main" val="316130241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9515858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787011073"/>
                    </a:ext>
                  </a:extLst>
                </a:gridCol>
                <a:gridCol w="2724170">
                  <a:extLst>
                    <a:ext uri="{9D8B030D-6E8A-4147-A177-3AD203B41FA5}">
                      <a16:colId xmlns:a16="http://schemas.microsoft.com/office/drawing/2014/main" val="3467194690"/>
                    </a:ext>
                  </a:extLst>
                </a:gridCol>
                <a:gridCol w="1213256">
                  <a:extLst>
                    <a:ext uri="{9D8B030D-6E8A-4147-A177-3AD203B41FA5}">
                      <a16:colId xmlns:a16="http://schemas.microsoft.com/office/drawing/2014/main" val="30063864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extLst>
                  <a:ext uri="{0D108BD9-81ED-4DB2-BD59-A6C34878D82A}">
                    <a16:rowId xmlns:a16="http://schemas.microsoft.com/office/drawing/2014/main" val="3906432519"/>
                  </a:ext>
                </a:extLst>
              </a:tr>
              <a:tr h="62990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Отчет Чуйской партии о геофизических исследованиях в юго-восточной части Горного Алтая. РГФ № 224311.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Серков В. И. и др. Зап-Сибирское ГУ.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1960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 данных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МР, ЭС и ЭР (различные модификации профилирования и ВЭЗ) по отдельным профилям суммарной протяженностью 13,5 км. 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М-45-69, 70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</a:rPr>
                        <a:t>Участки</a:t>
                      </a:r>
                      <a:r>
                        <a:rPr lang="ru-RU" sz="900">
                          <a:effectLst/>
                        </a:rPr>
                        <a:t>: Чаган-Узунский, Талды-Дюргун и Кок-Саир. 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extLst>
                  <a:ext uri="{0D108BD9-81ED-4DB2-BD59-A6C34878D82A}">
                    <a16:rowId xmlns:a16="http://schemas.microsoft.com/office/drawing/2014/main" val="11760649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Отчет Чуйской партии о геофизических исследованиях в Курайской и Сарасинской ртутных зонах в 1968 г.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РГФ № 294809.  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Смирнов Н.В., Никифоров Ю.В.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Западно-Сибирское ГУ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1969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 данных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Участки работ: Айгулакский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м-ба 1:25 000 по сети 200×20 м,  Эпр;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Чуйский – ЭР методом срединного градиента масштаба 1:2 000 по сети 20×5 м. 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М-45-56, 69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</a:rPr>
                        <a:t>Участки:</a:t>
                      </a:r>
                      <a:r>
                        <a:rPr lang="ru-RU" sz="900">
                          <a:effectLst/>
                        </a:rPr>
                        <a:t> Айгулакский,  Чуйский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extLst>
                  <a:ext uri="{0D108BD9-81ED-4DB2-BD59-A6C34878D82A}">
                    <a16:rowId xmlns:a16="http://schemas.microsoft.com/office/drawing/2014/main" val="2496392608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Отчет о геофизических работах по прослеживанию выходов угольных пластов и горельников в Кош-Агачском районе. (Тургусунская партия 1976 год). №319 ТФГИ по Республике. Алтай.</a:t>
                      </a:r>
                      <a:r>
                        <a:rPr lang="ru-RU" sz="800">
                          <a:effectLst/>
                        </a:rPr>
                        <a:t> </a:t>
                      </a:r>
                      <a:r>
                        <a:rPr lang="ru-RU" sz="900">
                          <a:effectLst/>
                        </a:rPr>
                        <a:t>Смирнов Н.В. и др.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1977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 данных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МР по сети 20×5 м и по профилям с шагом 5 м;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ЭР методом ДЭП с шагом 2 и 5 м; ВЭЗ с шагом 50 м;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ЕП по сети 60×5 м; метод переходных процессов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 шагом 50 м. 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М-45-69.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Талдудюргунское и Аржанское буроугольные месторождения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extLst>
                  <a:ext uri="{0D108BD9-81ED-4DB2-BD59-A6C34878D82A}">
                    <a16:rowId xmlns:a16="http://schemas.microsoft.com/office/drawing/2014/main" val="16270619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Результаты геофизических работ по выявлению и прослеживанию выходов угольных пластов и </a:t>
                      </a:r>
                      <a:r>
                        <a:rPr lang="ru-RU" sz="900" dirty="0" err="1">
                          <a:effectLst/>
                        </a:rPr>
                        <a:t>горельников</a:t>
                      </a:r>
                      <a:r>
                        <a:rPr lang="ru-RU" sz="900" dirty="0">
                          <a:effectLst/>
                        </a:rPr>
                        <a:t> под рыхлые отложения в пределах </a:t>
                      </a:r>
                      <a:r>
                        <a:rPr lang="ru-RU" sz="900" dirty="0" err="1">
                          <a:effectLst/>
                        </a:rPr>
                        <a:t>Курайского</a:t>
                      </a:r>
                      <a:r>
                        <a:rPr lang="ru-RU" sz="900" dirty="0">
                          <a:effectLst/>
                        </a:rPr>
                        <a:t> и Кош-</a:t>
                      </a:r>
                      <a:r>
                        <a:rPr lang="ru-RU" sz="900" dirty="0" err="1">
                          <a:effectLst/>
                        </a:rPr>
                        <a:t>Агачского</a:t>
                      </a:r>
                      <a:r>
                        <a:rPr lang="ru-RU" sz="900" dirty="0">
                          <a:effectLst/>
                        </a:rPr>
                        <a:t> м-</a:t>
                      </a:r>
                      <a:r>
                        <a:rPr lang="ru-RU" sz="900" dirty="0" err="1">
                          <a:effectLst/>
                        </a:rPr>
                        <a:t>ний</a:t>
                      </a:r>
                      <a:r>
                        <a:rPr lang="ru-RU" sz="900" dirty="0">
                          <a:effectLst/>
                        </a:rPr>
                        <a:t> и их флангов (1986-88 гг.). РГФ № 438999 .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Патрин</a:t>
                      </a:r>
                      <a:r>
                        <a:rPr lang="ru-RU" sz="900" dirty="0">
                          <a:effectLst/>
                        </a:rPr>
                        <a:t> А.А., </a:t>
                      </a:r>
                      <a:r>
                        <a:rPr lang="ru-RU" sz="900" dirty="0" err="1">
                          <a:effectLst/>
                        </a:rPr>
                        <a:t>Кац</a:t>
                      </a:r>
                      <a:r>
                        <a:rPr lang="ru-RU" sz="900" dirty="0">
                          <a:effectLst/>
                        </a:rPr>
                        <a:t> В.Е., Сахаров М.Н.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ОАО " </a:t>
                      </a:r>
                      <a:r>
                        <a:rPr lang="ru-RU" sz="900" dirty="0" err="1">
                          <a:effectLst/>
                        </a:rPr>
                        <a:t>Запсибгеология</a:t>
                      </a:r>
                      <a:r>
                        <a:rPr lang="ru-RU" sz="900" dirty="0">
                          <a:effectLst/>
                        </a:rPr>
                        <a:t>", АГЭ, </a:t>
                      </a:r>
                      <a:r>
                        <a:rPr lang="ru-RU" sz="900" dirty="0" err="1">
                          <a:effectLst/>
                        </a:rPr>
                        <a:t>Тургусунская</a:t>
                      </a:r>
                      <a:r>
                        <a:rPr lang="ru-RU" sz="900" dirty="0">
                          <a:effectLst/>
                        </a:rPr>
                        <a:t> партия.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1989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ММП-203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± 1,4 </a:t>
                      </a:r>
                      <a:r>
                        <a:rPr lang="ru-RU" sz="900" dirty="0" err="1">
                          <a:effectLst/>
                        </a:rPr>
                        <a:t>нТл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АЭ-72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МР м-б 1:5 000, 10 км</a:t>
                      </a:r>
                      <a:r>
                        <a:rPr lang="ru-RU" sz="900" baseline="30000" dirty="0">
                          <a:effectLst/>
                        </a:rPr>
                        <a:t>2</a:t>
                      </a:r>
                      <a:r>
                        <a:rPr lang="ru-RU" sz="900" dirty="0">
                          <a:effectLst/>
                        </a:rPr>
                        <a:t>, сеть 50×2,5 м</a:t>
                      </a:r>
                      <a:r>
                        <a:rPr lang="ru-RU" sz="900" dirty="0" smtClean="0">
                          <a:effectLst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прибор ММП-203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ФЭП, м-б 1:5 000, 10 км</a:t>
                      </a:r>
                      <a:r>
                        <a:rPr lang="ru-RU" sz="900" baseline="30000" dirty="0">
                          <a:effectLst/>
                        </a:rPr>
                        <a:t>2</a:t>
                      </a:r>
                      <a:r>
                        <a:rPr lang="ru-RU" sz="900" dirty="0">
                          <a:effectLst/>
                        </a:rPr>
                        <a:t>, сеть 50×2,5 м, </a:t>
                      </a:r>
                      <a:endParaRPr lang="ru-RU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прибор </a:t>
                      </a:r>
                      <a:r>
                        <a:rPr lang="ru-RU" sz="900" dirty="0">
                          <a:effectLst/>
                        </a:rPr>
                        <a:t>АЭ-72.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ФЭП, м-б 1:1 000, 1 км</a:t>
                      </a:r>
                      <a:r>
                        <a:rPr lang="ru-RU" sz="900" baseline="30000" dirty="0">
                          <a:effectLst/>
                        </a:rPr>
                        <a:t>2</a:t>
                      </a:r>
                      <a:r>
                        <a:rPr lang="ru-RU" sz="900" dirty="0">
                          <a:effectLst/>
                        </a:rPr>
                        <a:t>, сеть10×2,5+10×1 м,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прибор АЭ-72.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ВЭЗ – профильное, 25,5 п. км, шаг 50 м, </a:t>
                      </a:r>
                      <a:endParaRPr lang="ru-RU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прибор </a:t>
                      </a:r>
                      <a:r>
                        <a:rPr lang="ru-RU" sz="900" dirty="0">
                          <a:effectLst/>
                        </a:rPr>
                        <a:t>АЭ-72. РС-БП – профильная, 1 п. км, </a:t>
                      </a:r>
                      <a:endParaRPr lang="ru-RU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шаг </a:t>
                      </a:r>
                      <a:r>
                        <a:rPr lang="ru-RU" sz="900" dirty="0">
                          <a:effectLst/>
                        </a:rPr>
                        <a:t>2,5–5 м.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М-45-69, 70.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Курайское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endParaRPr lang="ru-RU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и </a:t>
                      </a:r>
                      <a:r>
                        <a:rPr lang="ru-RU" sz="900" dirty="0">
                          <a:effectLst/>
                        </a:rPr>
                        <a:t>Кош-</a:t>
                      </a:r>
                      <a:r>
                        <a:rPr lang="ru-RU" sz="900" dirty="0" err="1">
                          <a:effectLst/>
                        </a:rPr>
                        <a:t>Агачское</a:t>
                      </a:r>
                      <a:r>
                        <a:rPr lang="ru-RU" sz="900" dirty="0">
                          <a:effectLst/>
                        </a:rPr>
                        <a:t> месторождения.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614" marR="29614" marT="0" marB="0" anchor="ctr"/>
                </a:tc>
                <a:extLst>
                  <a:ext uri="{0D108BD9-81ED-4DB2-BD59-A6C34878D82A}">
                    <a16:rowId xmlns:a16="http://schemas.microsoft.com/office/drawing/2014/main" val="15791813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6485274"/>
            <a:ext cx="49502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u="sng" dirty="0">
                <a:ea typeface="Times New Roman" panose="02020603050405020304" pitchFamily="18" charset="0"/>
              </a:rPr>
              <a:t>Примечание: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i="0" dirty="0">
                <a:ea typeface="Times New Roman" panose="02020603050405020304" pitchFamily="18" charset="0"/>
              </a:rPr>
              <a:t>Номер съемки в таблице соответствует номеру контура на </a:t>
            </a:r>
            <a:r>
              <a:rPr lang="ru-RU" i="0" dirty="0" smtClean="0">
                <a:ea typeface="Times New Roman" panose="02020603050405020304" pitchFamily="18" charset="0"/>
              </a:rPr>
              <a:t>рисунке</a:t>
            </a:r>
            <a:endParaRPr lang="ru-RU" sz="800" i="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7385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7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36978"/>
              </p:ext>
            </p:extLst>
          </p:nvPr>
        </p:nvGraphicFramePr>
        <p:xfrm>
          <a:off x="107504" y="2348879"/>
          <a:ext cx="8928992" cy="3240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457">
                  <a:extLst>
                    <a:ext uri="{9D8B030D-6E8A-4147-A177-3AD203B41FA5}">
                      <a16:colId xmlns:a16="http://schemas.microsoft.com/office/drawing/2014/main" val="3582573644"/>
                    </a:ext>
                  </a:extLst>
                </a:gridCol>
                <a:gridCol w="2926958">
                  <a:extLst>
                    <a:ext uri="{9D8B030D-6E8A-4147-A177-3AD203B41FA5}">
                      <a16:colId xmlns:a16="http://schemas.microsoft.com/office/drawing/2014/main" val="1227966173"/>
                    </a:ext>
                  </a:extLst>
                </a:gridCol>
                <a:gridCol w="562001">
                  <a:extLst>
                    <a:ext uri="{9D8B030D-6E8A-4147-A177-3AD203B41FA5}">
                      <a16:colId xmlns:a16="http://schemas.microsoft.com/office/drawing/2014/main" val="414841039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86135092"/>
                    </a:ext>
                  </a:extLst>
                </a:gridCol>
                <a:gridCol w="712255">
                  <a:extLst>
                    <a:ext uri="{9D8B030D-6E8A-4147-A177-3AD203B41FA5}">
                      <a16:colId xmlns:a16="http://schemas.microsoft.com/office/drawing/2014/main" val="238834402"/>
                    </a:ext>
                  </a:extLst>
                </a:gridCol>
                <a:gridCol w="683616">
                  <a:extLst>
                    <a:ext uri="{9D8B030D-6E8A-4147-A177-3AD203B41FA5}">
                      <a16:colId xmlns:a16="http://schemas.microsoft.com/office/drawing/2014/main" val="3346663066"/>
                    </a:ext>
                  </a:extLst>
                </a:gridCol>
                <a:gridCol w="906692">
                  <a:extLst>
                    <a:ext uri="{9D8B030D-6E8A-4147-A177-3AD203B41FA5}">
                      <a16:colId xmlns:a16="http://schemas.microsoft.com/office/drawing/2014/main" val="513831964"/>
                    </a:ext>
                  </a:extLst>
                </a:gridCol>
                <a:gridCol w="934875">
                  <a:extLst>
                    <a:ext uri="{9D8B030D-6E8A-4147-A177-3AD203B41FA5}">
                      <a16:colId xmlns:a16="http://schemas.microsoft.com/office/drawing/2014/main" val="1029744474"/>
                    </a:ext>
                  </a:extLst>
                </a:gridCol>
                <a:gridCol w="1011034">
                  <a:extLst>
                    <a:ext uri="{9D8B030D-6E8A-4147-A177-3AD203B41FA5}">
                      <a16:colId xmlns:a16="http://schemas.microsoft.com/office/drawing/2014/main" val="3500319431"/>
                    </a:ext>
                  </a:extLst>
                </a:gridCol>
              </a:tblGrid>
              <a:tr h="675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Название отчёта,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авторы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 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масштаб съёмки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Исполнитель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аппаратуры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Носитель,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высота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полёта, м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Вид плановой привязки,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погрешность, м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СКП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съёмки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Форма хранения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отчётных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материалов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extLst>
                  <a:ext uri="{0D108BD9-81ED-4DB2-BD59-A6C34878D82A}">
                    <a16:rowId xmlns:a16="http://schemas.microsoft.com/office/drawing/2014/main" val="174886968"/>
                  </a:ext>
                </a:extLst>
              </a:tr>
              <a:tr h="168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extLst>
                  <a:ext uri="{0D108BD9-81ED-4DB2-BD59-A6C34878D82A}">
                    <a16:rowId xmlns:a16="http://schemas.microsoft.com/office/drawing/2014/main" val="1422657461"/>
                  </a:ext>
                </a:extLst>
              </a:tr>
              <a:tr h="1181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Отчет о работе Горно-Алтайской аэромагнитной партии за 1957 г.   РГФ № 205160.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Кабанов О.М. 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1957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1:200 000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Западный Геофизический трест,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Горно-Алтайская аэромагнитная партия 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АСГМ-25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(АМ-11)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Ли-2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500 - 600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Визуальная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 200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 25 нТл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Карты графиков (ΔТ)</a:t>
                      </a:r>
                      <a:r>
                        <a:rPr lang="ru-RU" sz="800" baseline="-25000">
                          <a:effectLst/>
                        </a:rPr>
                        <a:t>а</a:t>
                      </a:r>
                      <a:r>
                        <a:rPr lang="ru-RU" sz="80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extLst>
                  <a:ext uri="{0D108BD9-81ED-4DB2-BD59-A6C34878D82A}">
                    <a16:rowId xmlns:a16="http://schemas.microsoft.com/office/drawing/2014/main" val="1264921865"/>
                  </a:ext>
                </a:extLst>
              </a:tr>
              <a:tr h="1215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Оценка перспектив рудоносности Кумирской, Юстыдской площадей Горного Алтая и результаты аэрогеофизических работ на Томской площади.</a:t>
                      </a:r>
                      <a:r>
                        <a:rPr lang="ru-RU" sz="90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(Отчет Центральной экспедиции № 56 о результатах аэрогамма-спектрометрической съёмки масштаба 1:200 000 и 1:25 000).</a:t>
                      </a:r>
                      <a:r>
                        <a:rPr lang="ru-RU" sz="90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РГФ № 17867.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Галанский В.М., Лященко Н.Г.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1989-92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ПГО «Березовгеология»,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ЛО ЦЭ №56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СКАТ-77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МИ-8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60 - 85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Фотопривязка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(АФА-Г-17)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 90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r>
                        <a:rPr lang="ru-RU" sz="800" baseline="-250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3,4 нТл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ОК=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0,9 мкР/ч U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0,4×10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Th=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1,0×10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%, К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0,3 %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изолиний (ΔТ)</a:t>
                      </a:r>
                      <a:r>
                        <a:rPr lang="ru-RU" sz="800" baseline="-25000" dirty="0">
                          <a:effectLst/>
                        </a:rPr>
                        <a:t>а</a:t>
                      </a:r>
                      <a:r>
                        <a:rPr lang="ru-RU" sz="800" dirty="0">
                          <a:effectLst/>
                        </a:rPr>
                        <a:t>, ОК,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содержаний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Th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en-US" sz="800" dirty="0">
                          <a:effectLst/>
                        </a:rPr>
                        <a:t>K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1:200 000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73" marR="29773" marT="0" marB="0" anchor="ctr"/>
                </a:tc>
                <a:extLst>
                  <a:ext uri="{0D108BD9-81ED-4DB2-BD59-A6C34878D82A}">
                    <a16:rowId xmlns:a16="http://schemas.microsoft.com/office/drawing/2014/main" val="172981998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1760" y="1604700"/>
            <a:ext cx="4572000" cy="6509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100" dirty="0">
                <a:ea typeface="Times New Roman" panose="02020603050405020304" pitchFamily="18" charset="0"/>
              </a:rPr>
              <a:t>Таблица 1.</a:t>
            </a:r>
            <a:r>
              <a:rPr lang="en-US" sz="1100" dirty="0">
                <a:ea typeface="Times New Roman" panose="02020603050405020304" pitchFamily="18" charset="0"/>
              </a:rPr>
              <a:t>2</a:t>
            </a:r>
            <a:r>
              <a:rPr lang="ru-RU" sz="1100" dirty="0"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ea typeface="Times New Roman" panose="02020603050405020304" pitchFamily="18" charset="0"/>
              </a:rPr>
              <a:t>Характеристика изученности листа М-45-Х</a:t>
            </a:r>
            <a:r>
              <a:rPr lang="en-US" sz="1100" b="1" dirty="0">
                <a:ea typeface="Times New Roman" panose="02020603050405020304" pitchFamily="18" charset="0"/>
              </a:rPr>
              <a:t>VII</a:t>
            </a:r>
            <a:r>
              <a:rPr lang="ru-RU" sz="1100" b="1" dirty="0">
                <a:ea typeface="Times New Roman" panose="02020603050405020304" pitchFamily="18" charset="0"/>
              </a:rPr>
              <a:t> с обрамлением среднемасштабными аэрогеофизическими съёмками</a:t>
            </a:r>
          </a:p>
        </p:txBody>
      </p:sp>
    </p:spTree>
    <p:extLst>
      <p:ext uri="{BB962C8B-B14F-4D97-AF65-F5344CB8AC3E}">
        <p14:creationId xmlns:p14="http://schemas.microsoft.com/office/powerpoint/2010/main" val="321221873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8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pic>
        <p:nvPicPr>
          <p:cNvPr id="1026" name="Picture 2" descr="Рис_1_02_АМ_АГС-25_50_изу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9"/>
          <a:stretch>
            <a:fillRect/>
          </a:stretch>
        </p:blipFill>
        <p:spPr bwMode="auto">
          <a:xfrm>
            <a:off x="35670" y="404664"/>
            <a:ext cx="555419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96" y="44624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Схема изученности листа М-45-ХVII с обрамлением</a:t>
            </a:r>
          </a:p>
          <a:p>
            <a:pPr algn="ctr"/>
            <a:r>
              <a:rPr lang="ru-RU" sz="1200" b="1" dirty="0" smtClean="0"/>
              <a:t>крупномасштабными (1:25 000, 1:50 000) аэрогеофизическими съемками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6093296"/>
            <a:ext cx="3919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1, 2 - Контуры участков АГФ съемок масштаба 1:200 000 и их номера в таблице </a:t>
            </a:r>
            <a:r>
              <a:rPr lang="ru-RU" i="0" dirty="0" smtClean="0"/>
              <a:t>2; </a:t>
            </a:r>
            <a:r>
              <a:rPr lang="ru-RU" i="0" dirty="0"/>
              <a:t>3 - границы листа М-45-ХVII (</a:t>
            </a:r>
            <a:r>
              <a:rPr lang="ru-RU" i="0" dirty="0" err="1"/>
              <a:t>Ортолыкская</a:t>
            </a:r>
            <a:r>
              <a:rPr lang="ru-RU" i="0" dirty="0"/>
              <a:t> площадь). Направление штриховки отвечает доминирующему азимуту маршрутов.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4499992" y="980728"/>
            <a:ext cx="360040" cy="36004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843808" y="5085184"/>
            <a:ext cx="360040" cy="360040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1907704" y="1844824"/>
            <a:ext cx="360040" cy="36004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3419872" y="2348880"/>
            <a:ext cx="360040" cy="360040"/>
          </a:xfrm>
          <a:prstGeom prst="ellipse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1907704" y="4221088"/>
            <a:ext cx="360040" cy="360040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9668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8851900" y="6380609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>
                <a:solidFill>
                  <a:srgbClr val="000000"/>
                </a:solidFill>
              </a:rPr>
              <a:t>2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686464"/>
              </p:ext>
            </p:extLst>
          </p:nvPr>
        </p:nvGraphicFramePr>
        <p:xfrm>
          <a:off x="107504" y="548680"/>
          <a:ext cx="8856983" cy="6061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396">
                  <a:extLst>
                    <a:ext uri="{9D8B030D-6E8A-4147-A177-3AD203B41FA5}">
                      <a16:colId xmlns:a16="http://schemas.microsoft.com/office/drawing/2014/main" val="4135120231"/>
                    </a:ext>
                  </a:extLst>
                </a:gridCol>
                <a:gridCol w="2903354">
                  <a:extLst>
                    <a:ext uri="{9D8B030D-6E8A-4147-A177-3AD203B41FA5}">
                      <a16:colId xmlns:a16="http://schemas.microsoft.com/office/drawing/2014/main" val="3970853002"/>
                    </a:ext>
                  </a:extLst>
                </a:gridCol>
                <a:gridCol w="590665">
                  <a:extLst>
                    <a:ext uri="{9D8B030D-6E8A-4147-A177-3AD203B41FA5}">
                      <a16:colId xmlns:a16="http://schemas.microsoft.com/office/drawing/2014/main" val="2387213889"/>
                    </a:ext>
                  </a:extLst>
                </a:gridCol>
                <a:gridCol w="842871">
                  <a:extLst>
                    <a:ext uri="{9D8B030D-6E8A-4147-A177-3AD203B41FA5}">
                      <a16:colId xmlns:a16="http://schemas.microsoft.com/office/drawing/2014/main" val="3428359381"/>
                    </a:ext>
                  </a:extLst>
                </a:gridCol>
                <a:gridCol w="759000">
                  <a:extLst>
                    <a:ext uri="{9D8B030D-6E8A-4147-A177-3AD203B41FA5}">
                      <a16:colId xmlns:a16="http://schemas.microsoft.com/office/drawing/2014/main" val="409607773"/>
                    </a:ext>
                  </a:extLst>
                </a:gridCol>
                <a:gridCol w="678104">
                  <a:extLst>
                    <a:ext uri="{9D8B030D-6E8A-4147-A177-3AD203B41FA5}">
                      <a16:colId xmlns:a16="http://schemas.microsoft.com/office/drawing/2014/main" val="109765714"/>
                    </a:ext>
                  </a:extLst>
                </a:gridCol>
                <a:gridCol w="899378">
                  <a:extLst>
                    <a:ext uri="{9D8B030D-6E8A-4147-A177-3AD203B41FA5}">
                      <a16:colId xmlns:a16="http://schemas.microsoft.com/office/drawing/2014/main" val="2711464840"/>
                    </a:ext>
                  </a:extLst>
                </a:gridCol>
                <a:gridCol w="927336">
                  <a:extLst>
                    <a:ext uri="{9D8B030D-6E8A-4147-A177-3AD203B41FA5}">
                      <a16:colId xmlns:a16="http://schemas.microsoft.com/office/drawing/2014/main" val="3998093488"/>
                    </a:ext>
                  </a:extLst>
                </a:gridCol>
                <a:gridCol w="1002879">
                  <a:extLst>
                    <a:ext uri="{9D8B030D-6E8A-4147-A177-3AD203B41FA5}">
                      <a16:colId xmlns:a16="http://schemas.microsoft.com/office/drawing/2014/main" val="38869296"/>
                    </a:ext>
                  </a:extLst>
                </a:gridCol>
              </a:tblGrid>
              <a:tr h="591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Название отчёта,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авторы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 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масштаб съёмки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Исполнитель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аппаратуры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Носитель,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высота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полёта, м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Вид плановой привязки,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погрешность, м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СКП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съёмки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Форма хранения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отчётных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материалов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1459685535"/>
                  </a:ext>
                </a:extLst>
              </a:tr>
              <a:tr h="147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4139588383"/>
                  </a:ext>
                </a:extLst>
              </a:tr>
              <a:tr h="887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Отчет по работам Саянской геофизической партии за 1960 год «Результаты аэрогеофизических работ в Восточном Саяне и области сопряжения Западного Саяна с Алтаем». РГФ № 234610. Мартьянов Н.Е., Скубицкий Г.И., Яковлев Р.П.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1:50 000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Минусинская комплексная экспедиция Красноярского ГУ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АСГМ-25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(АМ-11)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Ан-2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50 </a:t>
                      </a:r>
                      <a:r>
                        <a:rPr lang="ru-RU" sz="800" dirty="0">
                          <a:effectLst/>
                        </a:rPr>
                        <a:t>- 300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Фотопривязка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(АФА-37)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 200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r>
                        <a:rPr lang="ru-RU" sz="800" baseline="-250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 = ± 40 нТл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ОК = ± 0.8 мкР/ч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Карты изолиний (ΔТ)</a:t>
                      </a:r>
                      <a:r>
                        <a:rPr lang="ru-RU" sz="800" baseline="-25000">
                          <a:effectLst/>
                        </a:rPr>
                        <a:t>а</a:t>
                      </a:r>
                      <a:r>
                        <a:rPr lang="ru-RU" sz="80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 гамма-поля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1:100 000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1190332090"/>
                  </a:ext>
                </a:extLst>
              </a:tr>
              <a:tr h="739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Промежуточный отчет Аэрогеофизической партии за 1964 г. (листы N-45; М-45). РГФ № 263344.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Комаров А.М., Веселов Л.Г.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1:50 000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Западно-Сибирское ГУ,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ЦГЭ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АСГ-45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(АМФ-21)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АН-2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25 </a:t>
                      </a:r>
                      <a:r>
                        <a:rPr lang="ru-RU" sz="800" dirty="0">
                          <a:effectLst/>
                        </a:rPr>
                        <a:t>- 500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Фотопривязка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 (100 – 300)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r>
                        <a:rPr lang="ru-RU" sz="800" baseline="-250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=±(17-30) нТл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ОК = ±1 мкР/ч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Карты графиков 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изолиний (ΔТ)</a:t>
                      </a:r>
                      <a:r>
                        <a:rPr lang="ru-RU" sz="800" baseline="-25000">
                          <a:effectLst/>
                        </a:rPr>
                        <a:t>а</a:t>
                      </a:r>
                      <a:r>
                        <a:rPr lang="ru-RU" sz="800">
                          <a:effectLst/>
                        </a:rPr>
                        <a:t>, изолиний гамма-поля, 1:50 000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131899038"/>
                  </a:ext>
                </a:extLst>
              </a:tr>
              <a:tr h="1330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Отчет о результатах аэромагнитной и аэрогамма-спектрометрической съемки 1:25 000 м-ба, проведенной Аэрогеофизической партией в 1978-1981 гг. в помощь геологическому картированию и для направления поисковых работ на редкие металлы и другие полезные ископаемые в бассейне среднего и верхнего течения р. Башкаус. РГФ № 390499. Мамонтов Н.Ф.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1978-81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1:25 000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ОАО Запсибгеология, ЦГЭ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АММ-13, </a:t>
                      </a: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АСГ-71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Ми-4, Ми-8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50-75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Фотопривязка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(АФАГЭ-17)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 dirty="0">
                          <a:effectLst/>
                        </a:rPr>
                        <a:t> 23,5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r>
                        <a:rPr lang="ru-RU" sz="800" baseline="-250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13,5 нТл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ОК=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0,37 мкР/ч U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0,4×10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 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Th=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0,75×10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%, К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0,22 %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графиков 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изолиний (ΔТ)</a:t>
                      </a:r>
                      <a:r>
                        <a:rPr lang="ru-RU" sz="800" baseline="-25000" dirty="0">
                          <a:effectLst/>
                        </a:rPr>
                        <a:t>а</a:t>
                      </a:r>
                      <a:r>
                        <a:rPr lang="ru-RU" sz="800" dirty="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1:25 000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1359054935"/>
                  </a:ext>
                </a:extLst>
              </a:tr>
              <a:tr h="1330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Отчет о результатах аэромагнитной и аэрогамма-спектрометрической съемки масштаба 1:25000, проведенной Аэрогеофизической партией в 1979 - 1982 годах в помощь геологическому картированию и для направления поисковых работ на железные руды, цветные металлы в бассейне верховья рек Чулышман и Башкаус, 1982 год. РГФ № 398814. Мамонтов Н.Ф., Шемендюк В.Н.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1979-82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1:25 000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ПГО «Запсибгеология»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АММ-13, </a:t>
                      </a:r>
                      <a:endParaRPr lang="ru-RU" sz="80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АСГ-71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Ми-4, Ми-8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50-75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Фотопривязка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(АФАГЭ-17)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21,8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r>
                        <a:rPr lang="ru-RU" sz="800" baseline="-250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10,0 нТл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ОК=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0,35 мкР/ч U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0,4×10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 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Th=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0,87×10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%, К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0,23 %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графиков и изолиний (ΔТ)</a:t>
                      </a:r>
                      <a:r>
                        <a:rPr lang="ru-RU" sz="800" baseline="-25000" dirty="0">
                          <a:effectLst/>
                        </a:rPr>
                        <a:t>а</a:t>
                      </a:r>
                      <a:r>
                        <a:rPr lang="ru-RU" sz="800" dirty="0">
                          <a:effectLst/>
                        </a:rPr>
                        <a:t>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изолиний ОК, </a:t>
                      </a:r>
                      <a:r>
                        <a:rPr lang="en-US" sz="800" dirty="0">
                          <a:effectLst/>
                        </a:rPr>
                        <a:t>U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Th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en-US" sz="800" dirty="0">
                          <a:effectLst/>
                        </a:rPr>
                        <a:t>K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1:25 000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1:50 000</a:t>
                      </a:r>
                      <a:endParaRPr lang="ru-RU" sz="8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467402639"/>
                  </a:ext>
                </a:extLst>
              </a:tr>
              <a:tr h="103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Результаты комплексной аэромагнитной и аэрогамма-спектрометрической съемки м-ба 1:25000, проведенной АГФП на Верхне-Чуйском участке в 1984-1986. РГФ № 426518. Мамонтов Н.Ф., Шемендюк В.Н., Пахомов С.В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1984-86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1:25 000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ПГО «Запсибгеология»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ММС-214,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АСГ-71</a:t>
                      </a:r>
                      <a:endParaRPr lang="ru-RU" sz="8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Ми-4, Ми-8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50-75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Фотопривязка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(АФАГЭ-17)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27,3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r>
                        <a:rPr lang="ru-RU" sz="800" baseline="-250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8,0 нТл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ОК=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0,66 мкР/ч U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0,46×10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Th=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0,33×10</a:t>
                      </a:r>
                      <a:r>
                        <a:rPr lang="ru-RU" sz="800" baseline="30000">
                          <a:effectLst/>
                        </a:rPr>
                        <a:t>-4</a:t>
                      </a:r>
                      <a:r>
                        <a:rPr lang="ru-RU" sz="800">
                          <a:effectLst/>
                        </a:rPr>
                        <a:t>%, К = </a:t>
                      </a:r>
                      <a:r>
                        <a:rPr lang="ru-RU" sz="8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800">
                          <a:effectLst/>
                        </a:rPr>
                        <a:t> 0,13 %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графиков и изолиний (ΔТ)</a:t>
                      </a:r>
                      <a:r>
                        <a:rPr lang="ru-RU" sz="800" baseline="-25000" dirty="0">
                          <a:effectLst/>
                        </a:rPr>
                        <a:t>а</a:t>
                      </a:r>
                      <a:r>
                        <a:rPr lang="ru-RU" sz="800" dirty="0">
                          <a:effectLst/>
                        </a:rPr>
                        <a:t>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изолиний ОК, </a:t>
                      </a:r>
                      <a:r>
                        <a:rPr lang="en-US" sz="800" dirty="0">
                          <a:effectLst/>
                        </a:rPr>
                        <a:t>U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Th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en-US" sz="800" dirty="0">
                          <a:effectLst/>
                        </a:rPr>
                        <a:t>K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1:50 000 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val="396561513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76264" y="765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100" b="1" dirty="0">
                <a:ea typeface="Times New Roman" panose="02020603050405020304" pitchFamily="18" charset="0"/>
              </a:rPr>
              <a:t>Характеристика изученности листа М-45-Х</a:t>
            </a:r>
            <a:r>
              <a:rPr lang="en-US" sz="1100" b="1" dirty="0">
                <a:ea typeface="Times New Roman" panose="02020603050405020304" pitchFamily="18" charset="0"/>
              </a:rPr>
              <a:t>VII</a:t>
            </a:r>
            <a:r>
              <a:rPr lang="ru-RU" sz="1100" b="1" dirty="0">
                <a:ea typeface="Times New Roman" panose="02020603050405020304" pitchFamily="18" charset="0"/>
              </a:rPr>
              <a:t> с обрамлением комплексными крупномасштабными аэрогеофизическими съёмками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851900" y="6524625"/>
            <a:ext cx="261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0" dirty="0" smtClean="0">
                <a:solidFill>
                  <a:srgbClr val="000000"/>
                </a:solidFill>
              </a:rPr>
              <a:t>9</a:t>
            </a:r>
            <a:endParaRPr lang="ru-RU" altLang="ru-RU" sz="1200" b="1" i="0" dirty="0">
              <a:solidFill>
                <a:srgbClr val="000000"/>
              </a:solidFill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5580112" y="3573016"/>
            <a:ext cx="504056" cy="288032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5580112" y="4869160"/>
            <a:ext cx="504056" cy="288032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5580112" y="6093296"/>
            <a:ext cx="504056" cy="288032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5508104" y="1700808"/>
            <a:ext cx="576064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5508104" y="2492896"/>
            <a:ext cx="576064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01348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000" b="0" i="1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000" b="0" i="1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D:\Office97\Шаблоны\Дизайны презентаций\Углы.pot</Template>
  <TotalTime>2692532</TotalTime>
  <Words>10498</Words>
  <Application>Microsoft Office PowerPoint</Application>
  <PresentationFormat>Экран (4:3)</PresentationFormat>
  <Paragraphs>1180</Paragraphs>
  <Slides>69</Slides>
  <Notes>69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SimSun</vt:lpstr>
      <vt:lpstr>Arial</vt:lpstr>
      <vt:lpstr>Calibri</vt:lpstr>
      <vt:lpstr>Courier New</vt:lpstr>
      <vt:lpstr>Symbol</vt:lpstr>
      <vt:lpstr>Times New Roman</vt:lpstr>
      <vt:lpstr>Оформление по умолчанию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Люда</dc:creator>
  <cp:lastModifiedBy>Admin</cp:lastModifiedBy>
  <cp:revision>4789</cp:revision>
  <cp:lastPrinted>2023-12-11T05:37:13Z</cp:lastPrinted>
  <dcterms:created xsi:type="dcterms:W3CDTF">1999-11-12T07:49:22Z</dcterms:created>
  <dcterms:modified xsi:type="dcterms:W3CDTF">2024-12-15T11:01:55Z</dcterms:modified>
</cp:coreProperties>
</file>