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84" r:id="rId2"/>
    <p:sldId id="258" r:id="rId3"/>
    <p:sldId id="260" r:id="rId4"/>
    <p:sldId id="262" r:id="rId5"/>
    <p:sldId id="281" r:id="rId6"/>
    <p:sldId id="283" r:id="rId7"/>
    <p:sldId id="272" r:id="rId8"/>
    <p:sldId id="270" r:id="rId9"/>
    <p:sldId id="257" r:id="rId10"/>
    <p:sldId id="289" r:id="rId11"/>
    <p:sldId id="288" r:id="rId12"/>
    <p:sldId id="277" r:id="rId13"/>
    <p:sldId id="278" r:id="rId14"/>
    <p:sldId id="279" r:id="rId15"/>
    <p:sldId id="282" r:id="rId16"/>
    <p:sldId id="265" r:id="rId17"/>
    <p:sldId id="274" r:id="rId18"/>
    <p:sldId id="285" r:id="rId19"/>
    <p:sldId id="267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99" autoAdjust="0"/>
    <p:restoredTop sz="89943" autoAdjust="0"/>
  </p:normalViewPr>
  <p:slideViewPr>
    <p:cSldViewPr>
      <p:cViewPr varScale="1">
        <p:scale>
          <a:sx n="67" d="100"/>
          <a:sy n="67" d="100"/>
        </p:scale>
        <p:origin x="-83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5E770-1F1F-4BB8-9230-A6C531DA7200}" type="datetimeFigureOut">
              <a:rPr lang="ru-RU" smtClean="0"/>
              <a:t>04.08.2012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75BE6-637F-447D-8945-6351451EC7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110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CAACCC5-8CFD-4B24-ACEB-8DB99B743A30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7E0F7F-748C-48CE-A102-35C82B640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235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B3641-8024-4DEA-9B3F-A602F8FA22F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8CCC10-8309-4019-8CE0-ED728DAABE4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6F9CE6-7BBF-4656-AF80-0756888D4FE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6D451-A86C-4552-96BF-2862EDF2A950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1242C2-2BAD-4D37-85BC-4FFDA40334C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360EC3-20DB-490D-863F-741FDE2224F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7B551F-9BA5-4B4B-8EF6-4AC88E94F76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C6B18B-51FE-4812-9787-05B2A5E6C14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03B4D5-FAA1-4C9C-B988-75457D9E57B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5D00301-C656-4239-9F15-C44483AAF403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85C906-099A-445A-9180-55D2C625A45F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62F852-BB49-441F-AB45-FF90207CC5C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460177-4E29-4678-807A-EB77BBD11D2C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A35079-09C6-4EB0-B161-95CC83B4235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F9719A-5DD7-491A-8485-C415E5F5970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74BBC6-1DA5-4BCA-9528-A644FF72A6B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6F9CE6-7BBF-4656-AF80-0756888D4FE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AE6BB-B7AE-41BF-88C5-7914A591036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8CCC10-8309-4019-8CE0-ED728DAABE4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2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9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00152A-1C28-4B9C-8334-99C206BC92A9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032A3D4-AA34-4800-811D-15D76CC28C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45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C8075-37D8-450F-B9AE-7D774D312CF5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CBE8E-1B6E-4E28-A0DB-B083F84D8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29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A5D7E7-2A06-40DF-BFC9-CBE0CBB99525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ADC097-C4F6-452A-95CC-8603535DD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268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8229600" cy="2128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000500"/>
            <a:ext cx="8229600" cy="21304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116B9F-1A97-4129-92D4-9E2A67517DA7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D4248B-9DF7-4991-8A5F-E8ED71D0E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973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D8CBFB-7CD6-448E-89E9-5F4FFC0337C5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9A1BCD-2BA8-42BE-AC11-B28F9F6F37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45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0B2E4-E68D-4618-909F-0297E29A327F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E67CB-3F62-423A-BB9A-CE9CCC2367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3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8EB9A-C1C7-4218-BFCC-72049F7D4442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7319B-6912-4D09-B93C-3BC0CFACE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62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5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005972-88D6-41FD-B238-160EC399EF8A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C0CEF2-5C7D-4B73-B860-F2D843DE9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30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E89D6-6D72-4B70-A683-276B8DA11B17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D865B-A19C-4F36-AB24-CB99F9FAB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63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B0A2E-D4D8-4BE2-8F28-EAF008C3AA3D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53508-1910-477C-A301-871CA2DD7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86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05A6F-0DC0-453A-9F56-1751A76E52B5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BF679-A94A-47DD-9E52-6CE39F22A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4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" name="Rounded Rectangle 10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C4C50B-BAE6-4323-9FE0-F46EFB35F8B5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57741-2AD3-42EA-A45C-A472D9FFE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6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9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692844-6D6E-4228-946F-ED3843D35029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7B1D04-48CA-48B4-88CD-619006ECA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65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1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2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A5A722-925D-4CE7-85DD-9198BD5FF703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9424CF-2E52-4251-84A7-0A071ABF1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34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2"/>
                </a:solidFill>
                <a:cs typeface="Arial" charset="0"/>
              </a:defRPr>
            </a:lvl1pPr>
          </a:lstStyle>
          <a:p>
            <a:pPr>
              <a:defRPr/>
            </a:pPr>
            <a:fld id="{DF7BE811-2D87-4B1E-9082-73474025D53E}" type="datetimeFigureOut">
              <a:rPr lang="ru-RU"/>
              <a:pPr>
                <a:defRPr/>
              </a:pPr>
              <a:t>04.08.2012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2"/>
                </a:solidFill>
                <a:cs typeface="Arial" charset="0"/>
              </a:defRPr>
            </a:lvl1pPr>
          </a:lstStyle>
          <a:p>
            <a:pPr>
              <a:defRPr/>
            </a:pPr>
            <a:fld id="{7F32DAB6-43D6-4A6B-A896-F1F07F45B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6" r:id="rId3"/>
    <p:sldLayoutId id="2147483672" r:id="rId4"/>
    <p:sldLayoutId id="2147483671" r:id="rId5"/>
    <p:sldLayoutId id="2147483670" r:id="rId6"/>
    <p:sldLayoutId id="2147483677" r:id="rId7"/>
    <p:sldLayoutId id="2147483678" r:id="rId8"/>
    <p:sldLayoutId id="2147483679" r:id="rId9"/>
    <p:sldLayoutId id="2147483669" r:id="rId10"/>
    <p:sldLayoutId id="2147483680" r:id="rId11"/>
    <p:sldLayoutId id="2147483681" r:id="rId12"/>
    <p:sldLayoutId id="2147483682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Calibri" pitchFamily="34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hyperlink" Target="http://portal.onegeology.org/" TargetMode="Externa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532188" y="3860800"/>
            <a:ext cx="5648325" cy="936625"/>
          </a:xfrm>
        </p:spPr>
        <p:txBody>
          <a:bodyPr rtlCol="0">
            <a:normAutofit/>
          </a:bodyPr>
          <a:lstStyle/>
          <a:p>
            <a:pPr marL="114300" indent="0">
              <a:buFont typeface="Arial" charset="0"/>
              <a:buNone/>
              <a:defRPr/>
            </a:pPr>
            <a:r>
              <a:rPr lang="en-US" sz="1800" u="sng" dirty="0" err="1">
                <a:solidFill>
                  <a:schemeClr val="tx1"/>
                </a:solidFill>
              </a:rPr>
              <a:t>Grigory</a:t>
            </a:r>
            <a:r>
              <a:rPr lang="en-US" sz="1800" u="sng" dirty="0">
                <a:solidFill>
                  <a:schemeClr val="tx1"/>
                </a:solidFill>
              </a:rPr>
              <a:t> </a:t>
            </a:r>
            <a:r>
              <a:rPr lang="en-US" sz="1800" u="sng" dirty="0" smtClean="0">
                <a:solidFill>
                  <a:schemeClr val="tx1"/>
                </a:solidFill>
              </a:rPr>
              <a:t>BREKHOV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>Oleg </a:t>
            </a:r>
            <a:r>
              <a:rPr lang="en-US" sz="1800" dirty="0" smtClean="0">
                <a:solidFill>
                  <a:schemeClr val="tx1"/>
                </a:solidFill>
              </a:rPr>
              <a:t>PETROV, </a:t>
            </a:r>
            <a:r>
              <a:rPr lang="en-US" sz="1800" dirty="0">
                <a:solidFill>
                  <a:schemeClr val="tx1"/>
                </a:solidFill>
              </a:rPr>
              <a:t>Andrey </a:t>
            </a:r>
            <a:r>
              <a:rPr lang="en-US" sz="1800" dirty="0" smtClean="0">
                <a:solidFill>
                  <a:schemeClr val="tx1"/>
                </a:solidFill>
              </a:rPr>
              <a:t>MOROZOV, </a:t>
            </a:r>
            <a:r>
              <a:rPr lang="en-US" sz="1800" dirty="0">
                <a:solidFill>
                  <a:schemeClr val="tx1"/>
                </a:solidFill>
              </a:rPr>
              <a:t>Eugenia </a:t>
            </a:r>
            <a:r>
              <a:rPr lang="en-US" sz="1800" dirty="0" smtClean="0">
                <a:solidFill>
                  <a:schemeClr val="tx1"/>
                </a:solidFill>
              </a:rPr>
              <a:t>CHEREMISSINA, Victor SNEZHKO, </a:t>
            </a:r>
            <a:r>
              <a:rPr lang="en-US" sz="1800" dirty="0">
                <a:solidFill>
                  <a:schemeClr val="tx1"/>
                </a:solidFill>
              </a:rPr>
              <a:t>Nikolai </a:t>
            </a:r>
            <a:r>
              <a:rPr lang="en-US" sz="1800" dirty="0" smtClean="0">
                <a:solidFill>
                  <a:schemeClr val="tx1"/>
                </a:solidFill>
              </a:rPr>
              <a:t>BEREZUK,</a:t>
            </a:r>
            <a:r>
              <a:rPr lang="en-US" sz="1800" dirty="0">
                <a:solidFill>
                  <a:schemeClr val="tx1"/>
                </a:solidFill>
              </a:rPr>
              <a:t> Eugene </a:t>
            </a:r>
            <a:r>
              <a:rPr lang="en-US" sz="1800" dirty="0" smtClean="0">
                <a:solidFill>
                  <a:schemeClr val="tx1"/>
                </a:solidFill>
              </a:rPr>
              <a:t>KOVALENKO, </a:t>
            </a:r>
            <a:r>
              <a:rPr lang="en-US" sz="1800" dirty="0" err="1">
                <a:solidFill>
                  <a:schemeClr val="tx1"/>
                </a:solidFill>
              </a:rPr>
              <a:t>Egor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YON</a:t>
            </a:r>
            <a:endParaRPr lang="ru-RU" sz="1800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205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93825" y="981075"/>
            <a:ext cx="7642225" cy="2735263"/>
          </a:xfrm>
        </p:spPr>
        <p:txBody>
          <a:bodyPr/>
          <a:lstStyle/>
          <a:p>
            <a:pPr>
              <a:defRPr/>
            </a:pPr>
            <a:r>
              <a:rPr lang="en-US" sz="3200" b="1">
                <a:solidFill>
                  <a:srgbClr val="002060"/>
                </a:solidFill>
              </a:rPr>
              <a:t>Geological map for the CIS countries territory at 1:1,000,000 scale in </a:t>
            </a:r>
            <a:r>
              <a:rPr lang="en-US" sz="3200" b="1" err="1">
                <a:solidFill>
                  <a:srgbClr val="002060"/>
                </a:solidFill>
              </a:rPr>
              <a:t>OneGeology</a:t>
            </a:r>
            <a:r>
              <a:rPr lang="en-US" sz="3200" b="1">
                <a:solidFill>
                  <a:srgbClr val="002060"/>
                </a:solidFill>
              </a:rPr>
              <a:t> international </a:t>
            </a:r>
            <a:r>
              <a:rPr lang="en-US" sz="3200" b="1" smtClean="0">
                <a:solidFill>
                  <a:srgbClr val="002060"/>
                </a:solidFill>
              </a:rPr>
              <a:t>project</a:t>
            </a:r>
            <a:endParaRPr lang="ru-RU" sz="3200" b="1" smtClean="0">
              <a:solidFill>
                <a:srgbClr val="002060"/>
              </a:solidFill>
            </a:endParaRPr>
          </a:p>
        </p:txBody>
      </p:sp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3671888" y="5229225"/>
            <a:ext cx="53641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Federal Agency of Mineral Resources of Russian Federation</a:t>
            </a:r>
          </a:p>
          <a:p>
            <a:r>
              <a:rPr lang="en-US" sz="1600"/>
              <a:t>Russian Geological Research Institute (VSEGEI)</a:t>
            </a:r>
          </a:p>
          <a:p>
            <a:r>
              <a:rPr lang="en-US" sz="1600"/>
              <a:t>Scientific Research Institute of geological, geophysical </a:t>
            </a:r>
          </a:p>
          <a:p>
            <a:r>
              <a:rPr lang="en-US" sz="1600"/>
              <a:t>and geochemical systems (VNIIGeosystem)</a:t>
            </a:r>
            <a:endParaRPr lang="ru-RU" sz="1600"/>
          </a:p>
        </p:txBody>
      </p:sp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1547813" y="6588125"/>
            <a:ext cx="73358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300">
                <a:latin typeface="Arial" charset="0"/>
              </a:rPr>
              <a:t>phone</a:t>
            </a:r>
            <a:r>
              <a:rPr lang="ru-RU" sz="1300">
                <a:latin typeface="Arial" charset="0"/>
              </a:rPr>
              <a:t>: +7 (812) 321-5706</a:t>
            </a:r>
            <a:r>
              <a:rPr lang="en-US" sz="1300">
                <a:latin typeface="Arial" charset="0"/>
              </a:rPr>
              <a:t>, fax: +7 (812) 321-3023</a:t>
            </a:r>
            <a:r>
              <a:rPr lang="ru-RU" sz="1300">
                <a:latin typeface="Arial" charset="0"/>
              </a:rPr>
              <a:t>; </a:t>
            </a:r>
            <a:r>
              <a:rPr lang="en-US" sz="1300">
                <a:latin typeface="Arial" charset="0"/>
              </a:rPr>
              <a:t>e-mail: vsegei@vsegei.ru,  http://www.vsegei.ru</a:t>
            </a:r>
            <a:endParaRPr lang="ru-RU" sz="1300">
              <a:latin typeface="Arial" charset="0"/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 rot="16200000">
            <a:off x="-2764213" y="2700318"/>
            <a:ext cx="6885385" cy="1429982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1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/>
        </p:spPr>
      </p:pic>
      <p:sp>
        <p:nvSpPr>
          <p:cNvPr id="18438" name="Прямоугольник 3"/>
          <p:cNvSpPr>
            <a:spLocks noChangeArrowheads="1"/>
          </p:cNvSpPr>
          <p:nvPr/>
        </p:nvSpPr>
        <p:spPr bwMode="auto">
          <a:xfrm>
            <a:off x="1692275" y="188913"/>
            <a:ext cx="7570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5.1 - Session 1 - OneGeology and National Geoscience Information Systems 	</a:t>
            </a:r>
          </a:p>
          <a:p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5450" y="312738"/>
            <a:ext cx="8261350" cy="1244600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9pPr>
          </a:lstStyle>
          <a:p>
            <a:r>
              <a:rPr lang="ru-RU" sz="2400" dirty="0" err="1" smtClean="0"/>
              <a:t>Program</a:t>
            </a:r>
            <a:r>
              <a:rPr lang="ru-RU" sz="2400" dirty="0" smtClean="0"/>
              <a:t> </a:t>
            </a:r>
            <a:r>
              <a:rPr lang="ru-RU" sz="2400" dirty="0" err="1" smtClean="0"/>
              <a:t>on</a:t>
            </a:r>
            <a:r>
              <a:rPr lang="ru-RU" sz="2400" dirty="0" smtClean="0"/>
              <a:t> </a:t>
            </a:r>
            <a:r>
              <a:rPr lang="ru-RU" sz="2400" dirty="0" err="1" smtClean="0"/>
              <a:t>compilation</a:t>
            </a:r>
            <a:r>
              <a:rPr lang="ru-RU" sz="2400" dirty="0" smtClean="0"/>
              <a:t> </a:t>
            </a:r>
            <a:r>
              <a:rPr lang="ru-RU" sz="2400" dirty="0" err="1" smtClean="0"/>
              <a:t>of</a:t>
            </a:r>
            <a:r>
              <a:rPr lang="ru-RU" sz="2400" dirty="0" smtClean="0"/>
              <a:t> </a:t>
            </a:r>
            <a:r>
              <a:rPr lang="ru-RU" sz="2400" dirty="0" err="1" smtClean="0"/>
              <a:t>the</a:t>
            </a:r>
            <a:r>
              <a:rPr lang="ru-RU" sz="2400" dirty="0" smtClean="0"/>
              <a:t> </a:t>
            </a:r>
            <a:r>
              <a:rPr lang="ru-RU" sz="2400" dirty="0" err="1" smtClean="0"/>
              <a:t>State</a:t>
            </a:r>
            <a:r>
              <a:rPr lang="ru-RU" sz="2400" dirty="0" smtClean="0"/>
              <a:t> </a:t>
            </a:r>
            <a:r>
              <a:rPr lang="ru-RU" sz="2400" dirty="0" err="1" smtClean="0"/>
              <a:t>geological</a:t>
            </a:r>
            <a:r>
              <a:rPr lang="ru-RU" sz="2400" dirty="0" smtClean="0"/>
              <a:t> </a:t>
            </a:r>
            <a:r>
              <a:rPr lang="ru-RU" sz="2400" dirty="0" err="1" smtClean="0"/>
              <a:t>map</a:t>
            </a:r>
            <a:r>
              <a:rPr lang="ru-RU" sz="2400" dirty="0" smtClean="0"/>
              <a:t> </a:t>
            </a:r>
            <a:r>
              <a:rPr lang="ru-RU" sz="2400" dirty="0" err="1" smtClean="0"/>
              <a:t>at</a:t>
            </a:r>
            <a:r>
              <a:rPr lang="ru-RU" sz="2400" dirty="0" smtClean="0"/>
              <a:t> </a:t>
            </a:r>
            <a:r>
              <a:rPr lang="en-US" sz="2400" dirty="0" smtClean="0"/>
              <a:t>1:1,000,000 </a:t>
            </a:r>
            <a:r>
              <a:rPr lang="ru-RU" sz="2400" dirty="0" err="1" smtClean="0"/>
              <a:t>scale</a:t>
            </a:r>
            <a:r>
              <a:rPr lang="en-US" sz="2400" dirty="0" smtClean="0"/>
              <a:t>. </a:t>
            </a:r>
            <a:r>
              <a:rPr lang="ru-RU" sz="2400" dirty="0" err="1" smtClean="0"/>
              <a:t>The</a:t>
            </a:r>
            <a:r>
              <a:rPr lang="ru-RU" sz="2400" dirty="0" smtClean="0"/>
              <a:t> </a:t>
            </a:r>
            <a:r>
              <a:rPr lang="en-US" sz="2400" dirty="0" smtClean="0"/>
              <a:t>second </a:t>
            </a:r>
            <a:r>
              <a:rPr lang="ru-RU" sz="2400" dirty="0" err="1" smtClean="0"/>
              <a:t>edition</a:t>
            </a:r>
            <a:endParaRPr lang="ru-RU" sz="2400" dirty="0"/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5004048" y="2007765"/>
            <a:ext cx="3693892" cy="4373563"/>
          </a:xfrm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r>
              <a:rPr lang="ru-RU" dirty="0" err="1"/>
              <a:t>As</a:t>
            </a:r>
            <a:r>
              <a:rPr lang="ru-RU" dirty="0"/>
              <a:t> a </a:t>
            </a:r>
            <a:r>
              <a:rPr lang="ru-RU" dirty="0" err="1"/>
              <a:t>result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drawing</a:t>
            </a:r>
            <a:r>
              <a:rPr lang="ru-RU" dirty="0"/>
              <a:t> </a:t>
            </a:r>
            <a:r>
              <a:rPr lang="ru-RU" dirty="0" err="1"/>
              <a:t>up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State</a:t>
            </a:r>
            <a:r>
              <a:rPr lang="ru-RU" dirty="0"/>
              <a:t> </a:t>
            </a:r>
            <a:r>
              <a:rPr lang="ru-RU" dirty="0" err="1"/>
              <a:t>Geological</a:t>
            </a:r>
            <a:r>
              <a:rPr lang="ru-RU" dirty="0"/>
              <a:t> </a:t>
            </a:r>
            <a:r>
              <a:rPr lang="ru-RU" dirty="0" err="1"/>
              <a:t>Map</a:t>
            </a:r>
            <a:r>
              <a:rPr lang="en-US" dirty="0"/>
              <a:t> of</a:t>
            </a:r>
            <a:r>
              <a:rPr lang="ru-RU" dirty="0"/>
              <a:t> </a:t>
            </a:r>
            <a:r>
              <a:rPr lang="en-US" dirty="0"/>
              <a:t>the</a:t>
            </a:r>
            <a:r>
              <a:rPr lang="ru-RU" dirty="0"/>
              <a:t> </a:t>
            </a:r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edition</a:t>
            </a:r>
            <a:r>
              <a:rPr lang="ru-RU" dirty="0"/>
              <a:t>,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whole</a:t>
            </a:r>
            <a:r>
              <a:rPr lang="ru-RU" dirty="0"/>
              <a:t> </a:t>
            </a:r>
            <a:r>
              <a:rPr lang="ru-RU" dirty="0" err="1"/>
              <a:t>territory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former</a:t>
            </a:r>
            <a:r>
              <a:rPr lang="ru-RU" dirty="0"/>
              <a:t> </a:t>
            </a:r>
            <a:r>
              <a:rPr lang="ru-RU" dirty="0" err="1"/>
              <a:t>Soviet</a:t>
            </a:r>
            <a:r>
              <a:rPr lang="ru-RU" dirty="0"/>
              <a:t> </a:t>
            </a:r>
            <a:r>
              <a:rPr lang="ru-RU" dirty="0" err="1"/>
              <a:t>Union</a:t>
            </a:r>
            <a:r>
              <a:rPr lang="ru-RU" dirty="0"/>
              <a:t> </a:t>
            </a:r>
            <a:r>
              <a:rPr lang="ru-RU" dirty="0" err="1"/>
              <a:t>was</a:t>
            </a:r>
            <a:r>
              <a:rPr lang="ru-RU" dirty="0"/>
              <a:t> </a:t>
            </a:r>
            <a:r>
              <a:rPr lang="ru-RU" dirty="0" err="1"/>
              <a:t>reflected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reliable</a:t>
            </a:r>
            <a:r>
              <a:rPr lang="ru-RU" dirty="0"/>
              <a:t> </a:t>
            </a:r>
            <a:r>
              <a:rPr lang="ru-RU" dirty="0" err="1"/>
              <a:t>geological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en-US" dirty="0"/>
              <a:t>. </a:t>
            </a:r>
            <a:r>
              <a:rPr lang="ru-RU" dirty="0" err="1"/>
              <a:t>We</a:t>
            </a:r>
            <a:r>
              <a:rPr lang="ru-RU" dirty="0"/>
              <a:t> </a:t>
            </a:r>
            <a:r>
              <a:rPr lang="ru-RU" dirty="0" err="1"/>
              <a:t>managed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get</a:t>
            </a:r>
            <a:r>
              <a:rPr lang="ru-RU" dirty="0"/>
              <a:t> a </a:t>
            </a:r>
            <a:r>
              <a:rPr lang="ru-RU" dirty="0" err="1"/>
              <a:t>complete</a:t>
            </a:r>
            <a:r>
              <a:rPr lang="ru-RU" dirty="0"/>
              <a:t> </a:t>
            </a:r>
            <a:r>
              <a:rPr lang="ru-RU" dirty="0" err="1"/>
              <a:t>pattern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geological</a:t>
            </a:r>
            <a:r>
              <a:rPr lang="ru-RU" dirty="0"/>
              <a:t> </a:t>
            </a:r>
            <a:r>
              <a:rPr lang="ru-RU" dirty="0" err="1"/>
              <a:t>structure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 smtClean="0"/>
              <a:t>country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A </a:t>
            </a:r>
            <a:r>
              <a:rPr lang="ru-RU" dirty="0" err="1"/>
              <a:t>reliable</a:t>
            </a:r>
            <a:r>
              <a:rPr lang="ru-RU" dirty="0"/>
              <a:t> </a:t>
            </a:r>
            <a:r>
              <a:rPr lang="ru-RU" dirty="0" err="1"/>
              <a:t>geological</a:t>
            </a:r>
            <a:r>
              <a:rPr lang="ru-RU" dirty="0"/>
              <a:t> </a:t>
            </a:r>
            <a:r>
              <a:rPr lang="ru-RU" dirty="0" err="1"/>
              <a:t>basis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evaluation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resource</a:t>
            </a:r>
            <a:r>
              <a:rPr lang="ru-RU" dirty="0"/>
              <a:t> </a:t>
            </a:r>
            <a:r>
              <a:rPr lang="ru-RU" dirty="0" err="1"/>
              <a:t>potential</a:t>
            </a:r>
            <a:r>
              <a:rPr lang="en-US" dirty="0"/>
              <a:t> and </a:t>
            </a:r>
            <a:r>
              <a:rPr lang="ru-RU" dirty="0" err="1"/>
              <a:t>prediction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mineral</a:t>
            </a:r>
            <a:r>
              <a:rPr lang="ru-RU" dirty="0"/>
              <a:t> </a:t>
            </a:r>
            <a:r>
              <a:rPr lang="ru-RU" dirty="0" err="1"/>
              <a:t>deposits</a:t>
            </a:r>
            <a:r>
              <a:rPr lang="ru-RU" dirty="0"/>
              <a:t> </a:t>
            </a:r>
            <a:r>
              <a:rPr lang="ru-RU" dirty="0" err="1"/>
              <a:t>was</a:t>
            </a:r>
            <a:r>
              <a:rPr lang="ru-RU" dirty="0"/>
              <a:t> </a:t>
            </a:r>
            <a:r>
              <a:rPr lang="ru-RU" dirty="0" err="1"/>
              <a:t>created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393532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6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5450" y="312738"/>
            <a:ext cx="8261350" cy="1244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ru-RU" sz="2400" dirty="0" err="1"/>
              <a:t>Program</a:t>
            </a:r>
            <a:r>
              <a:rPr lang="ru-RU" sz="2400" dirty="0"/>
              <a:t> </a:t>
            </a:r>
            <a:r>
              <a:rPr lang="ru-RU" sz="2400" dirty="0" err="1"/>
              <a:t>on</a:t>
            </a:r>
            <a:r>
              <a:rPr lang="ru-RU" sz="2400" dirty="0"/>
              <a:t> </a:t>
            </a:r>
            <a:r>
              <a:rPr lang="ru-RU" sz="2400" dirty="0" err="1"/>
              <a:t>compilation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State</a:t>
            </a:r>
            <a:r>
              <a:rPr lang="ru-RU" sz="2400" dirty="0"/>
              <a:t> </a:t>
            </a:r>
            <a:r>
              <a:rPr lang="ru-RU" sz="2400" dirty="0" err="1"/>
              <a:t>geological</a:t>
            </a:r>
            <a:r>
              <a:rPr lang="ru-RU" sz="2400" dirty="0"/>
              <a:t> </a:t>
            </a:r>
            <a:r>
              <a:rPr lang="ru-RU" sz="2400" dirty="0" err="1"/>
              <a:t>map</a:t>
            </a:r>
            <a:r>
              <a:rPr lang="ru-RU" sz="2400" dirty="0"/>
              <a:t> </a:t>
            </a:r>
            <a:r>
              <a:rPr lang="ru-RU" sz="2400" dirty="0" err="1"/>
              <a:t>at</a:t>
            </a:r>
            <a:r>
              <a:rPr lang="ru-RU" sz="2400" dirty="0"/>
              <a:t> </a:t>
            </a:r>
            <a:r>
              <a:rPr lang="en-US" sz="2400" dirty="0"/>
              <a:t>1:1,000,000 </a:t>
            </a:r>
            <a:r>
              <a:rPr lang="ru-RU" sz="2400" dirty="0" err="1"/>
              <a:t>scale</a:t>
            </a:r>
            <a:r>
              <a:rPr lang="en-US" sz="2400" dirty="0"/>
              <a:t>.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en-US" sz="2400" dirty="0"/>
              <a:t>second </a:t>
            </a:r>
            <a:r>
              <a:rPr lang="ru-RU" sz="2400" dirty="0" err="1"/>
              <a:t>edition</a:t>
            </a:r>
            <a:endParaRPr lang="ru-RU" sz="2400" dirty="0"/>
          </a:p>
        </p:txBody>
      </p:sp>
      <p:cxnSp>
        <p:nvCxnSpPr>
          <p:cNvPr id="8" name="Прямая со стрелкой 3"/>
          <p:cNvCxnSpPr>
            <a:cxnSpLocks noChangeShapeType="1"/>
          </p:cNvCxnSpPr>
          <p:nvPr/>
        </p:nvCxnSpPr>
        <p:spPr bwMode="auto">
          <a:xfrm>
            <a:off x="504825" y="1835746"/>
            <a:ext cx="4154446" cy="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 type="stealth" w="sm" len="lg"/>
            <a:tailEnd type="stealth" w="sm" len="lg"/>
          </a:ln>
          <a:effectLst>
            <a:outerShdw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676525" y="1700808"/>
            <a:ext cx="504825" cy="254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defPPr>
              <a:defRPr lang="ru-RU"/>
            </a:defPPr>
            <a:lvl1pPr>
              <a:defRPr sz="1050"/>
            </a:lvl1pPr>
          </a:lstStyle>
          <a:p>
            <a:pPr>
              <a:defRPr/>
            </a:pPr>
            <a:r>
              <a:rPr lang="ru-RU" b="1" dirty="0" smtClean="0">
                <a:cs typeface="Arial" charset="0"/>
              </a:rPr>
              <a:t>10 м</a:t>
            </a:r>
          </a:p>
        </p:txBody>
      </p:sp>
      <p:cxnSp>
        <p:nvCxnSpPr>
          <p:cNvPr id="11" name="Прямая со стрелкой 50" descr="6 м"/>
          <p:cNvCxnSpPr>
            <a:cxnSpLocks noChangeShapeType="1"/>
          </p:cNvCxnSpPr>
          <p:nvPr/>
        </p:nvCxnSpPr>
        <p:spPr bwMode="auto">
          <a:xfrm>
            <a:off x="318144" y="2022717"/>
            <a:ext cx="22399" cy="25788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 type="stealth" w="sm" len="lg"/>
            <a:tailEnd type="stealth" w="sm" len="lg"/>
          </a:ln>
          <a:effectLst>
            <a:outerShdw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 rot="16200000">
            <a:off x="124644" y="3461295"/>
            <a:ext cx="431800" cy="254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050" b="1" dirty="0">
                <a:cs typeface="Arial" charset="0"/>
              </a:rPr>
              <a:t>6 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4294" y="4746630"/>
            <a:ext cx="214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sz="1600" i="1" dirty="0" smtClean="0">
                <a:solidFill>
                  <a:schemeClr val="tx1"/>
                </a:solidFill>
              </a:rPr>
              <a:t>“</a:t>
            </a:r>
            <a:r>
              <a:rPr lang="en-US" sz="1400" dirty="0">
                <a:solidFill>
                  <a:schemeClr val="tx1"/>
                </a:solidFill>
              </a:rPr>
              <a:t>The Last Day of Pompeii”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529" y="6021288"/>
            <a:ext cx="10381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cs typeface="Arial" charset="0"/>
              </a:rPr>
              <a:t>S=30</a:t>
            </a:r>
            <a:r>
              <a:rPr lang="ru-RU" sz="1600" dirty="0" smtClean="0">
                <a:cs typeface="Arial" charset="0"/>
              </a:rPr>
              <a:t> </a:t>
            </a:r>
            <a:r>
              <a:rPr lang="ru-RU" sz="1600" dirty="0">
                <a:cs typeface="Arial" charset="0"/>
              </a:rPr>
              <a:t>м</a:t>
            </a:r>
            <a:r>
              <a:rPr lang="en-US" sz="1600" baseline="30000" dirty="0" smtClean="0">
                <a:cs typeface="Arial" charset="0"/>
              </a:rPr>
              <a:t>2</a:t>
            </a:r>
            <a:endParaRPr lang="en-US" sz="1200" baseline="30000" dirty="0">
              <a:cs typeface="Arial" charset="0"/>
            </a:endParaRPr>
          </a:p>
        </p:txBody>
      </p:sp>
      <p:cxnSp>
        <p:nvCxnSpPr>
          <p:cNvPr id="16" name="Прямая со стрелкой 3"/>
          <p:cNvCxnSpPr>
            <a:cxnSpLocks noChangeShapeType="1"/>
          </p:cNvCxnSpPr>
          <p:nvPr/>
        </p:nvCxnSpPr>
        <p:spPr bwMode="auto">
          <a:xfrm>
            <a:off x="5652119" y="3950072"/>
            <a:ext cx="3053499" cy="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 type="stealth" w="sm" len="lg"/>
            <a:tailEnd type="stealth" w="sm" len="lg"/>
          </a:ln>
          <a:effectLst>
            <a:outerShdw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7045590" y="3823072"/>
            <a:ext cx="481013" cy="254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defPPr>
              <a:defRPr lang="ru-RU"/>
            </a:defPPr>
            <a:lvl1pPr>
              <a:defRPr sz="1050"/>
            </a:lvl1pPr>
          </a:lstStyle>
          <a:p>
            <a:pPr>
              <a:defRPr/>
            </a:pPr>
            <a:r>
              <a:rPr lang="en-US" b="1" dirty="0" smtClean="0">
                <a:cs typeface="Arial" charset="0"/>
              </a:rPr>
              <a:t>6.5</a:t>
            </a:r>
            <a:r>
              <a:rPr lang="ru-RU" b="1" dirty="0" smtClean="0">
                <a:cs typeface="Arial" charset="0"/>
              </a:rPr>
              <a:t> м</a:t>
            </a:r>
          </a:p>
        </p:txBody>
      </p:sp>
      <p:cxnSp>
        <p:nvCxnSpPr>
          <p:cNvPr id="18" name="Прямая со стрелкой 50" descr="6 м"/>
          <p:cNvCxnSpPr>
            <a:cxnSpLocks noChangeShapeType="1"/>
          </p:cNvCxnSpPr>
          <p:nvPr/>
        </p:nvCxnSpPr>
        <p:spPr bwMode="auto">
          <a:xfrm flipH="1">
            <a:off x="5427326" y="4077072"/>
            <a:ext cx="25828" cy="241826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 type="stealth" w="sm" len="lg"/>
            <a:tailEnd type="stealth" w="sm" len="lg"/>
          </a:ln>
          <a:effectLst>
            <a:outerShdw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/>
          <p:nvPr/>
        </p:nvSpPr>
        <p:spPr>
          <a:xfrm rot="16200000">
            <a:off x="5152615" y="5041752"/>
            <a:ext cx="601078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 smtClean="0">
                <a:cs typeface="Arial" charset="0"/>
              </a:rPr>
              <a:t>4</a:t>
            </a:r>
            <a:r>
              <a:rPr lang="en-US" sz="1050" b="1" dirty="0" smtClean="0">
                <a:cs typeface="Arial" charset="0"/>
              </a:rPr>
              <a:t>.5</a:t>
            </a:r>
            <a:r>
              <a:rPr lang="ru-RU" sz="1050" b="1" dirty="0" smtClean="0">
                <a:cs typeface="Arial" charset="0"/>
              </a:rPr>
              <a:t>  </a:t>
            </a:r>
            <a:r>
              <a:rPr lang="ru-RU" sz="1050" b="1" dirty="0">
                <a:cs typeface="Arial" charset="0"/>
              </a:rPr>
              <a:t>м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141691"/>
            <a:ext cx="3053499" cy="235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214377" y="2780928"/>
            <a:ext cx="10381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cs typeface="Arial" charset="0"/>
              </a:rPr>
              <a:t>S=</a:t>
            </a:r>
            <a:r>
              <a:rPr lang="ru-RU" sz="1600" dirty="0" smtClean="0">
                <a:cs typeface="Arial" charset="0"/>
              </a:rPr>
              <a:t>6</a:t>
            </a:r>
            <a:r>
              <a:rPr lang="en-US" sz="1600" dirty="0" smtClean="0">
                <a:cs typeface="Arial" charset="0"/>
              </a:rPr>
              <a:t>0</a:t>
            </a:r>
            <a:r>
              <a:rPr lang="ru-RU" sz="1600" dirty="0" smtClean="0">
                <a:cs typeface="Arial" charset="0"/>
              </a:rPr>
              <a:t> </a:t>
            </a:r>
            <a:r>
              <a:rPr lang="ru-RU" sz="1600" dirty="0">
                <a:cs typeface="Arial" charset="0"/>
              </a:rPr>
              <a:t>м</a:t>
            </a:r>
            <a:r>
              <a:rPr lang="en-US" sz="1600" baseline="30000" dirty="0" smtClean="0">
                <a:cs typeface="Arial" charset="0"/>
              </a:rPr>
              <a:t>2</a:t>
            </a:r>
            <a:endParaRPr lang="en-US" sz="1200" baseline="30000" dirty="0">
              <a:cs typeface="Arial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047899"/>
              </p:ext>
            </p:extLst>
          </p:nvPr>
        </p:nvGraphicFramePr>
        <p:xfrm>
          <a:off x="1494134" y="5067203"/>
          <a:ext cx="3437906" cy="1351602"/>
        </p:xfrm>
        <a:graphic>
          <a:graphicData uri="http://schemas.openxmlformats.org/drawingml/2006/table">
            <a:tbl>
              <a:tblPr/>
              <a:tblGrid>
                <a:gridCol w="1718953"/>
                <a:gridCol w="1718953"/>
              </a:tblGrid>
              <a:tr h="197578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Artist</a:t>
                      </a: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Karl </a:t>
                      </a:r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Briullov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97578"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Year</a:t>
                      </a: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1830-1833</a:t>
                      </a: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45762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Dimensions</a:t>
                      </a: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465.5 cm × 651 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cm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45762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Location</a:t>
                      </a: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State Russian Museum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St. Petersburg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677439"/>
              </p:ext>
            </p:extLst>
          </p:nvPr>
        </p:nvGraphicFramePr>
        <p:xfrm>
          <a:off x="4806502" y="2544583"/>
          <a:ext cx="3437906" cy="620082"/>
        </p:xfrm>
        <a:graphic>
          <a:graphicData uri="http://schemas.openxmlformats.org/drawingml/2006/table">
            <a:tbl>
              <a:tblPr/>
              <a:tblGrid>
                <a:gridCol w="1718953"/>
                <a:gridCol w="1718953"/>
              </a:tblGrid>
              <a:tr h="197578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Year</a:t>
                      </a: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964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990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45762"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Dimensions</a:t>
                      </a: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m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× 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716016" y="1927363"/>
            <a:ext cx="3070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T</a:t>
            </a:r>
            <a:r>
              <a:rPr lang="ru-RU" sz="1400" dirty="0" err="1" smtClean="0"/>
              <a:t>he</a:t>
            </a:r>
            <a:r>
              <a:rPr lang="ru-RU" sz="1400" dirty="0" smtClean="0"/>
              <a:t> </a:t>
            </a:r>
            <a:r>
              <a:rPr lang="ru-RU" sz="1400" dirty="0" err="1"/>
              <a:t>State</a:t>
            </a:r>
            <a:r>
              <a:rPr lang="ru-RU" sz="1400" dirty="0"/>
              <a:t> </a:t>
            </a:r>
            <a:r>
              <a:rPr lang="ru-RU" sz="1400" dirty="0" err="1"/>
              <a:t>geological</a:t>
            </a:r>
            <a:r>
              <a:rPr lang="ru-RU" sz="1400" dirty="0"/>
              <a:t> </a:t>
            </a:r>
            <a:r>
              <a:rPr lang="ru-RU" sz="1400" dirty="0" err="1" smtClean="0"/>
              <a:t>map</a:t>
            </a:r>
            <a:r>
              <a:rPr lang="en-US" sz="1400" dirty="0" smtClean="0"/>
              <a:t>s</a:t>
            </a:r>
            <a:r>
              <a:rPr lang="ru-RU" sz="1400" dirty="0" smtClean="0"/>
              <a:t> </a:t>
            </a:r>
            <a:r>
              <a:rPr lang="ru-RU" sz="1400" dirty="0" err="1"/>
              <a:t>at</a:t>
            </a:r>
            <a:r>
              <a:rPr lang="ru-RU" sz="1400" dirty="0"/>
              <a:t> </a:t>
            </a:r>
            <a:r>
              <a:rPr lang="en-US" sz="1400" dirty="0"/>
              <a:t>1:1,000,000 </a:t>
            </a:r>
            <a:r>
              <a:rPr lang="ru-RU" sz="1400" dirty="0" err="1"/>
              <a:t>scale</a:t>
            </a:r>
            <a:r>
              <a:rPr lang="en-US" sz="1400" dirty="0"/>
              <a:t>. </a:t>
            </a:r>
            <a:r>
              <a:rPr lang="ru-RU" sz="1400" dirty="0" err="1"/>
              <a:t>The</a:t>
            </a:r>
            <a:r>
              <a:rPr lang="ru-RU" sz="1400" dirty="0"/>
              <a:t> </a:t>
            </a:r>
            <a:r>
              <a:rPr lang="en-US" sz="1400" dirty="0"/>
              <a:t>second </a:t>
            </a:r>
            <a:r>
              <a:rPr lang="ru-RU" sz="1400" dirty="0" err="1" smtClean="0"/>
              <a:t>edition</a:t>
            </a:r>
            <a:r>
              <a:rPr lang="en-US" sz="1400" dirty="0" smtClean="0"/>
              <a:t>.</a:t>
            </a:r>
            <a:endParaRPr lang="ru-RU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022717"/>
            <a:ext cx="4154446" cy="2578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2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40962" name="Group 1"/>
          <p:cNvGrpSpPr>
            <a:grpSpLocks noChangeAspect="1"/>
          </p:cNvGrpSpPr>
          <p:nvPr/>
        </p:nvGrpSpPr>
        <p:grpSpPr bwMode="auto">
          <a:xfrm>
            <a:off x="152400" y="1268413"/>
            <a:ext cx="5695950" cy="5256212"/>
            <a:chOff x="1701" y="-2329"/>
            <a:chExt cx="9180" cy="10148"/>
          </a:xfrm>
        </p:grpSpPr>
        <p:sp>
          <p:nvSpPr>
            <p:cNvPr id="40966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701" y="-2329"/>
              <a:ext cx="9180" cy="101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967" name="AutoShape 10"/>
            <p:cNvSpPr>
              <a:spLocks noChangeArrowheads="1"/>
            </p:cNvSpPr>
            <p:nvPr/>
          </p:nvSpPr>
          <p:spPr bwMode="auto">
            <a:xfrm>
              <a:off x="3548" y="5398"/>
              <a:ext cx="5220" cy="2160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State Geological Maps Database for the Russian Federation</a:t>
              </a:r>
              <a:endParaRPr lang="ru-RU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0968" name="AutoShape 9"/>
            <p:cNvSpPr>
              <a:spLocks noChangeArrowheads="1"/>
            </p:cNvSpPr>
            <p:nvPr/>
          </p:nvSpPr>
          <p:spPr bwMode="auto">
            <a:xfrm>
              <a:off x="3732" y="3261"/>
              <a:ext cx="4816" cy="1449"/>
            </a:xfrm>
            <a:prstGeom prst="flowChartDecision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000" dirty="0" smtClean="0">
                  <a:cs typeface="Times New Roman" pitchFamily="18" charset="0"/>
                </a:rPr>
                <a:t>Map</a:t>
              </a:r>
              <a:r>
                <a:rPr lang="ru-RU" sz="2000" dirty="0" smtClean="0">
                  <a:cs typeface="Times New Roman" pitchFamily="18" charset="0"/>
                </a:rPr>
                <a:t> </a:t>
              </a:r>
              <a:r>
                <a:rPr lang="en-US" sz="2000" dirty="0">
                  <a:cs typeface="Times New Roman" pitchFamily="18" charset="0"/>
                </a:rPr>
                <a:t>server</a:t>
              </a:r>
              <a:endParaRPr lang="ru-RU" sz="2000" dirty="0">
                <a:cs typeface="Times New Roman" pitchFamily="18" charset="0"/>
              </a:endParaRPr>
            </a:p>
          </p:txBody>
        </p:sp>
        <p:sp>
          <p:nvSpPr>
            <p:cNvPr id="40969" name="AutoShape 8"/>
            <p:cNvSpPr>
              <a:spLocks noChangeArrowheads="1"/>
            </p:cNvSpPr>
            <p:nvPr/>
          </p:nvSpPr>
          <p:spPr bwMode="auto">
            <a:xfrm>
              <a:off x="4773" y="1263"/>
              <a:ext cx="2699" cy="1259"/>
            </a:xfrm>
            <a:prstGeom prst="upArrowCallout">
              <a:avLst>
                <a:gd name="adj1" fmla="val 53594"/>
                <a:gd name="adj2" fmla="val 53594"/>
                <a:gd name="adj3" fmla="val 16667"/>
                <a:gd name="adj4" fmla="val 6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000" dirty="0">
                  <a:cs typeface="Times New Roman" pitchFamily="18" charset="0"/>
                </a:rPr>
                <a:t>WMS</a:t>
              </a:r>
              <a:endParaRPr lang="ru-RU" sz="3200" dirty="0"/>
            </a:p>
          </p:txBody>
        </p:sp>
        <p:sp>
          <p:nvSpPr>
            <p:cNvPr id="40970" name="AutoShape 7"/>
            <p:cNvSpPr>
              <a:spLocks noChangeArrowheads="1"/>
            </p:cNvSpPr>
            <p:nvPr/>
          </p:nvSpPr>
          <p:spPr bwMode="auto">
            <a:xfrm>
              <a:off x="5955" y="2663"/>
              <a:ext cx="360" cy="540"/>
            </a:xfrm>
            <a:prstGeom prst="upDown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1" name="AutoShape 6"/>
            <p:cNvSpPr>
              <a:spLocks noChangeArrowheads="1"/>
            </p:cNvSpPr>
            <p:nvPr/>
          </p:nvSpPr>
          <p:spPr bwMode="auto">
            <a:xfrm>
              <a:off x="5955" y="4788"/>
              <a:ext cx="360" cy="540"/>
            </a:xfrm>
            <a:prstGeom prst="upDown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2" name="AutoShape 5"/>
            <p:cNvSpPr>
              <a:spLocks noChangeArrowheads="1"/>
            </p:cNvSpPr>
            <p:nvPr/>
          </p:nvSpPr>
          <p:spPr bwMode="auto">
            <a:xfrm>
              <a:off x="5955" y="-385"/>
              <a:ext cx="360" cy="540"/>
            </a:xfrm>
            <a:prstGeom prst="upDown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3" name="AutoShape 4"/>
            <p:cNvSpPr>
              <a:spLocks noChangeArrowheads="1"/>
            </p:cNvSpPr>
            <p:nvPr/>
          </p:nvSpPr>
          <p:spPr bwMode="auto">
            <a:xfrm>
              <a:off x="2334" y="155"/>
              <a:ext cx="7636" cy="912"/>
            </a:xfrm>
            <a:prstGeom prst="flowChartDecision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000" dirty="0"/>
                <a:t>INTERNET</a:t>
              </a:r>
              <a:endParaRPr lang="ru-RU" dirty="0"/>
            </a:p>
          </p:txBody>
        </p:sp>
        <p:sp>
          <p:nvSpPr>
            <p:cNvPr id="40974" name="AutoShape 3"/>
            <p:cNvSpPr>
              <a:spLocks noChangeArrowheads="1"/>
            </p:cNvSpPr>
            <p:nvPr/>
          </p:nvSpPr>
          <p:spPr bwMode="auto">
            <a:xfrm>
              <a:off x="1911" y="-2221"/>
              <a:ext cx="8220" cy="1770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 dirty="0" err="1"/>
                <a:t>OneGeology</a:t>
              </a:r>
              <a:r>
                <a:rPr lang="ru-RU" sz="3200" dirty="0"/>
                <a:t> </a:t>
              </a:r>
              <a:r>
                <a:rPr lang="en-US" sz="3200" dirty="0"/>
                <a:t>Portal</a:t>
              </a:r>
              <a:endParaRPr lang="ru-RU" sz="3200" dirty="0"/>
            </a:p>
          </p:txBody>
        </p:sp>
        <p:sp>
          <p:nvSpPr>
            <p:cNvPr id="40975" name="Line 2"/>
            <p:cNvSpPr>
              <a:spLocks noChangeShapeType="1"/>
            </p:cNvSpPr>
            <p:nvPr/>
          </p:nvSpPr>
          <p:spPr bwMode="auto">
            <a:xfrm flipV="1">
              <a:off x="2000" y="1188"/>
              <a:ext cx="8671" cy="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282700" y="338609"/>
            <a:ext cx="8681913" cy="1146175"/>
          </a:xfrm>
        </p:spPr>
        <p:txBody>
          <a:bodyPr/>
          <a:lstStyle/>
          <a:p>
            <a:pPr marL="114300" indent="0" algn="ctr">
              <a:buNone/>
            </a:pPr>
            <a:r>
              <a:rPr lang="en-US" cap="all" dirty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Interaction</a:t>
            </a:r>
            <a:r>
              <a:rPr lang="en-US" sz="2000" dirty="0"/>
              <a:t> </a:t>
            </a:r>
            <a:r>
              <a:rPr lang="en-US" cap="all" dirty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scheme of the State Geological Maps Database for the Russian Federation and </a:t>
            </a:r>
            <a:r>
              <a:rPr lang="en-US" cap="all" dirty="0" err="1">
                <a:solidFill>
                  <a:srgbClr val="6B7D72"/>
                </a:solidFill>
                <a:latin typeface="+mj-lt"/>
                <a:ea typeface="+mj-ea"/>
                <a:cs typeface="+mj-cs"/>
              </a:rPr>
              <a:t>OneGeology</a:t>
            </a:r>
            <a:r>
              <a:rPr lang="en-US" cap="all" dirty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 Portal</a:t>
            </a:r>
            <a:endParaRPr lang="ru-RU" cap="all" dirty="0">
              <a:solidFill>
                <a:srgbClr val="6B7D7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964" name="Прямоугольник 1"/>
          <p:cNvSpPr>
            <a:spLocks noChangeArrowheads="1"/>
          </p:cNvSpPr>
          <p:nvPr/>
        </p:nvSpPr>
        <p:spPr bwMode="auto">
          <a:xfrm>
            <a:off x="5940424" y="2206625"/>
            <a:ext cx="309607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integration</a:t>
            </a:r>
            <a:r>
              <a:rPr lang="ru-RU" dirty="0"/>
              <a:t>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ru-RU" dirty="0" err="1"/>
              <a:t>OneGeology</a:t>
            </a:r>
            <a:r>
              <a:rPr lang="ru-RU" dirty="0"/>
              <a:t> </a:t>
            </a:r>
            <a:r>
              <a:rPr lang="ru-RU" dirty="0" err="1"/>
              <a:t>Portal</a:t>
            </a:r>
            <a:r>
              <a:rPr lang="ru-RU" dirty="0"/>
              <a:t>, a </a:t>
            </a:r>
            <a:r>
              <a:rPr lang="ru-RU" dirty="0" err="1"/>
              <a:t>dedicated</a:t>
            </a:r>
            <a:r>
              <a:rPr lang="ru-RU" dirty="0"/>
              <a:t> </a:t>
            </a:r>
            <a:r>
              <a:rPr lang="ru-RU" dirty="0" err="1"/>
              <a:t>archive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raster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 </a:t>
            </a:r>
            <a:r>
              <a:rPr lang="ru-RU" dirty="0" err="1"/>
              <a:t>integrated</a:t>
            </a:r>
            <a:r>
              <a:rPr lang="ru-RU" dirty="0"/>
              <a:t> </a:t>
            </a:r>
            <a:r>
              <a:rPr lang="ru-RU" dirty="0" err="1"/>
              <a:t>into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State</a:t>
            </a:r>
            <a:r>
              <a:rPr lang="ru-RU" dirty="0"/>
              <a:t> </a:t>
            </a:r>
            <a:r>
              <a:rPr lang="ru-RU" dirty="0" err="1"/>
              <a:t>Geological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 </a:t>
            </a:r>
            <a:r>
              <a:rPr lang="ru-RU" dirty="0" err="1"/>
              <a:t>Database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Russian</a:t>
            </a:r>
            <a:r>
              <a:rPr lang="ru-RU" dirty="0"/>
              <a:t> </a:t>
            </a:r>
            <a:r>
              <a:rPr lang="ru-RU" dirty="0" err="1"/>
              <a:t>Federation</a:t>
            </a:r>
            <a:r>
              <a:rPr lang="ru-RU" dirty="0"/>
              <a:t> </a:t>
            </a:r>
            <a:r>
              <a:rPr lang="ru-RU" dirty="0" err="1"/>
              <a:t>is</a:t>
            </a:r>
            <a:r>
              <a:rPr lang="ru-RU" dirty="0"/>
              <a:t> </a:t>
            </a:r>
            <a:r>
              <a:rPr lang="ru-RU" dirty="0" err="1" smtClean="0"/>
              <a:t>used</a:t>
            </a:r>
            <a:r>
              <a:rPr lang="en-US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 smtClean="0"/>
              <a:t>Brief</a:t>
            </a:r>
            <a:r>
              <a:rPr lang="ru-RU" dirty="0" smtClean="0"/>
              <a:t> </a:t>
            </a:r>
            <a:r>
              <a:rPr lang="ru-RU" dirty="0" err="1"/>
              <a:t>information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architecture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en-US" dirty="0"/>
              <a:t>Database</a:t>
            </a:r>
            <a:r>
              <a:rPr lang="en-US" b="1" dirty="0"/>
              <a:t> </a:t>
            </a:r>
            <a:r>
              <a:rPr lang="ru-RU" dirty="0" err="1" smtClean="0"/>
              <a:t>and</a:t>
            </a:r>
            <a:r>
              <a:rPr lang="ru-RU" dirty="0" smtClean="0"/>
              <a:t> </a:t>
            </a:r>
            <a:r>
              <a:rPr lang="ru-RU" dirty="0" err="1"/>
              <a:t>its</a:t>
            </a:r>
            <a:r>
              <a:rPr lang="ru-RU" dirty="0"/>
              <a:t> </a:t>
            </a:r>
            <a:r>
              <a:rPr lang="ru-RU" dirty="0" err="1"/>
              <a:t>content</a:t>
            </a:r>
            <a:r>
              <a:rPr lang="ru-RU" dirty="0"/>
              <a:t> </a:t>
            </a:r>
            <a:r>
              <a:rPr lang="ru-RU" dirty="0" err="1"/>
              <a:t>will</a:t>
            </a:r>
            <a:r>
              <a:rPr lang="ru-RU" dirty="0"/>
              <a:t> </a:t>
            </a:r>
            <a:r>
              <a:rPr lang="ru-RU" dirty="0" err="1"/>
              <a:t>be</a:t>
            </a:r>
            <a:r>
              <a:rPr lang="ru-RU" dirty="0"/>
              <a:t> </a:t>
            </a:r>
            <a:r>
              <a:rPr lang="ru-RU" dirty="0" err="1"/>
              <a:t>given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presentation</a:t>
            </a:r>
            <a:r>
              <a:rPr lang="ru-RU" dirty="0"/>
              <a:t> </a:t>
            </a:r>
            <a:r>
              <a:rPr lang="ru-RU" dirty="0" err="1" smtClean="0"/>
              <a:t>by</a:t>
            </a:r>
            <a:r>
              <a:rPr lang="en-US" dirty="0" smtClean="0"/>
              <a:t>       Dr.</a:t>
            </a:r>
            <a:r>
              <a:rPr lang="en-US" dirty="0"/>
              <a:t> </a:t>
            </a:r>
            <a:r>
              <a:rPr lang="en-US" dirty="0" smtClean="0"/>
              <a:t>V.</a:t>
            </a:r>
            <a:r>
              <a:rPr lang="ru-RU" dirty="0" err="1" smtClean="0"/>
              <a:t>Snezhko</a:t>
            </a:r>
            <a:r>
              <a:rPr lang="ru-RU" dirty="0" smtClean="0"/>
              <a:t> 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0965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43010" name="Group 1"/>
          <p:cNvGrpSpPr>
            <a:grpSpLocks noChangeAspect="1"/>
          </p:cNvGrpSpPr>
          <p:nvPr/>
        </p:nvGrpSpPr>
        <p:grpSpPr bwMode="auto">
          <a:xfrm>
            <a:off x="152400" y="1341438"/>
            <a:ext cx="5695950" cy="5254625"/>
            <a:chOff x="1701" y="-2329"/>
            <a:chExt cx="9180" cy="10148"/>
          </a:xfrm>
        </p:grpSpPr>
        <p:sp>
          <p:nvSpPr>
            <p:cNvPr id="4301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701" y="-2329"/>
              <a:ext cx="9180" cy="101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015" name="AutoShape 10"/>
            <p:cNvSpPr>
              <a:spLocks noChangeArrowheads="1"/>
            </p:cNvSpPr>
            <p:nvPr/>
          </p:nvSpPr>
          <p:spPr bwMode="auto">
            <a:xfrm>
              <a:off x="3548" y="5398"/>
              <a:ext cx="5220" cy="2160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State Geological Maps Database for the Russian Federation</a:t>
              </a:r>
              <a:endParaRPr lang="ru-RU" dirty="0"/>
            </a:p>
          </p:txBody>
        </p:sp>
        <p:sp>
          <p:nvSpPr>
            <p:cNvPr id="43016" name="AutoShape 9"/>
            <p:cNvSpPr>
              <a:spLocks noChangeArrowheads="1"/>
            </p:cNvSpPr>
            <p:nvPr/>
          </p:nvSpPr>
          <p:spPr bwMode="auto">
            <a:xfrm>
              <a:off x="3732" y="3261"/>
              <a:ext cx="4816" cy="1449"/>
            </a:xfrm>
            <a:prstGeom prst="flowChartDecision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cs typeface="Times New Roman" pitchFamily="18" charset="0"/>
                </a:rPr>
                <a:t>Map</a:t>
              </a:r>
              <a:r>
                <a:rPr lang="ru-RU" b="1" dirty="0" smtClean="0">
                  <a:solidFill>
                    <a:schemeClr val="accent2"/>
                  </a:solidFill>
                </a:rPr>
                <a:t> </a:t>
              </a:r>
              <a:r>
                <a:rPr lang="en-US" sz="2000" b="1" dirty="0">
                  <a:solidFill>
                    <a:srgbClr val="FF0000"/>
                  </a:solidFill>
                  <a:cs typeface="Times New Roman" pitchFamily="18" charset="0"/>
                </a:rPr>
                <a:t>server</a:t>
              </a:r>
              <a:endParaRPr lang="ru-RU" sz="20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43017" name="AutoShape 8"/>
            <p:cNvSpPr>
              <a:spLocks noChangeArrowheads="1"/>
            </p:cNvSpPr>
            <p:nvPr/>
          </p:nvSpPr>
          <p:spPr bwMode="auto">
            <a:xfrm>
              <a:off x="4773" y="1263"/>
              <a:ext cx="2699" cy="1259"/>
            </a:xfrm>
            <a:prstGeom prst="upArrowCallout">
              <a:avLst>
                <a:gd name="adj1" fmla="val 53594"/>
                <a:gd name="adj2" fmla="val 53594"/>
                <a:gd name="adj3" fmla="val 16667"/>
                <a:gd name="adj4" fmla="val 6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000" b="1" dirty="0">
                  <a:solidFill>
                    <a:srgbClr val="FF0000"/>
                  </a:solidFill>
                  <a:cs typeface="Times New Roman" pitchFamily="18" charset="0"/>
                </a:rPr>
                <a:t>WMS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3018" name="AutoShape 7"/>
            <p:cNvSpPr>
              <a:spLocks noChangeArrowheads="1"/>
            </p:cNvSpPr>
            <p:nvPr/>
          </p:nvSpPr>
          <p:spPr bwMode="auto">
            <a:xfrm>
              <a:off x="5955" y="2663"/>
              <a:ext cx="360" cy="540"/>
            </a:xfrm>
            <a:prstGeom prst="upDown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19" name="AutoShape 6"/>
            <p:cNvSpPr>
              <a:spLocks noChangeArrowheads="1"/>
            </p:cNvSpPr>
            <p:nvPr/>
          </p:nvSpPr>
          <p:spPr bwMode="auto">
            <a:xfrm>
              <a:off x="5955" y="4788"/>
              <a:ext cx="360" cy="540"/>
            </a:xfrm>
            <a:prstGeom prst="upDown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20" name="AutoShape 5"/>
            <p:cNvSpPr>
              <a:spLocks noChangeArrowheads="1"/>
            </p:cNvSpPr>
            <p:nvPr/>
          </p:nvSpPr>
          <p:spPr bwMode="auto">
            <a:xfrm>
              <a:off x="5955" y="-385"/>
              <a:ext cx="360" cy="540"/>
            </a:xfrm>
            <a:prstGeom prst="upDown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21" name="AutoShape 4"/>
            <p:cNvSpPr>
              <a:spLocks noChangeArrowheads="1"/>
            </p:cNvSpPr>
            <p:nvPr/>
          </p:nvSpPr>
          <p:spPr bwMode="auto">
            <a:xfrm>
              <a:off x="2334" y="155"/>
              <a:ext cx="7636" cy="912"/>
            </a:xfrm>
            <a:prstGeom prst="flowChartDecision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000" dirty="0"/>
                <a:t>INTERNET</a:t>
              </a:r>
              <a:endParaRPr lang="ru-RU" dirty="0"/>
            </a:p>
          </p:txBody>
        </p:sp>
        <p:sp>
          <p:nvSpPr>
            <p:cNvPr id="43022" name="AutoShape 3"/>
            <p:cNvSpPr>
              <a:spLocks noChangeArrowheads="1"/>
            </p:cNvSpPr>
            <p:nvPr/>
          </p:nvSpPr>
          <p:spPr bwMode="auto">
            <a:xfrm>
              <a:off x="1911" y="-2221"/>
              <a:ext cx="8220" cy="1770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/>
                <a:t>OneGeology</a:t>
              </a:r>
              <a:r>
                <a:rPr lang="ru-RU" sz="3200"/>
                <a:t> </a:t>
              </a:r>
              <a:r>
                <a:rPr lang="en-US" sz="3200"/>
                <a:t>Portal</a:t>
              </a:r>
              <a:endParaRPr lang="ru-RU" sz="3200"/>
            </a:p>
          </p:txBody>
        </p:sp>
        <p:sp>
          <p:nvSpPr>
            <p:cNvPr id="43023" name="Line 2"/>
            <p:cNvSpPr>
              <a:spLocks noChangeShapeType="1"/>
            </p:cNvSpPr>
            <p:nvPr/>
          </p:nvSpPr>
          <p:spPr bwMode="auto">
            <a:xfrm flipV="1">
              <a:off x="2000" y="1188"/>
              <a:ext cx="8671" cy="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3012" name="Прямоугольник 16"/>
          <p:cNvSpPr>
            <a:spLocks noChangeArrowheads="1"/>
          </p:cNvSpPr>
          <p:nvPr/>
        </p:nvSpPr>
        <p:spPr bwMode="auto">
          <a:xfrm>
            <a:off x="5865813" y="2376488"/>
            <a:ext cx="304482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dirty="0" err="1"/>
              <a:t>Experts</a:t>
            </a:r>
            <a:r>
              <a:rPr lang="ru-RU" dirty="0"/>
              <a:t> </a:t>
            </a:r>
            <a:r>
              <a:rPr lang="ru-RU" dirty="0" err="1"/>
              <a:t>from</a:t>
            </a:r>
            <a:r>
              <a:rPr lang="ru-RU" dirty="0"/>
              <a:t> </a:t>
            </a:r>
            <a:r>
              <a:rPr lang="en-US" dirty="0"/>
              <a:t>Russian Geological Research </a:t>
            </a:r>
            <a:r>
              <a:rPr lang="en-US" dirty="0" smtClean="0"/>
              <a:t>Institute </a:t>
            </a:r>
            <a:r>
              <a:rPr lang="ru-RU" dirty="0" err="1" smtClean="0"/>
              <a:t>and</a:t>
            </a:r>
            <a:r>
              <a:rPr lang="ru-RU" dirty="0" smtClean="0"/>
              <a:t> </a:t>
            </a:r>
            <a:r>
              <a:rPr lang="en-US" dirty="0"/>
              <a:t>State Research Center </a:t>
            </a:r>
            <a:r>
              <a:rPr lang="en-US" dirty="0" err="1"/>
              <a:t>VNIIGeosystem</a:t>
            </a:r>
            <a:r>
              <a:rPr lang="en-US" dirty="0"/>
              <a:t> </a:t>
            </a:r>
            <a:r>
              <a:rPr lang="ru-RU" dirty="0" err="1"/>
              <a:t>deployed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configured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en-US" dirty="0" smtClean="0"/>
              <a:t>m</a:t>
            </a:r>
            <a:r>
              <a:rPr lang="en-US" dirty="0" smtClean="0">
                <a:cs typeface="Times New Roman" pitchFamily="18" charset="0"/>
              </a:rPr>
              <a:t>ap</a:t>
            </a:r>
            <a:r>
              <a:rPr lang="ru-RU" dirty="0" smtClean="0"/>
              <a:t> </a:t>
            </a:r>
            <a:r>
              <a:rPr lang="en-US" dirty="0" smtClean="0">
                <a:cs typeface="Times New Roman" pitchFamily="18" charset="0"/>
              </a:rPr>
              <a:t>server </a:t>
            </a:r>
            <a:r>
              <a:rPr lang="ru-RU" dirty="0" smtClean="0"/>
              <a:t>a </a:t>
            </a:r>
            <a:r>
              <a:rPr lang="ru-RU" dirty="0" err="1"/>
              <a:t>standard</a:t>
            </a:r>
            <a:r>
              <a:rPr lang="ru-RU" dirty="0"/>
              <a:t> WMS </a:t>
            </a:r>
            <a:r>
              <a:rPr lang="ru-RU" dirty="0" err="1"/>
              <a:t>service</a:t>
            </a:r>
            <a:r>
              <a:rPr lang="ru-RU" dirty="0"/>
              <a:t> </a:t>
            </a:r>
            <a:r>
              <a:rPr lang="ru-RU" dirty="0" err="1"/>
              <a:t>using</a:t>
            </a:r>
            <a:r>
              <a:rPr lang="ru-RU" dirty="0"/>
              <a:t> </a:t>
            </a:r>
            <a:r>
              <a:rPr lang="ru-RU" dirty="0" err="1" smtClean="0"/>
              <a:t>Oracle</a:t>
            </a:r>
            <a:r>
              <a:rPr lang="en-US" dirty="0" smtClean="0"/>
              <a:t> </a:t>
            </a:r>
            <a:r>
              <a:rPr lang="ru-RU" dirty="0" smtClean="0"/>
              <a:t>FMW </a:t>
            </a:r>
            <a:r>
              <a:rPr lang="ru-RU" dirty="0" err="1" smtClean="0"/>
              <a:t>MapViewer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 bwMode="auto">
          <a:xfrm>
            <a:off x="282700" y="338609"/>
            <a:ext cx="868191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5AE53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8058"/>
              </a:buClr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charset="0"/>
              <a:buNone/>
            </a:pPr>
            <a:r>
              <a:rPr lang="en-US" cap="all" dirty="0" smtClean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Interaction</a:t>
            </a:r>
            <a:r>
              <a:rPr lang="en-US" sz="2000" dirty="0" smtClean="0"/>
              <a:t> </a:t>
            </a:r>
            <a:r>
              <a:rPr lang="en-US" cap="all" dirty="0" smtClean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scheme of the State Geological Maps Database for the Russian Federation and </a:t>
            </a:r>
            <a:r>
              <a:rPr lang="en-US" cap="all" dirty="0" err="1" smtClean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OneGeology</a:t>
            </a:r>
            <a:r>
              <a:rPr lang="en-US" cap="all" dirty="0" smtClean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 Portal</a:t>
            </a:r>
            <a:endParaRPr lang="ru-RU" cap="all" dirty="0">
              <a:solidFill>
                <a:srgbClr val="6B7D7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45058" name="Group 1"/>
          <p:cNvGrpSpPr>
            <a:grpSpLocks noChangeAspect="1"/>
          </p:cNvGrpSpPr>
          <p:nvPr/>
        </p:nvGrpSpPr>
        <p:grpSpPr bwMode="auto">
          <a:xfrm>
            <a:off x="152400" y="1341438"/>
            <a:ext cx="5695950" cy="5254625"/>
            <a:chOff x="1701" y="-2329"/>
            <a:chExt cx="9180" cy="10148"/>
          </a:xfrm>
        </p:grpSpPr>
        <p:sp>
          <p:nvSpPr>
            <p:cNvPr id="45062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701" y="-2329"/>
              <a:ext cx="9180" cy="101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063" name="AutoShape 10"/>
            <p:cNvSpPr>
              <a:spLocks noChangeArrowheads="1"/>
            </p:cNvSpPr>
            <p:nvPr/>
          </p:nvSpPr>
          <p:spPr bwMode="auto">
            <a:xfrm>
              <a:off x="3548" y="5398"/>
              <a:ext cx="5220" cy="2160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State Geological Maps Database for the Russian Federation</a:t>
              </a:r>
              <a:endParaRPr lang="ru-RU" dirty="0"/>
            </a:p>
          </p:txBody>
        </p:sp>
        <p:sp>
          <p:nvSpPr>
            <p:cNvPr id="45064" name="AutoShape 9"/>
            <p:cNvSpPr>
              <a:spLocks noChangeArrowheads="1"/>
            </p:cNvSpPr>
            <p:nvPr/>
          </p:nvSpPr>
          <p:spPr bwMode="auto">
            <a:xfrm>
              <a:off x="3732" y="3261"/>
              <a:ext cx="4816" cy="1449"/>
            </a:xfrm>
            <a:prstGeom prst="flowChartDecision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cs typeface="Times New Roman" pitchFamily="18" charset="0"/>
                </a:rPr>
                <a:t>Map</a:t>
              </a:r>
              <a:r>
                <a:rPr lang="ru-RU" dirty="0">
                  <a:cs typeface="Times New Roman" pitchFamily="18" charset="0"/>
                </a:rPr>
                <a:t> </a:t>
              </a:r>
              <a:r>
                <a:rPr lang="en-US" dirty="0">
                  <a:cs typeface="Times New Roman" pitchFamily="18" charset="0"/>
                </a:rPr>
                <a:t>server</a:t>
              </a:r>
              <a:endParaRPr lang="ru-RU" dirty="0">
                <a:cs typeface="Times New Roman" pitchFamily="18" charset="0"/>
              </a:endParaRPr>
            </a:p>
          </p:txBody>
        </p:sp>
        <p:sp>
          <p:nvSpPr>
            <p:cNvPr id="45065" name="AutoShape 8"/>
            <p:cNvSpPr>
              <a:spLocks noChangeArrowheads="1"/>
            </p:cNvSpPr>
            <p:nvPr/>
          </p:nvSpPr>
          <p:spPr bwMode="auto">
            <a:xfrm>
              <a:off x="4773" y="1263"/>
              <a:ext cx="2699" cy="1259"/>
            </a:xfrm>
            <a:prstGeom prst="upArrowCallout">
              <a:avLst>
                <a:gd name="adj1" fmla="val 53594"/>
                <a:gd name="adj2" fmla="val 53594"/>
                <a:gd name="adj3" fmla="val 16667"/>
                <a:gd name="adj4" fmla="val 6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000" dirty="0">
                  <a:cs typeface="Times New Roman" pitchFamily="18" charset="0"/>
                </a:rPr>
                <a:t>WMS</a:t>
              </a:r>
              <a:endParaRPr lang="ru-RU" sz="3200" dirty="0"/>
            </a:p>
          </p:txBody>
        </p:sp>
        <p:sp>
          <p:nvSpPr>
            <p:cNvPr id="45066" name="AutoShape 7"/>
            <p:cNvSpPr>
              <a:spLocks noChangeArrowheads="1"/>
            </p:cNvSpPr>
            <p:nvPr/>
          </p:nvSpPr>
          <p:spPr bwMode="auto">
            <a:xfrm>
              <a:off x="5955" y="2663"/>
              <a:ext cx="360" cy="540"/>
            </a:xfrm>
            <a:prstGeom prst="upDown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67" name="AutoShape 6"/>
            <p:cNvSpPr>
              <a:spLocks noChangeArrowheads="1"/>
            </p:cNvSpPr>
            <p:nvPr/>
          </p:nvSpPr>
          <p:spPr bwMode="auto">
            <a:xfrm>
              <a:off x="5955" y="4788"/>
              <a:ext cx="360" cy="540"/>
            </a:xfrm>
            <a:prstGeom prst="upDown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68" name="AutoShape 5"/>
            <p:cNvSpPr>
              <a:spLocks noChangeArrowheads="1"/>
            </p:cNvSpPr>
            <p:nvPr/>
          </p:nvSpPr>
          <p:spPr bwMode="auto">
            <a:xfrm>
              <a:off x="5955" y="-385"/>
              <a:ext cx="360" cy="540"/>
            </a:xfrm>
            <a:prstGeom prst="upDown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69" name="AutoShape 4"/>
            <p:cNvSpPr>
              <a:spLocks noChangeArrowheads="1"/>
            </p:cNvSpPr>
            <p:nvPr/>
          </p:nvSpPr>
          <p:spPr bwMode="auto">
            <a:xfrm>
              <a:off x="2334" y="155"/>
              <a:ext cx="7636" cy="912"/>
            </a:xfrm>
            <a:prstGeom prst="flowChartDecision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INTERNET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45070" name="AutoShape 3"/>
            <p:cNvSpPr>
              <a:spLocks noChangeArrowheads="1"/>
            </p:cNvSpPr>
            <p:nvPr/>
          </p:nvSpPr>
          <p:spPr bwMode="auto">
            <a:xfrm>
              <a:off x="1911" y="-2221"/>
              <a:ext cx="8220" cy="1770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</a:rPr>
                <a:t>OneGeology</a:t>
              </a:r>
              <a:r>
                <a:rPr lang="ru-RU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</a:rPr>
                <a:t>Portal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5071" name="Line 2"/>
            <p:cNvSpPr>
              <a:spLocks noChangeShapeType="1"/>
            </p:cNvSpPr>
            <p:nvPr/>
          </p:nvSpPr>
          <p:spPr bwMode="auto">
            <a:xfrm flipV="1">
              <a:off x="2000" y="1188"/>
              <a:ext cx="8671" cy="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060575"/>
            <a:ext cx="24288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 bwMode="auto">
          <a:xfrm>
            <a:off x="138559" y="338609"/>
            <a:ext cx="868191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5AE53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8058"/>
              </a:buClr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charset="0"/>
              <a:buNone/>
            </a:pPr>
            <a:r>
              <a:rPr lang="en-US" cap="all" dirty="0" smtClean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Interaction</a:t>
            </a:r>
            <a:r>
              <a:rPr lang="en-US" sz="2000" dirty="0" smtClean="0"/>
              <a:t> </a:t>
            </a:r>
            <a:r>
              <a:rPr lang="en-US" cap="all" dirty="0" smtClean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scheme of the State Geological Maps Database for the Russian Federation and </a:t>
            </a:r>
            <a:r>
              <a:rPr lang="en-US" cap="all" dirty="0" err="1" smtClean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OneGeology</a:t>
            </a:r>
            <a:r>
              <a:rPr lang="en-US" cap="all" dirty="0" smtClean="0">
                <a:solidFill>
                  <a:srgbClr val="6B7D72"/>
                </a:solidFill>
                <a:latin typeface="+mj-lt"/>
                <a:ea typeface="+mj-ea"/>
                <a:cs typeface="+mj-cs"/>
              </a:rPr>
              <a:t> Portal</a:t>
            </a:r>
            <a:endParaRPr lang="ru-RU" cap="all" dirty="0">
              <a:solidFill>
                <a:srgbClr val="6B7D7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Geological map for the CIS countries territory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at </a:t>
            </a:r>
            <a:r>
              <a:rPr lang="en-US" sz="2400" dirty="0"/>
              <a:t>1:1,000,000 scale</a:t>
            </a:r>
            <a:endParaRPr lang="ru-RU" sz="2400" dirty="0"/>
          </a:p>
        </p:txBody>
      </p:sp>
      <p:pic>
        <p:nvPicPr>
          <p:cNvPr id="49155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69" y="1628801"/>
            <a:ext cx="4236423" cy="2808312"/>
          </a:xfrm>
        </p:spPr>
      </p:pic>
      <p:sp>
        <p:nvSpPr>
          <p:cNvPr id="49156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291" y="6030580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en-US" dirty="0"/>
              <a:t>http://wms.vsegei.ru/VSEGEI_Bedrock_geology/wms?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1291" y="4681983"/>
            <a:ext cx="2977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http://portal.onegeology.org/</a:t>
            </a:r>
            <a:endParaRPr lang="ru-RU" dirty="0"/>
          </a:p>
        </p:txBody>
      </p:sp>
      <p:grpSp>
        <p:nvGrpSpPr>
          <p:cNvPr id="7" name="Группа 2"/>
          <p:cNvGrpSpPr>
            <a:grpSpLocks/>
          </p:cNvGrpSpPr>
          <p:nvPr/>
        </p:nvGrpSpPr>
        <p:grpSpPr bwMode="auto">
          <a:xfrm>
            <a:off x="4692539" y="3140968"/>
            <a:ext cx="4220061" cy="2592288"/>
            <a:chOff x="-714388" y="718619"/>
            <a:chExt cx="9478897" cy="599503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14388" y="718619"/>
              <a:ext cx="8424746" cy="599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470484"/>
              <a:ext cx="4532362" cy="1402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3375505"/>
              <a:ext cx="4768573" cy="321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Овал 10"/>
            <p:cNvSpPr/>
            <p:nvPr/>
          </p:nvSpPr>
          <p:spPr>
            <a:xfrm>
              <a:off x="4231997" y="1471049"/>
              <a:ext cx="339536" cy="51856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2" name="Выгнутая влево стрелка 11"/>
            <p:cNvSpPr/>
            <p:nvPr/>
          </p:nvSpPr>
          <p:spPr>
            <a:xfrm>
              <a:off x="3164920" y="1629671"/>
              <a:ext cx="863910" cy="3168340"/>
            </a:xfrm>
            <a:prstGeom prst="curvedRightArrow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2132459" y="1974366"/>
              <a:ext cx="431953" cy="250131"/>
            </a:xfrm>
            <a:prstGeom prst="rightArrow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692539" y="2494637"/>
            <a:ext cx="4220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 of visualization of map </a:t>
            </a:r>
            <a:r>
              <a:rPr lang="en-US" dirty="0" smtClean="0"/>
              <a:t>legend</a:t>
            </a:r>
            <a:r>
              <a:rPr lang="ru-RU" dirty="0" smtClean="0"/>
              <a:t>. </a:t>
            </a:r>
          </a:p>
          <a:p>
            <a:pPr algn="ctr"/>
            <a:r>
              <a:rPr lang="en-US" dirty="0" smtClean="0"/>
              <a:t>Sheet N-40(41</a:t>
            </a:r>
            <a:r>
              <a:rPr lang="en-US" dirty="0"/>
              <a:t>)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Geological</a:t>
            </a:r>
            <a:r>
              <a:rPr lang="en-US" sz="3200" dirty="0"/>
              <a:t> </a:t>
            </a:r>
            <a:r>
              <a:rPr lang="en-US" sz="2400" dirty="0"/>
              <a:t>map of the CIS countries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on </a:t>
            </a:r>
            <a:r>
              <a:rPr lang="en-US" sz="2400" dirty="0"/>
              <a:t>the globe Dapple</a:t>
            </a:r>
            <a:endParaRPr lang="ru-RU" sz="2400" dirty="0"/>
          </a:p>
        </p:txBody>
      </p:sp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33" y="1628800"/>
            <a:ext cx="5846763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Geological map of the CIS countries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on </a:t>
            </a:r>
            <a:r>
              <a:rPr lang="en-US" sz="2400" dirty="0"/>
              <a:t>the globe </a:t>
            </a:r>
            <a:r>
              <a:rPr lang="en-US" sz="2400" dirty="0" smtClean="0"/>
              <a:t>Google</a:t>
            </a:r>
            <a:r>
              <a:rPr lang="ru-RU" sz="2400" dirty="0" smtClean="0"/>
              <a:t> </a:t>
            </a:r>
            <a:r>
              <a:rPr lang="en-US" sz="2400" dirty="0" smtClean="0"/>
              <a:t>Earth</a:t>
            </a:r>
            <a:endParaRPr lang="ru-RU" sz="2400" cap="none" dirty="0"/>
          </a:p>
        </p:txBody>
      </p:sp>
      <p:sp>
        <p:nvSpPr>
          <p:cNvPr id="53252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37" y="1628800"/>
            <a:ext cx="6300191" cy="47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29600" cy="863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2800" dirty="0" smtClean="0"/>
              <a:t>further  plans</a:t>
            </a:r>
            <a:endParaRPr lang="ru-RU" sz="2800" dirty="0"/>
          </a:p>
        </p:txBody>
      </p:sp>
      <p:sp>
        <p:nvSpPr>
          <p:cNvPr id="67589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pic>
        <p:nvPicPr>
          <p:cNvPr id="6" name="Picture 3" descr="gk-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619010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1"/>
          <p:cNvSpPr txBox="1">
            <a:spLocks noChangeArrowheads="1"/>
          </p:cNvSpPr>
          <p:nvPr/>
        </p:nvSpPr>
        <p:spPr bwMode="auto">
          <a:xfrm>
            <a:off x="6516216" y="2366878"/>
            <a:ext cx="223224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dirty="0"/>
              <a:t>Geological map </a:t>
            </a:r>
            <a:r>
              <a:rPr lang="en-US" dirty="0" smtClean="0"/>
              <a:t>of </a:t>
            </a:r>
            <a:r>
              <a:rPr lang="en-US" dirty="0"/>
              <a:t>the Commonwealth of Independent States in  scale 1:2,500,000 can be represented</a:t>
            </a:r>
            <a:r>
              <a:rPr lang="ru-RU" dirty="0"/>
              <a:t> </a:t>
            </a:r>
            <a:r>
              <a:rPr lang="en-US" dirty="0"/>
              <a:t>as </a:t>
            </a:r>
            <a:r>
              <a:rPr lang="ru-RU" dirty="0"/>
              <a:t>a </a:t>
            </a:r>
            <a:r>
              <a:rPr lang="ru-RU" dirty="0" err="1"/>
              <a:t>distributed</a:t>
            </a:r>
            <a:r>
              <a:rPr lang="ru-RU" dirty="0"/>
              <a:t> </a:t>
            </a:r>
            <a:r>
              <a:rPr lang="ru-RU" dirty="0" err="1"/>
              <a:t>web</a:t>
            </a:r>
            <a:r>
              <a:rPr lang="ru-RU" dirty="0"/>
              <a:t> </a:t>
            </a:r>
            <a:r>
              <a:rPr lang="ru-RU" dirty="0" err="1"/>
              <a:t>service</a:t>
            </a:r>
            <a:r>
              <a:rPr lang="ru-RU" dirty="0"/>
              <a:t>, </a:t>
            </a:r>
            <a:r>
              <a:rPr lang="ru-RU" dirty="0" err="1"/>
              <a:t>using</a:t>
            </a:r>
            <a:r>
              <a:rPr lang="ru-RU" dirty="0"/>
              <a:t> </a:t>
            </a:r>
            <a:r>
              <a:rPr lang="ru-RU" dirty="0" err="1" smtClean="0"/>
              <a:t>the</a:t>
            </a:r>
            <a:r>
              <a:rPr lang="en-US" dirty="0" smtClean="0"/>
              <a:t> </a:t>
            </a:r>
            <a:r>
              <a:rPr lang="en-US" dirty="0"/>
              <a:t>data exchange format</a:t>
            </a:r>
            <a:r>
              <a:rPr lang="ru-RU" dirty="0" smtClean="0"/>
              <a:t> </a:t>
            </a:r>
            <a:r>
              <a:rPr lang="ru-RU" dirty="0" err="1" smtClean="0"/>
              <a:t>GeoSciML</a:t>
            </a:r>
            <a:r>
              <a:rPr lang="en-US" dirty="0" smtClean="0"/>
              <a:t> and WFS.</a:t>
            </a:r>
          </a:p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781300"/>
            <a:ext cx="7618413" cy="1143000"/>
          </a:xfrm>
        </p:spPr>
        <p:txBody>
          <a:bodyPr/>
          <a:lstStyle/>
          <a:p>
            <a:pPr>
              <a:defRPr/>
            </a:pPr>
            <a:r>
              <a:rPr lang="en-US"/>
              <a:t>Thank you for your attention!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 bwMode="auto">
          <a:xfrm>
            <a:off x="323528" y="407988"/>
            <a:ext cx="8496944" cy="103981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sz="2200" dirty="0"/>
              <a:t>presentation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200" dirty="0" smtClean="0"/>
              <a:t>«</a:t>
            </a:r>
            <a:r>
              <a:rPr lang="en-US" sz="2200" dirty="0"/>
              <a:t>Raster State Geological Maps Database for the Russian Federation» was given at the 33 IGC in 2008 in Oslo</a:t>
            </a:r>
            <a:endParaRPr lang="ru-RU" sz="2200" cap="none" dirty="0" smtClean="0"/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3" y="1772816"/>
            <a:ext cx="3278467" cy="244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65" y="2888669"/>
            <a:ext cx="3197473" cy="243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05614"/>
            <a:ext cx="3240405" cy="245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4005064"/>
            <a:ext cx="3241675" cy="237966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cap="none" dirty="0" smtClean="0"/>
              <a:t>GEOLOGICAL MAP FOR THE CIS COUNTRIES TERRITORY </a:t>
            </a:r>
            <a:br>
              <a:rPr lang="en-US" sz="2400" cap="none" dirty="0" smtClean="0"/>
            </a:br>
            <a:r>
              <a:rPr lang="en-US" sz="2400" cap="none" dirty="0" smtClean="0"/>
              <a:t>AT 1:1,000,000 SCALE</a:t>
            </a:r>
            <a:endParaRPr lang="ru-RU" sz="2400" cap="none" dirty="0" smtClean="0"/>
          </a:p>
        </p:txBody>
      </p:sp>
      <p:pic>
        <p:nvPicPr>
          <p:cNvPr id="22530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175" y="1752600"/>
            <a:ext cx="6597650" cy="4373563"/>
          </a:xfrm>
        </p:spPr>
      </p:pic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400" dirty="0" err="1"/>
              <a:t>Decision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XV </a:t>
            </a:r>
            <a:r>
              <a:rPr lang="ru-RU" sz="2400" dirty="0" err="1"/>
              <a:t>Session</a:t>
            </a:r>
            <a:r>
              <a:rPr lang="ru-RU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err="1" smtClean="0"/>
              <a:t>of</a:t>
            </a:r>
            <a:r>
              <a:rPr lang="ru-RU" sz="2400" dirty="0" smtClean="0"/>
              <a:t> </a:t>
            </a:r>
            <a:r>
              <a:rPr lang="ru-RU" sz="2400" dirty="0" err="1"/>
              <a:t>the</a:t>
            </a:r>
            <a:r>
              <a:rPr lang="ru-RU" sz="2400" dirty="0"/>
              <a:t> CIS </a:t>
            </a:r>
            <a:r>
              <a:rPr lang="ru-RU" sz="2400" dirty="0" err="1"/>
              <a:t>Intergovernmental</a:t>
            </a:r>
            <a:r>
              <a:rPr lang="ru-RU" sz="2400" dirty="0"/>
              <a:t> </a:t>
            </a:r>
            <a:r>
              <a:rPr lang="ru-RU" sz="2400" dirty="0" err="1"/>
              <a:t>Council</a:t>
            </a:r>
            <a:r>
              <a:rPr lang="ru-RU" sz="24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2276971"/>
            <a:ext cx="4042792" cy="3456285"/>
          </a:xfrm>
        </p:spPr>
        <p:txBody>
          <a:bodyPr/>
          <a:lstStyle/>
          <a:p>
            <a:pPr marL="114300" indent="0">
              <a:buNone/>
            </a:pPr>
            <a:r>
              <a:rPr lang="ru-RU" sz="2000" dirty="0" err="1" smtClean="0"/>
              <a:t>On</a:t>
            </a:r>
            <a:r>
              <a:rPr lang="ru-RU" sz="2000" dirty="0" smtClean="0"/>
              <a:t> </a:t>
            </a:r>
            <a:r>
              <a:rPr lang="ru-RU" sz="2000" dirty="0" err="1"/>
              <a:t>September</a:t>
            </a:r>
            <a:r>
              <a:rPr lang="ru-RU" sz="2000" dirty="0"/>
              <a:t> 16, 2011 </a:t>
            </a:r>
            <a:r>
              <a:rPr lang="ru-RU" sz="2000" dirty="0" err="1"/>
              <a:t>in</a:t>
            </a:r>
            <a:r>
              <a:rPr lang="ru-RU" sz="2000" dirty="0"/>
              <a:t> </a:t>
            </a:r>
            <a:r>
              <a:rPr lang="ru-RU" sz="2000" dirty="0" err="1"/>
              <a:t>Cholpon-Ata</a:t>
            </a:r>
            <a:r>
              <a:rPr lang="ru-RU" sz="2000" dirty="0"/>
              <a:t> (</a:t>
            </a:r>
            <a:r>
              <a:rPr lang="ru-RU" sz="2000" dirty="0" err="1"/>
              <a:t>Kyrgyz</a:t>
            </a:r>
            <a:r>
              <a:rPr lang="ru-RU" sz="2000" dirty="0"/>
              <a:t> </a:t>
            </a:r>
            <a:r>
              <a:rPr lang="ru-RU" sz="2000" dirty="0" err="1"/>
              <a:t>Republic</a:t>
            </a:r>
            <a:r>
              <a:rPr lang="ru-RU" sz="2000" dirty="0"/>
              <a:t>), </a:t>
            </a:r>
            <a:r>
              <a:rPr lang="ru-RU" sz="2000" dirty="0" err="1"/>
              <a:t>at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XV </a:t>
            </a:r>
            <a:r>
              <a:rPr lang="ru-RU" sz="2000" dirty="0" err="1"/>
              <a:t>Session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Intergovernmental</a:t>
            </a:r>
            <a:r>
              <a:rPr lang="ru-RU" sz="2000" dirty="0"/>
              <a:t> </a:t>
            </a:r>
            <a:r>
              <a:rPr lang="ru-RU" sz="2000" dirty="0" err="1"/>
              <a:t>Council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Commonwealth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Independent</a:t>
            </a:r>
            <a:r>
              <a:rPr lang="ru-RU" sz="2000" dirty="0"/>
              <a:t> </a:t>
            </a:r>
            <a:r>
              <a:rPr lang="ru-RU" sz="2000" dirty="0" err="1"/>
              <a:t>States</a:t>
            </a:r>
            <a:r>
              <a:rPr lang="ru-RU" sz="2000" dirty="0"/>
              <a:t> (CIS), </a:t>
            </a:r>
            <a:r>
              <a:rPr lang="ru-RU" sz="2000" dirty="0" err="1"/>
              <a:t>it</a:t>
            </a:r>
            <a:r>
              <a:rPr lang="ru-RU" sz="2000" dirty="0"/>
              <a:t> </a:t>
            </a:r>
            <a:r>
              <a:rPr lang="ru-RU" sz="2000" dirty="0" err="1"/>
              <a:t>was</a:t>
            </a:r>
            <a:r>
              <a:rPr lang="ru-RU" sz="2000" dirty="0"/>
              <a:t> </a:t>
            </a:r>
            <a:r>
              <a:rPr lang="ru-RU" sz="2000" dirty="0" err="1"/>
              <a:t>decided</a:t>
            </a:r>
            <a:r>
              <a:rPr lang="ru-RU" sz="2000" dirty="0"/>
              <a:t> </a:t>
            </a:r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ru-RU" sz="2000" dirty="0" err="1"/>
              <a:t>prepare</a:t>
            </a:r>
            <a:r>
              <a:rPr lang="ru-RU" sz="2000" dirty="0"/>
              <a:t> a </a:t>
            </a:r>
            <a:r>
              <a:rPr lang="ru-RU" sz="2000" dirty="0" err="1"/>
              <a:t>set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geological</a:t>
            </a:r>
            <a:r>
              <a:rPr lang="ru-RU" sz="2000" dirty="0"/>
              <a:t> </a:t>
            </a:r>
            <a:r>
              <a:rPr lang="ru-RU" sz="2000" dirty="0" err="1"/>
              <a:t>maps</a:t>
            </a:r>
            <a:r>
              <a:rPr lang="ru-RU" sz="2000" dirty="0"/>
              <a:t> </a:t>
            </a:r>
            <a:r>
              <a:rPr lang="ru-RU" sz="2000" dirty="0" err="1"/>
              <a:t>at</a:t>
            </a:r>
            <a:r>
              <a:rPr lang="ru-RU" sz="2000" dirty="0"/>
              <a:t> 1:1 000 000 </a:t>
            </a:r>
            <a:r>
              <a:rPr lang="ru-RU" sz="2000" dirty="0" err="1"/>
              <a:t>scale</a:t>
            </a:r>
            <a:r>
              <a:rPr lang="ru-RU" sz="2000" dirty="0"/>
              <a:t> </a:t>
            </a:r>
            <a:r>
              <a:rPr lang="ru-RU" sz="2000" dirty="0" err="1"/>
              <a:t>for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territory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CIS </a:t>
            </a:r>
            <a:r>
              <a:rPr lang="ru-RU" sz="2000" dirty="0" err="1"/>
              <a:t>countries</a:t>
            </a:r>
            <a:r>
              <a:rPr lang="ru-RU" sz="2000" dirty="0"/>
              <a:t> </a:t>
            </a:r>
            <a:r>
              <a:rPr lang="ru-RU" sz="2000" dirty="0" err="1"/>
              <a:t>for</a:t>
            </a:r>
            <a:r>
              <a:rPr lang="ru-RU" sz="2000" dirty="0"/>
              <a:t> </a:t>
            </a:r>
            <a:r>
              <a:rPr lang="ru-RU" sz="2000" dirty="0" err="1"/>
              <a:t>integration</a:t>
            </a:r>
            <a:r>
              <a:rPr lang="ru-RU" sz="2000" dirty="0"/>
              <a:t> </a:t>
            </a:r>
            <a:r>
              <a:rPr lang="ru-RU" sz="2000" dirty="0" err="1"/>
              <a:t>into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international</a:t>
            </a:r>
            <a:r>
              <a:rPr lang="ru-RU" sz="2000" dirty="0"/>
              <a:t> </a:t>
            </a:r>
            <a:r>
              <a:rPr lang="ru-RU" sz="2000" dirty="0" err="1"/>
              <a:t>project</a:t>
            </a:r>
            <a:r>
              <a:rPr lang="ru-RU" sz="2000" dirty="0"/>
              <a:t> </a:t>
            </a:r>
            <a:r>
              <a:rPr lang="ru-RU" sz="2000" dirty="0" err="1" smtClean="0"/>
              <a:t>OneGeology</a:t>
            </a:r>
            <a:r>
              <a:rPr lang="en-US" sz="2000" dirty="0" smtClean="0"/>
              <a:t>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4579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pic>
        <p:nvPicPr>
          <p:cNvPr id="1026" name="Picture 2" descr="http://isdp.kg/wp-content/uploads/2012/05/cholpon-ata-300x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28575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PROGRAMS</a:t>
            </a:r>
            <a:r>
              <a:rPr lang="en-US" sz="2400" dirty="0"/>
              <a:t> of single sheet </a:t>
            </a:r>
            <a:r>
              <a:rPr lang="ru-RU" sz="2400" dirty="0" err="1"/>
              <a:t>geological</a:t>
            </a:r>
            <a:r>
              <a:rPr lang="ru-RU" sz="2400" dirty="0"/>
              <a:t> </a:t>
            </a:r>
            <a:r>
              <a:rPr lang="ru-RU" sz="2400" dirty="0" err="1"/>
              <a:t>mapping</a:t>
            </a:r>
            <a:r>
              <a:rPr lang="ru-RU" sz="2400" dirty="0"/>
              <a:t> </a:t>
            </a:r>
            <a:r>
              <a:rPr lang="en-US" sz="2400" dirty="0"/>
              <a:t>of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former</a:t>
            </a:r>
            <a:r>
              <a:rPr lang="ru-RU" sz="2400" dirty="0"/>
              <a:t> USSR </a:t>
            </a:r>
            <a:r>
              <a:rPr lang="ru-RU" sz="2400" dirty="0" err="1"/>
              <a:t>and</a:t>
            </a:r>
            <a:r>
              <a:rPr lang="ru-RU" sz="2400" dirty="0"/>
              <a:t> </a:t>
            </a:r>
            <a:r>
              <a:rPr lang="en-US" sz="2400" dirty="0"/>
              <a:t>the </a:t>
            </a:r>
            <a:r>
              <a:rPr lang="ru-RU" sz="2400" dirty="0" err="1"/>
              <a:t>Russian</a:t>
            </a:r>
            <a:r>
              <a:rPr lang="ru-RU" sz="2400" dirty="0"/>
              <a:t> </a:t>
            </a:r>
            <a:r>
              <a:rPr lang="ru-RU" sz="2400" dirty="0" err="1"/>
              <a:t>Federation</a:t>
            </a:r>
            <a:endParaRPr lang="ru-RU" sz="2400" dirty="0"/>
          </a:p>
        </p:txBody>
      </p:sp>
      <p:graphicFrame>
        <p:nvGraphicFramePr>
          <p:cNvPr id="26648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512202"/>
              </p:ext>
            </p:extLst>
          </p:nvPr>
        </p:nvGraphicFramePr>
        <p:xfrm>
          <a:off x="323602" y="1988840"/>
          <a:ext cx="8424862" cy="4267200"/>
        </p:xfrm>
        <a:graphic>
          <a:graphicData uri="http://schemas.openxmlformats.org/drawingml/2006/table">
            <a:tbl>
              <a:tblPr/>
              <a:tblGrid>
                <a:gridCol w="5905500"/>
                <a:gridCol w="2519362"/>
              </a:tblGrid>
              <a:tr h="371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Program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on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compilation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of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the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State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geological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map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at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1:1,000,000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scale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The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first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</a:rPr>
                        <a:t>edition</a:t>
                      </a:r>
                      <a:r>
                        <a:rPr lang="en-US" sz="2000" b="1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1938 – 1966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Program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on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compilation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of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the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State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geological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map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at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1:1,000,000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scale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20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The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second 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edition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1964 – 1990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Program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on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compilation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of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the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State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geological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map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at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1:1,000,000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scale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.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The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third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</a:rPr>
                        <a:t>edition</a:t>
                      </a:r>
                      <a:r>
                        <a:rPr lang="en-US" sz="2000" b="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1995 -  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continues</a:t>
                      </a:r>
                      <a:endParaRPr kumimoji="0" lang="ru-RU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Program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on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compilation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of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the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State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geological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map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at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1:200,000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scale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The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first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</a:rPr>
                        <a:t>edition</a:t>
                      </a:r>
                      <a:r>
                        <a:rPr lang="en-US" sz="2000" b="1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1954 - 1975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Program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on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compilation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of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the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State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geological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map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at</a:t>
                      </a: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1:200,000 </a:t>
                      </a:r>
                      <a:r>
                        <a:rPr kumimoji="0" lang="ru-RU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scale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The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second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</a:rPr>
                        <a:t>edition</a:t>
                      </a:r>
                      <a:r>
                        <a:rPr lang="en-US" sz="2000" b="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1988 -  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continues</a:t>
                      </a:r>
                      <a:endParaRPr kumimoji="0" lang="ru-RU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46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50" y="312738"/>
            <a:ext cx="8261350" cy="1244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ru-RU" sz="2400" dirty="0" err="1"/>
              <a:t>Program</a:t>
            </a:r>
            <a:r>
              <a:rPr lang="ru-RU" sz="2400" dirty="0"/>
              <a:t> </a:t>
            </a:r>
            <a:r>
              <a:rPr lang="ru-RU" sz="2400" dirty="0" err="1"/>
              <a:t>on</a:t>
            </a:r>
            <a:r>
              <a:rPr lang="ru-RU" sz="2400" dirty="0"/>
              <a:t> </a:t>
            </a:r>
            <a:r>
              <a:rPr lang="ru-RU" sz="2400" dirty="0" err="1"/>
              <a:t>compilation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State</a:t>
            </a:r>
            <a:r>
              <a:rPr lang="ru-RU" sz="2400" dirty="0"/>
              <a:t> </a:t>
            </a:r>
            <a:r>
              <a:rPr lang="ru-RU" sz="2400" dirty="0" err="1"/>
              <a:t>geological</a:t>
            </a:r>
            <a:r>
              <a:rPr lang="ru-RU" sz="2400" dirty="0"/>
              <a:t> </a:t>
            </a:r>
            <a:r>
              <a:rPr lang="ru-RU" sz="2400" dirty="0" err="1"/>
              <a:t>map</a:t>
            </a:r>
            <a:r>
              <a:rPr lang="ru-RU" sz="2400" dirty="0"/>
              <a:t> </a:t>
            </a:r>
            <a:r>
              <a:rPr lang="ru-RU" sz="2400" dirty="0" err="1"/>
              <a:t>at</a:t>
            </a:r>
            <a:r>
              <a:rPr lang="ru-RU" sz="2400" dirty="0"/>
              <a:t> </a:t>
            </a:r>
            <a:r>
              <a:rPr lang="en-US" sz="2400" dirty="0"/>
              <a:t>1:1,000,000 </a:t>
            </a:r>
            <a:r>
              <a:rPr lang="ru-RU" sz="2400" dirty="0" err="1"/>
              <a:t>scale</a:t>
            </a:r>
            <a:r>
              <a:rPr lang="en-US" sz="2400" dirty="0"/>
              <a:t>.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en-US" sz="2400" dirty="0"/>
              <a:t>second </a:t>
            </a:r>
            <a:r>
              <a:rPr lang="ru-RU" sz="2400" dirty="0" err="1"/>
              <a:t>edition</a:t>
            </a:r>
            <a:endParaRPr lang="ru-RU" sz="2400" dirty="0"/>
          </a:p>
        </p:txBody>
      </p:sp>
      <p:sp>
        <p:nvSpPr>
          <p:cNvPr id="28674" name="AutoShape 2" descr="data:image/jpeg;base64,/9j/4AAQSkZJRgABAQAAAQABAAD/2wCEAAkGBhQSEBQUExQUFRUVGBsXGBcWFRwaGxgXFxgYGBgXFxwYHSYeFxojGhcXHy8gIycpLCwsFR4xNTAqNSYrLCkBCQoKDgwOGg8PGikkHCQsKSkpLCwsLCwsLCkpLCwpLCwsLCksLCksLCksLCwsKSksLCkpLCwsLCwpLCwsLCwsLP/AABEIALcBFAMBIgACEQEDEQH/xAAcAAABBQEBAQAAAAAAAAAAAAAEAAECAwUGBwj/xABGEAABAgMEBwUECAQEBgMAAAABAhEAAyEEEjFBBSJRYXGBkRMyobHwBkLB0RQjUmJygpLhM0Oi8RUWstIHJFNjo8I00+L/xAAYAQEBAQEBAAAAAAAAAAAAAAABAAIDBP/EACURAAMBAQACAQIHAQAAAAAAAAABEQIhEjFBA1EiMjNCYdHwE//aAAwDAQACEQMRAD8AyZCJiP4a95Th1SaeDwejTuUxPEj5E/HlAplKYkKCwMAsP0UGUPGDF2QuAK0JZR8iaiMtaybTWvQfKny5mCgSfdND0NTy6w8qUpBdClIO405g0jHVYPuqSHqzEdM+kSl2mag6qgsbDVutRwBES0ieTprNpqYk6wdvellldI3tGe2QVRwrcrVV+8cKjTaffSUnd+/wvRoSkImChStssxv2jwjotGHk9QsNvRMGqa5g4j5jeINRHlNnmzJZBlzFBjQKq3A4iOl0b7c3Q1pQQ38xAvDmBUdIamZjR2kIwDYNMSpyb0paVjcajiMRzgrtIIZegeamsUmCJhgG326XJlqmTVhCE4qUaDZxJwAFTHfPo5MtUQASaAVJOzbHF6d9oja0Lk2K0JlqZisB1kHNAcFKT9sYvRsYhpW3LtYJmXpNlGEo0XN2Gc3dQafViu3YMO1LkzDdVLe613BJGHcLi6249InpCsmTZNN6U0aQlafpUkYGpIG5Q1xzvDdHbezf/EuyWtgV9nM+zMISX2JV3VcKHdGJKVPQNRYnozROLLG4TADXcsK4wDpDRditZCZyDZ5xwvAIJOxMwOiZuDngIKaaTPVgHLip3UVzGBiQ8dqaEfiH948hT/iejG7JZtcge4sOUgYBNbwp9kj8MdT7O/8AFay2khE4mRNFLswsH3Lp0UE84bTLTR3KJvMbR8RFyVvhAoL1GPRTeShDg9cyMfzJziChV6FeihM3mNo+IyixJghqlgMSBiAiTQMaTCod4ZKYsuRgSAiYMJ4qmTgIvYUUwwOuZEJk6KVLjqswKWKXEXiDxIRoixEWJTEJYi5cwAQMoUqEKKlTKwoSh5LLkAtvWK89o4GNCWllnh5n9oAsazeSk0ZzzY8DnB8o4nf5CPLtps7fTTS6UW6UCg41OT7XyqMIzTKOSguuCw5H5gyhzeNmaAG5mBVyAQinhu24xrOU10xvTWuA6JZKXIDu10m8DlQsD1iJsAqwWltlQOAx6QfZpQ+r21PmflFlslulQY1pTlHHx7w9HlzoDKtU5GBEwcX8zeHXlBMnTSDRQKD1Hk/gYBuHBK725YcjgaKHWLxZypKXSFOHKVF+hIfrGmtZ9mU869GmhKVG8k1HvILEc01HONSxe1FplMCoTk7F0VyWn4gxyyrFdYpvo4G83D3hyiUq2zU/ZmAbMeOR6vAtE8X2egD26lFBJRMSsCiKax+ylT3eZaMC3WkrWmbaCFzP5UpFUS3+wD317Zh5MKHGkaVlqLElJ2EP5V8IKlFqoU29JBHMVTHVb4cv+aCJsmapbzQm4zgA1CnOr0qTvhrgwYZeDQMdJTVKF+7dcpoGc3Qp2JORME2ZaVhwQQ+RjDrN54UGyt3SxGG7g1RyLRGcpV0omoC0HGjjnRj0HGDbsJSolpoWkzNsV5H/AMeaUDKVN15ZApqgKvIFPdIbZFelrBZZ4/5yR2Km/jIqiufaJAucFhI3mNH6Ol0qNGOI/NjtxgkSizp1uB2R1y6jnr8LDfYXRcuySSgz5k1Ki6StTy0py7MCid5zjr+zcOKjKvkRHmyNH3CTJUqSolzdqhR+9LOqeIAO+NGxe082R/GRq5zJQK0cVy++jiL3ERs5tfY7a7Xf0V8lQhj5t8U/EQJo3TUu0ICkKSoHApIUk8CM92MFKTz4/A4iEyWonbeow/aLr8Bg1zfoeuCokn0w80/EQNCGicIc2gQMn0cuuXOITDAspj1E5s94HUuGJiMdFEEETDQ7Q92KjCMOkw9yE0FGFyDCXEEqhKMZNECmFDEwoaR5bL0lKcOFoP3g46pfyg6xspOqpKse6QcTuqI5f6FNQNVXI/vCVNWO/LB3ih8KR4U0elpnQW2UoqajAefKKJilDI0Bw+DuPGAJGnSMJixumC+Opc+UaEnTF7FCFb5amP6S/mI2ttemc3hP2g6RLqncn5CJWghq7c90UI05JvVJSaBlBs9vd8Yvn2YLZSFOG90uK8DCuOi1VDPmy6Dg/hGhZ5bXdyAPL5QDOsisq+EaqBVTbB8Y1vSfoxjLzaZ2lUJN0FLtXeKjD9oEky7ygLxIrRVSKUYnWFWzg+2HWbcPjzgMULjfGml4GU35jTLESkOQoN7ya9RXCAZUvWeXMIOYBcjlRY4NGvNN1KAC7p6UHzjD0rZwpioVvAAjHHDGOecVU6a3HAhUxc1IS6XEwhRAZwtIumgcnUUCDud4smaMUggpURvxy8OUFWGSxVvWnwRMPxjSbu8/KMs0gKRb56RrATB49cfODpGlJasSUHYrDrlzgS2A0ZgRtHxcEcjFEoX1XVAUzd8XwNCMM34w/il+A5Z8m0pGrkR1BjJtE7s1VCkAFwRUe8zjk9K1gWTYZiC6FlAON7DHPIjiI2LVZVqQAFi9jeahYHJ8DFSg9m0iDiErH2kGv7dGgqVNSo6hJ3EeRwMc5Ns6kEgpYjWvSlMQ4AdSc8NgFInKWoq7t/ByKKD0c/aGG3AxtbZh4RtTNHJv303pMz7cs3SfxDurH4gY6f2c0itQ7OetK1juqCbt5P3g5F8bmBGWMcjMtsyWDhMAyOPrnFUmdNUq8F3SKsklqYNWkdPNGXlnqN2G7P0fgcRHMaP9rSGE9GFL6K4ZkfLpHQWTSMua/ZrSpmJANQDg4xEa8kzMhcua3Hx+SucDt6bzGI5QWzxHsPXyzEScGUoA9ZdYe5FxR69UPOIt6/bEeIi8ihXdhwmJA+vltiYENIruw1yLWhiICKrsNdi1oZohKrkKLWhREeM9tVikNtReZ+FQIsTPTkoc/wBm8oqs8lKmdIDPlw9coedIAbGnPzduseE9RZ2CVVYK/CQf3gWZoxL01fDzhLWtTG6ndgFcagnxHKJInm6RrJUMQaim0F29MYXloFpMoXo+YO6p9xr5wyJi0lygg/aQSk+EGJte1LUfVLHpQ+EEypjh7qx+V/8ATXwgVEoke0JDOs8Jib39Qr4xpWfTwLugF85agcmwNfGM9clCj7p5sehYwJMsEupDpO394fJh4o3u2krJN4An7boPU08YjO0eoAkYMcajkRSMIyJoGqu8Niq+cRl2qZL9wgbZaiPDAxryM+J0VtBDUNEtTpGLbda7+L545ZxZK9oiaKUDumJY9UN4wWLfKUk3pfNJC28iPGN51FEY1musIs6W/WfBH7xoSE93gfhGJP0ncJSEhwbzlTJZaUkO2bDDfCT7UEEMhFA1ZmOHdLU5wMTR0mABxB+EC2WTrHh84sVpWVM/iCYjezjql/KCbFKS5KFpWNxqOIEa8l4wz4vypVaEjsq1F3D+1Yz5ClJYypikh8C5TgflmI17fKdFPs5RnaOTVnreV/7Ricpu9hYq1uQZ8p1BvrJeI4+hjBtnmSlqKkKTeZmNFNi1ca7IxNI2wpWspNQHZgoUD+7rpyzAgtdnQoFRAoHwrQHMY4bDD1eyNC1ILGKrJLLngYyPpqrpMmaFMMFazcWqOYESs/bTC5mKDP3aB28Yqgh0d6C/Z2WBakHDHDelWI5RgyLbNT3wJg6K6Z+MaOitNSkzkqvXSMQuhzHxhy+k0eiAw96ArJpSXMDhQ6/HCDGjuch3iBT6+WYh4YxCVn16wPhDhTevRHjDkxUoevWHKNIyy7tR69VhdpGXaLfdVdCFrVR7opV8VFkUbBRSa0hWWZOLlYQgMNUG8Qc6sAOFeMIQ1CsRC/s+UVpHPjjEr0AwnXb4Qoi8KCieRWVQrj6JPxEK1SgaDY2+tMYexyiBkfDCnwh31mIxOR55x411nofoENhWASFmn2khWA2hjCEpb1u90YAjJWL4Z9Y0ZivqzvfLaWiq0K+sIDe6Ojf7jHb6no449l0xGqzPTj4QCmWhdCutdVJSLrFi4U78BBswsIvFkSoMoAgJTRSQcXOcc8KnXThkzJRDpJCkqDpKh8sCCGbCoIasQTIWkOC/P+xgk2NKbrADVG3N99OUF2iSCMGjOl0cvhlC1BNCQd5DcnBHlBPaClGBwILimWAI57IRKwGupIwZKqVFdVQGPGK7NIel3M0OLC8GcHYwxyjW8eKM535MisION012j14wDbNHhnF5Pl4fODrTIKTShO2vQYmA0TddSDizuNU19Zk/CMrLlNPSsKJNmM1SFknulKgMzKCQ/wCko8YK/wANR2lQajCCrKGCQRX604bTLGXCLlWVKpjvl44ZGLSLLBDokA6iynZVvDOIrss0MWSrezHqGMRtMiagkpmq4XQoM+xorl6TnBD3UKTi6CUni1UxnqHhf/jkxFFlYGGsL45EsodY1bBpYlr6kOagzPeye8QkvzJjLmntZbKSWNcMN70EUI0etKdVZA2KDg8lCN50ZeTd0lYkTAorQU6pAUNcazB0hgaFs4KlSwQyVpUaUe6rPJTGOakTJsqoSWz7JRS/FJdJ6QanTqcFtwmIu/1IdPVMbqZmNFFjsikKWFJuFjiGJF5bZ+njWsAoOflDSbcCNUkJZmDTEcSwJH6RBNjUFFhcpV0nhQpJN3w4QtfIJwtmynSHfDI7t9DzgH6KFoSpQdg9c2O3KNSYohkgEkAEgYgEED49Iqsks3WatfMRlrgp9BrJpWVRr0lWFaDkU0PON6xadnSwC4mJ5fDVPhHKy5YuOGpuxqMd/hFirKUMUlSSWcooHJZiH+DQrTRNJno1g9o5U0gE3FH3VUfhkYG037Y2aylp01CFfYJde43EupjiKRw/09YDLSFijsyVbnB1TFipsqapJJ1khgmaKgYsCrAPkDHRbMPDOr0R7dWW0G6mZdWcErSUFQ2pC+8ODmLtK6KtU2ZqWlMmXhqyyqY1HqpV0Fxixjk7dZ0LF2ZZ0rTnUU2FLh34kcY6P2d0zJly0SQVAAMm+pRV/WTeH4SQI3aY9B+h/ZyXZipSVzZi195U2YVE54USOQjRMuKJ+mZKO9MTyL+UUWT2ms8xd0KunIrF0HgT8WgpqBt316/tE0wSiWDFv0aDyGAvZwoKEv16EKM+Qw8akr1R63wNMnstwlSvwgUyzi28wiNmni8XI61jzpx06tVQYaTTdSDeFUvelnIviKROUoLUVULkn1+mCe1DYeAPlA6AL5anL1tjet0ysQttEsbw2+NAz7oWyhwIGSRtbbGdOQ9HNdlDDKsqu6Jy65Kq+D48ostL2Wk2PPcrApRKBSmH94tnTKDHH1hA8pKgvWIUSXcBsGy5Rda5tBqkl8BiYH1iuIuW2D4qzpm0DSlAKwzV/qPzhHSQF0FK0sXLocYv7p+EU2QhRfbs31jp9V1I5/TUYVMsyZhYgFruIBxIjHm2UJtKwKAJGdKvtjXlLZRFcRhXfGXaFPPmHcmFfkB/nDpUkG4D9lR/rI+EXdgLx4CK7MC6Kfy9u2ZMglILmhxHqkc9HRAU2zrfVIbFiD5g0x2QLKlqF90iocsdqQTiBmSeZjQTaQFH1s+UDFXf/CP9KI3r9NGF+oyjS0xrIuhTq4jHKOSRa58pIMuYq6cgS3Q08I7K21s6xhQ1/L+0c/YrP9UnHPDj1jkvVOrfYGTNKzZUlExaQu/Sgu5PW7j0iNn9ppKyAtKgTTAK8rvlEdLSVfREl/eDC4nVoTQkFdfxZwMjRoK0LaoIhA0plmlKIuqSlWTKunoportEmcCkXyRlfSFdCRGfp+yXrQoMxuJII4YRZ7PSboBUo44HDvNEQXYrCsC8lSLz4M3QprGnK01Pld4KP4tcdaK8YHVJIlKKVkEH7pfZ3qCK7PbZpCe6pKnDsUkHNxh4Rnprhp6PtnaJUlKSaZZF8wQCPHCNW1MyeLjkoRiJlzgSUkVyqltxah6QSnTExAAmS3A2gHxS3lG1ow8mhaZAJRh/dJ+UUz7GCsjJnALEe9u4RCXpiUsh7ySNhvDPEUOeyDZU1KlulSTRgHZXQ12xrjDqM+UVoBKVEAFm7yaEjA4DfTGJjSxSRfQUkMQpFa70kP5wRPR9XMvApqSAdtSPGAbVZwZq98twc3AYRevRW+woaUSp1KmJJJNWqTnqpDvUZZwjpFAob5B94oLc3r4Rk6Hl0JzUQX4iuH4Y2ZUoKLH+2VNkTYKGjozS82UAZMx0P3XvJNdnu8iI7X2f08bQFAouKQzsXBd6jMYYR5amzEJvglKibpIpWoq2NRntjpvYu3TRaTLZKgU6yi6SLrEMwZR1hsx3RJi0ehECHii8YaNwDxZTVMDrtBA7iFANiS/kRn4RdOQwxjOm2oC9iGUBQ5kbCGjjhV9N7cXAr6Wj/pHabih/+YNs4FW8f7nZGSmZewzzLcvONqyyzX16xh2p6M4dK56sHUEjacN2JiUtSvdUhe4KP/q4iFsmEEcRm28wHZFpKg6Hq9QKtxMOc1FrU4aEtBK6hm38YlaHBB2bjFdiGDMKFuZf4w1vnXQDfCK40301gR4Ridhq8pcLWHx5P8xFUlWsTlAarasJcLlq3FA2E+4obIOQsAmnpzDrMJaTKJlkQpSipJJyLkdDFS7AlJBSVVxdT+O2I2nSCUKqldc0q8GJGUKRakrJuqXq4hQHnn1i7A4Hyk1GNJaM9pWfjBdmLhR+98IpR3j+CWP6AfjF0gav5vhCyRmWqzqUskFOVDur6rCTIIC7wDkZHJgPhCnWpCVEGZLB2KVdOHGJGZeSouDTJTjGM1yDFaR0oGsyyMgc9oIGIjDsz9kOfnHQ2pKRLZTXSQC+GEY1pQlNE0G6oi+CnSekS9kQGwWnyMVmaAEkvQA0BJpsbGCLaQqRKRg8xIffdVtxipZYpDijDoSHh+CnSOkVJVaQRnLTQ0OeIOGENo0sPX2oM0lIJmoXim4Aa563zEC2BAbDM+cTJBkwDs1E4XhhT3m+MUWFLJcE9/zc/GCLRIJlKugk3hQfiED2GUQmoIN5NC4yb4QftL5DlpKJalJOsVKOe0nLD94X0siXfqQ+zAZ1xIHWCkJooEUc5v7j5wLJRekMSwqO7nc2xpL0DZKbMQUvMugZO21hjhjmYqNjQ1FKRm2I6KpDWuy9rZFIcVSfBSTVoybNKXJlpM7+UQArF5ZUkir1ZlBjUUiin8nXGXr019v5NtM2ejurChsfwYunyhl6ZOMyUQcLyQRTZRwR0iBkqMyYAcnTniAzboFVaV3UYG++eBABzGFdsXTnwIsdvlJOqqjZkUY1duMFJ0/JQbzqPAfMxjBCVTHLAi8lVDQprUkVwgtKAQWam+EIjQkaekqF0KreB1g3vXj3XbpHT+yc5JtiSkgghiQQa3CMuAjzy0PeKVS0LSkYmhokKzfEHwiMpYSykmbKLsKksRsIdsRWkFHxPou6IUAaCshlyEAzZs1wFXpp1qgUwoN0KNnM8gnynFQniCcuMc/NklQLDFRL8mptjo0LDDXBAf3kuaUOMYCdBziSQlNScFsavv4RlNr4NNJ/JGzd5AL8Grj+0dLZO7UkH8J2bhHPytGThMQFoXdvfaKhtjp0oAAocNkTdJKGZpEG8lqipz2MPOM+TMVeUCCG3+mpB2nHATdS5vfZCqXfAPGd26mLpA/ItJ/pUI0tJA8N9NbRslSmYGgALcBEdIy2N1QOBxBHumC7FZU9mkkByATR8t8D6cQJcu82d0MW72PlGEknTTr4B2ySm7gPe8E/vB9mSDeJ24xz/wBKDCisTipJqWGylBHUWeQoJYHfgn4iHTWgSns5XTKvrDscDHcPnBWiEtfO/wCfyiGm7HdmhzjrUB3DIEe74xLRrkLCasHPDW54mNVSGUnabxOsv8g/8aYnIUbn5jFfvrp71eSEiLrGnVa6NueJrkYy1TSfDk9LrHa1SDUNjiw3RoaKYSiwYfMxXpqwDtgeChrAbszXCLLCbstjiWGW3GBrhL2XaYtVyQVUoR3nIqwqweM1dpRMQlaGqC+VaU9bY2dN6P7WyrQk4h6jZVqPWmxqxwmiZxAIoU41V5ZHvQQ1fk6tduSiQgklioJcFmoamopSBbUNYEFxQ7cYp0ho6bMsKSAk6xLJVeLAmqUjY3FiaQJoacVoSkuSCEwtEdFaJjskKqEuzZOa/DlAViNP1fGBfagTZE+QtikXW46xpTccIvsSSoEpfElx1gnCNUzrqFklmLucMRi0Di136gpNR3S+fhjFttlEyJpY4PhvDxnaLe4rcx6NBODem1NQGIUaOC4LVutEbOkFJQDQKofytlANot5KV3SUtcLhnZXzwhkzT2Si9XFSAc2wwjXUZ4zTk2UlBQCKX01zF2nwimbIvoDhJRcVeSRmH9coqkWlQQkhqqY5YoOQwrDi0HUDUWFjE0oSOOOcKInLklEygupAZLbEgkN6ygKakhKdy+jjduEFm1PNCa0Y5Zp/eKEW0XVK2sKh8iMiesRFMv8AjL/Ef6kxopZoCMwXxg4uuW4bqwbLwiACmj6wfeCfEFMDDu8P9vzTBFomhk7R5AiIlnUBhxzf92jJs9j0Tp4mzyjdBeWh9Zq3Q9G2vCjziw+3HYSpcu7NLJxSzYnBzsh47pKeznGcXMASkqKRQE0OwcIzxp+UGdKg9fVd0XWxKuzVhUNlm2/fGeqzzXACUswFUim3xiSMtmvZdKpWu4ntAobyPjGgm2LHvzP1fvGHY5BE5RYYO7VNQK13+MFpKnw8d/GJkuh0/T60EXp0xOLOcQMcoiPakkVtDj7yQfMRiaUUb2sO7LUcdpu5GAUAFCdUB1kYnIAvvxgKnap07NAopLZfVD5Q83T6yBf7Ej7yWrXfGbMmKoyVNx/aBdIzSQkKDgBZY7hlTYYBNlekUqFZcjiCQfOD5XtAo6l0Jel4EqI33fe4RwqUpVdIQA5OD5Y4iNudNckEKY7A3jCpSZp2+2hahfQVEBnCgl6u7ZYxT/iqZYWQhQcNiD8Y5/SxeYXejJpwf4xTKo4rUtWrVG+kEVK8OyX7SJC5mos66hQjaR8ILs3tOhj9VMrXvJMcX24N40qpRw2qO+DZE8QwkbNttkqau8e1TRmuJO372+FLtspKWBWKu5l8B7p3Ri2i1OhQFCxw4YiANHTiFaylEMcSWxT+8Hih8jvB7QyLrFSsP+mr5RwdmUiXMKSpLBmZ27owcA+EG/SkenjA0jMBnK4/AQQUzsLFaCo2YoU0sKmdoLzAgnVcHHOMPRa0hZvECpx40gnRiPqk4xz6531iuJ84nnoJ8Ox0xaFFE0YyuyklJp376L1RXB4fRkxAIqM8xsMZ8+f/AMoRXuDPhGHYJnxz3Q+IU9Ksja2sljkFpx4PGdZ7KpKl6pAJBDcdx2NHO6NukGg9DhFtq1WusKj3RtG6BoadWvRqVX9UOUpc3dhW2VMIE0dJK0LBDYYguDUhsIxSlpppgxDcVDZD2XSayTeURhgpW074oVOi0TJ7RGBDKBDhi4rg++K7OAZctWDFv1Mmo4xiaO00ozBeWoMpOClVD1dzuiVi00q+HWqiwDVTM4fPeYYVNWagBcpT94AcwBupSKRIH1iHe7XpreUY8zTkwITrE1wdTBtkSOml3++ajHPhwghUOWqqVVqKflr5RpldDVqnzjkJ2l1lArgWZhThSJ/4yv7at/SGFTftMkqSSMr3MHZERIN78WG7u48xGLL0uqo7RVYgNOLupN8u7GgoCWcU4QeI+Rp2rRnakEHAXcWwJ3b4UZU3T6woi95Vflth4Yx8i+ZIWQwu0Lvwffuh0yJv3cd+0/e3x0o9jyO9MUAcXSn7u2ZvPSJ/5YSMZxBbMyxkPvbRHSNHJw5aVImAubuDZ8czuhlTFXmupLm7QYEJB20xjet2j7PKLKnKKjUBKkEs5GIDYb4zJMuQnvLmOVKNCkUJLYpNbpHjBGFSA7Ro5ZJLIqls8HvbYqOilMG7NkknFseKsaQVNIf+IbuWrXmxYmB5ag7khNaXQ9N7wpP5B6+yCr5vD+Hgfeo9N+OMNbNHTFEUTgRicFNv2CKZMxIUokrLtkHpvrFqdKISQDtoFTAHGwYeELyvuS0/lFA0UtN3uMknM5mucEqKipVBQfa2vvxp4xpaITKmqUJnaIDOGKi5cUognDygqXoazpVNUVTGLXWTMeifeeXt84xDZzFqsilKKmBBLhyxoAPhAxlKTUgMCDjsLx3H+D2dgpRn12BXP3XaBLX7P2VSFBJnXsiq+3MOAYYBy1llqUkMMd+2saUuSsNT+qNyXoaxpAA7UfnA/wBUyLTZrN/3f1o/+2IjlpZJKwp2w1VAVcDMQPNlpReKSp0k++GIvNQAOaJ25x0srQlkZliYouS4WBjwXFkvQ1iSKSll9qzXod0RRmPouyzZz3EXmNa4UGJwEWWiSoAhSEhQJcHFwI6PRtrlyUFCEqAKiWchn4ILxTpG0SpwN5NcHvkFmZnuQ8CMxtFzCZKDtG3eYG0ukDsiEpcrINBhcVB9k0coJZIUUDA96mNSGiFp0eFs5UbpcAJzYjInbGWaRnyZpB3QPL0ifpnZAC7c2YFrz9KRry9BrGSuaVDzEU/5fPbiYW1UFIq1STVyAMDAIXLmFOQMVzyDUBovFlbEpHFaf9zwpkpAxWjiC7dIaUAkTHIc55xdMk3gwxODCGUmS/fB4A/Fomm1yUsQVuMCEj/dFS8QSVoKalaWRMJV90ZOfn0gLSOjZsq0yQEqaZNaoxc0b8oflGyvSyDlMVxIHzimZpKWWeUDdLh1mh2hmiqKMo/y7MJUCnVBLOtIPHHjDK9nlgJUSgNi8wUDboLTpxsJUvnePxaFM0+tQYol8bleuMVRQw0SpesFFN2jayhXM4CHnrs11JQVJOYUoKBFMDSvWLV2GWadkj+r/dE02ZLg3EOA2GWyuPOKh4laLdZ0hQZEwN3khQZ8k4Ztjm0Q0lonsZYUrBTDuqxNXrBaJLAgBIBoQEgAgZEAVi5SlnFav1H5xNilDF+kyM5a1HaAemAhRshB+0r9UPFTUX+v9lyrMrKR/wCKWn/WqG7JY/kpHOzD5xinTs77XgPlEFaZmnGYesFQRl2lAq+ViZIllsFTUhT5t2aWA5RzytJqUyXatTmz7Wc49I11aQmHFausR+lq+0rqYKUM+/2Sh2Za8NYVbJu6DUengpE0nFZ5Sph8wIsM87T1MNf4xUoDWmaoNcvr2vLKW6kv4Q4kupeqtQLMVJCaMHBF4gVfOCL0Pe3QUobGhuwk17SYVEMSuXLOGwG8BHQyfaWQkd5Ww6stL/plCOHvQr0PkyiO5/zfJA99R2nypdECT/aeSXaWr9RHkqOScw4eLyZRHRJ9oZYwlK5zZh8lCJK9qRT6pNMNZXjrV5xzjGEERVjw6KZ7WrP8qTT/ALYPnAy/aJRL3ZQO6Wn5RkdnC7H05+cXS4aZ05MyuDghI8hDf49OyW3AAeQjO7EeniQliLoBp07OP81f6j84rOklnFaz+YmKAiHCRDCpM2knEnrDCbCDRMGKFSN4xIA+hEqw4igUiEmJCWYkBvhxLGzxhhUj2fCJBA2xKm6HvRQqMJfHp84cIELtIQU+EREgIZoVeENziERTv8YjcEOefWF06fOAoM+89IUPWFEMOdAiTQoUZIdokBChRESCYdoUKEB2hwIUKISQEO8KFEA7wr/poUKERwvjDv6eFCiATGJMYUKIh23w4EKFCRICHh4UBEhDw0KEiTw4VChRAK/Dpc4QoUAkuzbEtD03nwhQoiFf3D1xhFZhQoiGh2hQoiETCBhQohJpBOAeFChRQz5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5" name="AutoShape 4" descr="data:image/jpeg;base64,/9j/4AAQSkZJRgABAQAAAQABAAD/2wCEAAkGBhQSEBQUExQUFRUVGBsXGBcWFRwaGxgXFxgYGBgXFxwYHSYeFxojGhcXHy8gIycpLCwsFR4xNTAqNSYrLCkBCQoKDgwOGg8PGikkHCQsKSkpLCwsLCwsLCkpLCwpLCwsLCksLCksLCksLCwsKSksLCkpLCwsLCwpLCwsLCwsLP/AABEIALcBFAMBIgACEQEDEQH/xAAcAAABBQEBAQAAAAAAAAAAAAAEAAECAwUGBwj/xABGEAABAgMEBwUECAQEBgMAAAABAhEAAyEEEjFBBSJRYXGBkRMyobHwBkLB0RQjUmJygpLhM0Oi8RUWstIHJFNjo8I00+L/xAAYAQEBAQEBAAAAAAAAAAAAAAABAAIDBP/EACURAAMBAQACAQIHAQAAAAAAAAABEQIhEjFBA1EiMjNCYdHwE//aAAwDAQACEQMRAD8AyZCJiP4a95Th1SaeDwejTuUxPEj5E/HlAplKYkKCwMAsP0UGUPGDF2QuAK0JZR8iaiMtaybTWvQfKny5mCgSfdND0NTy6w8qUpBdClIO405g0jHVYPuqSHqzEdM+kSl2mag6qgsbDVutRwBES0ieTprNpqYk6wdvellldI3tGe2QVRwrcrVV+8cKjTaffSUnd+/wvRoSkImChStssxv2jwjotGHk9QsNvRMGqa5g4j5jeINRHlNnmzJZBlzFBjQKq3A4iOl0b7c3Q1pQQ38xAvDmBUdIamZjR2kIwDYNMSpyb0paVjcajiMRzgrtIIZegeamsUmCJhgG326XJlqmTVhCE4qUaDZxJwAFTHfPo5MtUQASaAVJOzbHF6d9oja0Lk2K0JlqZisB1kHNAcFKT9sYvRsYhpW3LtYJmXpNlGEo0XN2Gc3dQafViu3YMO1LkzDdVLe613BJGHcLi6249InpCsmTZNN6U0aQlafpUkYGpIG5Q1xzvDdHbezf/EuyWtgV9nM+zMISX2JV3VcKHdGJKVPQNRYnozROLLG4TADXcsK4wDpDRditZCZyDZ5xwvAIJOxMwOiZuDngIKaaTPVgHLip3UVzGBiQ8dqaEfiH948hT/iejG7JZtcge4sOUgYBNbwp9kj8MdT7O/8AFay2khE4mRNFLswsH3Lp0UE84bTLTR3KJvMbR8RFyVvhAoL1GPRTeShDg9cyMfzJziChV6FeihM3mNo+IyixJghqlgMSBiAiTQMaTCod4ZKYsuRgSAiYMJ4qmTgIvYUUwwOuZEJk6KVLjqswKWKXEXiDxIRoixEWJTEJYi5cwAQMoUqEKKlTKwoSh5LLkAtvWK89o4GNCWllnh5n9oAsazeSk0ZzzY8DnB8o4nf5CPLtps7fTTS6UW6UCg41OT7XyqMIzTKOSguuCw5H5gyhzeNmaAG5mBVyAQinhu24xrOU10xvTWuA6JZKXIDu10m8DlQsD1iJsAqwWltlQOAx6QfZpQ+r21PmflFlslulQY1pTlHHx7w9HlzoDKtU5GBEwcX8zeHXlBMnTSDRQKD1Hk/gYBuHBK725YcjgaKHWLxZypKXSFOHKVF+hIfrGmtZ9mU869GmhKVG8k1HvILEc01HONSxe1FplMCoTk7F0VyWn4gxyyrFdYpvo4G83D3hyiUq2zU/ZmAbMeOR6vAtE8X2egD26lFBJRMSsCiKax+ylT3eZaMC3WkrWmbaCFzP5UpFUS3+wD317Zh5MKHGkaVlqLElJ2EP5V8IKlFqoU29JBHMVTHVb4cv+aCJsmapbzQm4zgA1CnOr0qTvhrgwYZeDQMdJTVKF+7dcpoGc3Qp2JORME2ZaVhwQQ+RjDrN54UGyt3SxGG7g1RyLRGcpV0omoC0HGjjnRj0HGDbsJSolpoWkzNsV5H/AMeaUDKVN15ZApqgKvIFPdIbZFelrBZZ4/5yR2Km/jIqiufaJAucFhI3mNH6Ol0qNGOI/NjtxgkSizp1uB2R1y6jnr8LDfYXRcuySSgz5k1Ki6StTy0py7MCid5zjr+zcOKjKvkRHmyNH3CTJUqSolzdqhR+9LOqeIAO+NGxe082R/GRq5zJQK0cVy++jiL3ERs5tfY7a7Xf0V8lQhj5t8U/EQJo3TUu0ICkKSoHApIUk8CM92MFKTz4/A4iEyWonbeow/aLr8Bg1zfoeuCokn0w80/EQNCGicIc2gQMn0cuuXOITDAspj1E5s94HUuGJiMdFEEETDQ7Q92KjCMOkw9yE0FGFyDCXEEqhKMZNECmFDEwoaR5bL0lKcOFoP3g46pfyg6xspOqpKse6QcTuqI5f6FNQNVXI/vCVNWO/LB3ih8KR4U0elpnQW2UoqajAefKKJilDI0Bw+DuPGAJGnSMJixumC+Opc+UaEnTF7FCFb5amP6S/mI2ttemc3hP2g6RLqncn5CJWghq7c90UI05JvVJSaBlBs9vd8Yvn2YLZSFOG90uK8DCuOi1VDPmy6Dg/hGhZ5bXdyAPL5QDOsisq+EaqBVTbB8Y1vSfoxjLzaZ2lUJN0FLtXeKjD9oEky7ygLxIrRVSKUYnWFWzg+2HWbcPjzgMULjfGml4GU35jTLESkOQoN7ya9RXCAZUvWeXMIOYBcjlRY4NGvNN1KAC7p6UHzjD0rZwpioVvAAjHHDGOecVU6a3HAhUxc1IS6XEwhRAZwtIumgcnUUCDud4smaMUggpURvxy8OUFWGSxVvWnwRMPxjSbu8/KMs0gKRb56RrATB49cfODpGlJasSUHYrDrlzgS2A0ZgRtHxcEcjFEoX1XVAUzd8XwNCMM34w/il+A5Z8m0pGrkR1BjJtE7s1VCkAFwRUe8zjk9K1gWTYZiC6FlAON7DHPIjiI2LVZVqQAFi9jeahYHJ8DFSg9m0iDiErH2kGv7dGgqVNSo6hJ3EeRwMc5Ns6kEgpYjWvSlMQ4AdSc8NgFInKWoq7t/ByKKD0c/aGG3AxtbZh4RtTNHJv303pMz7cs3SfxDurH4gY6f2c0itQ7OetK1juqCbt5P3g5F8bmBGWMcjMtsyWDhMAyOPrnFUmdNUq8F3SKsklqYNWkdPNGXlnqN2G7P0fgcRHMaP9rSGE9GFL6K4ZkfLpHQWTSMua/ZrSpmJANQDg4xEa8kzMhcua3Hx+SucDt6bzGI5QWzxHsPXyzEScGUoA9ZdYe5FxR69UPOIt6/bEeIi8ihXdhwmJA+vltiYENIruw1yLWhiICKrsNdi1oZohKrkKLWhREeM9tVikNtReZ+FQIsTPTkoc/wBm8oqs8lKmdIDPlw9coedIAbGnPzduseE9RZ2CVVYK/CQf3gWZoxL01fDzhLWtTG6ndgFcagnxHKJInm6RrJUMQaim0F29MYXloFpMoXo+YO6p9xr5wyJi0lygg/aQSk+EGJte1LUfVLHpQ+EEypjh7qx+V/8ATXwgVEoke0JDOs8Jib39Qr4xpWfTwLugF85agcmwNfGM9clCj7p5sehYwJMsEupDpO394fJh4o3u2krJN4An7boPU08YjO0eoAkYMcajkRSMIyJoGqu8Niq+cRl2qZL9wgbZaiPDAxryM+J0VtBDUNEtTpGLbda7+L545ZxZK9oiaKUDumJY9UN4wWLfKUk3pfNJC28iPGN51FEY1musIs6W/WfBH7xoSE93gfhGJP0ncJSEhwbzlTJZaUkO2bDDfCT7UEEMhFA1ZmOHdLU5wMTR0mABxB+EC2WTrHh84sVpWVM/iCYjezjql/KCbFKS5KFpWNxqOIEa8l4wz4vypVaEjsq1F3D+1Yz5ClJYypikh8C5TgflmI17fKdFPs5RnaOTVnreV/7Ricpu9hYq1uQZ8p1BvrJeI4+hjBtnmSlqKkKTeZmNFNi1ca7IxNI2wpWspNQHZgoUD+7rpyzAgtdnQoFRAoHwrQHMY4bDD1eyNC1ILGKrJLLngYyPpqrpMmaFMMFazcWqOYESs/bTC5mKDP3aB28Yqgh0d6C/Z2WBakHDHDelWI5RgyLbNT3wJg6K6Z+MaOitNSkzkqvXSMQuhzHxhy+k0eiAw96ArJpSXMDhQ6/HCDGjuch3iBT6+WYh4YxCVn16wPhDhTevRHjDkxUoevWHKNIyy7tR69VhdpGXaLfdVdCFrVR7opV8VFkUbBRSa0hWWZOLlYQgMNUG8Qc6sAOFeMIQ1CsRC/s+UVpHPjjEr0AwnXb4Qoi8KCieRWVQrj6JPxEK1SgaDY2+tMYexyiBkfDCnwh31mIxOR55x411nofoENhWASFmn2khWA2hjCEpb1u90YAjJWL4Z9Y0ZivqzvfLaWiq0K+sIDe6Ojf7jHb6no449l0xGqzPTj4QCmWhdCutdVJSLrFi4U78BBswsIvFkSoMoAgJTRSQcXOcc8KnXThkzJRDpJCkqDpKh8sCCGbCoIasQTIWkOC/P+xgk2NKbrADVG3N99OUF2iSCMGjOl0cvhlC1BNCQd5DcnBHlBPaClGBwILimWAI57IRKwGupIwZKqVFdVQGPGK7NIel3M0OLC8GcHYwxyjW8eKM535MisION012j14wDbNHhnF5Pl4fODrTIKTShO2vQYmA0TddSDizuNU19Zk/CMrLlNPSsKJNmM1SFknulKgMzKCQ/wCko8YK/wANR2lQajCCrKGCQRX604bTLGXCLlWVKpjvl44ZGLSLLBDokA6iynZVvDOIrss0MWSrezHqGMRtMiagkpmq4XQoM+xorl6TnBD3UKTi6CUni1UxnqHhf/jkxFFlYGGsL45EsodY1bBpYlr6kOagzPeye8QkvzJjLmntZbKSWNcMN70EUI0etKdVZA2KDg8lCN50ZeTd0lYkTAorQU6pAUNcazB0hgaFs4KlSwQyVpUaUe6rPJTGOakTJsqoSWz7JRS/FJdJ6QanTqcFtwmIu/1IdPVMbqZmNFFjsikKWFJuFjiGJF5bZ+njWsAoOflDSbcCNUkJZmDTEcSwJH6RBNjUFFhcpV0nhQpJN3w4QtfIJwtmynSHfDI7t9DzgH6KFoSpQdg9c2O3KNSYohkgEkAEgYgEED49Iqsks3WatfMRlrgp9BrJpWVRr0lWFaDkU0PON6xadnSwC4mJ5fDVPhHKy5YuOGpuxqMd/hFirKUMUlSSWcooHJZiH+DQrTRNJno1g9o5U0gE3FH3VUfhkYG037Y2aylp01CFfYJde43EupjiKRw/09YDLSFijsyVbnB1TFipsqapJJ1khgmaKgYsCrAPkDHRbMPDOr0R7dWW0G6mZdWcErSUFQ2pC+8ODmLtK6KtU2ZqWlMmXhqyyqY1HqpV0Fxixjk7dZ0LF2ZZ0rTnUU2FLh34kcY6P2d0zJly0SQVAAMm+pRV/WTeH4SQI3aY9B+h/ZyXZipSVzZi195U2YVE54USOQjRMuKJ+mZKO9MTyL+UUWT2ms8xd0KunIrF0HgT8WgpqBt316/tE0wSiWDFv0aDyGAvZwoKEv16EKM+Qw8akr1R63wNMnstwlSvwgUyzi28wiNmni8XI61jzpx06tVQYaTTdSDeFUvelnIviKROUoLUVULkn1+mCe1DYeAPlA6AL5anL1tjet0ysQttEsbw2+NAz7oWyhwIGSRtbbGdOQ9HNdlDDKsqu6Jy65Kq+D48ostL2Wk2PPcrApRKBSmH94tnTKDHH1hA8pKgvWIUSXcBsGy5Rda5tBqkl8BiYH1iuIuW2D4qzpm0DSlAKwzV/qPzhHSQF0FK0sXLocYv7p+EU2QhRfbs31jp9V1I5/TUYVMsyZhYgFruIBxIjHm2UJtKwKAJGdKvtjXlLZRFcRhXfGXaFPPmHcmFfkB/nDpUkG4D9lR/rI+EXdgLx4CK7MC6Kfy9u2ZMglILmhxHqkc9HRAU2zrfVIbFiD5g0x2QLKlqF90iocsdqQTiBmSeZjQTaQFH1s+UDFXf/CP9KI3r9NGF+oyjS0xrIuhTq4jHKOSRa58pIMuYq6cgS3Q08I7K21s6xhQ1/L+0c/YrP9UnHPDj1jkvVOrfYGTNKzZUlExaQu/Sgu5PW7j0iNn9ppKyAtKgTTAK8rvlEdLSVfREl/eDC4nVoTQkFdfxZwMjRoK0LaoIhA0plmlKIuqSlWTKunoportEmcCkXyRlfSFdCRGfp+yXrQoMxuJII4YRZ7PSboBUo44HDvNEQXYrCsC8lSLz4M3QprGnK01Pld4KP4tcdaK8YHVJIlKKVkEH7pfZ3qCK7PbZpCe6pKnDsUkHNxh4Rnprhp6PtnaJUlKSaZZF8wQCPHCNW1MyeLjkoRiJlzgSUkVyqltxah6QSnTExAAmS3A2gHxS3lG1ow8mhaZAJRh/dJ+UUz7GCsjJnALEe9u4RCXpiUsh7ySNhvDPEUOeyDZU1KlulSTRgHZXQ12xrjDqM+UVoBKVEAFm7yaEjA4DfTGJjSxSRfQUkMQpFa70kP5wRPR9XMvApqSAdtSPGAbVZwZq98twc3AYRevRW+woaUSp1KmJJJNWqTnqpDvUZZwjpFAob5B94oLc3r4Rk6Hl0JzUQX4iuH4Y2ZUoKLH+2VNkTYKGjozS82UAZMx0P3XvJNdnu8iI7X2f08bQFAouKQzsXBd6jMYYR5amzEJvglKibpIpWoq2NRntjpvYu3TRaTLZKgU6yi6SLrEMwZR1hsx3RJi0ehECHii8YaNwDxZTVMDrtBA7iFANiS/kRn4RdOQwxjOm2oC9iGUBQ5kbCGjjhV9N7cXAr6Wj/pHabih/+YNs4FW8f7nZGSmZewzzLcvONqyyzX16xh2p6M4dK56sHUEjacN2JiUtSvdUhe4KP/q4iFsmEEcRm28wHZFpKg6Hq9QKtxMOc1FrU4aEtBK6hm38YlaHBB2bjFdiGDMKFuZf4w1vnXQDfCK40301gR4Ridhq8pcLWHx5P8xFUlWsTlAarasJcLlq3FA2E+4obIOQsAmnpzDrMJaTKJlkQpSipJJyLkdDFS7AlJBSVVxdT+O2I2nSCUKqldc0q8GJGUKRakrJuqXq4hQHnn1i7A4Hyk1GNJaM9pWfjBdmLhR+98IpR3j+CWP6AfjF0gav5vhCyRmWqzqUskFOVDur6rCTIIC7wDkZHJgPhCnWpCVEGZLB2KVdOHGJGZeSouDTJTjGM1yDFaR0oGsyyMgc9oIGIjDsz9kOfnHQ2pKRLZTXSQC+GEY1pQlNE0G6oi+CnSekS9kQGwWnyMVmaAEkvQA0BJpsbGCLaQqRKRg8xIffdVtxipZYpDijDoSHh+CnSOkVJVaQRnLTQ0OeIOGENo0sPX2oM0lIJmoXim4Aa563zEC2BAbDM+cTJBkwDs1E4XhhT3m+MUWFLJcE9/zc/GCLRIJlKugk3hQfiED2GUQmoIN5NC4yb4QftL5DlpKJalJOsVKOe0nLD94X0siXfqQ+zAZ1xIHWCkJooEUc5v7j5wLJRekMSwqO7nc2xpL0DZKbMQUvMugZO21hjhjmYqNjQ1FKRm2I6KpDWuy9rZFIcVSfBSTVoybNKXJlpM7+UQArF5ZUkir1ZlBjUUiin8nXGXr019v5NtM2ejurChsfwYunyhl6ZOMyUQcLyQRTZRwR0iBkqMyYAcnTniAzboFVaV3UYG++eBABzGFdsXTnwIsdvlJOqqjZkUY1duMFJ0/JQbzqPAfMxjBCVTHLAi8lVDQprUkVwgtKAQWam+EIjQkaekqF0KreB1g3vXj3XbpHT+yc5JtiSkgghiQQa3CMuAjzy0PeKVS0LSkYmhokKzfEHwiMpYSykmbKLsKksRsIdsRWkFHxPou6IUAaCshlyEAzZs1wFXpp1qgUwoN0KNnM8gnynFQniCcuMc/NklQLDFRL8mptjo0LDDXBAf3kuaUOMYCdBziSQlNScFsavv4RlNr4NNJ/JGzd5AL8Grj+0dLZO7UkH8J2bhHPytGThMQFoXdvfaKhtjp0oAAocNkTdJKGZpEG8lqipz2MPOM+TMVeUCCG3+mpB2nHATdS5vfZCqXfAPGd26mLpA/ItJ/pUI0tJA8N9NbRslSmYGgALcBEdIy2N1QOBxBHumC7FZU9mkkByATR8t8D6cQJcu82d0MW72PlGEknTTr4B2ySm7gPe8E/vB9mSDeJ24xz/wBKDCisTipJqWGylBHUWeQoJYHfgn4iHTWgSns5XTKvrDscDHcPnBWiEtfO/wCfyiGm7HdmhzjrUB3DIEe74xLRrkLCasHPDW54mNVSGUnabxOsv8g/8aYnIUbn5jFfvrp71eSEiLrGnVa6NueJrkYy1TSfDk9LrHa1SDUNjiw3RoaKYSiwYfMxXpqwDtgeChrAbszXCLLCbstjiWGW3GBrhL2XaYtVyQVUoR3nIqwqweM1dpRMQlaGqC+VaU9bY2dN6P7WyrQk4h6jZVqPWmxqxwmiZxAIoU41V5ZHvQQ1fk6tduSiQgklioJcFmoamopSBbUNYEFxQ7cYp0ho6bMsKSAk6xLJVeLAmqUjY3FiaQJoacVoSkuSCEwtEdFaJjskKqEuzZOa/DlAViNP1fGBfagTZE+QtikXW46xpTccIvsSSoEpfElx1gnCNUzrqFklmLucMRi0Di136gpNR3S+fhjFttlEyJpY4PhvDxnaLe4rcx6NBODem1NQGIUaOC4LVutEbOkFJQDQKofytlANot5KV3SUtcLhnZXzwhkzT2Si9XFSAc2wwjXUZ4zTk2UlBQCKX01zF2nwimbIvoDhJRcVeSRmH9coqkWlQQkhqqY5YoOQwrDi0HUDUWFjE0oSOOOcKInLklEygupAZLbEgkN6ygKakhKdy+jjduEFm1PNCa0Y5Zp/eKEW0XVK2sKh8iMiesRFMv8AjL/Ef6kxopZoCMwXxg4uuW4bqwbLwiACmj6wfeCfEFMDDu8P9vzTBFomhk7R5AiIlnUBhxzf92jJs9j0Tp4mzyjdBeWh9Zq3Q9G2vCjziw+3HYSpcu7NLJxSzYnBzsh47pKeznGcXMASkqKRQE0OwcIzxp+UGdKg9fVd0XWxKuzVhUNlm2/fGeqzzXACUswFUim3xiSMtmvZdKpWu4ntAobyPjGgm2LHvzP1fvGHY5BE5RYYO7VNQK13+MFpKnw8d/GJkuh0/T60EXp0xOLOcQMcoiPakkVtDj7yQfMRiaUUb2sO7LUcdpu5GAUAFCdUB1kYnIAvvxgKnap07NAopLZfVD5Q83T6yBf7Ej7yWrXfGbMmKoyVNx/aBdIzSQkKDgBZY7hlTYYBNlekUqFZcjiCQfOD5XtAo6l0Jel4EqI33fe4RwqUpVdIQA5OD5Y4iNudNckEKY7A3jCpSZp2+2hahfQVEBnCgl6u7ZYxT/iqZYWQhQcNiD8Y5/SxeYXejJpwf4xTKo4rUtWrVG+kEVK8OyX7SJC5mos66hQjaR8ILs3tOhj9VMrXvJMcX24N40qpRw2qO+DZE8QwkbNttkqau8e1TRmuJO372+FLtspKWBWKu5l8B7p3Ri2i1OhQFCxw4YiANHTiFaylEMcSWxT+8Hih8jvB7QyLrFSsP+mr5RwdmUiXMKSpLBmZ27owcA+EG/SkenjA0jMBnK4/AQQUzsLFaCo2YoU0sKmdoLzAgnVcHHOMPRa0hZvECpx40gnRiPqk4xz6531iuJ84nnoJ8Ox0xaFFE0YyuyklJp376L1RXB4fRkxAIqM8xsMZ8+f/AMoRXuDPhGHYJnxz3Q+IU9Ksja2sljkFpx4PGdZ7KpKl6pAJBDcdx2NHO6NukGg9DhFtq1WusKj3RtG6BoadWvRqVX9UOUpc3dhW2VMIE0dJK0LBDYYguDUhsIxSlpppgxDcVDZD2XSayTeURhgpW074oVOi0TJ7RGBDKBDhi4rg++K7OAZctWDFv1Mmo4xiaO00ozBeWoMpOClVD1dzuiVi00q+HWqiwDVTM4fPeYYVNWagBcpT94AcwBupSKRIH1iHe7XpreUY8zTkwITrE1wdTBtkSOml3++ajHPhwghUOWqqVVqKflr5RpldDVqnzjkJ2l1lArgWZhThSJ/4yv7at/SGFTftMkqSSMr3MHZERIN78WG7u48xGLL0uqo7RVYgNOLupN8u7GgoCWcU4QeI+Rp2rRnakEHAXcWwJ3b4UZU3T6woi95Vflth4Yx8i+ZIWQwu0Lvwffuh0yJv3cd+0/e3x0o9jyO9MUAcXSn7u2ZvPSJ/5YSMZxBbMyxkPvbRHSNHJw5aVImAubuDZ8czuhlTFXmupLm7QYEJB20xjet2j7PKLKnKKjUBKkEs5GIDYb4zJMuQnvLmOVKNCkUJLYpNbpHjBGFSA7Ro5ZJLIqls8HvbYqOilMG7NkknFseKsaQVNIf+IbuWrXmxYmB5ag7khNaXQ9N7wpP5B6+yCr5vD+Hgfeo9N+OMNbNHTFEUTgRicFNv2CKZMxIUokrLtkHpvrFqdKISQDtoFTAHGwYeELyvuS0/lFA0UtN3uMknM5mucEqKipVBQfa2vvxp4xpaITKmqUJnaIDOGKi5cUognDygqXoazpVNUVTGLXWTMeifeeXt84xDZzFqsilKKmBBLhyxoAPhAxlKTUgMCDjsLx3H+D2dgpRn12BXP3XaBLX7P2VSFBJnXsiq+3MOAYYBy1llqUkMMd+2saUuSsNT+qNyXoaxpAA7UfnA/wBUyLTZrN/3f1o/+2IjlpZJKwp2w1VAVcDMQPNlpReKSp0k++GIvNQAOaJ25x0srQlkZliYouS4WBjwXFkvQ1iSKSll9qzXod0RRmPouyzZz3EXmNa4UGJwEWWiSoAhSEhQJcHFwI6PRtrlyUFCEqAKiWchn4ILxTpG0SpwN5NcHvkFmZnuQ8CMxtFzCZKDtG3eYG0ukDsiEpcrINBhcVB9k0coJZIUUDA96mNSGiFp0eFs5UbpcAJzYjInbGWaRnyZpB3QPL0ifpnZAC7c2YFrz9KRry9BrGSuaVDzEU/5fPbiYW1UFIq1STVyAMDAIXLmFOQMVzyDUBovFlbEpHFaf9zwpkpAxWjiC7dIaUAkTHIc55xdMk3gwxODCGUmS/fB4A/Fomm1yUsQVuMCEj/dFS8QSVoKalaWRMJV90ZOfn0gLSOjZsq0yQEqaZNaoxc0b8oflGyvSyDlMVxIHzimZpKWWeUDdLh1mh2hmiqKMo/y7MJUCnVBLOtIPHHjDK9nlgJUSgNi8wUDboLTpxsJUvnePxaFM0+tQYol8bleuMVRQw0SpesFFN2jayhXM4CHnrs11JQVJOYUoKBFMDSvWLV2GWadkj+r/dE02ZLg3EOA2GWyuPOKh4laLdZ0hQZEwN3khQZ8k4Ztjm0Q0lonsZYUrBTDuqxNXrBaJLAgBIBoQEgAgZEAVi5SlnFav1H5xNilDF+kyM5a1HaAemAhRshB+0r9UPFTUX+v9lyrMrKR/wCKWn/WqG7JY/kpHOzD5xinTs77XgPlEFaZmnGYesFQRl2lAq+ViZIllsFTUhT5t2aWA5RzytJqUyXatTmz7Wc49I11aQmHFausR+lq+0rqYKUM+/2Sh2Za8NYVbJu6DUengpE0nFZ5Sph8wIsM87T1MNf4xUoDWmaoNcvr2vLKW6kv4Q4kupeqtQLMVJCaMHBF4gVfOCL0Pe3QUobGhuwk17SYVEMSuXLOGwG8BHQyfaWQkd5Ww6stL/plCOHvQr0PkyiO5/zfJA99R2nypdECT/aeSXaWr9RHkqOScw4eLyZRHRJ9oZYwlK5zZh8lCJK9qRT6pNMNZXjrV5xzjGEERVjw6KZ7WrP8qTT/ALYPnAy/aJRL3ZQO6Wn5RkdnC7H05+cXS4aZ05MyuDghI8hDf49OyW3AAeQjO7EeniQliLoBp07OP81f6j84rOklnFaz+YmKAiHCRDCpM2knEnrDCbCDRMGKFSN4xIA+hEqw4igUiEmJCWYkBvhxLGzxhhUj2fCJBA2xKm6HvRQqMJfHp84cIELtIQU+EREgIZoVeENziERTv8YjcEOefWF06fOAoM+89IUPWFEMOdAiTQoUZIdokBChRESCYdoUKEB2hwIUKISQEO8KFEA7wr/poUKERwvjDv6eFCiATGJMYUKIh23w4EKFCRICHh4UBEhDw0KEiTw4VChRAK/Dpc4QoUAkuzbEtD03nwhQoiFf3D1xhFZhQoiGh2hQoiETCBhQohJpBOAeFChRQz5H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7" name="Прямоугольник 6"/>
          <p:cNvSpPr>
            <a:spLocks noChangeArrowheads="1"/>
          </p:cNvSpPr>
          <p:nvPr/>
        </p:nvSpPr>
        <p:spPr bwMode="auto">
          <a:xfrm>
            <a:off x="5875338" y="2474913"/>
            <a:ext cx="326231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err="1"/>
              <a:t>Coordination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 smtClean="0"/>
              <a:t>the</a:t>
            </a:r>
            <a:r>
              <a:rPr lang="en-US" dirty="0" smtClean="0"/>
              <a:t> State</a:t>
            </a:r>
            <a:r>
              <a:rPr lang="ru-RU" dirty="0" smtClean="0"/>
              <a:t> </a:t>
            </a:r>
            <a:r>
              <a:rPr lang="ru-RU" dirty="0" err="1"/>
              <a:t>geological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 </a:t>
            </a:r>
            <a:r>
              <a:rPr lang="ru-RU" dirty="0" err="1"/>
              <a:t>compilation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their</a:t>
            </a:r>
            <a:r>
              <a:rPr lang="ru-RU" dirty="0"/>
              <a:t> </a:t>
            </a:r>
            <a:r>
              <a:rPr lang="ru-RU" dirty="0" err="1"/>
              <a:t>scientific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methodical</a:t>
            </a:r>
            <a:r>
              <a:rPr lang="ru-RU" dirty="0"/>
              <a:t> </a:t>
            </a:r>
            <a:r>
              <a:rPr lang="ru-RU" dirty="0" err="1"/>
              <a:t>support</a:t>
            </a:r>
            <a:r>
              <a:rPr lang="ru-RU" dirty="0"/>
              <a:t> </a:t>
            </a:r>
            <a:r>
              <a:rPr lang="ru-RU" dirty="0" err="1"/>
              <a:t>was</a:t>
            </a:r>
            <a:r>
              <a:rPr lang="ru-RU" dirty="0"/>
              <a:t> </a:t>
            </a:r>
            <a:r>
              <a:rPr lang="ru-RU" dirty="0" err="1"/>
              <a:t>entrusted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All-Union</a:t>
            </a:r>
            <a:r>
              <a:rPr lang="ru-RU" dirty="0"/>
              <a:t> </a:t>
            </a:r>
            <a:r>
              <a:rPr lang="ru-RU" dirty="0" err="1"/>
              <a:t>Geological</a:t>
            </a:r>
            <a:r>
              <a:rPr lang="ru-RU" dirty="0"/>
              <a:t> </a:t>
            </a:r>
            <a:r>
              <a:rPr lang="ru-RU" dirty="0" err="1"/>
              <a:t>Institute</a:t>
            </a:r>
            <a:r>
              <a:rPr lang="ru-RU" dirty="0"/>
              <a:t> VSEGEI</a:t>
            </a:r>
            <a:r>
              <a:rPr lang="ru-RU" dirty="0" smtClean="0"/>
              <a:t>.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 smtClean="0"/>
              <a:t>For</a:t>
            </a:r>
            <a:r>
              <a:rPr lang="ru-RU" dirty="0" smtClean="0"/>
              <a:t> </a:t>
            </a:r>
            <a:r>
              <a:rPr lang="ru-RU" dirty="0" err="1"/>
              <a:t>this</a:t>
            </a:r>
            <a:r>
              <a:rPr lang="ru-RU" dirty="0"/>
              <a:t> </a:t>
            </a:r>
            <a:r>
              <a:rPr lang="ru-RU" dirty="0" err="1"/>
              <a:t>purpose</a:t>
            </a:r>
            <a:r>
              <a:rPr lang="ru-RU" dirty="0"/>
              <a:t>,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Chief</a:t>
            </a:r>
            <a:r>
              <a:rPr lang="ru-RU" dirty="0"/>
              <a:t> </a:t>
            </a:r>
            <a:r>
              <a:rPr lang="ru-RU" dirty="0" err="1"/>
              <a:t>Editorial</a:t>
            </a:r>
            <a:r>
              <a:rPr lang="ru-RU" dirty="0"/>
              <a:t> </a:t>
            </a:r>
            <a:r>
              <a:rPr lang="ru-RU" dirty="0" err="1"/>
              <a:t>Board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State</a:t>
            </a:r>
            <a:r>
              <a:rPr lang="ru-RU" dirty="0"/>
              <a:t> </a:t>
            </a:r>
            <a:r>
              <a:rPr lang="ru-RU" dirty="0" err="1"/>
              <a:t>geological</a:t>
            </a:r>
            <a:r>
              <a:rPr lang="ru-RU" dirty="0"/>
              <a:t> </a:t>
            </a:r>
            <a:r>
              <a:rPr lang="ru-RU" dirty="0" err="1"/>
              <a:t>map</a:t>
            </a:r>
            <a:r>
              <a:rPr lang="ru-RU" dirty="0"/>
              <a:t> </a:t>
            </a:r>
            <a:r>
              <a:rPr lang="ru-RU" dirty="0" err="1"/>
              <a:t>at</a:t>
            </a:r>
            <a:r>
              <a:rPr lang="ru-RU" dirty="0"/>
              <a:t> 1:1,000,000 </a:t>
            </a:r>
            <a:r>
              <a:rPr lang="ru-RU" dirty="0" err="1"/>
              <a:t>scale</a:t>
            </a:r>
            <a:r>
              <a:rPr lang="ru-RU" dirty="0"/>
              <a:t> </a:t>
            </a:r>
            <a:r>
              <a:rPr lang="ru-RU" dirty="0" err="1"/>
              <a:t>was</a:t>
            </a:r>
            <a:r>
              <a:rPr lang="ru-RU" dirty="0"/>
              <a:t> </a:t>
            </a:r>
            <a:r>
              <a:rPr lang="ru-RU" dirty="0" err="1"/>
              <a:t>established</a:t>
            </a:r>
            <a:r>
              <a:rPr lang="ru-RU" dirty="0"/>
              <a:t> </a:t>
            </a:r>
            <a:r>
              <a:rPr lang="ru-RU" dirty="0" err="1"/>
              <a:t>at</a:t>
            </a:r>
            <a:r>
              <a:rPr lang="ru-RU" dirty="0"/>
              <a:t> VSEGEI.</a:t>
            </a:r>
          </a:p>
        </p:txBody>
      </p:sp>
      <p:pic>
        <p:nvPicPr>
          <p:cNvPr id="7" name="Picture 9" descr="vsege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844824"/>
            <a:ext cx="5395981" cy="417646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8197" y="2492896"/>
            <a:ext cx="2592387" cy="1584176"/>
          </a:xfrm>
        </p:spPr>
        <p:txBody>
          <a:bodyPr>
            <a:normAutofit/>
          </a:bodyPr>
          <a:lstStyle/>
          <a:p>
            <a:pPr marL="114300" indent="0">
              <a:buNone/>
              <a:defRPr/>
            </a:pP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Geological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maps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cover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more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than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22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million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sq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.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km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of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​​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the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former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Soviet</a:t>
            </a: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Union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. </a:t>
            </a:r>
            <a:endParaRPr lang="ru-RU" sz="2000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5450" y="312738"/>
            <a:ext cx="8261350" cy="1244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ru-RU" sz="2400" dirty="0" err="1"/>
              <a:t>Program</a:t>
            </a:r>
            <a:r>
              <a:rPr lang="ru-RU" sz="2400" dirty="0"/>
              <a:t> </a:t>
            </a:r>
            <a:r>
              <a:rPr lang="ru-RU" sz="2400" dirty="0" err="1"/>
              <a:t>on</a:t>
            </a:r>
            <a:r>
              <a:rPr lang="ru-RU" sz="2400" dirty="0"/>
              <a:t> </a:t>
            </a:r>
            <a:r>
              <a:rPr lang="ru-RU" sz="2400" dirty="0" err="1"/>
              <a:t>compilation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State</a:t>
            </a:r>
            <a:r>
              <a:rPr lang="ru-RU" sz="2400" dirty="0"/>
              <a:t> </a:t>
            </a:r>
            <a:r>
              <a:rPr lang="ru-RU" sz="2400" dirty="0" err="1"/>
              <a:t>geological</a:t>
            </a:r>
            <a:r>
              <a:rPr lang="ru-RU" sz="2400" dirty="0"/>
              <a:t> </a:t>
            </a:r>
            <a:r>
              <a:rPr lang="ru-RU" sz="2400" dirty="0" err="1"/>
              <a:t>map</a:t>
            </a:r>
            <a:r>
              <a:rPr lang="ru-RU" sz="2400" dirty="0"/>
              <a:t> </a:t>
            </a:r>
            <a:r>
              <a:rPr lang="ru-RU" sz="2400" dirty="0" err="1"/>
              <a:t>at</a:t>
            </a:r>
            <a:r>
              <a:rPr lang="ru-RU" sz="2400" dirty="0"/>
              <a:t> </a:t>
            </a:r>
            <a:r>
              <a:rPr lang="en-US" sz="2400" dirty="0"/>
              <a:t>1:1,000,000 </a:t>
            </a:r>
            <a:r>
              <a:rPr lang="ru-RU" sz="2400" dirty="0" err="1"/>
              <a:t>scale</a:t>
            </a:r>
            <a:r>
              <a:rPr lang="en-US" sz="2400" dirty="0"/>
              <a:t>.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en-US" sz="2400" dirty="0"/>
              <a:t>second </a:t>
            </a:r>
            <a:r>
              <a:rPr lang="ru-RU" sz="2400" dirty="0" err="1"/>
              <a:t>edition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57496"/>
            <a:ext cx="6120680" cy="447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1624409"/>
            <a:ext cx="8229600" cy="6524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composition of a basic set </a:t>
            </a:r>
            <a:r>
              <a:rPr lang="ru-RU" sz="1800" dirty="0" err="1">
                <a:solidFill>
                  <a:schemeClr val="tx1"/>
                </a:solidFill>
              </a:rPr>
              <a:t>of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State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geological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map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1" y="2233613"/>
            <a:ext cx="3179763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Прямоугольник 3"/>
          <p:cNvSpPr>
            <a:spLocks noChangeArrowheads="1"/>
          </p:cNvSpPr>
          <p:nvPr/>
        </p:nvSpPr>
        <p:spPr bwMode="auto">
          <a:xfrm>
            <a:off x="217701" y="5291916"/>
            <a:ext cx="24100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Bedrock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geological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map</a:t>
            </a:r>
            <a:endParaRPr lang="ru-RU" dirty="0"/>
          </a:p>
        </p:txBody>
      </p:sp>
      <p:sp>
        <p:nvSpPr>
          <p:cNvPr id="32773" name="Прямоугольник 6"/>
          <p:cNvSpPr>
            <a:spLocks noChangeArrowheads="1"/>
          </p:cNvSpPr>
          <p:nvPr/>
        </p:nvSpPr>
        <p:spPr bwMode="auto">
          <a:xfrm>
            <a:off x="3275013" y="5563728"/>
            <a:ext cx="1728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dirty="0" err="1"/>
              <a:t>Quaternary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en-US" dirty="0"/>
              <a:t>map</a:t>
            </a:r>
            <a:endParaRPr lang="ru-RU" dirty="0"/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678113"/>
            <a:ext cx="2851150" cy="283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Прямоугольник 8"/>
          <p:cNvSpPr>
            <a:spLocks noChangeArrowheads="1"/>
          </p:cNvSpPr>
          <p:nvPr/>
        </p:nvSpPr>
        <p:spPr bwMode="auto">
          <a:xfrm>
            <a:off x="6051841" y="5805264"/>
            <a:ext cx="2223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M</a:t>
            </a:r>
            <a:r>
              <a:rPr lang="ru-RU" dirty="0" err="1" smtClean="0"/>
              <a:t>ineral</a:t>
            </a:r>
            <a:r>
              <a:rPr lang="en-US" dirty="0" smtClean="0"/>
              <a:t> </a:t>
            </a:r>
            <a:r>
              <a:rPr lang="ru-RU" dirty="0" err="1"/>
              <a:t>deposits</a:t>
            </a:r>
            <a:r>
              <a:rPr lang="en-US" dirty="0" smtClean="0"/>
              <a:t> map</a:t>
            </a:r>
            <a:endParaRPr lang="ru-RU" dirty="0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34975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5450" y="312738"/>
            <a:ext cx="8261350" cy="1244600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9pPr>
          </a:lstStyle>
          <a:p>
            <a:r>
              <a:rPr lang="ru-RU" sz="2400" dirty="0" err="1" smtClean="0"/>
              <a:t>Program</a:t>
            </a:r>
            <a:r>
              <a:rPr lang="ru-RU" sz="2400" dirty="0" smtClean="0"/>
              <a:t> </a:t>
            </a:r>
            <a:r>
              <a:rPr lang="ru-RU" sz="2400" dirty="0" err="1" smtClean="0"/>
              <a:t>on</a:t>
            </a:r>
            <a:r>
              <a:rPr lang="ru-RU" sz="2400" dirty="0" smtClean="0"/>
              <a:t> </a:t>
            </a:r>
            <a:r>
              <a:rPr lang="ru-RU" sz="2400" dirty="0" err="1" smtClean="0"/>
              <a:t>compilation</a:t>
            </a:r>
            <a:r>
              <a:rPr lang="ru-RU" sz="2400" dirty="0" smtClean="0"/>
              <a:t> </a:t>
            </a:r>
            <a:r>
              <a:rPr lang="ru-RU" sz="2400" dirty="0" err="1" smtClean="0"/>
              <a:t>of</a:t>
            </a:r>
            <a:r>
              <a:rPr lang="ru-RU" sz="2400" dirty="0" smtClean="0"/>
              <a:t> </a:t>
            </a:r>
            <a:r>
              <a:rPr lang="ru-RU" sz="2400" dirty="0" err="1" smtClean="0"/>
              <a:t>the</a:t>
            </a:r>
            <a:r>
              <a:rPr lang="ru-RU" sz="2400" dirty="0" smtClean="0"/>
              <a:t> </a:t>
            </a:r>
            <a:r>
              <a:rPr lang="ru-RU" sz="2400" dirty="0" err="1" smtClean="0"/>
              <a:t>State</a:t>
            </a:r>
            <a:r>
              <a:rPr lang="ru-RU" sz="2400" dirty="0" smtClean="0"/>
              <a:t> </a:t>
            </a:r>
            <a:r>
              <a:rPr lang="ru-RU" sz="2400" dirty="0" err="1" smtClean="0"/>
              <a:t>geological</a:t>
            </a:r>
            <a:r>
              <a:rPr lang="ru-RU" sz="2400" dirty="0" smtClean="0"/>
              <a:t> </a:t>
            </a:r>
            <a:r>
              <a:rPr lang="ru-RU" sz="2400" dirty="0" err="1" smtClean="0"/>
              <a:t>map</a:t>
            </a:r>
            <a:r>
              <a:rPr lang="ru-RU" sz="2400" dirty="0" smtClean="0"/>
              <a:t> </a:t>
            </a:r>
            <a:r>
              <a:rPr lang="ru-RU" sz="2400" dirty="0" err="1" smtClean="0"/>
              <a:t>at</a:t>
            </a:r>
            <a:r>
              <a:rPr lang="ru-RU" sz="2400" dirty="0" smtClean="0"/>
              <a:t> </a:t>
            </a:r>
            <a:r>
              <a:rPr lang="en-US" sz="2400" dirty="0" smtClean="0"/>
              <a:t>1:1,000,000 </a:t>
            </a:r>
            <a:r>
              <a:rPr lang="ru-RU" sz="2400" dirty="0" err="1" smtClean="0"/>
              <a:t>scale</a:t>
            </a:r>
            <a:r>
              <a:rPr lang="en-US" sz="2400" dirty="0" smtClean="0"/>
              <a:t>. </a:t>
            </a:r>
            <a:r>
              <a:rPr lang="ru-RU" sz="2400" dirty="0" err="1" smtClean="0"/>
              <a:t>The</a:t>
            </a:r>
            <a:r>
              <a:rPr lang="ru-RU" sz="2400" dirty="0" smtClean="0"/>
              <a:t> </a:t>
            </a:r>
            <a:r>
              <a:rPr lang="en-US" sz="2400" dirty="0" smtClean="0"/>
              <a:t>second </a:t>
            </a:r>
            <a:r>
              <a:rPr lang="ru-RU" sz="2400" dirty="0" err="1" smtClean="0"/>
              <a:t>edition</a:t>
            </a:r>
            <a:endParaRPr lang="ru-RU" sz="24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1289"/>
            <a:ext cx="3322637" cy="257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01625" y="1773238"/>
            <a:ext cx="8229600" cy="436562"/>
          </a:xfrm>
        </p:spPr>
        <p:txBody>
          <a:bodyPr>
            <a:noAutofit/>
          </a:bodyPr>
          <a:lstStyle/>
          <a:p>
            <a:r>
              <a:rPr lang="ru-RU" sz="1800"/>
              <a:t>LARGE SCALE SHEET NUMBERING WAS USED FOR COMPILATION OF THE STATE GEOLOGICAL MAPS OF THE SECOND EDITION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8" y="2420938"/>
            <a:ext cx="1543050" cy="220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938"/>
            <a:ext cx="2947987" cy="27495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Прямоугольник 1"/>
          <p:cNvSpPr>
            <a:spLocks noChangeArrowheads="1"/>
          </p:cNvSpPr>
          <p:nvPr/>
        </p:nvSpPr>
        <p:spPr bwMode="auto">
          <a:xfrm>
            <a:off x="110901" y="5381625"/>
            <a:ext cx="22288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State Geological Map</a:t>
            </a:r>
            <a:r>
              <a:rPr lang="ru-RU" dirty="0"/>
              <a:t> 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ru-RU" dirty="0" smtClean="0"/>
              <a:t>1</a:t>
            </a:r>
            <a:r>
              <a:rPr lang="en-US" baseline="30000" dirty="0" err="1"/>
              <a:t>st</a:t>
            </a:r>
            <a:r>
              <a:rPr lang="en-US" dirty="0"/>
              <a:t> edition</a:t>
            </a:r>
            <a:endParaRPr lang="ru-RU" dirty="0"/>
          </a:p>
          <a:p>
            <a:r>
              <a:rPr lang="en-US" dirty="0" smtClean="0"/>
              <a:t>Sheet </a:t>
            </a:r>
            <a:r>
              <a:rPr lang="en-US" b="1" dirty="0" smtClean="0"/>
              <a:t>Q-52</a:t>
            </a:r>
            <a:endParaRPr lang="ru-RU" b="1" dirty="0"/>
          </a:p>
        </p:txBody>
      </p:sp>
      <p:sp>
        <p:nvSpPr>
          <p:cNvPr id="34821" name="Прямоугольник 5"/>
          <p:cNvSpPr>
            <a:spLocks noChangeArrowheads="1"/>
          </p:cNvSpPr>
          <p:nvPr/>
        </p:nvSpPr>
        <p:spPr bwMode="auto">
          <a:xfrm>
            <a:off x="2431033" y="5367338"/>
            <a:ext cx="2270125" cy="9239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State Geological Map</a:t>
            </a:r>
            <a:r>
              <a:rPr lang="ru-RU" dirty="0"/>
              <a:t> 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</a:t>
            </a:r>
            <a:r>
              <a:rPr lang="en-US" dirty="0"/>
              <a:t>edition</a:t>
            </a:r>
          </a:p>
          <a:p>
            <a:r>
              <a:rPr lang="en-US" dirty="0"/>
              <a:t>Sheet </a:t>
            </a:r>
            <a:r>
              <a:rPr lang="en-US" b="1" dirty="0" smtClean="0"/>
              <a:t>Q-52,53</a:t>
            </a:r>
            <a:endParaRPr lang="ru-RU" b="1" dirty="0"/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52" y="2420938"/>
            <a:ext cx="2855912" cy="2441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Прямоугольник 7"/>
          <p:cNvSpPr>
            <a:spLocks noChangeArrowheads="1"/>
          </p:cNvSpPr>
          <p:nvPr/>
        </p:nvSpPr>
        <p:spPr bwMode="auto">
          <a:xfrm>
            <a:off x="5867971" y="5386388"/>
            <a:ext cx="2230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State Geological Map</a:t>
            </a:r>
            <a:r>
              <a:rPr lang="ru-RU" dirty="0"/>
              <a:t> </a:t>
            </a:r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ru-RU" dirty="0" smtClean="0"/>
              <a:t>3</a:t>
            </a:r>
            <a:r>
              <a:rPr lang="en-US" baseline="30000" dirty="0" err="1"/>
              <a:t>rd</a:t>
            </a:r>
            <a:r>
              <a:rPr lang="en-US" dirty="0"/>
              <a:t>  edition</a:t>
            </a:r>
            <a:endParaRPr lang="ru-RU" dirty="0"/>
          </a:p>
          <a:p>
            <a:r>
              <a:rPr lang="en-US" dirty="0"/>
              <a:t>Sheet </a:t>
            </a:r>
            <a:r>
              <a:rPr lang="en-US" b="1" dirty="0" smtClean="0"/>
              <a:t>Q-52</a:t>
            </a:r>
            <a:endParaRPr lang="ru-RU" b="1" dirty="0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506983" y="6588125"/>
            <a:ext cx="7848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400">
                <a:latin typeface="Arial" charset="0"/>
              </a:rPr>
              <a:t>phone</a:t>
            </a:r>
            <a:r>
              <a:rPr lang="ru-RU" sz="1400">
                <a:latin typeface="Arial" charset="0"/>
              </a:rPr>
              <a:t>: +7 (812) 321-5706</a:t>
            </a:r>
            <a:r>
              <a:rPr lang="en-US" sz="1400">
                <a:latin typeface="Arial" charset="0"/>
              </a:rPr>
              <a:t>, fax: +7 (812) 321-3023</a:t>
            </a:r>
            <a:r>
              <a:rPr lang="ru-RU" sz="1400">
                <a:latin typeface="Arial" charset="0"/>
              </a:rPr>
              <a:t>; </a:t>
            </a:r>
            <a:r>
              <a:rPr lang="en-US" sz="1400">
                <a:latin typeface="Arial" charset="0"/>
              </a:rPr>
              <a:t>e-mail: vsegei@vsegei.ru,  http://www.vsegei.ru</a:t>
            </a:r>
            <a:endParaRPr lang="ru-RU" sz="1400">
              <a:latin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5450" y="312738"/>
            <a:ext cx="8261350" cy="1244600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Calibri" pitchFamily="34" charset="0"/>
              </a:defRPr>
            </a:lvl9pPr>
          </a:lstStyle>
          <a:p>
            <a:r>
              <a:rPr lang="ru-RU" sz="2400" dirty="0" err="1" smtClean="0"/>
              <a:t>Program</a:t>
            </a:r>
            <a:r>
              <a:rPr lang="ru-RU" sz="2400" dirty="0" smtClean="0"/>
              <a:t> </a:t>
            </a:r>
            <a:r>
              <a:rPr lang="ru-RU" sz="2400" dirty="0" err="1" smtClean="0"/>
              <a:t>on</a:t>
            </a:r>
            <a:r>
              <a:rPr lang="ru-RU" sz="2400" dirty="0" smtClean="0"/>
              <a:t> </a:t>
            </a:r>
            <a:r>
              <a:rPr lang="ru-RU" sz="2400" dirty="0" err="1" smtClean="0"/>
              <a:t>compilation</a:t>
            </a:r>
            <a:r>
              <a:rPr lang="ru-RU" sz="2400" dirty="0" smtClean="0"/>
              <a:t> </a:t>
            </a:r>
            <a:r>
              <a:rPr lang="ru-RU" sz="2400" dirty="0" err="1" smtClean="0"/>
              <a:t>of</a:t>
            </a:r>
            <a:r>
              <a:rPr lang="ru-RU" sz="2400" dirty="0" smtClean="0"/>
              <a:t> </a:t>
            </a:r>
            <a:r>
              <a:rPr lang="ru-RU" sz="2400" dirty="0" err="1" smtClean="0"/>
              <a:t>the</a:t>
            </a:r>
            <a:r>
              <a:rPr lang="ru-RU" sz="2400" dirty="0" smtClean="0"/>
              <a:t> </a:t>
            </a:r>
            <a:r>
              <a:rPr lang="ru-RU" sz="2400" dirty="0" err="1" smtClean="0"/>
              <a:t>State</a:t>
            </a:r>
            <a:r>
              <a:rPr lang="ru-RU" sz="2400" dirty="0" smtClean="0"/>
              <a:t> </a:t>
            </a:r>
            <a:r>
              <a:rPr lang="ru-RU" sz="2400" dirty="0" err="1" smtClean="0"/>
              <a:t>geological</a:t>
            </a:r>
            <a:r>
              <a:rPr lang="ru-RU" sz="2400" dirty="0" smtClean="0"/>
              <a:t> </a:t>
            </a:r>
            <a:r>
              <a:rPr lang="ru-RU" sz="2400" dirty="0" err="1" smtClean="0"/>
              <a:t>map</a:t>
            </a:r>
            <a:r>
              <a:rPr lang="ru-RU" sz="2400" dirty="0" smtClean="0"/>
              <a:t> </a:t>
            </a:r>
            <a:r>
              <a:rPr lang="ru-RU" sz="2400" dirty="0" err="1" smtClean="0"/>
              <a:t>at</a:t>
            </a:r>
            <a:r>
              <a:rPr lang="ru-RU" sz="2400" dirty="0" smtClean="0"/>
              <a:t> </a:t>
            </a:r>
            <a:r>
              <a:rPr lang="en-US" sz="2400" dirty="0" smtClean="0"/>
              <a:t>1:1,000,000 </a:t>
            </a:r>
            <a:r>
              <a:rPr lang="ru-RU" sz="2400" dirty="0" err="1" smtClean="0"/>
              <a:t>scale</a:t>
            </a:r>
            <a:r>
              <a:rPr lang="en-US" sz="2400" dirty="0" smtClean="0"/>
              <a:t>. </a:t>
            </a:r>
            <a:r>
              <a:rPr lang="ru-RU" sz="2400" dirty="0" err="1" smtClean="0"/>
              <a:t>The</a:t>
            </a:r>
            <a:r>
              <a:rPr lang="ru-RU" sz="2400" dirty="0" smtClean="0"/>
              <a:t> </a:t>
            </a:r>
            <a:r>
              <a:rPr lang="en-US" sz="2400" dirty="0" smtClean="0"/>
              <a:t>second </a:t>
            </a:r>
            <a:r>
              <a:rPr lang="ru-RU" sz="2400" dirty="0" err="1" smtClean="0"/>
              <a:t>edition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тека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Аптека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Аптека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6007</TotalTime>
  <Words>1249</Words>
  <Application>Microsoft Office PowerPoint</Application>
  <PresentationFormat>Экран (4:3)</PresentationFormat>
  <Paragraphs>135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Аптека</vt:lpstr>
      <vt:lpstr>Geological map for the CIS countries territory at 1:1,000,000 scale in OneGeology international project</vt:lpstr>
      <vt:lpstr>presentation «Raster State Geological Maps Database for the Russian Federation» was given at the 33 IGC in 2008 in Oslo</vt:lpstr>
      <vt:lpstr>GEOLOGICAL MAP FOR THE CIS COUNTRIES TERRITORY  AT 1:1,000,000 SCALE</vt:lpstr>
      <vt:lpstr>Decision of the XV Session  of the CIS Intergovernmental Council </vt:lpstr>
      <vt:lpstr>PROGRAMS of single sheet geological mapping of the former USSR and the Russian Federation</vt:lpstr>
      <vt:lpstr>Program on compilation of the State geological map at 1:1,000,000 scale. The second edition</vt:lpstr>
      <vt:lpstr>Program on compilation of the State geological map at 1:1,000,000 scale. The second edition</vt:lpstr>
      <vt:lpstr>composition of a basic set of State geological map</vt:lpstr>
      <vt:lpstr>LARGE SCALE SHEET NUMBERING WAS USED FOR COMPILATION OF THE STATE GEOLOGICAL MAPS OF THE SECOND EDITION</vt:lpstr>
      <vt:lpstr>Презентация PowerPoint</vt:lpstr>
      <vt:lpstr>Program on compilation of the State geological map at 1:1,000,000 scale. The second edition</vt:lpstr>
      <vt:lpstr>Презентация PowerPoint</vt:lpstr>
      <vt:lpstr>Презентация PowerPoint</vt:lpstr>
      <vt:lpstr>Презентация PowerPoint</vt:lpstr>
      <vt:lpstr>Geological map for the CIS countries territory  at 1:1,000,000 scale</vt:lpstr>
      <vt:lpstr>Geological map of the CIS countries  on the globe Dapple</vt:lpstr>
      <vt:lpstr>Geological map of the CIS countries  on the globe Google Earth</vt:lpstr>
      <vt:lpstr>further  plans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Брехов Григорий Васильевич</dc:creator>
  <cp:lastModifiedBy>user</cp:lastModifiedBy>
  <cp:revision>309</cp:revision>
  <cp:lastPrinted>2012-07-26T06:48:50Z</cp:lastPrinted>
  <dcterms:created xsi:type="dcterms:W3CDTF">2012-07-05T14:00:28Z</dcterms:created>
  <dcterms:modified xsi:type="dcterms:W3CDTF">2012-08-04T07:56:47Z</dcterms:modified>
</cp:coreProperties>
</file>