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9" r:id="rId2"/>
    <p:sldId id="289" r:id="rId3"/>
    <p:sldId id="301" r:id="rId4"/>
    <p:sldId id="303" r:id="rId5"/>
    <p:sldId id="304" r:id="rId6"/>
    <p:sldId id="305" r:id="rId7"/>
    <p:sldId id="308" r:id="rId8"/>
    <p:sldId id="309" r:id="rId9"/>
    <p:sldId id="310" r:id="rId10"/>
    <p:sldId id="313" r:id="rId11"/>
    <p:sldId id="315" r:id="rId12"/>
    <p:sldId id="314" r:id="rId13"/>
    <p:sldId id="317" r:id="rId14"/>
    <p:sldId id="316" r:id="rId15"/>
    <p:sldId id="321" r:id="rId16"/>
    <p:sldId id="320" r:id="rId17"/>
    <p:sldId id="298" r:id="rId18"/>
    <p:sldId id="280" r:id="rId19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00FF"/>
    <a:srgbClr val="86C4B4"/>
    <a:srgbClr val="9F31A2"/>
    <a:srgbClr val="E7E200"/>
    <a:srgbClr val="8EC8B9"/>
    <a:srgbClr val="E3DE00"/>
    <a:srgbClr val="996600"/>
    <a:srgbClr val="FFFFCC"/>
    <a:srgbClr val="EFE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7" autoAdjust="0"/>
    <p:restoredTop sz="94331" autoAdjust="0"/>
  </p:normalViewPr>
  <p:slideViewPr>
    <p:cSldViewPr>
      <p:cViewPr varScale="1">
        <p:scale>
          <a:sx n="100" d="100"/>
          <a:sy n="100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image" Target="../media/image111.emf"/><Relationship Id="rId4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109" cy="4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4" rIns="94827" bIns="47414" numCol="1" anchor="t" anchorCtr="0" compatLnSpc="1">
            <a:prstTxWarp prst="textNoShape">
              <a:avLst/>
            </a:prstTxWarp>
          </a:bodyPr>
          <a:lstStyle>
            <a:lvl1pPr defTabSz="948683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111" y="0"/>
            <a:ext cx="2918109" cy="4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4" rIns="94827" bIns="47414" numCol="1" anchor="t" anchorCtr="0" compatLnSpc="1">
            <a:prstTxWarp prst="textNoShape">
              <a:avLst/>
            </a:prstTxWarp>
          </a:bodyPr>
          <a:lstStyle>
            <a:lvl1pPr algn="r" defTabSz="948683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0662"/>
            <a:ext cx="2918109" cy="4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4" rIns="94827" bIns="47414" numCol="1" anchor="b" anchorCtr="0" compatLnSpc="1">
            <a:prstTxWarp prst="textNoShape">
              <a:avLst/>
            </a:prstTxWarp>
          </a:bodyPr>
          <a:lstStyle>
            <a:lvl1pPr defTabSz="948683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111" y="9370662"/>
            <a:ext cx="2918109" cy="4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4" rIns="94827" bIns="47414" numCol="1" anchor="b" anchorCtr="0" compatLnSpc="1">
            <a:prstTxWarp prst="textNoShape">
              <a:avLst/>
            </a:prstTxWarp>
          </a:bodyPr>
          <a:lstStyle>
            <a:lvl1pPr algn="r" defTabSz="948683">
              <a:defRPr sz="1300">
                <a:latin typeface="Arial" charset="0"/>
              </a:defRPr>
            </a:lvl1pPr>
          </a:lstStyle>
          <a:p>
            <a:pPr>
              <a:defRPr/>
            </a:pPr>
            <a:fld id="{C04C2F36-2B30-461A-83A6-4355DA395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89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109" cy="494095"/>
          </a:xfrm>
          <a:prstGeom prst="rect">
            <a:avLst/>
          </a:prstGeom>
        </p:spPr>
        <p:txBody>
          <a:bodyPr vert="horz" lIns="89434" tIns="44717" rIns="89434" bIns="44717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111" y="0"/>
            <a:ext cx="2918109" cy="494095"/>
          </a:xfrm>
          <a:prstGeom prst="rect">
            <a:avLst/>
          </a:prstGeom>
        </p:spPr>
        <p:txBody>
          <a:bodyPr vert="horz" lIns="89434" tIns="44717" rIns="89434" bIns="44717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6921AF9-8B9B-4F28-AD52-82C35CA6FDF7}" type="datetimeFigureOut">
              <a:rPr lang="ru-RU"/>
              <a:pPr>
                <a:defRPr/>
              </a:pPr>
              <a:t>30.07.2012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434" tIns="44717" rIns="89434" bIns="44717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888" y="4686889"/>
            <a:ext cx="5387992" cy="4439062"/>
          </a:xfrm>
          <a:prstGeom prst="rect">
            <a:avLst/>
          </a:prstGeom>
        </p:spPr>
        <p:txBody>
          <a:bodyPr vert="horz" lIns="89434" tIns="44717" rIns="89434" bIns="44717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0662"/>
            <a:ext cx="2918109" cy="494095"/>
          </a:xfrm>
          <a:prstGeom prst="rect">
            <a:avLst/>
          </a:prstGeom>
        </p:spPr>
        <p:txBody>
          <a:bodyPr vert="horz" lIns="89434" tIns="44717" rIns="89434" bIns="4471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111" y="9370662"/>
            <a:ext cx="2918109" cy="494095"/>
          </a:xfrm>
          <a:prstGeom prst="rect">
            <a:avLst/>
          </a:prstGeom>
        </p:spPr>
        <p:txBody>
          <a:bodyPr vert="horz" lIns="89434" tIns="44717" rIns="89434" bIns="44717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E93BEA2-5534-4C00-AE4D-AB3DF1FA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052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33ADAB-4E3B-462F-B471-A3D8C8A2BEA2}" type="slidenum">
              <a:rPr lang="ru-RU" sz="1200"/>
              <a:pPr eaLnBrk="1" hangingPunct="1"/>
              <a:t>1</a:t>
            </a:fld>
            <a:endParaRPr 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694" indent="-285652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605" indent="-228520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599646" indent="-228520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6688" indent="-228520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3730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0771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7814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4856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EED90E36-F733-4FE0-8634-74C054556CF7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10</a:t>
            </a:fld>
            <a:endParaRPr lang="ru-RU" sz="130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694" indent="-285652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605" indent="-228520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599646" indent="-228520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6688" indent="-228520" defTabSz="94899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3730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0771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7814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4856" indent="-228520" defTabSz="94899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C40B18A-F029-4808-AC51-41C7E1325EAA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11</a:t>
            </a:fld>
            <a:endParaRPr lang="ru-RU" sz="13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668" indent="-28564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568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599594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6621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3648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0674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7702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4728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87CCDDAE-040D-48AE-A1DF-37A776E1413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12</a:t>
            </a:fld>
            <a:endParaRPr lang="ru-RU" sz="130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668" indent="-28564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568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599594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6621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3648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0674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7702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4728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13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668" indent="-28564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568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599594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6621" indent="-228513" defTabSz="948966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3648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0674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7702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4728" indent="-228513" defTabSz="94896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14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913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797" indent="-285692" defTabSz="94913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2765" indent="-228553" defTabSz="94913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599871" indent="-228553" defTabSz="94913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6977" indent="-228553" defTabSz="94913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083" indent="-228553" defTabSz="94913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188" indent="-228553" defTabSz="94913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8295" indent="-228553" defTabSz="94913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5401" indent="-228553" defTabSz="94913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15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7458">
              <a:defRPr sz="1600">
                <a:solidFill>
                  <a:schemeClr val="tx1"/>
                </a:solidFill>
                <a:latin typeface="Arial" charset="0"/>
              </a:defRPr>
            </a:lvl1pPr>
            <a:lvl2pPr marL="726902" indent="-279578" defTabSz="947458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18311" indent="-223662" defTabSz="947458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65636" indent="-223662" defTabSz="947458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12960" indent="-223662" defTabSz="947458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60285" indent="-223662" defTabSz="947458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07609" indent="-223662" defTabSz="947458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354934" indent="-223662" defTabSz="947458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02258" indent="-223662" defTabSz="947458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1F103B0-F97C-4CA1-8DEA-E8418312B887}" type="slidenum">
              <a:rPr lang="ru-RU" sz="1300"/>
              <a:pPr/>
              <a:t>16</a:t>
            </a:fld>
            <a:endParaRPr lang="ru-RU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3287" eaLnBrk="1" hangingPunct="1"/>
            <a:r>
              <a:rPr lang="ru-RU" smtClean="0">
                <a:latin typeface="Arial" charset="0"/>
              </a:rPr>
              <a:t>СЛАЙД - 601</a:t>
            </a:r>
          </a:p>
          <a:p>
            <a:pPr defTabSz="913287"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FA8A729-44CC-44C2-8069-5D52F4B44ACF}" type="slidenum">
              <a:rPr lang="ru-RU" sz="1200"/>
              <a:pPr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9168E1D-DE2B-4C73-AC67-940A577AE24C}" type="slidenum">
              <a:rPr lang="ru-RU" sz="1200"/>
              <a:pPr eaLnBrk="1" hangingPunct="1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CE94AC-8182-4239-8784-D5B7D73B7E6C}" type="slidenum">
              <a:rPr lang="ru-RU" sz="1200"/>
              <a:pPr eaLnBrk="1" hangingPunct="1"/>
              <a:t>2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C05505F-9F42-49BA-B48C-4A861B3ADB1B}" type="slidenum">
              <a:rPr lang="ru-RU" sz="1300"/>
              <a:pPr eaLnBrk="1" hangingPunct="1"/>
              <a:t>3</a:t>
            </a:fld>
            <a:endParaRPr lang="ru-RU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BEA97F7-D949-4D6B-BCF7-BE589777C73E}" type="slidenum">
              <a:rPr lang="ru-RU" sz="1300"/>
              <a:pPr eaLnBrk="1" hangingPunct="1"/>
              <a:t>4</a:t>
            </a:fld>
            <a:endParaRPr lang="ru-RU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defTabSz="9486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defTabSz="9486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5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81DA520-A3B9-40E1-A64B-A7730B6FDE1F}" type="slidenum">
              <a:rPr lang="ru-RU" sz="1200"/>
              <a:pPr eaLnBrk="1" hangingPunct="1"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5818B28-FEE1-467C-8E06-DF132BBC13DC}" type="slidenum">
              <a:rPr lang="ru-RU" sz="1200"/>
              <a:pPr eaLnBrk="1" hangingPunct="1"/>
              <a:t>7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B280B00-CF70-4264-BEF9-57AD1A5629FE}" type="slidenum">
              <a:rPr lang="ru-RU" sz="1200"/>
              <a:pPr eaLnBrk="1" hangingPunct="1"/>
              <a:t>8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26650" indent="-27948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1792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6509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12264" indent="-22358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5943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06603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5377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00942" indent="-22358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5818B28-FEE1-467C-8E06-DF132BBC13DC}" type="slidenum">
              <a:rPr lang="ru-RU" sz="1200"/>
              <a:pPr eaLnBrk="1" hangingPunct="1"/>
              <a:t>9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20F9-F5EA-41B7-A8D2-30B0079C8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3830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E0995-2DE7-4FDB-AAD3-42528D9E2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4969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AD490-62B6-4184-B1FD-516BAA30C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6350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DA7AB-4E5B-43D7-87D8-86FA29A66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4492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F5A19-40C7-4E0A-BE30-44F368667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663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E046C-D193-4433-838F-39C40BBC2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135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49B1A-B742-4FCE-87BF-5CE511B2E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99904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08B70-7871-450F-B274-9B690C07F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3845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4A20D-46C3-42F7-B824-E759EDF13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3854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4147-3F65-490D-BFFB-C0579E717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2197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C76A4-2016-4408-B0D5-E6CC3A12D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354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D9FFB-78AC-469E-8F24-B1AF6289F1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8505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1C71D57-8F06-4DED-AF6C-EFFC0432EF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5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microsoft.com/office/2007/relationships/hdphoto" Target="../media/hdphoto6.wdp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5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102.png"/><Relationship Id="rId7" Type="http://schemas.microsoft.com/office/2007/relationships/hdphoto" Target="../media/hdphoto8.wdp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5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2.emf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11.e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3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image" Target="../media/image6.jpeg"/><Relationship Id="rId21" Type="http://schemas.openxmlformats.org/officeDocument/2006/relationships/image" Target="../media/image21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20" Type="http://schemas.openxmlformats.org/officeDocument/2006/relationships/hyperlink" Target="http://www.vsegei.ru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.png"/><Relationship Id="rId5" Type="http://schemas.openxmlformats.org/officeDocument/2006/relationships/image" Target="../media/image36.png"/><Relationship Id="rId10" Type="http://schemas.openxmlformats.org/officeDocument/2006/relationships/image" Target="../media/image56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41.png"/><Relationship Id="rId12" Type="http://schemas.openxmlformats.org/officeDocument/2006/relationships/image" Target="../media/image62.png"/><Relationship Id="rId17" Type="http://schemas.microsoft.com/office/2007/relationships/hdphoto" Target="../media/hdphoto3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61.jpeg"/><Relationship Id="rId5" Type="http://schemas.openxmlformats.org/officeDocument/2006/relationships/image" Target="../media/image39.png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19" Type="http://schemas.microsoft.com/office/2007/relationships/hdphoto" Target="../media/hdphoto4.wdp"/><Relationship Id="rId4" Type="http://schemas.openxmlformats.org/officeDocument/2006/relationships/image" Target="../media/image58.jpe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 dirty="0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611560" y="1412776"/>
            <a:ext cx="7776863" cy="1477328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3000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</a:t>
            </a:r>
            <a:r>
              <a:rPr lang="en-AU" sz="3000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State </a:t>
            </a:r>
            <a:r>
              <a:rPr lang="en-AU" sz="3000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Geological Maps </a:t>
            </a:r>
            <a:r>
              <a:rPr lang="en-AU" sz="3000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  <a:r>
              <a:rPr lang="en-AU" sz="3000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Territory </a:t>
            </a:r>
            <a:r>
              <a:rPr lang="en-AU" sz="3000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Russia </a:t>
            </a:r>
            <a:r>
              <a:rPr lang="en-AU" sz="3000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AU" sz="3000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</a:t>
            </a:r>
            <a:r>
              <a:rPr lang="en-AU" sz="3000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Shelf</a:t>
            </a:r>
            <a:endParaRPr lang="ru-RU" sz="3000" kern="1900" spc="1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881534" y="3466202"/>
            <a:ext cx="7344419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u="sng" kern="1100" spc="120" dirty="0">
                <a:solidFill>
                  <a:schemeClr val="bg1"/>
                </a:solidFill>
                <a:latin typeface="Arial Narrow" pitchFamily="34" charset="0"/>
              </a:rPr>
              <a:t>Victor </a:t>
            </a:r>
            <a:r>
              <a:rPr lang="en-US" sz="1200" b="1" u="sng" kern="1100" spc="120" dirty="0" err="1" smtClean="0">
                <a:solidFill>
                  <a:schemeClr val="bg1"/>
                </a:solidFill>
                <a:latin typeface="Arial Narrow" pitchFamily="34" charset="0"/>
              </a:rPr>
              <a:t>Snezhko</a:t>
            </a:r>
            <a:r>
              <a:rPr lang="en-US" sz="1200" b="1" u="sng" kern="1100" spc="12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(presenter), Oleg </a:t>
            </a:r>
            <a:r>
              <a:rPr lang="en-US" sz="1200" b="1" kern="1100" spc="120" dirty="0" err="1" smtClean="0">
                <a:solidFill>
                  <a:schemeClr val="bg1"/>
                </a:solidFill>
                <a:latin typeface="Arial Narrow" pitchFamily="34" charset="0"/>
              </a:rPr>
              <a:t>Petrov</a:t>
            </a:r>
            <a:r>
              <a:rPr lang="en-US" sz="1200" b="1" kern="1100" spc="120" dirty="0" smtClean="0">
                <a:solidFill>
                  <a:schemeClr val="bg1"/>
                </a:solidFill>
                <a:latin typeface="Arial Narrow" pitchFamily="34" charset="0"/>
              </a:rPr>
              <a:t>,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en-US" sz="1200" b="1" kern="1100" spc="120" dirty="0" err="1">
                <a:solidFill>
                  <a:schemeClr val="bg1"/>
                </a:solidFill>
                <a:latin typeface="Arial Narrow" pitchFamily="34" charset="0"/>
              </a:rPr>
              <a:t>Andrey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 </a:t>
            </a:r>
            <a:r>
              <a:rPr lang="en-US" sz="1200" b="1" kern="1100" spc="120" dirty="0" err="1" smtClean="0">
                <a:solidFill>
                  <a:schemeClr val="bg1"/>
                </a:solidFill>
                <a:latin typeface="Arial Narrow" pitchFamily="34" charset="0"/>
              </a:rPr>
              <a:t>Morozov</a:t>
            </a:r>
            <a:r>
              <a:rPr lang="en-US" sz="1200" b="1" kern="1100" spc="120" dirty="0" smtClean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en-US" sz="1200" b="1" kern="1100" spc="120" dirty="0" err="1">
                <a:solidFill>
                  <a:schemeClr val="bg1"/>
                </a:solidFill>
                <a:latin typeface="Arial Narrow" pitchFamily="34" charset="0"/>
              </a:rPr>
              <a:t>Grigory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kern="1100" spc="120" dirty="0" err="1">
                <a:solidFill>
                  <a:schemeClr val="bg1"/>
                </a:solidFill>
                <a:latin typeface="Arial Narrow" pitchFamily="34" charset="0"/>
              </a:rPr>
              <a:t>Brekhov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,  </a:t>
            </a:r>
          </a:p>
          <a:p>
            <a:pPr algn="ctr">
              <a:lnSpc>
                <a:spcPct val="150000"/>
              </a:lnSpc>
            </a:pPr>
            <a:r>
              <a:rPr lang="en-US" sz="1200" b="1" kern="1100" spc="120" dirty="0" err="1" smtClean="0">
                <a:solidFill>
                  <a:schemeClr val="bg1"/>
                </a:solidFill>
                <a:latin typeface="Arial Narrow" pitchFamily="34" charset="0"/>
              </a:rPr>
              <a:t>Nikolay</a:t>
            </a:r>
            <a:r>
              <a:rPr lang="en-US" sz="1200" b="1" kern="1100" spc="12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kern="1100" spc="120" dirty="0" err="1">
                <a:solidFill>
                  <a:schemeClr val="bg1"/>
                </a:solidFill>
                <a:latin typeface="Arial Narrow" pitchFamily="34" charset="0"/>
              </a:rPr>
              <a:t>Berezuk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, Sergey </a:t>
            </a:r>
            <a:r>
              <a:rPr lang="en-US" sz="1200" b="1" kern="1100" spc="120" dirty="0" err="1">
                <a:solidFill>
                  <a:schemeClr val="bg1"/>
                </a:solidFill>
                <a:latin typeface="Arial Narrow" pitchFamily="34" charset="0"/>
              </a:rPr>
              <a:t>Strelnikov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en-US" sz="1200" b="1" kern="1100" spc="120" dirty="0" err="1" smtClean="0">
                <a:solidFill>
                  <a:schemeClr val="bg1"/>
                </a:solidFill>
                <a:latin typeface="Arial Narrow" pitchFamily="34" charset="0"/>
              </a:rPr>
              <a:t>Eugeniy</a:t>
            </a:r>
            <a:r>
              <a:rPr lang="en-US" sz="1200" b="1" kern="1100" spc="12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kern="1100" spc="120" dirty="0" err="1">
                <a:solidFill>
                  <a:schemeClr val="bg1"/>
                </a:solidFill>
                <a:latin typeface="Arial Narrow" pitchFamily="34" charset="0"/>
              </a:rPr>
              <a:t>Kovalenko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ru-RU" sz="1200" b="1" kern="1100" spc="120" dirty="0" err="1">
                <a:solidFill>
                  <a:schemeClr val="bg1"/>
                </a:solidFill>
                <a:latin typeface="Arial Narrow" pitchFamily="34" charset="0"/>
              </a:rPr>
              <a:t>Leonid</a:t>
            </a:r>
            <a:r>
              <a:rPr lang="ru-RU" sz="1200" b="1" kern="1100" spc="12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kern="1100" spc="12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kern="1100" spc="120" dirty="0" err="1" smtClean="0">
                <a:solidFill>
                  <a:schemeClr val="bg1"/>
                </a:solidFill>
                <a:latin typeface="Arial Narrow" pitchFamily="34" charset="0"/>
              </a:rPr>
              <a:t>Chesalov</a:t>
            </a:r>
            <a:r>
              <a:rPr lang="en-US" sz="1200" b="1" kern="1100" spc="120" dirty="0" smtClean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en-US" sz="1200" b="1" kern="1100" spc="120" dirty="0">
                <a:solidFill>
                  <a:schemeClr val="bg1"/>
                </a:solidFill>
                <a:latin typeface="Arial Narrow" pitchFamily="34" charset="0"/>
              </a:rPr>
              <a:t>Egor </a:t>
            </a:r>
            <a:r>
              <a:rPr lang="en-US" sz="1200" b="1" kern="1100" spc="120" dirty="0" err="1" smtClean="0">
                <a:solidFill>
                  <a:schemeClr val="bg1"/>
                </a:solidFill>
                <a:latin typeface="Arial Narrow" pitchFamily="34" charset="0"/>
              </a:rPr>
              <a:t>Yuon</a:t>
            </a:r>
            <a:endParaRPr lang="ru-RU" sz="1200" b="1" kern="1100" spc="12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55" y="214398"/>
            <a:ext cx="3146977" cy="657820"/>
          </a:xfrm>
          <a:prstGeom prst="rect">
            <a:avLst/>
          </a:prstGeom>
          <a:noFill/>
          <a:ln>
            <a:noFill/>
          </a:ln>
          <a:effectLst>
            <a:outerShdw blurRad="38100" dist="127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292950"/>
              </p:ext>
            </p:extLst>
          </p:nvPr>
        </p:nvGraphicFramePr>
        <p:xfrm>
          <a:off x="1741536" y="5711767"/>
          <a:ext cx="286808" cy="285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CorelDRAW" r:id="rId5" imgW="819451" imgH="816028" progId="CorelDraw.Graphic.15">
                  <p:embed/>
                </p:oleObj>
              </mc:Choice>
              <mc:Fallback>
                <p:oleObj name="CorelDRAW" r:id="rId5" imgW="819451" imgH="816028" progId="CorelDraw.Graphic.1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536" y="5711767"/>
                        <a:ext cx="286808" cy="28561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6" descr="logo VSEGEI d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97" y="5304808"/>
            <a:ext cx="664286" cy="2037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r="2700000" algn="ctr" rotWithShape="0">
              <a:schemeClr val="bg1"/>
            </a:outerShdw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2557659" y="5304808"/>
            <a:ext cx="5227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200" b="1" spc="150" dirty="0">
                <a:solidFill>
                  <a:schemeClr val="bg1"/>
                </a:solidFill>
                <a:latin typeface="Arial Narrow" pitchFamily="34" charset="0"/>
              </a:rPr>
              <a:t>A.P. </a:t>
            </a:r>
            <a:r>
              <a:rPr lang="en-US" sz="1200" b="1" spc="150" dirty="0" err="1">
                <a:solidFill>
                  <a:schemeClr val="bg1"/>
                </a:solidFill>
                <a:latin typeface="Arial Narrow" pitchFamily="34" charset="0"/>
              </a:rPr>
              <a:t>Karpinsky</a:t>
            </a:r>
            <a:r>
              <a:rPr lang="en-US" sz="1200" b="1" spc="150" dirty="0">
                <a:solidFill>
                  <a:schemeClr val="bg1"/>
                </a:solidFill>
                <a:latin typeface="Arial Narrow" pitchFamily="34" charset="0"/>
              </a:rPr>
              <a:t> Russian Geological Research Institute (VSEGEI)</a:t>
            </a:r>
            <a:endParaRPr lang="ru-RU" sz="1200" b="1" spc="15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93" y="4786038"/>
            <a:ext cx="630094" cy="324710"/>
          </a:xfrm>
          <a:prstGeom prst="rect">
            <a:avLst/>
          </a:prstGeom>
          <a:noFill/>
          <a:ln>
            <a:noFill/>
          </a:ln>
          <a:effectLst>
            <a:outerShdw blurRad="1143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557659" y="4798243"/>
            <a:ext cx="5227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Federal  </a:t>
            </a:r>
            <a:r>
              <a:rPr lang="en-US" sz="1200" b="1" spc="150" dirty="0">
                <a:solidFill>
                  <a:schemeClr val="bg1"/>
                </a:solidFill>
                <a:latin typeface="Arial Narrow" pitchFamily="34" charset="0"/>
              </a:rPr>
              <a:t>Agency 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of  </a:t>
            </a:r>
            <a:r>
              <a:rPr lang="ru-RU" sz="1200" b="1" spc="150" dirty="0" err="1" smtClean="0">
                <a:solidFill>
                  <a:schemeClr val="bg1"/>
                </a:solidFill>
                <a:latin typeface="Arial Narrow" pitchFamily="34" charset="0"/>
              </a:rPr>
              <a:t>Mineral</a:t>
            </a:r>
            <a:r>
              <a:rPr lang="ru-RU" sz="1200" b="1" spc="15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1200" b="1" spc="150" dirty="0" err="1" smtClean="0">
                <a:solidFill>
                  <a:schemeClr val="bg1"/>
                </a:solidFill>
                <a:latin typeface="Arial Narrow" pitchFamily="34" charset="0"/>
              </a:rPr>
              <a:t>Resources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 of Russia (</a:t>
            </a:r>
            <a:r>
              <a:rPr lang="en-US" sz="1200" b="1" spc="150" dirty="0" err="1" smtClean="0">
                <a:solidFill>
                  <a:schemeClr val="bg1"/>
                </a:solidFill>
                <a:latin typeface="Arial Narrow" pitchFamily="34" charset="0"/>
              </a:rPr>
              <a:t>Rosnedra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)</a:t>
            </a:r>
            <a:endParaRPr lang="ru-RU" sz="1200" b="1" spc="15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57658" y="5819904"/>
            <a:ext cx="5227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State Research Center </a:t>
            </a:r>
            <a:r>
              <a:rPr lang="en-US" sz="1200" b="1" spc="150" dirty="0" err="1" smtClean="0">
                <a:solidFill>
                  <a:schemeClr val="bg1"/>
                </a:solidFill>
                <a:latin typeface="Arial Narrow" pitchFamily="34" charset="0"/>
              </a:rPr>
              <a:t>VNIIGeosystem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  (</a:t>
            </a:r>
            <a:r>
              <a:rPr lang="en-US" sz="1200" b="1" spc="150" dirty="0" err="1" smtClean="0">
                <a:solidFill>
                  <a:schemeClr val="bg1"/>
                </a:solidFill>
                <a:latin typeface="Arial Narrow" pitchFamily="34" charset="0"/>
              </a:rPr>
              <a:t>VNIIGeosystem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)</a:t>
            </a:r>
            <a:endParaRPr lang="ru-RU" sz="1200" b="1" spc="15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36513" y="6595209"/>
            <a:ext cx="9180513" cy="262791"/>
            <a:chOff x="-36513" y="6595209"/>
            <a:chExt cx="9180513" cy="262791"/>
          </a:xfrm>
        </p:grpSpPr>
        <p:sp>
          <p:nvSpPr>
            <p:cNvPr id="25" name="Rectangle 2"/>
            <p:cNvSpPr>
              <a:spLocks noChangeArrowheads="1"/>
            </p:cNvSpPr>
            <p:nvPr/>
          </p:nvSpPr>
          <p:spPr bwMode="auto">
            <a:xfrm>
              <a:off x="-36513" y="6595209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1929606" y="6658342"/>
              <a:ext cx="5248275" cy="1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b="1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b="1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29" name="Picture 5" descr="logo VSEGEI dar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496" y="6608536"/>
            <a:ext cx="613147" cy="19318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0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272" name="AutoShape 4"/>
          <p:cNvSpPr>
            <a:spLocks noChangeArrowheads="1"/>
          </p:cNvSpPr>
          <p:nvPr/>
        </p:nvSpPr>
        <p:spPr bwMode="auto">
          <a:xfrm>
            <a:off x="1871787" y="5679566"/>
            <a:ext cx="2628205" cy="845778"/>
          </a:xfrm>
          <a:prstGeom prst="parallelogram">
            <a:avLst>
              <a:gd name="adj" fmla="val 114132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1000" contrast="4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0"/>
          </a:effec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274" name="Rectangle 7"/>
          <p:cNvSpPr>
            <a:spLocks noChangeArrowheads="1"/>
          </p:cNvSpPr>
          <p:nvPr/>
        </p:nvSpPr>
        <p:spPr bwMode="auto">
          <a:xfrm>
            <a:off x="3059832" y="2136123"/>
            <a:ext cx="3259683" cy="143689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cxnSp>
        <p:nvCxnSpPr>
          <p:cNvPr id="15" name="AutoShape 11"/>
          <p:cNvCxnSpPr>
            <a:cxnSpLocks noChangeShapeType="1"/>
            <a:stCxn id="11272" idx="5"/>
            <a:endCxn id="52" idx="2"/>
          </p:cNvCxnSpPr>
          <p:nvPr/>
        </p:nvCxnSpPr>
        <p:spPr bwMode="auto">
          <a:xfrm rot="10800000">
            <a:off x="1344415" y="5300697"/>
            <a:ext cx="1010025" cy="801758"/>
          </a:xfrm>
          <a:prstGeom prst="curvedConnector2">
            <a:avLst/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21" name="AutoShape 11"/>
          <p:cNvCxnSpPr>
            <a:cxnSpLocks noChangeShapeType="1"/>
            <a:stCxn id="52" idx="3"/>
            <a:endCxn id="11274" idx="1"/>
          </p:cNvCxnSpPr>
          <p:nvPr/>
        </p:nvCxnSpPr>
        <p:spPr bwMode="auto">
          <a:xfrm flipV="1">
            <a:off x="2267744" y="2854570"/>
            <a:ext cx="792088" cy="1436095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sp>
        <p:nvSpPr>
          <p:cNvPr id="11279" name="AutoShape 4"/>
          <p:cNvSpPr>
            <a:spLocks noChangeArrowheads="1"/>
          </p:cNvSpPr>
          <p:nvPr/>
        </p:nvSpPr>
        <p:spPr bwMode="auto">
          <a:xfrm>
            <a:off x="4644008" y="5733256"/>
            <a:ext cx="2458432" cy="815895"/>
          </a:xfrm>
          <a:prstGeom prst="parallelogram">
            <a:avLst>
              <a:gd name="adj" fmla="val 114134"/>
            </a:avLst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30000" contrast="2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glow rad="1143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2627784" y="404664"/>
            <a:ext cx="4896545" cy="1296144"/>
          </a:xfrm>
          <a:prstGeom prst="parallelogram">
            <a:avLst>
              <a:gd name="adj" fmla="val 114072"/>
            </a:avLst>
          </a:prstGeom>
          <a:blipFill>
            <a:blip r:embed="rId8">
              <a:extLst/>
            </a:blip>
            <a:stretch>
              <a:fillRect/>
            </a:stretch>
          </a:blipFill>
          <a:ln w="22225" cmpd="thickThin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6600000" scaled="0"/>
            </a:gra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1286" name="AutoShape 12"/>
          <p:cNvCxnSpPr>
            <a:cxnSpLocks noChangeShapeType="1"/>
            <a:stCxn id="58" idx="1"/>
            <a:endCxn id="11274" idx="3"/>
          </p:cNvCxnSpPr>
          <p:nvPr/>
        </p:nvCxnSpPr>
        <p:spPr bwMode="auto">
          <a:xfrm rot="10800000">
            <a:off x="6319516" y="2854570"/>
            <a:ext cx="853487" cy="1349442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88" name="AutoShape 11"/>
          <p:cNvCxnSpPr>
            <a:cxnSpLocks noChangeShapeType="1"/>
          </p:cNvCxnSpPr>
          <p:nvPr/>
        </p:nvCxnSpPr>
        <p:spPr bwMode="auto">
          <a:xfrm rot="5400000" flipH="1" flipV="1">
            <a:off x="3599894" y="1736810"/>
            <a:ext cx="432048" cy="360044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91" name="AutoShape 11"/>
          <p:cNvCxnSpPr>
            <a:cxnSpLocks noChangeShapeType="1"/>
          </p:cNvCxnSpPr>
          <p:nvPr/>
        </p:nvCxnSpPr>
        <p:spPr bwMode="auto">
          <a:xfrm rot="16200000" flipV="1">
            <a:off x="5377710" y="1839087"/>
            <a:ext cx="412689" cy="136131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-63130" y="116632"/>
            <a:ext cx="283493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Matching TWO map sheets </a:t>
            </a:r>
          </a:p>
          <a:p>
            <a:pPr marL="342900" indent="-342900" algn="ctr"/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“Sheet  N-45” + “Sheet  N-46”</a:t>
            </a:r>
            <a:endParaRPr lang="ru-RU" sz="1400" b="1" dirty="0" smtClean="0">
              <a:solidFill>
                <a:schemeClr val="bg1"/>
              </a:solidFill>
              <a:latin typeface="Arial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Arial" charset="0"/>
            </a:endParaRPr>
          </a:p>
          <a:p>
            <a:pPr marL="342900" indent="-342900" algn="ctr"/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with</a:t>
            </a:r>
          </a:p>
          <a:p>
            <a:pPr marL="342900" indent="-342900" algn="ctr"/>
            <a:endParaRPr lang="en-US" sz="1400" b="1" dirty="0" smtClean="0">
              <a:solidFill>
                <a:schemeClr val="bg1"/>
              </a:solidFill>
              <a:latin typeface="Arial" charset="0"/>
            </a:endParaRPr>
          </a:p>
          <a:p>
            <a:pPr marL="342900" indent="-342900" algn="ctr"/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 "The Legend of Altai-</a:t>
            </a:r>
            <a:r>
              <a:rPr lang="en-US" sz="1400" b="1" dirty="0" err="1">
                <a:solidFill>
                  <a:schemeClr val="bg1"/>
                </a:solidFill>
                <a:latin typeface="Arial" charset="0"/>
              </a:rPr>
              <a:t>Sayan</a:t>
            </a:r>
            <a:endParaRPr lang="en-US" sz="1400" b="1" dirty="0">
              <a:solidFill>
                <a:schemeClr val="bg1"/>
              </a:solidFill>
              <a:latin typeface="Arial" charset="0"/>
            </a:endParaRPr>
          </a:p>
          <a:p>
            <a:pPr marL="342900" indent="-342900" algn="ctr"/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 Series of Sheets" </a:t>
            </a:r>
          </a:p>
          <a:p>
            <a:pPr marL="342900" indent="-342900" algn="ctr"/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8" name="TextBox 33"/>
          <p:cNvSpPr txBox="1">
            <a:spLocks noChangeArrowheads="1"/>
          </p:cNvSpPr>
          <p:nvPr/>
        </p:nvSpPr>
        <p:spPr bwMode="auto">
          <a:xfrm>
            <a:off x="2771799" y="2205444"/>
            <a:ext cx="3256205" cy="4308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82000"/>
                </a:schemeClr>
              </a:gs>
              <a:gs pos="100000">
                <a:srgbClr val="EFEF4B"/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 marL="342900" indent="-342900" algn="ctr">
              <a:defRPr sz="20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indent="0"/>
            <a:r>
              <a:rPr lang="en-US" sz="1400" spc="120" dirty="0" smtClean="0">
                <a:solidFill>
                  <a:srgbClr val="FF0000"/>
                </a:solidFill>
              </a:rPr>
              <a:t>The Legend of Altai-</a:t>
            </a:r>
            <a:r>
              <a:rPr lang="en-US" sz="1400" spc="120" dirty="0" err="1" smtClean="0">
                <a:solidFill>
                  <a:srgbClr val="FF0000"/>
                </a:solidFill>
              </a:rPr>
              <a:t>Sayan</a:t>
            </a:r>
            <a:endParaRPr lang="en-US" sz="1400" spc="120" dirty="0" smtClean="0">
              <a:solidFill>
                <a:srgbClr val="FF0000"/>
              </a:solidFill>
            </a:endParaRPr>
          </a:p>
          <a:p>
            <a:pPr marL="0" indent="0"/>
            <a:r>
              <a:rPr lang="en-US" sz="1400" spc="120" dirty="0" smtClean="0">
                <a:solidFill>
                  <a:srgbClr val="FF0000"/>
                </a:solidFill>
              </a:rPr>
              <a:t> Series of Sheets</a:t>
            </a:r>
            <a:endParaRPr lang="en-US" sz="1400" spc="120" dirty="0">
              <a:solidFill>
                <a:srgbClr val="FF0000"/>
              </a:solidFill>
            </a:endParaRPr>
          </a:p>
        </p:txBody>
      </p:sp>
      <p:pic>
        <p:nvPicPr>
          <p:cNvPr id="52" name="Picture 2"/>
          <p:cNvPicPr>
            <a:picLocks noChangeArrowheads="1"/>
          </p:cNvPicPr>
          <p:nvPr/>
        </p:nvPicPr>
        <p:blipFill rotWithShape="1">
          <a:blip r:embed="rId9"/>
          <a:srcRect l="49960" t="18562" b="8317"/>
          <a:stretch/>
        </p:blipFill>
        <p:spPr bwMode="auto">
          <a:xfrm>
            <a:off x="421083" y="3280632"/>
            <a:ext cx="1846661" cy="2020065"/>
          </a:xfrm>
          <a:prstGeom prst="rect">
            <a:avLst/>
          </a:prstGeom>
          <a:noFill/>
          <a:ln>
            <a:noFill/>
          </a:ln>
          <a:effectLst>
            <a:outerShdw blurRad="165100" dist="35921" dir="2700000" algn="ctr" rotWithShape="0">
              <a:schemeClr val="bg1">
                <a:lumMod val="95000"/>
                <a:alpha val="8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8876" y="3933056"/>
            <a:ext cx="1526220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82000"/>
                </a:schemeClr>
              </a:gs>
              <a:gs pos="100000">
                <a:srgbClr val="EFEF4B"/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 marL="342900" indent="-342900" algn="ctr">
              <a:defRPr sz="20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indent="0"/>
            <a:r>
              <a:rPr lang="en-US" sz="1400" dirty="0" smtClean="0"/>
              <a:t>The Legend </a:t>
            </a:r>
            <a:r>
              <a:rPr lang="en-US" sz="1400" dirty="0"/>
              <a:t>of the </a:t>
            </a:r>
            <a:r>
              <a:rPr lang="en-US" sz="1400" u="sng" dirty="0" smtClean="0"/>
              <a:t>Map Sheet </a:t>
            </a:r>
            <a:r>
              <a:rPr lang="en-US" sz="1600" u="sng" dirty="0" smtClean="0">
                <a:solidFill>
                  <a:srgbClr val="FF0000"/>
                </a:solidFill>
              </a:rPr>
              <a:t>N-45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10"/>
          <a:srcRect l="50000" t="18133" b="9425"/>
          <a:stretch/>
        </p:blipFill>
        <p:spPr bwMode="auto">
          <a:xfrm>
            <a:off x="7173002" y="3047559"/>
            <a:ext cx="1287430" cy="2312906"/>
          </a:xfrm>
          <a:prstGeom prst="rect">
            <a:avLst/>
          </a:prstGeom>
          <a:noFill/>
          <a:ln>
            <a:noFill/>
          </a:ln>
          <a:effectLst>
            <a:outerShdw blurRad="165100" dist="35921" dir="2700000" algn="ctr" rotWithShape="0">
              <a:schemeClr val="bg1">
                <a:lumMod val="95000"/>
                <a:alpha val="8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AutoShape 11"/>
          <p:cNvCxnSpPr>
            <a:cxnSpLocks noChangeShapeType="1"/>
            <a:stCxn id="11279" idx="2"/>
            <a:endCxn id="58" idx="2"/>
          </p:cNvCxnSpPr>
          <p:nvPr/>
        </p:nvCxnSpPr>
        <p:spPr bwMode="auto">
          <a:xfrm flipV="1">
            <a:off x="6636833" y="5360465"/>
            <a:ext cx="1179884" cy="780739"/>
          </a:xfrm>
          <a:prstGeom prst="curvedConnector2">
            <a:avLst/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sp>
        <p:nvSpPr>
          <p:cNvPr id="36" name="TextBox 33"/>
          <p:cNvSpPr txBox="1">
            <a:spLocks noChangeArrowheads="1"/>
          </p:cNvSpPr>
          <p:nvPr/>
        </p:nvSpPr>
        <p:spPr bwMode="auto">
          <a:xfrm>
            <a:off x="7511948" y="4046424"/>
            <a:ext cx="1550168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82000"/>
                </a:schemeClr>
              </a:gs>
              <a:gs pos="100000">
                <a:srgbClr val="EFEF4B"/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 marL="342900" indent="-342900" algn="ctr">
              <a:defRPr sz="20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indent="0"/>
            <a:r>
              <a:rPr lang="en-US" sz="1400" dirty="0" smtClean="0"/>
              <a:t>The Legend </a:t>
            </a:r>
            <a:r>
              <a:rPr lang="en-US" sz="1400" dirty="0"/>
              <a:t>of the </a:t>
            </a:r>
            <a:r>
              <a:rPr lang="en-US" sz="1400" u="sng" dirty="0" smtClean="0"/>
              <a:t>Map Sheet </a:t>
            </a:r>
            <a:r>
              <a:rPr lang="en-US" sz="1600" u="sng" dirty="0" smtClean="0">
                <a:solidFill>
                  <a:srgbClr val="FF0000"/>
                </a:solidFill>
              </a:rPr>
              <a:t>N-46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79" name="TextBox 33"/>
          <p:cNvSpPr txBox="1">
            <a:spLocks noChangeArrowheads="1"/>
          </p:cNvSpPr>
          <p:nvPr/>
        </p:nvSpPr>
        <p:spPr bwMode="auto">
          <a:xfrm>
            <a:off x="2604441" y="5094789"/>
            <a:ext cx="2039567" cy="584775"/>
          </a:xfrm>
          <a:prstGeom prst="rect">
            <a:avLst/>
          </a:prstGeom>
          <a:noFill/>
          <a:ln>
            <a:noFill/>
          </a:ln>
          <a:effectLst>
            <a:outerShdw blurRad="50800" dist="635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pPr marL="0" indent="0"/>
            <a:r>
              <a:rPr lang="en-US" dirty="0"/>
              <a:t>the </a:t>
            </a:r>
            <a:r>
              <a:rPr lang="en-US" dirty="0" smtClean="0"/>
              <a:t>Geological Map </a:t>
            </a:r>
            <a:r>
              <a:rPr lang="en-US" u="sng" dirty="0" smtClean="0"/>
              <a:t>Sheet </a:t>
            </a:r>
            <a:r>
              <a:rPr lang="en-US" u="sng" dirty="0">
                <a:solidFill>
                  <a:srgbClr val="FF0000"/>
                </a:solidFill>
              </a:rPr>
              <a:t>N-45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40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2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3" name="Rectangle 30"/>
          <p:cNvSpPr>
            <a:spLocks noChangeArrowheads="1"/>
          </p:cNvSpPr>
          <p:nvPr/>
        </p:nvSpPr>
        <p:spPr bwMode="auto">
          <a:xfrm>
            <a:off x="3635896" y="699978"/>
            <a:ext cx="3238380" cy="553998"/>
          </a:xfrm>
          <a:prstGeom prst="rect">
            <a:avLst/>
          </a:prstGeom>
          <a:noFill/>
          <a:ln w="12700">
            <a:noFill/>
          </a:ln>
          <a:effectLst>
            <a:outerShdw blurRad="25400" dist="25400" dir="18600000" algn="ctr" rotWithShape="0">
              <a:schemeClr val="accent6">
                <a:lumMod val="50000"/>
                <a:alpha val="94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en-US" sz="1500" b="1" cap="all" spc="4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Seamless   </a:t>
            </a:r>
            <a:r>
              <a:rPr lang="en-US" sz="1500" b="1" cap="all" spc="4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map</a:t>
            </a:r>
            <a:endParaRPr lang="ru-RU" sz="1500" b="1" cap="all" spc="4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/>
            <a:endParaRPr lang="en-US" sz="1500" b="1" cap="all" spc="4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9" name="TextBox 33"/>
          <p:cNvSpPr txBox="1">
            <a:spLocks noChangeArrowheads="1"/>
          </p:cNvSpPr>
          <p:nvPr/>
        </p:nvSpPr>
        <p:spPr bwMode="auto">
          <a:xfrm>
            <a:off x="5187208" y="5144797"/>
            <a:ext cx="2039567" cy="584775"/>
          </a:xfrm>
          <a:prstGeom prst="rect">
            <a:avLst/>
          </a:prstGeom>
          <a:noFill/>
          <a:ln>
            <a:noFill/>
          </a:ln>
          <a:effectLst>
            <a:outerShdw blurRad="50800" dist="635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dirty="0"/>
              <a:t>the </a:t>
            </a:r>
            <a:r>
              <a:rPr lang="en-US" dirty="0" smtClean="0"/>
              <a:t>Geological Map </a:t>
            </a:r>
            <a:r>
              <a:rPr lang="en-US" u="sng" dirty="0" smtClean="0"/>
              <a:t>Sheet </a:t>
            </a:r>
            <a:r>
              <a:rPr lang="en-US" u="sng" dirty="0" smtClean="0">
                <a:solidFill>
                  <a:srgbClr val="FF0000"/>
                </a:solidFill>
              </a:rPr>
              <a:t>N-46</a:t>
            </a:r>
            <a:endParaRPr lang="en-US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83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36513" y="0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248" name="Rectangle 11"/>
          <p:cNvSpPr>
            <a:spLocks noChangeArrowheads="1"/>
          </p:cNvSpPr>
          <p:nvPr/>
        </p:nvSpPr>
        <p:spPr bwMode="auto">
          <a:xfrm>
            <a:off x="323106" y="1337929"/>
            <a:ext cx="2592288" cy="646331"/>
          </a:xfrm>
          <a:prstGeom prst="rect">
            <a:avLst/>
          </a:prstGeom>
          <a:solidFill>
            <a:schemeClr val="bg1">
              <a:alpha val="89803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charset="0"/>
              </a:rPr>
              <a:t>Source Materials for the development of a terminological basis</a:t>
            </a:r>
            <a:endParaRPr lang="ru-RU" sz="14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9" name="Rectangle 18"/>
          <p:cNvSpPr>
            <a:spLocks noChangeArrowheads="1"/>
          </p:cNvSpPr>
          <p:nvPr/>
        </p:nvSpPr>
        <p:spPr bwMode="auto">
          <a:xfrm>
            <a:off x="3377060" y="1115572"/>
            <a:ext cx="2578871" cy="430887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charset="0"/>
              </a:rPr>
              <a:t>Sets of Hierarchical Vocabularies</a:t>
            </a:r>
            <a:endParaRPr lang="ru-RU" sz="12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0250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359402"/>
            <a:ext cx="28654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54802"/>
            <a:ext cx="8731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2" name="Rectangle 22"/>
          <p:cNvSpPr>
            <a:spLocks noChangeArrowheads="1"/>
          </p:cNvSpPr>
          <p:nvPr/>
        </p:nvSpPr>
        <p:spPr bwMode="auto">
          <a:xfrm>
            <a:off x="179388" y="2102988"/>
            <a:ext cx="2879725" cy="3519801"/>
          </a:xfrm>
          <a:prstGeom prst="rect">
            <a:avLst/>
          </a:prstGeom>
          <a:solidFill>
            <a:schemeClr val="bg1">
              <a:alpha val="89803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Stratigraphic Code of Russia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Petrographic Code of Russia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Sets of procedure manuals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Russian Geological Glossary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;</a:t>
            </a:r>
          </a:p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Methodical recommendations 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Geological mapping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»;  </a:t>
            </a:r>
          </a:p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Procedure manual on compilation and preparation for publication of sheets of the State Geological Map of the Russian Federation at scale 1:1 000 000 (third generation);</a:t>
            </a:r>
            <a:endParaRPr lang="ru-RU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Other procedure manuals and recommendations on geological mapping;</a:t>
            </a:r>
          </a:p>
          <a:p>
            <a:pPr>
              <a:buFontTx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Published literature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endParaRPr lang="ru-RU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3" name="AutoShape 17"/>
          <p:cNvSpPr>
            <a:spLocks noChangeArrowheads="1"/>
          </p:cNvSpPr>
          <p:nvPr/>
        </p:nvSpPr>
        <p:spPr bwMode="auto">
          <a:xfrm rot="20708515">
            <a:off x="2737894" y="1432929"/>
            <a:ext cx="766602" cy="196739"/>
          </a:xfrm>
          <a:prstGeom prst="rightArrow">
            <a:avLst>
              <a:gd name="adj1" fmla="val 50000"/>
              <a:gd name="adj2" fmla="val 9630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10254" name="Rectangle 24"/>
          <p:cNvSpPr>
            <a:spLocks noChangeArrowheads="1"/>
          </p:cNvSpPr>
          <p:nvPr/>
        </p:nvSpPr>
        <p:spPr bwMode="auto">
          <a:xfrm>
            <a:off x="6278563" y="824613"/>
            <a:ext cx="2695575" cy="434975"/>
          </a:xfrm>
          <a:prstGeom prst="rect">
            <a:avLst/>
          </a:prstGeom>
          <a:solidFill>
            <a:schemeClr val="bg1">
              <a:alpha val="89803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charset="0"/>
              </a:rPr>
              <a:t>Ontologies</a:t>
            </a:r>
            <a:r>
              <a:rPr lang="ru-RU" sz="1400" b="1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ru-RU" sz="1400" b="1" dirty="0">
                <a:solidFill>
                  <a:schemeClr val="tx2"/>
                </a:solidFill>
                <a:latin typeface="Arial" charset="0"/>
              </a:rPr>
            </a:br>
            <a:r>
              <a:rPr lang="en-US" sz="1400" b="1" dirty="0" smtClean="0">
                <a:solidFill>
                  <a:schemeClr val="tx2"/>
                </a:solidFill>
                <a:latin typeface="Arial" charset="0"/>
              </a:rPr>
              <a:t>SGM DB RF</a:t>
            </a:r>
            <a:endParaRPr lang="ru-RU" sz="14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363544" y="1564486"/>
            <a:ext cx="2288576" cy="3873744"/>
          </a:xfrm>
          <a:prstGeom prst="rect">
            <a:avLst/>
          </a:prstGeom>
          <a:solidFill>
            <a:schemeClr val="bg1">
              <a:alpha val="89803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Earth material,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genetic type,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environment,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chemical description,</a:t>
            </a:r>
          </a:p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physical property</a:t>
            </a:r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structure, </a:t>
            </a:r>
            <a:endParaRPr lang="en-US" sz="13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texture of rocks (planar),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texture of rocks (volume),</a:t>
            </a:r>
          </a:p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orms of geological bodies, morphology of grains,</a:t>
            </a:r>
          </a:p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ize particles,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aggregate grains,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size variability grains,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rank units,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age,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type boundaries,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type of fault, </a:t>
            </a:r>
          </a:p>
          <a:p>
            <a:r>
              <a:rPr lang="en-US" sz="1300" dirty="0" smtClean="0">
                <a:effectLst/>
                <a:latin typeface="Times New Roman" pitchFamily="18" charset="0"/>
                <a:cs typeface="Times New Roman" pitchFamily="18" charset="0"/>
              </a:rPr>
              <a:t>geological relationships</a:t>
            </a:r>
          </a:p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Etc.</a:t>
            </a:r>
            <a:endParaRPr lang="ru-RU" sz="13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3735889"/>
            <a:ext cx="211931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139114"/>
            <a:ext cx="2051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179388" y="44624"/>
            <a:ext cx="86334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Terminology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Basis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  </a:t>
            </a:r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Database of the State </a:t>
            </a: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Geological Maps </a:t>
            </a:r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 the </a:t>
            </a: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Territory </a:t>
            </a:r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Russia and its </a:t>
            </a: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Continental Shelf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SGM DB RF)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 rot="20708515">
            <a:off x="5745111" y="1066556"/>
            <a:ext cx="766602" cy="196739"/>
          </a:xfrm>
          <a:prstGeom prst="rightArrow">
            <a:avLst>
              <a:gd name="adj1" fmla="val 50000"/>
              <a:gd name="adj2" fmla="val 9630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5" name="Picture 5" descr="logo VSEGEI dar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401820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accent3">
                <a:lumMod val="50000"/>
              </a:schemeClr>
            </a:glow>
            <a:outerShdw blurRad="50800" dist="50800" dir="5400000" algn="ctr" rotWithShape="0">
              <a:schemeClr val="bg1">
                <a:lumMod val="65000"/>
              </a:schemeClr>
            </a:outerShdw>
          </a:effectLst>
          <a:ex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 r="5116" b="57094"/>
          <a:stretch/>
        </p:blipFill>
        <p:spPr bwMode="auto">
          <a:xfrm>
            <a:off x="47707" y="3173386"/>
            <a:ext cx="5647159" cy="263781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510"/>
          <a:stretch/>
        </p:blipFill>
        <p:spPr bwMode="auto">
          <a:xfrm>
            <a:off x="4830025" y="1762847"/>
            <a:ext cx="1205507" cy="369035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36" y="550160"/>
            <a:ext cx="1649655" cy="396149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89" y="1740417"/>
            <a:ext cx="1705375" cy="37838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59" y="5237469"/>
            <a:ext cx="1380934" cy="98987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33" y="5241599"/>
            <a:ext cx="1416788" cy="119598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6017" r="41050" b="45512"/>
          <a:stretch/>
        </p:blipFill>
        <p:spPr bwMode="auto">
          <a:xfrm>
            <a:off x="-36512" y="288552"/>
            <a:ext cx="3529451" cy="296235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1724025" y="3110302"/>
            <a:ext cx="2545048" cy="3302630"/>
          </a:xfrm>
          <a:custGeom>
            <a:avLst/>
            <a:gdLst>
              <a:gd name="connsiteX0" fmla="*/ 1971675 w 2545048"/>
              <a:gd name="connsiteY0" fmla="*/ 2445380 h 3302630"/>
              <a:gd name="connsiteX1" fmla="*/ 2466975 w 2545048"/>
              <a:gd name="connsiteY1" fmla="*/ 321305 h 3302630"/>
              <a:gd name="connsiteX2" fmla="*/ 2276475 w 2545048"/>
              <a:gd name="connsiteY2" fmla="*/ 321305 h 3302630"/>
              <a:gd name="connsiteX3" fmla="*/ 0 w 2545048"/>
              <a:gd name="connsiteY3" fmla="*/ 3302630 h 330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5048" h="3302630">
                <a:moveTo>
                  <a:pt x="1971675" y="2445380"/>
                </a:moveTo>
                <a:cubicBezTo>
                  <a:pt x="2193925" y="1560348"/>
                  <a:pt x="2416175" y="675317"/>
                  <a:pt x="2466975" y="321305"/>
                </a:cubicBezTo>
                <a:cubicBezTo>
                  <a:pt x="2517775" y="-32707"/>
                  <a:pt x="2687637" y="-175582"/>
                  <a:pt x="2276475" y="321305"/>
                </a:cubicBezTo>
                <a:cubicBezTo>
                  <a:pt x="1865313" y="818192"/>
                  <a:pt x="619125" y="2870830"/>
                  <a:pt x="0" y="3302630"/>
                </a:cubicBezTo>
              </a:path>
            </a:pathLst>
          </a:cu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3596623" y="2976060"/>
            <a:ext cx="1233399" cy="2268641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800100 w 1297894"/>
              <a:gd name="connsiteY1" fmla="*/ 1428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40725"/>
              <a:gd name="connsiteX1" fmla="*/ 800100 w 1297894"/>
              <a:gd name="connsiteY1" fmla="*/ 142875 h 2740725"/>
              <a:gd name="connsiteX2" fmla="*/ 952500 w 1297894"/>
              <a:gd name="connsiteY2" fmla="*/ 428625 h 2740725"/>
              <a:gd name="connsiteX3" fmla="*/ 1228725 w 1297894"/>
              <a:gd name="connsiteY3" fmla="*/ 971550 h 2740725"/>
              <a:gd name="connsiteX4" fmla="*/ 1295400 w 1297894"/>
              <a:gd name="connsiteY4" fmla="*/ 1676400 h 2740725"/>
              <a:gd name="connsiteX5" fmla="*/ 721185 w 1297894"/>
              <a:gd name="connsiteY5" fmla="*/ 1940719 h 2740725"/>
              <a:gd name="connsiteX6" fmla="*/ 666750 w 1297894"/>
              <a:gd name="connsiteY6" fmla="*/ 2657475 h 2740725"/>
              <a:gd name="connsiteX7" fmla="*/ 228600 w 1297894"/>
              <a:gd name="connsiteY7" fmla="*/ 2733675 h 2740725"/>
              <a:gd name="connsiteX0" fmla="*/ 0 w 1232838"/>
              <a:gd name="connsiteY0" fmla="*/ 0 h 2740725"/>
              <a:gd name="connsiteX1" fmla="*/ 800100 w 1232838"/>
              <a:gd name="connsiteY1" fmla="*/ 142875 h 2740725"/>
              <a:gd name="connsiteX2" fmla="*/ 952500 w 1232838"/>
              <a:gd name="connsiteY2" fmla="*/ 428625 h 2740725"/>
              <a:gd name="connsiteX3" fmla="*/ 1228725 w 1232838"/>
              <a:gd name="connsiteY3" fmla="*/ 971550 h 2740725"/>
              <a:gd name="connsiteX4" fmla="*/ 721185 w 1232838"/>
              <a:gd name="connsiteY4" fmla="*/ 1940719 h 2740725"/>
              <a:gd name="connsiteX5" fmla="*/ 666750 w 1232838"/>
              <a:gd name="connsiteY5" fmla="*/ 2657475 h 2740725"/>
              <a:gd name="connsiteX6" fmla="*/ 228600 w 1232838"/>
              <a:gd name="connsiteY6" fmla="*/ 2733675 h 2740725"/>
              <a:gd name="connsiteX0" fmla="*/ 0 w 956941"/>
              <a:gd name="connsiteY0" fmla="*/ 0 h 2740725"/>
              <a:gd name="connsiteX1" fmla="*/ 800100 w 956941"/>
              <a:gd name="connsiteY1" fmla="*/ 142875 h 2740725"/>
              <a:gd name="connsiteX2" fmla="*/ 952500 w 956941"/>
              <a:gd name="connsiteY2" fmla="*/ 428625 h 2740725"/>
              <a:gd name="connsiteX3" fmla="*/ 721185 w 956941"/>
              <a:gd name="connsiteY3" fmla="*/ 1940719 h 2740725"/>
              <a:gd name="connsiteX4" fmla="*/ 666750 w 956941"/>
              <a:gd name="connsiteY4" fmla="*/ 2657475 h 2740725"/>
              <a:gd name="connsiteX5" fmla="*/ 228600 w 956941"/>
              <a:gd name="connsiteY5" fmla="*/ 2733675 h 2740725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17196"/>
              <a:gd name="connsiteY0" fmla="*/ 55101 h 2795826"/>
              <a:gd name="connsiteX1" fmla="*/ 771525 w 817196"/>
              <a:gd name="connsiteY1" fmla="*/ 178926 h 2795826"/>
              <a:gd name="connsiteX2" fmla="*/ 721185 w 817196"/>
              <a:gd name="connsiteY2" fmla="*/ 1995820 h 2795826"/>
              <a:gd name="connsiteX3" fmla="*/ 666750 w 817196"/>
              <a:gd name="connsiteY3" fmla="*/ 2712576 h 2795826"/>
              <a:gd name="connsiteX4" fmla="*/ 228600 w 817196"/>
              <a:gd name="connsiteY4" fmla="*/ 2788776 h 2795826"/>
              <a:gd name="connsiteX0" fmla="*/ 0 w 877846"/>
              <a:gd name="connsiteY0" fmla="*/ 0 h 2740725"/>
              <a:gd name="connsiteX1" fmla="*/ 771525 w 877846"/>
              <a:gd name="connsiteY1" fmla="*/ 123825 h 2740725"/>
              <a:gd name="connsiteX2" fmla="*/ 721185 w 877846"/>
              <a:gd name="connsiteY2" fmla="*/ 1940719 h 2740725"/>
              <a:gd name="connsiteX3" fmla="*/ 666750 w 877846"/>
              <a:gd name="connsiteY3" fmla="*/ 2657475 h 2740725"/>
              <a:gd name="connsiteX4" fmla="*/ 228600 w 877846"/>
              <a:gd name="connsiteY4" fmla="*/ 2733675 h 2740725"/>
              <a:gd name="connsiteX0" fmla="*/ 0 w 747974"/>
              <a:gd name="connsiteY0" fmla="*/ 6305 h 2747030"/>
              <a:gd name="connsiteX1" fmla="*/ 590550 w 747974"/>
              <a:gd name="connsiteY1" fmla="*/ 72980 h 2747030"/>
              <a:gd name="connsiteX2" fmla="*/ 721185 w 747974"/>
              <a:gd name="connsiteY2" fmla="*/ 1947024 h 2747030"/>
              <a:gd name="connsiteX3" fmla="*/ 666750 w 747974"/>
              <a:gd name="connsiteY3" fmla="*/ 2663780 h 2747030"/>
              <a:gd name="connsiteX4" fmla="*/ 228600 w 747974"/>
              <a:gd name="connsiteY4" fmla="*/ 2739980 h 2747030"/>
              <a:gd name="connsiteX0" fmla="*/ 0 w 759358"/>
              <a:gd name="connsiteY0" fmla="*/ 0 h 2740725"/>
              <a:gd name="connsiteX1" fmla="*/ 609600 w 759358"/>
              <a:gd name="connsiteY1" fmla="*/ 152400 h 2740725"/>
              <a:gd name="connsiteX2" fmla="*/ 721185 w 759358"/>
              <a:gd name="connsiteY2" fmla="*/ 1940719 h 2740725"/>
              <a:gd name="connsiteX3" fmla="*/ 666750 w 759358"/>
              <a:gd name="connsiteY3" fmla="*/ 2657475 h 2740725"/>
              <a:gd name="connsiteX4" fmla="*/ 228600 w 759358"/>
              <a:gd name="connsiteY4" fmla="*/ 2733675 h 2740725"/>
              <a:gd name="connsiteX0" fmla="*/ 0 w 706071"/>
              <a:gd name="connsiteY0" fmla="*/ 87930 h 2955440"/>
              <a:gd name="connsiteX1" fmla="*/ 609600 w 706071"/>
              <a:gd name="connsiteY1" fmla="*/ 240330 h 2955440"/>
              <a:gd name="connsiteX2" fmla="*/ 666750 w 706071"/>
              <a:gd name="connsiteY2" fmla="*/ 2745405 h 2955440"/>
              <a:gd name="connsiteX3" fmla="*/ 228600 w 706071"/>
              <a:gd name="connsiteY3" fmla="*/ 2821605 h 2955440"/>
              <a:gd name="connsiteX0" fmla="*/ 0 w 730665"/>
              <a:gd name="connsiteY0" fmla="*/ 0 h 2848673"/>
              <a:gd name="connsiteX1" fmla="*/ 657225 w 730665"/>
              <a:gd name="connsiteY1" fmla="*/ 409575 h 2848673"/>
              <a:gd name="connsiteX2" fmla="*/ 666750 w 730665"/>
              <a:gd name="connsiteY2" fmla="*/ 2657475 h 2848673"/>
              <a:gd name="connsiteX3" fmla="*/ 228600 w 730665"/>
              <a:gd name="connsiteY3" fmla="*/ 2733675 h 2848673"/>
              <a:gd name="connsiteX0" fmla="*/ 0 w 735811"/>
              <a:gd name="connsiteY0" fmla="*/ 0 h 2735808"/>
              <a:gd name="connsiteX1" fmla="*/ 657225 w 735811"/>
              <a:gd name="connsiteY1" fmla="*/ 409575 h 2735808"/>
              <a:gd name="connsiteX2" fmla="*/ 676275 w 735811"/>
              <a:gd name="connsiteY2" fmla="*/ 2428875 h 2735808"/>
              <a:gd name="connsiteX3" fmla="*/ 228600 w 735811"/>
              <a:gd name="connsiteY3" fmla="*/ 2733675 h 2735808"/>
              <a:gd name="connsiteX0" fmla="*/ 0 w 1581150"/>
              <a:gd name="connsiteY0" fmla="*/ 0 h 2450938"/>
              <a:gd name="connsiteX1" fmla="*/ 657225 w 1581150"/>
              <a:gd name="connsiteY1" fmla="*/ 409575 h 2450938"/>
              <a:gd name="connsiteX2" fmla="*/ 676275 w 1581150"/>
              <a:gd name="connsiteY2" fmla="*/ 2428875 h 2450938"/>
              <a:gd name="connsiteX3" fmla="*/ 1581150 w 1581150"/>
              <a:gd name="connsiteY3" fmla="*/ 1543050 h 2450938"/>
              <a:gd name="connsiteX0" fmla="*/ 0 w 1581150"/>
              <a:gd name="connsiteY0" fmla="*/ 0 h 1543050"/>
              <a:gd name="connsiteX1" fmla="*/ 657225 w 1581150"/>
              <a:gd name="connsiteY1" fmla="*/ 409575 h 1543050"/>
              <a:gd name="connsiteX2" fmla="*/ 1047750 w 1581150"/>
              <a:gd name="connsiteY2" fmla="*/ 1381125 h 1543050"/>
              <a:gd name="connsiteX3" fmla="*/ 1581150 w 1581150"/>
              <a:gd name="connsiteY3" fmla="*/ 1543050 h 1543050"/>
              <a:gd name="connsiteX0" fmla="*/ 0 w 1409700"/>
              <a:gd name="connsiteY0" fmla="*/ 0 h 1743075"/>
              <a:gd name="connsiteX1" fmla="*/ 485775 w 1409700"/>
              <a:gd name="connsiteY1" fmla="*/ 609600 h 1743075"/>
              <a:gd name="connsiteX2" fmla="*/ 876300 w 1409700"/>
              <a:gd name="connsiteY2" fmla="*/ 1581150 h 1743075"/>
              <a:gd name="connsiteX3" fmla="*/ 1409700 w 1409700"/>
              <a:gd name="connsiteY3" fmla="*/ 1743075 h 1743075"/>
              <a:gd name="connsiteX0" fmla="*/ 0 w 1409700"/>
              <a:gd name="connsiteY0" fmla="*/ 0 h 1745659"/>
              <a:gd name="connsiteX1" fmla="*/ 609600 w 1409700"/>
              <a:gd name="connsiteY1" fmla="*/ 400050 h 1745659"/>
              <a:gd name="connsiteX2" fmla="*/ 876300 w 1409700"/>
              <a:gd name="connsiteY2" fmla="*/ 1581150 h 1745659"/>
              <a:gd name="connsiteX3" fmla="*/ 1409700 w 1409700"/>
              <a:gd name="connsiteY3" fmla="*/ 1743075 h 1745659"/>
              <a:gd name="connsiteX0" fmla="*/ 0 w 1409700"/>
              <a:gd name="connsiteY0" fmla="*/ 0 h 1755337"/>
              <a:gd name="connsiteX1" fmla="*/ 714375 w 1409700"/>
              <a:gd name="connsiteY1" fmla="*/ 200025 h 1755337"/>
              <a:gd name="connsiteX2" fmla="*/ 876300 w 1409700"/>
              <a:gd name="connsiteY2" fmla="*/ 1581150 h 1755337"/>
              <a:gd name="connsiteX3" fmla="*/ 1409700 w 1409700"/>
              <a:gd name="connsiteY3" fmla="*/ 1743075 h 1755337"/>
              <a:gd name="connsiteX0" fmla="*/ 3011879 w 3012151"/>
              <a:gd name="connsiteY0" fmla="*/ 0 h 2355412"/>
              <a:gd name="connsiteX1" fmla="*/ 182954 w 3012151"/>
              <a:gd name="connsiteY1" fmla="*/ 800100 h 2355412"/>
              <a:gd name="connsiteX2" fmla="*/ 344879 w 3012151"/>
              <a:gd name="connsiteY2" fmla="*/ 2181225 h 2355412"/>
              <a:gd name="connsiteX3" fmla="*/ 878279 w 3012151"/>
              <a:gd name="connsiteY3" fmla="*/ 2343150 h 2355412"/>
              <a:gd name="connsiteX0" fmla="*/ 3011879 w 3012151"/>
              <a:gd name="connsiteY0" fmla="*/ 0 h 2790825"/>
              <a:gd name="connsiteX1" fmla="*/ 182954 w 3012151"/>
              <a:gd name="connsiteY1" fmla="*/ 800100 h 2790825"/>
              <a:gd name="connsiteX2" fmla="*/ 344879 w 3012151"/>
              <a:gd name="connsiteY2" fmla="*/ 2181225 h 2790825"/>
              <a:gd name="connsiteX3" fmla="*/ 421079 w 3012151"/>
              <a:gd name="connsiteY3" fmla="*/ 2790825 h 2790825"/>
              <a:gd name="connsiteX0" fmla="*/ 2877976 w 2878233"/>
              <a:gd name="connsiteY0" fmla="*/ 0 h 2790825"/>
              <a:gd name="connsiteX1" fmla="*/ 49051 w 2878233"/>
              <a:gd name="connsiteY1" fmla="*/ 800100 h 2790825"/>
              <a:gd name="connsiteX2" fmla="*/ 1058701 w 2878233"/>
              <a:gd name="connsiteY2" fmla="*/ 2181225 h 2790825"/>
              <a:gd name="connsiteX3" fmla="*/ 287176 w 2878233"/>
              <a:gd name="connsiteY3" fmla="*/ 2790825 h 2790825"/>
              <a:gd name="connsiteX0" fmla="*/ 2591007 w 2591458"/>
              <a:gd name="connsiteY0" fmla="*/ 0 h 2790825"/>
              <a:gd name="connsiteX1" fmla="*/ 866982 w 2591458"/>
              <a:gd name="connsiteY1" fmla="*/ 781050 h 2790825"/>
              <a:gd name="connsiteX2" fmla="*/ 771732 w 2591458"/>
              <a:gd name="connsiteY2" fmla="*/ 2181225 h 2790825"/>
              <a:gd name="connsiteX3" fmla="*/ 207 w 2591458"/>
              <a:gd name="connsiteY3" fmla="*/ 2790825 h 2790825"/>
              <a:gd name="connsiteX0" fmla="*/ 2591007 w 2591503"/>
              <a:gd name="connsiteY0" fmla="*/ 0 h 2790825"/>
              <a:gd name="connsiteX1" fmla="*/ 1000332 w 2591503"/>
              <a:gd name="connsiteY1" fmla="*/ 495300 h 2790825"/>
              <a:gd name="connsiteX2" fmla="*/ 771732 w 2591503"/>
              <a:gd name="connsiteY2" fmla="*/ 2181225 h 2790825"/>
              <a:gd name="connsiteX3" fmla="*/ 207 w 2591503"/>
              <a:gd name="connsiteY3" fmla="*/ 2790825 h 2790825"/>
              <a:gd name="connsiteX0" fmla="*/ 2591030 w 2591532"/>
              <a:gd name="connsiteY0" fmla="*/ 0 h 2790825"/>
              <a:gd name="connsiteX1" fmla="*/ 1000355 w 2591532"/>
              <a:gd name="connsiteY1" fmla="*/ 495300 h 2790825"/>
              <a:gd name="connsiteX2" fmla="*/ 676505 w 2591532"/>
              <a:gd name="connsiteY2" fmla="*/ 2219325 h 2790825"/>
              <a:gd name="connsiteX3" fmla="*/ 230 w 2591532"/>
              <a:gd name="connsiteY3" fmla="*/ 2790825 h 2790825"/>
              <a:gd name="connsiteX0" fmla="*/ 2591058 w 2591565"/>
              <a:gd name="connsiteY0" fmla="*/ 0 h 2807115"/>
              <a:gd name="connsiteX1" fmla="*/ 1000383 w 2591565"/>
              <a:gd name="connsiteY1" fmla="*/ 495300 h 2807115"/>
              <a:gd name="connsiteX2" fmla="*/ 590808 w 2591565"/>
              <a:gd name="connsiteY2" fmla="*/ 2638425 h 2807115"/>
              <a:gd name="connsiteX3" fmla="*/ 258 w 2591565"/>
              <a:gd name="connsiteY3" fmla="*/ 2790825 h 280711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2733"/>
              <a:gd name="connsiteY0" fmla="*/ 0 h 2790825"/>
              <a:gd name="connsiteX1" fmla="*/ 1924296 w 2592733"/>
              <a:gd name="connsiteY1" fmla="*/ 409575 h 2790825"/>
              <a:gd name="connsiteX2" fmla="*/ 628896 w 2592733"/>
              <a:gd name="connsiteY2" fmla="*/ 2505075 h 2790825"/>
              <a:gd name="connsiteX3" fmla="*/ 246 w 2592733"/>
              <a:gd name="connsiteY3" fmla="*/ 2790825 h 2790825"/>
              <a:gd name="connsiteX0" fmla="*/ 2591058 w 2592772"/>
              <a:gd name="connsiteY0" fmla="*/ 0 h 2790825"/>
              <a:gd name="connsiteX1" fmla="*/ 1924308 w 2592772"/>
              <a:gd name="connsiteY1" fmla="*/ 409575 h 2790825"/>
              <a:gd name="connsiteX2" fmla="*/ 590808 w 2592772"/>
              <a:gd name="connsiteY2" fmla="*/ 2505075 h 2790825"/>
              <a:gd name="connsiteX3" fmla="*/ 258 w 2592772"/>
              <a:gd name="connsiteY3" fmla="*/ 2790825 h 2790825"/>
              <a:gd name="connsiteX0" fmla="*/ 2591221 w 2592935"/>
              <a:gd name="connsiteY0" fmla="*/ 0 h 2790825"/>
              <a:gd name="connsiteX1" fmla="*/ 1924471 w 2592935"/>
              <a:gd name="connsiteY1" fmla="*/ 409575 h 2790825"/>
              <a:gd name="connsiteX2" fmla="*/ 590971 w 2592935"/>
              <a:gd name="connsiteY2" fmla="*/ 2505075 h 2790825"/>
              <a:gd name="connsiteX3" fmla="*/ 421 w 2592935"/>
              <a:gd name="connsiteY3" fmla="*/ 2790825 h 2790825"/>
              <a:gd name="connsiteX0" fmla="*/ 2591205 w 2592904"/>
              <a:gd name="connsiteY0" fmla="*/ 0 h 2790825"/>
              <a:gd name="connsiteX1" fmla="*/ 1924455 w 2592904"/>
              <a:gd name="connsiteY1" fmla="*/ 409575 h 2790825"/>
              <a:gd name="connsiteX2" fmla="*/ 610573 w 2592904"/>
              <a:gd name="connsiteY2" fmla="*/ 2381250 h 2790825"/>
              <a:gd name="connsiteX3" fmla="*/ 405 w 2592904"/>
              <a:gd name="connsiteY3" fmla="*/ 2790825 h 2790825"/>
              <a:gd name="connsiteX0" fmla="*/ 2591205 w 2592905"/>
              <a:gd name="connsiteY0" fmla="*/ 0 h 2790825"/>
              <a:gd name="connsiteX1" fmla="*/ 1924455 w 2592905"/>
              <a:gd name="connsiteY1" fmla="*/ 409575 h 2790825"/>
              <a:gd name="connsiteX2" fmla="*/ 610573 w 2592905"/>
              <a:gd name="connsiteY2" fmla="*/ 2381250 h 2790825"/>
              <a:gd name="connsiteX3" fmla="*/ 405 w 2592905"/>
              <a:gd name="connsiteY3" fmla="*/ 2790825 h 2790825"/>
              <a:gd name="connsiteX0" fmla="*/ 3450189 w 3450404"/>
              <a:gd name="connsiteY0" fmla="*/ 1512 h 2792337"/>
              <a:gd name="connsiteX1" fmla="*/ 39582 w 3450404"/>
              <a:gd name="connsiteY1" fmla="*/ 305530 h 2792337"/>
              <a:gd name="connsiteX2" fmla="*/ 1469557 w 3450404"/>
              <a:gd name="connsiteY2" fmla="*/ 2382762 h 2792337"/>
              <a:gd name="connsiteX3" fmla="*/ 859389 w 3450404"/>
              <a:gd name="connsiteY3" fmla="*/ 2792337 h 2792337"/>
              <a:gd name="connsiteX0" fmla="*/ 3413964 w 3414161"/>
              <a:gd name="connsiteY0" fmla="*/ 9366 h 2817441"/>
              <a:gd name="connsiteX1" fmla="*/ 3357 w 3414161"/>
              <a:gd name="connsiteY1" fmla="*/ 313384 h 2817441"/>
              <a:gd name="connsiteX2" fmla="*/ 2719511 w 3414161"/>
              <a:gd name="connsiteY2" fmla="*/ 2590002 h 2817441"/>
              <a:gd name="connsiteX3" fmla="*/ 823164 w 3414161"/>
              <a:gd name="connsiteY3" fmla="*/ 2800191 h 2817441"/>
              <a:gd name="connsiteX0" fmla="*/ 10968830 w 10968902"/>
              <a:gd name="connsiteY0" fmla="*/ 0 h 3021862"/>
              <a:gd name="connsiteX1" fmla="*/ 264446 w 10968902"/>
              <a:gd name="connsiteY1" fmla="*/ 517805 h 3021862"/>
              <a:gd name="connsiteX2" fmla="*/ 2980600 w 10968902"/>
              <a:gd name="connsiteY2" fmla="*/ 2794423 h 3021862"/>
              <a:gd name="connsiteX3" fmla="*/ 1084253 w 10968902"/>
              <a:gd name="connsiteY3" fmla="*/ 3004612 h 3021862"/>
              <a:gd name="connsiteX0" fmla="*/ 9884684 w 9884846"/>
              <a:gd name="connsiteY0" fmla="*/ 0 h 3021862"/>
              <a:gd name="connsiteX1" fmla="*/ 4494346 w 9884846"/>
              <a:gd name="connsiteY1" fmla="*/ 774351 h 3021862"/>
              <a:gd name="connsiteX2" fmla="*/ 1896454 w 9884846"/>
              <a:gd name="connsiteY2" fmla="*/ 2794423 h 3021862"/>
              <a:gd name="connsiteX3" fmla="*/ 107 w 9884846"/>
              <a:gd name="connsiteY3" fmla="*/ 3004612 h 3021862"/>
              <a:gd name="connsiteX0" fmla="*/ 9676284 w 9676455"/>
              <a:gd name="connsiteY0" fmla="*/ 0 h 2679802"/>
              <a:gd name="connsiteX1" fmla="*/ 4494346 w 9676455"/>
              <a:gd name="connsiteY1" fmla="*/ 432291 h 2679802"/>
              <a:gd name="connsiteX2" fmla="*/ 1896454 w 9676455"/>
              <a:gd name="connsiteY2" fmla="*/ 2452363 h 2679802"/>
              <a:gd name="connsiteX3" fmla="*/ 107 w 9676455"/>
              <a:gd name="connsiteY3" fmla="*/ 2662552 h 2679802"/>
              <a:gd name="connsiteX0" fmla="*/ 10636213 w 10636384"/>
              <a:gd name="connsiteY0" fmla="*/ 0 h 2577283"/>
              <a:gd name="connsiteX1" fmla="*/ 5454275 w 10636384"/>
              <a:gd name="connsiteY1" fmla="*/ 432291 h 2577283"/>
              <a:gd name="connsiteX2" fmla="*/ 2856383 w 10636384"/>
              <a:gd name="connsiteY2" fmla="*/ 2452363 h 2577283"/>
              <a:gd name="connsiteX3" fmla="*/ 69 w 10636384"/>
              <a:gd name="connsiteY3" fmla="*/ 2356908 h 2577283"/>
              <a:gd name="connsiteX0" fmla="*/ 10636196 w 10636358"/>
              <a:gd name="connsiteY0" fmla="*/ 0 h 2356908"/>
              <a:gd name="connsiteX1" fmla="*/ 5454258 w 10636358"/>
              <a:gd name="connsiteY1" fmla="*/ 432291 h 2356908"/>
              <a:gd name="connsiteX2" fmla="*/ 3747763 w 10636358"/>
              <a:gd name="connsiteY2" fmla="*/ 2031069 h 2356908"/>
              <a:gd name="connsiteX3" fmla="*/ 52 w 10636358"/>
              <a:gd name="connsiteY3" fmla="*/ 2356908 h 235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36358" h="2356908">
                <a:moveTo>
                  <a:pt x="10636196" y="0"/>
                </a:moveTo>
                <a:cubicBezTo>
                  <a:pt x="10665961" y="17859"/>
                  <a:pt x="6602330" y="93779"/>
                  <a:pt x="5454258" y="432291"/>
                </a:cubicBezTo>
                <a:cubicBezTo>
                  <a:pt x="4306186" y="770803"/>
                  <a:pt x="3833323" y="1697694"/>
                  <a:pt x="3747763" y="2031069"/>
                </a:cubicBezTo>
                <a:cubicBezTo>
                  <a:pt x="3577900" y="2364444"/>
                  <a:pt x="-15823" y="2345002"/>
                  <a:pt x="52" y="2356908"/>
                </a:cubicBezTo>
              </a:path>
            </a:pathLst>
          </a:custGeom>
          <a:ln w="15875">
            <a:solidFill>
              <a:srgbClr val="C00000"/>
            </a:solidFill>
            <a:headEnd type="stealth" w="lg" len="lg"/>
            <a:tailEnd type="stealth" w="lg" len="lg"/>
          </a:ln>
          <a:effectLst>
            <a:outerShdw blurRad="25400" dist="38100" dir="5400000" sx="101000" sy="101000" algn="ctr" rotWithShape="0">
              <a:schemeClr val="bg1"/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 bwMode="auto">
          <a:xfrm flipV="1">
            <a:off x="5838136" y="1340768"/>
            <a:ext cx="1134188" cy="68034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stealth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Прямая со стрелкой 45"/>
          <p:cNvCxnSpPr/>
          <p:nvPr/>
        </p:nvCxnSpPr>
        <p:spPr bwMode="auto">
          <a:xfrm>
            <a:off x="5647883" y="2982524"/>
            <a:ext cx="2180103" cy="76678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stealth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Прямая со стрелкой 46"/>
          <p:cNvCxnSpPr/>
          <p:nvPr/>
        </p:nvCxnSpPr>
        <p:spPr bwMode="auto">
          <a:xfrm>
            <a:off x="5838136" y="3110302"/>
            <a:ext cx="2113807" cy="88479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stealth" w="med" len="lg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Прямая со стрелкой 47"/>
          <p:cNvCxnSpPr/>
          <p:nvPr/>
        </p:nvCxnSpPr>
        <p:spPr bwMode="auto">
          <a:xfrm>
            <a:off x="6057907" y="3292972"/>
            <a:ext cx="2012477" cy="101670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stealth" w="med" len="lg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Прямая со стрелкой 48"/>
          <p:cNvCxnSpPr/>
          <p:nvPr/>
        </p:nvCxnSpPr>
        <p:spPr bwMode="auto">
          <a:xfrm>
            <a:off x="5888800" y="3716401"/>
            <a:ext cx="2063143" cy="219809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stealth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 стрелкой 49"/>
          <p:cNvCxnSpPr/>
          <p:nvPr/>
        </p:nvCxnSpPr>
        <p:spPr bwMode="auto">
          <a:xfrm>
            <a:off x="5838136" y="3864356"/>
            <a:ext cx="504056" cy="197995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stealth" w="med" len="lg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Полилиния 50"/>
          <p:cNvSpPr/>
          <p:nvPr/>
        </p:nvSpPr>
        <p:spPr>
          <a:xfrm flipH="1">
            <a:off x="1035109" y="2998994"/>
            <a:ext cx="2203157" cy="2255953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800100 w 1297894"/>
              <a:gd name="connsiteY1" fmla="*/ 1428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40725"/>
              <a:gd name="connsiteX1" fmla="*/ 800100 w 1297894"/>
              <a:gd name="connsiteY1" fmla="*/ 142875 h 2740725"/>
              <a:gd name="connsiteX2" fmla="*/ 952500 w 1297894"/>
              <a:gd name="connsiteY2" fmla="*/ 428625 h 2740725"/>
              <a:gd name="connsiteX3" fmla="*/ 1228725 w 1297894"/>
              <a:gd name="connsiteY3" fmla="*/ 971550 h 2740725"/>
              <a:gd name="connsiteX4" fmla="*/ 1295400 w 1297894"/>
              <a:gd name="connsiteY4" fmla="*/ 1676400 h 2740725"/>
              <a:gd name="connsiteX5" fmla="*/ 721185 w 1297894"/>
              <a:gd name="connsiteY5" fmla="*/ 1940719 h 2740725"/>
              <a:gd name="connsiteX6" fmla="*/ 666750 w 1297894"/>
              <a:gd name="connsiteY6" fmla="*/ 2657475 h 2740725"/>
              <a:gd name="connsiteX7" fmla="*/ 228600 w 1297894"/>
              <a:gd name="connsiteY7" fmla="*/ 2733675 h 2740725"/>
              <a:gd name="connsiteX0" fmla="*/ 0 w 1232838"/>
              <a:gd name="connsiteY0" fmla="*/ 0 h 2740725"/>
              <a:gd name="connsiteX1" fmla="*/ 800100 w 1232838"/>
              <a:gd name="connsiteY1" fmla="*/ 142875 h 2740725"/>
              <a:gd name="connsiteX2" fmla="*/ 952500 w 1232838"/>
              <a:gd name="connsiteY2" fmla="*/ 428625 h 2740725"/>
              <a:gd name="connsiteX3" fmla="*/ 1228725 w 1232838"/>
              <a:gd name="connsiteY3" fmla="*/ 971550 h 2740725"/>
              <a:gd name="connsiteX4" fmla="*/ 721185 w 1232838"/>
              <a:gd name="connsiteY4" fmla="*/ 1940719 h 2740725"/>
              <a:gd name="connsiteX5" fmla="*/ 666750 w 1232838"/>
              <a:gd name="connsiteY5" fmla="*/ 2657475 h 2740725"/>
              <a:gd name="connsiteX6" fmla="*/ 228600 w 1232838"/>
              <a:gd name="connsiteY6" fmla="*/ 2733675 h 2740725"/>
              <a:gd name="connsiteX0" fmla="*/ 0 w 956941"/>
              <a:gd name="connsiteY0" fmla="*/ 0 h 2740725"/>
              <a:gd name="connsiteX1" fmla="*/ 800100 w 956941"/>
              <a:gd name="connsiteY1" fmla="*/ 142875 h 2740725"/>
              <a:gd name="connsiteX2" fmla="*/ 952500 w 956941"/>
              <a:gd name="connsiteY2" fmla="*/ 428625 h 2740725"/>
              <a:gd name="connsiteX3" fmla="*/ 721185 w 956941"/>
              <a:gd name="connsiteY3" fmla="*/ 1940719 h 2740725"/>
              <a:gd name="connsiteX4" fmla="*/ 666750 w 956941"/>
              <a:gd name="connsiteY4" fmla="*/ 2657475 h 2740725"/>
              <a:gd name="connsiteX5" fmla="*/ 228600 w 956941"/>
              <a:gd name="connsiteY5" fmla="*/ 2733675 h 2740725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17196"/>
              <a:gd name="connsiteY0" fmla="*/ 55101 h 2795826"/>
              <a:gd name="connsiteX1" fmla="*/ 771525 w 817196"/>
              <a:gd name="connsiteY1" fmla="*/ 178926 h 2795826"/>
              <a:gd name="connsiteX2" fmla="*/ 721185 w 817196"/>
              <a:gd name="connsiteY2" fmla="*/ 1995820 h 2795826"/>
              <a:gd name="connsiteX3" fmla="*/ 666750 w 817196"/>
              <a:gd name="connsiteY3" fmla="*/ 2712576 h 2795826"/>
              <a:gd name="connsiteX4" fmla="*/ 228600 w 817196"/>
              <a:gd name="connsiteY4" fmla="*/ 2788776 h 2795826"/>
              <a:gd name="connsiteX0" fmla="*/ 0 w 877846"/>
              <a:gd name="connsiteY0" fmla="*/ 0 h 2740725"/>
              <a:gd name="connsiteX1" fmla="*/ 771525 w 877846"/>
              <a:gd name="connsiteY1" fmla="*/ 123825 h 2740725"/>
              <a:gd name="connsiteX2" fmla="*/ 721185 w 877846"/>
              <a:gd name="connsiteY2" fmla="*/ 1940719 h 2740725"/>
              <a:gd name="connsiteX3" fmla="*/ 666750 w 877846"/>
              <a:gd name="connsiteY3" fmla="*/ 2657475 h 2740725"/>
              <a:gd name="connsiteX4" fmla="*/ 228600 w 877846"/>
              <a:gd name="connsiteY4" fmla="*/ 2733675 h 2740725"/>
              <a:gd name="connsiteX0" fmla="*/ 0 w 747974"/>
              <a:gd name="connsiteY0" fmla="*/ 6305 h 2747030"/>
              <a:gd name="connsiteX1" fmla="*/ 590550 w 747974"/>
              <a:gd name="connsiteY1" fmla="*/ 72980 h 2747030"/>
              <a:gd name="connsiteX2" fmla="*/ 721185 w 747974"/>
              <a:gd name="connsiteY2" fmla="*/ 1947024 h 2747030"/>
              <a:gd name="connsiteX3" fmla="*/ 666750 w 747974"/>
              <a:gd name="connsiteY3" fmla="*/ 2663780 h 2747030"/>
              <a:gd name="connsiteX4" fmla="*/ 228600 w 747974"/>
              <a:gd name="connsiteY4" fmla="*/ 2739980 h 2747030"/>
              <a:gd name="connsiteX0" fmla="*/ 0 w 759358"/>
              <a:gd name="connsiteY0" fmla="*/ 0 h 2740725"/>
              <a:gd name="connsiteX1" fmla="*/ 609600 w 759358"/>
              <a:gd name="connsiteY1" fmla="*/ 152400 h 2740725"/>
              <a:gd name="connsiteX2" fmla="*/ 721185 w 759358"/>
              <a:gd name="connsiteY2" fmla="*/ 1940719 h 2740725"/>
              <a:gd name="connsiteX3" fmla="*/ 666750 w 759358"/>
              <a:gd name="connsiteY3" fmla="*/ 2657475 h 2740725"/>
              <a:gd name="connsiteX4" fmla="*/ 228600 w 759358"/>
              <a:gd name="connsiteY4" fmla="*/ 2733675 h 2740725"/>
              <a:gd name="connsiteX0" fmla="*/ 0 w 706071"/>
              <a:gd name="connsiteY0" fmla="*/ 87930 h 2955440"/>
              <a:gd name="connsiteX1" fmla="*/ 609600 w 706071"/>
              <a:gd name="connsiteY1" fmla="*/ 240330 h 2955440"/>
              <a:gd name="connsiteX2" fmla="*/ 666750 w 706071"/>
              <a:gd name="connsiteY2" fmla="*/ 2745405 h 2955440"/>
              <a:gd name="connsiteX3" fmla="*/ 228600 w 706071"/>
              <a:gd name="connsiteY3" fmla="*/ 2821605 h 2955440"/>
              <a:gd name="connsiteX0" fmla="*/ 0 w 730665"/>
              <a:gd name="connsiteY0" fmla="*/ 0 h 2848673"/>
              <a:gd name="connsiteX1" fmla="*/ 657225 w 730665"/>
              <a:gd name="connsiteY1" fmla="*/ 409575 h 2848673"/>
              <a:gd name="connsiteX2" fmla="*/ 666750 w 730665"/>
              <a:gd name="connsiteY2" fmla="*/ 2657475 h 2848673"/>
              <a:gd name="connsiteX3" fmla="*/ 228600 w 730665"/>
              <a:gd name="connsiteY3" fmla="*/ 2733675 h 2848673"/>
              <a:gd name="connsiteX0" fmla="*/ 0 w 735811"/>
              <a:gd name="connsiteY0" fmla="*/ 0 h 2735808"/>
              <a:gd name="connsiteX1" fmla="*/ 657225 w 735811"/>
              <a:gd name="connsiteY1" fmla="*/ 409575 h 2735808"/>
              <a:gd name="connsiteX2" fmla="*/ 676275 w 735811"/>
              <a:gd name="connsiteY2" fmla="*/ 2428875 h 2735808"/>
              <a:gd name="connsiteX3" fmla="*/ 228600 w 735811"/>
              <a:gd name="connsiteY3" fmla="*/ 2733675 h 2735808"/>
              <a:gd name="connsiteX0" fmla="*/ 0 w 1581150"/>
              <a:gd name="connsiteY0" fmla="*/ 0 h 2450938"/>
              <a:gd name="connsiteX1" fmla="*/ 657225 w 1581150"/>
              <a:gd name="connsiteY1" fmla="*/ 409575 h 2450938"/>
              <a:gd name="connsiteX2" fmla="*/ 676275 w 1581150"/>
              <a:gd name="connsiteY2" fmla="*/ 2428875 h 2450938"/>
              <a:gd name="connsiteX3" fmla="*/ 1581150 w 1581150"/>
              <a:gd name="connsiteY3" fmla="*/ 1543050 h 2450938"/>
              <a:gd name="connsiteX0" fmla="*/ 0 w 1581150"/>
              <a:gd name="connsiteY0" fmla="*/ 0 h 1543050"/>
              <a:gd name="connsiteX1" fmla="*/ 657225 w 1581150"/>
              <a:gd name="connsiteY1" fmla="*/ 409575 h 1543050"/>
              <a:gd name="connsiteX2" fmla="*/ 1047750 w 1581150"/>
              <a:gd name="connsiteY2" fmla="*/ 1381125 h 1543050"/>
              <a:gd name="connsiteX3" fmla="*/ 1581150 w 1581150"/>
              <a:gd name="connsiteY3" fmla="*/ 1543050 h 1543050"/>
              <a:gd name="connsiteX0" fmla="*/ 0 w 1409700"/>
              <a:gd name="connsiteY0" fmla="*/ 0 h 1743075"/>
              <a:gd name="connsiteX1" fmla="*/ 485775 w 1409700"/>
              <a:gd name="connsiteY1" fmla="*/ 609600 h 1743075"/>
              <a:gd name="connsiteX2" fmla="*/ 876300 w 1409700"/>
              <a:gd name="connsiteY2" fmla="*/ 1581150 h 1743075"/>
              <a:gd name="connsiteX3" fmla="*/ 1409700 w 1409700"/>
              <a:gd name="connsiteY3" fmla="*/ 1743075 h 1743075"/>
              <a:gd name="connsiteX0" fmla="*/ 0 w 1409700"/>
              <a:gd name="connsiteY0" fmla="*/ 0 h 1745659"/>
              <a:gd name="connsiteX1" fmla="*/ 609600 w 1409700"/>
              <a:gd name="connsiteY1" fmla="*/ 400050 h 1745659"/>
              <a:gd name="connsiteX2" fmla="*/ 876300 w 1409700"/>
              <a:gd name="connsiteY2" fmla="*/ 1581150 h 1745659"/>
              <a:gd name="connsiteX3" fmla="*/ 1409700 w 1409700"/>
              <a:gd name="connsiteY3" fmla="*/ 1743075 h 1745659"/>
              <a:gd name="connsiteX0" fmla="*/ 0 w 1409700"/>
              <a:gd name="connsiteY0" fmla="*/ 0 h 1755337"/>
              <a:gd name="connsiteX1" fmla="*/ 714375 w 1409700"/>
              <a:gd name="connsiteY1" fmla="*/ 200025 h 1755337"/>
              <a:gd name="connsiteX2" fmla="*/ 876300 w 1409700"/>
              <a:gd name="connsiteY2" fmla="*/ 1581150 h 1755337"/>
              <a:gd name="connsiteX3" fmla="*/ 1409700 w 1409700"/>
              <a:gd name="connsiteY3" fmla="*/ 1743075 h 1755337"/>
              <a:gd name="connsiteX0" fmla="*/ 3011879 w 3012151"/>
              <a:gd name="connsiteY0" fmla="*/ 0 h 2355412"/>
              <a:gd name="connsiteX1" fmla="*/ 182954 w 3012151"/>
              <a:gd name="connsiteY1" fmla="*/ 800100 h 2355412"/>
              <a:gd name="connsiteX2" fmla="*/ 344879 w 3012151"/>
              <a:gd name="connsiteY2" fmla="*/ 2181225 h 2355412"/>
              <a:gd name="connsiteX3" fmla="*/ 878279 w 3012151"/>
              <a:gd name="connsiteY3" fmla="*/ 2343150 h 2355412"/>
              <a:gd name="connsiteX0" fmla="*/ 3011879 w 3012151"/>
              <a:gd name="connsiteY0" fmla="*/ 0 h 2790825"/>
              <a:gd name="connsiteX1" fmla="*/ 182954 w 3012151"/>
              <a:gd name="connsiteY1" fmla="*/ 800100 h 2790825"/>
              <a:gd name="connsiteX2" fmla="*/ 344879 w 3012151"/>
              <a:gd name="connsiteY2" fmla="*/ 2181225 h 2790825"/>
              <a:gd name="connsiteX3" fmla="*/ 421079 w 3012151"/>
              <a:gd name="connsiteY3" fmla="*/ 2790825 h 2790825"/>
              <a:gd name="connsiteX0" fmla="*/ 2877976 w 2878233"/>
              <a:gd name="connsiteY0" fmla="*/ 0 h 2790825"/>
              <a:gd name="connsiteX1" fmla="*/ 49051 w 2878233"/>
              <a:gd name="connsiteY1" fmla="*/ 800100 h 2790825"/>
              <a:gd name="connsiteX2" fmla="*/ 1058701 w 2878233"/>
              <a:gd name="connsiteY2" fmla="*/ 2181225 h 2790825"/>
              <a:gd name="connsiteX3" fmla="*/ 287176 w 2878233"/>
              <a:gd name="connsiteY3" fmla="*/ 2790825 h 2790825"/>
              <a:gd name="connsiteX0" fmla="*/ 2591007 w 2591458"/>
              <a:gd name="connsiteY0" fmla="*/ 0 h 2790825"/>
              <a:gd name="connsiteX1" fmla="*/ 866982 w 2591458"/>
              <a:gd name="connsiteY1" fmla="*/ 781050 h 2790825"/>
              <a:gd name="connsiteX2" fmla="*/ 771732 w 2591458"/>
              <a:gd name="connsiteY2" fmla="*/ 2181225 h 2790825"/>
              <a:gd name="connsiteX3" fmla="*/ 207 w 2591458"/>
              <a:gd name="connsiteY3" fmla="*/ 2790825 h 2790825"/>
              <a:gd name="connsiteX0" fmla="*/ 2591007 w 2591503"/>
              <a:gd name="connsiteY0" fmla="*/ 0 h 2790825"/>
              <a:gd name="connsiteX1" fmla="*/ 1000332 w 2591503"/>
              <a:gd name="connsiteY1" fmla="*/ 495300 h 2790825"/>
              <a:gd name="connsiteX2" fmla="*/ 771732 w 2591503"/>
              <a:gd name="connsiteY2" fmla="*/ 2181225 h 2790825"/>
              <a:gd name="connsiteX3" fmla="*/ 207 w 2591503"/>
              <a:gd name="connsiteY3" fmla="*/ 2790825 h 2790825"/>
              <a:gd name="connsiteX0" fmla="*/ 2591030 w 2591532"/>
              <a:gd name="connsiteY0" fmla="*/ 0 h 2790825"/>
              <a:gd name="connsiteX1" fmla="*/ 1000355 w 2591532"/>
              <a:gd name="connsiteY1" fmla="*/ 495300 h 2790825"/>
              <a:gd name="connsiteX2" fmla="*/ 676505 w 2591532"/>
              <a:gd name="connsiteY2" fmla="*/ 2219325 h 2790825"/>
              <a:gd name="connsiteX3" fmla="*/ 230 w 2591532"/>
              <a:gd name="connsiteY3" fmla="*/ 2790825 h 2790825"/>
              <a:gd name="connsiteX0" fmla="*/ 2591058 w 2591565"/>
              <a:gd name="connsiteY0" fmla="*/ 0 h 2807115"/>
              <a:gd name="connsiteX1" fmla="*/ 1000383 w 2591565"/>
              <a:gd name="connsiteY1" fmla="*/ 495300 h 2807115"/>
              <a:gd name="connsiteX2" fmla="*/ 590808 w 2591565"/>
              <a:gd name="connsiteY2" fmla="*/ 2638425 h 2807115"/>
              <a:gd name="connsiteX3" fmla="*/ 258 w 2591565"/>
              <a:gd name="connsiteY3" fmla="*/ 2790825 h 280711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2733"/>
              <a:gd name="connsiteY0" fmla="*/ 0 h 2790825"/>
              <a:gd name="connsiteX1" fmla="*/ 1924296 w 2592733"/>
              <a:gd name="connsiteY1" fmla="*/ 409575 h 2790825"/>
              <a:gd name="connsiteX2" fmla="*/ 628896 w 2592733"/>
              <a:gd name="connsiteY2" fmla="*/ 2505075 h 2790825"/>
              <a:gd name="connsiteX3" fmla="*/ 246 w 2592733"/>
              <a:gd name="connsiteY3" fmla="*/ 2790825 h 2790825"/>
              <a:gd name="connsiteX0" fmla="*/ 2591058 w 2592772"/>
              <a:gd name="connsiteY0" fmla="*/ 0 h 2790825"/>
              <a:gd name="connsiteX1" fmla="*/ 1924308 w 2592772"/>
              <a:gd name="connsiteY1" fmla="*/ 409575 h 2790825"/>
              <a:gd name="connsiteX2" fmla="*/ 590808 w 2592772"/>
              <a:gd name="connsiteY2" fmla="*/ 2505075 h 2790825"/>
              <a:gd name="connsiteX3" fmla="*/ 258 w 2592772"/>
              <a:gd name="connsiteY3" fmla="*/ 2790825 h 2790825"/>
              <a:gd name="connsiteX0" fmla="*/ 2591221 w 2592935"/>
              <a:gd name="connsiteY0" fmla="*/ 0 h 2790825"/>
              <a:gd name="connsiteX1" fmla="*/ 1924471 w 2592935"/>
              <a:gd name="connsiteY1" fmla="*/ 409575 h 2790825"/>
              <a:gd name="connsiteX2" fmla="*/ 590971 w 2592935"/>
              <a:gd name="connsiteY2" fmla="*/ 2505075 h 2790825"/>
              <a:gd name="connsiteX3" fmla="*/ 421 w 2592935"/>
              <a:gd name="connsiteY3" fmla="*/ 2790825 h 2790825"/>
              <a:gd name="connsiteX0" fmla="*/ 2591205 w 2592904"/>
              <a:gd name="connsiteY0" fmla="*/ 0 h 2790825"/>
              <a:gd name="connsiteX1" fmla="*/ 1924455 w 2592904"/>
              <a:gd name="connsiteY1" fmla="*/ 409575 h 2790825"/>
              <a:gd name="connsiteX2" fmla="*/ 610573 w 2592904"/>
              <a:gd name="connsiteY2" fmla="*/ 2381250 h 2790825"/>
              <a:gd name="connsiteX3" fmla="*/ 405 w 2592904"/>
              <a:gd name="connsiteY3" fmla="*/ 2790825 h 2790825"/>
              <a:gd name="connsiteX0" fmla="*/ 2591205 w 2592905"/>
              <a:gd name="connsiteY0" fmla="*/ 0 h 2790825"/>
              <a:gd name="connsiteX1" fmla="*/ 1924455 w 2592905"/>
              <a:gd name="connsiteY1" fmla="*/ 409575 h 2790825"/>
              <a:gd name="connsiteX2" fmla="*/ 610573 w 2592905"/>
              <a:gd name="connsiteY2" fmla="*/ 2381250 h 2790825"/>
              <a:gd name="connsiteX3" fmla="*/ 405 w 2592905"/>
              <a:gd name="connsiteY3" fmla="*/ 2790825 h 2790825"/>
              <a:gd name="connsiteX0" fmla="*/ 3450189 w 3450404"/>
              <a:gd name="connsiteY0" fmla="*/ 1512 h 2792337"/>
              <a:gd name="connsiteX1" fmla="*/ 39582 w 3450404"/>
              <a:gd name="connsiteY1" fmla="*/ 305530 h 2792337"/>
              <a:gd name="connsiteX2" fmla="*/ 1469557 w 3450404"/>
              <a:gd name="connsiteY2" fmla="*/ 2382762 h 2792337"/>
              <a:gd name="connsiteX3" fmla="*/ 859389 w 3450404"/>
              <a:gd name="connsiteY3" fmla="*/ 2792337 h 2792337"/>
              <a:gd name="connsiteX0" fmla="*/ 3413964 w 3414161"/>
              <a:gd name="connsiteY0" fmla="*/ 9366 h 2817441"/>
              <a:gd name="connsiteX1" fmla="*/ 3357 w 3414161"/>
              <a:gd name="connsiteY1" fmla="*/ 313384 h 2817441"/>
              <a:gd name="connsiteX2" fmla="*/ 2719511 w 3414161"/>
              <a:gd name="connsiteY2" fmla="*/ 2590002 h 2817441"/>
              <a:gd name="connsiteX3" fmla="*/ 823164 w 3414161"/>
              <a:gd name="connsiteY3" fmla="*/ 2800191 h 2817441"/>
              <a:gd name="connsiteX0" fmla="*/ 2590908 w 2591427"/>
              <a:gd name="connsiteY0" fmla="*/ 0 h 2808075"/>
              <a:gd name="connsiteX1" fmla="*/ 1247472 w 2591427"/>
              <a:gd name="connsiteY1" fmla="*/ 364447 h 2808075"/>
              <a:gd name="connsiteX2" fmla="*/ 1896455 w 2591427"/>
              <a:gd name="connsiteY2" fmla="*/ 2580636 h 2808075"/>
              <a:gd name="connsiteX3" fmla="*/ 108 w 2591427"/>
              <a:gd name="connsiteY3" fmla="*/ 2790825 h 2808075"/>
              <a:gd name="connsiteX0" fmla="*/ 2591327 w 2591963"/>
              <a:gd name="connsiteY0" fmla="*/ 0 h 2880152"/>
              <a:gd name="connsiteX1" fmla="*/ 1247891 w 2591963"/>
              <a:gd name="connsiteY1" fmla="*/ 364447 h 2880152"/>
              <a:gd name="connsiteX2" fmla="*/ 501092 w 2591963"/>
              <a:gd name="connsiteY2" fmla="*/ 2711565 h 2880152"/>
              <a:gd name="connsiteX3" fmla="*/ 527 w 2591963"/>
              <a:gd name="connsiteY3" fmla="*/ 2790825 h 2880152"/>
              <a:gd name="connsiteX0" fmla="*/ 3668687 w 3669322"/>
              <a:gd name="connsiteY0" fmla="*/ 0 h 2933112"/>
              <a:gd name="connsiteX1" fmla="*/ 2325251 w 3669322"/>
              <a:gd name="connsiteY1" fmla="*/ 364447 h 2933112"/>
              <a:gd name="connsiteX2" fmla="*/ 1578452 w 3669322"/>
              <a:gd name="connsiteY2" fmla="*/ 2711565 h 2933112"/>
              <a:gd name="connsiteX3" fmla="*/ 131 w 3669322"/>
              <a:gd name="connsiteY3" fmla="*/ 2911682 h 2933112"/>
              <a:gd name="connsiteX0" fmla="*/ 3668688 w 3669324"/>
              <a:gd name="connsiteY0" fmla="*/ 76786 h 2797985"/>
              <a:gd name="connsiteX1" fmla="*/ 2325251 w 3669324"/>
              <a:gd name="connsiteY1" fmla="*/ 229320 h 2797985"/>
              <a:gd name="connsiteX2" fmla="*/ 1578452 w 3669324"/>
              <a:gd name="connsiteY2" fmla="*/ 2576438 h 2797985"/>
              <a:gd name="connsiteX3" fmla="*/ 131 w 3669324"/>
              <a:gd name="connsiteY3" fmla="*/ 2776555 h 2797985"/>
              <a:gd name="connsiteX0" fmla="*/ 3668688 w 3669283"/>
              <a:gd name="connsiteY0" fmla="*/ 0 h 2721199"/>
              <a:gd name="connsiteX1" fmla="*/ 2255547 w 3669283"/>
              <a:gd name="connsiteY1" fmla="*/ 351204 h 2721199"/>
              <a:gd name="connsiteX2" fmla="*/ 1578452 w 3669283"/>
              <a:gd name="connsiteY2" fmla="*/ 2499652 h 2721199"/>
              <a:gd name="connsiteX3" fmla="*/ 131 w 3669283"/>
              <a:gd name="connsiteY3" fmla="*/ 2699769 h 2721199"/>
              <a:gd name="connsiteX0" fmla="*/ 4410749 w 4411133"/>
              <a:gd name="connsiteY0" fmla="*/ 0 h 2701056"/>
              <a:gd name="connsiteX1" fmla="*/ 2255547 w 4411133"/>
              <a:gd name="connsiteY1" fmla="*/ 331061 h 2701056"/>
              <a:gd name="connsiteX2" fmla="*/ 1578452 w 4411133"/>
              <a:gd name="connsiteY2" fmla="*/ 2479509 h 2701056"/>
              <a:gd name="connsiteX3" fmla="*/ 131 w 4411133"/>
              <a:gd name="connsiteY3" fmla="*/ 2679626 h 2701056"/>
              <a:gd name="connsiteX0" fmla="*/ 4086308 w 4086691"/>
              <a:gd name="connsiteY0" fmla="*/ 0 h 2604674"/>
              <a:gd name="connsiteX1" fmla="*/ 1931106 w 4086691"/>
              <a:gd name="connsiteY1" fmla="*/ 331061 h 2604674"/>
              <a:gd name="connsiteX2" fmla="*/ 1254011 w 4086691"/>
              <a:gd name="connsiteY2" fmla="*/ 2479509 h 2604674"/>
              <a:gd name="connsiteX3" fmla="*/ 170 w 4086691"/>
              <a:gd name="connsiteY3" fmla="*/ 2385367 h 2604674"/>
              <a:gd name="connsiteX0" fmla="*/ 4086302 w 4086684"/>
              <a:gd name="connsiteY0" fmla="*/ 0 h 2385367"/>
              <a:gd name="connsiteX1" fmla="*/ 1931100 w 4086684"/>
              <a:gd name="connsiteY1" fmla="*/ 331061 h 2385367"/>
              <a:gd name="connsiteX2" fmla="*/ 1298252 w 4086684"/>
              <a:gd name="connsiteY2" fmla="*/ 2092767 h 2385367"/>
              <a:gd name="connsiteX3" fmla="*/ 164 w 4086684"/>
              <a:gd name="connsiteY3" fmla="*/ 2385367 h 238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6684" h="2385367">
                <a:moveTo>
                  <a:pt x="4086302" y="0"/>
                </a:moveTo>
                <a:cubicBezTo>
                  <a:pt x="4116067" y="17859"/>
                  <a:pt x="2395775" y="-17733"/>
                  <a:pt x="1931100" y="331061"/>
                </a:cubicBezTo>
                <a:cubicBezTo>
                  <a:pt x="1466425" y="679855"/>
                  <a:pt x="1383812" y="1759392"/>
                  <a:pt x="1298252" y="2092767"/>
                </a:cubicBezTo>
                <a:cubicBezTo>
                  <a:pt x="1128389" y="2426142"/>
                  <a:pt x="-15711" y="2373461"/>
                  <a:pt x="164" y="2385367"/>
                </a:cubicBezTo>
              </a:path>
            </a:pathLst>
          </a:custGeom>
          <a:ln w="15875">
            <a:solidFill>
              <a:srgbClr val="C00000"/>
            </a:solidFill>
            <a:headEnd type="stealth" w="lg" len="lg"/>
            <a:tailEnd type="stealth" w="lg" len="lg"/>
          </a:ln>
          <a:effectLst>
            <a:outerShdw blurRad="25400" dist="38100" dir="5400000" sx="101000" sy="101000" algn="ctr" rotWithShape="0">
              <a:schemeClr val="bg1"/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 flipV="1">
            <a:off x="935411" y="5254948"/>
            <a:ext cx="161169" cy="40102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33"/>
          <p:cNvSpPr txBox="1">
            <a:spLocks noChangeArrowheads="1"/>
          </p:cNvSpPr>
          <p:nvPr/>
        </p:nvSpPr>
        <p:spPr bwMode="auto">
          <a:xfrm>
            <a:off x="-110240" y="5683658"/>
            <a:ext cx="2727574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1400" b="1" i="1"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 definition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term and the reference to the definition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Прямая со стрелкой 53"/>
          <p:cNvCxnSpPr>
            <a:stCxn id="55" idx="0"/>
          </p:cNvCxnSpPr>
          <p:nvPr/>
        </p:nvCxnSpPr>
        <p:spPr bwMode="auto">
          <a:xfrm flipH="1" flipV="1">
            <a:off x="3492939" y="5254948"/>
            <a:ext cx="185198" cy="80205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Box 33"/>
          <p:cNvSpPr txBox="1">
            <a:spLocks noChangeArrowheads="1"/>
          </p:cNvSpPr>
          <p:nvPr/>
        </p:nvSpPr>
        <p:spPr bwMode="auto">
          <a:xfrm>
            <a:off x="2802531" y="6057004"/>
            <a:ext cx="1751212" cy="27699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1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dirty="0" smtClean="0"/>
              <a:t>Term </a:t>
            </a:r>
            <a:r>
              <a:rPr lang="en-US" dirty="0"/>
              <a:t>from dictionary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774243" y="1456813"/>
            <a:ext cx="322337" cy="1080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 bwMode="auto">
          <a:xfrm flipH="1">
            <a:off x="774243" y="1564825"/>
            <a:ext cx="125349" cy="141123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8100392" y="5197983"/>
            <a:ext cx="1190913" cy="646331"/>
          </a:xfrm>
          <a:prstGeom prst="rect">
            <a:avLst/>
          </a:prstGeom>
          <a:solidFill>
            <a:srgbClr val="AEBA98">
              <a:alpha val="91000"/>
            </a:srgbClr>
          </a:solidFill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Ontology “Physical Property”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4140762" y="2038510"/>
            <a:ext cx="1602148" cy="27699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1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dirty="0"/>
              <a:t>rock characteristic</a:t>
            </a:r>
            <a:endParaRPr lang="ru-RU" dirty="0"/>
          </a:p>
        </p:txBody>
      </p:sp>
      <p:sp>
        <p:nvSpPr>
          <p:cNvPr id="64" name="Овал 63"/>
          <p:cNvSpPr/>
          <p:nvPr/>
        </p:nvSpPr>
        <p:spPr bwMode="auto">
          <a:xfrm>
            <a:off x="-5691" y="1116465"/>
            <a:ext cx="1559868" cy="1153977"/>
          </a:xfrm>
          <a:prstGeom prst="ellipse">
            <a:avLst/>
          </a:prstGeom>
          <a:noFill/>
          <a:ln w="41275" cap="flat" cmpd="sng" algn="ctr">
            <a:solidFill>
              <a:srgbClr val="A7197E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 flipH="1" flipV="1">
            <a:off x="1554176" y="1693225"/>
            <a:ext cx="857583" cy="1288934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2726644"/>
              <a:gd name="connsiteY0" fmla="*/ 1047537 h 2685837"/>
              <a:gd name="connsiteX1" fmla="*/ 1838325 w 2726644"/>
              <a:gd name="connsiteY1" fmla="*/ 18837 h 2685837"/>
              <a:gd name="connsiteX2" fmla="*/ 2381250 w 2726644"/>
              <a:gd name="connsiteY2" fmla="*/ 380787 h 2685837"/>
              <a:gd name="connsiteX3" fmla="*/ 2657475 w 2726644"/>
              <a:gd name="connsiteY3" fmla="*/ 923712 h 2685837"/>
              <a:gd name="connsiteX4" fmla="*/ 2724150 w 2726644"/>
              <a:gd name="connsiteY4" fmla="*/ 1628562 h 2685837"/>
              <a:gd name="connsiteX5" fmla="*/ 2511885 w 2726644"/>
              <a:gd name="connsiteY5" fmla="*/ 2197681 h 2685837"/>
              <a:gd name="connsiteX6" fmla="*/ 2095500 w 2726644"/>
              <a:gd name="connsiteY6" fmla="*/ 2609637 h 2685837"/>
              <a:gd name="connsiteX7" fmla="*/ 1657350 w 2726644"/>
              <a:gd name="connsiteY7" fmla="*/ 2685837 h 2685837"/>
              <a:gd name="connsiteX0" fmla="*/ 0 w 2726644"/>
              <a:gd name="connsiteY0" fmla="*/ 669918 h 2308218"/>
              <a:gd name="connsiteX1" fmla="*/ 1095375 w 2726644"/>
              <a:gd name="connsiteY1" fmla="*/ 831843 h 2308218"/>
              <a:gd name="connsiteX2" fmla="*/ 2381250 w 2726644"/>
              <a:gd name="connsiteY2" fmla="*/ 3168 h 2308218"/>
              <a:gd name="connsiteX3" fmla="*/ 2657475 w 2726644"/>
              <a:gd name="connsiteY3" fmla="*/ 546093 h 2308218"/>
              <a:gd name="connsiteX4" fmla="*/ 2724150 w 2726644"/>
              <a:gd name="connsiteY4" fmla="*/ 1250943 h 2308218"/>
              <a:gd name="connsiteX5" fmla="*/ 2511885 w 2726644"/>
              <a:gd name="connsiteY5" fmla="*/ 1820062 h 2308218"/>
              <a:gd name="connsiteX6" fmla="*/ 2095500 w 2726644"/>
              <a:gd name="connsiteY6" fmla="*/ 2232018 h 2308218"/>
              <a:gd name="connsiteX7" fmla="*/ 1657350 w 2726644"/>
              <a:gd name="connsiteY7" fmla="*/ 2308218 h 2308218"/>
              <a:gd name="connsiteX0" fmla="*/ 0 w 2761150"/>
              <a:gd name="connsiteY0" fmla="*/ 126024 h 1764324"/>
              <a:gd name="connsiteX1" fmla="*/ 1095375 w 2761150"/>
              <a:gd name="connsiteY1" fmla="*/ 287949 h 1764324"/>
              <a:gd name="connsiteX2" fmla="*/ 1666875 w 2761150"/>
              <a:gd name="connsiteY2" fmla="*/ 954699 h 1764324"/>
              <a:gd name="connsiteX3" fmla="*/ 2657475 w 2761150"/>
              <a:gd name="connsiteY3" fmla="*/ 2199 h 1764324"/>
              <a:gd name="connsiteX4" fmla="*/ 2724150 w 2761150"/>
              <a:gd name="connsiteY4" fmla="*/ 707049 h 1764324"/>
              <a:gd name="connsiteX5" fmla="*/ 2511885 w 2761150"/>
              <a:gd name="connsiteY5" fmla="*/ 1276168 h 1764324"/>
              <a:gd name="connsiteX6" fmla="*/ 2095500 w 2761150"/>
              <a:gd name="connsiteY6" fmla="*/ 1688124 h 1764324"/>
              <a:gd name="connsiteX7" fmla="*/ 1657350 w 2761150"/>
              <a:gd name="connsiteY7" fmla="*/ 1764324 h 1764324"/>
              <a:gd name="connsiteX0" fmla="*/ 0 w 2724252"/>
              <a:gd name="connsiteY0" fmla="*/ 0 h 1638300"/>
              <a:gd name="connsiteX1" fmla="*/ 1095375 w 2724252"/>
              <a:gd name="connsiteY1" fmla="*/ 161925 h 1638300"/>
              <a:gd name="connsiteX2" fmla="*/ 1666875 w 2724252"/>
              <a:gd name="connsiteY2" fmla="*/ 828675 h 1638300"/>
              <a:gd name="connsiteX3" fmla="*/ 1838325 w 2724252"/>
              <a:gd name="connsiteY3" fmla="*/ 990600 h 1638300"/>
              <a:gd name="connsiteX4" fmla="*/ 2724150 w 2724252"/>
              <a:gd name="connsiteY4" fmla="*/ 581025 h 1638300"/>
              <a:gd name="connsiteX5" fmla="*/ 2511885 w 2724252"/>
              <a:gd name="connsiteY5" fmla="*/ 1150144 h 1638300"/>
              <a:gd name="connsiteX6" fmla="*/ 2095500 w 2724252"/>
              <a:gd name="connsiteY6" fmla="*/ 1562100 h 1638300"/>
              <a:gd name="connsiteX7" fmla="*/ 1657350 w 2724252"/>
              <a:gd name="connsiteY7" fmla="*/ 1638300 h 1638300"/>
              <a:gd name="connsiteX0" fmla="*/ 0 w 2511885"/>
              <a:gd name="connsiteY0" fmla="*/ 0 h 1638300"/>
              <a:gd name="connsiteX1" fmla="*/ 1095375 w 2511885"/>
              <a:gd name="connsiteY1" fmla="*/ 161925 h 1638300"/>
              <a:gd name="connsiteX2" fmla="*/ 1666875 w 2511885"/>
              <a:gd name="connsiteY2" fmla="*/ 828675 h 1638300"/>
              <a:gd name="connsiteX3" fmla="*/ 1838325 w 2511885"/>
              <a:gd name="connsiteY3" fmla="*/ 990600 h 1638300"/>
              <a:gd name="connsiteX4" fmla="*/ 2511885 w 2511885"/>
              <a:gd name="connsiteY4" fmla="*/ 1150144 h 1638300"/>
              <a:gd name="connsiteX5" fmla="*/ 2095500 w 2511885"/>
              <a:gd name="connsiteY5" fmla="*/ 1562100 h 1638300"/>
              <a:gd name="connsiteX6" fmla="*/ 1657350 w 2511885"/>
              <a:gd name="connsiteY6" fmla="*/ 1638300 h 1638300"/>
              <a:gd name="connsiteX0" fmla="*/ 0 w 2098370"/>
              <a:gd name="connsiteY0" fmla="*/ 0 h 1638300"/>
              <a:gd name="connsiteX1" fmla="*/ 1095375 w 2098370"/>
              <a:gd name="connsiteY1" fmla="*/ 161925 h 1638300"/>
              <a:gd name="connsiteX2" fmla="*/ 1666875 w 2098370"/>
              <a:gd name="connsiteY2" fmla="*/ 828675 h 1638300"/>
              <a:gd name="connsiteX3" fmla="*/ 1838325 w 2098370"/>
              <a:gd name="connsiteY3" fmla="*/ 990600 h 1638300"/>
              <a:gd name="connsiteX4" fmla="*/ 2095500 w 2098370"/>
              <a:gd name="connsiteY4" fmla="*/ 1562100 h 1638300"/>
              <a:gd name="connsiteX5" fmla="*/ 1657350 w 2098370"/>
              <a:gd name="connsiteY5" fmla="*/ 1638300 h 1638300"/>
              <a:gd name="connsiteX0" fmla="*/ 0 w 1838338"/>
              <a:gd name="connsiteY0" fmla="*/ 0 h 1638300"/>
              <a:gd name="connsiteX1" fmla="*/ 1095375 w 1838338"/>
              <a:gd name="connsiteY1" fmla="*/ 161925 h 1638300"/>
              <a:gd name="connsiteX2" fmla="*/ 1666875 w 1838338"/>
              <a:gd name="connsiteY2" fmla="*/ 828675 h 1638300"/>
              <a:gd name="connsiteX3" fmla="*/ 1838325 w 1838338"/>
              <a:gd name="connsiteY3" fmla="*/ 990600 h 1638300"/>
              <a:gd name="connsiteX4" fmla="*/ 1657350 w 1838338"/>
              <a:gd name="connsiteY4" fmla="*/ 1638300 h 1638300"/>
              <a:gd name="connsiteX0" fmla="*/ 0 w 1933823"/>
              <a:gd name="connsiteY0" fmla="*/ 0 h 1123950"/>
              <a:gd name="connsiteX1" fmla="*/ 1095375 w 1933823"/>
              <a:gd name="connsiteY1" fmla="*/ 161925 h 1123950"/>
              <a:gd name="connsiteX2" fmla="*/ 1666875 w 1933823"/>
              <a:gd name="connsiteY2" fmla="*/ 828675 h 1123950"/>
              <a:gd name="connsiteX3" fmla="*/ 1838325 w 1933823"/>
              <a:gd name="connsiteY3" fmla="*/ 990600 h 1123950"/>
              <a:gd name="connsiteX4" fmla="*/ 1924050 w 1933823"/>
              <a:gd name="connsiteY4" fmla="*/ 1123950 h 1123950"/>
              <a:gd name="connsiteX0" fmla="*/ 0 w 1928665"/>
              <a:gd name="connsiteY0" fmla="*/ 0 h 1123950"/>
              <a:gd name="connsiteX1" fmla="*/ 1095375 w 1928665"/>
              <a:gd name="connsiteY1" fmla="*/ 161925 h 1123950"/>
              <a:gd name="connsiteX2" fmla="*/ 1666875 w 1928665"/>
              <a:gd name="connsiteY2" fmla="*/ 828675 h 1123950"/>
              <a:gd name="connsiteX3" fmla="*/ 1714500 w 1928665"/>
              <a:gd name="connsiteY3" fmla="*/ 1047750 h 1123950"/>
              <a:gd name="connsiteX4" fmla="*/ 1924050 w 1928665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714500 w 1924050"/>
              <a:gd name="connsiteY3" fmla="*/ 1047750 h 1123950"/>
              <a:gd name="connsiteX4" fmla="*/ 1924050 w 1924050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676275 w 1924050"/>
              <a:gd name="connsiteY1" fmla="*/ 2000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62150"/>
              <a:gd name="connsiteY0" fmla="*/ 0 h 1123950"/>
              <a:gd name="connsiteX1" fmla="*/ 676275 w 1962150"/>
              <a:gd name="connsiteY1" fmla="*/ 200025 h 1123950"/>
              <a:gd name="connsiteX2" fmla="*/ 1228725 w 1962150"/>
              <a:gd name="connsiteY2" fmla="*/ 457200 h 1123950"/>
              <a:gd name="connsiteX3" fmla="*/ 1522948 w 1962150"/>
              <a:gd name="connsiteY3" fmla="*/ 848528 h 1123950"/>
              <a:gd name="connsiteX4" fmla="*/ 1714500 w 1962150"/>
              <a:gd name="connsiteY4" fmla="*/ 1047750 h 1123950"/>
              <a:gd name="connsiteX5" fmla="*/ 1962150 w 1962150"/>
              <a:gd name="connsiteY5" fmla="*/ 1123950 h 11239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28725 w 1971675"/>
              <a:gd name="connsiteY2" fmla="*/ 457200 h 1085850"/>
              <a:gd name="connsiteX3" fmla="*/ 1522948 w 1971675"/>
              <a:gd name="connsiteY3" fmla="*/ 848528 h 1085850"/>
              <a:gd name="connsiteX4" fmla="*/ 1714500 w 1971675"/>
              <a:gd name="connsiteY4" fmla="*/ 1047750 h 1085850"/>
              <a:gd name="connsiteX5" fmla="*/ 1971675 w 1971675"/>
              <a:gd name="connsiteY5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522948 w 1971675"/>
              <a:gd name="connsiteY2" fmla="*/ 848528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08623 w 1971675"/>
              <a:gd name="connsiteY2" fmla="*/ 724703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876425"/>
              <a:gd name="connsiteY0" fmla="*/ 0 h 1050394"/>
              <a:gd name="connsiteX1" fmla="*/ 676275 w 1876425"/>
              <a:gd name="connsiteY1" fmla="*/ 200025 h 1050394"/>
              <a:gd name="connsiteX2" fmla="*/ 1208623 w 1876425"/>
              <a:gd name="connsiteY2" fmla="*/ 724703 h 1050394"/>
              <a:gd name="connsiteX3" fmla="*/ 1714500 w 1876425"/>
              <a:gd name="connsiteY3" fmla="*/ 1047750 h 1050394"/>
              <a:gd name="connsiteX4" fmla="*/ 1876425 w 1876425"/>
              <a:gd name="connsiteY4" fmla="*/ 895350 h 1050394"/>
              <a:gd name="connsiteX0" fmla="*/ 0 w 1876425"/>
              <a:gd name="connsiteY0" fmla="*/ 0 h 895350"/>
              <a:gd name="connsiteX1" fmla="*/ 676275 w 1876425"/>
              <a:gd name="connsiteY1" fmla="*/ 200025 h 895350"/>
              <a:gd name="connsiteX2" fmla="*/ 1208623 w 1876425"/>
              <a:gd name="connsiteY2" fmla="*/ 724703 h 895350"/>
              <a:gd name="connsiteX3" fmla="*/ 1552575 w 1876425"/>
              <a:gd name="connsiteY3" fmla="*/ 876300 h 895350"/>
              <a:gd name="connsiteX4" fmla="*/ 1876425 w 1876425"/>
              <a:gd name="connsiteY4" fmla="*/ 895350 h 895350"/>
              <a:gd name="connsiteX0" fmla="*/ 0 w 2228850"/>
              <a:gd name="connsiteY0" fmla="*/ 298186 h 698236"/>
              <a:gd name="connsiteX1" fmla="*/ 1028700 w 2228850"/>
              <a:gd name="connsiteY1" fmla="*/ 2911 h 698236"/>
              <a:gd name="connsiteX2" fmla="*/ 1561048 w 2228850"/>
              <a:gd name="connsiteY2" fmla="*/ 527589 h 698236"/>
              <a:gd name="connsiteX3" fmla="*/ 1905000 w 2228850"/>
              <a:gd name="connsiteY3" fmla="*/ 679186 h 698236"/>
              <a:gd name="connsiteX4" fmla="*/ 2228850 w 2228850"/>
              <a:gd name="connsiteY4" fmla="*/ 698236 h 698236"/>
              <a:gd name="connsiteX0" fmla="*/ 0 w 2228850"/>
              <a:gd name="connsiteY0" fmla="*/ 0 h 400050"/>
              <a:gd name="connsiteX1" fmla="*/ 790575 w 2228850"/>
              <a:gd name="connsiteY1" fmla="*/ 571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2228850"/>
              <a:gd name="connsiteY0" fmla="*/ 0 h 400050"/>
              <a:gd name="connsiteX1" fmla="*/ 895350 w 2228850"/>
              <a:gd name="connsiteY1" fmla="*/ 190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1905301"/>
              <a:gd name="connsiteY0" fmla="*/ 461439 h 874342"/>
              <a:gd name="connsiteX1" fmla="*/ 895350 w 1905301"/>
              <a:gd name="connsiteY1" fmla="*/ 480489 h 874342"/>
              <a:gd name="connsiteX2" fmla="*/ 1561048 w 1905301"/>
              <a:gd name="connsiteY2" fmla="*/ 690842 h 874342"/>
              <a:gd name="connsiteX3" fmla="*/ 1905000 w 1905301"/>
              <a:gd name="connsiteY3" fmla="*/ 842439 h 874342"/>
              <a:gd name="connsiteX4" fmla="*/ 1489262 w 1905301"/>
              <a:gd name="connsiteY4" fmla="*/ 877 h 874342"/>
              <a:gd name="connsiteX0" fmla="*/ 0 w 1528783"/>
              <a:gd name="connsiteY0" fmla="*/ 1954062 h 1954246"/>
              <a:gd name="connsiteX1" fmla="*/ 518832 w 1528783"/>
              <a:gd name="connsiteY1" fmla="*/ 480489 h 1954246"/>
              <a:gd name="connsiteX2" fmla="*/ 1184530 w 1528783"/>
              <a:gd name="connsiteY2" fmla="*/ 690842 h 1954246"/>
              <a:gd name="connsiteX3" fmla="*/ 1528482 w 1528783"/>
              <a:gd name="connsiteY3" fmla="*/ 842439 h 1954246"/>
              <a:gd name="connsiteX4" fmla="*/ 1112744 w 1528783"/>
              <a:gd name="connsiteY4" fmla="*/ 877 h 1954246"/>
              <a:gd name="connsiteX0" fmla="*/ 0 w 1528783"/>
              <a:gd name="connsiteY0" fmla="*/ 1954062 h 1965181"/>
              <a:gd name="connsiteX1" fmla="*/ 451597 w 1528783"/>
              <a:gd name="connsiteY1" fmla="*/ 1784854 h 1965181"/>
              <a:gd name="connsiteX2" fmla="*/ 1184530 w 1528783"/>
              <a:gd name="connsiteY2" fmla="*/ 690842 h 1965181"/>
              <a:gd name="connsiteX3" fmla="*/ 1528482 w 1528783"/>
              <a:gd name="connsiteY3" fmla="*/ 842439 h 1965181"/>
              <a:gd name="connsiteX4" fmla="*/ 1112744 w 1528783"/>
              <a:gd name="connsiteY4" fmla="*/ 877 h 1965181"/>
              <a:gd name="connsiteX0" fmla="*/ 0 w 1534573"/>
              <a:gd name="connsiteY0" fmla="*/ 1954093 h 1961105"/>
              <a:gd name="connsiteX1" fmla="*/ 451597 w 1534573"/>
              <a:gd name="connsiteY1" fmla="*/ 1784885 h 1961105"/>
              <a:gd name="connsiteX2" fmla="*/ 673542 w 1534573"/>
              <a:gd name="connsiteY2" fmla="*/ 852238 h 1961105"/>
              <a:gd name="connsiteX3" fmla="*/ 1528482 w 1534573"/>
              <a:gd name="connsiteY3" fmla="*/ 842470 h 1961105"/>
              <a:gd name="connsiteX4" fmla="*/ 1112744 w 1534573"/>
              <a:gd name="connsiteY4" fmla="*/ 908 h 1961105"/>
              <a:gd name="connsiteX0" fmla="*/ 0 w 1112744"/>
              <a:gd name="connsiteY0" fmla="*/ 1956347 h 1963359"/>
              <a:gd name="connsiteX1" fmla="*/ 451597 w 1112744"/>
              <a:gd name="connsiteY1" fmla="*/ 1787139 h 1963359"/>
              <a:gd name="connsiteX2" fmla="*/ 673542 w 1112744"/>
              <a:gd name="connsiteY2" fmla="*/ 854492 h 1963359"/>
              <a:gd name="connsiteX3" fmla="*/ 654423 w 1112744"/>
              <a:gd name="connsiteY3" fmla="*/ 306841 h 1963359"/>
              <a:gd name="connsiteX4" fmla="*/ 1112744 w 1112744"/>
              <a:gd name="connsiteY4" fmla="*/ 3162 h 1963359"/>
              <a:gd name="connsiteX0" fmla="*/ 0 w 1112744"/>
              <a:gd name="connsiteY0" fmla="*/ 1961859 h 1989339"/>
              <a:gd name="connsiteX1" fmla="*/ 451597 w 1112744"/>
              <a:gd name="connsiteY1" fmla="*/ 1792651 h 1989339"/>
              <a:gd name="connsiteX2" fmla="*/ 654423 w 1112744"/>
              <a:gd name="connsiteY2" fmla="*/ 312353 h 1989339"/>
              <a:gd name="connsiteX3" fmla="*/ 1112744 w 1112744"/>
              <a:gd name="connsiteY3" fmla="*/ 8674 h 1989339"/>
              <a:gd name="connsiteX0" fmla="*/ 0 w 1139638"/>
              <a:gd name="connsiteY0" fmla="*/ 2015648 h 2029025"/>
              <a:gd name="connsiteX1" fmla="*/ 478491 w 1139638"/>
              <a:gd name="connsiteY1" fmla="*/ 1792651 h 2029025"/>
              <a:gd name="connsiteX2" fmla="*/ 681317 w 1139638"/>
              <a:gd name="connsiteY2" fmla="*/ 312353 h 2029025"/>
              <a:gd name="connsiteX3" fmla="*/ 1139638 w 1139638"/>
              <a:gd name="connsiteY3" fmla="*/ 8674 h 2029025"/>
              <a:gd name="connsiteX0" fmla="*/ 0 w 1139638"/>
              <a:gd name="connsiteY0" fmla="*/ 2014524 h 2017700"/>
              <a:gd name="connsiteX1" fmla="*/ 491938 w 1139638"/>
              <a:gd name="connsiteY1" fmla="*/ 1697397 h 2017700"/>
              <a:gd name="connsiteX2" fmla="*/ 681317 w 1139638"/>
              <a:gd name="connsiteY2" fmla="*/ 311229 h 2017700"/>
              <a:gd name="connsiteX3" fmla="*/ 1139638 w 1139638"/>
              <a:gd name="connsiteY3" fmla="*/ 7550 h 2017700"/>
              <a:gd name="connsiteX0" fmla="*/ 0 w 1175627"/>
              <a:gd name="connsiteY0" fmla="*/ 96713 h 1698221"/>
              <a:gd name="connsiteX1" fmla="*/ 527927 w 1175627"/>
              <a:gd name="connsiteY1" fmla="*/ 1697397 h 1698221"/>
              <a:gd name="connsiteX2" fmla="*/ 717306 w 1175627"/>
              <a:gd name="connsiteY2" fmla="*/ 311229 h 1698221"/>
              <a:gd name="connsiteX3" fmla="*/ 1175627 w 1175627"/>
              <a:gd name="connsiteY3" fmla="*/ 7550 h 1698221"/>
              <a:gd name="connsiteX0" fmla="*/ 0 w 1175627"/>
              <a:gd name="connsiteY0" fmla="*/ 96713 h 419759"/>
              <a:gd name="connsiteX1" fmla="*/ 437954 w 1175627"/>
              <a:gd name="connsiteY1" fmla="*/ 205771 h 419759"/>
              <a:gd name="connsiteX2" fmla="*/ 717306 w 1175627"/>
              <a:gd name="connsiteY2" fmla="*/ 311229 h 419759"/>
              <a:gd name="connsiteX3" fmla="*/ 1175627 w 1175627"/>
              <a:gd name="connsiteY3" fmla="*/ 7550 h 419759"/>
              <a:gd name="connsiteX0" fmla="*/ 0 w 1175627"/>
              <a:gd name="connsiteY0" fmla="*/ 92244 h 538050"/>
              <a:gd name="connsiteX1" fmla="*/ 437954 w 1175627"/>
              <a:gd name="connsiteY1" fmla="*/ 201302 h 538050"/>
              <a:gd name="connsiteX2" fmla="*/ 753295 w 1175627"/>
              <a:gd name="connsiteY2" fmla="*/ 448819 h 538050"/>
              <a:gd name="connsiteX3" fmla="*/ 1175627 w 1175627"/>
              <a:gd name="connsiteY3" fmla="*/ 3081 h 538050"/>
              <a:gd name="connsiteX0" fmla="*/ 0 w 1769443"/>
              <a:gd name="connsiteY0" fmla="*/ 0 h 976287"/>
              <a:gd name="connsiteX1" fmla="*/ 437954 w 1769443"/>
              <a:gd name="connsiteY1" fmla="*/ 109058 h 976287"/>
              <a:gd name="connsiteX2" fmla="*/ 753295 w 1769443"/>
              <a:gd name="connsiteY2" fmla="*/ 356575 h 976287"/>
              <a:gd name="connsiteX3" fmla="*/ 1769443 w 1769443"/>
              <a:gd name="connsiteY3" fmla="*/ 976287 h 976287"/>
              <a:gd name="connsiteX0" fmla="*/ 0 w 1769443"/>
              <a:gd name="connsiteY0" fmla="*/ 0 h 976287"/>
              <a:gd name="connsiteX1" fmla="*/ 437954 w 1769443"/>
              <a:gd name="connsiteY1" fmla="*/ 109058 h 976287"/>
              <a:gd name="connsiteX2" fmla="*/ 1077194 w 1769443"/>
              <a:gd name="connsiteY2" fmla="*/ 853788 h 976287"/>
              <a:gd name="connsiteX3" fmla="*/ 1769443 w 1769443"/>
              <a:gd name="connsiteY3" fmla="*/ 976287 h 976287"/>
              <a:gd name="connsiteX0" fmla="*/ 0 w 1769443"/>
              <a:gd name="connsiteY0" fmla="*/ 0 h 1061536"/>
              <a:gd name="connsiteX1" fmla="*/ 437954 w 1769443"/>
              <a:gd name="connsiteY1" fmla="*/ 109058 h 1061536"/>
              <a:gd name="connsiteX2" fmla="*/ 1077194 w 1769443"/>
              <a:gd name="connsiteY2" fmla="*/ 853788 h 1061536"/>
              <a:gd name="connsiteX3" fmla="*/ 1769443 w 1769443"/>
              <a:gd name="connsiteY3" fmla="*/ 976287 h 1061536"/>
              <a:gd name="connsiteX0" fmla="*/ 0 w 1769443"/>
              <a:gd name="connsiteY0" fmla="*/ 0 h 992447"/>
              <a:gd name="connsiteX1" fmla="*/ 437954 w 1769443"/>
              <a:gd name="connsiteY1" fmla="*/ 109058 h 992447"/>
              <a:gd name="connsiteX2" fmla="*/ 1077194 w 1769443"/>
              <a:gd name="connsiteY2" fmla="*/ 853788 h 992447"/>
              <a:gd name="connsiteX3" fmla="*/ 1769443 w 1769443"/>
              <a:gd name="connsiteY3" fmla="*/ 976287 h 992447"/>
              <a:gd name="connsiteX0" fmla="*/ 0 w 1769443"/>
              <a:gd name="connsiteY0" fmla="*/ 0 h 992447"/>
              <a:gd name="connsiteX1" fmla="*/ 599904 w 1769443"/>
              <a:gd name="connsiteY1" fmla="*/ 535237 h 992447"/>
              <a:gd name="connsiteX2" fmla="*/ 1077194 w 1769443"/>
              <a:gd name="connsiteY2" fmla="*/ 853788 h 992447"/>
              <a:gd name="connsiteX3" fmla="*/ 1769443 w 1769443"/>
              <a:gd name="connsiteY3" fmla="*/ 976287 h 992447"/>
              <a:gd name="connsiteX0" fmla="*/ 0 w 1769443"/>
              <a:gd name="connsiteY0" fmla="*/ 0 h 976287"/>
              <a:gd name="connsiteX1" fmla="*/ 599904 w 1769443"/>
              <a:gd name="connsiteY1" fmla="*/ 535237 h 976287"/>
              <a:gd name="connsiteX2" fmla="*/ 1769443 w 1769443"/>
              <a:gd name="connsiteY2" fmla="*/ 976287 h 976287"/>
              <a:gd name="connsiteX0" fmla="*/ 0 w 1769443"/>
              <a:gd name="connsiteY0" fmla="*/ 0 h 976287"/>
              <a:gd name="connsiteX1" fmla="*/ 923803 w 1769443"/>
              <a:gd name="connsiteY1" fmla="*/ 819357 h 976287"/>
              <a:gd name="connsiteX2" fmla="*/ 1769443 w 1769443"/>
              <a:gd name="connsiteY2" fmla="*/ 976287 h 976287"/>
              <a:gd name="connsiteX0" fmla="*/ 0 w 1484080"/>
              <a:gd name="connsiteY0" fmla="*/ 0 h 8548405"/>
              <a:gd name="connsiteX1" fmla="*/ 638440 w 1484080"/>
              <a:gd name="connsiteY1" fmla="*/ 8391475 h 8548405"/>
              <a:gd name="connsiteX2" fmla="*/ 1484080 w 1484080"/>
              <a:gd name="connsiteY2" fmla="*/ 8548405 h 8548405"/>
              <a:gd name="connsiteX0" fmla="*/ 0 w 1484080"/>
              <a:gd name="connsiteY0" fmla="*/ 0 h 8548405"/>
              <a:gd name="connsiteX1" fmla="*/ 89822 w 1484080"/>
              <a:gd name="connsiteY1" fmla="*/ 2236399 h 8548405"/>
              <a:gd name="connsiteX2" fmla="*/ 638440 w 1484080"/>
              <a:gd name="connsiteY2" fmla="*/ 8391475 h 8548405"/>
              <a:gd name="connsiteX3" fmla="*/ 1484080 w 1484080"/>
              <a:gd name="connsiteY3" fmla="*/ 8548405 h 8548405"/>
              <a:gd name="connsiteX0" fmla="*/ 0 w 1484080"/>
              <a:gd name="connsiteY0" fmla="*/ 78909 h 8627314"/>
              <a:gd name="connsiteX1" fmla="*/ 429539 w 1484080"/>
              <a:gd name="connsiteY1" fmla="*/ 724527 h 8627314"/>
              <a:gd name="connsiteX2" fmla="*/ 638440 w 1484080"/>
              <a:gd name="connsiteY2" fmla="*/ 8470384 h 8627314"/>
              <a:gd name="connsiteX3" fmla="*/ 1484080 w 1484080"/>
              <a:gd name="connsiteY3" fmla="*/ 8627314 h 8627314"/>
              <a:gd name="connsiteX0" fmla="*/ 0 w 1484080"/>
              <a:gd name="connsiteY0" fmla="*/ 78909 h 8627314"/>
              <a:gd name="connsiteX1" fmla="*/ 429539 w 1484080"/>
              <a:gd name="connsiteY1" fmla="*/ 724527 h 8627314"/>
              <a:gd name="connsiteX2" fmla="*/ 883036 w 1484080"/>
              <a:gd name="connsiteY2" fmla="*/ 8215859 h 8627314"/>
              <a:gd name="connsiteX3" fmla="*/ 1484080 w 1484080"/>
              <a:gd name="connsiteY3" fmla="*/ 8627314 h 8627314"/>
              <a:gd name="connsiteX0" fmla="*/ 0 w 1484080"/>
              <a:gd name="connsiteY0" fmla="*/ 78909 h 8627314"/>
              <a:gd name="connsiteX1" fmla="*/ 429539 w 1484080"/>
              <a:gd name="connsiteY1" fmla="*/ 724527 h 8627314"/>
              <a:gd name="connsiteX2" fmla="*/ 883036 w 1484080"/>
              <a:gd name="connsiteY2" fmla="*/ 8215859 h 8627314"/>
              <a:gd name="connsiteX3" fmla="*/ 1484080 w 1484080"/>
              <a:gd name="connsiteY3" fmla="*/ 8627314 h 8627314"/>
              <a:gd name="connsiteX0" fmla="*/ 0 w 1484080"/>
              <a:gd name="connsiteY0" fmla="*/ 78909 h 8627314"/>
              <a:gd name="connsiteX1" fmla="*/ 429539 w 1484080"/>
              <a:gd name="connsiteY1" fmla="*/ 724527 h 8627314"/>
              <a:gd name="connsiteX2" fmla="*/ 1073278 w 1484080"/>
              <a:gd name="connsiteY2" fmla="*/ 8279490 h 8627314"/>
              <a:gd name="connsiteX3" fmla="*/ 1484080 w 1484080"/>
              <a:gd name="connsiteY3" fmla="*/ 8627314 h 8627314"/>
              <a:gd name="connsiteX0" fmla="*/ 0 w 1484080"/>
              <a:gd name="connsiteY0" fmla="*/ 205717 h 8754122"/>
              <a:gd name="connsiteX1" fmla="*/ 674136 w 1484080"/>
              <a:gd name="connsiteY1" fmla="*/ 660442 h 8754122"/>
              <a:gd name="connsiteX2" fmla="*/ 1073278 w 1484080"/>
              <a:gd name="connsiteY2" fmla="*/ 8406298 h 8754122"/>
              <a:gd name="connsiteX3" fmla="*/ 1484080 w 1484080"/>
              <a:gd name="connsiteY3" fmla="*/ 8754122 h 8754122"/>
              <a:gd name="connsiteX0" fmla="*/ 0 w 1484080"/>
              <a:gd name="connsiteY0" fmla="*/ 205717 h 8754122"/>
              <a:gd name="connsiteX1" fmla="*/ 674136 w 1484080"/>
              <a:gd name="connsiteY1" fmla="*/ 660442 h 8754122"/>
              <a:gd name="connsiteX2" fmla="*/ 910214 w 1484080"/>
              <a:gd name="connsiteY2" fmla="*/ 8469929 h 8754122"/>
              <a:gd name="connsiteX3" fmla="*/ 1484080 w 1484080"/>
              <a:gd name="connsiteY3" fmla="*/ 8754122 h 8754122"/>
              <a:gd name="connsiteX0" fmla="*/ 0 w 1484080"/>
              <a:gd name="connsiteY0" fmla="*/ 2411 h 8550816"/>
              <a:gd name="connsiteX1" fmla="*/ 701313 w 1484080"/>
              <a:gd name="connsiteY1" fmla="*/ 775292 h 8550816"/>
              <a:gd name="connsiteX2" fmla="*/ 910214 w 1484080"/>
              <a:gd name="connsiteY2" fmla="*/ 8266623 h 8550816"/>
              <a:gd name="connsiteX3" fmla="*/ 1484080 w 1484080"/>
              <a:gd name="connsiteY3" fmla="*/ 8550816 h 8550816"/>
              <a:gd name="connsiteX0" fmla="*/ 0 w 1484080"/>
              <a:gd name="connsiteY0" fmla="*/ 2411 h 8550816"/>
              <a:gd name="connsiteX1" fmla="*/ 701313 w 1484080"/>
              <a:gd name="connsiteY1" fmla="*/ 775292 h 8550816"/>
              <a:gd name="connsiteX2" fmla="*/ 910214 w 1484080"/>
              <a:gd name="connsiteY2" fmla="*/ 7248523 h 8550816"/>
              <a:gd name="connsiteX3" fmla="*/ 1484080 w 1484080"/>
              <a:gd name="connsiteY3" fmla="*/ 8550816 h 8550816"/>
              <a:gd name="connsiteX0" fmla="*/ 0 w 1484080"/>
              <a:gd name="connsiteY0" fmla="*/ 2411 h 8550816"/>
              <a:gd name="connsiteX1" fmla="*/ 701313 w 1484080"/>
              <a:gd name="connsiteY1" fmla="*/ 775292 h 8550816"/>
              <a:gd name="connsiteX2" fmla="*/ 910214 w 1484080"/>
              <a:gd name="connsiteY2" fmla="*/ 7821205 h 8550816"/>
              <a:gd name="connsiteX3" fmla="*/ 1484080 w 1484080"/>
              <a:gd name="connsiteY3" fmla="*/ 8550816 h 8550816"/>
              <a:gd name="connsiteX0" fmla="*/ 0 w 1484080"/>
              <a:gd name="connsiteY0" fmla="*/ -3 h 8548402"/>
              <a:gd name="connsiteX1" fmla="*/ 701313 w 1484080"/>
              <a:gd name="connsiteY1" fmla="*/ 772878 h 8548402"/>
              <a:gd name="connsiteX2" fmla="*/ 1044888 w 1484080"/>
              <a:gd name="connsiteY2" fmla="*/ 8205885 h 8548402"/>
              <a:gd name="connsiteX3" fmla="*/ 1484080 w 1484080"/>
              <a:gd name="connsiteY3" fmla="*/ 8548402 h 85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4080" h="8548402">
                <a:moveTo>
                  <a:pt x="0" y="-3"/>
                </a:moveTo>
                <a:cubicBezTo>
                  <a:pt x="14970" y="372730"/>
                  <a:pt x="527165" y="-594770"/>
                  <a:pt x="701313" y="772878"/>
                </a:cubicBezTo>
                <a:cubicBezTo>
                  <a:pt x="875461" y="2140526"/>
                  <a:pt x="812512" y="7153884"/>
                  <a:pt x="1044888" y="8205885"/>
                </a:cubicBezTo>
                <a:cubicBezTo>
                  <a:pt x="1299029" y="8495863"/>
                  <a:pt x="1240426" y="8456517"/>
                  <a:pt x="1484080" y="8548402"/>
                </a:cubicBezTo>
              </a:path>
            </a:pathLst>
          </a:custGeom>
          <a:ln w="25400" cmpd="sng">
            <a:solidFill>
              <a:srgbClr val="9F31A2"/>
            </a:solidFill>
            <a:prstDash val="solid"/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942710" y="288552"/>
            <a:ext cx="23066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Preparing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Formalize Descriptions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 </a:t>
            </a:r>
            <a:r>
              <a:rPr lang="en-US" b="1" spc="1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Geological Units</a:t>
            </a:r>
            <a:endParaRPr lang="ru-RU" b="1" spc="18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65058" y="1921364"/>
            <a:ext cx="1190913" cy="646331"/>
          </a:xfrm>
          <a:prstGeom prst="rect">
            <a:avLst/>
          </a:prstGeom>
          <a:solidFill>
            <a:srgbClr val="AEBA98">
              <a:alpha val="91000"/>
            </a:srgbClr>
          </a:solidFill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Ontology “Chemical </a:t>
            </a:r>
            <a:r>
              <a:rPr lang="en-US" dirty="0" err="1"/>
              <a:t>Descriptoin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7177563" y="550161"/>
            <a:ext cx="1190913" cy="461665"/>
          </a:xfrm>
          <a:prstGeom prst="rect">
            <a:avLst/>
          </a:prstGeom>
          <a:solidFill>
            <a:srgbClr val="AEBA98">
              <a:alpha val="91000"/>
            </a:srgbClr>
          </a:solidFill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Ontology “Genesis”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60889" y="6042034"/>
            <a:ext cx="1346913" cy="461665"/>
          </a:xfrm>
          <a:prstGeom prst="rect">
            <a:avLst/>
          </a:prstGeom>
          <a:solidFill>
            <a:srgbClr val="AEBA98">
              <a:alpha val="91000"/>
            </a:srgbClr>
          </a:solidFill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Ontology “</a:t>
            </a:r>
            <a:r>
              <a:rPr lang="en-US" dirty="0" err="1"/>
              <a:t>QualitivePSD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3942710" y="5537296"/>
            <a:ext cx="1800200" cy="461665"/>
          </a:xfrm>
          <a:prstGeom prst="rect">
            <a:avLst/>
          </a:prstGeom>
          <a:solidFill>
            <a:srgbClr val="AEBA98">
              <a:alpha val="91000"/>
            </a:srgbClr>
          </a:solidFill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Ontology “</a:t>
            </a:r>
            <a:r>
              <a:rPr lang="en-US" dirty="0" err="1"/>
              <a:t>Earth_Material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723165" y="129087"/>
            <a:ext cx="2337002" cy="996033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solidFill>
              <a:srgbClr val="7030A0"/>
            </a:solidFill>
          </a:ln>
          <a:effectLst>
            <a:glow rad="88900">
              <a:schemeClr val="accent1">
                <a:lumMod val="25000"/>
                <a:alpha val="40000"/>
              </a:schemeClr>
            </a:glow>
          </a:effectLst>
        </p:spPr>
        <p:txBody>
          <a:bodyPr wrap="square" lIns="72000" tIns="36000" rIns="36000" bIns="3600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pPr>
              <a:lnSpc>
                <a:spcPts val="1200"/>
              </a:lnSpc>
            </a:pPr>
            <a:r>
              <a:rPr lang="en-US" sz="11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original author's description </a:t>
            </a:r>
            <a:r>
              <a:rPr lang="en-US" sz="900" i="1" dirty="0" err="1">
                <a:solidFill>
                  <a:schemeClr val="tx1"/>
                </a:solidFill>
              </a:rPr>
              <a:t>Onkodinsky</a:t>
            </a:r>
            <a:r>
              <a:rPr lang="en-US" sz="900" i="1" dirty="0">
                <a:solidFill>
                  <a:schemeClr val="tx1"/>
                </a:solidFill>
              </a:rPr>
              <a:t> </a:t>
            </a:r>
            <a:r>
              <a:rPr lang="en-US" sz="900" i="1" dirty="0" smtClean="0">
                <a:solidFill>
                  <a:schemeClr val="tx1"/>
                </a:solidFill>
              </a:rPr>
              <a:t>complex of rhyolite-</a:t>
            </a:r>
            <a:r>
              <a:rPr lang="en-US" sz="900" i="1" dirty="0" err="1" smtClean="0">
                <a:solidFill>
                  <a:schemeClr val="tx1"/>
                </a:solidFill>
              </a:rPr>
              <a:t>dacite</a:t>
            </a:r>
            <a:r>
              <a:rPr lang="en-US" sz="900" i="1" dirty="0" smtClean="0">
                <a:solidFill>
                  <a:schemeClr val="tx1"/>
                </a:solidFill>
              </a:rPr>
              <a:t>. </a:t>
            </a:r>
            <a:r>
              <a:rPr lang="en-US" sz="900" i="1" dirty="0" err="1" smtClean="0">
                <a:solidFill>
                  <a:schemeClr val="tx1"/>
                </a:solidFill>
              </a:rPr>
              <a:t>Rhyodacites</a:t>
            </a:r>
            <a:r>
              <a:rPr lang="en-US" sz="900" i="1" dirty="0" smtClean="0">
                <a:solidFill>
                  <a:schemeClr val="tx1"/>
                </a:solidFill>
              </a:rPr>
              <a:t>, rhyolites, </a:t>
            </a:r>
            <a:r>
              <a:rPr lang="en-US" sz="900" i="1" dirty="0" err="1" smtClean="0">
                <a:solidFill>
                  <a:schemeClr val="tx1"/>
                </a:solidFill>
              </a:rPr>
              <a:t>dacites</a:t>
            </a:r>
            <a:r>
              <a:rPr lang="en-US" sz="900" i="1" dirty="0" smtClean="0">
                <a:solidFill>
                  <a:schemeClr val="tx1"/>
                </a:solidFill>
              </a:rPr>
              <a:t> and </a:t>
            </a:r>
            <a:r>
              <a:rPr lang="en-US" sz="900" i="1" dirty="0" err="1" smtClean="0">
                <a:solidFill>
                  <a:schemeClr val="tx1"/>
                </a:solidFill>
              </a:rPr>
              <a:t>andesites</a:t>
            </a:r>
            <a:r>
              <a:rPr lang="en-US" sz="900" i="1" dirty="0" smtClean="0">
                <a:solidFill>
                  <a:schemeClr val="tx1"/>
                </a:solidFill>
              </a:rPr>
              <a:t>. 67-110 million years (K-</a:t>
            </a:r>
            <a:r>
              <a:rPr lang="en-US" sz="900" i="1" dirty="0" err="1" smtClean="0">
                <a:solidFill>
                  <a:schemeClr val="tx1"/>
                </a:solidFill>
              </a:rPr>
              <a:t>Ar</a:t>
            </a:r>
            <a:r>
              <a:rPr lang="en-US" sz="900" i="1" dirty="0" smtClean="0">
                <a:solidFill>
                  <a:schemeClr val="tx1"/>
                </a:solidFill>
              </a:rPr>
              <a:t>). On the </a:t>
            </a:r>
            <a:r>
              <a:rPr lang="en-US" sz="900" i="1" dirty="0" err="1" smtClean="0">
                <a:solidFill>
                  <a:schemeClr val="tx1"/>
                </a:solidFill>
              </a:rPr>
              <a:t>the</a:t>
            </a:r>
            <a:r>
              <a:rPr lang="en-US" sz="900" i="1" dirty="0" smtClean="0">
                <a:solidFill>
                  <a:schemeClr val="tx1"/>
                </a:solidFill>
              </a:rPr>
              <a:t> complex associated manifestations of tin, gold, and thorium</a:t>
            </a:r>
            <a:r>
              <a:rPr lang="en-US" sz="900" i="1" dirty="0" smtClean="0">
                <a:solidFill>
                  <a:srgbClr val="FFFF00"/>
                </a:solidFill>
              </a:rPr>
              <a:t>.</a:t>
            </a:r>
            <a:endParaRPr lang="ru-RU" sz="900" i="1" dirty="0">
              <a:solidFill>
                <a:srgbClr val="FFFF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-88536" y="2852936"/>
            <a:ext cx="700096" cy="211459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</p:spPr>
        <p:txBody>
          <a:bodyPr wrap="square" lIns="72000" tIns="36000" rIns="36000" bIns="3600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pPr>
              <a:lnSpc>
                <a:spcPts val="1200"/>
              </a:lnSpc>
            </a:pPr>
            <a:r>
              <a:rPr lang="en-US" sz="800" i="1" dirty="0" err="1" smtClean="0"/>
              <a:t>dacite</a:t>
            </a:r>
            <a:endParaRPr lang="ru-RU" sz="8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2484438" y="2926558"/>
            <a:ext cx="1151458" cy="211459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</p:spPr>
        <p:txBody>
          <a:bodyPr wrap="square" lIns="72000" tIns="36000" rIns="36000" bIns="3600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defRPr sz="800" b="1" i="1">
                <a:solidFill>
                  <a:srgbClr val="FF0000"/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Onkodinsky</a:t>
            </a:r>
            <a:r>
              <a:rPr lang="en-US" dirty="0">
                <a:solidFill>
                  <a:schemeClr val="tx1"/>
                </a:solidFill>
              </a:rPr>
              <a:t> complex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6" name="Прямая со стрелкой 75"/>
          <p:cNvCxnSpPr>
            <a:stCxn id="74" idx="2"/>
          </p:cNvCxnSpPr>
          <p:nvPr/>
        </p:nvCxnSpPr>
        <p:spPr bwMode="auto">
          <a:xfrm>
            <a:off x="261512" y="3064395"/>
            <a:ext cx="103016" cy="144472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8" name="Группа 57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59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61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63" name="Picture 5" descr="logo VSEGEI dark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78" name="TextBox 77"/>
          <p:cNvSpPr txBox="1"/>
          <p:nvPr/>
        </p:nvSpPr>
        <p:spPr>
          <a:xfrm>
            <a:off x="3568977" y="5085184"/>
            <a:ext cx="700096" cy="211459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</p:spPr>
        <p:txBody>
          <a:bodyPr wrap="square" lIns="72000" tIns="36000" rIns="36000" bIns="3600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pPr>
              <a:lnSpc>
                <a:spcPts val="1200"/>
              </a:lnSpc>
            </a:pPr>
            <a:r>
              <a:rPr lang="en-US" sz="800" i="1" dirty="0" err="1" smtClean="0"/>
              <a:t>dacite</a:t>
            </a:r>
            <a:endParaRPr lang="ru-RU" sz="800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486869" y="4405923"/>
            <a:ext cx="700096" cy="211459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</p:spPr>
        <p:txBody>
          <a:bodyPr wrap="square" lIns="72000" tIns="36000" rIns="36000" bIns="3600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pPr>
              <a:lnSpc>
                <a:spcPts val="1200"/>
              </a:lnSpc>
            </a:pPr>
            <a:r>
              <a:rPr lang="en-US" sz="800" i="1" dirty="0" err="1" smtClean="0"/>
              <a:t>dacite</a:t>
            </a:r>
            <a:endParaRPr lang="ru-RU" sz="800" i="1" dirty="0"/>
          </a:p>
        </p:txBody>
      </p:sp>
    </p:spTree>
    <p:extLst>
      <p:ext uri="{BB962C8B-B14F-4D97-AF65-F5344CB8AC3E}">
        <p14:creationId xmlns:p14="http://schemas.microsoft.com/office/powerpoint/2010/main" val="2834052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/>
          <a:stretch/>
        </p:blipFill>
        <p:spPr bwMode="auto">
          <a:xfrm>
            <a:off x="146449" y="622644"/>
            <a:ext cx="4190253" cy="375835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3" t="3637" r="-1"/>
          <a:stretch/>
        </p:blipFill>
        <p:spPr bwMode="auto">
          <a:xfrm>
            <a:off x="7145214" y="2708920"/>
            <a:ext cx="1572072" cy="1912760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1"/>
          <a:stretch/>
        </p:blipFill>
        <p:spPr bwMode="auto">
          <a:xfrm>
            <a:off x="6732240" y="692696"/>
            <a:ext cx="1561991" cy="2000326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4" t="1488"/>
          <a:stretch/>
        </p:blipFill>
        <p:spPr bwMode="auto">
          <a:xfrm>
            <a:off x="7573191" y="4658413"/>
            <a:ext cx="1535313" cy="1938939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46449" y="22122"/>
            <a:ext cx="863340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The use of Ontologies allows to create meaningful queries to the database and the automatic generation of Geological Maps from SGM 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DB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RF</a:t>
            </a:r>
            <a:endParaRPr lang="en-US" sz="800" b="1" dirty="0" smtClean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29211" y="3861328"/>
            <a:ext cx="3942789" cy="2520000"/>
            <a:chOff x="2479129" y="2564864"/>
            <a:chExt cx="3942789" cy="25200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388" y="2564864"/>
              <a:ext cx="3114530" cy="2520000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rgbClr val="92D050">
                  <a:alpha val="40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146939" y="2758966"/>
              <a:ext cx="1209192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1000" dirty="0" smtClean="0"/>
                <a:t>Geological age </a:t>
              </a:r>
              <a:endParaRPr lang="ru-RU" sz="1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89453" y="3007594"/>
              <a:ext cx="1150400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1000" dirty="0"/>
                <a:t>Geological </a:t>
              </a:r>
              <a:r>
                <a:rPr lang="en-US" sz="1000" dirty="0" smtClean="0"/>
                <a:t>zoning</a:t>
              </a:r>
              <a:endParaRPr lang="ru-RU" sz="1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0931" y="3298750"/>
              <a:ext cx="1150400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1000" dirty="0" smtClean="0"/>
                <a:t>the name of rock</a:t>
              </a:r>
              <a:endParaRPr lang="ru-RU" sz="1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67944" y="3573016"/>
              <a:ext cx="543451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1000" dirty="0" smtClean="0"/>
                <a:t>genesis</a:t>
              </a:r>
              <a:endParaRPr lang="ru-RU" sz="1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217050" y="3933056"/>
              <a:ext cx="1939126" cy="380480"/>
            </a:xfrm>
            <a:prstGeom prst="rect">
              <a:avLst/>
            </a:prstGeom>
            <a:solidFill>
              <a:srgbClr val="FFFFCC">
                <a:alpha val="87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72000" tIns="7200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1000" dirty="0" smtClean="0"/>
                <a:t>Chemical and physical properties</a:t>
              </a:r>
              <a:endParaRPr lang="ru-RU" sz="1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37018" y="4535225"/>
              <a:ext cx="867030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1000" dirty="0" smtClean="0"/>
                <a:t>environment</a:t>
              </a:r>
              <a:endParaRPr lang="ru-RU" sz="1000" dirty="0"/>
            </a:p>
          </p:txBody>
        </p:sp>
        <p:sp>
          <p:nvSpPr>
            <p:cNvPr id="33" name="TextBox 33"/>
            <p:cNvSpPr txBox="1">
              <a:spLocks noChangeArrowheads="1"/>
            </p:cNvSpPr>
            <p:nvPr/>
          </p:nvSpPr>
          <p:spPr bwMode="auto">
            <a:xfrm>
              <a:off x="2479129" y="3726904"/>
              <a:ext cx="1497274" cy="8442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effectLst>
              <a:glow rad="88900">
                <a:srgbClr val="996600">
                  <a:alpha val="40000"/>
                </a:srgbClr>
              </a:glow>
            </a:effectLst>
            <a:extLst/>
          </p:spPr>
          <p:txBody>
            <a:bodyPr wrap="square" lIns="36000" tIns="36000" rIns="0" bIns="0">
              <a:spAutoFit/>
            </a:bodyPr>
            <a:lstStyle>
              <a:defPPr>
                <a:defRPr lang="ru-RU"/>
              </a:defPPr>
              <a:lvl1pPr>
                <a:defRPr sz="1200" b="1">
                  <a:solidFill>
                    <a:srgbClr val="FF0000"/>
                  </a:solidFill>
                </a:defRPr>
              </a:lvl1pPr>
            </a:lstStyle>
            <a:p>
              <a:r>
                <a:rPr lang="en-US" sz="1050" i="1" dirty="0">
                  <a:solidFill>
                    <a:schemeClr val="bg1"/>
                  </a:solidFill>
                </a:rPr>
                <a:t>the </a:t>
              </a:r>
              <a:r>
                <a:rPr lang="en-US" sz="1050" i="1" dirty="0" smtClean="0">
                  <a:solidFill>
                    <a:schemeClr val="bg1"/>
                  </a:solidFill>
                </a:rPr>
                <a:t>window of</a:t>
              </a:r>
              <a:r>
                <a:rPr lang="ru-RU" sz="1050" i="1" dirty="0" smtClean="0">
                  <a:solidFill>
                    <a:schemeClr val="bg1"/>
                  </a:solidFill>
                </a:rPr>
                <a:t> </a:t>
              </a:r>
              <a:r>
                <a:rPr lang="en-US" sz="1050" i="1" dirty="0" smtClean="0">
                  <a:solidFill>
                    <a:schemeClr val="bg1"/>
                  </a:solidFill>
                </a:rPr>
                <a:t>“</a:t>
              </a:r>
              <a:r>
                <a:rPr lang="en-US" sz="1050" i="1" dirty="0" err="1" smtClean="0">
                  <a:solidFill>
                    <a:schemeClr val="bg1"/>
                  </a:solidFill>
                </a:rPr>
                <a:t>MapGet</a:t>
              </a:r>
              <a:r>
                <a:rPr lang="en-US" sz="1050" i="1" dirty="0" smtClean="0">
                  <a:solidFill>
                    <a:schemeClr val="bg1"/>
                  </a:solidFill>
                </a:rPr>
                <a:t>”-tool to generate  </a:t>
              </a:r>
              <a:r>
                <a:rPr lang="en-US" sz="1050" i="1" dirty="0">
                  <a:solidFill>
                    <a:schemeClr val="bg1"/>
                  </a:solidFill>
                </a:rPr>
                <a:t>the request to the database of geological </a:t>
              </a:r>
              <a:r>
                <a:rPr lang="en-US" sz="1050" i="1" dirty="0" smtClean="0">
                  <a:solidFill>
                    <a:schemeClr val="bg1"/>
                  </a:solidFill>
                </a:rPr>
                <a:t>maps</a:t>
              </a:r>
              <a:endParaRPr lang="ru-RU" sz="105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75318" y="871084"/>
            <a:ext cx="1497274" cy="8442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88900">
              <a:srgbClr val="996600">
                <a:alpha val="40000"/>
              </a:srgbClr>
            </a:glow>
          </a:effectLst>
          <a:extLst/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 sz="1050" i="1" dirty="0" smtClean="0">
                <a:solidFill>
                  <a:schemeClr val="bg1"/>
                </a:solidFill>
              </a:rPr>
              <a:t>4 </a:t>
            </a:r>
            <a:r>
              <a:rPr lang="en-US" sz="1050" i="1" dirty="0">
                <a:solidFill>
                  <a:schemeClr val="bg1"/>
                </a:solidFill>
              </a:rPr>
              <a:t>sheets geological map </a:t>
            </a:r>
            <a:r>
              <a:rPr lang="en-US" sz="1050" i="1" dirty="0" smtClean="0">
                <a:solidFill>
                  <a:schemeClr val="bg1"/>
                </a:solidFill>
              </a:rPr>
              <a:t>of scale 1:1 000 000 (M-45, M-46, N-45, N-46) generated in the Serial Legend</a:t>
            </a:r>
            <a:endParaRPr lang="ru-RU" sz="1050" i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27621" y="1298474"/>
            <a:ext cx="1704619" cy="8673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en-US" sz="900" dirty="0" smtClean="0"/>
              <a:t>Request</a:t>
            </a:r>
            <a:r>
              <a:rPr lang="ru-RU" sz="900" dirty="0" smtClean="0"/>
              <a:t>-</a:t>
            </a:r>
            <a:endParaRPr lang="en-US" sz="900" dirty="0" smtClean="0"/>
          </a:p>
          <a:p>
            <a:r>
              <a:rPr lang="en-US" sz="1200" dirty="0" smtClean="0"/>
              <a:t>Geological age</a:t>
            </a:r>
            <a:r>
              <a:rPr lang="en-US" dirty="0" smtClean="0"/>
              <a:t>:</a:t>
            </a:r>
          </a:p>
          <a:p>
            <a:r>
              <a:rPr lang="en-US" dirty="0" smtClean="0"/>
              <a:t>from “</a:t>
            </a:r>
            <a:r>
              <a:rPr lang="en-US" dirty="0" smtClean="0">
                <a:solidFill>
                  <a:srgbClr val="FFFF00"/>
                </a:solidFill>
              </a:rPr>
              <a:t>Late Cambrian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to "</a:t>
            </a:r>
            <a:r>
              <a:rPr lang="en-US" dirty="0">
                <a:solidFill>
                  <a:srgbClr val="FFFF00"/>
                </a:solidFill>
              </a:rPr>
              <a:t>Jurassic late </a:t>
            </a:r>
            <a:r>
              <a:rPr lang="en-US" dirty="0" smtClean="0">
                <a:solidFill>
                  <a:srgbClr val="FFFF00"/>
                </a:solidFill>
              </a:rPr>
              <a:t>-</a:t>
            </a:r>
            <a:r>
              <a:rPr lang="en-US" dirty="0" err="1" smtClean="0">
                <a:solidFill>
                  <a:srgbClr val="FFFF00"/>
                </a:solidFill>
              </a:rPr>
              <a:t>Tithonian</a:t>
            </a:r>
            <a:r>
              <a:rPr lang="en-US" dirty="0" smtClean="0">
                <a:solidFill>
                  <a:srgbClr val="FFFF00"/>
                </a:solidFill>
              </a:rPr>
              <a:t> early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5406735" y="2813118"/>
            <a:ext cx="1685545" cy="18599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en-US" sz="900" dirty="0" smtClean="0"/>
              <a:t>Request</a:t>
            </a:r>
            <a:r>
              <a:rPr lang="ru-RU" sz="900" dirty="0" smtClean="0"/>
              <a:t>-</a:t>
            </a:r>
            <a:endParaRPr lang="en-US" sz="900" dirty="0" smtClean="0"/>
          </a:p>
          <a:p>
            <a:r>
              <a:rPr lang="en-US" sz="1200" dirty="0"/>
              <a:t>Geological </a:t>
            </a:r>
            <a:r>
              <a:rPr lang="en-US" sz="1200" dirty="0" smtClean="0"/>
              <a:t>age:</a:t>
            </a:r>
          </a:p>
          <a:p>
            <a:r>
              <a:rPr lang="en-US" dirty="0"/>
              <a:t>from “</a:t>
            </a:r>
            <a:r>
              <a:rPr lang="en-US" dirty="0">
                <a:solidFill>
                  <a:srgbClr val="FFFF00"/>
                </a:solidFill>
              </a:rPr>
              <a:t>Late Cambrian</a:t>
            </a:r>
            <a:r>
              <a:rPr lang="en-US" dirty="0"/>
              <a:t>”</a:t>
            </a:r>
          </a:p>
          <a:p>
            <a:r>
              <a:rPr lang="en-US" dirty="0"/>
              <a:t>to "</a:t>
            </a:r>
            <a:r>
              <a:rPr lang="en-US" dirty="0">
                <a:solidFill>
                  <a:srgbClr val="FFFF00"/>
                </a:solidFill>
              </a:rPr>
              <a:t>Jurassic late </a:t>
            </a:r>
            <a:r>
              <a:rPr lang="en-US" dirty="0" err="1">
                <a:solidFill>
                  <a:srgbClr val="FFFF00"/>
                </a:solidFill>
              </a:rPr>
              <a:t>Tithonian</a:t>
            </a:r>
            <a:r>
              <a:rPr lang="en-US" dirty="0">
                <a:solidFill>
                  <a:srgbClr val="FFFF00"/>
                </a:solidFill>
              </a:rPr>
              <a:t> early</a:t>
            </a:r>
            <a:r>
              <a:rPr lang="en-US" dirty="0"/>
              <a:t>”</a:t>
            </a:r>
            <a:endParaRPr lang="ru-RU" dirty="0"/>
          </a:p>
          <a:p>
            <a:r>
              <a:rPr lang="en-US" sz="1200" dirty="0" smtClean="0"/>
              <a:t>+ Genesis: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FFFF00"/>
                </a:solidFill>
              </a:rPr>
              <a:t>Igneous genesis - Plutonic genesis</a:t>
            </a:r>
            <a:r>
              <a:rPr lang="en-US" dirty="0" smtClean="0"/>
              <a:t>”</a:t>
            </a:r>
            <a:endParaRPr lang="ru-RU" dirty="0"/>
          </a:p>
          <a:p>
            <a:r>
              <a:rPr lang="en-US" sz="1200" dirty="0" smtClean="0"/>
              <a:t>+ Chemical properties:</a:t>
            </a:r>
          </a:p>
          <a:p>
            <a:r>
              <a:rPr lang="en-US" dirty="0"/>
              <a:t>“</a:t>
            </a:r>
            <a:r>
              <a:rPr lang="en-US" dirty="0" err="1">
                <a:solidFill>
                  <a:srgbClr val="FFFF00"/>
                </a:solidFill>
              </a:rPr>
              <a:t>Silicate_chemistry</a:t>
            </a:r>
            <a:r>
              <a:rPr lang="en-US" dirty="0"/>
              <a:t>”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-36512" y="6658882"/>
            <a:ext cx="9289032" cy="262791"/>
            <a:chOff x="-36512" y="6658882"/>
            <a:chExt cx="9180513" cy="262791"/>
          </a:xfrm>
        </p:grpSpPr>
        <p:sp>
          <p:nvSpPr>
            <p:cNvPr id="42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4" name="Picture 5" descr="logo VSEGEI dar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5" name="TextBox 44"/>
          <p:cNvSpPr txBox="1"/>
          <p:nvPr/>
        </p:nvSpPr>
        <p:spPr>
          <a:xfrm>
            <a:off x="5849399" y="5386343"/>
            <a:ext cx="1674929" cy="70576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Request</a:t>
            </a:r>
            <a:r>
              <a:rPr lang="ru-RU" dirty="0" smtClean="0"/>
              <a:t>-</a:t>
            </a:r>
            <a:endParaRPr lang="en-US" dirty="0" smtClean="0"/>
          </a:p>
          <a:p>
            <a:r>
              <a:rPr lang="en-US" sz="1200" dirty="0" smtClean="0"/>
              <a:t>Geological zoning</a:t>
            </a:r>
            <a:r>
              <a:rPr lang="en-US" dirty="0" smtClean="0"/>
              <a:t>:</a:t>
            </a:r>
          </a:p>
          <a:p>
            <a:r>
              <a:rPr lang="en-US" dirty="0" smtClean="0"/>
              <a:t>“</a:t>
            </a:r>
            <a:r>
              <a:rPr lang="en-US" dirty="0">
                <a:solidFill>
                  <a:srgbClr val="FFFF00"/>
                </a:solidFill>
              </a:rPr>
              <a:t>Mesozoic coal-bearing </a:t>
            </a:r>
            <a:r>
              <a:rPr lang="en-US" dirty="0" smtClean="0">
                <a:solidFill>
                  <a:srgbClr val="FFFF00"/>
                </a:solidFill>
              </a:rPr>
              <a:t>basins</a:t>
            </a:r>
            <a:r>
              <a:rPr lang="en-US" dirty="0" smtClean="0"/>
              <a:t>”</a:t>
            </a:r>
            <a:endParaRPr lang="ru-RU" dirty="0"/>
          </a:p>
        </p:txBody>
      </p:sp>
      <p:cxnSp>
        <p:nvCxnSpPr>
          <p:cNvPr id="6" name="Прямая со стрелкой 5"/>
          <p:cNvCxnSpPr>
            <a:stCxn id="17" idx="3"/>
            <a:endCxn id="45" idx="1"/>
          </p:cNvCxnSpPr>
          <p:nvPr/>
        </p:nvCxnSpPr>
        <p:spPr>
          <a:xfrm>
            <a:off x="4572000" y="5121328"/>
            <a:ext cx="1277399" cy="617898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7" idx="3"/>
            <a:endCxn id="39" idx="1"/>
          </p:cNvCxnSpPr>
          <p:nvPr/>
        </p:nvCxnSpPr>
        <p:spPr>
          <a:xfrm flipV="1">
            <a:off x="4572000" y="3743082"/>
            <a:ext cx="834735" cy="1378246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7" idx="3"/>
            <a:endCxn id="37" idx="1"/>
          </p:cNvCxnSpPr>
          <p:nvPr/>
        </p:nvCxnSpPr>
        <p:spPr>
          <a:xfrm flipV="1">
            <a:off x="4572000" y="1732148"/>
            <a:ext cx="455621" cy="3389180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542856" y="1484784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970833" y="3501008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7452320" y="5610000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662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r="17852" b="10009"/>
          <a:stretch/>
        </p:blipFill>
        <p:spPr bwMode="auto">
          <a:xfrm>
            <a:off x="162033" y="111358"/>
            <a:ext cx="4507683" cy="4100602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3" r="6079" b="11583"/>
          <a:stretch/>
        </p:blipFill>
        <p:spPr bwMode="auto">
          <a:xfrm>
            <a:off x="4209403" y="548680"/>
            <a:ext cx="4798882" cy="280131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rgbClr val="0070C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7"/>
          <a:stretch/>
        </p:blipFill>
        <p:spPr bwMode="auto">
          <a:xfrm>
            <a:off x="648643" y="3339588"/>
            <a:ext cx="4499421" cy="3272013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87624" y="2411760"/>
            <a:ext cx="1008112" cy="28803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19672" y="5949280"/>
            <a:ext cx="1008112" cy="28803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2852936"/>
            <a:ext cx="792088" cy="28803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endCxn id="3" idx="3"/>
          </p:cNvCxnSpPr>
          <p:nvPr/>
        </p:nvCxnSpPr>
        <p:spPr>
          <a:xfrm flipH="1" flipV="1">
            <a:off x="2195736" y="2555776"/>
            <a:ext cx="3816424" cy="193258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3" idx="2"/>
          </p:cNvCxnSpPr>
          <p:nvPr/>
        </p:nvCxnSpPr>
        <p:spPr>
          <a:xfrm flipH="1" flipV="1">
            <a:off x="5328084" y="3140968"/>
            <a:ext cx="684076" cy="1347389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2" idx="3"/>
          </p:cNvCxnSpPr>
          <p:nvPr/>
        </p:nvCxnSpPr>
        <p:spPr>
          <a:xfrm flipH="1">
            <a:off x="2627784" y="4488357"/>
            <a:ext cx="3384376" cy="1604939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20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3" name="Picture 5" descr="logo VSEGEI dark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6120873" y="3856565"/>
            <a:ext cx="27166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Russian Terms and their equivalents in </a:t>
            </a:r>
            <a:r>
              <a:rPr lang="en-US" sz="1800" b="1" dirty="0" err="1" smtClean="0">
                <a:solidFill>
                  <a:schemeClr val="bg1"/>
                </a:solidFill>
                <a:latin typeface="Arial" charset="0"/>
              </a:rPr>
              <a:t>GeoSciML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v.2. Terms</a:t>
            </a:r>
            <a:endParaRPr lang="ru-RU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932040" y="1351194"/>
            <a:ext cx="792088" cy="28803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кругленная соединительная линия 8"/>
          <p:cNvCxnSpPr>
            <a:stCxn id="26" idx="3"/>
            <a:endCxn id="13" idx="3"/>
          </p:cNvCxnSpPr>
          <p:nvPr/>
        </p:nvCxnSpPr>
        <p:spPr>
          <a:xfrm>
            <a:off x="5724128" y="1495210"/>
            <a:ext cx="12700" cy="1501742"/>
          </a:xfrm>
          <a:prstGeom prst="curvedConnector3">
            <a:avLst>
              <a:gd name="adj1" fmla="val 1800000"/>
            </a:avLst>
          </a:prstGeom>
          <a:ln w="34925">
            <a:gradFill>
              <a:gsLst>
                <a:gs pos="0">
                  <a:srgbClr val="00B05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/>
          <p:nvPr/>
        </p:nvCxnSpPr>
        <p:spPr>
          <a:xfrm>
            <a:off x="1181274" y="1023876"/>
            <a:ext cx="12700" cy="1501742"/>
          </a:xfrm>
          <a:prstGeom prst="curvedConnector3">
            <a:avLst>
              <a:gd name="adj1" fmla="val -4309094"/>
            </a:avLst>
          </a:prstGeom>
          <a:ln w="34925">
            <a:gradFill>
              <a:gsLst>
                <a:gs pos="0">
                  <a:srgbClr val="00B05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1137518" y="879860"/>
            <a:ext cx="2066329" cy="28803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660027" y="4687562"/>
            <a:ext cx="792088" cy="28803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Скругленная соединительная линия 35"/>
          <p:cNvCxnSpPr>
            <a:stCxn id="33" idx="1"/>
            <a:endCxn id="12" idx="1"/>
          </p:cNvCxnSpPr>
          <p:nvPr/>
        </p:nvCxnSpPr>
        <p:spPr>
          <a:xfrm rot="10800000" flipV="1">
            <a:off x="1619673" y="4831578"/>
            <a:ext cx="40355" cy="1261718"/>
          </a:xfrm>
          <a:prstGeom prst="curvedConnector3">
            <a:avLst>
              <a:gd name="adj1" fmla="val 666473"/>
            </a:avLst>
          </a:prstGeom>
          <a:ln w="34925">
            <a:gradFill>
              <a:gsLst>
                <a:gs pos="0">
                  <a:srgbClr val="00B05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97077"/>
            <a:ext cx="1059441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021288"/>
            <a:ext cx="1048612" cy="48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7168577" y="5383115"/>
            <a:ext cx="166890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Russian Terms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3" name="Rectangle 30"/>
          <p:cNvSpPr>
            <a:spLocks noChangeArrowheads="1"/>
          </p:cNvSpPr>
          <p:nvPr/>
        </p:nvSpPr>
        <p:spPr bwMode="auto">
          <a:xfrm>
            <a:off x="7164288" y="6078538"/>
            <a:ext cx="18439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Equivalent 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from</a:t>
            </a:r>
            <a:r>
              <a:rPr lang="ru-RU" sz="12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Arial" charset="0"/>
              </a:rPr>
              <a:t>GeoSciML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v.2.</a:t>
            </a:r>
            <a:endParaRPr lang="ru-RU" sz="12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26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-36512" y="1"/>
            <a:ext cx="9180512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/>
          <a:stretch/>
        </p:blipFill>
        <p:spPr bwMode="auto">
          <a:xfrm>
            <a:off x="561975" y="2707141"/>
            <a:ext cx="5728496" cy="3726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3059832" y="71340"/>
            <a:ext cx="44284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AU" dirty="0" err="1"/>
              <a:t>DataBase</a:t>
            </a:r>
            <a:r>
              <a:rPr lang="en-AU" dirty="0"/>
              <a:t> of the State Geological Maps </a:t>
            </a:r>
            <a:r>
              <a:rPr lang="en-US" spc="240" dirty="0"/>
              <a:t>Raster Block</a:t>
            </a:r>
            <a:endParaRPr lang="ru-RU" spc="240" dirty="0"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4575048" y="4701684"/>
            <a:ext cx="418520" cy="488398"/>
          </a:xfrm>
          <a:custGeom>
            <a:avLst/>
            <a:gdLst>
              <a:gd name="connsiteX0" fmla="*/ 0 w 233694"/>
              <a:gd name="connsiteY0" fmla="*/ 0 h 216024"/>
              <a:gd name="connsiteX1" fmla="*/ 233694 w 233694"/>
              <a:gd name="connsiteY1" fmla="*/ 0 h 216024"/>
              <a:gd name="connsiteX2" fmla="*/ 233694 w 233694"/>
              <a:gd name="connsiteY2" fmla="*/ 216024 h 216024"/>
              <a:gd name="connsiteX3" fmla="*/ 0 w 233694"/>
              <a:gd name="connsiteY3" fmla="*/ 216024 h 216024"/>
              <a:gd name="connsiteX4" fmla="*/ 0 w 233694"/>
              <a:gd name="connsiteY4" fmla="*/ 0 h 216024"/>
              <a:gd name="connsiteX0" fmla="*/ 0 w 233694"/>
              <a:gd name="connsiteY0" fmla="*/ 0 h 556492"/>
              <a:gd name="connsiteX1" fmla="*/ 233694 w 233694"/>
              <a:gd name="connsiteY1" fmla="*/ 0 h 556492"/>
              <a:gd name="connsiteX2" fmla="*/ 233694 w 233694"/>
              <a:gd name="connsiteY2" fmla="*/ 216024 h 556492"/>
              <a:gd name="connsiteX3" fmla="*/ 68093 w 233694"/>
              <a:gd name="connsiteY3" fmla="*/ 556492 h 556492"/>
              <a:gd name="connsiteX4" fmla="*/ 0 w 233694"/>
              <a:gd name="connsiteY4" fmla="*/ 0 h 556492"/>
              <a:gd name="connsiteX0" fmla="*/ 0 w 330971"/>
              <a:gd name="connsiteY0" fmla="*/ 0 h 556492"/>
              <a:gd name="connsiteX1" fmla="*/ 233694 w 330971"/>
              <a:gd name="connsiteY1" fmla="*/ 0 h 556492"/>
              <a:gd name="connsiteX2" fmla="*/ 330971 w 330971"/>
              <a:gd name="connsiteY2" fmla="*/ 361939 h 556492"/>
              <a:gd name="connsiteX3" fmla="*/ 68093 w 330971"/>
              <a:gd name="connsiteY3" fmla="*/ 556492 h 556492"/>
              <a:gd name="connsiteX4" fmla="*/ 0 w 330971"/>
              <a:gd name="connsiteY4" fmla="*/ 0 h 556492"/>
              <a:gd name="connsiteX0" fmla="*/ 0 w 330971"/>
              <a:gd name="connsiteY0" fmla="*/ 0 h 439760"/>
              <a:gd name="connsiteX1" fmla="*/ 233694 w 330971"/>
              <a:gd name="connsiteY1" fmla="*/ 0 h 439760"/>
              <a:gd name="connsiteX2" fmla="*/ 330971 w 330971"/>
              <a:gd name="connsiteY2" fmla="*/ 361939 h 439760"/>
              <a:gd name="connsiteX3" fmla="*/ 68093 w 330971"/>
              <a:gd name="connsiteY3" fmla="*/ 439760 h 439760"/>
              <a:gd name="connsiteX4" fmla="*/ 0 w 330971"/>
              <a:gd name="connsiteY4" fmla="*/ 0 h 439760"/>
              <a:gd name="connsiteX0" fmla="*/ 0 w 389337"/>
              <a:gd name="connsiteY0" fmla="*/ 107004 h 439760"/>
              <a:gd name="connsiteX1" fmla="*/ 292060 w 389337"/>
              <a:gd name="connsiteY1" fmla="*/ 0 h 439760"/>
              <a:gd name="connsiteX2" fmla="*/ 389337 w 389337"/>
              <a:gd name="connsiteY2" fmla="*/ 361939 h 439760"/>
              <a:gd name="connsiteX3" fmla="*/ 126459 w 389337"/>
              <a:gd name="connsiteY3" fmla="*/ 439760 h 439760"/>
              <a:gd name="connsiteX4" fmla="*/ 0 w 389337"/>
              <a:gd name="connsiteY4" fmla="*/ 107004 h 439760"/>
              <a:gd name="connsiteX0" fmla="*/ 0 w 389337"/>
              <a:gd name="connsiteY0" fmla="*/ 126459 h 459215"/>
              <a:gd name="connsiteX1" fmla="*/ 253150 w 389337"/>
              <a:gd name="connsiteY1" fmla="*/ 0 h 459215"/>
              <a:gd name="connsiteX2" fmla="*/ 389337 w 389337"/>
              <a:gd name="connsiteY2" fmla="*/ 381394 h 459215"/>
              <a:gd name="connsiteX3" fmla="*/ 126459 w 389337"/>
              <a:gd name="connsiteY3" fmla="*/ 459215 h 459215"/>
              <a:gd name="connsiteX4" fmla="*/ 0 w 389337"/>
              <a:gd name="connsiteY4" fmla="*/ 126459 h 459215"/>
              <a:gd name="connsiteX0" fmla="*/ 0 w 418520"/>
              <a:gd name="connsiteY0" fmla="*/ 126459 h 459215"/>
              <a:gd name="connsiteX1" fmla="*/ 253150 w 418520"/>
              <a:gd name="connsiteY1" fmla="*/ 0 h 459215"/>
              <a:gd name="connsiteX2" fmla="*/ 418520 w 418520"/>
              <a:gd name="connsiteY2" fmla="*/ 371666 h 459215"/>
              <a:gd name="connsiteX3" fmla="*/ 126459 w 418520"/>
              <a:gd name="connsiteY3" fmla="*/ 459215 h 459215"/>
              <a:gd name="connsiteX4" fmla="*/ 0 w 418520"/>
              <a:gd name="connsiteY4" fmla="*/ 126459 h 459215"/>
              <a:gd name="connsiteX0" fmla="*/ 0 w 418520"/>
              <a:gd name="connsiteY0" fmla="*/ 126459 h 488398"/>
              <a:gd name="connsiteX1" fmla="*/ 253150 w 418520"/>
              <a:gd name="connsiteY1" fmla="*/ 0 h 488398"/>
              <a:gd name="connsiteX2" fmla="*/ 418520 w 418520"/>
              <a:gd name="connsiteY2" fmla="*/ 371666 h 488398"/>
              <a:gd name="connsiteX3" fmla="*/ 155642 w 418520"/>
              <a:gd name="connsiteY3" fmla="*/ 488398 h 488398"/>
              <a:gd name="connsiteX4" fmla="*/ 0 w 418520"/>
              <a:gd name="connsiteY4" fmla="*/ 126459 h 48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520" h="488398">
                <a:moveTo>
                  <a:pt x="0" y="126459"/>
                </a:moveTo>
                <a:lnTo>
                  <a:pt x="253150" y="0"/>
                </a:lnTo>
                <a:lnTo>
                  <a:pt x="418520" y="371666"/>
                </a:lnTo>
                <a:lnTo>
                  <a:pt x="155642" y="488398"/>
                </a:lnTo>
                <a:lnTo>
                  <a:pt x="0" y="126459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r="9718"/>
          <a:stretch/>
        </p:blipFill>
        <p:spPr bwMode="auto">
          <a:xfrm>
            <a:off x="4932041" y="1018164"/>
            <a:ext cx="4211960" cy="337795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13" y="4281897"/>
            <a:ext cx="3785621" cy="952799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6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433914"/>
            <a:ext cx="1488165" cy="2998284"/>
          </a:xfrm>
          <a:prstGeom prst="rect">
            <a:avLst/>
          </a:prstGeom>
          <a:noFill/>
          <a:ln>
            <a:noFill/>
          </a:ln>
          <a:effectLst>
            <a:glow rad="63500">
              <a:srgbClr val="9966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30" y="57976"/>
            <a:ext cx="1645220" cy="1728192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6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86896"/>
            <a:ext cx="968190" cy="94604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44" y="5116215"/>
            <a:ext cx="1247056" cy="1196444"/>
          </a:xfrm>
          <a:prstGeom prst="rect">
            <a:avLst/>
          </a:prstGeom>
          <a:noFill/>
          <a:ln>
            <a:noFill/>
          </a:ln>
          <a:effectLst>
            <a:glow rad="63500">
              <a:srgbClr val="9966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Прямая со стрелкой 25"/>
          <p:cNvCxnSpPr/>
          <p:nvPr/>
        </p:nvCxnSpPr>
        <p:spPr bwMode="auto">
          <a:xfrm flipV="1">
            <a:off x="4784308" y="2707140"/>
            <a:ext cx="2764564" cy="22387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>
            <a:glow rad="88900">
              <a:schemeClr val="bg1">
                <a:alpha val="67000"/>
              </a:schemeClr>
            </a:glow>
            <a:outerShdw dist="12700" dir="2700000" algn="ctr" rotWithShape="0">
              <a:schemeClr val="bg1"/>
            </a:outerShdw>
          </a:effectLst>
          <a:extLst/>
        </p:spPr>
      </p:cxnSp>
      <p:grpSp>
        <p:nvGrpSpPr>
          <p:cNvPr id="40" name="Группа 39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41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3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cxnSp>
        <p:nvCxnSpPr>
          <p:cNvPr id="2056" name="Прямая со стрелкой 2055"/>
          <p:cNvCxnSpPr/>
          <p:nvPr/>
        </p:nvCxnSpPr>
        <p:spPr bwMode="auto">
          <a:xfrm flipH="1" flipV="1">
            <a:off x="751325" y="3845363"/>
            <a:ext cx="102681" cy="8563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>
            <a:glow rad="88900">
              <a:schemeClr val="bg1">
                <a:alpha val="67000"/>
              </a:schemeClr>
            </a:glow>
            <a:outerShdw dist="12700" dir="2700000" algn="ctr" rotWithShape="0">
              <a:schemeClr val="bg1"/>
            </a:outerShdw>
          </a:effectLst>
          <a:extLst/>
        </p:spPr>
      </p:cxnSp>
      <p:sp>
        <p:nvSpPr>
          <p:cNvPr id="2055" name="Прямоугольник 2054"/>
          <p:cNvSpPr/>
          <p:nvPr/>
        </p:nvSpPr>
        <p:spPr>
          <a:xfrm>
            <a:off x="561975" y="4701684"/>
            <a:ext cx="584063" cy="877611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" y="44624"/>
            <a:ext cx="2893744" cy="380073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7" b="8444"/>
          <a:stretch/>
        </p:blipFill>
        <p:spPr bwMode="auto">
          <a:xfrm>
            <a:off x="1728320" y="1124744"/>
            <a:ext cx="2301999" cy="17708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1478686" y="4273523"/>
            <a:ext cx="3342100" cy="3077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z="2000" spc="59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Mosaic of </a:t>
            </a:r>
            <a:r>
              <a:rPr lang="en-US" sz="2000" spc="59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Raster </a:t>
            </a:r>
            <a:endParaRPr lang="ru-RU" sz="2000" spc="59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7548872" y="209839"/>
            <a:ext cx="1595129" cy="1692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dirty="0" smtClean="0"/>
              <a:t>the Legend</a:t>
            </a:r>
            <a:endParaRPr lang="ru-RU" sz="1100" i="1" dirty="0"/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5274078" y="1154101"/>
            <a:ext cx="2178242" cy="1692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z="1100" spc="27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Map Sheet</a:t>
            </a:r>
            <a:endParaRPr lang="ru-RU" sz="1100" spc="27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7668344" y="3502169"/>
            <a:ext cx="1595129" cy="338554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dirty="0" smtClean="0"/>
              <a:t>Stratigraphic Column</a:t>
            </a:r>
            <a:endParaRPr lang="ru-RU" sz="1100" i="1" dirty="0"/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5673733" y="4437044"/>
            <a:ext cx="1875139" cy="1692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dirty="0" smtClean="0">
                <a:effectLst/>
              </a:rPr>
              <a:t>Geological Section</a:t>
            </a:r>
            <a:endParaRPr lang="en-US" sz="1100" i="1" dirty="0">
              <a:effectLst/>
            </a:endParaRPr>
          </a:p>
        </p:txBody>
      </p:sp>
      <p:sp>
        <p:nvSpPr>
          <p:cNvPr id="28" name="TextBox 15"/>
          <p:cNvSpPr txBox="1">
            <a:spLocks noChangeArrowheads="1"/>
          </p:cNvSpPr>
          <p:nvPr/>
        </p:nvSpPr>
        <p:spPr bwMode="auto">
          <a:xfrm>
            <a:off x="7030945" y="5387305"/>
            <a:ext cx="1031684" cy="507831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spc="0" dirty="0" smtClean="0">
                <a:effectLst/>
              </a:rPr>
              <a:t>Scheme </a:t>
            </a:r>
          </a:p>
          <a:p>
            <a:r>
              <a:rPr lang="en-US" sz="1100" i="1" spc="0" dirty="0" smtClean="0">
                <a:effectLst/>
              </a:rPr>
              <a:t>of </a:t>
            </a:r>
            <a:r>
              <a:rPr lang="en-US" sz="1100" i="1" spc="0" dirty="0">
                <a:effectLst/>
              </a:rPr>
              <a:t>used materials</a:t>
            </a:r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7876738" y="6058743"/>
            <a:ext cx="1262711" cy="507831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100" b="1" i="1" spc="0">
                <a:solidFill>
                  <a:srgbClr val="C00000"/>
                </a:solidFill>
                <a:effectLst/>
                <a:latin typeface="Arial" charset="0"/>
              </a:defRPr>
            </a:lvl1pPr>
          </a:lstStyle>
          <a:p>
            <a:r>
              <a:rPr lang="en-US" dirty="0" smtClean="0"/>
              <a:t>Geological Geophysical Map</a:t>
            </a:r>
            <a:r>
              <a:rPr lang="en-US" dirty="0"/>
              <a:t> </a:t>
            </a:r>
          </a:p>
        </p:txBody>
      </p: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-108520" y="5885155"/>
            <a:ext cx="802665" cy="369332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WGS</a:t>
            </a:r>
          </a:p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-84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564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36512" y="1"/>
            <a:ext cx="9180512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 dirty="0"/>
          </a:p>
        </p:txBody>
      </p:sp>
      <p:graphicFrame>
        <p:nvGraphicFramePr>
          <p:cNvPr id="206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020002"/>
              </p:ext>
            </p:extLst>
          </p:nvPr>
        </p:nvGraphicFramePr>
        <p:xfrm>
          <a:off x="5354569" y="2753924"/>
          <a:ext cx="3177871" cy="2295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" name="CorelDRAW" r:id="rId4" imgW="4547997" imgH="3159633" progId="CorelDraw.Graphic.15">
                  <p:embed/>
                </p:oleObj>
              </mc:Choice>
              <mc:Fallback>
                <p:oleObj name="CorelDRAW" r:id="rId4" imgW="4547997" imgH="3159633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569" y="2753924"/>
                        <a:ext cx="3177871" cy="2295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4" name="Text Box 46"/>
          <p:cNvSpPr txBox="1">
            <a:spLocks noChangeArrowheads="1"/>
          </p:cNvSpPr>
          <p:nvPr/>
        </p:nvSpPr>
        <p:spPr bwMode="auto">
          <a:xfrm>
            <a:off x="0" y="798245"/>
            <a:ext cx="4139952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spc="150" dirty="0">
                <a:solidFill>
                  <a:schemeClr val="bg1"/>
                </a:solidFill>
                <a:latin typeface="Arial Narrow" pitchFamily="34" charset="0"/>
              </a:rPr>
              <a:t>Accessing </a:t>
            </a:r>
            <a:r>
              <a:rPr lang="en-US" b="1" spc="150" dirty="0" smtClean="0">
                <a:solidFill>
                  <a:schemeClr val="bg1"/>
                </a:solidFill>
                <a:latin typeface="Arial Narrow" pitchFamily="34" charset="0"/>
              </a:rPr>
              <a:t>DB </a:t>
            </a:r>
            <a:r>
              <a:rPr lang="en-US" b="1" spc="150" dirty="0">
                <a:solidFill>
                  <a:schemeClr val="bg1"/>
                </a:solidFill>
                <a:latin typeface="Arial Narrow" pitchFamily="34" charset="0"/>
              </a:rPr>
              <a:t>through the internet with the use of WFS and </a:t>
            </a:r>
            <a:r>
              <a:rPr lang="en-US" b="1" spc="150" dirty="0" err="1">
                <a:solidFill>
                  <a:schemeClr val="bg1"/>
                </a:solidFill>
                <a:latin typeface="Arial Narrow" pitchFamily="34" charset="0"/>
              </a:rPr>
              <a:t>GeoSciML</a:t>
            </a:r>
            <a:endParaRPr lang="en-US" b="1" spc="150" dirty="0">
              <a:solidFill>
                <a:schemeClr val="bg1"/>
              </a:solidFill>
              <a:latin typeface="Arial Narrow" pitchFamily="34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It uses the special subsystem of MGS – based platform (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200" dirty="0">
                <a:solidFill>
                  <a:schemeClr val="bg1"/>
                </a:solidFill>
              </a:rPr>
              <a:t>ulti-purpose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200" dirty="0" err="1">
                <a:solidFill>
                  <a:schemeClr val="bg1"/>
                </a:solidFill>
              </a:rPr>
              <a:t>eoinformation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200" dirty="0" smtClean="0">
                <a:solidFill>
                  <a:schemeClr val="bg1"/>
                </a:solidFill>
              </a:rPr>
              <a:t>erver by </a:t>
            </a:r>
            <a:r>
              <a:rPr lang="en-US" sz="1200" dirty="0" err="1" smtClean="0">
                <a:solidFill>
                  <a:schemeClr val="bg1"/>
                </a:solidFill>
              </a:rPr>
              <a:t>VNIIGeosystem</a:t>
            </a:r>
            <a:r>
              <a:rPr lang="en-US" sz="1200" dirty="0" smtClean="0">
                <a:solidFill>
                  <a:schemeClr val="bg1"/>
                </a:solidFill>
              </a:rPr>
              <a:t>), </a:t>
            </a:r>
            <a:r>
              <a:rPr lang="en-US" sz="1200" dirty="0">
                <a:solidFill>
                  <a:schemeClr val="bg1"/>
                </a:solidFill>
              </a:rPr>
              <a:t>which translates user’s request to the Database from the Web-GIS and gives the reply back, adopted to the </a:t>
            </a:r>
            <a:r>
              <a:rPr lang="en-US" sz="1200" dirty="0" err="1">
                <a:solidFill>
                  <a:schemeClr val="bg1"/>
                </a:solidFill>
              </a:rPr>
              <a:t>GeoSciML</a:t>
            </a:r>
            <a:r>
              <a:rPr lang="en-US" sz="1200" dirty="0">
                <a:solidFill>
                  <a:schemeClr val="bg1"/>
                </a:solidFill>
              </a:rPr>
              <a:t>-view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Main components of the Subsystem: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State geological maps Database service, </a:t>
            </a:r>
            <a:r>
              <a:rPr lang="en-US" sz="1200" dirty="0" err="1">
                <a:solidFill>
                  <a:schemeClr val="bg1"/>
                </a:solidFill>
              </a:rPr>
              <a:t>MapServer</a:t>
            </a:r>
            <a:r>
              <a:rPr lang="en-US" sz="1200" dirty="0">
                <a:solidFill>
                  <a:schemeClr val="bg1"/>
                </a:solidFill>
              </a:rPr>
              <a:t> WFS-server, </a:t>
            </a:r>
            <a:r>
              <a:rPr lang="en-US" sz="1200" dirty="0" err="1">
                <a:solidFill>
                  <a:schemeClr val="bg1"/>
                </a:solidFill>
              </a:rPr>
              <a:t>GeoSciML</a:t>
            </a:r>
            <a:r>
              <a:rPr lang="en-US" sz="1200" dirty="0">
                <a:solidFill>
                  <a:schemeClr val="bg1"/>
                </a:solidFill>
              </a:rPr>
              <a:t>-preprocessor, </a:t>
            </a:r>
            <a:r>
              <a:rPr lang="en-US" sz="1200" dirty="0" err="1">
                <a:solidFill>
                  <a:schemeClr val="bg1"/>
                </a:solidFill>
              </a:rPr>
              <a:t>MapServer</a:t>
            </a:r>
            <a:r>
              <a:rPr lang="en-US" sz="1200" dirty="0">
                <a:solidFill>
                  <a:schemeClr val="bg1"/>
                </a:solidFill>
              </a:rPr>
              <a:t> WFS-client, </a:t>
            </a:r>
            <a:r>
              <a:rPr lang="en-US" sz="1200" dirty="0" smtClean="0">
                <a:solidFill>
                  <a:schemeClr val="bg1"/>
                </a:solidFill>
              </a:rPr>
              <a:t>Web-GIS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270080" y="764704"/>
            <a:ext cx="4766416" cy="5814457"/>
            <a:chOff x="3276601" y="-330812"/>
            <a:chExt cx="5957398" cy="6989984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4643968" y="2060575"/>
              <a:ext cx="3960812" cy="273684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2065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2740987"/>
                </p:ext>
              </p:extLst>
            </p:nvPr>
          </p:nvGraphicFramePr>
          <p:xfrm>
            <a:off x="3276601" y="-330812"/>
            <a:ext cx="4103687" cy="275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18" name="CorelDRAW" r:id="rId6" imgW="5617464" imgH="3776853" progId="CorelDraw.Graphic.15">
                    <p:embed/>
                  </p:oleObj>
                </mc:Choice>
                <mc:Fallback>
                  <p:oleObj name="CorelDRAW" r:id="rId6" imgW="5617464" imgH="3776853" progId="CorelDraw.Graphic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1" y="-330812"/>
                          <a:ext cx="4103687" cy="2759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88" name="Rectangle 40"/>
            <p:cNvSpPr>
              <a:spLocks noChangeArrowheads="1"/>
            </p:cNvSpPr>
            <p:nvPr/>
          </p:nvSpPr>
          <p:spPr bwMode="auto">
            <a:xfrm>
              <a:off x="4356631" y="881113"/>
              <a:ext cx="287338" cy="2158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206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9022788"/>
                </p:ext>
              </p:extLst>
            </p:nvPr>
          </p:nvGraphicFramePr>
          <p:xfrm>
            <a:off x="5093799" y="4430323"/>
            <a:ext cx="4140200" cy="2228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19" name="Image" r:id="rId8" imgW="14552381" imgH="7834921" progId="Photoshop.Image.9">
                    <p:embed/>
                  </p:oleObj>
                </mc:Choice>
                <mc:Fallback>
                  <p:oleObj name="Image" r:id="rId8" imgW="14552381" imgH="7834921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3799" y="4430323"/>
                          <a:ext cx="4140200" cy="2228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2" name="Line 44"/>
            <p:cNvSpPr>
              <a:spLocks noChangeShapeType="1"/>
            </p:cNvSpPr>
            <p:nvPr/>
          </p:nvSpPr>
          <p:spPr bwMode="auto">
            <a:xfrm>
              <a:off x="4356631" y="1097013"/>
              <a:ext cx="287338" cy="37004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93" name="Line 45"/>
            <p:cNvSpPr>
              <a:spLocks noChangeShapeType="1"/>
            </p:cNvSpPr>
            <p:nvPr/>
          </p:nvSpPr>
          <p:spPr bwMode="auto">
            <a:xfrm>
              <a:off x="4643968" y="881113"/>
              <a:ext cx="3744382" cy="11794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auto">
            <a:xfrm>
              <a:off x="5580063" y="2924175"/>
              <a:ext cx="1800225" cy="1727200"/>
            </a:xfrm>
            <a:custGeom>
              <a:avLst/>
              <a:gdLst>
                <a:gd name="T0" fmla="*/ 0 w 1134"/>
                <a:gd name="T1" fmla="*/ 0 h 1088"/>
                <a:gd name="T2" fmla="*/ 680 w 1134"/>
                <a:gd name="T3" fmla="*/ 317 h 1088"/>
                <a:gd name="T4" fmla="*/ 1134 w 1134"/>
                <a:gd name="T5" fmla="*/ 1088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4" h="1088">
                  <a:moveTo>
                    <a:pt x="0" y="0"/>
                  </a:moveTo>
                  <a:cubicBezTo>
                    <a:pt x="245" y="68"/>
                    <a:pt x="491" y="136"/>
                    <a:pt x="680" y="317"/>
                  </a:cubicBezTo>
                  <a:cubicBezTo>
                    <a:pt x="869" y="498"/>
                    <a:pt x="1001" y="793"/>
                    <a:pt x="1134" y="108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18" name="Picture 5" descr="logo VSEGEI dark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437062"/>
              </p:ext>
            </p:extLst>
          </p:nvPr>
        </p:nvGraphicFramePr>
        <p:xfrm>
          <a:off x="5148064" y="119048"/>
          <a:ext cx="388867" cy="387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" name="CorelDRAW" r:id="rId11" imgW="819451" imgH="816028" progId="CorelDraw.Graphic.14">
                  <p:embed/>
                </p:oleObj>
              </mc:Choice>
              <mc:Fallback>
                <p:oleObj name="CorelDRAW" r:id="rId11" imgW="819451" imgH="816028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19048"/>
                        <a:ext cx="388867" cy="387242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6" descr="logo VSEGEI dar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4153"/>
            <a:ext cx="664286" cy="2037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r="2700000" algn="ctr" rotWithShape="0">
              <a:schemeClr val="bg1"/>
            </a:outerShdw>
          </a:effectLst>
          <a:extLst/>
        </p:spPr>
      </p:pic>
      <p:sp>
        <p:nvSpPr>
          <p:cNvPr id="21" name="Прямоугольник 20"/>
          <p:cNvSpPr/>
          <p:nvPr/>
        </p:nvSpPr>
        <p:spPr>
          <a:xfrm>
            <a:off x="1835696" y="44624"/>
            <a:ext cx="2881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200" b="1" spc="150" dirty="0">
                <a:solidFill>
                  <a:schemeClr val="bg1"/>
                </a:solidFill>
                <a:latin typeface="Arial Narrow" pitchFamily="34" charset="0"/>
              </a:rPr>
              <a:t>A.P. </a:t>
            </a:r>
            <a:r>
              <a:rPr lang="en-US" sz="1200" b="1" spc="150" dirty="0" err="1">
                <a:solidFill>
                  <a:schemeClr val="bg1"/>
                </a:solidFill>
                <a:latin typeface="Arial Narrow" pitchFamily="34" charset="0"/>
              </a:rPr>
              <a:t>Karpinsky</a:t>
            </a:r>
            <a:r>
              <a:rPr lang="en-US" sz="1200" b="1" spc="15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Russian </a:t>
            </a:r>
            <a:r>
              <a:rPr lang="en-US" sz="1200" b="1" spc="150" dirty="0">
                <a:solidFill>
                  <a:schemeClr val="bg1"/>
                </a:solidFill>
                <a:latin typeface="Arial Narrow" pitchFamily="34" charset="0"/>
              </a:rPr>
              <a:t>Geological 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Research </a:t>
            </a:r>
            <a:r>
              <a:rPr lang="en-US" sz="1200" b="1" spc="150" dirty="0">
                <a:solidFill>
                  <a:schemeClr val="bg1"/>
                </a:solidFill>
                <a:latin typeface="Arial Narrow" pitchFamily="34" charset="0"/>
              </a:rPr>
              <a:t>Institute (VSEGEI)</a:t>
            </a:r>
            <a:endParaRPr lang="ru-RU" sz="1200" b="1" spc="15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24128" y="44624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State Research Center </a:t>
            </a:r>
            <a:r>
              <a:rPr lang="en-US" sz="1200" b="1" spc="150" dirty="0" err="1" smtClean="0">
                <a:solidFill>
                  <a:schemeClr val="bg1"/>
                </a:solidFill>
                <a:latin typeface="Arial Narrow" pitchFamily="34" charset="0"/>
              </a:rPr>
              <a:t>VNIIGeosystem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</a:p>
          <a:p>
            <a:pPr eaLnBrk="1" hangingPunct="1"/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(</a:t>
            </a:r>
            <a:r>
              <a:rPr lang="en-US" sz="1200" b="1" spc="150" dirty="0" err="1" smtClean="0">
                <a:solidFill>
                  <a:schemeClr val="bg1"/>
                </a:solidFill>
                <a:latin typeface="Arial Narrow" pitchFamily="34" charset="0"/>
              </a:rPr>
              <a:t>VNIIGeosystem</a:t>
            </a:r>
            <a:r>
              <a:rPr lang="en-US" sz="1200" b="1" spc="150" dirty="0" smtClean="0">
                <a:solidFill>
                  <a:schemeClr val="bg1"/>
                </a:solidFill>
                <a:latin typeface="Arial Narrow" pitchFamily="34" charset="0"/>
              </a:rPr>
              <a:t>)</a:t>
            </a:r>
            <a:endParaRPr lang="ru-RU" sz="1200" b="1" spc="15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7950" y="3429001"/>
            <a:ext cx="5026244" cy="3095624"/>
            <a:chOff x="107950" y="3429001"/>
            <a:chExt cx="5026244" cy="3095624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07950" y="3429001"/>
              <a:ext cx="5026244" cy="3095624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3000">
                  <a:schemeClr val="bg1"/>
                </a:gs>
                <a:gs pos="96000">
                  <a:srgbClr val="C4D6EB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064" name="Picture 16" descr="Graphic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573016"/>
              <a:ext cx="4600010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utoShape 13"/>
            <p:cNvSpPr>
              <a:spLocks noChangeArrowheads="1"/>
            </p:cNvSpPr>
            <p:nvPr/>
          </p:nvSpPr>
          <p:spPr bwMode="auto">
            <a:xfrm>
              <a:off x="3563888" y="5229200"/>
              <a:ext cx="1440160" cy="995205"/>
            </a:xfrm>
            <a:prstGeom prst="can">
              <a:avLst>
                <a:gd name="adj" fmla="val 1823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28000">
                  <a:srgbClr val="D4DEFF"/>
                </a:gs>
                <a:gs pos="72000">
                  <a:srgbClr val="D4DEFF"/>
                </a:gs>
                <a:gs pos="100000">
                  <a:srgbClr val="96AB94"/>
                </a:gs>
              </a:gsLst>
              <a:lin ang="108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0"/>
            </a:effectLst>
          </p:spPr>
          <p:txBody>
            <a:bodyPr wrap="none" lIns="0" tIns="0" rIns="0" bIns="0" anchor="ctr"/>
            <a:lstStyle/>
            <a:p>
              <a:pPr algn="ctr"/>
              <a:r>
                <a:rPr lang="en-AU" sz="800" b="1" dirty="0"/>
                <a:t>Database </a:t>
              </a:r>
              <a:endParaRPr lang="ru-RU" sz="800" b="1" dirty="0" smtClean="0"/>
            </a:p>
            <a:p>
              <a:pPr algn="ctr"/>
              <a:r>
                <a:rPr lang="en-AU" sz="800" b="1" dirty="0" smtClean="0"/>
                <a:t>of </a:t>
              </a:r>
              <a:r>
                <a:rPr lang="en-AU" sz="800" b="1" dirty="0"/>
                <a:t>the State </a:t>
              </a:r>
              <a:r>
                <a:rPr lang="en-AU" sz="800" b="1" dirty="0" smtClean="0"/>
                <a:t>Geological Maps </a:t>
              </a:r>
              <a:endParaRPr lang="ru-RU" sz="800" b="1" dirty="0" smtClean="0"/>
            </a:p>
            <a:p>
              <a:pPr algn="ctr"/>
              <a:r>
                <a:rPr lang="ru-RU" sz="800" b="1" dirty="0" smtClean="0"/>
                <a:t>(</a:t>
              </a:r>
              <a:r>
                <a:rPr lang="en-US" sz="800" b="1" dirty="0"/>
                <a:t>SGM DB RF</a:t>
              </a:r>
              <a:r>
                <a:rPr lang="en-US" sz="800" b="1" dirty="0" smtClean="0"/>
                <a:t>)</a:t>
              </a:r>
            </a:p>
            <a:p>
              <a:pPr algn="ctr"/>
              <a:r>
                <a:rPr lang="en-US" sz="800" b="1" dirty="0" smtClean="0"/>
                <a:t>ORACLE 11</a:t>
              </a:r>
              <a:endParaRPr lang="ru-RU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99267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-36512" y="1"/>
            <a:ext cx="9180512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61722" y="836712"/>
            <a:ext cx="3843668" cy="1731243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algn="ctr">
            <a:solidFill>
              <a:srgbClr val="00808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 </a:t>
            </a:r>
            <a:r>
              <a:rPr lang="en-US" sz="12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2011  DB includes</a:t>
            </a:r>
            <a:endParaRPr lang="en-US" sz="1200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27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Sheets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 State Geological Map scale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1:1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000 000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Regional Fragments (scale 1:1 000 000),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total area about </a:t>
            </a:r>
            <a:r>
              <a: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 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million </a:t>
            </a:r>
            <a:r>
              <a:rPr lang="en-US" sz="1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sq.km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;</a:t>
            </a:r>
          </a:p>
          <a:p>
            <a:pPr marL="87313" indent="-87313">
              <a:lnSpc>
                <a:spcPct val="150000"/>
              </a:lnSpc>
              <a:buFontTx/>
              <a:buChar char="-"/>
            </a:pP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8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Legend of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Series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Sheets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en-US" sz="1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14 </a:t>
            </a:r>
            <a:r>
              <a:rPr lang="en-US" sz="1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000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geological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units;</a:t>
            </a:r>
          </a:p>
          <a:p>
            <a:pPr marL="87313" indent="-87313">
              <a:lnSpc>
                <a:spcPct val="150000"/>
              </a:lnSpc>
              <a:buFontTx/>
              <a:buChar char="-"/>
            </a:pP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Geological Map of Russia Federation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scale 1 : 2.5 M</a:t>
            </a:r>
            <a:endParaRPr lang="en-US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4498731" y="836712"/>
            <a:ext cx="4321741" cy="198515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algn="ctr">
            <a:solidFill>
              <a:srgbClr val="00808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 2014 will be include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90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Sheets of State Geological Map scale 1:1 000 000;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Regional Fragments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(scale 1:1 000 000), total area about </a:t>
            </a: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6.7 </a:t>
            </a: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million</a:t>
            </a: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sq.km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;</a:t>
            </a:r>
            <a:endParaRPr lang="ru-RU" sz="12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13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Legend of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Series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Sheets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more than 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16 </a:t>
            </a: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000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Geological Units;</a:t>
            </a:r>
          </a:p>
          <a:p>
            <a:pPr>
              <a:lnSpc>
                <a:spcPct val="150000"/>
              </a:lnSpc>
            </a:pP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Upgraded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Geological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Map of Russia Federation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scale 1 : 2.5 M</a:t>
            </a:r>
            <a:endParaRPr lang="ru-RU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95" y="3037592"/>
            <a:ext cx="5613358" cy="3149780"/>
          </a:xfrm>
          <a:prstGeom prst="rect">
            <a:avLst/>
          </a:prstGeom>
          <a:noFill/>
          <a:ln w="57150" cmpd="thinThick">
            <a:solidFill>
              <a:schemeClr val="accent1">
                <a:lumMod val="25000"/>
              </a:schemeClr>
            </a:solidFill>
            <a:miter lim="800000"/>
            <a:headEnd/>
            <a:tailEnd/>
          </a:ln>
          <a:effectLst>
            <a:outerShdw blurRad="406400" dist="63500" dir="2700000" sx="102000" sy="102000" algn="ctr" rotWithShape="0">
              <a:srgbClr val="002060">
                <a:alpha val="8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38"/>
          <p:cNvSpPr>
            <a:spLocks noChangeArrowheads="1"/>
          </p:cNvSpPr>
          <p:nvPr/>
        </p:nvSpPr>
        <p:spPr bwMode="auto">
          <a:xfrm>
            <a:off x="760766" y="3152002"/>
            <a:ext cx="1591814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50800" dist="50800" dir="54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North-West Region</a:t>
            </a:r>
            <a:endParaRPr lang="ru-RU" sz="12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3329326" y="2812685"/>
            <a:ext cx="115212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50800" dist="50800" dir="54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Ural Region</a:t>
            </a:r>
            <a:endParaRPr lang="ru-RU" sz="12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3541266" y="6032321"/>
            <a:ext cx="128687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50800" dist="50800" dir="54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Siberia Region</a:t>
            </a:r>
            <a:endParaRPr lang="ru-RU" sz="12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6981528" y="5427970"/>
            <a:ext cx="128687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50800" dist="50800" dir="54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Far East Region</a:t>
            </a:r>
            <a:endParaRPr lang="ru-RU" sz="12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6412315" y="2951185"/>
            <a:ext cx="1624129" cy="461665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7000">
                <a:schemeClr val="bg1">
                  <a:lumMod val="95000"/>
                </a:schemeClr>
              </a:gs>
              <a:gs pos="9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rgbClr val="FF0000"/>
            </a:solidFill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r>
              <a:rPr lang="en-US" sz="1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Region</a:t>
            </a:r>
          </a:p>
          <a:p>
            <a:r>
              <a:rPr lang="en-US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“North East Arctic” </a:t>
            </a:r>
            <a:endParaRPr lang="ru-RU" sz="1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" name="Rectangle 38"/>
          <p:cNvSpPr>
            <a:spLocks noChangeArrowheads="1"/>
          </p:cNvSpPr>
          <p:nvPr/>
        </p:nvSpPr>
        <p:spPr bwMode="auto">
          <a:xfrm>
            <a:off x="5589553" y="5919663"/>
            <a:ext cx="1252925" cy="646331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7000">
                <a:schemeClr val="bg1">
                  <a:lumMod val="95000"/>
                </a:schemeClr>
              </a:gs>
              <a:gs pos="9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rgbClr val="FF0000"/>
            </a:solidFill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r>
              <a:rPr lang="en-US" sz="1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Region</a:t>
            </a:r>
          </a:p>
          <a:p>
            <a:r>
              <a:rPr lang="en-US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“South Siberia &amp; </a:t>
            </a:r>
            <a:r>
              <a:rPr lang="en-US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Zabaikalsky</a:t>
            </a:r>
            <a:r>
              <a:rPr lang="en-US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”</a:t>
            </a:r>
            <a:endParaRPr lang="ru-RU" sz="1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251520" y="4588694"/>
            <a:ext cx="1468751" cy="461665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7000">
                <a:schemeClr val="bg1">
                  <a:lumMod val="95000"/>
                </a:schemeClr>
              </a:gs>
              <a:gs pos="9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rgbClr val="FF0000"/>
            </a:solidFill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Region</a:t>
            </a:r>
          </a:p>
          <a:p>
            <a:pPr>
              <a:defRPr/>
            </a:pPr>
            <a:r>
              <a:rPr lang="en-US" sz="1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“South European”</a:t>
            </a:r>
            <a:endParaRPr lang="ru-RU" sz="1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" name="Rectangle 38"/>
          <p:cNvSpPr>
            <a:spLocks noChangeArrowheads="1"/>
          </p:cNvSpPr>
          <p:nvPr/>
        </p:nvSpPr>
        <p:spPr bwMode="auto">
          <a:xfrm>
            <a:off x="1053906" y="6011995"/>
            <a:ext cx="1624129" cy="461665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7000">
                <a:schemeClr val="bg1">
                  <a:lumMod val="95000"/>
                </a:schemeClr>
              </a:gs>
              <a:gs pos="9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rgbClr val="FF0000"/>
            </a:solidFill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/>
          <a:p>
            <a:r>
              <a:rPr lang="en-US" sz="1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Region</a:t>
            </a:r>
          </a:p>
          <a:p>
            <a:r>
              <a:rPr lang="en-US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“Middle &amp;South Ural” </a:t>
            </a:r>
            <a:endParaRPr lang="ru-RU" sz="1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cxnSp>
        <p:nvCxnSpPr>
          <p:cNvPr id="3" name="Прямая со стрелкой 2"/>
          <p:cNvCxnSpPr>
            <a:stCxn id="17" idx="1"/>
          </p:cNvCxnSpPr>
          <p:nvPr/>
        </p:nvCxnSpPr>
        <p:spPr>
          <a:xfrm flipH="1">
            <a:off x="5620227" y="3182018"/>
            <a:ext cx="792088" cy="413066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  <a:effectLst>
            <a:outerShdw blurRad="50800" dist="38100" dir="5400000" algn="ctr" rotWithShape="0">
              <a:srgbClr val="FF0000">
                <a:alpha val="5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8" idx="0"/>
          </p:cNvCxnSpPr>
          <p:nvPr/>
        </p:nvCxnSpPr>
        <p:spPr>
          <a:xfrm flipH="1" flipV="1">
            <a:off x="4972155" y="5333255"/>
            <a:ext cx="1243861" cy="586408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  <a:effectLst>
            <a:outerShdw blurRad="50800" dist="38100" dir="5400000" algn="ctr" rotWithShape="0">
              <a:srgbClr val="FF0000">
                <a:alpha val="5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0" idx="0"/>
          </p:cNvCxnSpPr>
          <p:nvPr/>
        </p:nvCxnSpPr>
        <p:spPr>
          <a:xfrm flipV="1">
            <a:off x="1865971" y="5055569"/>
            <a:ext cx="1305984" cy="956426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  <a:effectLst>
            <a:outerShdw blurRad="50800" dist="38100" dir="5400000" algn="ctr" rotWithShape="0">
              <a:srgbClr val="FF0000">
                <a:alpha val="5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9" idx="3"/>
          </p:cNvCxnSpPr>
          <p:nvPr/>
        </p:nvCxnSpPr>
        <p:spPr>
          <a:xfrm>
            <a:off x="1720271" y="4819527"/>
            <a:ext cx="798692" cy="121641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  <a:effectLst>
            <a:outerShdw blurRad="50800" dist="38100" dir="5400000" algn="ctr" rotWithShape="0">
              <a:srgbClr val="FF0000">
                <a:alpha val="5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3" idx="3"/>
          </p:cNvCxnSpPr>
          <p:nvPr/>
        </p:nvCxnSpPr>
        <p:spPr>
          <a:xfrm>
            <a:off x="2352580" y="3290502"/>
            <a:ext cx="819375" cy="642554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  <a:tailEnd type="stealth" w="med" len="lg"/>
          </a:ln>
          <a:effectLst>
            <a:outerShdw blurRad="50800" dist="50800" dir="5400000" algn="ctr" rotWithShape="0">
              <a:schemeClr val="bg2"/>
            </a:outerShdw>
          </a:effectLst>
        </p:spPr>
      </p:cxnSp>
      <p:cxnSp>
        <p:nvCxnSpPr>
          <p:cNvPr id="36" name="Прямая со стрелкой 35"/>
          <p:cNvCxnSpPr>
            <a:stCxn id="14" idx="2"/>
          </p:cNvCxnSpPr>
          <p:nvPr/>
        </p:nvCxnSpPr>
        <p:spPr>
          <a:xfrm flipH="1">
            <a:off x="3635896" y="3089684"/>
            <a:ext cx="269494" cy="1131404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  <a:tailEnd type="stealth" w="med" len="lg"/>
          </a:ln>
          <a:effectLst>
            <a:outerShdw blurRad="25400" dist="76200" dir="4200000" algn="ctr" rotWithShape="0">
              <a:schemeClr val="tx1">
                <a:lumMod val="65000"/>
                <a:lumOff val="35000"/>
              </a:schemeClr>
            </a:outerShdw>
          </a:effectLst>
        </p:spPr>
      </p:cxnSp>
      <p:cxnSp>
        <p:nvCxnSpPr>
          <p:cNvPr id="38" name="Прямая со стрелкой 37"/>
          <p:cNvCxnSpPr>
            <a:stCxn id="16" idx="1"/>
          </p:cNvCxnSpPr>
          <p:nvPr/>
        </p:nvCxnSpPr>
        <p:spPr>
          <a:xfrm flipH="1" flipV="1">
            <a:off x="6016271" y="5333255"/>
            <a:ext cx="965257" cy="233215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  <a:tailEnd type="stealth" w="med" len="lg"/>
          </a:ln>
          <a:effectLst>
            <a:outerShdw blurRad="50800" dist="50800" dir="5400000" algn="ctr" rotWithShape="0">
              <a:schemeClr val="bg2"/>
            </a:outerShdw>
          </a:effectLst>
        </p:spPr>
      </p:cxnSp>
      <p:cxnSp>
        <p:nvCxnSpPr>
          <p:cNvPr id="40" name="Прямая со стрелкой 39"/>
          <p:cNvCxnSpPr>
            <a:stCxn id="15" idx="0"/>
          </p:cNvCxnSpPr>
          <p:nvPr/>
        </p:nvCxnSpPr>
        <p:spPr>
          <a:xfrm flipH="1" flipV="1">
            <a:off x="4184702" y="5441450"/>
            <a:ext cx="1" cy="590871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  <a:tailEnd type="stealth" w="med" len="lg"/>
          </a:ln>
          <a:effectLst>
            <a:outerShdw blurRad="25400" dist="76200" dir="4200000" algn="ctr" rotWithShape="0">
              <a:schemeClr val="tx1">
                <a:lumMod val="65000"/>
                <a:lumOff val="35000"/>
              </a:schemeClr>
            </a:outerShdw>
          </a:effectLst>
        </p:spPr>
      </p:cxnSp>
      <p:sp>
        <p:nvSpPr>
          <p:cNvPr id="50" name="Rectangle 38"/>
          <p:cNvSpPr>
            <a:spLocks noChangeArrowheads="1"/>
          </p:cNvSpPr>
          <p:nvPr/>
        </p:nvSpPr>
        <p:spPr bwMode="auto">
          <a:xfrm>
            <a:off x="139398" y="131239"/>
            <a:ext cx="8897098" cy="58477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en-AU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of the State </a:t>
            </a:r>
            <a:r>
              <a:rPr lang="en-AU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Geological Maps </a:t>
            </a:r>
            <a:r>
              <a:rPr lang="en-AU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  <a:r>
              <a:rPr lang="en-AU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Territory </a:t>
            </a:r>
            <a:r>
              <a:rPr lang="en-AU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Russia </a:t>
            </a:r>
            <a:endParaRPr lang="ru-RU" b="1" kern="1900" spc="1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AU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its </a:t>
            </a:r>
            <a:r>
              <a:rPr lang="en-AU" b="1" kern="1900" spc="1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Shelf </a:t>
            </a:r>
            <a:r>
              <a:rPr lang="ru-RU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kern="1900" spc="1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SGM DB RF)</a:t>
            </a:r>
            <a:endParaRPr lang="ru-RU" b="1" kern="1900" spc="1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2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3" name="Picture 5" descr="logo VSEGEI dar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23736"/>
            <a:ext cx="657181" cy="6834264"/>
          </a:xfrm>
          <a:prstGeom prst="rect">
            <a:avLst/>
          </a:prstGeom>
          <a:gradFill flip="none" rotWithShape="1">
            <a:gsLst>
              <a:gs pos="63000">
                <a:srgbClr val="0070C0"/>
              </a:gs>
              <a:gs pos="40000">
                <a:srgbClr val="0070C0"/>
              </a:gs>
              <a:gs pos="87000">
                <a:srgbClr val="FF0000">
                  <a:alpha val="88000"/>
                </a:srgbClr>
              </a:gs>
              <a:gs pos="79000">
                <a:srgbClr val="FF0000">
                  <a:alpha val="75000"/>
                </a:srgbClr>
              </a:gs>
              <a:gs pos="30000">
                <a:schemeClr val="bg1"/>
              </a:gs>
            </a:gsLst>
            <a:lin ang="8400000" scaled="0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 rot="-5400000">
            <a:off x="-2740672" y="3505164"/>
            <a:ext cx="6117379" cy="49244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5400" dist="12700" dir="168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Federal  Agency of  </a:t>
            </a:r>
            <a:r>
              <a:rPr lang="ru-RU" sz="1200" b="1" spc="14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Mineral</a:t>
            </a:r>
            <a:r>
              <a:rPr lang="ru-RU" sz="12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2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1200" b="1" spc="14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Resources</a:t>
            </a:r>
            <a:r>
              <a:rPr lang="en-US" sz="12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of Russia (</a:t>
            </a:r>
            <a:r>
              <a:rPr lang="en-US" sz="1200" b="1" spc="14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Rosnedra</a:t>
            </a:r>
            <a:r>
              <a:rPr lang="en-US" sz="12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</a:t>
            </a:r>
            <a:endParaRPr lang="ru-RU" sz="1200" b="1" spc="14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eaLnBrk="1" hangingPunct="1"/>
            <a:r>
              <a:rPr lang="en-US" sz="14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A.P. </a:t>
            </a:r>
            <a:r>
              <a:rPr lang="en-US" sz="1400" b="1" spc="14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Karpinsky</a:t>
            </a:r>
            <a:r>
              <a:rPr lang="en-US" sz="14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spc="14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Russian  Geological  Research  Institute   </a:t>
            </a:r>
            <a:r>
              <a:rPr lang="en-US" sz="1400" b="1" spc="1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(VSEGEI)</a:t>
            </a:r>
            <a:endParaRPr lang="ru-RU" sz="1400" b="1" spc="14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059833" y="6381750"/>
            <a:ext cx="5606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900" b="1" dirty="0">
                <a:solidFill>
                  <a:srgbClr val="003366"/>
                </a:solidFill>
              </a:rPr>
              <a:t>phone</a:t>
            </a:r>
            <a:r>
              <a:rPr lang="ru-RU" sz="900" b="1" dirty="0">
                <a:solidFill>
                  <a:srgbClr val="003366"/>
                </a:solidFill>
              </a:rPr>
              <a:t>: +7 (812) 321-5706</a:t>
            </a:r>
            <a:r>
              <a:rPr lang="en-US" sz="900" b="1" dirty="0">
                <a:solidFill>
                  <a:srgbClr val="003366"/>
                </a:solidFill>
              </a:rPr>
              <a:t>, fax: +7 (812) 321-3023</a:t>
            </a:r>
          </a:p>
          <a:p>
            <a:pPr eaLnBrk="1" hangingPunct="1"/>
            <a:r>
              <a:rPr lang="en-US" sz="900" b="1" dirty="0">
                <a:solidFill>
                  <a:srgbClr val="0033CC"/>
                </a:solidFill>
              </a:rPr>
              <a:t>e-mail: vsegei@vsegei.ru,  http://www.vsegei.ru</a:t>
            </a:r>
            <a:endParaRPr lang="ru-RU" sz="900" b="1" dirty="0">
              <a:solidFill>
                <a:srgbClr val="0033CC"/>
              </a:solidFill>
            </a:endParaRPr>
          </a:p>
        </p:txBody>
      </p:sp>
      <p:pic>
        <p:nvPicPr>
          <p:cNvPr id="27653" name="Picture 10" descr="vsege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"/>
          <a:stretch/>
        </p:blipFill>
        <p:spPr bwMode="auto">
          <a:xfrm>
            <a:off x="657181" y="0"/>
            <a:ext cx="8486819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1259632" y="5440993"/>
            <a:ext cx="7272808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kern="1800" spc="61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Thank</a:t>
            </a:r>
            <a:r>
              <a:rPr lang="ru-RU" sz="1800" b="1" kern="1800" spc="61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800" b="1" kern="1800" spc="61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</a:t>
            </a:r>
            <a:r>
              <a:rPr lang="ru-RU" sz="1800" b="1" kern="1800" spc="61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800" b="1" kern="1800" spc="61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</a:t>
            </a:r>
            <a:r>
              <a:rPr lang="ru-RU" sz="1800" b="1" kern="1800" spc="61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800" b="1" kern="1800" spc="61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your</a:t>
            </a:r>
            <a:r>
              <a:rPr lang="ru-RU" sz="1800" b="1" kern="1800" spc="61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800" b="1" kern="1800" spc="61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attention</a:t>
            </a:r>
            <a:r>
              <a:rPr lang="ru-RU" sz="1800" b="1" kern="1800" spc="610" dirty="0">
                <a:solidFill>
                  <a:srgbClr val="0000CC"/>
                </a:solidFill>
                <a:latin typeface="Arial" charset="0"/>
              </a:rPr>
              <a:t> </a:t>
            </a:r>
          </a:p>
        </p:txBody>
      </p:sp>
      <p:pic>
        <p:nvPicPr>
          <p:cNvPr id="27657" name="Picture 16" descr="logo VSEGEI d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" y="428626"/>
            <a:ext cx="611188" cy="1920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" y="70587"/>
            <a:ext cx="630094" cy="324710"/>
          </a:xfrm>
          <a:prstGeom prst="rect">
            <a:avLst/>
          </a:prstGeom>
          <a:noFill/>
          <a:ln>
            <a:noFill/>
          </a:ln>
          <a:effectLst>
            <a:outerShdw blurRad="1143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 dirty="0"/>
          </a:p>
        </p:txBody>
      </p:sp>
      <p:pic>
        <p:nvPicPr>
          <p:cNvPr id="7170" name="Picture 2" descr="oneGeolog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87" y="3253687"/>
            <a:ext cx="647973" cy="358546"/>
          </a:xfrm>
          <a:prstGeom prst="rect">
            <a:avLst/>
          </a:prstGeom>
          <a:noFill/>
          <a:ln>
            <a:noFill/>
          </a:ln>
          <a:effectLst>
            <a:outerShdw blurRad="1143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50866"/>
            <a:ext cx="959278" cy="373335"/>
          </a:xfrm>
          <a:prstGeom prst="rect">
            <a:avLst/>
          </a:prstGeom>
          <a:noFill/>
          <a:ln>
            <a:noFill/>
          </a:ln>
          <a:effectLst>
            <a:outerShdw blurRad="1143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Line 14"/>
          <p:cNvSpPr>
            <a:spLocks noChangeShapeType="1"/>
          </p:cNvSpPr>
          <p:nvPr/>
        </p:nvSpPr>
        <p:spPr bwMode="auto">
          <a:xfrm flipH="1" flipV="1">
            <a:off x="2924616" y="2275284"/>
            <a:ext cx="424538" cy="1588"/>
          </a:xfrm>
          <a:prstGeom prst="line">
            <a:avLst/>
          </a:prstGeom>
          <a:noFill/>
          <a:ln w="31750" cmpd="dbl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2" name="Line 15"/>
          <p:cNvSpPr>
            <a:spLocks noChangeShapeType="1"/>
          </p:cNvSpPr>
          <p:nvPr/>
        </p:nvSpPr>
        <p:spPr bwMode="auto">
          <a:xfrm>
            <a:off x="5822950" y="2276872"/>
            <a:ext cx="405704" cy="0"/>
          </a:xfrm>
          <a:prstGeom prst="line">
            <a:avLst/>
          </a:prstGeom>
          <a:noFill/>
          <a:ln w="31750" cmpd="dbl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418338" y="1939479"/>
            <a:ext cx="2447925" cy="76944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VSEGEI is responsible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 Russia’s representation in major international geological organizations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and projects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085" name="Line 18"/>
          <p:cNvSpPr>
            <a:spLocks noChangeShapeType="1"/>
          </p:cNvSpPr>
          <p:nvPr/>
        </p:nvSpPr>
        <p:spPr bwMode="auto">
          <a:xfrm rot="10800000" flipV="1">
            <a:off x="4604114" y="3196963"/>
            <a:ext cx="1" cy="592076"/>
          </a:xfrm>
          <a:prstGeom prst="line">
            <a:avLst/>
          </a:prstGeom>
          <a:noFill/>
          <a:ln w="31750" cmpd="dbl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427402" y="4295383"/>
            <a:ext cx="8353425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spc="120" dirty="0">
                <a:solidFill>
                  <a:schemeClr val="bg1"/>
                </a:solidFill>
                <a:latin typeface="Arial" charset="0"/>
              </a:rPr>
              <a:t>VSEGEI</a:t>
            </a:r>
          </a:p>
          <a:p>
            <a:pPr algn="ctr">
              <a:defRPr/>
            </a:pPr>
            <a:r>
              <a:rPr lang="en-US" sz="1200" b="1" spc="120" dirty="0">
                <a:solidFill>
                  <a:schemeClr val="bg1"/>
                </a:solidFill>
                <a:latin typeface="Arial" charset="0"/>
              </a:rPr>
              <a:t>organizes and supervises all activities concerning the State </a:t>
            </a:r>
            <a:r>
              <a:rPr lang="en-US" sz="1200" b="1" spc="120" dirty="0" smtClean="0">
                <a:solidFill>
                  <a:schemeClr val="bg1"/>
                </a:solidFill>
                <a:latin typeface="Arial" charset="0"/>
              </a:rPr>
              <a:t>Geological Mapping </a:t>
            </a:r>
            <a:r>
              <a:rPr lang="en-US" sz="1200" b="1" spc="120" dirty="0">
                <a:solidFill>
                  <a:schemeClr val="bg1"/>
                </a:solidFill>
                <a:latin typeface="Arial" charset="0"/>
              </a:rPr>
              <a:t>in </a:t>
            </a:r>
            <a:r>
              <a:rPr lang="en-US" sz="1200" b="1" spc="120" dirty="0" smtClean="0">
                <a:solidFill>
                  <a:schemeClr val="bg1"/>
                </a:solidFill>
                <a:latin typeface="Arial" charset="0"/>
              </a:rPr>
              <a:t>Russia </a:t>
            </a:r>
            <a:r>
              <a:rPr lang="en-US" sz="1200" b="1" spc="120" dirty="0">
                <a:solidFill>
                  <a:schemeClr val="bg1"/>
                </a:solidFill>
                <a:latin typeface="Arial" charset="0"/>
              </a:rPr>
              <a:t>and its </a:t>
            </a:r>
            <a:r>
              <a:rPr lang="en-US" sz="1200" b="1" spc="120" dirty="0" smtClean="0">
                <a:solidFill>
                  <a:schemeClr val="bg1"/>
                </a:solidFill>
                <a:latin typeface="Arial" charset="0"/>
              </a:rPr>
              <a:t>Continental Shelf </a:t>
            </a:r>
            <a:endParaRPr lang="ru-RU" sz="1200" b="1" spc="12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88" name="Picture 27"/>
          <p:cNvPicPr>
            <a:picLocks noChangeAspect="1" noChangeArrowheads="1"/>
          </p:cNvPicPr>
          <p:nvPr/>
        </p:nvPicPr>
        <p:blipFill>
          <a:blip r:embed="rId5" cstate="print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60" y="2571701"/>
            <a:ext cx="1160928" cy="820506"/>
          </a:xfrm>
          <a:prstGeom prst="rect">
            <a:avLst/>
          </a:prstGeom>
          <a:solidFill>
            <a:srgbClr val="CCFFFF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8"/>
          <p:cNvPicPr>
            <a:picLocks noChangeAspect="1" noChangeArrowheads="1"/>
          </p:cNvPicPr>
          <p:nvPr/>
        </p:nvPicPr>
        <p:blipFill>
          <a:blip r:embed="rId6" cstate="print">
            <a:lum bright="-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27" y="2676129"/>
            <a:ext cx="1160928" cy="808868"/>
          </a:xfrm>
          <a:prstGeom prst="rect">
            <a:avLst/>
          </a:prstGeom>
          <a:solidFill>
            <a:srgbClr val="CCFFFF">
              <a:alpha val="1098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32"/>
          <p:cNvPicPr>
            <a:picLocks noChangeAspect="1" noChangeArrowheads="1"/>
          </p:cNvPicPr>
          <p:nvPr/>
        </p:nvPicPr>
        <p:blipFill>
          <a:blip r:embed="rId7" cstate="print">
            <a:lum bright="-1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82" y="2748137"/>
            <a:ext cx="1166691" cy="835013"/>
          </a:xfrm>
          <a:prstGeom prst="rect">
            <a:avLst/>
          </a:prstGeom>
          <a:solidFill>
            <a:srgbClr val="CCFFFF">
              <a:alpha val="1098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66" y="2922356"/>
            <a:ext cx="582612" cy="58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14" y="2994364"/>
            <a:ext cx="581025" cy="58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62" y="3066372"/>
            <a:ext cx="576262" cy="58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38" descr="ML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013176"/>
            <a:ext cx="1916113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39" descr="Рис 02 (2_4) Состояние изученност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5229076"/>
            <a:ext cx="1839913" cy="1079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40" descr="IZUCH-1000-shel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5373539"/>
            <a:ext cx="177800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/>
          <p:cNvPicPr>
            <a:picLocks noChangeAspect="1" noChangeArrowheads="1"/>
          </p:cNvPicPr>
          <p:nvPr/>
        </p:nvPicPr>
        <p:blipFill>
          <a:blip r:embed="rId14" cstate="print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56" y="2748137"/>
            <a:ext cx="1245306" cy="96889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42" descr="ris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5130651"/>
            <a:ext cx="1506537" cy="1079500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43" descr="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29200"/>
            <a:ext cx="1441450" cy="1079500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44" descr="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5224"/>
            <a:ext cx="1616075" cy="1079500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 rot="16200000">
            <a:off x="4435163" y="78499"/>
            <a:ext cx="288034" cy="8429192"/>
          </a:xfrm>
          <a:prstGeom prst="rightBrace">
            <a:avLst>
              <a:gd name="adj1" fmla="val 72467"/>
              <a:gd name="adj2" fmla="val 50323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6228655" y="1892732"/>
            <a:ext cx="2807841" cy="60016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VSEGEI </a:t>
            </a:r>
            <a:r>
              <a:rPr lang="ru-RU" sz="11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publishe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A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State geological maps </a:t>
            </a:r>
            <a:endParaRPr lang="ru-RU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/>
            <a:r>
              <a:rPr lang="en-A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 </a:t>
            </a:r>
            <a:r>
              <a:rPr lang="en-A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territory of Russia </a:t>
            </a:r>
            <a:endParaRPr lang="ru-RU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/>
            <a:r>
              <a:rPr lang="en-A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and its continental </a:t>
            </a:r>
            <a:r>
              <a:rPr lang="en-A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shelf</a:t>
            </a:r>
            <a:endParaRPr lang="ru-RU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4" name="Picture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8" y="149665"/>
            <a:ext cx="722903" cy="372538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63000"/>
              </a:schemeClr>
            </a:glow>
            <a:outerShdw blurRad="114300" dir="2700000" algn="ctr" rotWithShape="0">
              <a:schemeClr val="bg1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446192" y="570166"/>
            <a:ext cx="831584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150" baseline="20000" dirty="0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Federal  </a:t>
            </a:r>
            <a:r>
              <a:rPr lang="en-US" sz="2000" b="1" spc="150" baseline="20000"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Agency </a:t>
            </a:r>
            <a:r>
              <a:rPr lang="en-US" sz="2000" b="1" spc="150" baseline="20000" dirty="0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of  </a:t>
            </a:r>
            <a:r>
              <a:rPr lang="ru-RU" sz="2000" b="1" spc="150" baseline="20000" dirty="0" err="1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Mineral</a:t>
            </a:r>
            <a:r>
              <a:rPr lang="ru-RU" sz="2000" b="1" spc="150" baseline="20000" dirty="0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 </a:t>
            </a:r>
            <a:r>
              <a:rPr lang="en-US" sz="2000" b="1" spc="150" baseline="20000" dirty="0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 </a:t>
            </a:r>
            <a:r>
              <a:rPr lang="ru-RU" sz="2000" b="1" spc="150" baseline="20000" dirty="0" err="1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Resources</a:t>
            </a:r>
            <a:r>
              <a:rPr lang="en-US" sz="2000" b="1" spc="150" baseline="20000" dirty="0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 of Russia (</a:t>
            </a:r>
            <a:r>
              <a:rPr lang="en-US" sz="2000" b="1" spc="150" baseline="20000" dirty="0" err="1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Rosnedra</a:t>
            </a:r>
            <a:r>
              <a:rPr lang="en-US" sz="2000" b="1" spc="150" baseline="20000" dirty="0" smtClean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latin typeface="Arial Narrow" pitchFamily="34" charset="0"/>
              </a:rPr>
              <a:t>)</a:t>
            </a:r>
            <a:endParaRPr lang="ru-RU" sz="2000" b="1" spc="150" baseline="20000" dirty="0">
              <a:solidFill>
                <a:schemeClr val="bg1"/>
              </a:solidFill>
              <a:uFill>
                <a:solidFill>
                  <a:schemeClr val="accent5"/>
                </a:solidFill>
              </a:uFill>
              <a:latin typeface="Arial Narrow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-36513" y="6622593"/>
            <a:ext cx="9180513" cy="262791"/>
            <a:chOff x="-36513" y="6595209"/>
            <a:chExt cx="9180513" cy="262791"/>
          </a:xfrm>
        </p:grpSpPr>
        <p:sp>
          <p:nvSpPr>
            <p:cNvPr id="40" name="Rectangle 2"/>
            <p:cNvSpPr>
              <a:spLocks noChangeArrowheads="1"/>
            </p:cNvSpPr>
            <p:nvPr/>
          </p:nvSpPr>
          <p:spPr bwMode="auto">
            <a:xfrm>
              <a:off x="-36513" y="6595209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929606" y="6658342"/>
              <a:ext cx="5248275" cy="1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b="1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b="1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46" name="Picture 5" descr="logo VSEGEI dark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6669360"/>
            <a:ext cx="648643" cy="204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6" name="Группа 5"/>
          <p:cNvGrpSpPr/>
          <p:nvPr/>
        </p:nvGrpSpPr>
        <p:grpSpPr>
          <a:xfrm>
            <a:off x="3446827" y="1484784"/>
            <a:ext cx="2314575" cy="1480741"/>
            <a:chOff x="3446827" y="1484784"/>
            <a:chExt cx="2314575" cy="1480741"/>
          </a:xfrm>
        </p:grpSpPr>
        <p:pic>
          <p:nvPicPr>
            <p:cNvPr id="37" name="Picture 18" descr="http://www.vsegei.ru/bitrix/templates/VG%20main%20page2%20en/images/logo_top_left_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827" y="1756420"/>
              <a:ext cx="2314575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6" descr="http://www.vsegei.ru/bitrix/templates/VG%20other%20page2%20ru/images/logo_top_left_2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827" y="1628800"/>
              <a:ext cx="23145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7" descr="logo VSEGEI dark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105076" y="2636912"/>
              <a:ext cx="1042987" cy="328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14300" dir="2700000" algn="ctr" rotWithShape="0">
                <a:schemeClr val="bg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166099" y="1484784"/>
              <a:ext cx="909958" cy="353565"/>
            </a:xfrm>
            <a:prstGeom prst="rect">
              <a:avLst/>
            </a:prstGeom>
            <a:solidFill>
              <a:srgbClr val="86C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pc="-8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VSEGEI</a:t>
              </a:r>
              <a:endParaRPr lang="ru-RU" b="1" spc="-8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477929" y="1052736"/>
            <a:ext cx="83158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A.P. </a:t>
            </a:r>
            <a:r>
              <a:rPr lang="en-US" b="1" spc="3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Karpinsky</a:t>
            </a:r>
            <a:r>
              <a:rPr lang="en-US" b="1" spc="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Russian Geological Research Institute (VSEGEI</a:t>
            </a:r>
            <a:r>
              <a:rPr lang="en-US" b="1" spc="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</a:t>
            </a:r>
            <a:endParaRPr lang="ru-RU" b="1" spc="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36513" y="-99391"/>
            <a:ext cx="9180513" cy="6957392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423157" y="5110658"/>
            <a:ext cx="3742356" cy="1008440"/>
          </a:xfrm>
          <a:prstGeom prst="can">
            <a:avLst>
              <a:gd name="adj" fmla="val 16616"/>
            </a:avLst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en-AU" sz="1800" b="1" dirty="0">
                <a:latin typeface="Arial" charset="0"/>
              </a:rPr>
              <a:t>Database of the State </a:t>
            </a:r>
            <a:endParaRPr lang="ru-RU" sz="1800" b="1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AU" sz="1800" b="1" dirty="0">
                <a:latin typeface="Arial" charset="0"/>
              </a:rPr>
              <a:t>geological maps</a:t>
            </a:r>
            <a:endParaRPr lang="ru-RU" sz="1800" dirty="0">
              <a:latin typeface="Arial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gray">
          <a:xfrm>
            <a:off x="403276" y="804565"/>
            <a:ext cx="3782118" cy="51809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en-US" sz="1400" dirty="0">
                <a:latin typeface="Arial" charset="0"/>
              </a:rPr>
              <a:t>CONCEPTUAL MODEL </a:t>
            </a:r>
            <a:endParaRPr lang="ru-RU" sz="1400" dirty="0">
              <a:latin typeface="Arial" charset="0"/>
            </a:endParaRPr>
          </a:p>
          <a:p>
            <a:pPr algn="ctr">
              <a:spcBef>
                <a:spcPts val="200"/>
              </a:spcBef>
              <a:defRPr/>
            </a:pPr>
            <a:r>
              <a:rPr lang="en-US" sz="1200" i="1" dirty="0" smtClean="0">
                <a:latin typeface="Arial" charset="0"/>
              </a:rPr>
              <a:t>prototype </a:t>
            </a:r>
            <a:r>
              <a:rPr lang="ru-RU" sz="1200" i="1" dirty="0" smtClean="0">
                <a:latin typeface="Arial" charset="0"/>
              </a:rPr>
              <a:t> </a:t>
            </a:r>
            <a:r>
              <a:rPr lang="en-US" sz="1200" i="1" dirty="0" smtClean="0">
                <a:latin typeface="Arial" charset="0"/>
              </a:rPr>
              <a:t>NADM-C1</a:t>
            </a:r>
            <a:endParaRPr lang="en-US" sz="12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gray">
          <a:xfrm>
            <a:off x="403276" y="2120875"/>
            <a:ext cx="3782119" cy="72840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200"/>
              </a:spcBef>
              <a:defRPr sz="1400"/>
            </a:lvl1pPr>
          </a:lstStyle>
          <a:p>
            <a:pPr>
              <a:defRPr/>
            </a:pPr>
            <a:r>
              <a:rPr lang="en-US" dirty="0" smtClean="0">
                <a:latin typeface="Arial" charset="0"/>
              </a:rPr>
              <a:t>LOGIC MODEL </a:t>
            </a:r>
            <a:endParaRPr lang="ru-RU" dirty="0" smtClean="0">
              <a:latin typeface="Arial" charset="0"/>
            </a:endParaRPr>
          </a:p>
          <a:p>
            <a:pPr>
              <a:defRPr/>
            </a:pPr>
            <a:r>
              <a:rPr lang="en-US" sz="1200" dirty="0" smtClean="0">
                <a:latin typeface="Arial" charset="0"/>
              </a:rPr>
              <a:t>prototype</a:t>
            </a:r>
            <a:r>
              <a:rPr lang="ru-RU" sz="1200" dirty="0" smtClean="0">
                <a:latin typeface="Arial" charset="0"/>
              </a:rPr>
              <a:t> </a:t>
            </a:r>
            <a:r>
              <a:rPr lang="en-US" sz="1050" dirty="0" smtClean="0">
                <a:latin typeface="Arial" charset="0"/>
              </a:rPr>
              <a:t>NADM-GSC</a:t>
            </a:r>
            <a:r>
              <a:rPr lang="en-US" sz="1200" dirty="0" smtClean="0">
                <a:latin typeface="Arial" charset="0"/>
              </a:rPr>
              <a:t> (Canada) + </a:t>
            </a:r>
          </a:p>
          <a:p>
            <a:pPr>
              <a:defRPr/>
            </a:pPr>
            <a:r>
              <a:rPr lang="en-US" sz="1050" dirty="0" smtClean="0">
                <a:latin typeface="Arial" charset="0"/>
              </a:rPr>
              <a:t>BASE-2000-CAGRE </a:t>
            </a:r>
            <a:r>
              <a:rPr lang="en-US" sz="1200" dirty="0" smtClean="0">
                <a:latin typeface="Arial" charset="0"/>
              </a:rPr>
              <a:t>( Russia)-</a:t>
            </a:r>
            <a:r>
              <a:rPr lang="en-US" sz="1200" dirty="0" err="1" smtClean="0">
                <a:latin typeface="Arial" charset="0"/>
              </a:rPr>
              <a:t>CentralArcticExpedition</a:t>
            </a:r>
            <a:endParaRPr lang="en-US" sz="1200" dirty="0">
              <a:latin typeface="Arial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gray">
          <a:xfrm>
            <a:off x="403276" y="3645024"/>
            <a:ext cx="3782119" cy="51809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200"/>
              </a:spcBef>
              <a:defRPr sz="1400"/>
            </a:lvl1pPr>
          </a:lstStyle>
          <a:p>
            <a:pPr>
              <a:defRPr/>
            </a:pPr>
            <a:r>
              <a:rPr lang="en-US" dirty="0" smtClean="0">
                <a:latin typeface="Arial" charset="0"/>
              </a:rPr>
              <a:t>PHYSICAL DATA MODEL</a:t>
            </a:r>
            <a:r>
              <a:rPr lang="ru-RU" dirty="0" smtClean="0">
                <a:latin typeface="Arial" charset="0"/>
              </a:rPr>
              <a:t> </a:t>
            </a:r>
          </a:p>
          <a:p>
            <a:pPr>
              <a:defRPr/>
            </a:pPr>
            <a:r>
              <a:rPr lang="en-US" sz="1200" dirty="0"/>
              <a:t>was fulfilled </a:t>
            </a:r>
            <a:r>
              <a:rPr lang="en-US" sz="1200" dirty="0" smtClean="0"/>
              <a:t>VSEGEI </a:t>
            </a:r>
            <a:endParaRPr lang="en-US" sz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31" name="Стрелка вниз 2"/>
          <p:cNvSpPr>
            <a:spLocks noChangeArrowheads="1"/>
          </p:cNvSpPr>
          <p:nvPr/>
        </p:nvSpPr>
        <p:spPr bwMode="auto">
          <a:xfrm>
            <a:off x="2041525" y="1591965"/>
            <a:ext cx="504825" cy="4349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2" name="Стрелка вниз 33"/>
          <p:cNvSpPr>
            <a:spLocks noChangeArrowheads="1"/>
          </p:cNvSpPr>
          <p:nvPr/>
        </p:nvSpPr>
        <p:spPr bwMode="auto">
          <a:xfrm>
            <a:off x="2043113" y="3208462"/>
            <a:ext cx="503237" cy="4365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3" name="Стрелка вниз 34"/>
          <p:cNvSpPr>
            <a:spLocks noChangeArrowheads="1"/>
          </p:cNvSpPr>
          <p:nvPr/>
        </p:nvSpPr>
        <p:spPr bwMode="auto">
          <a:xfrm>
            <a:off x="2041525" y="4650209"/>
            <a:ext cx="504825" cy="4349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5" name="Rectangle 9"/>
          <p:cNvSpPr txBox="1">
            <a:spLocks noChangeArrowheads="1"/>
          </p:cNvSpPr>
          <p:nvPr/>
        </p:nvSpPr>
        <p:spPr bwMode="auto">
          <a:xfrm>
            <a:off x="317500" y="44624"/>
            <a:ext cx="8642350" cy="7239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AU" b="1" cap="all" spc="320" dirty="0" smtClean="0">
                <a:solidFill>
                  <a:schemeClr val="bg1"/>
                </a:solidFill>
              </a:rPr>
              <a:t>Database of the State geological </a:t>
            </a:r>
            <a:r>
              <a:rPr lang="en-AU" b="1" cap="all" spc="320" dirty="0">
                <a:solidFill>
                  <a:schemeClr val="bg1"/>
                </a:solidFill>
              </a:rPr>
              <a:t>maps of Russia</a:t>
            </a:r>
            <a:endParaRPr lang="ru-RU" b="1" cap="all" spc="32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spc="320" dirty="0" smtClean="0">
                <a:solidFill>
                  <a:srgbClr val="FF0000"/>
                </a:solidFill>
              </a:rPr>
              <a:t>Design Stages</a:t>
            </a:r>
            <a:endParaRPr lang="ru-RU" b="1" spc="320" dirty="0">
              <a:solidFill>
                <a:srgbClr val="FF0000"/>
              </a:solidFill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4716463" y="804565"/>
            <a:ext cx="43195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Defining </a:t>
            </a:r>
            <a:r>
              <a:rPr lang="en-US" sz="1200" i="1" dirty="0" smtClean="0">
                <a:solidFill>
                  <a:schemeClr val="bg1"/>
                </a:solidFill>
              </a:rPr>
              <a:t>main </a:t>
            </a:r>
            <a:r>
              <a:rPr lang="en-US" sz="1200" i="1" dirty="0">
                <a:solidFill>
                  <a:schemeClr val="bg1"/>
                </a:solidFill>
              </a:rPr>
              <a:t>categories and notions used for the description of geological units of Russian State Geological Maps in 1:200 000 - 1:1 000 000 scale. Developing of the </a:t>
            </a:r>
            <a:r>
              <a:rPr lang="en-US" sz="1200" i="1" dirty="0" err="1">
                <a:solidFill>
                  <a:schemeClr val="bg1"/>
                </a:solidFill>
              </a:rPr>
              <a:t>TermBase</a:t>
            </a:r>
            <a:r>
              <a:rPr lang="en-US" sz="1200" i="1" dirty="0">
                <a:solidFill>
                  <a:schemeClr val="bg1"/>
                </a:solidFill>
              </a:rPr>
              <a:t> and hierarchies building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37" name="Rectangle 14"/>
          <p:cNvSpPr>
            <a:spLocks noChangeArrowheads="1"/>
          </p:cNvSpPr>
          <p:nvPr/>
        </p:nvSpPr>
        <p:spPr bwMode="auto">
          <a:xfrm>
            <a:off x="4716463" y="2168227"/>
            <a:ext cx="41767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200" i="1" dirty="0" err="1">
                <a:solidFill>
                  <a:schemeClr val="bg1"/>
                </a:solidFill>
              </a:rPr>
              <a:t>Developing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 smtClean="0">
                <a:solidFill>
                  <a:schemeClr val="bg1"/>
                </a:solidFill>
              </a:rPr>
              <a:t>Data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Base</a:t>
            </a:r>
            <a:r>
              <a:rPr lang="ru-RU" sz="1200" i="1" dirty="0">
                <a:solidFill>
                  <a:schemeClr val="bg1"/>
                </a:solidFill>
              </a:rPr>
              <a:t>  </a:t>
            </a:r>
            <a:r>
              <a:rPr lang="ru-RU" sz="1200" i="1" dirty="0" err="1">
                <a:solidFill>
                  <a:schemeClr val="bg1"/>
                </a:solidFill>
              </a:rPr>
              <a:t>schemes</a:t>
            </a:r>
            <a:r>
              <a:rPr lang="ru-RU" sz="1200" i="1" dirty="0">
                <a:solidFill>
                  <a:schemeClr val="bg1"/>
                </a:solidFill>
              </a:rPr>
              <a:t>, </a:t>
            </a:r>
            <a:r>
              <a:rPr lang="ru-RU" sz="1200" i="1" dirty="0" err="1">
                <a:solidFill>
                  <a:schemeClr val="bg1"/>
                </a:solidFill>
              </a:rPr>
              <a:t>adapting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the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used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 smtClean="0">
                <a:solidFill>
                  <a:schemeClr val="bg1"/>
                </a:solidFill>
              </a:rPr>
              <a:t>prototype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r>
              <a:rPr lang="en-US" sz="1200" i="1" dirty="0">
                <a:solidFill>
                  <a:schemeClr val="bg1"/>
                </a:solidFill>
              </a:rPr>
              <a:t>Ontologies building </a:t>
            </a:r>
            <a:r>
              <a:rPr lang="en-US" sz="1200" i="1" dirty="0" smtClean="0">
                <a:solidFill>
                  <a:schemeClr val="bg1"/>
                </a:solidFill>
              </a:rPr>
              <a:t>based on methodological </a:t>
            </a:r>
            <a:r>
              <a:rPr lang="en-US" sz="1200" i="1" dirty="0">
                <a:solidFill>
                  <a:schemeClr val="bg1"/>
                </a:solidFill>
              </a:rPr>
              <a:t>documents  of Russian Geological Survey  (Stratigraphic Code of Russia; Petrographic Code of Russia; Russian Geological Glossary). 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38" name="Rectangle 14"/>
          <p:cNvSpPr>
            <a:spLocks noChangeArrowheads="1"/>
          </p:cNvSpPr>
          <p:nvPr/>
        </p:nvSpPr>
        <p:spPr bwMode="auto">
          <a:xfrm>
            <a:off x="4725988" y="3514427"/>
            <a:ext cx="41529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Developing </a:t>
            </a:r>
            <a:r>
              <a:rPr lang="en-US" sz="1200" i="1" dirty="0" smtClean="0">
                <a:solidFill>
                  <a:schemeClr val="bg1"/>
                </a:solidFill>
              </a:rPr>
              <a:t>general </a:t>
            </a:r>
            <a:r>
              <a:rPr lang="en-US" sz="1200" i="1" dirty="0">
                <a:solidFill>
                  <a:schemeClr val="bg1"/>
                </a:solidFill>
              </a:rPr>
              <a:t>interoperability architecture. Developing of Data Base attributive tables structure taking into account the standards for Digital Models of State Geological Map Digital Models. 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4716463" y="5107250"/>
            <a:ext cx="4152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Checking and </a:t>
            </a:r>
            <a:r>
              <a:rPr lang="en-US" sz="1200" i="1" dirty="0" smtClean="0">
                <a:solidFill>
                  <a:schemeClr val="bg1"/>
                </a:solidFill>
              </a:rPr>
              <a:t>reworking existing </a:t>
            </a:r>
            <a:r>
              <a:rPr lang="en-US" sz="1200" i="1" dirty="0">
                <a:solidFill>
                  <a:schemeClr val="bg1"/>
                </a:solidFill>
              </a:rPr>
              <a:t>digital materials.  Preparing </a:t>
            </a:r>
            <a:r>
              <a:rPr lang="en-US" sz="1200" i="1" dirty="0" err="1">
                <a:solidFill>
                  <a:schemeClr val="bg1"/>
                </a:solidFill>
              </a:rPr>
              <a:t>georeferenced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rasters</a:t>
            </a:r>
            <a:r>
              <a:rPr lang="en-US" sz="1200" i="1" dirty="0">
                <a:solidFill>
                  <a:schemeClr val="bg1"/>
                </a:solidFill>
              </a:rPr>
              <a:t>. Uploading geological information  into the Data Base. Forming </a:t>
            </a:r>
            <a:r>
              <a:rPr lang="en-US" sz="1200" i="1" dirty="0" smtClean="0">
                <a:solidFill>
                  <a:schemeClr val="bg1"/>
                </a:solidFill>
              </a:rPr>
              <a:t>formalized  </a:t>
            </a:r>
            <a:r>
              <a:rPr lang="en-US" sz="1200" i="1" dirty="0">
                <a:solidFill>
                  <a:schemeClr val="bg1"/>
                </a:solidFill>
              </a:rPr>
              <a:t>descriptions. 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40" name="Rectangle 14"/>
          <p:cNvSpPr>
            <a:spLocks noChangeArrowheads="1"/>
          </p:cNvSpPr>
          <p:nvPr/>
        </p:nvSpPr>
        <p:spPr bwMode="auto">
          <a:xfrm>
            <a:off x="4716463" y="5723964"/>
            <a:ext cx="415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Developing software for preparation and administration of data. Deploying </a:t>
            </a:r>
            <a:r>
              <a:rPr lang="en-US" sz="1200" i="1" dirty="0" smtClean="0">
                <a:solidFill>
                  <a:schemeClr val="bg1"/>
                </a:solidFill>
              </a:rPr>
              <a:t>services </a:t>
            </a:r>
            <a:r>
              <a:rPr lang="en-US" sz="1200" i="1" dirty="0">
                <a:solidFill>
                  <a:schemeClr val="bg1"/>
                </a:solidFill>
              </a:rPr>
              <a:t>and interface to data access</a:t>
            </a:r>
            <a:r>
              <a:rPr lang="en-US" sz="1200" i="1" dirty="0" smtClean="0">
                <a:solidFill>
                  <a:schemeClr val="bg1"/>
                </a:solidFill>
              </a:rPr>
              <a:t>.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25" name="Содержимое 2"/>
          <p:cNvSpPr txBox="1">
            <a:spLocks/>
          </p:cNvSpPr>
          <p:nvPr/>
        </p:nvSpPr>
        <p:spPr bwMode="auto">
          <a:xfrm>
            <a:off x="1433513" y="1304627"/>
            <a:ext cx="172085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2007-2009</a:t>
            </a: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 bwMode="auto">
          <a:xfrm>
            <a:off x="1433513" y="2818706"/>
            <a:ext cx="172085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2008-2010</a:t>
            </a: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 bwMode="auto">
          <a:xfrm>
            <a:off x="34925" y="6135390"/>
            <a:ext cx="451961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</a:t>
            </a:r>
            <a:r>
              <a:rPr 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</a:t>
            </a:r>
            <a:r>
              <a:rPr lang="en-US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u-RU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2009-201</a:t>
            </a:r>
            <a:r>
              <a:rPr lang="en-US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1; 2 </a:t>
            </a:r>
            <a:r>
              <a:rPr 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</a:t>
            </a:r>
            <a:r>
              <a:rPr lang="en-US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-2012-2014; 3 </a:t>
            </a:r>
            <a:r>
              <a:rPr 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–for</a:t>
            </a:r>
            <a:r>
              <a:rPr lang="ru-RU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2020</a:t>
            </a: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 bwMode="auto">
          <a:xfrm>
            <a:off x="1433513" y="4149427"/>
            <a:ext cx="1720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2009-2011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-36513" y="6622593"/>
            <a:ext cx="9180513" cy="262791"/>
            <a:chOff x="-36513" y="6595209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3" y="6595209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6" y="6658342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37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69360"/>
            <a:ext cx="648643" cy="204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-99392"/>
            <a:ext cx="9180513" cy="701295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5" name="Блок-схема: процесс 4"/>
          <p:cNvSpPr/>
          <p:nvPr/>
        </p:nvSpPr>
        <p:spPr bwMode="auto">
          <a:xfrm>
            <a:off x="-36512" y="2543943"/>
            <a:ext cx="9217024" cy="1224136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74000">
                <a:srgbClr val="FFFF99"/>
              </a:gs>
              <a:gs pos="64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6153" name="Группа 5"/>
          <p:cNvGrpSpPr>
            <a:grpSpLocks/>
          </p:cNvGrpSpPr>
          <p:nvPr/>
        </p:nvGrpSpPr>
        <p:grpSpPr bwMode="auto">
          <a:xfrm>
            <a:off x="3167188" y="2961235"/>
            <a:ext cx="5688012" cy="518096"/>
            <a:chOff x="2771936" y="2456661"/>
            <a:chExt cx="5688360" cy="518067"/>
          </a:xfrm>
        </p:grpSpPr>
        <p:sp>
          <p:nvSpPr>
            <p:cNvPr id="37" name="Прямоугольник с одним вырезанным скругленным углом 36"/>
            <p:cNvSpPr/>
            <p:nvPr/>
          </p:nvSpPr>
          <p:spPr bwMode="auto">
            <a:xfrm>
              <a:off x="2771936" y="2456661"/>
              <a:ext cx="1224037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200" dirty="0" smtClean="0">
                  <a:latin typeface="Arial" charset="0"/>
                </a:rPr>
                <a:t>Service</a:t>
              </a:r>
              <a:endParaRPr lang="ru-RU" sz="1200" dirty="0">
                <a:latin typeface="Arial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>
                  <a:latin typeface="Arial" charset="0"/>
                </a:rPr>
                <a:t>WMS</a:t>
              </a:r>
              <a:endParaRPr lang="ru-RU" sz="1200" dirty="0">
                <a:latin typeface="Arial" charset="0"/>
              </a:endParaRPr>
            </a:p>
          </p:txBody>
        </p:sp>
        <p:sp>
          <p:nvSpPr>
            <p:cNvPr id="42" name="Прямоугольник с одним вырезанным скругленным углом 41"/>
            <p:cNvSpPr/>
            <p:nvPr/>
          </p:nvSpPr>
          <p:spPr bwMode="auto">
            <a:xfrm>
              <a:off x="3888016" y="2471518"/>
              <a:ext cx="1224038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200" dirty="0">
                  <a:latin typeface="Arial" charset="0"/>
                </a:rPr>
                <a:t>Service</a:t>
              </a:r>
              <a:endParaRPr lang="ru-RU" sz="1200" dirty="0">
                <a:latin typeface="Arial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 smtClean="0">
                  <a:latin typeface="Arial" charset="0"/>
                </a:rPr>
                <a:t>WFS</a:t>
              </a:r>
              <a:endParaRPr lang="ru-RU" sz="1200" dirty="0">
                <a:latin typeface="Arial" charset="0"/>
              </a:endParaRPr>
            </a:p>
          </p:txBody>
        </p:sp>
        <p:sp>
          <p:nvSpPr>
            <p:cNvPr id="43" name="Прямоугольник с одним вырезанным скругленным углом 42"/>
            <p:cNvSpPr/>
            <p:nvPr/>
          </p:nvSpPr>
          <p:spPr bwMode="auto">
            <a:xfrm>
              <a:off x="5004098" y="2471518"/>
              <a:ext cx="1224037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200" dirty="0" err="1">
                  <a:latin typeface="Arial" charset="0"/>
                </a:rPr>
                <a:t>GeoSciML</a:t>
              </a:r>
              <a:r>
                <a:rPr lang="en-US" sz="1200" dirty="0">
                  <a:latin typeface="Arial" charset="0"/>
                </a:rPr>
                <a:t> Wrapper</a:t>
              </a:r>
              <a:endParaRPr lang="ru-RU" sz="1200" dirty="0">
                <a:latin typeface="Arial" charset="0"/>
              </a:endParaRPr>
            </a:p>
          </p:txBody>
        </p:sp>
        <p:sp>
          <p:nvSpPr>
            <p:cNvPr id="44" name="Прямоугольник с одним вырезанным скругленным углом 43"/>
            <p:cNvSpPr/>
            <p:nvPr/>
          </p:nvSpPr>
          <p:spPr bwMode="auto">
            <a:xfrm>
              <a:off x="6120178" y="2471518"/>
              <a:ext cx="1224038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200" dirty="0">
                  <a:latin typeface="Arial" charset="0"/>
                </a:rPr>
                <a:t>Service</a:t>
              </a:r>
              <a:endParaRPr lang="ru-RU" sz="1200" dirty="0">
                <a:latin typeface="Arial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 smtClean="0">
                  <a:latin typeface="Arial" charset="0"/>
                </a:rPr>
                <a:t>CSW</a:t>
              </a:r>
              <a:endParaRPr lang="ru-RU" sz="1200" dirty="0">
                <a:latin typeface="Arial" charset="0"/>
              </a:endParaRPr>
            </a:p>
          </p:txBody>
        </p:sp>
        <p:sp>
          <p:nvSpPr>
            <p:cNvPr id="45" name="Прямоугольник с одним вырезанным скругленным углом 44"/>
            <p:cNvSpPr/>
            <p:nvPr/>
          </p:nvSpPr>
          <p:spPr bwMode="auto">
            <a:xfrm>
              <a:off x="7236259" y="2471518"/>
              <a:ext cx="1224037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200" dirty="0">
                  <a:latin typeface="Arial" charset="0"/>
                </a:rPr>
                <a:t>Service</a:t>
              </a:r>
              <a:endParaRPr lang="ru-RU" sz="1200" dirty="0">
                <a:latin typeface="Arial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 err="1" smtClean="0">
                  <a:latin typeface="Arial" charset="0"/>
                </a:rPr>
                <a:t>ArcSDE</a:t>
              </a:r>
              <a:endParaRPr lang="ru-RU" sz="1200" dirty="0">
                <a:latin typeface="Arial" charset="0"/>
              </a:endParaRPr>
            </a:p>
          </p:txBody>
        </p:sp>
      </p:grpSp>
      <p:sp>
        <p:nvSpPr>
          <p:cNvPr id="53" name="Блок-схема: процесс 52"/>
          <p:cNvSpPr/>
          <p:nvPr/>
        </p:nvSpPr>
        <p:spPr bwMode="auto">
          <a:xfrm>
            <a:off x="-36513" y="3753625"/>
            <a:ext cx="9217025" cy="1548000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74000">
                <a:srgbClr val="FF9900">
                  <a:lumMod val="95000"/>
                  <a:lumOff val="5000"/>
                </a:srgbClr>
              </a:gs>
              <a:gs pos="64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3204468" y="3933056"/>
            <a:ext cx="5688012" cy="1265128"/>
          </a:xfrm>
          <a:prstGeom prst="can">
            <a:avLst>
              <a:gd name="adj" fmla="val 16616"/>
            </a:avLst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chemeClr val="accent5">
                <a:alpha val="18000"/>
              </a:schemeClr>
            </a:glow>
            <a:softEdge rad="0"/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en-US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DataBase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State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Geological Maps – ORACLE 11.g</a:t>
            </a:r>
            <a:endParaRPr lang="ru-RU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54" name="Блок-схема: процесс 53"/>
          <p:cNvSpPr/>
          <p:nvPr/>
        </p:nvSpPr>
        <p:spPr bwMode="auto">
          <a:xfrm>
            <a:off x="-36513" y="5301625"/>
            <a:ext cx="9217025" cy="1188000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74000">
                <a:srgbClr val="E7E200"/>
              </a:gs>
              <a:gs pos="64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2" name="Прямоугольник с одним вырезанным скругленным углом 1"/>
          <p:cNvSpPr/>
          <p:nvPr/>
        </p:nvSpPr>
        <p:spPr bwMode="auto">
          <a:xfrm>
            <a:off x="3257675" y="5927254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E3DE00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 smtClean="0">
                <a:latin typeface="Arial" charset="0"/>
              </a:rPr>
              <a:t>Utilites</a:t>
            </a:r>
            <a:r>
              <a:rPr lang="ru-RU" sz="1100" dirty="0" smtClean="0">
                <a:latin typeface="Arial" charset="0"/>
              </a:rPr>
              <a:t> </a:t>
            </a:r>
            <a:r>
              <a:rPr lang="en-US" sz="1100" dirty="0">
                <a:latin typeface="Arial" charset="0"/>
              </a:rPr>
              <a:t>ENTRY</a:t>
            </a:r>
            <a:endParaRPr lang="ru-RU" sz="1100" dirty="0">
              <a:latin typeface="Arial" charset="0"/>
            </a:endParaRPr>
          </a:p>
        </p:txBody>
      </p:sp>
      <p:sp>
        <p:nvSpPr>
          <p:cNvPr id="50" name="Прямоугольник с одним вырезанным скругленным углом 49"/>
          <p:cNvSpPr/>
          <p:nvPr/>
        </p:nvSpPr>
        <p:spPr bwMode="auto">
          <a:xfrm>
            <a:off x="4300663" y="5684366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E3DE00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>
                <a:latin typeface="Arial" charset="0"/>
              </a:rPr>
              <a:t>LoadRastr</a:t>
            </a:r>
            <a:endParaRPr lang="ru-RU" sz="1100" dirty="0">
              <a:latin typeface="Arial" charset="0"/>
            </a:endParaRPr>
          </a:p>
        </p:txBody>
      </p:sp>
      <p:sp>
        <p:nvSpPr>
          <p:cNvPr id="47" name="Прямоугольник с одним вырезанным скругленным углом 46"/>
          <p:cNvSpPr/>
          <p:nvPr/>
        </p:nvSpPr>
        <p:spPr bwMode="auto">
          <a:xfrm>
            <a:off x="5345238" y="5927254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E3DE00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>
                <a:latin typeface="Arial" charset="0"/>
              </a:rPr>
              <a:t>MapLith</a:t>
            </a:r>
            <a:endParaRPr lang="ru-RU" sz="1100" dirty="0">
              <a:latin typeface="Arial" charset="0"/>
            </a:endParaRPr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6389813" y="5662141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E3DE00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>
                <a:latin typeface="Arial" charset="0"/>
              </a:rPr>
              <a:t>MapAdmin</a:t>
            </a:r>
            <a:endParaRPr lang="ru-RU" sz="1100" dirty="0">
              <a:latin typeface="Arial" charset="0"/>
            </a:endParaRPr>
          </a:p>
        </p:txBody>
      </p:sp>
      <p:sp>
        <p:nvSpPr>
          <p:cNvPr id="49" name="Прямоугольник с одним вырезанным скругленным углом 48"/>
          <p:cNvSpPr/>
          <p:nvPr/>
        </p:nvSpPr>
        <p:spPr bwMode="auto">
          <a:xfrm>
            <a:off x="7434388" y="5927254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E3DE00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>
                <a:latin typeface="Arial" charset="0"/>
              </a:rPr>
              <a:t>MapGet</a:t>
            </a:r>
            <a:endParaRPr lang="ru-RU" sz="1100" dirty="0">
              <a:latin typeface="Arial" charset="0"/>
            </a:endParaRPr>
          </a:p>
        </p:txBody>
      </p:sp>
      <p:sp>
        <p:nvSpPr>
          <p:cNvPr id="46" name="Прямоугольник с одним вырезанным скругленным углом 45"/>
          <p:cNvSpPr/>
          <p:nvPr/>
        </p:nvSpPr>
        <p:spPr bwMode="auto">
          <a:xfrm>
            <a:off x="34924" y="5930628"/>
            <a:ext cx="2736849" cy="522708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 l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 smtClean="0"/>
              <a:t>Client </a:t>
            </a:r>
            <a:r>
              <a:rPr lang="en-US" sz="1100" dirty="0"/>
              <a:t>applications for </a:t>
            </a:r>
            <a:r>
              <a:rPr lang="en-US" sz="1100" dirty="0" smtClean="0"/>
              <a:t> </a:t>
            </a:r>
            <a:r>
              <a:rPr lang="en-US" sz="1100" dirty="0"/>
              <a:t>uploading </a:t>
            </a:r>
            <a:r>
              <a:rPr lang="en-US" sz="1100" dirty="0" smtClean="0"/>
              <a:t>data</a:t>
            </a:r>
            <a:r>
              <a:rPr lang="en-US" sz="1100" dirty="0"/>
              <a:t>, forming the relationships and ontologies and creating formalized </a:t>
            </a:r>
            <a:r>
              <a:rPr lang="en-US" sz="1100" dirty="0" smtClean="0"/>
              <a:t>descriptions</a:t>
            </a:r>
            <a:endParaRPr lang="ru-RU" sz="1100" dirty="0">
              <a:latin typeface="Arial" charset="0"/>
            </a:endParaRPr>
          </a:p>
        </p:txBody>
      </p:sp>
      <p:sp>
        <p:nvSpPr>
          <p:cNvPr id="56" name="Прямоугольник с одним вырезанным скругленным углом 55"/>
          <p:cNvSpPr/>
          <p:nvPr/>
        </p:nvSpPr>
        <p:spPr bwMode="auto">
          <a:xfrm>
            <a:off x="0" y="5373216"/>
            <a:ext cx="3095625" cy="638866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ffectLst>
            <a:outerShdw blurRad="63500" dist="12700" dir="5400000" algn="ctr" rotWithShape="0">
              <a:schemeClr val="accent6">
                <a:alpha val="97000"/>
              </a:schemeClr>
            </a:outerShdw>
          </a:effectLst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cap="all" dirty="0">
                <a:latin typeface="Arial" charset="0"/>
              </a:rPr>
              <a:t>The level of client applications for system management</a:t>
            </a:r>
            <a:endParaRPr lang="ru-RU" sz="1400" b="1" cap="all" dirty="0">
              <a:latin typeface="Arial" charset="0"/>
            </a:endParaRPr>
          </a:p>
        </p:txBody>
      </p:sp>
      <p:sp>
        <p:nvSpPr>
          <p:cNvPr id="58" name="Прямоугольник с одним вырезанным скругленным углом 57"/>
          <p:cNvSpPr/>
          <p:nvPr/>
        </p:nvSpPr>
        <p:spPr bwMode="auto">
          <a:xfrm>
            <a:off x="-28387" y="4066603"/>
            <a:ext cx="3124012" cy="1090589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 smtClean="0">
                <a:latin typeface="Arial" charset="0"/>
              </a:rPr>
              <a:t>1.Digital models for State Geological Maps scale </a:t>
            </a:r>
            <a:r>
              <a:rPr lang="ru-RU" sz="1100" dirty="0" smtClean="0">
                <a:latin typeface="Arial" charset="0"/>
              </a:rPr>
              <a:t>1:200000-1:1000000-1:2500000.</a:t>
            </a:r>
            <a:r>
              <a:rPr lang="en-US" sz="1100" dirty="0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en-US" sz="1100" dirty="0" smtClean="0">
                <a:latin typeface="Arial" charset="0"/>
              </a:rPr>
              <a:t>2. </a:t>
            </a:r>
            <a:r>
              <a:rPr lang="en-US" sz="1100" dirty="0" smtClean="0"/>
              <a:t>Legends </a:t>
            </a:r>
            <a:r>
              <a:rPr lang="en-US" sz="1100" dirty="0"/>
              <a:t>of State Geological Map </a:t>
            </a:r>
            <a:r>
              <a:rPr lang="en-US" sz="1100" dirty="0" smtClean="0"/>
              <a:t>sheets series </a:t>
            </a:r>
            <a:r>
              <a:rPr lang="ru-RU" sz="1100" dirty="0" smtClean="0">
                <a:latin typeface="Arial" charset="0"/>
              </a:rPr>
              <a:t>(</a:t>
            </a:r>
            <a:r>
              <a:rPr lang="en-US" sz="1100" dirty="0" smtClean="0">
                <a:latin typeface="Arial" charset="0"/>
              </a:rPr>
              <a:t>schemes, tables, explanatory notes</a:t>
            </a:r>
            <a:r>
              <a:rPr lang="ru-RU" sz="1100" dirty="0" smtClean="0">
                <a:latin typeface="Arial" charset="0"/>
              </a:rPr>
              <a:t>)</a:t>
            </a:r>
            <a:r>
              <a:rPr lang="en-US" sz="1100" dirty="0" smtClean="0">
                <a:latin typeface="Arial" charset="0"/>
              </a:rPr>
              <a:t>. </a:t>
            </a:r>
          </a:p>
          <a:p>
            <a:pPr>
              <a:lnSpc>
                <a:spcPct val="80000"/>
              </a:lnSpc>
              <a:defRPr/>
            </a:pPr>
            <a:r>
              <a:rPr lang="en-US" sz="1100" dirty="0" smtClean="0">
                <a:latin typeface="Arial" charset="0"/>
              </a:rPr>
              <a:t>3. </a:t>
            </a:r>
            <a:r>
              <a:rPr lang="en-US" sz="1100" dirty="0" smtClean="0"/>
              <a:t>G</a:t>
            </a:r>
            <a:r>
              <a:rPr lang="ru-RU" sz="1100" dirty="0" err="1" smtClean="0"/>
              <a:t>eoreferenced</a:t>
            </a:r>
            <a:r>
              <a:rPr lang="ru-RU" sz="1100" dirty="0" smtClean="0"/>
              <a:t> </a:t>
            </a:r>
            <a:r>
              <a:rPr lang="en-US" sz="1100" dirty="0" smtClean="0"/>
              <a:t> </a:t>
            </a:r>
            <a:r>
              <a:rPr lang="ru-RU" sz="1100" dirty="0" err="1" smtClean="0"/>
              <a:t>raster</a:t>
            </a:r>
            <a:r>
              <a:rPr lang="ru-RU" sz="1100" dirty="0" smtClean="0"/>
              <a:t> </a:t>
            </a:r>
            <a:r>
              <a:rPr lang="en-US" sz="1100" dirty="0" smtClean="0"/>
              <a:t> </a:t>
            </a:r>
            <a:r>
              <a:rPr lang="ru-RU" sz="1100" dirty="0" err="1" smtClean="0"/>
              <a:t>maps</a:t>
            </a:r>
            <a:r>
              <a:rPr lang="en-US" sz="1100" dirty="0" smtClean="0"/>
              <a:t> and other raster materials. </a:t>
            </a:r>
          </a:p>
          <a:p>
            <a:pPr>
              <a:lnSpc>
                <a:spcPct val="80000"/>
              </a:lnSpc>
              <a:defRPr/>
            </a:pPr>
            <a:r>
              <a:rPr lang="en-US" sz="1100" dirty="0" smtClean="0"/>
              <a:t>4. </a:t>
            </a:r>
            <a:r>
              <a:rPr lang="en-US" sz="1100" dirty="0" err="1" smtClean="0"/>
              <a:t>TermBase</a:t>
            </a:r>
            <a:r>
              <a:rPr lang="en-US" sz="1100" dirty="0" smtClean="0"/>
              <a:t> </a:t>
            </a:r>
            <a:r>
              <a:rPr lang="en-US" sz="1100" dirty="0"/>
              <a:t>and ontologies</a:t>
            </a:r>
            <a:endParaRPr lang="ru-RU" sz="1100" dirty="0">
              <a:latin typeface="Arial" charset="0"/>
            </a:endParaRPr>
          </a:p>
        </p:txBody>
      </p:sp>
      <p:sp>
        <p:nvSpPr>
          <p:cNvPr id="59" name="Прямоугольник с одним вырезанным скругленным углом 58"/>
          <p:cNvSpPr/>
          <p:nvPr/>
        </p:nvSpPr>
        <p:spPr bwMode="auto">
          <a:xfrm>
            <a:off x="27931" y="3794312"/>
            <a:ext cx="3095625" cy="277487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ffectLst>
            <a:outerShdw blurRad="63500" dist="12700" dir="5400000" algn="ctr" rotWithShape="0">
              <a:schemeClr val="accent6">
                <a:alpha val="97000"/>
              </a:schemeClr>
            </a:outerShdw>
          </a:effectLst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cap="all" dirty="0">
                <a:latin typeface="Arial" charset="0"/>
              </a:rPr>
              <a:t>the core of system</a:t>
            </a:r>
            <a:endParaRPr lang="ru-RU" sz="1400" b="1" cap="all" dirty="0">
              <a:latin typeface="Arial" charset="0"/>
            </a:endParaRPr>
          </a:p>
        </p:txBody>
      </p:sp>
      <p:sp>
        <p:nvSpPr>
          <p:cNvPr id="60" name="Прямоугольник с одним вырезанным скругленным углом 59"/>
          <p:cNvSpPr/>
          <p:nvPr/>
        </p:nvSpPr>
        <p:spPr bwMode="auto">
          <a:xfrm>
            <a:off x="-36513" y="2568104"/>
            <a:ext cx="3095626" cy="638866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ffectLst>
            <a:outerShdw blurRad="63500" dist="12700" dir="5400000" algn="ctr" rotWithShape="0">
              <a:schemeClr val="accent6">
                <a:alpha val="97000"/>
              </a:schemeClr>
            </a:outerShdw>
          </a:effectLst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cap="all" dirty="0">
                <a:latin typeface="Arial" charset="0"/>
              </a:rPr>
              <a:t>The level of server applications for data access</a:t>
            </a:r>
            <a:endParaRPr lang="ru-RU" sz="1400" b="1" cap="all" dirty="0">
              <a:latin typeface="Arial" charset="0"/>
            </a:endParaRPr>
          </a:p>
        </p:txBody>
      </p:sp>
      <p:sp>
        <p:nvSpPr>
          <p:cNvPr id="9" name="Выноска со стрелками влево/вправо 8"/>
          <p:cNvSpPr/>
          <p:nvPr/>
        </p:nvSpPr>
        <p:spPr bwMode="auto">
          <a:xfrm rot="5400000">
            <a:off x="3239699" y="1944339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latin typeface="Arial" charset="0"/>
              </a:rPr>
              <a:t>WMS</a:t>
            </a:r>
            <a:endParaRPr lang="ru-RU" sz="1400" dirty="0">
              <a:latin typeface="Arial" charset="0"/>
            </a:endParaRPr>
          </a:p>
        </p:txBody>
      </p:sp>
      <p:sp>
        <p:nvSpPr>
          <p:cNvPr id="63" name="Выноска со стрелками влево/вправо 62"/>
          <p:cNvSpPr/>
          <p:nvPr/>
        </p:nvSpPr>
        <p:spPr bwMode="auto">
          <a:xfrm rot="5400000">
            <a:off x="4356326" y="1944339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latin typeface="Arial" charset="0"/>
              </a:rPr>
              <a:t>WFS</a:t>
            </a:r>
            <a:endParaRPr lang="ru-RU" sz="1400" dirty="0">
              <a:latin typeface="Arial" charset="0"/>
            </a:endParaRPr>
          </a:p>
        </p:txBody>
      </p:sp>
      <p:sp>
        <p:nvSpPr>
          <p:cNvPr id="64" name="Выноска со стрелками влево/вправо 63"/>
          <p:cNvSpPr/>
          <p:nvPr/>
        </p:nvSpPr>
        <p:spPr bwMode="auto">
          <a:xfrm rot="5400000">
            <a:off x="5399871" y="1944339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200" dirty="0" err="1">
                <a:latin typeface="Arial" charset="0"/>
              </a:rPr>
              <a:t>GeoSciML</a:t>
            </a:r>
            <a:endParaRPr lang="ru-RU" sz="1200" dirty="0">
              <a:latin typeface="Arial" charset="0"/>
            </a:endParaRPr>
          </a:p>
        </p:txBody>
      </p:sp>
      <p:sp>
        <p:nvSpPr>
          <p:cNvPr id="65" name="Выноска со стрелками влево/вправо 64"/>
          <p:cNvSpPr/>
          <p:nvPr/>
        </p:nvSpPr>
        <p:spPr bwMode="auto">
          <a:xfrm rot="5400000">
            <a:off x="6579019" y="1944339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latin typeface="Arial" charset="0"/>
              </a:rPr>
              <a:t>CSW</a:t>
            </a:r>
            <a:endParaRPr lang="ru-RU" sz="1400" dirty="0">
              <a:latin typeface="Arial" charset="0"/>
            </a:endParaRPr>
          </a:p>
        </p:txBody>
      </p:sp>
      <p:sp>
        <p:nvSpPr>
          <p:cNvPr id="66" name="Выноска со стрелками влево/вправо 65"/>
          <p:cNvSpPr/>
          <p:nvPr/>
        </p:nvSpPr>
        <p:spPr bwMode="auto">
          <a:xfrm rot="5400000">
            <a:off x="7704059" y="1944339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 err="1">
                <a:latin typeface="Arial" charset="0"/>
              </a:rPr>
              <a:t>ArcSDE</a:t>
            </a:r>
            <a:endParaRPr lang="ru-RU" sz="1400" dirty="0">
              <a:latin typeface="Arial" charset="0"/>
            </a:endParaRPr>
          </a:p>
        </p:txBody>
      </p:sp>
      <p:sp>
        <p:nvSpPr>
          <p:cNvPr id="10" name="Правая фигурная скобка 9"/>
          <p:cNvSpPr/>
          <p:nvPr/>
        </p:nvSpPr>
        <p:spPr bwMode="auto">
          <a:xfrm rot="-5400000">
            <a:off x="5773185" y="-1120291"/>
            <a:ext cx="324035" cy="5643645"/>
          </a:xfrm>
          <a:prstGeom prst="rightBrace">
            <a:avLst>
              <a:gd name="adj1" fmla="val 132937"/>
              <a:gd name="adj2" fmla="val 50644"/>
            </a:avLst>
          </a:prstGeom>
          <a:noFill/>
          <a:ln w="19050" cap="flat" cmpd="sng" algn="ctr">
            <a:gradFill>
              <a:gsLst>
                <a:gs pos="0">
                  <a:schemeClr val="accent3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 bwMode="auto">
          <a:xfrm>
            <a:off x="2987799" y="764704"/>
            <a:ext cx="6084889" cy="684212"/>
          </a:xfrm>
          <a:prstGeom prst="round2SameRect">
            <a:avLst/>
          </a:prstGeom>
          <a:gradFill>
            <a:gsLst>
              <a:gs pos="0">
                <a:srgbClr val="DDEBCF"/>
              </a:gs>
              <a:gs pos="68000">
                <a:srgbClr val="FFFF99"/>
              </a:gs>
              <a:gs pos="98333">
                <a:schemeClr val="bg1"/>
              </a:gs>
              <a:gs pos="89000">
                <a:schemeClr val="accent4">
                  <a:lumMod val="65000"/>
                  <a:lumOff val="35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ru-RU" sz="1100" dirty="0">
              <a:latin typeface="Arial" charset="0"/>
            </a:endParaRPr>
          </a:p>
        </p:txBody>
      </p:sp>
      <p:sp>
        <p:nvSpPr>
          <p:cNvPr id="68" name="Прямоугольник с одним вырезанным скругленным углом 67"/>
          <p:cNvSpPr/>
          <p:nvPr/>
        </p:nvSpPr>
        <p:spPr bwMode="auto">
          <a:xfrm>
            <a:off x="3123556" y="815504"/>
            <a:ext cx="5840933" cy="48076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b="1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Clients </a:t>
            </a:r>
            <a:r>
              <a:rPr lang="ru-RU" sz="14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(</a:t>
            </a:r>
            <a:r>
              <a:rPr lang="en-US" sz="1400" dirty="0" err="1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ArcGis</a:t>
            </a:r>
            <a:r>
              <a:rPr lang="en-US" sz="1400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MapInfo, </a:t>
            </a:r>
            <a:r>
              <a:rPr lang="en-US" sz="1400" dirty="0" err="1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GeoSoft</a:t>
            </a:r>
            <a:r>
              <a:rPr lang="en-US" sz="1400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</a:t>
            </a:r>
            <a:r>
              <a:rPr lang="en-US" sz="1400" dirty="0" err="1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QuantumGIS</a:t>
            </a:r>
            <a:r>
              <a:rPr lang="en-US" sz="1400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GRASS, Dapple…)</a:t>
            </a:r>
            <a:endParaRPr lang="ru-RU" sz="1400" dirty="0">
              <a:solidFill>
                <a:schemeClr val="accent5">
                  <a:lumMod val="25000"/>
                </a:schemeClr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Information Systems </a:t>
            </a: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(SOBR-</a:t>
            </a:r>
            <a:r>
              <a:rPr lang="en-US" sz="1400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Rosnedra</a:t>
            </a:r>
            <a:r>
              <a:rPr lang="ru-RU" sz="14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</a:t>
            </a: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VSEGEI</a:t>
            </a:r>
            <a:r>
              <a:rPr lang="ru-RU" sz="14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</a:t>
            </a: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ONEGEOLOGY…</a:t>
            </a:r>
            <a:r>
              <a:rPr lang="ru-RU" sz="14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) </a:t>
            </a:r>
            <a:endParaRPr lang="ru-RU" sz="1400" dirty="0">
              <a:solidFill>
                <a:schemeClr val="accent5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51" name="Прямоугольник с одним вырезанным скругленным углом 50"/>
          <p:cNvSpPr/>
          <p:nvPr/>
        </p:nvSpPr>
        <p:spPr bwMode="auto">
          <a:xfrm>
            <a:off x="34925" y="116632"/>
            <a:ext cx="9041083" cy="33879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ffectLst>
            <a:outerShdw blurRad="50800" dist="25400" dir="14400000" algn="ctr" rotWithShape="0">
              <a:schemeClr val="accent1">
                <a:lumMod val="5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" b="1" cap="all" spc="4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National </a:t>
            </a:r>
            <a:r>
              <a:rPr lang="en-US" sz="1500" b="1" cap="all" spc="4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Geological  Mapping  </a:t>
            </a:r>
            <a:r>
              <a:rPr lang="en-US" sz="1500" b="1" cap="all" spc="4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Information </a:t>
            </a:r>
            <a:r>
              <a:rPr lang="en-US" sz="1500" b="1" cap="all" spc="4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System</a:t>
            </a:r>
            <a:endParaRPr lang="ru-RU" sz="1500" b="1" spc="4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2" name="Прямоугольник с одним вырезанным скругленным углом 51"/>
          <p:cNvSpPr/>
          <p:nvPr/>
        </p:nvSpPr>
        <p:spPr bwMode="auto">
          <a:xfrm>
            <a:off x="-36513" y="3192278"/>
            <a:ext cx="2808286" cy="238768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 smtClean="0"/>
              <a:t>Services </a:t>
            </a:r>
            <a:r>
              <a:rPr lang="en-US" sz="1100" dirty="0"/>
              <a:t>to </a:t>
            </a:r>
            <a:r>
              <a:rPr lang="en-US" sz="1100" dirty="0" smtClean="0"/>
              <a:t>providing </a:t>
            </a:r>
            <a:r>
              <a:rPr lang="en-US" sz="1100" dirty="0"/>
              <a:t>the interoperability </a:t>
            </a:r>
            <a:endParaRPr lang="ru-RU" sz="1100" dirty="0">
              <a:latin typeface="Arial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-1" y="6658882"/>
            <a:ext cx="9180513" cy="262791"/>
            <a:chOff x="-36513" y="6595209"/>
            <a:chExt cx="9180513" cy="262791"/>
          </a:xfrm>
        </p:grpSpPr>
        <p:sp>
          <p:nvSpPr>
            <p:cNvPr id="55" name="Rectangle 2"/>
            <p:cNvSpPr>
              <a:spLocks noChangeArrowheads="1"/>
            </p:cNvSpPr>
            <p:nvPr/>
          </p:nvSpPr>
          <p:spPr bwMode="auto">
            <a:xfrm>
              <a:off x="-36513" y="6595209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57" name="Rectangle 11"/>
            <p:cNvSpPr>
              <a:spLocks noChangeArrowheads="1"/>
            </p:cNvSpPr>
            <p:nvPr/>
          </p:nvSpPr>
          <p:spPr bwMode="auto">
            <a:xfrm>
              <a:off x="1929606" y="6658342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61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88093"/>
            <a:ext cx="648643" cy="204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3347864" y="2110805"/>
            <a:ext cx="2232248" cy="2106735"/>
          </a:xfrm>
          <a:prstGeom prst="can">
            <a:avLst>
              <a:gd name="adj" fmla="val 18236"/>
            </a:avLst>
          </a:prstGeom>
          <a:gradFill flip="none" rotWithShape="1">
            <a:gsLst>
              <a:gs pos="0">
                <a:srgbClr val="8488C4"/>
              </a:gs>
              <a:gs pos="28000">
                <a:srgbClr val="D4DEFF"/>
              </a:gs>
              <a:gs pos="7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</p:spPr>
        <p:txBody>
          <a:bodyPr wrap="none" lIns="0" tIns="0" rIns="0" bIns="0" anchor="ctr"/>
          <a:lstStyle/>
          <a:p>
            <a:pPr algn="ctr"/>
            <a:r>
              <a:rPr lang="en-AU" sz="1200" b="1" dirty="0"/>
              <a:t>Database </a:t>
            </a:r>
            <a:endParaRPr lang="ru-RU" sz="1200" b="1" dirty="0" smtClean="0"/>
          </a:p>
          <a:p>
            <a:pPr algn="ctr"/>
            <a:r>
              <a:rPr lang="en-AU" sz="1200" b="1" dirty="0" smtClean="0"/>
              <a:t>of </a:t>
            </a:r>
            <a:r>
              <a:rPr lang="en-AU" sz="1200" b="1" dirty="0"/>
              <a:t>the State </a:t>
            </a:r>
            <a:r>
              <a:rPr lang="en-AU" sz="1200" b="1" dirty="0" smtClean="0"/>
              <a:t>Geological Maps </a:t>
            </a:r>
            <a:endParaRPr lang="ru-RU" sz="1200" b="1" dirty="0" smtClean="0"/>
          </a:p>
          <a:p>
            <a:pPr algn="ctr"/>
            <a:r>
              <a:rPr lang="en-AU" sz="1200" b="1" dirty="0" smtClean="0"/>
              <a:t>for </a:t>
            </a:r>
            <a:r>
              <a:rPr lang="en-AU" sz="1200" b="1" dirty="0"/>
              <a:t>the territory of Russia </a:t>
            </a:r>
            <a:endParaRPr lang="ru-RU" sz="1200" b="1" dirty="0" smtClean="0"/>
          </a:p>
          <a:p>
            <a:pPr algn="ctr"/>
            <a:r>
              <a:rPr lang="en-AU" sz="1200" b="1" dirty="0" smtClean="0"/>
              <a:t>and </a:t>
            </a:r>
            <a:r>
              <a:rPr lang="en-AU" sz="1200" b="1" dirty="0"/>
              <a:t>its </a:t>
            </a:r>
            <a:r>
              <a:rPr lang="en-AU" sz="1200" b="1" dirty="0" smtClean="0"/>
              <a:t>Continental Shelf</a:t>
            </a:r>
            <a:endParaRPr lang="ru-RU" sz="1200" b="1" dirty="0" smtClean="0"/>
          </a:p>
          <a:p>
            <a:pPr algn="ctr"/>
            <a:r>
              <a:rPr lang="ru-RU" sz="1200" b="1" dirty="0"/>
              <a:t>(</a:t>
            </a:r>
            <a:r>
              <a:rPr lang="en-US" sz="1200" b="1" dirty="0"/>
              <a:t>SGM DB RF)</a:t>
            </a:r>
            <a:endParaRPr lang="ru-RU" sz="1200" b="1" dirty="0"/>
          </a:p>
        </p:txBody>
      </p:sp>
      <p:sp>
        <p:nvSpPr>
          <p:cNvPr id="7203" name="Rectangle 11"/>
          <p:cNvSpPr>
            <a:spLocks noChangeArrowheads="1"/>
          </p:cNvSpPr>
          <p:nvPr/>
        </p:nvSpPr>
        <p:spPr bwMode="auto">
          <a:xfrm>
            <a:off x="5292080" y="124297"/>
            <a:ext cx="374441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en-US" sz="1050" b="1" dirty="0">
                <a:solidFill>
                  <a:schemeClr val="bg1"/>
                </a:solidFill>
              </a:rPr>
              <a:t>The block of  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marL="342900" indent="-342900" algn="ctr"/>
            <a:r>
              <a:rPr lang="en-US" sz="1050" b="1" dirty="0" smtClean="0">
                <a:solidFill>
                  <a:srgbClr val="FFFF00"/>
                </a:solidFill>
              </a:rPr>
              <a:t>Digital </a:t>
            </a:r>
            <a:r>
              <a:rPr lang="en-US" sz="1050" b="1" dirty="0">
                <a:solidFill>
                  <a:srgbClr val="FFFF00"/>
                </a:solidFill>
              </a:rPr>
              <a:t>Model  </a:t>
            </a:r>
            <a:r>
              <a:rPr lang="en-US" sz="1050" b="1" dirty="0" smtClean="0">
                <a:solidFill>
                  <a:srgbClr val="FFFF00"/>
                </a:solidFill>
              </a:rPr>
              <a:t>of </a:t>
            </a:r>
            <a:r>
              <a:rPr lang="en-US" sz="1050" b="1" dirty="0">
                <a:solidFill>
                  <a:srgbClr val="FFFF00"/>
                </a:solidFill>
              </a:rPr>
              <a:t>State Geological Map Sheets </a:t>
            </a: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- 27 </a:t>
            </a:r>
            <a:r>
              <a:rPr lang="en-US" sz="1050" b="1" dirty="0">
                <a:solidFill>
                  <a:schemeClr val="bg1"/>
                </a:solidFill>
              </a:rPr>
              <a:t>sheets  scale </a:t>
            </a:r>
            <a:r>
              <a:rPr lang="ru-RU" sz="1050" b="1" dirty="0">
                <a:solidFill>
                  <a:schemeClr val="bg1"/>
                </a:solidFill>
              </a:rPr>
              <a:t>1:1 000 000 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  5 </a:t>
            </a:r>
            <a:r>
              <a:rPr lang="en-US" sz="1050" b="1" dirty="0">
                <a:solidFill>
                  <a:schemeClr val="bg1"/>
                </a:solidFill>
              </a:rPr>
              <a:t>sheets </a:t>
            </a:r>
            <a:r>
              <a:rPr lang="en-US" sz="1050" b="1" dirty="0" smtClean="0">
                <a:solidFill>
                  <a:schemeClr val="bg1"/>
                </a:solidFill>
              </a:rPr>
              <a:t> scale </a:t>
            </a:r>
            <a:r>
              <a:rPr lang="ru-RU" sz="1050" b="1" dirty="0">
                <a:solidFill>
                  <a:schemeClr val="bg1"/>
                </a:solidFill>
              </a:rPr>
              <a:t>1: </a:t>
            </a:r>
            <a:r>
              <a:rPr lang="en-US" sz="1050" b="1" dirty="0" smtClean="0">
                <a:solidFill>
                  <a:schemeClr val="bg1"/>
                </a:solidFill>
              </a:rPr>
              <a:t>  </a:t>
            </a:r>
            <a:r>
              <a:rPr lang="ru-RU" sz="1050" b="1" dirty="0" smtClean="0">
                <a:solidFill>
                  <a:schemeClr val="bg1"/>
                </a:solidFill>
              </a:rPr>
              <a:t>200 </a:t>
            </a:r>
            <a:r>
              <a:rPr lang="ru-RU" sz="1050" b="1" dirty="0">
                <a:solidFill>
                  <a:schemeClr val="bg1"/>
                </a:solidFill>
              </a:rPr>
              <a:t>000</a:t>
            </a: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  4 Seamless </a:t>
            </a:r>
            <a:r>
              <a:rPr lang="en-US" sz="1050" b="1" dirty="0">
                <a:solidFill>
                  <a:schemeClr val="bg1"/>
                </a:solidFill>
              </a:rPr>
              <a:t>fragments  </a:t>
            </a:r>
            <a:r>
              <a:rPr lang="en-US" sz="1050" b="1" dirty="0" smtClean="0">
                <a:solidFill>
                  <a:schemeClr val="bg1"/>
                </a:solidFill>
              </a:rPr>
              <a:t>of 1:1 000 000 maps for 2 </a:t>
            </a:r>
            <a:r>
              <a:rPr lang="en-US" sz="1050" b="1" dirty="0">
                <a:solidFill>
                  <a:schemeClr val="bg1"/>
                </a:solidFill>
              </a:rPr>
              <a:t>millions sq.km. </a:t>
            </a: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  Geological Map  for  the whole territory of  Russia </a:t>
            </a: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         scale </a:t>
            </a:r>
            <a:r>
              <a:rPr lang="en-US" sz="1050" b="1" dirty="0">
                <a:solidFill>
                  <a:schemeClr val="bg1"/>
                </a:solidFill>
              </a:rPr>
              <a:t>1 : </a:t>
            </a:r>
            <a:r>
              <a:rPr lang="en-US" sz="1050" b="1" dirty="0" smtClean="0">
                <a:solidFill>
                  <a:schemeClr val="bg1"/>
                </a:solidFill>
              </a:rPr>
              <a:t>2 500 000 </a:t>
            </a:r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4116" name="Picture 18"/>
          <p:cNvPicPr preferRelativeResize="0"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496" y="4292322"/>
            <a:ext cx="2638425" cy="205132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4117" name="Picture 17"/>
          <p:cNvPicPr preferRelativeResize="0"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834778" y="4995817"/>
            <a:ext cx="1873250" cy="1457519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4118" name="Picture 20"/>
          <p:cNvPicPr preferRelativeResize="0"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317809" y="4563246"/>
            <a:ext cx="1165204" cy="1032253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9" name="Picture 21"/>
          <p:cNvPicPr preferRelativeResize="0"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615813" y="4858362"/>
            <a:ext cx="1002694" cy="1024452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20" name="Picture 22"/>
          <p:cNvPicPr preferRelativeResize="0"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7317809" y="5211979"/>
            <a:ext cx="926414" cy="1179161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121" name="Rectangle 23"/>
          <p:cNvSpPr>
            <a:spLocks noChangeArrowheads="1"/>
          </p:cNvSpPr>
          <p:nvPr/>
        </p:nvSpPr>
        <p:spPr bwMode="auto">
          <a:xfrm>
            <a:off x="6432958" y="3239869"/>
            <a:ext cx="2598524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en-US" sz="1050" b="1" dirty="0">
                <a:solidFill>
                  <a:srgbClr val="FFFF00"/>
                </a:solidFill>
              </a:rPr>
              <a:t>Raster Material </a:t>
            </a:r>
            <a:r>
              <a:rPr lang="en-US" sz="1050" b="1" dirty="0">
                <a:solidFill>
                  <a:schemeClr val="bg1"/>
                </a:solidFill>
              </a:rPr>
              <a:t>Block </a:t>
            </a:r>
          </a:p>
          <a:p>
            <a:pPr marL="176213" indent="-176213"/>
            <a:r>
              <a:rPr lang="en-US" sz="1050" b="1" dirty="0" smtClean="0">
                <a:solidFill>
                  <a:schemeClr val="bg1"/>
                </a:solidFill>
              </a:rPr>
              <a:t>- GeoRef </a:t>
            </a:r>
            <a:r>
              <a:rPr lang="en-US" sz="1050" b="1" dirty="0">
                <a:solidFill>
                  <a:schemeClr val="bg1"/>
                </a:solidFill>
              </a:rPr>
              <a:t>sets of the </a:t>
            </a:r>
            <a:r>
              <a:rPr lang="en-US" sz="1050" b="1" dirty="0" smtClean="0">
                <a:solidFill>
                  <a:schemeClr val="bg1"/>
                </a:solidFill>
              </a:rPr>
              <a:t>1:1 000 000 </a:t>
            </a:r>
            <a:r>
              <a:rPr lang="en-US" sz="1050" b="1" dirty="0">
                <a:solidFill>
                  <a:schemeClr val="bg1"/>
                </a:solidFill>
              </a:rPr>
              <a:t>Geological map </a:t>
            </a:r>
            <a:r>
              <a:rPr lang="en-US" sz="1050" b="1" dirty="0" smtClean="0">
                <a:solidFill>
                  <a:schemeClr val="bg1"/>
                </a:solidFill>
              </a:rPr>
              <a:t>of </a:t>
            </a:r>
            <a:r>
              <a:rPr lang="en-US" sz="1050" b="1" dirty="0">
                <a:solidFill>
                  <a:schemeClr val="bg1"/>
                </a:solidFill>
              </a:rPr>
              <a:t>the USSR </a:t>
            </a:r>
            <a:r>
              <a:rPr lang="en-US" sz="1050" b="1" dirty="0" smtClean="0">
                <a:solidFill>
                  <a:schemeClr val="bg1"/>
                </a:solidFill>
              </a:rPr>
              <a:t>(2-nd </a:t>
            </a:r>
            <a:r>
              <a:rPr lang="en-US" sz="1050" b="1" dirty="0">
                <a:solidFill>
                  <a:schemeClr val="bg1"/>
                </a:solidFill>
              </a:rPr>
              <a:t>Edition) </a:t>
            </a:r>
            <a:r>
              <a:rPr lang="en-US" sz="1050" b="1" dirty="0" smtClean="0">
                <a:solidFill>
                  <a:schemeClr val="bg1"/>
                </a:solidFill>
              </a:rPr>
              <a:t>for </a:t>
            </a:r>
            <a:r>
              <a:rPr lang="en-US" sz="1050" b="1" dirty="0">
                <a:solidFill>
                  <a:schemeClr val="bg1"/>
                </a:solidFill>
              </a:rPr>
              <a:t>the whole </a:t>
            </a:r>
            <a:r>
              <a:rPr lang="en-US" sz="1050" b="1" dirty="0" smtClean="0">
                <a:solidFill>
                  <a:schemeClr val="bg1"/>
                </a:solidFill>
              </a:rPr>
              <a:t>territory </a:t>
            </a:r>
            <a:r>
              <a:rPr lang="en-US" sz="1050" b="1" dirty="0">
                <a:solidFill>
                  <a:schemeClr val="bg1"/>
                </a:solidFill>
              </a:rPr>
              <a:t>of Russia</a:t>
            </a:r>
            <a:r>
              <a:rPr lang="ru-RU" sz="1050" b="1" dirty="0">
                <a:solidFill>
                  <a:schemeClr val="bg1"/>
                </a:solidFill>
              </a:rPr>
              <a:t>;</a:t>
            </a:r>
          </a:p>
          <a:p>
            <a:pPr marL="176213" indent="-176213"/>
            <a:r>
              <a:rPr lang="en-US" sz="1050" b="1" dirty="0" smtClean="0">
                <a:solidFill>
                  <a:schemeClr val="bg1"/>
                </a:solidFill>
              </a:rPr>
              <a:t>- Geological </a:t>
            </a:r>
            <a:r>
              <a:rPr lang="en-US" sz="1050" b="1" dirty="0">
                <a:solidFill>
                  <a:schemeClr val="bg1"/>
                </a:solidFill>
              </a:rPr>
              <a:t>maps (1:200 000 – </a:t>
            </a:r>
            <a:r>
              <a:rPr lang="en-US" sz="1050" b="1" dirty="0" smtClean="0">
                <a:solidFill>
                  <a:schemeClr val="bg1"/>
                </a:solidFill>
              </a:rPr>
              <a:t>1:1 000 </a:t>
            </a:r>
            <a:r>
              <a:rPr lang="en-US" sz="1050" b="1" dirty="0">
                <a:solidFill>
                  <a:schemeClr val="bg1"/>
                </a:solidFill>
              </a:rPr>
              <a:t>000) </a:t>
            </a:r>
            <a:r>
              <a:rPr lang="en-US" sz="1050" b="1" dirty="0" smtClean="0">
                <a:solidFill>
                  <a:schemeClr val="bg1"/>
                </a:solidFill>
              </a:rPr>
              <a:t>- more </a:t>
            </a:r>
            <a:r>
              <a:rPr lang="en-US" sz="1050" b="1" dirty="0">
                <a:solidFill>
                  <a:schemeClr val="bg1"/>
                </a:solidFill>
              </a:rPr>
              <a:t>than</a:t>
            </a:r>
            <a:r>
              <a:rPr lang="ru-RU" sz="1050" b="1" dirty="0">
                <a:solidFill>
                  <a:schemeClr val="bg1"/>
                </a:solidFill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</a:rPr>
              <a:t>1</a:t>
            </a:r>
            <a:r>
              <a:rPr lang="en-US" sz="1050" b="1" dirty="0" smtClean="0">
                <a:solidFill>
                  <a:schemeClr val="bg1"/>
                </a:solidFill>
              </a:rPr>
              <a:t>7</a:t>
            </a:r>
            <a:r>
              <a:rPr lang="ru-RU" sz="1050" b="1" dirty="0" smtClean="0">
                <a:solidFill>
                  <a:schemeClr val="bg1"/>
                </a:solidFill>
              </a:rPr>
              <a:t>00  </a:t>
            </a:r>
            <a:r>
              <a:rPr lang="en-US" sz="1050" b="1" dirty="0" smtClean="0">
                <a:solidFill>
                  <a:schemeClr val="bg1"/>
                </a:solidFill>
              </a:rPr>
              <a:t>maps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7181" name="Rectangle 19"/>
          <p:cNvSpPr>
            <a:spLocks noChangeArrowheads="1"/>
          </p:cNvSpPr>
          <p:nvPr/>
        </p:nvSpPr>
        <p:spPr bwMode="auto">
          <a:xfrm>
            <a:off x="145376" y="3886200"/>
            <a:ext cx="24381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/>
            <a:r>
              <a:rPr lang="en-US" sz="1050" b="1" dirty="0" err="1">
                <a:solidFill>
                  <a:srgbClr val="FFFF00"/>
                </a:solidFill>
              </a:rPr>
              <a:t>Termbase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dirty="0">
                <a:solidFill>
                  <a:schemeClr val="bg1"/>
                </a:solidFill>
              </a:rPr>
              <a:t>Block</a:t>
            </a:r>
          </a:p>
          <a:p>
            <a:pPr marL="342900" indent="-342900" algn="ctr"/>
            <a:r>
              <a:rPr lang="en-US" sz="1050" b="1" dirty="0">
                <a:solidFill>
                  <a:schemeClr val="bg1"/>
                </a:solidFill>
              </a:rPr>
              <a:t>47 dictionaries and about </a:t>
            </a:r>
            <a:r>
              <a:rPr lang="en-US" sz="1050" b="1" dirty="0" smtClean="0">
                <a:solidFill>
                  <a:schemeClr val="bg1"/>
                </a:solidFill>
              </a:rPr>
              <a:t> 3000 </a:t>
            </a:r>
            <a:r>
              <a:rPr lang="en-US" sz="1050" b="1" dirty="0">
                <a:solidFill>
                  <a:schemeClr val="bg1"/>
                </a:solidFill>
              </a:rPr>
              <a:t>terms 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 rot="17728666">
            <a:off x="2776860" y="2473959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28" name="Стрелка вниз 27"/>
          <p:cNvSpPr/>
          <p:nvPr/>
        </p:nvSpPr>
        <p:spPr bwMode="auto">
          <a:xfrm rot="13498049">
            <a:off x="2735374" y="4224569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29" name="Стрелка вниз 28"/>
          <p:cNvSpPr/>
          <p:nvPr/>
        </p:nvSpPr>
        <p:spPr bwMode="auto">
          <a:xfrm rot="7743349">
            <a:off x="5941469" y="4063099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7196" name="Rectangle 12"/>
          <p:cNvSpPr>
            <a:spLocks noChangeArrowheads="1"/>
          </p:cNvSpPr>
          <p:nvPr/>
        </p:nvSpPr>
        <p:spPr bwMode="auto">
          <a:xfrm>
            <a:off x="110052" y="116632"/>
            <a:ext cx="309379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/>
            <a:r>
              <a:rPr lang="en-US" sz="1050" b="1" dirty="0">
                <a:solidFill>
                  <a:schemeClr val="bg1"/>
                </a:solidFill>
              </a:rPr>
              <a:t>The block of the 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marL="342900" indent="-342900" algn="ctr"/>
            <a:r>
              <a:rPr lang="en-US" sz="1050" b="1" dirty="0" smtClean="0">
                <a:solidFill>
                  <a:srgbClr val="FFFF00"/>
                </a:solidFill>
              </a:rPr>
              <a:t>Legends </a:t>
            </a:r>
            <a:r>
              <a:rPr lang="en-US" sz="1050" b="1" dirty="0">
                <a:solidFill>
                  <a:srgbClr val="FFFF00"/>
                </a:solidFill>
              </a:rPr>
              <a:t>of State </a:t>
            </a:r>
            <a:r>
              <a:rPr lang="en-US" sz="1050" b="1" dirty="0" smtClean="0">
                <a:solidFill>
                  <a:srgbClr val="FFFF00"/>
                </a:solidFill>
              </a:rPr>
              <a:t>Geological  </a:t>
            </a:r>
            <a:r>
              <a:rPr lang="en-US" sz="1050" b="1" dirty="0">
                <a:solidFill>
                  <a:srgbClr val="FFFF00"/>
                </a:solidFill>
              </a:rPr>
              <a:t>Map </a:t>
            </a:r>
            <a:r>
              <a:rPr lang="en-US" sz="1050" b="1" dirty="0" smtClean="0">
                <a:solidFill>
                  <a:srgbClr val="FFFF00"/>
                </a:solidFill>
              </a:rPr>
              <a:t>Sheets Series </a:t>
            </a:r>
          </a:p>
          <a:p>
            <a:r>
              <a:rPr lang="en-US" sz="1050" b="1" dirty="0" smtClean="0">
                <a:solidFill>
                  <a:schemeClr val="bg1"/>
                </a:solidFill>
              </a:rPr>
              <a:t>- 8 Serial Legends for  maps scale </a:t>
            </a:r>
            <a:r>
              <a:rPr lang="ru-RU" sz="1050" b="1" dirty="0" smtClean="0">
                <a:solidFill>
                  <a:schemeClr val="bg1"/>
                </a:solidFill>
              </a:rPr>
              <a:t> </a:t>
            </a:r>
            <a:r>
              <a:rPr lang="ru-RU" sz="1050" b="1" dirty="0">
                <a:solidFill>
                  <a:schemeClr val="bg1"/>
                </a:solidFill>
              </a:rPr>
              <a:t>1:1000 </a:t>
            </a:r>
            <a:r>
              <a:rPr lang="ru-RU" sz="1050" b="1" dirty="0" smtClean="0">
                <a:solidFill>
                  <a:schemeClr val="bg1"/>
                </a:solidFill>
              </a:rPr>
              <a:t>000</a:t>
            </a:r>
            <a:endParaRPr lang="en-US" sz="1050" b="1" dirty="0" smtClean="0">
              <a:solidFill>
                <a:schemeClr val="bg1"/>
              </a:solidFill>
            </a:endParaRPr>
          </a:p>
          <a:p>
            <a:r>
              <a:rPr lang="en-US" sz="1050" b="1" dirty="0" smtClean="0">
                <a:solidFill>
                  <a:schemeClr val="bg1"/>
                </a:solidFill>
              </a:rPr>
              <a:t>- 3 </a:t>
            </a:r>
            <a:r>
              <a:rPr lang="en-US" sz="1050" b="1" dirty="0">
                <a:solidFill>
                  <a:schemeClr val="bg1"/>
                </a:solidFill>
              </a:rPr>
              <a:t>Serial Legends </a:t>
            </a:r>
            <a:r>
              <a:rPr lang="en-US" sz="1050" b="1" dirty="0" smtClean="0">
                <a:solidFill>
                  <a:schemeClr val="bg1"/>
                </a:solidFill>
              </a:rPr>
              <a:t>for</a:t>
            </a:r>
            <a:r>
              <a:rPr lang="ru-RU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smtClean="0">
                <a:solidFill>
                  <a:schemeClr val="bg1"/>
                </a:solidFill>
              </a:rPr>
              <a:t> maps </a:t>
            </a:r>
            <a:r>
              <a:rPr lang="en-US" sz="1050" b="1" dirty="0">
                <a:solidFill>
                  <a:schemeClr val="bg1"/>
                </a:solidFill>
              </a:rPr>
              <a:t>scale 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</a:rPr>
              <a:t>1:</a:t>
            </a:r>
            <a:r>
              <a:rPr lang="en-US" sz="1050" b="1" dirty="0" smtClean="0">
                <a:solidFill>
                  <a:schemeClr val="bg1"/>
                </a:solidFill>
              </a:rPr>
              <a:t>   </a:t>
            </a:r>
            <a:r>
              <a:rPr lang="ru-RU" sz="1050" b="1" dirty="0" smtClean="0">
                <a:solidFill>
                  <a:schemeClr val="bg1"/>
                </a:solidFill>
              </a:rPr>
              <a:t>200 000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more than 14 000 Geological Units</a:t>
            </a:r>
            <a:endParaRPr lang="ru-RU" sz="105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96763" y="1112043"/>
            <a:ext cx="2259013" cy="1871762"/>
            <a:chOff x="0" y="1009762"/>
            <a:chExt cx="2744788" cy="2274776"/>
          </a:xfrm>
        </p:grpSpPr>
        <p:pic>
          <p:nvPicPr>
            <p:cNvPr id="4109" name="Picture 10"/>
            <p:cNvPicPr preferRelativeResize="0">
              <a:picLocks noChangeAspect="1" noChangeArrowheads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 bwMode="auto">
            <a:xfrm>
              <a:off x="0" y="1145584"/>
              <a:ext cx="1800419" cy="1338633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7197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58" y="2030066"/>
              <a:ext cx="1824493" cy="125447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102" y="1009762"/>
              <a:ext cx="1699686" cy="136316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AEBA98">
                  <a:alpha val="40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49" y="1323607"/>
            <a:ext cx="1313636" cy="10038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8" name="Picture 9"/>
          <p:cNvPicPr preferRelativeResize="0">
            <a:picLocks noChangeAspect="1" noChangeArrowheads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6205124" y="1474691"/>
            <a:ext cx="1543694" cy="10682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4" name="Picture 15"/>
          <p:cNvPicPr preferRelativeResize="0">
            <a:picLocks noChangeAspect="1" noChangeArrowheads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7900411" y="2173348"/>
            <a:ext cx="753897" cy="588691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5" name="Picture 16"/>
          <p:cNvPicPr preferRelativeResize="0">
            <a:picLocks noChangeAspect="1" noChangeArrowheads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7384276" y="1825557"/>
            <a:ext cx="793479" cy="61934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30" name="Стрелка вниз 29"/>
          <p:cNvSpPr/>
          <p:nvPr/>
        </p:nvSpPr>
        <p:spPr bwMode="auto">
          <a:xfrm rot="4000039">
            <a:off x="5925647" y="2293195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214" name="Rectangle 19"/>
          <p:cNvSpPr>
            <a:spLocks noChangeArrowheads="1"/>
          </p:cNvSpPr>
          <p:nvPr/>
        </p:nvSpPr>
        <p:spPr bwMode="auto">
          <a:xfrm>
            <a:off x="250825" y="188640"/>
            <a:ext cx="8569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Legends of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Series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Sheets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 Russian Geological Map 1 : 1000 000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209159"/>
              </p:ext>
            </p:extLst>
          </p:nvPr>
        </p:nvGraphicFramePr>
        <p:xfrm>
          <a:off x="222250" y="804144"/>
          <a:ext cx="2447925" cy="2682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868"/>
                <a:gridCol w="2039057"/>
              </a:tblGrid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Aldan-</a:t>
                      </a:r>
                      <a:r>
                        <a:rPr lang="en-US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Zabaikal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Altai-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Sayanskaya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Anabar-Vilyuiskaya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Angara-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Yeniseyskaya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Baltiyskaya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Verkhoyansk-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Kolymskaya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The Far Eastern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West-Siberian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Koryak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and 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Kurilskaya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Laptev-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Sibiromorskaya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8287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2" b="98423" l="10000" r="90000">
                        <a14:backgroundMark x1="3333" y1="3604" x2="3333" y2="3604"/>
                        <a14:backgroundMark x1="4074" y1="93919" x2="4074" y2="93919"/>
                        <a14:backgroundMark x1="95000" y1="94595" x2="95000" y2="94595"/>
                        <a14:backgroundMark x1="95000" y1="6306" x2="95000" y2="6306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brightnessContrast bright="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87494"/>
            <a:ext cx="3312071" cy="2723258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r="18900000" sx="101000" sy="101000" algn="bl" rotWithShape="0">
              <a:schemeClr val="accent5">
                <a:alpha val="92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23385"/>
              </p:ext>
            </p:extLst>
          </p:nvPr>
        </p:nvGraphicFramePr>
        <p:xfrm>
          <a:off x="6516688" y="788269"/>
          <a:ext cx="2478087" cy="2698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906"/>
                <a:gridCol w="2064181"/>
              </a:tblGrid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Mezenskaya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Norilskaya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Ohotomrskaya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North-Kara-Barents Sea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Scythian (Southern Europe)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Taimyr-Severnaya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Uralskaya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The Central European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Chukotskaya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South Karskaya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The Oceanic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763588" y="3861048"/>
            <a:ext cx="7389812" cy="27622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en-US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 Legend of Angara-</a:t>
            </a:r>
            <a:r>
              <a:rPr lang="en-US" sz="1800" b="1" u="sng" dirty="0" err="1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Yeniseyskaya</a:t>
            </a:r>
            <a:r>
              <a:rPr lang="en-US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1800" b="1" u="sng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Series </a:t>
            </a:r>
            <a:r>
              <a:rPr lang="en-US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</a:t>
            </a:r>
            <a:r>
              <a:rPr lang="en-US" sz="1800" b="1" u="sng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Sheets</a:t>
            </a:r>
            <a:endParaRPr lang="ru-RU" sz="1800" b="1" u="sng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14" name="Прямая со стрелкой 13"/>
          <p:cNvCxnSpPr>
            <a:stCxn id="4" idx="8"/>
          </p:cNvCxnSpPr>
          <p:nvPr/>
        </p:nvCxnSpPr>
        <p:spPr>
          <a:xfrm flipH="1">
            <a:off x="4109740" y="1591708"/>
            <a:ext cx="741278" cy="2269340"/>
          </a:xfrm>
          <a:prstGeom prst="straightConnector1">
            <a:avLst/>
          </a:prstGeom>
          <a:ln w="19050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  <a:effectLst>
            <a:outerShdw blurRad="38100" dist="38100" dir="258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437954" y="4568657"/>
            <a:ext cx="1936750" cy="1862138"/>
            <a:chOff x="581275" y="4773803"/>
            <a:chExt cx="1936750" cy="1862138"/>
          </a:xfrm>
        </p:grpSpPr>
        <p:pic>
          <p:nvPicPr>
            <p:cNvPr id="8292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275" y="4773803"/>
              <a:ext cx="1647825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1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150" y="4918266"/>
              <a:ext cx="1657350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13" y="5061141"/>
              <a:ext cx="1649412" cy="1081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81325" y="5145278"/>
              <a:ext cx="849313" cy="1284288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3" name="Picture 1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05150" y="5205603"/>
              <a:ext cx="896938" cy="12858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28975" y="5350066"/>
              <a:ext cx="962025" cy="12858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868839" y="4231966"/>
            <a:ext cx="3006725" cy="2111375"/>
            <a:chOff x="7434262" y="4616639"/>
            <a:chExt cx="3006725" cy="2111375"/>
          </a:xfrm>
        </p:grpSpPr>
        <p:pic>
          <p:nvPicPr>
            <p:cNvPr id="8288" name="Picture 9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434262" y="5269101"/>
              <a:ext cx="1957388" cy="1439863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89" name="Picture 9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837487" y="5023039"/>
              <a:ext cx="1831975" cy="1439862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0" name="Picture 9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53400" y="5288151"/>
              <a:ext cx="1892300" cy="1439863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1" name="Picture 9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453437" y="5126226"/>
              <a:ext cx="1987550" cy="1439863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298" name="Rectangle 19"/>
            <p:cNvSpPr>
              <a:spLocks noChangeArrowheads="1"/>
            </p:cNvSpPr>
            <p:nvPr/>
          </p:nvSpPr>
          <p:spPr bwMode="auto">
            <a:xfrm>
              <a:off x="7605712" y="4616639"/>
              <a:ext cx="268922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342900" indent="-342900"/>
              <a:r>
                <a:rPr lang="en-US" b="1" i="1" dirty="0" smtClean="0">
                  <a:solidFill>
                    <a:srgbClr val="66FF66"/>
                  </a:solidFill>
                </a:rPr>
                <a:t>correlation schemes </a:t>
              </a:r>
              <a:endParaRPr lang="ru-RU" b="1" i="1" dirty="0">
                <a:solidFill>
                  <a:srgbClr val="66FF66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844503" y="4246204"/>
            <a:ext cx="2792810" cy="2303463"/>
            <a:chOff x="3316287" y="4451350"/>
            <a:chExt cx="2792810" cy="2303463"/>
          </a:xfrm>
        </p:grpSpPr>
        <p:pic>
          <p:nvPicPr>
            <p:cNvPr id="8293" name="Picture 10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316287" y="4799013"/>
              <a:ext cx="1444625" cy="18700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4" name="Picture 102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749675" y="5157788"/>
              <a:ext cx="1238250" cy="159702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5" name="Picture 10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037012" y="4867275"/>
              <a:ext cx="1089025" cy="15144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6" name="Picture 10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757737" y="5067300"/>
              <a:ext cx="1227138" cy="160972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299" name="Rectangle 19"/>
            <p:cNvSpPr>
              <a:spLocks noChangeArrowheads="1"/>
            </p:cNvSpPr>
            <p:nvPr/>
          </p:nvSpPr>
          <p:spPr bwMode="auto">
            <a:xfrm>
              <a:off x="3419872" y="4451350"/>
              <a:ext cx="26892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342900" indent="-342900" algn="ctr"/>
              <a:r>
                <a:rPr lang="en-US" b="1" i="1" dirty="0">
                  <a:solidFill>
                    <a:srgbClr val="66FF66"/>
                  </a:solidFill>
                </a:rPr>
                <a:t>zoning </a:t>
              </a:r>
              <a:r>
                <a:rPr lang="en-US" b="1" i="1" dirty="0" smtClean="0">
                  <a:solidFill>
                    <a:srgbClr val="66FF66"/>
                  </a:solidFill>
                </a:rPr>
                <a:t> maps</a:t>
              </a:r>
              <a:endParaRPr lang="ru-RU" b="1" i="1" dirty="0">
                <a:solidFill>
                  <a:srgbClr val="66FF66"/>
                </a:solidFill>
              </a:endParaRPr>
            </a:p>
          </p:txBody>
        </p:sp>
      </p:grpSp>
      <p:sp>
        <p:nvSpPr>
          <p:cNvPr id="8300" name="Rectangle 19"/>
          <p:cNvSpPr>
            <a:spLocks noChangeArrowheads="1"/>
          </p:cNvSpPr>
          <p:nvPr/>
        </p:nvSpPr>
        <p:spPr bwMode="auto">
          <a:xfrm>
            <a:off x="107504" y="4221088"/>
            <a:ext cx="2689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342900" indent="-342900" algn="ctr"/>
            <a:r>
              <a:rPr lang="en-US" b="1" i="1" dirty="0">
                <a:solidFill>
                  <a:srgbClr val="66FF66"/>
                </a:solidFill>
              </a:rPr>
              <a:t>text descriptions</a:t>
            </a:r>
            <a:endParaRPr lang="ru-RU" b="1" i="1" dirty="0">
              <a:solidFill>
                <a:srgbClr val="66FF66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7" name="Picture 5" descr="logo VSEGEI dark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" name="Прямоугольник 3"/>
          <p:cNvSpPr/>
          <p:nvPr/>
        </p:nvSpPr>
        <p:spPr>
          <a:xfrm>
            <a:off x="4641251" y="1221089"/>
            <a:ext cx="593710" cy="56004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175098 w 914400"/>
              <a:gd name="connsiteY3" fmla="*/ 418289 h 914400"/>
              <a:gd name="connsiteX4" fmla="*/ 0 w 914400"/>
              <a:gd name="connsiteY4" fmla="*/ 0 h 914400"/>
              <a:gd name="connsiteX0" fmla="*/ 0 w 914400"/>
              <a:gd name="connsiteY0" fmla="*/ 34669 h 949069"/>
              <a:gd name="connsiteX1" fmla="*/ 481035 w 914400"/>
              <a:gd name="connsiteY1" fmla="*/ 0 h 949069"/>
              <a:gd name="connsiteX2" fmla="*/ 914400 w 914400"/>
              <a:gd name="connsiteY2" fmla="*/ 949069 h 949069"/>
              <a:gd name="connsiteX3" fmla="*/ 175098 w 914400"/>
              <a:gd name="connsiteY3" fmla="*/ 452958 h 949069"/>
              <a:gd name="connsiteX4" fmla="*/ 0 w 914400"/>
              <a:gd name="connsiteY4" fmla="*/ 34669 h 949069"/>
              <a:gd name="connsiteX0" fmla="*/ 0 w 914400"/>
              <a:gd name="connsiteY0" fmla="*/ 34669 h 949069"/>
              <a:gd name="connsiteX1" fmla="*/ 481035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1035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606798 w 914400"/>
              <a:gd name="connsiteY2" fmla="*/ 252351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175098 w 580709"/>
              <a:gd name="connsiteY5" fmla="*/ 452958 h 502703"/>
              <a:gd name="connsiteX6" fmla="*/ 0 w 580709"/>
              <a:gd name="connsiteY6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175098 w 580709"/>
              <a:gd name="connsiteY5" fmla="*/ 452958 h 502703"/>
              <a:gd name="connsiteX6" fmla="*/ 0 w 580709"/>
              <a:gd name="connsiteY6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260106 w 580709"/>
              <a:gd name="connsiteY5" fmla="*/ 460367 h 502703"/>
              <a:gd name="connsiteX6" fmla="*/ 175098 w 580709"/>
              <a:gd name="connsiteY6" fmla="*/ 452958 h 502703"/>
              <a:gd name="connsiteX7" fmla="*/ 0 w 580709"/>
              <a:gd name="connsiteY7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260106 w 580709"/>
              <a:gd name="connsiteY5" fmla="*/ 460367 h 502703"/>
              <a:gd name="connsiteX6" fmla="*/ 175098 w 580709"/>
              <a:gd name="connsiteY6" fmla="*/ 452958 h 502703"/>
              <a:gd name="connsiteX7" fmla="*/ 0 w 580709"/>
              <a:gd name="connsiteY7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260106 w 580709"/>
              <a:gd name="connsiteY5" fmla="*/ 460367 h 502703"/>
              <a:gd name="connsiteX6" fmla="*/ 175098 w 580709"/>
              <a:gd name="connsiteY6" fmla="*/ 452958 h 502703"/>
              <a:gd name="connsiteX7" fmla="*/ 0 w 580709"/>
              <a:gd name="connsiteY7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481122 w 580709"/>
              <a:gd name="connsiteY5" fmla="*/ 482035 h 502703"/>
              <a:gd name="connsiteX6" fmla="*/ 260106 w 580709"/>
              <a:gd name="connsiteY6" fmla="*/ 460367 h 502703"/>
              <a:gd name="connsiteX7" fmla="*/ 175098 w 580709"/>
              <a:gd name="connsiteY7" fmla="*/ 452958 h 502703"/>
              <a:gd name="connsiteX8" fmla="*/ 0 w 580709"/>
              <a:gd name="connsiteY8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481122 w 580709"/>
              <a:gd name="connsiteY5" fmla="*/ 482035 h 502703"/>
              <a:gd name="connsiteX6" fmla="*/ 260106 w 580709"/>
              <a:gd name="connsiteY6" fmla="*/ 460367 h 502703"/>
              <a:gd name="connsiteX7" fmla="*/ 175098 w 580709"/>
              <a:gd name="connsiteY7" fmla="*/ 452958 h 502703"/>
              <a:gd name="connsiteX8" fmla="*/ 0 w 580709"/>
              <a:gd name="connsiteY8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481122 w 580709"/>
              <a:gd name="connsiteY5" fmla="*/ 482035 h 502703"/>
              <a:gd name="connsiteX6" fmla="*/ 260106 w 580709"/>
              <a:gd name="connsiteY6" fmla="*/ 460367 h 502703"/>
              <a:gd name="connsiteX7" fmla="*/ 175098 w 580709"/>
              <a:gd name="connsiteY7" fmla="*/ 452958 h 502703"/>
              <a:gd name="connsiteX8" fmla="*/ 0 w 580709"/>
              <a:gd name="connsiteY8" fmla="*/ 34669 h 502703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81122 w 580709"/>
              <a:gd name="connsiteY5" fmla="*/ 482035 h 547040"/>
              <a:gd name="connsiteX6" fmla="*/ 234104 w 580709"/>
              <a:gd name="connsiteY6" fmla="*/ 547040 h 547040"/>
              <a:gd name="connsiteX7" fmla="*/ 175098 w 580709"/>
              <a:gd name="connsiteY7" fmla="*/ 452958 h 547040"/>
              <a:gd name="connsiteX8" fmla="*/ 0 w 580709"/>
              <a:gd name="connsiteY8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75098 w 580709"/>
              <a:gd name="connsiteY7" fmla="*/ 452958 h 547040"/>
              <a:gd name="connsiteX8" fmla="*/ 0 w 580709"/>
              <a:gd name="connsiteY8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0 w 580709"/>
              <a:gd name="connsiteY8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91094 w 580709"/>
              <a:gd name="connsiteY8" fmla="*/ 178679 h 547040"/>
              <a:gd name="connsiteX9" fmla="*/ 0 w 580709"/>
              <a:gd name="connsiteY9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91094 w 580709"/>
              <a:gd name="connsiteY8" fmla="*/ 178679 h 547040"/>
              <a:gd name="connsiteX9" fmla="*/ 0 w 580709"/>
              <a:gd name="connsiteY9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26090 w 580709"/>
              <a:gd name="connsiteY8" fmla="*/ 352025 h 547040"/>
              <a:gd name="connsiteX9" fmla="*/ 0 w 580709"/>
              <a:gd name="connsiteY9" fmla="*/ 34669 h 547040"/>
              <a:gd name="connsiteX0" fmla="*/ 0 w 580709"/>
              <a:gd name="connsiteY0" fmla="*/ 34669 h 547040"/>
              <a:gd name="connsiteX1" fmla="*/ 247105 w 580709"/>
              <a:gd name="connsiteY1" fmla="*/ 22667 h 547040"/>
              <a:gd name="connsiteX2" fmla="*/ 489702 w 580709"/>
              <a:gd name="connsiteY2" fmla="*/ 0 h 547040"/>
              <a:gd name="connsiteX3" fmla="*/ 576462 w 580709"/>
              <a:gd name="connsiteY3" fmla="*/ 144010 h 547040"/>
              <a:gd name="connsiteX4" fmla="*/ 468121 w 580709"/>
              <a:gd name="connsiteY4" fmla="*/ 157011 h 547040"/>
              <a:gd name="connsiteX5" fmla="*/ 580709 w 580709"/>
              <a:gd name="connsiteY5" fmla="*/ 502703 h 547040"/>
              <a:gd name="connsiteX6" fmla="*/ 468121 w 580709"/>
              <a:gd name="connsiteY6" fmla="*/ 521038 h 547040"/>
              <a:gd name="connsiteX7" fmla="*/ 234104 w 580709"/>
              <a:gd name="connsiteY7" fmla="*/ 547040 h 547040"/>
              <a:gd name="connsiteX8" fmla="*/ 196766 w 580709"/>
              <a:gd name="connsiteY8" fmla="*/ 357618 h 547040"/>
              <a:gd name="connsiteX9" fmla="*/ 26090 w 580709"/>
              <a:gd name="connsiteY9" fmla="*/ 352025 h 547040"/>
              <a:gd name="connsiteX10" fmla="*/ 0 w 580709"/>
              <a:gd name="connsiteY10" fmla="*/ 34669 h 547040"/>
              <a:gd name="connsiteX0" fmla="*/ 0 w 580709"/>
              <a:gd name="connsiteY0" fmla="*/ 17335 h 547040"/>
              <a:gd name="connsiteX1" fmla="*/ 247105 w 580709"/>
              <a:gd name="connsiteY1" fmla="*/ 22667 h 547040"/>
              <a:gd name="connsiteX2" fmla="*/ 489702 w 580709"/>
              <a:gd name="connsiteY2" fmla="*/ 0 h 547040"/>
              <a:gd name="connsiteX3" fmla="*/ 576462 w 580709"/>
              <a:gd name="connsiteY3" fmla="*/ 144010 h 547040"/>
              <a:gd name="connsiteX4" fmla="*/ 468121 w 580709"/>
              <a:gd name="connsiteY4" fmla="*/ 157011 h 547040"/>
              <a:gd name="connsiteX5" fmla="*/ 580709 w 580709"/>
              <a:gd name="connsiteY5" fmla="*/ 502703 h 547040"/>
              <a:gd name="connsiteX6" fmla="*/ 468121 w 580709"/>
              <a:gd name="connsiteY6" fmla="*/ 521038 h 547040"/>
              <a:gd name="connsiteX7" fmla="*/ 234104 w 580709"/>
              <a:gd name="connsiteY7" fmla="*/ 547040 h 547040"/>
              <a:gd name="connsiteX8" fmla="*/ 196766 w 580709"/>
              <a:gd name="connsiteY8" fmla="*/ 357618 h 547040"/>
              <a:gd name="connsiteX9" fmla="*/ 26090 w 580709"/>
              <a:gd name="connsiteY9" fmla="*/ 352025 h 547040"/>
              <a:gd name="connsiteX10" fmla="*/ 0 w 580709"/>
              <a:gd name="connsiteY10" fmla="*/ 17335 h 547040"/>
              <a:gd name="connsiteX0" fmla="*/ 0 w 593710"/>
              <a:gd name="connsiteY0" fmla="*/ 17335 h 547040"/>
              <a:gd name="connsiteX1" fmla="*/ 260106 w 593710"/>
              <a:gd name="connsiteY1" fmla="*/ 22667 h 547040"/>
              <a:gd name="connsiteX2" fmla="*/ 502703 w 593710"/>
              <a:gd name="connsiteY2" fmla="*/ 0 h 547040"/>
              <a:gd name="connsiteX3" fmla="*/ 589463 w 593710"/>
              <a:gd name="connsiteY3" fmla="*/ 144010 h 547040"/>
              <a:gd name="connsiteX4" fmla="*/ 481122 w 593710"/>
              <a:gd name="connsiteY4" fmla="*/ 157011 h 547040"/>
              <a:gd name="connsiteX5" fmla="*/ 593710 w 593710"/>
              <a:gd name="connsiteY5" fmla="*/ 502703 h 547040"/>
              <a:gd name="connsiteX6" fmla="*/ 481122 w 593710"/>
              <a:gd name="connsiteY6" fmla="*/ 521038 h 547040"/>
              <a:gd name="connsiteX7" fmla="*/ 247105 w 593710"/>
              <a:gd name="connsiteY7" fmla="*/ 547040 h 547040"/>
              <a:gd name="connsiteX8" fmla="*/ 209767 w 593710"/>
              <a:gd name="connsiteY8" fmla="*/ 357618 h 547040"/>
              <a:gd name="connsiteX9" fmla="*/ 39091 w 593710"/>
              <a:gd name="connsiteY9" fmla="*/ 352025 h 547040"/>
              <a:gd name="connsiteX10" fmla="*/ 0 w 593710"/>
              <a:gd name="connsiteY10" fmla="*/ 17335 h 547040"/>
              <a:gd name="connsiteX0" fmla="*/ 0 w 593710"/>
              <a:gd name="connsiteY0" fmla="*/ 17335 h 547040"/>
              <a:gd name="connsiteX1" fmla="*/ 281774 w 593710"/>
              <a:gd name="connsiteY1" fmla="*/ 9666 h 547040"/>
              <a:gd name="connsiteX2" fmla="*/ 502703 w 593710"/>
              <a:gd name="connsiteY2" fmla="*/ 0 h 547040"/>
              <a:gd name="connsiteX3" fmla="*/ 589463 w 593710"/>
              <a:gd name="connsiteY3" fmla="*/ 144010 h 547040"/>
              <a:gd name="connsiteX4" fmla="*/ 481122 w 593710"/>
              <a:gd name="connsiteY4" fmla="*/ 157011 h 547040"/>
              <a:gd name="connsiteX5" fmla="*/ 593710 w 593710"/>
              <a:gd name="connsiteY5" fmla="*/ 502703 h 547040"/>
              <a:gd name="connsiteX6" fmla="*/ 481122 w 593710"/>
              <a:gd name="connsiteY6" fmla="*/ 521038 h 547040"/>
              <a:gd name="connsiteX7" fmla="*/ 247105 w 593710"/>
              <a:gd name="connsiteY7" fmla="*/ 547040 h 547040"/>
              <a:gd name="connsiteX8" fmla="*/ 209767 w 593710"/>
              <a:gd name="connsiteY8" fmla="*/ 357618 h 547040"/>
              <a:gd name="connsiteX9" fmla="*/ 39091 w 593710"/>
              <a:gd name="connsiteY9" fmla="*/ 352025 h 547040"/>
              <a:gd name="connsiteX10" fmla="*/ 0 w 593710"/>
              <a:gd name="connsiteY10" fmla="*/ 17335 h 547040"/>
              <a:gd name="connsiteX0" fmla="*/ 0 w 593710"/>
              <a:gd name="connsiteY0" fmla="*/ 30336 h 560041"/>
              <a:gd name="connsiteX1" fmla="*/ 281774 w 593710"/>
              <a:gd name="connsiteY1" fmla="*/ 22667 h 560041"/>
              <a:gd name="connsiteX2" fmla="*/ 515704 w 593710"/>
              <a:gd name="connsiteY2" fmla="*/ 0 h 560041"/>
              <a:gd name="connsiteX3" fmla="*/ 589463 w 593710"/>
              <a:gd name="connsiteY3" fmla="*/ 157011 h 560041"/>
              <a:gd name="connsiteX4" fmla="*/ 481122 w 593710"/>
              <a:gd name="connsiteY4" fmla="*/ 170012 h 560041"/>
              <a:gd name="connsiteX5" fmla="*/ 593710 w 593710"/>
              <a:gd name="connsiteY5" fmla="*/ 515704 h 560041"/>
              <a:gd name="connsiteX6" fmla="*/ 481122 w 593710"/>
              <a:gd name="connsiteY6" fmla="*/ 534039 h 560041"/>
              <a:gd name="connsiteX7" fmla="*/ 247105 w 593710"/>
              <a:gd name="connsiteY7" fmla="*/ 560041 h 560041"/>
              <a:gd name="connsiteX8" fmla="*/ 209767 w 593710"/>
              <a:gd name="connsiteY8" fmla="*/ 370619 h 560041"/>
              <a:gd name="connsiteX9" fmla="*/ 39091 w 593710"/>
              <a:gd name="connsiteY9" fmla="*/ 365026 h 560041"/>
              <a:gd name="connsiteX10" fmla="*/ 0 w 593710"/>
              <a:gd name="connsiteY10" fmla="*/ 30336 h 560041"/>
              <a:gd name="connsiteX0" fmla="*/ 0 w 593710"/>
              <a:gd name="connsiteY0" fmla="*/ 30336 h 560041"/>
              <a:gd name="connsiteX1" fmla="*/ 281774 w 593710"/>
              <a:gd name="connsiteY1" fmla="*/ 22667 h 560041"/>
              <a:gd name="connsiteX2" fmla="*/ 502703 w 593710"/>
              <a:gd name="connsiteY2" fmla="*/ 0 h 560041"/>
              <a:gd name="connsiteX3" fmla="*/ 589463 w 593710"/>
              <a:gd name="connsiteY3" fmla="*/ 157011 h 560041"/>
              <a:gd name="connsiteX4" fmla="*/ 481122 w 593710"/>
              <a:gd name="connsiteY4" fmla="*/ 170012 h 560041"/>
              <a:gd name="connsiteX5" fmla="*/ 593710 w 593710"/>
              <a:gd name="connsiteY5" fmla="*/ 515704 h 560041"/>
              <a:gd name="connsiteX6" fmla="*/ 481122 w 593710"/>
              <a:gd name="connsiteY6" fmla="*/ 534039 h 560041"/>
              <a:gd name="connsiteX7" fmla="*/ 247105 w 593710"/>
              <a:gd name="connsiteY7" fmla="*/ 560041 h 560041"/>
              <a:gd name="connsiteX8" fmla="*/ 209767 w 593710"/>
              <a:gd name="connsiteY8" fmla="*/ 370619 h 560041"/>
              <a:gd name="connsiteX9" fmla="*/ 39091 w 593710"/>
              <a:gd name="connsiteY9" fmla="*/ 365026 h 560041"/>
              <a:gd name="connsiteX10" fmla="*/ 0 w 593710"/>
              <a:gd name="connsiteY10" fmla="*/ 30336 h 56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710" h="560041">
                <a:moveTo>
                  <a:pt x="0" y="30336"/>
                </a:moveTo>
                <a:lnTo>
                  <a:pt x="281774" y="22667"/>
                </a:lnTo>
                <a:lnTo>
                  <a:pt x="502703" y="0"/>
                </a:lnTo>
                <a:lnTo>
                  <a:pt x="589463" y="157011"/>
                </a:lnTo>
                <a:lnTo>
                  <a:pt x="481122" y="170012"/>
                </a:lnTo>
                <a:lnTo>
                  <a:pt x="593710" y="515704"/>
                </a:lnTo>
                <a:lnTo>
                  <a:pt x="481122" y="534039"/>
                </a:lnTo>
                <a:lnTo>
                  <a:pt x="247105" y="560041"/>
                </a:lnTo>
                <a:lnTo>
                  <a:pt x="209767" y="370619"/>
                </a:lnTo>
                <a:lnTo>
                  <a:pt x="39091" y="365026"/>
                </a:lnTo>
                <a:lnTo>
                  <a:pt x="0" y="30336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bg1"/>
                </a:gs>
                <a:gs pos="54000">
                  <a:srgbClr val="00B050"/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9271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73537"/>
            <a:ext cx="4464496" cy="455963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1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0" y="5667140"/>
            <a:ext cx="1640358" cy="107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710580" y="44624"/>
            <a:ext cx="7389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en-US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 Legend of Angara-</a:t>
            </a:r>
            <a:r>
              <a:rPr lang="en-US" sz="1800" b="1" u="sng" dirty="0" err="1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Yeniseyskaya</a:t>
            </a:r>
            <a:r>
              <a:rPr lang="en-US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1800" b="1" u="sng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Series </a:t>
            </a:r>
            <a:r>
              <a:rPr lang="en-US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</a:t>
            </a:r>
            <a:r>
              <a:rPr lang="en-US" sz="1800" b="1" u="sng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Sheets</a:t>
            </a:r>
            <a:endParaRPr lang="ru-RU" sz="1800" b="1" u="sng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298" name="Picture 1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778" y="5395231"/>
            <a:ext cx="1832322" cy="1201674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6"/>
          <a:srcRect b="9076"/>
          <a:stretch/>
        </p:blipFill>
        <p:spPr bwMode="auto">
          <a:xfrm>
            <a:off x="34926" y="1269183"/>
            <a:ext cx="2928938" cy="4001604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242" name="Группа 1"/>
          <p:cNvGrpSpPr>
            <a:grpSpLocks/>
          </p:cNvGrpSpPr>
          <p:nvPr/>
        </p:nvGrpSpPr>
        <p:grpSpPr bwMode="auto">
          <a:xfrm>
            <a:off x="395288" y="765473"/>
            <a:ext cx="2590800" cy="598488"/>
            <a:chOff x="3276600" y="3333750"/>
            <a:chExt cx="2590800" cy="598433"/>
          </a:xfrm>
        </p:grpSpPr>
        <p:pic>
          <p:nvPicPr>
            <p:cNvPr id="9268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950" y="3333750"/>
              <a:ext cx="1562100" cy="190500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269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533775"/>
              <a:ext cx="2590800" cy="209550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270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0" y="3751208"/>
              <a:ext cx="1714500" cy="1809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cxnSp>
        <p:nvCxnSpPr>
          <p:cNvPr id="15" name="Соединительная линия уступом 14"/>
          <p:cNvCxnSpPr>
            <a:endCxn id="65" idx="1"/>
          </p:cNvCxnSpPr>
          <p:nvPr/>
        </p:nvCxnSpPr>
        <p:spPr>
          <a:xfrm>
            <a:off x="2416968" y="1579734"/>
            <a:ext cx="5258595" cy="854996"/>
          </a:xfrm>
          <a:prstGeom prst="bentConnector3">
            <a:avLst>
              <a:gd name="adj1" fmla="val 60785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62" idx="3"/>
            <a:endCxn id="66" idx="1"/>
          </p:cNvCxnSpPr>
          <p:nvPr/>
        </p:nvCxnSpPr>
        <p:spPr>
          <a:xfrm>
            <a:off x="2963863" y="1940758"/>
            <a:ext cx="4703762" cy="783691"/>
          </a:xfrm>
          <a:prstGeom prst="bentConnector3">
            <a:avLst>
              <a:gd name="adj1" fmla="val 44109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23" idx="3"/>
            <a:endCxn id="69" idx="1"/>
          </p:cNvCxnSpPr>
          <p:nvPr/>
        </p:nvCxnSpPr>
        <p:spPr>
          <a:xfrm flipV="1">
            <a:off x="1499395" y="3408675"/>
            <a:ext cx="6817517" cy="194306"/>
          </a:xfrm>
          <a:prstGeom prst="bentConnector3">
            <a:avLst>
              <a:gd name="adj1" fmla="val 36859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169345" y="984548"/>
            <a:ext cx="2689225" cy="215444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400" b="1" i="1" dirty="0">
                <a:solidFill>
                  <a:srgbClr val="C00000"/>
                </a:solidFill>
                <a:latin typeface="Arial" charset="0"/>
              </a:rPr>
              <a:t>Late Triassic-Jurassic</a:t>
            </a:r>
            <a:endParaRPr lang="ru-RU" sz="14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100805" y="1487401"/>
            <a:ext cx="2316163" cy="184666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Central Siberian region</a:t>
            </a:r>
            <a:endParaRPr lang="ru-RU" sz="12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2" name="Rectangle 19"/>
          <p:cNvSpPr>
            <a:spLocks noChangeArrowheads="1"/>
          </p:cNvSpPr>
          <p:nvPr/>
        </p:nvSpPr>
        <p:spPr bwMode="auto">
          <a:xfrm>
            <a:off x="657225" y="1848425"/>
            <a:ext cx="2306638" cy="184666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200" b="1" i="1" dirty="0" err="1">
                <a:solidFill>
                  <a:srgbClr val="C00000"/>
                </a:solidFill>
                <a:latin typeface="Arial" charset="0"/>
              </a:rPr>
              <a:t>Kansk-Achinsk</a:t>
            </a: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 District</a:t>
            </a:r>
            <a:endParaRPr lang="ru-RU" sz="12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909638" y="2119879"/>
            <a:ext cx="990600" cy="184666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Yenisei area</a:t>
            </a:r>
            <a:endParaRPr lang="ru-RU" sz="12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7847013" y="2033091"/>
            <a:ext cx="1784350" cy="168275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100" b="1" i="1" dirty="0">
                <a:solidFill>
                  <a:schemeClr val="tx2"/>
                </a:solidFill>
                <a:latin typeface="Arial" charset="0"/>
              </a:rPr>
              <a:t>Late Triassic-Jurassic</a:t>
            </a:r>
            <a:endParaRPr lang="ru-RU" sz="1100" b="1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7675563" y="2349798"/>
            <a:ext cx="1784350" cy="169863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100" b="1" i="1" dirty="0">
                <a:solidFill>
                  <a:schemeClr val="tx2"/>
                </a:solidFill>
                <a:latin typeface="Arial" charset="0"/>
              </a:rPr>
              <a:t>Central Siberian region</a:t>
            </a:r>
            <a:endParaRPr lang="ru-RU" sz="1100" b="1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6" name="Rectangle 19"/>
          <p:cNvSpPr>
            <a:spLocks noChangeArrowheads="1"/>
          </p:cNvSpPr>
          <p:nvPr/>
        </p:nvSpPr>
        <p:spPr bwMode="auto">
          <a:xfrm>
            <a:off x="7667625" y="2640311"/>
            <a:ext cx="1784350" cy="168275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100" b="1" i="1" dirty="0" err="1">
                <a:solidFill>
                  <a:schemeClr val="tx2"/>
                </a:solidFill>
                <a:latin typeface="Arial" charset="0"/>
              </a:rPr>
              <a:t>Kansk-Achinsk</a:t>
            </a:r>
            <a:r>
              <a:rPr lang="en-US" sz="1100" b="1" i="1" dirty="0">
                <a:solidFill>
                  <a:schemeClr val="tx2"/>
                </a:solidFill>
                <a:latin typeface="Arial" charset="0"/>
              </a:rPr>
              <a:t> District</a:t>
            </a:r>
            <a:endParaRPr lang="ru-RU" sz="1100" b="1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8" name="Rectangle 19"/>
          <p:cNvSpPr>
            <a:spLocks noChangeArrowheads="1"/>
          </p:cNvSpPr>
          <p:nvPr/>
        </p:nvSpPr>
        <p:spPr bwMode="auto">
          <a:xfrm>
            <a:off x="7933072" y="2879229"/>
            <a:ext cx="1131888" cy="169863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>
            <a:solidFill>
              <a:srgbClr val="00B050"/>
            </a:solidFill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100" b="1" i="1" dirty="0">
                <a:solidFill>
                  <a:schemeClr val="tx2"/>
                </a:solidFill>
                <a:latin typeface="Arial" charset="0"/>
              </a:rPr>
              <a:t>Yenisei area</a:t>
            </a:r>
            <a:endParaRPr lang="ru-RU" sz="1100" b="1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8316912" y="3316342"/>
            <a:ext cx="381794" cy="184666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  <a:ln w="15875">
            <a:solidFill>
              <a:srgbClr val="00B050"/>
            </a:solidFill>
          </a:ln>
        </p:spPr>
        <p:txBody>
          <a:bodyPr wrap="square" lIns="0" tIns="0" rIns="0" bIns="0" anchor="ctr">
            <a:spAutoFit/>
          </a:bodyPr>
          <a:lstStyle/>
          <a:p>
            <a:pPr marL="342900" indent="-342900">
              <a:defRPr/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J</a:t>
            </a:r>
            <a:r>
              <a:rPr lang="en-US" sz="1200" baseline="-25000" dirty="0">
                <a:solidFill>
                  <a:schemeClr val="tx2"/>
                </a:solidFill>
                <a:latin typeface="Arial" charset="0"/>
              </a:rPr>
              <a:t>2</a:t>
            </a:r>
            <a:r>
              <a:rPr lang="en-US" sz="1200" dirty="0">
                <a:solidFill>
                  <a:schemeClr val="tx2"/>
                </a:solidFill>
                <a:latin typeface="Arial" charset="0"/>
              </a:rPr>
              <a:t>it</a:t>
            </a:r>
            <a:r>
              <a:rPr lang="en-US" sz="1200" baseline="-25000" dirty="0">
                <a:solidFill>
                  <a:schemeClr val="tx2"/>
                </a:solidFill>
                <a:latin typeface="Arial" charset="0"/>
              </a:rPr>
              <a:t>3</a:t>
            </a:r>
            <a:endParaRPr lang="ru-RU" sz="1200" baseline="-25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02840" y="3283248"/>
            <a:ext cx="396555" cy="639465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1" name="Соединительная линия уступом 70"/>
          <p:cNvCxnSpPr>
            <a:stCxn id="63" idx="3"/>
            <a:endCxn id="68" idx="1"/>
          </p:cNvCxnSpPr>
          <p:nvPr/>
        </p:nvCxnSpPr>
        <p:spPr>
          <a:xfrm>
            <a:off x="1900238" y="2212212"/>
            <a:ext cx="6032834" cy="751949"/>
          </a:xfrm>
          <a:prstGeom prst="bentConnector3">
            <a:avLst>
              <a:gd name="adj1" fmla="val 35149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ная линия уступом 77"/>
          <p:cNvCxnSpPr>
            <a:stCxn id="60" idx="3"/>
          </p:cNvCxnSpPr>
          <p:nvPr/>
        </p:nvCxnSpPr>
        <p:spPr>
          <a:xfrm>
            <a:off x="2858570" y="1092270"/>
            <a:ext cx="4988443" cy="1024958"/>
          </a:xfrm>
          <a:prstGeom prst="bentConnector3">
            <a:avLst>
              <a:gd name="adj1" fmla="val 66139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728" y="5309497"/>
            <a:ext cx="824111" cy="1195949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9" name="Прямоугольник 88"/>
          <p:cNvSpPr/>
          <p:nvPr/>
        </p:nvSpPr>
        <p:spPr>
          <a:xfrm>
            <a:off x="296823" y="5729078"/>
            <a:ext cx="806016" cy="299309"/>
          </a:xfrm>
          <a:prstGeom prst="rect">
            <a:avLst/>
          </a:prstGeom>
          <a:solidFill>
            <a:schemeClr val="bg1">
              <a:alpha val="26000"/>
            </a:schemeClr>
          </a:solidFill>
          <a:ln w="22225">
            <a:solidFill>
              <a:srgbClr val="00B050"/>
            </a:solidFill>
          </a:ln>
          <a:effectLst>
            <a:outerShdw blurRad="25400" dist="38100" dir="8100000" algn="tr" rotWithShape="0">
              <a:srgbClr val="66FF66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0" name="Соединительная линия уступом 89"/>
          <p:cNvCxnSpPr>
            <a:stCxn id="89" idx="0"/>
          </p:cNvCxnSpPr>
          <p:nvPr/>
        </p:nvCxnSpPr>
        <p:spPr>
          <a:xfrm flipV="1">
            <a:off x="699831" y="4134820"/>
            <a:ext cx="3936795" cy="1594258"/>
          </a:xfrm>
          <a:prstGeom prst="straightConnector1">
            <a:avLst/>
          </a:prstGeom>
          <a:ln w="22225">
            <a:solidFill>
              <a:srgbClr val="00B050"/>
            </a:solidFill>
            <a:headEnd type="oval"/>
            <a:tailEnd type="arrow"/>
          </a:ln>
          <a:effectLst>
            <a:outerShdw blurRad="25400" dist="38100" dir="8100000" algn="tr" rotWithShape="0">
              <a:srgbClr val="66FF66">
                <a:alpha val="4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19"/>
          <p:cNvSpPr>
            <a:spLocks noChangeArrowheads="1"/>
          </p:cNvSpPr>
          <p:nvPr/>
        </p:nvSpPr>
        <p:spPr bwMode="auto">
          <a:xfrm>
            <a:off x="296823" y="548680"/>
            <a:ext cx="2689265" cy="276999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marL="342900" indent="-342900"/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Correlation schemes </a:t>
            </a:r>
            <a:endParaRPr lang="ru-RU" sz="18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96" name="Rectangle 19"/>
          <p:cNvSpPr>
            <a:spLocks noChangeArrowheads="1"/>
          </p:cNvSpPr>
          <p:nvPr/>
        </p:nvSpPr>
        <p:spPr bwMode="auto">
          <a:xfrm>
            <a:off x="1102840" y="5729078"/>
            <a:ext cx="2245024" cy="830997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text </a:t>
            </a:r>
            <a:r>
              <a:rPr lang="en-US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descriptions from </a:t>
            </a:r>
          </a:p>
          <a:p>
            <a:pPr>
              <a:defRPr/>
            </a:pPr>
            <a:r>
              <a:rPr lang="en-US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Explanatory Note</a:t>
            </a:r>
            <a:endParaRPr lang="ru-RU" sz="18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4530918" y="5073000"/>
            <a:ext cx="4464496" cy="830997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The Legend of Angara-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Yeniseyskaya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Series of Sheets  </a:t>
            </a:r>
            <a:endParaRPr lang="en-US" sz="18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/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in </a:t>
            </a:r>
            <a:r>
              <a:rPr lang="en-US" sz="1800" b="1" i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DataBase</a:t>
            </a:r>
            <a:r>
              <a:rPr lang="en-US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(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SGM DB RF)</a:t>
            </a:r>
            <a:endParaRPr lang="ru-RU" sz="18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73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4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75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-99392"/>
            <a:ext cx="9180513" cy="6957393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193344"/>
            <a:ext cx="1901646" cy="1332000"/>
          </a:xfrm>
          <a:prstGeom prst="rect">
            <a:avLst/>
          </a:prstGeom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049488"/>
            <a:ext cx="1673804" cy="1332000"/>
          </a:xfrm>
          <a:prstGeom prst="rect">
            <a:avLst/>
          </a:prstGeom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14" name="Rectangle 19"/>
          <p:cNvSpPr>
            <a:spLocks noChangeArrowheads="1"/>
          </p:cNvSpPr>
          <p:nvPr/>
        </p:nvSpPr>
        <p:spPr bwMode="auto">
          <a:xfrm>
            <a:off x="250825" y="44624"/>
            <a:ext cx="8569325" cy="307975"/>
          </a:xfrm>
          <a:prstGeom prst="rect">
            <a:avLst/>
          </a:prstGeom>
          <a:noFill/>
          <a:ln>
            <a:noFill/>
          </a:ln>
          <a:effectLst>
            <a:outerShdw blurRad="38100" dist="38100" dir="5400000" algn="ctr" rotWithShape="0">
              <a:schemeClr val="accent6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en-US" sz="2000" b="1" spc="1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Russian </a:t>
            </a:r>
            <a:r>
              <a:rPr lang="en-US" sz="2000" b="1" spc="1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Geological Map 1 : </a:t>
            </a:r>
            <a:r>
              <a:rPr lang="en-US" sz="2000" b="1" spc="1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1,000,000 –</a:t>
            </a:r>
            <a:r>
              <a:rPr lang="en-US" sz="1800" b="1" spc="18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Third Generation</a:t>
            </a:r>
            <a:endParaRPr lang="ru-RU" sz="1800" b="1" spc="18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107504" y="3573016"/>
            <a:ext cx="87849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      Sheet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N-46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-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Abakan</a:t>
            </a:r>
          </a:p>
          <a:p>
            <a:pPr marL="342900" indent="-342900" algn="ctr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State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Geological Map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Russian Federation,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cale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1: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1 000 000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third generation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); </a:t>
            </a:r>
          </a:p>
        </p:txBody>
      </p:sp>
      <p:pic>
        <p:nvPicPr>
          <p:cNvPr id="50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8676" y="5047175"/>
            <a:ext cx="952288" cy="144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0177" y="5021759"/>
            <a:ext cx="1004446" cy="144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4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7591" y="4975167"/>
            <a:ext cx="1077335" cy="144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347" name="Rectangle 19"/>
          <p:cNvSpPr>
            <a:spLocks noChangeArrowheads="1"/>
          </p:cNvSpPr>
          <p:nvPr/>
        </p:nvSpPr>
        <p:spPr bwMode="auto">
          <a:xfrm>
            <a:off x="2880305" y="4453661"/>
            <a:ext cx="3574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42900" indent="-342900" algn="ctr"/>
            <a:r>
              <a:rPr lang="en-US" sz="1400" b="1" i="1" dirty="0" smtClean="0">
                <a:solidFill>
                  <a:srgbClr val="66FF66"/>
                </a:solidFill>
              </a:rPr>
              <a:t>Digital model</a:t>
            </a:r>
          </a:p>
          <a:p>
            <a:pPr marL="342900" indent="-342900" algn="ctr"/>
            <a:r>
              <a:rPr lang="en-US" sz="1200" b="1" i="1" dirty="0" smtClean="0">
                <a:solidFill>
                  <a:srgbClr val="66FF66"/>
                </a:solidFill>
              </a:rPr>
              <a:t>Vector</a:t>
            </a:r>
            <a:r>
              <a:rPr lang="ru-RU" sz="1200" b="1" i="1" dirty="0" smtClean="0">
                <a:solidFill>
                  <a:srgbClr val="66FF66"/>
                </a:solidFill>
              </a:rPr>
              <a:t> </a:t>
            </a:r>
            <a:r>
              <a:rPr lang="en-US" sz="1200" b="1" i="1" dirty="0" smtClean="0">
                <a:solidFill>
                  <a:srgbClr val="66FF66"/>
                </a:solidFill>
              </a:rPr>
              <a:t>data</a:t>
            </a:r>
            <a:r>
              <a:rPr lang="ru-RU" sz="1200" b="1" i="1" dirty="0" smtClean="0">
                <a:solidFill>
                  <a:srgbClr val="66FF66"/>
                </a:solidFill>
              </a:rPr>
              <a:t> (</a:t>
            </a:r>
            <a:r>
              <a:rPr lang="en-US" sz="1200" b="1" i="1" dirty="0" err="1" smtClean="0">
                <a:solidFill>
                  <a:srgbClr val="66FF66"/>
                </a:solidFill>
              </a:rPr>
              <a:t>shp</a:t>
            </a:r>
            <a:r>
              <a:rPr lang="en-US" sz="1200" b="1" i="1" dirty="0" smtClean="0">
                <a:solidFill>
                  <a:srgbClr val="66FF66"/>
                </a:solidFill>
              </a:rPr>
              <a:t>, </a:t>
            </a:r>
            <a:r>
              <a:rPr lang="en-US" sz="1200" b="1" i="1" dirty="0" err="1" smtClean="0">
                <a:solidFill>
                  <a:srgbClr val="66FF66"/>
                </a:solidFill>
              </a:rPr>
              <a:t>apr</a:t>
            </a:r>
            <a:r>
              <a:rPr lang="en-US" sz="1200" b="1" i="1" dirty="0" smtClean="0">
                <a:solidFill>
                  <a:srgbClr val="66FF66"/>
                </a:solidFill>
              </a:rPr>
              <a:t>) and attribute data (dbf)</a:t>
            </a:r>
            <a:endParaRPr lang="ru-RU" sz="1200" b="1" i="1" dirty="0">
              <a:solidFill>
                <a:srgbClr val="66FF66"/>
              </a:solidFill>
            </a:endParaRPr>
          </a:p>
        </p:txBody>
      </p:sp>
      <p:sp>
        <p:nvSpPr>
          <p:cNvPr id="10348" name="Rectangle 19"/>
          <p:cNvSpPr>
            <a:spLocks noChangeArrowheads="1"/>
          </p:cNvSpPr>
          <p:nvPr/>
        </p:nvSpPr>
        <p:spPr bwMode="auto">
          <a:xfrm>
            <a:off x="6454775" y="4573725"/>
            <a:ext cx="26892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342900" indent="-342900" algn="ctr"/>
            <a:r>
              <a:rPr lang="en-US" sz="1400" b="1" i="1" dirty="0" smtClean="0">
                <a:solidFill>
                  <a:srgbClr val="66FF66"/>
                </a:solidFill>
              </a:rPr>
              <a:t>Explanatory Note </a:t>
            </a:r>
            <a:endParaRPr lang="ru-RU" sz="1400" b="1" i="1" dirty="0">
              <a:solidFill>
                <a:srgbClr val="66FF66"/>
              </a:solidFill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98" b="99301" l="10000" r="90000">
                        <a14:backgroundMark x1="5556" y1="16550" x2="5556" y2="16550"/>
                        <a14:backgroundMark x1="17222" y1="11189" x2="17222" y2="11189"/>
                        <a14:backgroundMark x1="16296" y1="83916" x2="16296" y2="83916"/>
                        <a14:backgroundMark x1="83148" y1="86946" x2="83148" y2="86946"/>
                        <a14:backgroundMark x1="94444" y1="82984" x2="94444" y2="82984"/>
                      </a14:backgroundRemoval>
                    </a14:imgEffect>
                    <a14:imgEffect>
                      <a14:sharpenSoften amount="12000"/>
                    </a14:imgEffect>
                    <a14:imgEffect>
                      <a14:brightnessContrast bright="1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9" y="444270"/>
            <a:ext cx="3666365" cy="2912722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25400" dir="18180000" algn="ctr" rotWithShape="0">
              <a:schemeClr val="accent5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4947671" y="1991757"/>
            <a:ext cx="32908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42900" indent="-342900"/>
            <a:r>
              <a:rPr lang="en-US" sz="1400" b="1" i="1" spc="100" dirty="0" smtClean="0">
                <a:solidFill>
                  <a:srgbClr val="FFFF00"/>
                </a:solidFill>
              </a:rPr>
              <a:t>137 sheets for “Land area”</a:t>
            </a:r>
          </a:p>
          <a:p>
            <a:pPr marL="342900" indent="-342900"/>
            <a:endParaRPr lang="en-US" sz="1400" b="1" i="1" spc="100" dirty="0" smtClean="0">
              <a:solidFill>
                <a:srgbClr val="FFFF00"/>
              </a:solidFill>
            </a:endParaRPr>
          </a:p>
          <a:p>
            <a:pPr marL="342900" indent="-342900"/>
            <a:r>
              <a:rPr lang="en-US" sz="1400" b="1" i="1" spc="100" dirty="0" smtClean="0">
                <a:solidFill>
                  <a:srgbClr val="FFFF00"/>
                </a:solidFill>
              </a:rPr>
              <a:t>42 sheets for “Water area”</a:t>
            </a:r>
          </a:p>
          <a:p>
            <a:pPr marL="342900" indent="-342900"/>
            <a:endParaRPr lang="en-US" sz="1400" b="1" i="1" spc="100" dirty="0" smtClean="0">
              <a:solidFill>
                <a:srgbClr val="FFFF00"/>
              </a:solidFill>
            </a:endParaRPr>
          </a:p>
          <a:p>
            <a:pPr marL="342900" indent="-342900"/>
            <a:r>
              <a:rPr lang="en-US" sz="1400" b="1" i="1" spc="100" dirty="0" smtClean="0">
                <a:solidFill>
                  <a:srgbClr val="FFFF00"/>
                </a:solidFill>
              </a:rPr>
              <a:t>67 sheets for “Transitional area”</a:t>
            </a:r>
            <a:endParaRPr lang="ru-RU" sz="1400" b="1" i="1" spc="100" dirty="0">
              <a:solidFill>
                <a:srgbClr val="FFFF00"/>
              </a:solidFill>
            </a:endParaRP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4205217" y="486132"/>
            <a:ext cx="461493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514350" indent="-514350" algn="ctr">
              <a:buAutoNum type="arabicPlain" startAt="246"/>
            </a:pPr>
            <a:r>
              <a:rPr lang="en-US" sz="2800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 sheets   </a:t>
            </a:r>
          </a:p>
          <a:p>
            <a:pPr algn="ctr"/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of </a:t>
            </a:r>
            <a:r>
              <a:rPr lang="en-US" b="1" spc="1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standard </a:t>
            </a:r>
            <a:r>
              <a:rPr lang="en-US" b="1" spc="100" dirty="0" err="1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nomenclative</a:t>
            </a:r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</a:t>
            </a:r>
          </a:p>
          <a:p>
            <a:pPr algn="ctr"/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scale 1:1 000 </a:t>
            </a:r>
            <a:r>
              <a:rPr lang="en-US" b="1" spc="1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000</a:t>
            </a:r>
          </a:p>
          <a:p>
            <a:pPr algn="ctr"/>
            <a:r>
              <a:rPr lang="en-US" b="1" spc="1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6</a:t>
            </a:r>
            <a:r>
              <a:rPr lang="en-US" b="1" spc="100" baseline="300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0</a:t>
            </a:r>
            <a:r>
              <a:rPr lang="en-US" b="1" spc="1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</a:t>
            </a:r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- for  longitude    and     4</a:t>
            </a:r>
            <a:r>
              <a:rPr lang="en-US" b="1" spc="100" baseline="300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0</a:t>
            </a:r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- for </a:t>
            </a:r>
            <a:r>
              <a:rPr lang="en-US" b="1" spc="1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latitude</a:t>
            </a:r>
            <a:endParaRPr lang="ru-RU" b="1" spc="100" dirty="0">
              <a:solidFill>
                <a:srgbClr val="FFFF00"/>
              </a:solidFill>
              <a:latin typeface="Franklin Gothic Medium Cond" pitchFamily="34" charset="0"/>
              <a:cs typeface="Mongolian Baiti" pitchFamily="66" charset="0"/>
            </a:endParaRPr>
          </a:p>
        </p:txBody>
      </p:sp>
      <p:pic>
        <p:nvPicPr>
          <p:cNvPr id="10349" name="Picture 10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889643"/>
            <a:ext cx="1935202" cy="1332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3" name="Picture 1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79" y="4932721"/>
            <a:ext cx="894855" cy="1576527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0" name="Picture 1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53" y="4932722"/>
            <a:ext cx="1593193" cy="108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1" name="Picture 1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96" y="5184890"/>
            <a:ext cx="1602085" cy="108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2" name="Picture 1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33" y="5445344"/>
            <a:ext cx="1588087" cy="108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353740" y="4580825"/>
            <a:ext cx="2274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342900" indent="-342900" algn="ctr"/>
            <a:r>
              <a:rPr lang="en-US" sz="1400" b="1" i="1" dirty="0" err="1" smtClean="0">
                <a:solidFill>
                  <a:srgbClr val="66FF66"/>
                </a:solidFill>
              </a:rPr>
              <a:t>Polygraphic</a:t>
            </a:r>
            <a:r>
              <a:rPr lang="en-US" sz="1400" b="1" i="1" dirty="0" smtClean="0">
                <a:solidFill>
                  <a:srgbClr val="66FF66"/>
                </a:solidFill>
              </a:rPr>
              <a:t> edition</a:t>
            </a:r>
            <a:endParaRPr lang="ru-RU" sz="1400" b="1" i="1" dirty="0">
              <a:solidFill>
                <a:srgbClr val="66FF66"/>
              </a:solidFill>
            </a:endParaRPr>
          </a:p>
        </p:txBody>
      </p:sp>
      <p:pic>
        <p:nvPicPr>
          <p:cNvPr id="51" name="Picture 115" descr="http://zabort.ru/uploads/images/3/2/7/1/3/6d6869cd4f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95" y="5838094"/>
            <a:ext cx="720080" cy="67115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5" name="Picture 115" descr="http://zabort.ru/uploads/images/3/2/7/1/3/6d6869cd4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95" y="5685694"/>
            <a:ext cx="720080" cy="67115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6" name="Picture 1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80" y="4941168"/>
            <a:ext cx="1020531" cy="1440000"/>
          </a:xfrm>
          <a:prstGeom prst="rect">
            <a:avLst/>
          </a:prstGeom>
          <a:pattFill prst="dotDmnd">
            <a:fgClr>
              <a:schemeClr val="accent1">
                <a:lumMod val="90000"/>
              </a:schemeClr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lumMod val="25000"/>
                  </a:schemeClr>
                </a:gs>
              </a:gsLst>
              <a:lin ang="5400000" scaled="0"/>
            </a:gradFill>
          </a:ln>
          <a:effectLst/>
        </p:spPr>
      </p:pic>
      <p:cxnSp>
        <p:nvCxnSpPr>
          <p:cNvPr id="14" name="Прямая со стрелкой 13"/>
          <p:cNvCxnSpPr/>
          <p:nvPr/>
        </p:nvCxnSpPr>
        <p:spPr>
          <a:xfrm>
            <a:off x="2272828" y="1504663"/>
            <a:ext cx="218672" cy="2068353"/>
          </a:xfrm>
          <a:prstGeom prst="straightConnector1">
            <a:avLst/>
          </a:prstGeom>
          <a:ln w="19050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  <a:effectLst>
            <a:outerShdw blurRad="38100" dist="38100" dir="258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07504" y="44625"/>
            <a:ext cx="8784976" cy="3226741"/>
          </a:xfrm>
          <a:prstGeom prst="rect">
            <a:avLst/>
          </a:prstGeom>
          <a:noFill/>
          <a:ln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42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4" name="Picture 5" descr="logo VSEGEI dark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5" name="Правая фигурная скобка 44"/>
          <p:cNvSpPr/>
          <p:nvPr/>
        </p:nvSpPr>
        <p:spPr>
          <a:xfrm rot="16200000">
            <a:off x="4496103" y="89569"/>
            <a:ext cx="216023" cy="8479062"/>
          </a:xfrm>
          <a:prstGeom prst="rightBrace">
            <a:avLst>
              <a:gd name="adj1" fmla="val 79877"/>
              <a:gd name="adj2" fmla="val 50000"/>
            </a:avLst>
          </a:prstGeom>
          <a:ln w="15875">
            <a:gradFill flip="none" rotWithShape="1">
              <a:gsLst>
                <a:gs pos="0">
                  <a:schemeClr val="bg1"/>
                </a:gs>
                <a:gs pos="100000">
                  <a:srgbClr val="00B050">
                    <a:lumMod val="30000"/>
                    <a:lumOff val="70000"/>
                  </a:srgbClr>
                </a:gs>
                <a:gs pos="100000">
                  <a:srgbClr val="66FF66"/>
                </a:gs>
              </a:gsLst>
              <a:lin ang="10800000" scaled="0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60405" y="1280687"/>
            <a:ext cx="224846" cy="223976"/>
          </a:xfrm>
          <a:custGeom>
            <a:avLst/>
            <a:gdLst>
              <a:gd name="connsiteX0" fmla="*/ 0 w 220821"/>
              <a:gd name="connsiteY0" fmla="*/ 0 h 216024"/>
              <a:gd name="connsiteX1" fmla="*/ 220821 w 220821"/>
              <a:gd name="connsiteY1" fmla="*/ 0 h 216024"/>
              <a:gd name="connsiteX2" fmla="*/ 220821 w 220821"/>
              <a:gd name="connsiteY2" fmla="*/ 216024 h 216024"/>
              <a:gd name="connsiteX3" fmla="*/ 0 w 220821"/>
              <a:gd name="connsiteY3" fmla="*/ 216024 h 216024"/>
              <a:gd name="connsiteX4" fmla="*/ 0 w 220821"/>
              <a:gd name="connsiteY4" fmla="*/ 0 h 216024"/>
              <a:gd name="connsiteX0" fmla="*/ 23853 w 220821"/>
              <a:gd name="connsiteY0" fmla="*/ 15903 h 216024"/>
              <a:gd name="connsiteX1" fmla="*/ 220821 w 220821"/>
              <a:gd name="connsiteY1" fmla="*/ 0 h 216024"/>
              <a:gd name="connsiteX2" fmla="*/ 220821 w 220821"/>
              <a:gd name="connsiteY2" fmla="*/ 216024 h 216024"/>
              <a:gd name="connsiteX3" fmla="*/ 0 w 220821"/>
              <a:gd name="connsiteY3" fmla="*/ 216024 h 216024"/>
              <a:gd name="connsiteX4" fmla="*/ 23853 w 220821"/>
              <a:gd name="connsiteY4" fmla="*/ 15903 h 216024"/>
              <a:gd name="connsiteX0" fmla="*/ 23853 w 224797"/>
              <a:gd name="connsiteY0" fmla="*/ 3976 h 204097"/>
              <a:gd name="connsiteX1" fmla="*/ 224797 w 224797"/>
              <a:gd name="connsiteY1" fmla="*/ 0 h 204097"/>
              <a:gd name="connsiteX2" fmla="*/ 220821 w 224797"/>
              <a:gd name="connsiteY2" fmla="*/ 204097 h 204097"/>
              <a:gd name="connsiteX3" fmla="*/ 0 w 224797"/>
              <a:gd name="connsiteY3" fmla="*/ 204097 h 204097"/>
              <a:gd name="connsiteX4" fmla="*/ 23853 w 224797"/>
              <a:gd name="connsiteY4" fmla="*/ 3976 h 204097"/>
              <a:gd name="connsiteX0" fmla="*/ 23853 w 240767"/>
              <a:gd name="connsiteY0" fmla="*/ 3976 h 227951"/>
              <a:gd name="connsiteX1" fmla="*/ 224797 w 240767"/>
              <a:gd name="connsiteY1" fmla="*/ 0 h 227951"/>
              <a:gd name="connsiteX2" fmla="*/ 240700 w 240767"/>
              <a:gd name="connsiteY2" fmla="*/ 227951 h 227951"/>
              <a:gd name="connsiteX3" fmla="*/ 0 w 240767"/>
              <a:gd name="connsiteY3" fmla="*/ 204097 h 227951"/>
              <a:gd name="connsiteX4" fmla="*/ 23853 w 240767"/>
              <a:gd name="connsiteY4" fmla="*/ 3976 h 227951"/>
              <a:gd name="connsiteX0" fmla="*/ 0 w 216914"/>
              <a:gd name="connsiteY0" fmla="*/ 3976 h 231927"/>
              <a:gd name="connsiteX1" fmla="*/ 200944 w 216914"/>
              <a:gd name="connsiteY1" fmla="*/ 0 h 231927"/>
              <a:gd name="connsiteX2" fmla="*/ 216847 w 216914"/>
              <a:gd name="connsiteY2" fmla="*/ 227951 h 231927"/>
              <a:gd name="connsiteX3" fmla="*/ 15903 w 216914"/>
              <a:gd name="connsiteY3" fmla="*/ 231927 h 231927"/>
              <a:gd name="connsiteX4" fmla="*/ 0 w 216914"/>
              <a:gd name="connsiteY4" fmla="*/ 3976 h 231927"/>
              <a:gd name="connsiteX0" fmla="*/ 0 w 216914"/>
              <a:gd name="connsiteY0" fmla="*/ 3976 h 227951"/>
              <a:gd name="connsiteX1" fmla="*/ 200944 w 216914"/>
              <a:gd name="connsiteY1" fmla="*/ 0 h 227951"/>
              <a:gd name="connsiteX2" fmla="*/ 216847 w 216914"/>
              <a:gd name="connsiteY2" fmla="*/ 227951 h 227951"/>
              <a:gd name="connsiteX3" fmla="*/ 11927 w 216914"/>
              <a:gd name="connsiteY3" fmla="*/ 212049 h 227951"/>
              <a:gd name="connsiteX4" fmla="*/ 0 w 216914"/>
              <a:gd name="connsiteY4" fmla="*/ 3976 h 227951"/>
              <a:gd name="connsiteX0" fmla="*/ 0 w 224846"/>
              <a:gd name="connsiteY0" fmla="*/ 3976 h 220000"/>
              <a:gd name="connsiteX1" fmla="*/ 200944 w 224846"/>
              <a:gd name="connsiteY1" fmla="*/ 0 h 220000"/>
              <a:gd name="connsiteX2" fmla="*/ 224798 w 224846"/>
              <a:gd name="connsiteY2" fmla="*/ 220000 h 220000"/>
              <a:gd name="connsiteX3" fmla="*/ 11927 w 224846"/>
              <a:gd name="connsiteY3" fmla="*/ 212049 h 220000"/>
              <a:gd name="connsiteX4" fmla="*/ 0 w 224846"/>
              <a:gd name="connsiteY4" fmla="*/ 3976 h 220000"/>
              <a:gd name="connsiteX0" fmla="*/ 0 w 224846"/>
              <a:gd name="connsiteY0" fmla="*/ 3976 h 223976"/>
              <a:gd name="connsiteX1" fmla="*/ 200944 w 224846"/>
              <a:gd name="connsiteY1" fmla="*/ 0 h 223976"/>
              <a:gd name="connsiteX2" fmla="*/ 224798 w 224846"/>
              <a:gd name="connsiteY2" fmla="*/ 220000 h 223976"/>
              <a:gd name="connsiteX3" fmla="*/ 11927 w 224846"/>
              <a:gd name="connsiteY3" fmla="*/ 223976 h 223976"/>
              <a:gd name="connsiteX4" fmla="*/ 0 w 224846"/>
              <a:gd name="connsiteY4" fmla="*/ 3976 h 22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846" h="223976">
                <a:moveTo>
                  <a:pt x="0" y="3976"/>
                </a:moveTo>
                <a:lnTo>
                  <a:pt x="200944" y="0"/>
                </a:lnTo>
                <a:cubicBezTo>
                  <a:pt x="199619" y="68032"/>
                  <a:pt x="226123" y="151968"/>
                  <a:pt x="224798" y="220000"/>
                </a:cubicBezTo>
                <a:lnTo>
                  <a:pt x="11927" y="223976"/>
                </a:lnTo>
                <a:lnTo>
                  <a:pt x="0" y="397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49674" y="44624"/>
            <a:ext cx="87148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 Legend of Sheet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N-46 of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State Geological Map Scale 1: 1,000,000 (third generation)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Abakan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8"/>
          <a:stretch/>
        </p:blipFill>
        <p:spPr bwMode="auto">
          <a:xfrm>
            <a:off x="5666141" y="576436"/>
            <a:ext cx="3370355" cy="58769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96" y="5258122"/>
            <a:ext cx="2617280" cy="112320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Соединительная линия уступом 12"/>
          <p:cNvCxnSpPr/>
          <p:nvPr/>
        </p:nvCxnSpPr>
        <p:spPr>
          <a:xfrm>
            <a:off x="3995936" y="-1293511"/>
            <a:ext cx="2376264" cy="9612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107218" y="1764324"/>
            <a:ext cx="898401" cy="7525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89" y="4221088"/>
            <a:ext cx="3340475" cy="965026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31" y="4858072"/>
            <a:ext cx="1123950" cy="40005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556" y="5488155"/>
            <a:ext cx="2476500" cy="40957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1" name="Прямоугольник 90"/>
          <p:cNvSpPr/>
          <p:nvPr/>
        </p:nvSpPr>
        <p:spPr>
          <a:xfrm>
            <a:off x="5741671" y="3441384"/>
            <a:ext cx="1703032" cy="340035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trans="34000" grainSize="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" y="4137620"/>
            <a:ext cx="4543425" cy="21717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4" name="Соединительная линия уступом 93"/>
          <p:cNvCxnSpPr>
            <a:stCxn id="104" idx="3"/>
            <a:endCxn id="81926" idx="1"/>
          </p:cNvCxnSpPr>
          <p:nvPr/>
        </p:nvCxnSpPr>
        <p:spPr>
          <a:xfrm flipV="1">
            <a:off x="4607081" y="4703601"/>
            <a:ext cx="800908" cy="951952"/>
          </a:xfrm>
          <a:prstGeom prst="bentConnector3">
            <a:avLst>
              <a:gd name="adj1" fmla="val 50000"/>
            </a:avLst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  <a:headEnd type="oval" w="med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" name="Прямоугольник 103"/>
          <p:cNvSpPr/>
          <p:nvPr/>
        </p:nvSpPr>
        <p:spPr>
          <a:xfrm>
            <a:off x="75144" y="5186114"/>
            <a:ext cx="4531937" cy="938877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0" name="Rectangle 19"/>
          <p:cNvSpPr>
            <a:spLocks noChangeArrowheads="1"/>
          </p:cNvSpPr>
          <p:nvPr/>
        </p:nvSpPr>
        <p:spPr bwMode="auto">
          <a:xfrm>
            <a:off x="1733055" y="4326034"/>
            <a:ext cx="2386702" cy="615553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the Explanatory Note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15" name="Rectangle 19"/>
          <p:cNvSpPr>
            <a:spLocks noChangeArrowheads="1"/>
          </p:cNvSpPr>
          <p:nvPr/>
        </p:nvSpPr>
        <p:spPr bwMode="auto">
          <a:xfrm>
            <a:off x="6593187" y="658218"/>
            <a:ext cx="2386702" cy="1723549"/>
          </a:xfrm>
          <a:prstGeom prst="rect">
            <a:avLst/>
          </a:prstGeom>
          <a:gradFill>
            <a:gsLst>
              <a:gs pos="0">
                <a:srgbClr val="5E9EFF">
                  <a:alpha val="15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Legend of the geological map sheet N-46</a:t>
            </a:r>
          </a:p>
          <a:p>
            <a:pPr algn="ctr"/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in</a:t>
            </a:r>
          </a:p>
          <a:p>
            <a:pPr algn="ctr"/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DATA BASE</a:t>
            </a:r>
          </a:p>
          <a:p>
            <a:pPr algn="ctr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(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SGM DB RF)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cxnSp>
        <p:nvCxnSpPr>
          <p:cNvPr id="35" name="Соединительная линия уступом 34"/>
          <p:cNvCxnSpPr>
            <a:stCxn id="91" idx="2"/>
            <a:endCxn id="81926" idx="3"/>
          </p:cNvCxnSpPr>
          <p:nvPr/>
        </p:nvCxnSpPr>
        <p:spPr>
          <a:xfrm rot="16200000" flipH="1">
            <a:off x="7209734" y="3164871"/>
            <a:ext cx="922182" cy="2155277"/>
          </a:xfrm>
          <a:prstGeom prst="bentConnector4">
            <a:avLst>
              <a:gd name="adj1" fmla="val 23838"/>
              <a:gd name="adj2" fmla="val 110607"/>
            </a:avLst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arrow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6516217" y="4703601"/>
            <a:ext cx="835101" cy="951951"/>
          </a:xfrm>
          <a:prstGeom prst="straightConnector1">
            <a:avLst/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oval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>
            <a:off x="8172400" y="4407223"/>
            <a:ext cx="144016" cy="1080932"/>
          </a:xfrm>
          <a:prstGeom prst="straightConnector1">
            <a:avLst/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oval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 flipH="1">
            <a:off x="6372200" y="4703600"/>
            <a:ext cx="638537" cy="475975"/>
          </a:xfrm>
          <a:prstGeom prst="straightConnector1">
            <a:avLst/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oval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19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" y="404664"/>
            <a:ext cx="4987258" cy="303672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Соединительная линия уступом 14"/>
          <p:cNvCxnSpPr>
            <a:endCxn id="91" idx="1"/>
          </p:cNvCxnSpPr>
          <p:nvPr/>
        </p:nvCxnSpPr>
        <p:spPr>
          <a:xfrm>
            <a:off x="1979712" y="1340768"/>
            <a:ext cx="3761959" cy="2270634"/>
          </a:xfrm>
          <a:prstGeom prst="bentConnector3">
            <a:avLst>
              <a:gd name="adj1" fmla="val 50000"/>
            </a:avLst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  <a:headEnd type="oval" w="med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" name="Rectangle 19"/>
          <p:cNvSpPr>
            <a:spLocks noChangeArrowheads="1"/>
          </p:cNvSpPr>
          <p:nvPr/>
        </p:nvSpPr>
        <p:spPr bwMode="auto">
          <a:xfrm>
            <a:off x="1204090" y="2381767"/>
            <a:ext cx="2274044" cy="615553"/>
          </a:xfrm>
          <a:prstGeom prst="rect">
            <a:avLst/>
          </a:prstGeom>
          <a:gradFill>
            <a:gsLst>
              <a:gs pos="0">
                <a:srgbClr val="5E9EFF">
                  <a:alpha val="15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Attributive </a:t>
            </a:r>
          </a:p>
          <a:p>
            <a:pPr algn="ctr"/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table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172316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39291</TotalTime>
  <Words>2128</Words>
  <Application>Microsoft Office PowerPoint</Application>
  <PresentationFormat>Экран (4:3)</PresentationFormat>
  <Paragraphs>354</Paragraphs>
  <Slides>18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Оформление по умолчанию</vt:lpstr>
      <vt:lpstr>CorelDRAW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Olga_Krutkina</dc:creator>
  <cp:lastModifiedBy>Снежко Виктор Викторович</cp:lastModifiedBy>
  <cp:revision>356</cp:revision>
  <cp:lastPrinted>2012-07-27T14:06:57Z</cp:lastPrinted>
  <dcterms:created xsi:type="dcterms:W3CDTF">2008-07-28T08:53:03Z</dcterms:created>
  <dcterms:modified xsi:type="dcterms:W3CDTF">2012-07-30T06:39:02Z</dcterms:modified>
</cp:coreProperties>
</file>