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33" r:id="rId2"/>
    <p:sldId id="407" r:id="rId3"/>
    <p:sldId id="410" r:id="rId4"/>
    <p:sldId id="451" r:id="rId5"/>
    <p:sldId id="466" r:id="rId6"/>
    <p:sldId id="464" r:id="rId7"/>
    <p:sldId id="462" r:id="rId8"/>
    <p:sldId id="455" r:id="rId9"/>
    <p:sldId id="467" r:id="rId10"/>
    <p:sldId id="482" r:id="rId11"/>
    <p:sldId id="469" r:id="rId12"/>
    <p:sldId id="356" r:id="rId13"/>
    <p:sldId id="458" r:id="rId14"/>
    <p:sldId id="473" r:id="rId15"/>
    <p:sldId id="459" r:id="rId16"/>
    <p:sldId id="474" r:id="rId17"/>
    <p:sldId id="477" r:id="rId18"/>
    <p:sldId id="478" r:id="rId19"/>
    <p:sldId id="484" r:id="rId20"/>
    <p:sldId id="447" r:id="rId2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72856B"/>
    <a:srgbClr val="007434"/>
    <a:srgbClr val="000099"/>
    <a:srgbClr val="AEBA98"/>
    <a:srgbClr val="003366"/>
    <a:srgbClr val="BAA136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84801" autoAdjust="0"/>
  </p:normalViewPr>
  <p:slideViewPr>
    <p:cSldViewPr showGuides="1">
      <p:cViewPr varScale="1">
        <p:scale>
          <a:sx n="89" d="100"/>
          <a:sy n="89" d="100"/>
        </p:scale>
        <p:origin x="-732" y="-10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35" cy="4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t" anchorCtr="0" compatLnSpc="1">
            <a:prstTxWarp prst="textNoShape">
              <a:avLst/>
            </a:prstTxWarp>
          </a:bodyPr>
          <a:lstStyle>
            <a:lvl1pPr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248" y="1"/>
            <a:ext cx="2917934" cy="4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t" anchorCtr="0" compatLnSpc="1">
            <a:prstTxWarp prst="textNoShape">
              <a:avLst/>
            </a:prstTxWarp>
          </a:bodyPr>
          <a:lstStyle>
            <a:lvl1pPr algn="r"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0534"/>
            <a:ext cx="2917935" cy="4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b" anchorCtr="0" compatLnSpc="1">
            <a:prstTxWarp prst="textNoShape">
              <a:avLst/>
            </a:prstTxWarp>
          </a:bodyPr>
          <a:lstStyle>
            <a:lvl1pPr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248" y="9370534"/>
            <a:ext cx="2917934" cy="4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b" anchorCtr="0" compatLnSpc="1">
            <a:prstTxWarp prst="textNoShape">
              <a:avLst/>
            </a:prstTxWarp>
          </a:bodyPr>
          <a:lstStyle>
            <a:lvl1pPr algn="r"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6832D4-CB16-48B3-A878-BCA915613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35" cy="4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t" anchorCtr="0" compatLnSpc="1">
            <a:prstTxWarp prst="textNoShape">
              <a:avLst/>
            </a:prstTxWarp>
          </a:bodyPr>
          <a:lstStyle>
            <a:lvl1pPr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48" y="1"/>
            <a:ext cx="2917934" cy="4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t" anchorCtr="0" compatLnSpc="1">
            <a:prstTxWarp prst="textNoShape">
              <a:avLst/>
            </a:prstTxWarp>
          </a:bodyPr>
          <a:lstStyle>
            <a:lvl1pPr algn="r"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735" y="4687650"/>
            <a:ext cx="5388295" cy="443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534"/>
            <a:ext cx="2917935" cy="4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b" anchorCtr="0" compatLnSpc="1">
            <a:prstTxWarp prst="textNoShape">
              <a:avLst/>
            </a:prstTxWarp>
          </a:bodyPr>
          <a:lstStyle>
            <a:lvl1pPr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48" y="9370534"/>
            <a:ext cx="2917934" cy="4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5" tIns="47431" rIns="94865" bIns="47431" numCol="1" anchor="b" anchorCtr="0" compatLnSpc="1">
            <a:prstTxWarp prst="textNoShape">
              <a:avLst/>
            </a:prstTxWarp>
          </a:bodyPr>
          <a:lstStyle>
            <a:lvl1pPr algn="r" defTabSz="949056">
              <a:lnSpc>
                <a:spcPct val="100000"/>
              </a:lnSpc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B9F208-0651-45A2-A6AD-4C07F4B0A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61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226" indent="-285471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1886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98641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5395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2149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68904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5658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2413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F14384D-08E6-425F-850D-1F96A0F1DE79}" type="slidenum">
              <a:rPr lang="ru-RU" sz="13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</a:t>
            </a:fld>
            <a:endParaRPr lang="ru-RU" sz="13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10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11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226" indent="-285471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1886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98641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5395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2149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68904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5658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2413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C2F341A8-3E42-4EE3-AA8D-419421393FCB}" type="slidenum">
              <a:rPr lang="ru-RU" sz="13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12</a:t>
            </a:fld>
            <a:endParaRPr lang="ru-RU" sz="13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13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079"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14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15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16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226" indent="-285471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1886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98641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5395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2149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68904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5658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2413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248F7CCA-EB8B-45D0-AA98-17CB3B0F126D}" type="slidenum">
              <a:rPr lang="ru-RU" sz="13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17</a:t>
            </a:fld>
            <a:endParaRPr lang="ru-RU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226" indent="-285471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1886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98641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5395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2149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68904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5658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2413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248F7CCA-EB8B-45D0-AA98-17CB3B0F126D}" type="slidenum">
              <a:rPr lang="ru-RU" sz="13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18</a:t>
            </a:fld>
            <a:endParaRPr lang="ru-RU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19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05505F-9F42-49BA-B48C-4A861B3ADB1B}" type="slidenum">
              <a:rPr lang="ru-RU" sz="1300"/>
              <a:pPr eaLnBrk="1" hangingPunct="1"/>
              <a:t>2</a:t>
            </a:fld>
            <a:endParaRPr lang="ru-RU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226" indent="-285471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1886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98641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5395" indent="-228378" defTabSz="948399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2149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68904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5658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2413" indent="-228378" defTabSz="94839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248F7CCA-EB8B-45D0-AA98-17CB3B0F126D}" type="slidenum">
              <a:rPr lang="ru-RU" sz="1300">
                <a:latin typeface="Arial" charset="0"/>
              </a:rPr>
              <a:pPr eaLnBrk="1" hangingPunct="1">
                <a:lnSpc>
                  <a:spcPct val="100000"/>
                </a:lnSpc>
                <a:defRPr/>
              </a:pPr>
              <a:t>20</a:t>
            </a:fld>
            <a:endParaRPr lang="ru-RU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3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4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5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6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7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079"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8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5942" indent="-279210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16834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63569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10303" indent="-223366" defTabSz="94775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57036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03770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50503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97238" indent="-223366" defTabSz="9477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BCD86-4D24-466A-A666-A530EDBAC38D}" type="slidenum">
              <a:rPr lang="ru-RU" sz="1300"/>
              <a:pPr eaLnBrk="1" hangingPunct="1"/>
              <a:t>9</a:t>
            </a:fld>
            <a:endParaRPr lang="ru-RU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3E7A-70E4-404D-B5D0-5E8B9FFCF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3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8819-688A-4F17-A461-5C93E785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8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2B0A-4A4A-4353-911F-ABA28095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5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0B36-FD6E-4EE2-BC48-821FD5025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FF38-5E01-47AC-BD77-6CA2C57B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7133-7CFE-498E-B9C1-80BD68FF3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7C2C-F382-4673-A869-EA722D102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6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7DBA-EE7D-4B89-A6C0-EF3DC1A26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9CBA-A63F-44DF-97E8-6EFC357F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3C8F-6972-426A-A03F-8D80AEDF1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7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514A-E031-4A41-ADBD-C3D794D41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4F1644E-EB0A-478A-8093-451C0439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04813"/>
            <a:ext cx="9144000" cy="64531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2052" name="Picture 7" descr="logo VSEGEI d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58900" cy="302120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79388" y="49213"/>
            <a:ext cx="7885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9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9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5004048" y="632979"/>
            <a:ext cx="396044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Международное совещание по использованию и внедрению стандартов совместимости цифровых геологических карт в сети </a:t>
            </a:r>
            <a:r>
              <a:rPr lang="ru-RU" sz="1600" dirty="0" smtClean="0">
                <a:solidFill>
                  <a:schemeClr val="bg1"/>
                </a:solidFill>
              </a:rPr>
              <a:t>Интернет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International Meeting on Use and Implementation of Standards of Digital Geological Maps Interoperability on the Internet 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PETERSBURG FACE-TO-FACE MEETING, 2013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5561" y="5877272"/>
            <a:ext cx="5832647" cy="6473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1200" u="sng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>
              <a:defRPr/>
            </a:pPr>
            <a:r>
              <a:rPr lang="ru-RU" sz="1200" b="1" u="sng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Снежко В.В</a:t>
            </a:r>
            <a:r>
              <a:rPr lang="ru-RU" sz="1200" b="1" u="sng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1200" u="sng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1200" u="sng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Брехов</a:t>
            </a:r>
            <a:r>
              <a:rPr lang="ru-RU" sz="1200" u="sng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Г.В., Березюк Н.И., Коваленко Е.А. (ФГУП «ВСЕГЕИ»)</a:t>
            </a:r>
          </a:p>
          <a:p>
            <a:pPr>
              <a:defRPr/>
            </a:pPr>
            <a:endParaRPr lang="ru-RU" sz="1200" u="sng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7" name="Прямоугольник 14"/>
          <p:cNvSpPr>
            <a:spLocks noChangeArrowheads="1"/>
          </p:cNvSpPr>
          <p:nvPr/>
        </p:nvSpPr>
        <p:spPr bwMode="auto">
          <a:xfrm>
            <a:off x="179388" y="3861048"/>
            <a:ext cx="8785100" cy="16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Использование международных стандартов взаимодействия при создании Базы данных </a:t>
            </a:r>
            <a:r>
              <a:rPr lang="ru-RU" sz="2400" b="1" dirty="0" err="1" smtClean="0">
                <a:solidFill>
                  <a:schemeClr val="bg1"/>
                </a:solidFill>
              </a:rPr>
              <a:t>Госгеолкарт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international standards of interaction when creating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Geological Map Databases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_РАБОЧИЙ\Конференция _F2F_SPB_2013_презентация\Баннер_Sm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32979"/>
            <a:ext cx="4367784" cy="302666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st="107763" dir="2700000" algn="ctr" rotWithShape="0">
              <a:schemeClr val="accent6">
                <a:lumMod val="75000"/>
              </a:schemeClr>
            </a:outerShdw>
            <a:reflection blurRad="177800" stA="31000" endPos="72000" dist="508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-36512" y="237444"/>
            <a:ext cx="3528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С ВНЕШНИМИ ПРИЛОЖЕНИЯМИ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09693" y="1103325"/>
            <a:ext cx="33661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600" i="1" dirty="0" err="1" smtClean="0">
                <a:solidFill>
                  <a:schemeClr val="bg1"/>
                </a:solidFill>
                <a:latin typeface="+mn-lt"/>
              </a:rPr>
              <a:t>GeosciML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(Geoscience Markup Language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698740" y="183584"/>
            <a:ext cx="52657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(CGI-IUGS) </a:t>
            </a:r>
            <a:r>
              <a:rPr lang="en-US" sz="16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 </a:t>
            </a:r>
            <a:r>
              <a:rPr lang="en-US" sz="16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Management and Application of Geoscience Information, International Union of Geological Sciences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698740" y="1094266"/>
            <a:ext cx="5317537" cy="5245532"/>
            <a:chOff x="3673553" y="445694"/>
            <a:chExt cx="5317537" cy="524553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73553" y="445694"/>
              <a:ext cx="5317537" cy="5245532"/>
            </a:xfrm>
            <a:prstGeom prst="rect">
              <a:avLst/>
            </a:prstGeom>
            <a:noFill/>
            <a:ln>
              <a:noFill/>
            </a:ln>
            <a:effectLst>
              <a:outerShdw blurRad="38100" dist="635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4283968" y="1556792"/>
              <a:ext cx="115212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4355976" y="2276872"/>
              <a:ext cx="115212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Прямая соединительная линия 43"/>
            <p:cNvCxnSpPr/>
            <p:nvPr/>
          </p:nvCxnSpPr>
          <p:spPr bwMode="auto">
            <a:xfrm>
              <a:off x="4283968" y="3436980"/>
              <a:ext cx="1177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4355976" y="2655211"/>
              <a:ext cx="115212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 flipV="1">
              <a:off x="4355976" y="3573016"/>
              <a:ext cx="576064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>
              <a:off x="4355976" y="3717034"/>
              <a:ext cx="7486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5374549" y="4264872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5436096" y="3592236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5330484" y="4942515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5122521" y="5500733"/>
              <a:ext cx="100846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5341790" y="5602290"/>
              <a:ext cx="50405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5436096" y="4436612"/>
              <a:ext cx="62288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Прямая соединительная линия 46"/>
            <p:cNvCxnSpPr/>
            <p:nvPr/>
          </p:nvCxnSpPr>
          <p:spPr bwMode="auto">
            <a:xfrm flipV="1">
              <a:off x="4572000" y="4264872"/>
              <a:ext cx="757792" cy="249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flipV="1">
              <a:off x="4546457" y="4796652"/>
              <a:ext cx="576064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Прямая соединительная линия 53"/>
            <p:cNvCxnSpPr/>
            <p:nvPr/>
          </p:nvCxnSpPr>
          <p:spPr bwMode="auto">
            <a:xfrm flipV="1">
              <a:off x="4528557" y="4954218"/>
              <a:ext cx="576064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Прямая соединительная линия 57"/>
            <p:cNvCxnSpPr/>
            <p:nvPr/>
          </p:nvCxnSpPr>
          <p:spPr bwMode="auto">
            <a:xfrm>
              <a:off x="4572000" y="2780429"/>
              <a:ext cx="6542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Прямая соединительная линия 58"/>
            <p:cNvCxnSpPr/>
            <p:nvPr/>
          </p:nvCxnSpPr>
          <p:spPr bwMode="auto">
            <a:xfrm>
              <a:off x="4572000" y="2924444"/>
              <a:ext cx="6542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09693" y="4238845"/>
            <a:ext cx="266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Стандартизированные  имена тэгов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flipV="1">
            <a:off x="2873196" y="4221588"/>
            <a:ext cx="1507967" cy="14401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gradFill flip="none" rotWithShape="1">
              <a:gsLst>
                <a:gs pos="0">
                  <a:schemeClr val="bg1"/>
                </a:gs>
                <a:gs pos="1700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2169246" y="5085184"/>
            <a:ext cx="3185733" cy="45456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gradFill flip="none" rotWithShape="1">
              <a:gsLst>
                <a:gs pos="0">
                  <a:schemeClr val="bg1"/>
                </a:gs>
                <a:gs pos="1700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324321" y="1715077"/>
            <a:ext cx="2614509" cy="172354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6"/>
            </a:solidFill>
          </a:ln>
          <a:effectLst>
            <a:outerShdw blurRad="50800" dist="38100" dir="5400000" sx="95000" sy="95000" algn="t" rotWithShape="0">
              <a:prstClr val="black">
                <a:alpha val="42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Геологические подразделения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Геологические структуры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Геологический возраст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Литология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Ископаемые </a:t>
            </a:r>
            <a:r>
              <a:rPr lang="ru-RU" sz="1600" dirty="0" smtClean="0">
                <a:solidFill>
                  <a:srgbClr val="000099"/>
                </a:solidFill>
              </a:rPr>
              <a:t>остатки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…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…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3" name="Левая фигурная скобка 62"/>
          <p:cNvSpPr/>
          <p:nvPr/>
        </p:nvSpPr>
        <p:spPr bwMode="auto">
          <a:xfrm>
            <a:off x="3762112" y="1349546"/>
            <a:ext cx="233823" cy="4799759"/>
          </a:xfrm>
          <a:prstGeom prst="leftBrace">
            <a:avLst>
              <a:gd name="adj1" fmla="val 40841"/>
              <a:gd name="adj2" fmla="val 50338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195000" y="4831345"/>
            <a:ext cx="266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Стандартизированные  описания атрибутов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07504" y="5085184"/>
            <a:ext cx="880319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GBA 1:1.5M Bedrock Lithology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Survey of Austria</a:t>
            </a:r>
          </a:p>
          <a:p>
            <a:r>
              <a:rPr lang="en-US" sz="1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SGI_ISPRA_oneg_eng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14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Servizio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Geologico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d'Italia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ISPRA</a:t>
            </a:r>
          </a:p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Geological Map of the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Federal Republic of Germany 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: 1 000 000 (GK1000)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Federal Institute for Geosciences and Natural Resources</a:t>
            </a:r>
          </a:p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map of Belgium1GE GSB 1:250.000 surface Geologic Unit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Survey of Belgium</a:t>
            </a:r>
          </a:p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SGS Geology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Tectonics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Switzerland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72" y="260648"/>
            <a:ext cx="6837942" cy="4637534"/>
          </a:xfrm>
          <a:prstGeom prst="rect">
            <a:avLst/>
          </a:prstGeom>
          <a:noFill/>
          <a:ln>
            <a:noFill/>
          </a:ln>
          <a:effectLst>
            <a:outerShdw blurRad="381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3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80513" cy="69135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61" name="Блок-схема: процесс 60"/>
          <p:cNvSpPr/>
          <p:nvPr/>
        </p:nvSpPr>
        <p:spPr bwMode="auto">
          <a:xfrm>
            <a:off x="-4224" y="5977963"/>
            <a:ext cx="9129712" cy="891368"/>
          </a:xfrm>
          <a:prstGeom prst="flowChartProcess">
            <a:avLst/>
          </a:prstGeom>
          <a:gradFill flip="none" rotWithShape="1">
            <a:gsLst>
              <a:gs pos="0">
                <a:srgbClr val="003366"/>
              </a:gs>
              <a:gs pos="89000">
                <a:srgbClr val="66FF66">
                  <a:alpha val="91000"/>
                </a:srgbClr>
              </a:gs>
              <a:gs pos="63000">
                <a:srgbClr val="003366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FFFF66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rgbClr val="003366"/>
                </a:gs>
              </a:gsLst>
              <a:lin ang="10800000" scaled="1"/>
              <a:tileRect/>
            </a:gra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cs typeface="+mn-cs"/>
            </a:endParaRPr>
          </a:p>
        </p:txBody>
      </p:sp>
      <p:grpSp>
        <p:nvGrpSpPr>
          <p:cNvPr id="7175" name="Группа 29"/>
          <p:cNvGrpSpPr>
            <a:grpSpLocks/>
          </p:cNvGrpSpPr>
          <p:nvPr/>
        </p:nvGrpSpPr>
        <p:grpSpPr bwMode="auto">
          <a:xfrm>
            <a:off x="-53975" y="7316788"/>
            <a:ext cx="9180513" cy="277812"/>
            <a:chOff x="0" y="6577850"/>
            <a:chExt cx="9144000" cy="280149"/>
          </a:xfrm>
        </p:grpSpPr>
        <p:sp>
          <p:nvSpPr>
            <p:cNvPr id="7228" name="Rectangle 2"/>
            <p:cNvSpPr>
              <a:spLocks noChangeArrowheads="1"/>
            </p:cNvSpPr>
            <p:nvPr/>
          </p:nvSpPr>
          <p:spPr bwMode="auto">
            <a:xfrm>
              <a:off x="0" y="6577850"/>
              <a:ext cx="9144000" cy="280149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100000">
                  <a:srgbClr val="0033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7229" name="Text Box 8"/>
            <p:cNvSpPr txBox="1">
              <a:spLocks noChangeArrowheads="1"/>
            </p:cNvSpPr>
            <p:nvPr/>
          </p:nvSpPr>
          <p:spPr bwMode="auto">
            <a:xfrm>
              <a:off x="0" y="6577851"/>
              <a:ext cx="9036050" cy="23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900" b="1">
                  <a:solidFill>
                    <a:srgbClr val="003366"/>
                  </a:solidFill>
                  <a:latin typeface="Arial" charset="0"/>
                </a:rPr>
                <a:t>ФГУП «Всероссийский научно-исследовательский институт геологических, геофизических и геохимических систем (ВНИИгеосистем)»</a:t>
              </a:r>
            </a:p>
          </p:txBody>
        </p:sp>
      </p:grpSp>
      <p:sp>
        <p:nvSpPr>
          <p:cNvPr id="5" name="Блок-схема: процесс 4"/>
          <p:cNvSpPr/>
          <p:nvPr/>
        </p:nvSpPr>
        <p:spPr bwMode="auto">
          <a:xfrm>
            <a:off x="-36512" y="2075606"/>
            <a:ext cx="9162000" cy="1224136"/>
          </a:xfrm>
          <a:prstGeom prst="flowChartProcess">
            <a:avLst/>
          </a:prstGeom>
          <a:gradFill flip="none" rotWithShape="1">
            <a:gsLst>
              <a:gs pos="0">
                <a:srgbClr val="003366"/>
              </a:gs>
              <a:gs pos="89000">
                <a:srgbClr val="FFFF99"/>
              </a:gs>
              <a:gs pos="66000">
                <a:srgbClr val="003366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FFFF66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rgbClr val="003366"/>
                </a:gs>
              </a:gsLst>
              <a:lin ang="10800000" scaled="1"/>
              <a:tileRect/>
            </a:gra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cs typeface="+mn-cs"/>
            </a:endParaRPr>
          </a:p>
        </p:txBody>
      </p:sp>
      <p:grpSp>
        <p:nvGrpSpPr>
          <p:cNvPr id="7179" name="Группа 5"/>
          <p:cNvGrpSpPr>
            <a:grpSpLocks/>
          </p:cNvGrpSpPr>
          <p:nvPr/>
        </p:nvGrpSpPr>
        <p:grpSpPr bwMode="auto">
          <a:xfrm>
            <a:off x="2951163" y="2507754"/>
            <a:ext cx="5688012" cy="525463"/>
            <a:chOff x="2771936" y="2471518"/>
            <a:chExt cx="5688360" cy="525434"/>
          </a:xfrm>
        </p:grpSpPr>
        <p:sp>
          <p:nvSpPr>
            <p:cNvPr id="37" name="Прямоугольник с одним вырезанным скругленным углом 36"/>
            <p:cNvSpPr/>
            <p:nvPr/>
          </p:nvSpPr>
          <p:spPr bwMode="auto">
            <a:xfrm>
              <a:off x="2771936" y="2493742"/>
              <a:ext cx="1224037" cy="503210"/>
            </a:xfrm>
            <a:prstGeom prst="snipRoundRect">
              <a:avLst>
                <a:gd name="adj1" fmla="val 49654"/>
                <a:gd name="adj2" fmla="val 50000"/>
              </a:avLst>
            </a:prstGeom>
            <a:gradFill>
              <a:gsLst>
                <a:gs pos="0">
                  <a:srgbClr val="DDEBCF"/>
                </a:gs>
                <a:gs pos="67000">
                  <a:srgbClr val="FFFF99"/>
                </a:gs>
                <a:gs pos="91000">
                  <a:srgbClr val="003366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200" dirty="0">
                  <a:cs typeface="+mn-cs"/>
                </a:rPr>
                <a:t>Сервис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200" dirty="0">
                  <a:cs typeface="+mn-cs"/>
                </a:rPr>
                <a:t>WMS</a:t>
              </a:r>
              <a:endParaRPr lang="ru-RU" sz="1200" dirty="0">
                <a:cs typeface="+mn-cs"/>
              </a:endParaRPr>
            </a:p>
          </p:txBody>
        </p:sp>
        <p:sp>
          <p:nvSpPr>
            <p:cNvPr id="42" name="Прямоугольник с одним вырезанным скругленным углом 41"/>
            <p:cNvSpPr/>
            <p:nvPr/>
          </p:nvSpPr>
          <p:spPr bwMode="auto">
            <a:xfrm>
              <a:off x="3888016" y="2471518"/>
              <a:ext cx="1224038" cy="503210"/>
            </a:xfrm>
            <a:prstGeom prst="snipRoundRect">
              <a:avLst>
                <a:gd name="adj1" fmla="val 49654"/>
                <a:gd name="adj2" fmla="val 50000"/>
              </a:avLst>
            </a:prstGeom>
            <a:gradFill>
              <a:gsLst>
                <a:gs pos="0">
                  <a:srgbClr val="DDEBCF"/>
                </a:gs>
                <a:gs pos="67000">
                  <a:srgbClr val="FFFF99"/>
                </a:gs>
                <a:gs pos="91000">
                  <a:srgbClr val="003366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200" dirty="0">
                  <a:cs typeface="+mn-cs"/>
                </a:rPr>
                <a:t>Сервис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200" dirty="0">
                  <a:cs typeface="+mn-cs"/>
                </a:rPr>
                <a:t>WFS</a:t>
              </a:r>
              <a:endParaRPr lang="ru-RU" sz="1200" dirty="0">
                <a:cs typeface="+mn-cs"/>
              </a:endParaRPr>
            </a:p>
          </p:txBody>
        </p:sp>
        <p:sp>
          <p:nvSpPr>
            <p:cNvPr id="43" name="Прямоугольник с одним вырезанным скругленным углом 42"/>
            <p:cNvSpPr/>
            <p:nvPr/>
          </p:nvSpPr>
          <p:spPr bwMode="auto">
            <a:xfrm>
              <a:off x="5004098" y="2471518"/>
              <a:ext cx="1224037" cy="503210"/>
            </a:xfrm>
            <a:prstGeom prst="snipRoundRect">
              <a:avLst>
                <a:gd name="adj1" fmla="val 49654"/>
                <a:gd name="adj2" fmla="val 50000"/>
              </a:avLst>
            </a:prstGeom>
            <a:gradFill>
              <a:gsLst>
                <a:gs pos="0">
                  <a:srgbClr val="DDEBCF"/>
                </a:gs>
                <a:gs pos="67000">
                  <a:srgbClr val="FFFF99"/>
                </a:gs>
                <a:gs pos="91000">
                  <a:srgbClr val="003366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dirty="0" err="1">
                  <a:cs typeface="+mn-cs"/>
                </a:rPr>
                <a:t>GeoSciML</a:t>
              </a:r>
              <a:r>
                <a:rPr lang="en-US" sz="1200" dirty="0">
                  <a:cs typeface="+mn-cs"/>
                </a:rPr>
                <a:t> </a:t>
              </a:r>
              <a:r>
                <a:rPr lang="en-US" sz="1200" dirty="0" smtClean="0">
                  <a:cs typeface="+mn-cs"/>
                </a:rPr>
                <a:t>W</a:t>
              </a:r>
              <a:r>
                <a:rPr lang="ru-RU" sz="1200" dirty="0" smtClean="0">
                  <a:cs typeface="+mn-cs"/>
                </a:rPr>
                <a:t> </a:t>
              </a:r>
              <a:r>
                <a:rPr lang="en-US" sz="1200" dirty="0" smtClean="0">
                  <a:cs typeface="+mn-cs"/>
                </a:rPr>
                <a:t>rapper</a:t>
              </a:r>
              <a:endParaRPr lang="ru-RU" sz="1200" dirty="0">
                <a:cs typeface="+mn-cs"/>
              </a:endParaRPr>
            </a:p>
          </p:txBody>
        </p:sp>
        <p:sp>
          <p:nvSpPr>
            <p:cNvPr id="44" name="Прямоугольник с одним вырезанным скругленным углом 43"/>
            <p:cNvSpPr/>
            <p:nvPr/>
          </p:nvSpPr>
          <p:spPr bwMode="auto">
            <a:xfrm>
              <a:off x="6120178" y="2471518"/>
              <a:ext cx="1224038" cy="503210"/>
            </a:xfrm>
            <a:prstGeom prst="snipRoundRect">
              <a:avLst>
                <a:gd name="adj1" fmla="val 49654"/>
                <a:gd name="adj2" fmla="val 50000"/>
              </a:avLst>
            </a:prstGeom>
            <a:gradFill>
              <a:gsLst>
                <a:gs pos="0">
                  <a:srgbClr val="DDEBCF"/>
                </a:gs>
                <a:gs pos="67000">
                  <a:srgbClr val="FFFF99"/>
                </a:gs>
                <a:gs pos="91000">
                  <a:srgbClr val="003366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200" dirty="0">
                  <a:cs typeface="+mn-cs"/>
                </a:rPr>
                <a:t>Сервис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200" dirty="0">
                  <a:cs typeface="+mn-cs"/>
                </a:rPr>
                <a:t>CSW</a:t>
              </a:r>
              <a:endParaRPr lang="ru-RU" sz="1200" dirty="0">
                <a:cs typeface="+mn-cs"/>
              </a:endParaRPr>
            </a:p>
          </p:txBody>
        </p:sp>
        <p:sp>
          <p:nvSpPr>
            <p:cNvPr id="45" name="Прямоугольник с одним вырезанным скругленным углом 44"/>
            <p:cNvSpPr/>
            <p:nvPr/>
          </p:nvSpPr>
          <p:spPr bwMode="auto">
            <a:xfrm>
              <a:off x="7236259" y="2471518"/>
              <a:ext cx="1224037" cy="503210"/>
            </a:xfrm>
            <a:prstGeom prst="snipRoundRect">
              <a:avLst>
                <a:gd name="adj1" fmla="val 49654"/>
                <a:gd name="adj2" fmla="val 50000"/>
              </a:avLst>
            </a:prstGeom>
            <a:gradFill>
              <a:gsLst>
                <a:gs pos="0">
                  <a:srgbClr val="DDEBCF"/>
                </a:gs>
                <a:gs pos="67000">
                  <a:srgbClr val="FFFF99"/>
                </a:gs>
                <a:gs pos="91000">
                  <a:srgbClr val="003366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200" dirty="0">
                  <a:cs typeface="+mn-cs"/>
                </a:rPr>
                <a:t>Сервис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200" dirty="0" err="1">
                  <a:cs typeface="+mn-cs"/>
                </a:rPr>
                <a:t>ArcSDE</a:t>
              </a:r>
              <a:endParaRPr lang="ru-RU" sz="1200" dirty="0">
                <a:cs typeface="+mn-cs"/>
              </a:endParaRPr>
            </a:p>
          </p:txBody>
        </p:sp>
      </p:grpSp>
      <p:sp>
        <p:nvSpPr>
          <p:cNvPr id="53" name="Блок-схема: процесс 52"/>
          <p:cNvSpPr/>
          <p:nvPr/>
        </p:nvSpPr>
        <p:spPr bwMode="auto">
          <a:xfrm>
            <a:off x="-36512" y="3285288"/>
            <a:ext cx="9162000" cy="1548000"/>
          </a:xfrm>
          <a:prstGeom prst="flowChartProcess">
            <a:avLst/>
          </a:prstGeom>
          <a:gradFill flip="none" rotWithShape="1">
            <a:gsLst>
              <a:gs pos="0">
                <a:srgbClr val="003366"/>
              </a:gs>
              <a:gs pos="89000">
                <a:srgbClr val="FF9900"/>
              </a:gs>
              <a:gs pos="66000">
                <a:srgbClr val="003366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FFFF66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rgbClr val="003366"/>
                </a:gs>
              </a:gsLst>
              <a:lin ang="10800000" scaled="1"/>
              <a:tileRect/>
            </a:gra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cs typeface="+mn-cs"/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2951163" y="3382583"/>
            <a:ext cx="5589837" cy="1280644"/>
          </a:xfrm>
          <a:prstGeom prst="can">
            <a:avLst>
              <a:gd name="adj" fmla="val 16616"/>
            </a:avLst>
          </a:prstGeom>
          <a:gradFill flip="none" rotWithShape="1">
            <a:gsLst>
              <a:gs pos="0">
                <a:srgbClr val="8488C4"/>
              </a:gs>
              <a:gs pos="10000">
                <a:srgbClr val="D4DEFF"/>
              </a:gs>
              <a:gs pos="8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76200">
              <a:srgbClr val="AEBA98">
                <a:alpha val="35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12600000"/>
            </a:lightRig>
          </a:scene3d>
          <a:sp3d prstMaterial="dkEdge"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cs typeface="+mn-cs"/>
              </a:rPr>
              <a:t>БД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 err="1" smtClean="0">
                <a:cs typeface="+mn-cs"/>
              </a:rPr>
              <a:t>Госгеолкарт</a:t>
            </a:r>
            <a:endParaRPr lang="ru-RU" dirty="0">
              <a:cs typeface="+mn-cs"/>
            </a:endParaRPr>
          </a:p>
        </p:txBody>
      </p:sp>
      <p:sp>
        <p:nvSpPr>
          <p:cNvPr id="54" name="Блок-схема: процесс 53"/>
          <p:cNvSpPr/>
          <p:nvPr/>
        </p:nvSpPr>
        <p:spPr bwMode="auto">
          <a:xfrm>
            <a:off x="-36512" y="4833288"/>
            <a:ext cx="9180512" cy="1188000"/>
          </a:xfrm>
          <a:prstGeom prst="flowChartProcess">
            <a:avLst/>
          </a:prstGeom>
          <a:gradFill flip="none" rotWithShape="1">
            <a:gsLst>
              <a:gs pos="0">
                <a:srgbClr val="003366"/>
              </a:gs>
              <a:gs pos="89000">
                <a:srgbClr val="FFFF99"/>
              </a:gs>
              <a:gs pos="66000">
                <a:srgbClr val="003366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FFFF66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rgbClr val="003366"/>
                </a:gs>
              </a:gsLst>
              <a:lin ang="10800000" scaled="1"/>
              <a:tileRect/>
            </a:gra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cs typeface="+mn-cs"/>
            </a:endParaRPr>
          </a:p>
        </p:txBody>
      </p:sp>
      <p:sp>
        <p:nvSpPr>
          <p:cNvPr id="2" name="Прямоугольник с одним вырезанным скругленным углом 1"/>
          <p:cNvSpPr/>
          <p:nvPr/>
        </p:nvSpPr>
        <p:spPr bwMode="auto">
          <a:xfrm>
            <a:off x="5967302" y="5482175"/>
            <a:ext cx="1284768" cy="238768"/>
          </a:xfrm>
          <a:prstGeom prst="snipRoundRect">
            <a:avLst>
              <a:gd name="adj1" fmla="val 16667"/>
              <a:gd name="adj2" fmla="val 23397"/>
            </a:avLst>
          </a:prstGeom>
          <a:gradFill>
            <a:gsLst>
              <a:gs pos="0">
                <a:srgbClr val="DDEBCF"/>
              </a:gs>
              <a:gs pos="74000">
                <a:srgbClr val="FFFF99"/>
              </a:gs>
              <a:gs pos="95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>
                <a:cs typeface="+mn-cs"/>
              </a:rPr>
              <a:t>Утилиты </a:t>
            </a:r>
            <a:r>
              <a:rPr lang="en-US" sz="1100" dirty="0">
                <a:cs typeface="+mn-cs"/>
              </a:rPr>
              <a:t>ENTRY</a:t>
            </a:r>
            <a:endParaRPr lang="ru-RU" sz="1100" dirty="0">
              <a:cs typeface="+mn-cs"/>
            </a:endParaRPr>
          </a:p>
        </p:txBody>
      </p:sp>
      <p:sp>
        <p:nvSpPr>
          <p:cNvPr id="47" name="Прямоугольник с одним вырезанным скругленным углом 46"/>
          <p:cNvSpPr/>
          <p:nvPr/>
        </p:nvSpPr>
        <p:spPr bwMode="auto">
          <a:xfrm>
            <a:off x="4293099" y="5482818"/>
            <a:ext cx="1403111" cy="238125"/>
          </a:xfrm>
          <a:prstGeom prst="snipRoundRect">
            <a:avLst>
              <a:gd name="adj1" fmla="val 16667"/>
              <a:gd name="adj2" fmla="val 23397"/>
            </a:avLst>
          </a:prstGeom>
          <a:gradFill>
            <a:gsLst>
              <a:gs pos="0">
                <a:srgbClr val="DDEBCF"/>
              </a:gs>
              <a:gs pos="74000">
                <a:srgbClr val="FFFF99"/>
              </a:gs>
              <a:gs pos="95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100" dirty="0" err="1">
                <a:cs typeface="+mn-cs"/>
              </a:rPr>
              <a:t>MapLith</a:t>
            </a:r>
            <a:endParaRPr lang="ru-RU" sz="1100" dirty="0">
              <a:cs typeface="+mn-cs"/>
            </a:endParaRPr>
          </a:p>
        </p:txBody>
      </p:sp>
      <p:sp>
        <p:nvSpPr>
          <p:cNvPr id="49" name="Прямоугольник с одним вырезанным скругленным углом 48"/>
          <p:cNvSpPr/>
          <p:nvPr/>
        </p:nvSpPr>
        <p:spPr bwMode="auto">
          <a:xfrm>
            <a:off x="7523163" y="5482175"/>
            <a:ext cx="1333500" cy="238768"/>
          </a:xfrm>
          <a:prstGeom prst="snipRoundRect">
            <a:avLst>
              <a:gd name="adj1" fmla="val 16667"/>
              <a:gd name="adj2" fmla="val 23397"/>
            </a:avLst>
          </a:prstGeom>
          <a:gradFill>
            <a:gsLst>
              <a:gs pos="0">
                <a:srgbClr val="DDEBCF"/>
              </a:gs>
              <a:gs pos="74000">
                <a:srgbClr val="FFFF99"/>
              </a:gs>
              <a:gs pos="95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100" dirty="0" err="1">
                <a:cs typeface="+mn-cs"/>
              </a:rPr>
              <a:t>MapGet</a:t>
            </a:r>
            <a:endParaRPr lang="ru-RU" sz="1100" dirty="0">
              <a:cs typeface="+mn-cs"/>
            </a:endParaRPr>
          </a:p>
        </p:txBody>
      </p:sp>
      <p:sp>
        <p:nvSpPr>
          <p:cNvPr id="46" name="Прямоугольник с одним вырезанным скругленным углом 45"/>
          <p:cNvSpPr/>
          <p:nvPr/>
        </p:nvSpPr>
        <p:spPr bwMode="auto">
          <a:xfrm>
            <a:off x="14288" y="5414467"/>
            <a:ext cx="2447925" cy="561975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cs typeface="+mn-cs"/>
              </a:rPr>
              <a:t>Клиентские приложения для загрузки  данных и администрирования системы</a:t>
            </a:r>
          </a:p>
        </p:txBody>
      </p:sp>
      <p:sp>
        <p:nvSpPr>
          <p:cNvPr id="56" name="Прямоугольник с одним вырезанным скругленным углом 55"/>
          <p:cNvSpPr/>
          <p:nvPr/>
        </p:nvSpPr>
        <p:spPr bwMode="auto">
          <a:xfrm>
            <a:off x="0" y="4833442"/>
            <a:ext cx="3095625" cy="638175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cs typeface="+mn-cs"/>
              </a:rPr>
              <a:t>УРОВЕНЬ КЛИЕНТСКИХ ПРИЛОЖЕНИЙ ДЛЯ УПРАВЛЕНИЯ СИСТЕМОЙ </a:t>
            </a:r>
          </a:p>
        </p:txBody>
      </p:sp>
      <p:sp>
        <p:nvSpPr>
          <p:cNvPr id="58" name="Прямоугольник с одним вырезанным скругленным углом 57"/>
          <p:cNvSpPr/>
          <p:nvPr/>
        </p:nvSpPr>
        <p:spPr bwMode="auto">
          <a:xfrm>
            <a:off x="-1588" y="3884117"/>
            <a:ext cx="2449513" cy="715962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cs typeface="+mn-cs"/>
              </a:rPr>
              <a:t>Схемы базы данных – </a:t>
            </a:r>
            <a:r>
              <a:rPr lang="en-US" sz="1200" dirty="0">
                <a:cs typeface="+mn-cs"/>
              </a:rPr>
              <a:t>CATALOG, NADMUSER, VECTOR, GEONETWORK, MDSYS </a:t>
            </a:r>
            <a:r>
              <a:rPr lang="ru-RU" sz="1200" dirty="0">
                <a:cs typeface="+mn-cs"/>
              </a:rPr>
              <a:t>и т.д.</a:t>
            </a:r>
          </a:p>
        </p:txBody>
      </p:sp>
      <p:sp>
        <p:nvSpPr>
          <p:cNvPr id="59" name="Прямоугольник с одним вырезанным скругленным углом 58"/>
          <p:cNvSpPr/>
          <p:nvPr/>
        </p:nvSpPr>
        <p:spPr bwMode="auto">
          <a:xfrm>
            <a:off x="9525" y="3547567"/>
            <a:ext cx="3095625" cy="277812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cs typeface="+mn-cs"/>
              </a:rPr>
              <a:t>ЯДРО </a:t>
            </a:r>
            <a:r>
              <a:rPr lang="ru-RU" sz="1400" b="1" dirty="0" smtClean="0">
                <a:cs typeface="+mn-cs"/>
              </a:rPr>
              <a:t>СИСТЕМЫ</a:t>
            </a:r>
            <a:endParaRPr lang="ru-RU" sz="1400" b="1" dirty="0">
              <a:cs typeface="+mn-cs"/>
            </a:endParaRPr>
          </a:p>
        </p:txBody>
      </p:sp>
      <p:sp>
        <p:nvSpPr>
          <p:cNvPr id="60" name="Прямоугольник с одним вырезанным скругленным углом 59"/>
          <p:cNvSpPr/>
          <p:nvPr/>
        </p:nvSpPr>
        <p:spPr bwMode="auto">
          <a:xfrm>
            <a:off x="-36513" y="2099767"/>
            <a:ext cx="3095626" cy="638175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cs typeface="+mn-cs"/>
              </a:rPr>
              <a:t>УРОВЕНЬ СЕРВЕРНЫХ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cs typeface="+mn-cs"/>
              </a:rPr>
              <a:t>ПРИЛОЖЕНИЙ ДЛЯ ДОСТУПА К ДАННЫМ </a:t>
            </a:r>
          </a:p>
        </p:txBody>
      </p:sp>
      <p:sp>
        <p:nvSpPr>
          <p:cNvPr id="9" name="Выноска со стрелками влево/вправо 8"/>
          <p:cNvSpPr/>
          <p:nvPr/>
        </p:nvSpPr>
        <p:spPr bwMode="auto">
          <a:xfrm rot="5400000">
            <a:off x="3023674" y="1476002"/>
            <a:ext cx="1025676" cy="720080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400" dirty="0">
                <a:cs typeface="+mn-cs"/>
              </a:rPr>
              <a:t>WMS</a:t>
            </a:r>
            <a:endParaRPr lang="ru-RU" sz="1400" dirty="0">
              <a:cs typeface="+mn-cs"/>
            </a:endParaRPr>
          </a:p>
        </p:txBody>
      </p:sp>
      <p:sp>
        <p:nvSpPr>
          <p:cNvPr id="63" name="Выноска со стрелками влево/вправо 62"/>
          <p:cNvSpPr/>
          <p:nvPr/>
        </p:nvSpPr>
        <p:spPr bwMode="auto">
          <a:xfrm rot="5400000">
            <a:off x="4140301" y="1476002"/>
            <a:ext cx="1025676" cy="720080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400" dirty="0">
                <a:cs typeface="+mn-cs"/>
              </a:rPr>
              <a:t>WFS</a:t>
            </a:r>
            <a:endParaRPr lang="ru-RU" sz="1400" dirty="0">
              <a:cs typeface="+mn-cs"/>
            </a:endParaRPr>
          </a:p>
        </p:txBody>
      </p:sp>
      <p:sp>
        <p:nvSpPr>
          <p:cNvPr id="64" name="Выноска со стрелками влево/вправо 63"/>
          <p:cNvSpPr/>
          <p:nvPr/>
        </p:nvSpPr>
        <p:spPr bwMode="auto">
          <a:xfrm rot="5400000">
            <a:off x="5183846" y="1476002"/>
            <a:ext cx="1025676" cy="720080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200" dirty="0" err="1">
                <a:cs typeface="+mn-cs"/>
              </a:rPr>
              <a:t>GeoSciML</a:t>
            </a:r>
            <a:endParaRPr lang="ru-RU" sz="1200" dirty="0">
              <a:cs typeface="+mn-cs"/>
            </a:endParaRPr>
          </a:p>
        </p:txBody>
      </p:sp>
      <p:sp>
        <p:nvSpPr>
          <p:cNvPr id="65" name="Выноска со стрелками влево/вправо 64"/>
          <p:cNvSpPr/>
          <p:nvPr/>
        </p:nvSpPr>
        <p:spPr bwMode="auto">
          <a:xfrm rot="5400000">
            <a:off x="6362994" y="1476002"/>
            <a:ext cx="1025676" cy="720080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400" dirty="0">
                <a:cs typeface="+mn-cs"/>
              </a:rPr>
              <a:t>CSW</a:t>
            </a:r>
            <a:endParaRPr lang="ru-RU" sz="1400" dirty="0">
              <a:cs typeface="+mn-cs"/>
            </a:endParaRPr>
          </a:p>
        </p:txBody>
      </p:sp>
      <p:sp>
        <p:nvSpPr>
          <p:cNvPr id="66" name="Выноска со стрелками влево/вправо 65"/>
          <p:cNvSpPr/>
          <p:nvPr/>
        </p:nvSpPr>
        <p:spPr bwMode="auto">
          <a:xfrm rot="5400000">
            <a:off x="7488034" y="1476002"/>
            <a:ext cx="1025676" cy="720080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400" dirty="0" err="1">
                <a:cs typeface="+mn-cs"/>
              </a:rPr>
              <a:t>ArcSDE</a:t>
            </a:r>
            <a:endParaRPr lang="ru-RU" sz="1400" dirty="0">
              <a:cs typeface="+mn-cs"/>
            </a:endParaRPr>
          </a:p>
        </p:txBody>
      </p:sp>
      <p:sp>
        <p:nvSpPr>
          <p:cNvPr id="10" name="Правая фигурная скобка 9"/>
          <p:cNvSpPr/>
          <p:nvPr/>
        </p:nvSpPr>
        <p:spPr bwMode="auto">
          <a:xfrm rot="-5400000">
            <a:off x="5557160" y="-1588628"/>
            <a:ext cx="324035" cy="5643645"/>
          </a:xfrm>
          <a:prstGeom prst="rightBrace">
            <a:avLst>
              <a:gd name="adj1" fmla="val 132937"/>
              <a:gd name="adj2" fmla="val 50644"/>
            </a:avLst>
          </a:prstGeom>
          <a:noFill/>
          <a:ln w="19050" cap="flat" cmpd="sng" algn="ctr">
            <a:gradFill>
              <a:gsLst>
                <a:gs pos="0">
                  <a:schemeClr val="accent3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cs typeface="+mn-cs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 bwMode="auto">
          <a:xfrm flipH="1">
            <a:off x="3477980" y="3696222"/>
            <a:ext cx="1440160" cy="360000"/>
          </a:xfrm>
          <a:prstGeom prst="snip2DiagRect">
            <a:avLst/>
          </a:prstGeom>
          <a:gradFill flip="none" rotWithShape="1">
            <a:gsLst>
              <a:gs pos="0">
                <a:srgbClr val="8488C4"/>
              </a:gs>
              <a:gs pos="16000">
                <a:srgbClr val="D4DEFF"/>
              </a:gs>
              <a:gs pos="88000">
                <a:srgbClr val="D4DEFF">
                  <a:alpha val="99000"/>
                </a:srgbClr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>
                <a:cs typeface="+mn-cs"/>
              </a:rPr>
              <a:t>ЦМ ГК- 200-1000</a:t>
            </a:r>
          </a:p>
        </p:txBody>
      </p:sp>
      <p:sp>
        <p:nvSpPr>
          <p:cNvPr id="70" name="Прямоугольник с двумя вырезанными противолежащими углами 69"/>
          <p:cNvSpPr/>
          <p:nvPr/>
        </p:nvSpPr>
        <p:spPr bwMode="auto">
          <a:xfrm>
            <a:off x="6622224" y="3718624"/>
            <a:ext cx="1523854" cy="360000"/>
          </a:xfrm>
          <a:prstGeom prst="snip2DiagRect">
            <a:avLst/>
          </a:prstGeom>
          <a:gradFill flip="none" rotWithShape="1">
            <a:gsLst>
              <a:gs pos="0">
                <a:srgbClr val="8488C4"/>
              </a:gs>
              <a:gs pos="16000">
                <a:srgbClr val="D4DEFF"/>
              </a:gs>
              <a:gs pos="88000">
                <a:srgbClr val="D4DEFF">
                  <a:alpha val="99000"/>
                </a:srgbClr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>
                <a:cs typeface="+mn-cs"/>
              </a:rPr>
              <a:t>СЛ  ГК- 200-1000</a:t>
            </a:r>
          </a:p>
        </p:txBody>
      </p:sp>
      <p:sp>
        <p:nvSpPr>
          <p:cNvPr id="71" name="Прямоугольник с двумя вырезанными противолежащими углами 70"/>
          <p:cNvSpPr/>
          <p:nvPr/>
        </p:nvSpPr>
        <p:spPr bwMode="auto">
          <a:xfrm flipH="1">
            <a:off x="3492040" y="4149120"/>
            <a:ext cx="1440000" cy="360000"/>
          </a:xfrm>
          <a:prstGeom prst="snip2DiagRect">
            <a:avLst/>
          </a:prstGeom>
          <a:gradFill flip="none" rotWithShape="1">
            <a:gsLst>
              <a:gs pos="0">
                <a:srgbClr val="8488C4"/>
              </a:gs>
              <a:gs pos="16000">
                <a:srgbClr val="D4DEFF"/>
              </a:gs>
              <a:gs pos="88000">
                <a:srgbClr val="D4DEFF">
                  <a:alpha val="99000"/>
                </a:srgbClr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lumMod val="6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>
                <a:cs typeface="+mn-cs"/>
              </a:rPr>
              <a:t>Растр  ГК-200-1000</a:t>
            </a:r>
          </a:p>
        </p:txBody>
      </p:sp>
      <p:sp>
        <p:nvSpPr>
          <p:cNvPr id="72" name="Прямоугольник с двумя вырезанными противолежащими углами 71"/>
          <p:cNvSpPr/>
          <p:nvPr/>
        </p:nvSpPr>
        <p:spPr bwMode="auto">
          <a:xfrm>
            <a:off x="6624910" y="4185256"/>
            <a:ext cx="1547490" cy="360000"/>
          </a:xfrm>
          <a:prstGeom prst="snip2DiagRect">
            <a:avLst/>
          </a:prstGeom>
          <a:gradFill flip="none" rotWithShape="1">
            <a:gsLst>
              <a:gs pos="0">
                <a:srgbClr val="8488C4"/>
              </a:gs>
              <a:gs pos="16000">
                <a:srgbClr val="D4DEFF"/>
              </a:gs>
              <a:gs pos="88000">
                <a:srgbClr val="D4DEFF">
                  <a:alpha val="99000"/>
                </a:srgbClr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>
                <a:cs typeface="+mn-cs"/>
              </a:rPr>
              <a:t>Онтологии ГК-200-1000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 bwMode="auto">
          <a:xfrm>
            <a:off x="323528" y="260648"/>
            <a:ext cx="8712522" cy="648072"/>
          </a:xfrm>
          <a:prstGeom prst="round2SameRect">
            <a:avLst>
              <a:gd name="adj1" fmla="val 16667"/>
              <a:gd name="adj2" fmla="val 14099"/>
            </a:avLst>
          </a:prstGeom>
          <a:gradFill>
            <a:gsLst>
              <a:gs pos="0">
                <a:srgbClr val="DDEBCF"/>
              </a:gs>
              <a:gs pos="68000">
                <a:srgbClr val="FFFF99"/>
              </a:gs>
              <a:gs pos="98333">
                <a:schemeClr val="bg1"/>
              </a:gs>
              <a:gs pos="89000">
                <a:schemeClr val="accent4">
                  <a:lumMod val="65000"/>
                  <a:lumOff val="35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1100">
              <a:cs typeface="+mn-cs"/>
            </a:endParaRPr>
          </a:p>
        </p:txBody>
      </p:sp>
      <p:sp>
        <p:nvSpPr>
          <p:cNvPr id="68" name="Прямоугольник с одним вырезанным скругленным углом 67"/>
          <p:cNvSpPr/>
          <p:nvPr/>
        </p:nvSpPr>
        <p:spPr bwMode="auto">
          <a:xfrm>
            <a:off x="539552" y="387740"/>
            <a:ext cx="8001198" cy="406551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ПРОГРАММНЫЕ  КЛИЕНТЫ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 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                  (</a:t>
            </a:r>
            <a:r>
              <a:rPr lang="en-US" sz="1200" b="1" dirty="0" err="1">
                <a:solidFill>
                  <a:schemeClr val="accent5">
                    <a:lumMod val="25000"/>
                  </a:schemeClr>
                </a:solidFill>
                <a:cs typeface="+mn-cs"/>
              </a:rPr>
              <a:t>ArcGis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, MapInfo, </a:t>
            </a:r>
            <a:r>
              <a:rPr lang="en-US" sz="1200" b="1" dirty="0" err="1">
                <a:solidFill>
                  <a:schemeClr val="accent5">
                    <a:lumMod val="25000"/>
                  </a:schemeClr>
                </a:solidFill>
                <a:cs typeface="+mn-cs"/>
              </a:rPr>
              <a:t>GeoSoft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, </a:t>
            </a:r>
            <a:r>
              <a:rPr lang="en-US" sz="1200" b="1" dirty="0" err="1">
                <a:solidFill>
                  <a:schemeClr val="accent5">
                    <a:lumMod val="25000"/>
                  </a:schemeClr>
                </a:solidFill>
                <a:cs typeface="+mn-cs"/>
              </a:rPr>
              <a:t>QuantumGIS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, GRASS, Dapple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…)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 ИНФОРМАЦИОННЫЕ 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СИСТЕМЫ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 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      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(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СОБР-</a:t>
            </a:r>
            <a:r>
              <a:rPr lang="ru-RU" sz="1200" b="1" dirty="0" err="1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Роснедра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, ООБ </a:t>
            </a:r>
            <a:r>
              <a:rPr lang="ru-RU" sz="1200" b="1" dirty="0" err="1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Минерагения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….., </a:t>
            </a:r>
            <a:r>
              <a:rPr lang="ru-RU" sz="1200" b="1" dirty="0" err="1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Росгеолофонд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, Минерал)</a:t>
            </a:r>
            <a:endParaRPr lang="ru-RU" sz="1200" b="1" dirty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51" name="Прямоугольник с одним вырезанным скругленным углом 50"/>
          <p:cNvSpPr/>
          <p:nvPr/>
        </p:nvSpPr>
        <p:spPr bwMode="auto">
          <a:xfrm>
            <a:off x="-684584" y="-266273"/>
            <a:ext cx="8955087" cy="250825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spc="670" dirty="0">
                <a:solidFill>
                  <a:schemeClr val="bg1"/>
                </a:solidFill>
                <a:cs typeface="+mn-cs"/>
              </a:rPr>
              <a:t>ОБЩАЯ АРХИТЕКТУРА </a:t>
            </a:r>
          </a:p>
        </p:txBody>
      </p:sp>
      <p:sp>
        <p:nvSpPr>
          <p:cNvPr id="52" name="Прямоугольник с одним вырезанным скругленным углом 51"/>
          <p:cNvSpPr/>
          <p:nvPr/>
        </p:nvSpPr>
        <p:spPr bwMode="auto">
          <a:xfrm>
            <a:off x="-36513" y="2687142"/>
            <a:ext cx="2690813" cy="561975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cs typeface="+mn-cs"/>
              </a:rPr>
              <a:t>Картографические сервисы для организации доступа к данным по локальным и глобальным сетям</a:t>
            </a:r>
          </a:p>
        </p:txBody>
      </p:sp>
      <p:sp>
        <p:nvSpPr>
          <p:cNvPr id="4" name="Стрелка вверх 3"/>
          <p:cNvSpPr/>
          <p:nvPr/>
        </p:nvSpPr>
        <p:spPr bwMode="auto">
          <a:xfrm>
            <a:off x="3707904" y="4792562"/>
            <a:ext cx="396547" cy="1282130"/>
          </a:xfrm>
          <a:prstGeom prst="upArrow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marL="342900" indent="-342900">
              <a:lnSpc>
                <a:spcPct val="80000"/>
              </a:lnSpc>
            </a:pPr>
            <a:endParaRPr lang="ru-RU" sz="1400">
              <a:cs typeface="+mn-cs"/>
            </a:endParaRPr>
          </a:p>
        </p:txBody>
      </p:sp>
      <p:sp>
        <p:nvSpPr>
          <p:cNvPr id="69" name="Прямоугольник с одним вырезанным скругленным углом 68"/>
          <p:cNvSpPr/>
          <p:nvPr/>
        </p:nvSpPr>
        <p:spPr bwMode="auto">
          <a:xfrm>
            <a:off x="-38889" y="6029682"/>
            <a:ext cx="3095625" cy="277487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cs typeface="+mn-cs"/>
              </a:rPr>
              <a:t>ЛОКАЛЬНЫЕ БД ФГУП ВСЕГЕИ</a:t>
            </a:r>
            <a:endParaRPr lang="ru-RU" sz="1400" b="1" dirty="0">
              <a:cs typeface="+mn-cs"/>
            </a:endParaRPr>
          </a:p>
        </p:txBody>
      </p:sp>
      <p:sp>
        <p:nvSpPr>
          <p:cNvPr id="73" name="Прямоугольник с одним вырезанным скругленным углом 72"/>
          <p:cNvSpPr/>
          <p:nvPr/>
        </p:nvSpPr>
        <p:spPr bwMode="auto">
          <a:xfrm>
            <a:off x="14288" y="6297873"/>
            <a:ext cx="2447925" cy="561427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cs typeface="+mn-cs"/>
              </a:rPr>
              <a:t>Загрузка цифровых материалов из локальных БД ведущихся во  ВСЕГЕИ</a:t>
            </a:r>
            <a:endParaRPr lang="ru-RU" sz="1200" dirty="0">
              <a:cs typeface="+mn-cs"/>
            </a:endParaRPr>
          </a:p>
        </p:txBody>
      </p:sp>
      <p:sp>
        <p:nvSpPr>
          <p:cNvPr id="6" name="Блок-схема: магнитный диск 5"/>
          <p:cNvSpPr/>
          <p:nvPr/>
        </p:nvSpPr>
        <p:spPr bwMode="auto">
          <a:xfrm>
            <a:off x="4565798" y="6169796"/>
            <a:ext cx="1584895" cy="615558"/>
          </a:xfrm>
          <a:prstGeom prst="flowChartMagneticDisk">
            <a:avLst/>
          </a:prstGeom>
          <a:gradFill flip="none" rotWithShape="1">
            <a:gsLst>
              <a:gs pos="0">
                <a:srgbClr val="92D050"/>
              </a:gs>
              <a:gs pos="51000">
                <a:srgbClr val="D4DEFF"/>
              </a:gs>
              <a:gs pos="88000">
                <a:srgbClr val="92D050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lumMod val="6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 smtClean="0"/>
              <a:t>БД/файловое хранилище</a:t>
            </a:r>
            <a:endParaRPr lang="ru-RU" sz="1100" dirty="0"/>
          </a:p>
          <a:p>
            <a:pPr algn="ctr">
              <a:lnSpc>
                <a:spcPct val="80000"/>
              </a:lnSpc>
              <a:defRPr/>
            </a:pPr>
            <a:r>
              <a:rPr lang="ru-RU" sz="1100" dirty="0" smtClean="0"/>
              <a:t>Г/Ф </a:t>
            </a:r>
            <a:r>
              <a:rPr lang="ru-RU" sz="1100" dirty="0"/>
              <a:t>основ</a:t>
            </a:r>
          </a:p>
        </p:txBody>
      </p:sp>
      <p:sp>
        <p:nvSpPr>
          <p:cNvPr id="74" name="Блок-схема: магнитный диск 73"/>
          <p:cNvSpPr/>
          <p:nvPr/>
        </p:nvSpPr>
        <p:spPr bwMode="auto">
          <a:xfrm>
            <a:off x="2987824" y="6169796"/>
            <a:ext cx="1574800" cy="615558"/>
          </a:xfrm>
          <a:prstGeom prst="flowChartMagneticDisk">
            <a:avLst/>
          </a:prstGeom>
          <a:gradFill flip="none" rotWithShape="1">
            <a:gsLst>
              <a:gs pos="0">
                <a:srgbClr val="92D050"/>
              </a:gs>
              <a:gs pos="51000">
                <a:srgbClr val="D4DEFF"/>
              </a:gs>
              <a:gs pos="88000">
                <a:srgbClr val="92D050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lumMod val="6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100" dirty="0"/>
              <a:t>БД/файловое хранилище </a:t>
            </a:r>
            <a:endParaRPr lang="ru-RU" sz="1100" dirty="0" smtClean="0"/>
          </a:p>
          <a:p>
            <a:pPr algn="ctr">
              <a:lnSpc>
                <a:spcPct val="80000"/>
              </a:lnSpc>
            </a:pPr>
            <a:r>
              <a:rPr lang="ru-RU" sz="1100" dirty="0" smtClean="0"/>
              <a:t>Дистанционных </a:t>
            </a:r>
            <a:r>
              <a:rPr lang="ru-RU" sz="1100" dirty="0"/>
              <a:t>основ</a:t>
            </a:r>
          </a:p>
        </p:txBody>
      </p:sp>
      <p:sp>
        <p:nvSpPr>
          <p:cNvPr id="75" name="Блок-схема: магнитный диск 74"/>
          <p:cNvSpPr/>
          <p:nvPr/>
        </p:nvSpPr>
        <p:spPr bwMode="auto">
          <a:xfrm>
            <a:off x="6185243" y="6169796"/>
            <a:ext cx="1431131" cy="615558"/>
          </a:xfrm>
          <a:prstGeom prst="flowChartMagneticDisk">
            <a:avLst/>
          </a:prstGeom>
          <a:gradFill flip="none" rotWithShape="1">
            <a:gsLst>
              <a:gs pos="0">
                <a:srgbClr val="92D050"/>
              </a:gs>
              <a:gs pos="51000">
                <a:srgbClr val="D4DEFF"/>
              </a:gs>
              <a:gs pos="88000">
                <a:srgbClr val="92D050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lumMod val="6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/>
              <a:t>БД/файловое хранилище</a:t>
            </a:r>
          </a:p>
          <a:p>
            <a:pPr algn="ctr">
              <a:lnSpc>
                <a:spcPct val="80000"/>
              </a:lnSpc>
            </a:pPr>
            <a:r>
              <a:rPr lang="ru-RU" sz="1100" dirty="0" smtClean="0"/>
              <a:t>ЦИИ</a:t>
            </a:r>
            <a:endParaRPr lang="ru-RU" sz="1100" dirty="0"/>
          </a:p>
        </p:txBody>
      </p:sp>
      <p:sp>
        <p:nvSpPr>
          <p:cNvPr id="76" name="Блок-схема: магнитный диск 75"/>
          <p:cNvSpPr/>
          <p:nvPr/>
        </p:nvSpPr>
        <p:spPr bwMode="auto">
          <a:xfrm>
            <a:off x="7669899" y="6154381"/>
            <a:ext cx="1431131" cy="615558"/>
          </a:xfrm>
          <a:prstGeom prst="flowChartMagneticDisk">
            <a:avLst/>
          </a:prstGeom>
          <a:gradFill flip="none" rotWithShape="1">
            <a:gsLst>
              <a:gs pos="0">
                <a:srgbClr val="92D050"/>
              </a:gs>
              <a:gs pos="51000">
                <a:srgbClr val="D4DEFF"/>
              </a:gs>
              <a:gs pos="88000">
                <a:srgbClr val="92D050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01600">
              <a:schemeClr val="bg1">
                <a:lumMod val="6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100" dirty="0"/>
              <a:t>БД </a:t>
            </a:r>
          </a:p>
          <a:p>
            <a:pPr algn="ctr">
              <a:lnSpc>
                <a:spcPct val="80000"/>
              </a:lnSpc>
            </a:pPr>
            <a:r>
              <a:rPr lang="ru-RU" sz="1100" dirty="0"/>
              <a:t>ЦНИГРИ Музея</a:t>
            </a:r>
          </a:p>
        </p:txBody>
      </p:sp>
      <p:sp>
        <p:nvSpPr>
          <p:cNvPr id="77" name="Прямоугольник с одним вырезанным скругленным углом 76"/>
          <p:cNvSpPr/>
          <p:nvPr/>
        </p:nvSpPr>
        <p:spPr bwMode="auto">
          <a:xfrm>
            <a:off x="163516" y="1227679"/>
            <a:ext cx="2690813" cy="329113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 НГКИС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0" name="Прямоугольник с одним вырезанным скругленным углом 49"/>
          <p:cNvSpPr/>
          <p:nvPr/>
        </p:nvSpPr>
        <p:spPr bwMode="auto">
          <a:xfrm>
            <a:off x="3212877" y="5189163"/>
            <a:ext cx="1638300" cy="238125"/>
          </a:xfrm>
          <a:prstGeom prst="snipRoundRect">
            <a:avLst>
              <a:gd name="adj1" fmla="val 16667"/>
              <a:gd name="adj2" fmla="val 23397"/>
            </a:avLst>
          </a:prstGeom>
          <a:gradFill flip="none" rotWithShape="1">
            <a:gsLst>
              <a:gs pos="0">
                <a:srgbClr val="92D050"/>
              </a:gs>
              <a:gs pos="69000">
                <a:schemeClr val="accent1"/>
              </a:gs>
              <a:gs pos="34000">
                <a:schemeClr val="accent1"/>
              </a:gs>
              <a:gs pos="100000">
                <a:srgbClr val="66FF66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100" b="1" dirty="0" err="1">
                <a:cs typeface="+mn-cs"/>
              </a:rPr>
              <a:t>LoadRastr</a:t>
            </a:r>
            <a:endParaRPr lang="ru-RU" sz="1100" b="1" dirty="0">
              <a:cs typeface="+mn-cs"/>
            </a:endParaRPr>
          </a:p>
        </p:txBody>
      </p:sp>
      <p:sp>
        <p:nvSpPr>
          <p:cNvPr id="48" name="Прямоугольник с одним вырезанным скругленным углом 47"/>
          <p:cNvSpPr/>
          <p:nvPr/>
        </p:nvSpPr>
        <p:spPr bwMode="auto">
          <a:xfrm>
            <a:off x="6549975" y="5189163"/>
            <a:ext cx="1430164" cy="238125"/>
          </a:xfrm>
          <a:prstGeom prst="snipRoundRect">
            <a:avLst>
              <a:gd name="adj1" fmla="val 16667"/>
              <a:gd name="adj2" fmla="val 23397"/>
            </a:avLst>
          </a:prstGeom>
          <a:gradFill>
            <a:gsLst>
              <a:gs pos="0">
                <a:srgbClr val="DDEBCF"/>
              </a:gs>
              <a:gs pos="74000">
                <a:srgbClr val="FFFF99"/>
              </a:gs>
              <a:gs pos="95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100" dirty="0" err="1">
                <a:cs typeface="+mn-cs"/>
              </a:rPr>
              <a:t>MapAdmin</a:t>
            </a:r>
            <a:endParaRPr lang="ru-RU" sz="1100" dirty="0">
              <a:cs typeface="+mn-cs"/>
            </a:endParaRPr>
          </a:p>
        </p:txBody>
      </p:sp>
      <p:sp>
        <p:nvSpPr>
          <p:cNvPr id="78" name="Прямоугольник с одним вырезанным скругленным углом 77"/>
          <p:cNvSpPr/>
          <p:nvPr/>
        </p:nvSpPr>
        <p:spPr bwMode="auto">
          <a:xfrm>
            <a:off x="4998405" y="5188520"/>
            <a:ext cx="1404343" cy="238768"/>
          </a:xfrm>
          <a:prstGeom prst="snipRoundRect">
            <a:avLst>
              <a:gd name="adj1" fmla="val 16667"/>
              <a:gd name="adj2" fmla="val 23397"/>
            </a:avLst>
          </a:prstGeom>
          <a:gradFill flip="none" rotWithShape="1">
            <a:gsLst>
              <a:gs pos="0">
                <a:srgbClr val="92D050"/>
              </a:gs>
              <a:gs pos="69000">
                <a:schemeClr val="accent1"/>
              </a:gs>
              <a:gs pos="34000">
                <a:schemeClr val="accent1"/>
              </a:gs>
              <a:gs pos="100000">
                <a:srgbClr val="66FF66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>
                <a:cs typeface="+mn-cs"/>
              </a:rPr>
              <a:t>KS-</a:t>
            </a:r>
            <a:r>
              <a:rPr lang="en-US" sz="1100" b="1" dirty="0" err="1">
                <a:cs typeface="+mn-cs"/>
              </a:rPr>
              <a:t>NewLeg</a:t>
            </a:r>
            <a:endParaRPr lang="ru-RU" sz="1100" b="1" dirty="0"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06177" y="3033217"/>
            <a:ext cx="4094695" cy="271920"/>
          </a:xfrm>
          <a:prstGeom prst="rect">
            <a:avLst/>
          </a:prstGeom>
          <a:gradFill>
            <a:gsLst>
              <a:gs pos="0">
                <a:srgbClr val="DDEBCF"/>
              </a:gs>
              <a:gs pos="67000">
                <a:srgbClr val="FFFF99"/>
              </a:gs>
              <a:gs pos="91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200" dirty="0" err="1" smtClean="0">
                <a:cs typeface="+mn-cs"/>
              </a:rPr>
              <a:t>MapServer</a:t>
            </a:r>
            <a:r>
              <a:rPr lang="en-US" sz="1200" dirty="0" smtClean="0">
                <a:cs typeface="+mn-cs"/>
              </a:rPr>
              <a:t>, </a:t>
            </a:r>
            <a:r>
              <a:rPr lang="en-US" sz="1200" dirty="0" err="1" smtClean="0">
                <a:cs typeface="+mn-cs"/>
              </a:rPr>
              <a:t>Geonetwork</a:t>
            </a:r>
            <a:r>
              <a:rPr lang="en-US" sz="1200" dirty="0" smtClean="0">
                <a:cs typeface="+mn-cs"/>
              </a:rPr>
              <a:t>, </a:t>
            </a:r>
            <a:r>
              <a:rPr lang="en-US" sz="1200" dirty="0" err="1" smtClean="0">
                <a:cs typeface="+mn-cs"/>
              </a:rPr>
              <a:t>ArcSDE</a:t>
            </a: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0" y="183584"/>
            <a:ext cx="41133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ГОСГЕОЛКАРТ  С ОТРАСЛЕВЫМИ ИНФОРМАЦИОННЫМИ СИСТЕМАМИ 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788024" y="66981"/>
            <a:ext cx="41764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СОБР-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Роснедра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ВНИИГеосистем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42" y="1253186"/>
            <a:ext cx="7224321" cy="53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153228" y="404664"/>
            <a:ext cx="38164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i="1" spc="300" dirty="0" smtClean="0">
                <a:solidFill>
                  <a:schemeClr val="bg1"/>
                </a:solidFill>
              </a:rPr>
              <a:t>WMS </a:t>
            </a:r>
            <a:r>
              <a:rPr lang="en-US" sz="1200" i="1" spc="300" dirty="0">
                <a:solidFill>
                  <a:schemeClr val="bg1"/>
                </a:solidFill>
              </a:rPr>
              <a:t>(Web Map Service)</a:t>
            </a:r>
            <a:endParaRPr lang="ru-RU" sz="1200" i="1" spc="3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i="1" dirty="0" smtClean="0">
                <a:solidFill>
                  <a:schemeClr val="bg1"/>
                </a:solidFill>
              </a:rPr>
              <a:t>WFS </a:t>
            </a:r>
            <a:r>
              <a:rPr lang="en-US" sz="1200" i="1" dirty="0">
                <a:solidFill>
                  <a:schemeClr val="bg1"/>
                </a:solidFill>
              </a:rPr>
              <a:t>(Web Feature Service) 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i="1" dirty="0" err="1" smtClean="0">
                <a:solidFill>
                  <a:schemeClr val="bg1"/>
                </a:solidFill>
                <a:latin typeface="+mn-lt"/>
              </a:rPr>
              <a:t>GeosciML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200" i="1" dirty="0">
                <a:solidFill>
                  <a:schemeClr val="bg1"/>
                </a:solidFill>
                <a:latin typeface="+mn-lt"/>
              </a:rPr>
              <a:t>(Geoscience Markup Language) 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+</a:t>
            </a:r>
            <a:endParaRPr lang="en-US" sz="1200" i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Geoscience Terminology +/-</a:t>
            </a:r>
            <a:endParaRPr lang="ru-RU" sz="1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187624" y="3938786"/>
            <a:ext cx="3816424" cy="307777"/>
          </a:xfrm>
          <a:prstGeom prst="rect">
            <a:avLst/>
          </a:prstGeom>
          <a:solidFill>
            <a:srgbClr val="72856B">
              <a:alpha val="35000"/>
            </a:srgb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 </a:t>
            </a:r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(Web Map Service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2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0" y="183584"/>
            <a:ext cx="41133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ГОСГЕОЛКАРТ  С ОТРАСЛЕВЫМИ ИНФОРМАЦИОННЫМИ СИСТЕМАМИ 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7" y="1472260"/>
            <a:ext cx="7348093" cy="55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405" y="2052976"/>
            <a:ext cx="4754083" cy="3931543"/>
          </a:xfrm>
          <a:prstGeom prst="rect">
            <a:avLst/>
          </a:prstGeom>
          <a:noFill/>
          <a:ln>
            <a:noFill/>
          </a:ln>
          <a:effectLst>
            <a:outerShdw blurRad="381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945764" y="3698681"/>
            <a:ext cx="2664296" cy="307777"/>
          </a:xfrm>
          <a:prstGeom prst="rect">
            <a:avLst/>
          </a:prstGeom>
          <a:solidFill>
            <a:srgbClr val="72856B">
              <a:alpha val="35000"/>
            </a:srgb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WFS +</a:t>
            </a:r>
            <a:r>
              <a:rPr lang="en-US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GeosciML</a:t>
            </a: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148064" y="66981"/>
            <a:ext cx="3816424" cy="2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СОБР-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Роснедра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153228" y="306695"/>
            <a:ext cx="38164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i="1" spc="300" dirty="0" smtClean="0">
                <a:solidFill>
                  <a:schemeClr val="bg1"/>
                </a:solidFill>
              </a:rPr>
              <a:t>WMS </a:t>
            </a:r>
            <a:r>
              <a:rPr lang="en-US" sz="1200" i="1" spc="300" dirty="0">
                <a:solidFill>
                  <a:schemeClr val="bg1"/>
                </a:solidFill>
              </a:rPr>
              <a:t>(Web Map Service)</a:t>
            </a:r>
            <a:endParaRPr lang="ru-RU" sz="1200" i="1" spc="3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i="1" dirty="0" smtClean="0">
                <a:solidFill>
                  <a:schemeClr val="bg1"/>
                </a:solidFill>
              </a:rPr>
              <a:t>WFS </a:t>
            </a:r>
            <a:r>
              <a:rPr lang="en-US" sz="1200" i="1" dirty="0">
                <a:solidFill>
                  <a:schemeClr val="bg1"/>
                </a:solidFill>
              </a:rPr>
              <a:t>(Web Feature Service) 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i="1" dirty="0" err="1" smtClean="0">
                <a:solidFill>
                  <a:schemeClr val="bg1"/>
                </a:solidFill>
                <a:latin typeface="+mn-lt"/>
              </a:rPr>
              <a:t>GeosciML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200" i="1" dirty="0">
                <a:solidFill>
                  <a:schemeClr val="bg1"/>
                </a:solidFill>
                <a:latin typeface="+mn-lt"/>
              </a:rPr>
              <a:t>(Geoscience Markup Language) 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+</a:t>
            </a:r>
            <a:endParaRPr lang="en-US" sz="1200" i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Geoscience Terminology +/-</a:t>
            </a:r>
            <a:endParaRPr lang="ru-RU" sz="12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16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09693" y="1481977"/>
            <a:ext cx="38164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i="1" spc="300" dirty="0" smtClean="0">
                <a:solidFill>
                  <a:schemeClr val="bg1"/>
                </a:solidFill>
              </a:rPr>
              <a:t>WMS </a:t>
            </a:r>
            <a:r>
              <a:rPr lang="en-US" sz="1600" i="1" spc="300" dirty="0">
                <a:solidFill>
                  <a:schemeClr val="bg1"/>
                </a:solidFill>
              </a:rPr>
              <a:t>(Web Map Service</a:t>
            </a:r>
            <a:r>
              <a:rPr lang="en-US" sz="1600" i="1" spc="300" dirty="0" smtClean="0">
                <a:solidFill>
                  <a:schemeClr val="bg1"/>
                </a:solidFill>
              </a:rPr>
              <a:t>)</a:t>
            </a:r>
            <a:endParaRPr lang="ru-RU" sz="1600" i="1" spc="300" dirty="0">
              <a:solidFill>
                <a:schemeClr val="bg1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07505" y="1079845"/>
            <a:ext cx="48245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карта Недропользования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7" y="2348880"/>
            <a:ext cx="6196855" cy="41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16216" y="2332045"/>
            <a:ext cx="262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http://wms.vsegei.ru/VSEGEI_Bedrock_geology/wms?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 bwMode="auto">
          <a:xfrm rot="5400000">
            <a:off x="5783641" y="3176880"/>
            <a:ext cx="1873449" cy="2105980"/>
          </a:xfrm>
          <a:prstGeom prst="curvedConnector2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183584"/>
            <a:ext cx="41133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ГОСГЕОЛКАРТ  С ОТРАСЛЕВЫМИ ИНФОРМАЦИОННЫМИ СИСТЕМАМИ 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655" y="227961"/>
            <a:ext cx="2668975" cy="19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8316416" y="1472258"/>
            <a:ext cx="504056" cy="8453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143166" y="4439424"/>
            <a:ext cx="3816424" cy="307777"/>
          </a:xfrm>
          <a:prstGeom prst="rect">
            <a:avLst/>
          </a:prstGeom>
          <a:solidFill>
            <a:srgbClr val="72856B">
              <a:alpha val="35000"/>
            </a:srgb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 </a:t>
            </a:r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(Web Map Service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5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07504" y="99762"/>
            <a:ext cx="50405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ГОСГЕОЛКАРТ  С МЕЖДУНАРОДНЫМИ  ИНФОРМАЦИОННЫМИ СИСТЕМАМИ 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156175" y="44624"/>
            <a:ext cx="2968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600" i="1" spc="300" dirty="0" smtClean="0">
                <a:solidFill>
                  <a:schemeClr val="bg1"/>
                </a:solidFill>
              </a:rPr>
              <a:t>WMS </a:t>
            </a:r>
            <a:r>
              <a:rPr lang="en-US" sz="1600" i="1" spc="300" dirty="0">
                <a:solidFill>
                  <a:schemeClr val="bg1"/>
                </a:solidFill>
              </a:rPr>
              <a:t>(Web Map Service</a:t>
            </a:r>
            <a:r>
              <a:rPr lang="en-US" sz="1600" i="1" spc="300" dirty="0" smtClean="0">
                <a:solidFill>
                  <a:schemeClr val="bg1"/>
                </a:solidFill>
              </a:rPr>
              <a:t>)</a:t>
            </a:r>
            <a:endParaRPr lang="ru-RU" sz="1600" i="1" spc="300" dirty="0">
              <a:solidFill>
                <a:schemeClr val="bg1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952940" y="332656"/>
            <a:ext cx="3040722" cy="2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spc="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OneGeology</a:t>
            </a:r>
            <a:endParaRPr lang="en-US" sz="16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254704" cy="4679920"/>
          </a:xfrm>
          <a:prstGeom prst="rect">
            <a:avLst/>
          </a:prstGeom>
          <a:noFill/>
          <a:ln>
            <a:noFill/>
          </a:ln>
          <a:effectLst>
            <a:outerShdw blurRad="381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8224" y="522022"/>
            <a:ext cx="237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http://portal.onegeology.org/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60" y="3022772"/>
            <a:ext cx="5112568" cy="3498926"/>
          </a:xfrm>
          <a:prstGeom prst="rect">
            <a:avLst/>
          </a:prstGeom>
          <a:noFill/>
          <a:ln>
            <a:noFill/>
          </a:ln>
          <a:effectLst>
            <a:outerShdw blurRad="381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645532" y="3429001"/>
            <a:ext cx="3816424" cy="307777"/>
          </a:xfrm>
          <a:prstGeom prst="rect">
            <a:avLst/>
          </a:prstGeom>
          <a:solidFill>
            <a:srgbClr val="72856B">
              <a:alpha val="35000"/>
            </a:srgb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 </a:t>
            </a:r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(Web Map Service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5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233153" y="146252"/>
            <a:ext cx="4791173" cy="3600000"/>
            <a:chOff x="107504" y="548681"/>
            <a:chExt cx="6300191" cy="473384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48681"/>
              <a:ext cx="6300191" cy="473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609107" y="3863792"/>
              <a:ext cx="4248472" cy="10398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500" kern="1200" cap="all">
                  <a:solidFill>
                    <a:srgbClr val="6B7D7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sz="2400" dirty="0" smtClean="0">
                  <a:solidFill>
                    <a:schemeClr val="bg1"/>
                  </a:solidFill>
                </a:rPr>
                <a:t>Геологическая карта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Google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4553743" y="2852936"/>
            <a:ext cx="4381626" cy="3600000"/>
            <a:chOff x="3723841" y="1679357"/>
            <a:chExt cx="5846763" cy="4803775"/>
          </a:xfrm>
          <a:effectLst>
            <a:outerShdw blurRad="88900" dist="38100" dir="8100000" algn="tr" rotWithShape="0">
              <a:prstClr val="black">
                <a:alpha val="95000"/>
              </a:prstClr>
            </a:outerShdw>
          </a:effectLst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841" y="1679357"/>
              <a:ext cx="5846763" cy="480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5178116" y="4523534"/>
              <a:ext cx="4392488" cy="10398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500" kern="1200" cap="all">
                  <a:solidFill>
                    <a:srgbClr val="6B7D7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rgbClr val="6B7D72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sz="2400" dirty="0" smtClean="0">
                  <a:solidFill>
                    <a:schemeClr val="bg1"/>
                  </a:solidFill>
                </a:rPr>
                <a:t>Геологическая карта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Dapple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globe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22" name="Picture 5" descr="logo VSEGEI dark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13509" y="4005064"/>
            <a:ext cx="3816424" cy="307777"/>
          </a:xfrm>
          <a:prstGeom prst="rect">
            <a:avLst/>
          </a:prstGeom>
          <a:solidFill>
            <a:srgbClr val="72856B">
              <a:alpha val="35000"/>
            </a:srgb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 </a:t>
            </a:r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(Web Map Service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5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263961"/>
            <a:ext cx="9180513" cy="659403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404813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pic>
        <p:nvPicPr>
          <p:cNvPr id="4100" name="Picture 5" descr="logo VSEGEI d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763"/>
            <a:ext cx="741146" cy="233511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800" b="1" dirty="0">
                <a:solidFill>
                  <a:srgbClr val="003366"/>
                </a:solidFill>
                <a:latin typeface="Arial" charset="0"/>
              </a:rPr>
              <a:t>В с е р о с </a:t>
            </a:r>
            <a:r>
              <a:rPr lang="ru-RU" sz="8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800" b="1" dirty="0">
                <a:solidFill>
                  <a:srgbClr val="003366"/>
                </a:solidFill>
                <a:latin typeface="Arial" charset="0"/>
              </a:rPr>
              <a:t> и й с к и й   н а у ч н о – и с </a:t>
            </a:r>
            <a:r>
              <a:rPr lang="ru-RU" sz="800" b="1" dirty="0" err="1">
                <a:solidFill>
                  <a:srgbClr val="003366"/>
                </a:solidFill>
                <a:latin typeface="Arial" charset="0"/>
              </a:rPr>
              <a:t>с</a:t>
            </a:r>
            <a:r>
              <a:rPr lang="ru-RU" sz="800" b="1" dirty="0">
                <a:solidFill>
                  <a:srgbClr val="003366"/>
                </a:solidFill>
                <a:latin typeface="Arial" charset="0"/>
              </a:rPr>
              <a:t> л е д о в а т е л ь с к и й   г е о л о г и ч е с к и й   и н с т и т у т   и м .   А . П . К а р п и н с к о г о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484438" y="137537"/>
            <a:ext cx="473687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phone</a:t>
            </a:r>
            <a:r>
              <a:rPr lang="ru-RU" sz="800" b="1" dirty="0">
                <a:solidFill>
                  <a:schemeClr val="bg1"/>
                </a:solidFill>
                <a:latin typeface="Arial" charset="0"/>
              </a:rPr>
              <a:t>: +7 (812) 321-5706</a:t>
            </a:r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, fax: +7 (812) 321-3023</a:t>
            </a:r>
            <a:r>
              <a:rPr lang="ru-RU" sz="800" b="1" dirty="0">
                <a:solidFill>
                  <a:schemeClr val="bg1"/>
                </a:solidFill>
                <a:latin typeface="Arial" charset="0"/>
              </a:rPr>
              <a:t>; </a:t>
            </a:r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e-mail: vsegei@vsegei.ru,  http://www.vsegei.ru</a:t>
            </a:r>
            <a:endParaRPr lang="ru-RU" sz="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grpSp>
        <p:nvGrpSpPr>
          <p:cNvPr id="14" name="Группа 13"/>
          <p:cNvGrpSpPr/>
          <p:nvPr/>
        </p:nvGrpSpPr>
        <p:grpSpPr>
          <a:xfrm>
            <a:off x="35497" y="426897"/>
            <a:ext cx="9108503" cy="6231985"/>
            <a:chOff x="35497" y="426897"/>
            <a:chExt cx="9108503" cy="623198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426897"/>
              <a:ext cx="5760640" cy="221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796137" y="499054"/>
              <a:ext cx="33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http://wms.vsegei.ru/VSEGEI_Bedrock_geology/wms?</a:t>
              </a:r>
              <a:endParaRPr lang="ru-RU" sz="18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7" name="Скругленная соединительная линия 6"/>
            <p:cNvCxnSpPr>
              <a:stCxn id="17" idx="2"/>
            </p:cNvCxnSpPr>
            <p:nvPr/>
          </p:nvCxnSpPr>
          <p:spPr bwMode="auto">
            <a:xfrm rot="5400000">
              <a:off x="5984234" y="741264"/>
              <a:ext cx="1081714" cy="1889956"/>
            </a:xfrm>
            <a:prstGeom prst="curvedConnector2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stealth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Скругленный прямоугольник 9"/>
            <p:cNvSpPr/>
            <p:nvPr/>
          </p:nvSpPr>
          <p:spPr bwMode="auto">
            <a:xfrm>
              <a:off x="1439652" y="2153764"/>
              <a:ext cx="4068452" cy="144017"/>
            </a:xfrm>
            <a:prstGeom prst="round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315" y="2756473"/>
              <a:ext cx="5191149" cy="390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Скругленная соединительная линия 20"/>
            <p:cNvCxnSpPr/>
            <p:nvPr/>
          </p:nvCxnSpPr>
          <p:spPr bwMode="auto">
            <a:xfrm rot="16200000" flipH="1">
              <a:off x="2964532" y="2881300"/>
              <a:ext cx="1596946" cy="532108"/>
            </a:xfrm>
            <a:prstGeom prst="curvedConnector2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stealth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68388" y="3611627"/>
            <a:ext cx="1981000" cy="27699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bg1">
                <a:alpha val="34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82550"/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 INFO</a:t>
            </a: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QGIS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GRASS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 LAYERS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GEOSOFT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MATLAB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AUTODESK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GEOMEDIA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GLOBALMAPPER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NETWIN</a:t>
            </a:r>
          </a:p>
          <a:p>
            <a:pPr marL="82550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BENTLEY</a:t>
            </a:r>
          </a:p>
          <a:p>
            <a:pPr marL="82550"/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ГИСПАНОРАМА</a:t>
            </a:r>
          </a:p>
          <a:p>
            <a:pPr marL="82550"/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en-US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455665" y="4121560"/>
            <a:ext cx="3816424" cy="307777"/>
          </a:xfrm>
          <a:prstGeom prst="rect">
            <a:avLst/>
          </a:prstGeom>
          <a:solidFill>
            <a:srgbClr val="72856B">
              <a:alpha val="35000"/>
            </a:srgb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 </a:t>
            </a:r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(Web Map Service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3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896992" y="332656"/>
            <a:ext cx="3338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>В Ы В О Д Ы</a:t>
            </a: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348309" y="5085184"/>
            <a:ext cx="83164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n-lt"/>
              </a:rPr>
              <a:t>Необходимость совершенствования терминологической основы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 разработка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«Эталонной базы унифицированной геологической терминологии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Госгеолкарты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»: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1/3 терминов 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Госгеолкарт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должны быть однозначно исключены из употребления и заменены валидными терминами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среди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оставшихся -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более 20% не описываются какими-либо нормативными документами или общепринятыми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классификациями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902582" y="4645781"/>
            <a:ext cx="3338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>ПЕРВООЧЕРЕДНЫЕ ЗАДАЧИ</a:t>
            </a: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179512" y="620689"/>
            <a:ext cx="87851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- </a:t>
            </a:r>
            <a:r>
              <a:rPr lang="en-US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smtClean="0">
                <a:solidFill>
                  <a:schemeClr val="bg1"/>
                </a:solidFill>
              </a:rPr>
              <a:t>В </a:t>
            </a:r>
            <a:r>
              <a:rPr lang="ru-RU" sz="1800" dirty="0">
                <a:solidFill>
                  <a:schemeClr val="bg1"/>
                </a:solidFill>
              </a:rPr>
              <a:t>основе БД - Концептуальная модель </a:t>
            </a:r>
            <a:r>
              <a:rPr lang="en-US" sz="1800" dirty="0">
                <a:solidFill>
                  <a:schemeClr val="bg1"/>
                </a:solidFill>
              </a:rPr>
              <a:t>NADM –C1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- </a:t>
            </a:r>
            <a:r>
              <a:rPr lang="en-US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smtClean="0">
                <a:solidFill>
                  <a:schemeClr val="bg1"/>
                </a:solidFill>
              </a:rPr>
              <a:t>Развернуты </a:t>
            </a:r>
            <a:r>
              <a:rPr lang="ru-RU" sz="1800" dirty="0">
                <a:solidFill>
                  <a:schemeClr val="bg1"/>
                </a:solidFill>
              </a:rPr>
              <a:t>сервисы </a:t>
            </a:r>
            <a:r>
              <a:rPr lang="en-US" sz="1800" dirty="0">
                <a:solidFill>
                  <a:schemeClr val="bg1"/>
                </a:solidFill>
              </a:rPr>
              <a:t>WMS, WFS, CSW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Созданы тестовые инструменты преобразования данных в схему </a:t>
            </a:r>
            <a:r>
              <a:rPr lang="en-US" sz="1800" dirty="0" err="1" smtClean="0">
                <a:solidFill>
                  <a:schemeClr val="bg1"/>
                </a:solidFill>
              </a:rPr>
              <a:t>GeoSciML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Созданы наборы словарей и онтологий </a:t>
            </a:r>
            <a:r>
              <a:rPr lang="ru-RU" sz="1800" dirty="0" err="1" smtClean="0">
                <a:solidFill>
                  <a:schemeClr val="bg1"/>
                </a:solidFill>
              </a:rPr>
              <a:t>Госгеолкарт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Проведена частичная локализация и увязка терминологической основы </a:t>
            </a:r>
            <a:r>
              <a:rPr lang="ru-RU" sz="1800" dirty="0" err="1" smtClean="0">
                <a:solidFill>
                  <a:schemeClr val="bg1"/>
                </a:solidFill>
              </a:rPr>
              <a:t>Госгеолкарт</a:t>
            </a:r>
            <a:r>
              <a:rPr lang="ru-RU" sz="1800" dirty="0" smtClean="0">
                <a:solidFill>
                  <a:schemeClr val="bg1"/>
                </a:solidFill>
              </a:rPr>
              <a:t> и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терминологической основы </a:t>
            </a:r>
            <a:r>
              <a:rPr lang="en-US" sz="1800" dirty="0" smtClean="0">
                <a:solidFill>
                  <a:schemeClr val="bg1"/>
                </a:solidFill>
              </a:rPr>
              <a:t>CGI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IUGS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854481" y="2543999"/>
            <a:ext cx="3338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>ПЕРСПЕКТИВЫ</a:t>
            </a: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79512" y="2852936"/>
            <a:ext cx="87851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bg1"/>
                </a:solidFill>
              </a:rPr>
              <a:t>Развертывание сервисов </a:t>
            </a:r>
            <a:r>
              <a:rPr lang="en-US" sz="1800" dirty="0">
                <a:solidFill>
                  <a:schemeClr val="bg1"/>
                </a:solidFill>
              </a:rPr>
              <a:t>CSW, </a:t>
            </a:r>
            <a:r>
              <a:rPr lang="en-US" sz="1800" dirty="0" smtClean="0">
                <a:solidFill>
                  <a:schemeClr val="bg1"/>
                </a:solidFill>
              </a:rPr>
              <a:t>TWMS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Совершенствование инструментов преобразования данных в схему </a:t>
            </a:r>
            <a:r>
              <a:rPr lang="en-US" sz="1800" dirty="0" err="1" smtClean="0">
                <a:solidFill>
                  <a:schemeClr val="bg1"/>
                </a:solidFill>
              </a:rPr>
              <a:t>GeoSciML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Внедрение схемы </a:t>
            </a:r>
            <a:r>
              <a:rPr lang="en-US" sz="1800" dirty="0" err="1" smtClean="0">
                <a:solidFill>
                  <a:schemeClr val="bg1"/>
                </a:solidFill>
              </a:rPr>
              <a:t>EarthResourceML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Внедрение унифицированной </a:t>
            </a:r>
            <a:r>
              <a:rPr lang="ru-RU" sz="1800" dirty="0">
                <a:solidFill>
                  <a:schemeClr val="bg1"/>
                </a:solidFill>
              </a:rPr>
              <a:t>геологической терминологии </a:t>
            </a:r>
            <a:r>
              <a:rPr lang="ru-RU" sz="1800" dirty="0" err="1" smtClean="0">
                <a:solidFill>
                  <a:schemeClr val="bg1"/>
                </a:solidFill>
              </a:rPr>
              <a:t>Госгеолкарт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Полная локализация и увязка </a:t>
            </a:r>
            <a:r>
              <a:rPr lang="ru-RU" sz="1800" dirty="0">
                <a:solidFill>
                  <a:schemeClr val="bg1"/>
                </a:solidFill>
              </a:rPr>
              <a:t>терминологической основы </a:t>
            </a:r>
            <a:r>
              <a:rPr lang="ru-RU" sz="1800" dirty="0" err="1">
                <a:solidFill>
                  <a:schemeClr val="bg1"/>
                </a:solidFill>
              </a:rPr>
              <a:t>Госгеолкарт</a:t>
            </a:r>
            <a:r>
              <a:rPr lang="ru-RU" sz="1800" dirty="0">
                <a:solidFill>
                  <a:schemeClr val="bg1"/>
                </a:solidFill>
              </a:rPr>
              <a:t> и</a:t>
            </a:r>
            <a:r>
              <a:rPr lang="en-US" sz="1800" dirty="0">
                <a:solidFill>
                  <a:schemeClr val="bg1"/>
                </a:solidFill>
              </a:rPr>
              <a:t> CGI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IUGS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6513" y="-99391"/>
            <a:ext cx="9180513" cy="695739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317500" y="5110658"/>
            <a:ext cx="3966468" cy="1008440"/>
          </a:xfrm>
          <a:prstGeom prst="can">
            <a:avLst>
              <a:gd name="adj" fmla="val 16616"/>
            </a:avLst>
          </a:prstGeom>
          <a:gradFill flip="none" rotWithShape="1">
            <a:gsLst>
              <a:gs pos="0">
                <a:srgbClr val="8488C4"/>
              </a:gs>
              <a:gs pos="10000">
                <a:srgbClr val="D4DEFF"/>
              </a:gs>
              <a:gs pos="8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76200">
              <a:srgbClr val="AEBA98">
                <a:alpha val="35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12600000"/>
            </a:lightRig>
          </a:scene3d>
          <a:sp3d prstMaterial="dkEdge"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latin typeface="Arial" charset="0"/>
              </a:rPr>
              <a:t>БАЗА ДАННЫХ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latin typeface="Arial" charset="0"/>
              </a:rPr>
              <a:t>Государственных геологических карт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gray">
          <a:xfrm>
            <a:off x="403276" y="804565"/>
            <a:ext cx="3782118" cy="51809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st="107763" dir="2700000" algn="ctr" rotWithShape="0">
              <a:schemeClr val="accent6">
                <a:lumMod val="75000"/>
              </a:schemeClr>
            </a:outerShdw>
            <a:reflection blurRad="177800" stA="31000" endPos="72000" dist="50800" dir="5400000" sy="-100000" algn="bl" rotWithShape="0"/>
          </a:effectLst>
          <a:extLst/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  <a:defRPr/>
            </a:pPr>
            <a:r>
              <a:rPr lang="ru-RU" sz="1400" dirty="0" smtClean="0">
                <a:latin typeface="Arial" charset="0"/>
              </a:rPr>
              <a:t>КОНЦЕПТУАЛЬНАЯ МОДЕЛЬ</a:t>
            </a:r>
            <a:endParaRPr lang="ru-RU" sz="1400" dirty="0">
              <a:latin typeface="Arial" charset="0"/>
            </a:endParaRPr>
          </a:p>
          <a:p>
            <a:pPr algn="ctr">
              <a:spcBef>
                <a:spcPts val="200"/>
              </a:spcBef>
              <a:defRPr/>
            </a:pPr>
            <a:r>
              <a:rPr lang="ru-RU" sz="1050" dirty="0">
                <a:latin typeface="Arial" charset="0"/>
              </a:rPr>
              <a:t>прототип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ru-RU" sz="1200" i="1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NADM</a:t>
            </a:r>
            <a:r>
              <a:rPr lang="ru-RU" sz="1200" dirty="0" smtClean="0">
                <a:latin typeface="Arial" charset="0"/>
              </a:rPr>
              <a:t> (</a:t>
            </a:r>
            <a:r>
              <a:rPr lang="ru-RU" sz="1000" dirty="0" smtClean="0">
                <a:latin typeface="Arial" charset="0"/>
              </a:rPr>
              <a:t>ГС США </a:t>
            </a:r>
            <a:r>
              <a:rPr lang="en-US" sz="1000" dirty="0" smtClean="0">
                <a:latin typeface="Arial" charset="0"/>
              </a:rPr>
              <a:t>&amp;</a:t>
            </a:r>
            <a:r>
              <a:rPr lang="ru-RU" sz="1000" dirty="0" smtClean="0">
                <a:latin typeface="Arial" charset="0"/>
              </a:rPr>
              <a:t> ГС Канады</a:t>
            </a:r>
            <a:r>
              <a:rPr lang="ru-RU" sz="1200" dirty="0" smtClean="0">
                <a:latin typeface="Arial" charset="0"/>
              </a:rPr>
              <a:t>)</a:t>
            </a:r>
            <a:endParaRPr lang="en-US" sz="12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403276" y="2120875"/>
            <a:ext cx="3782119" cy="72840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st="107763" dir="2700000" algn="ctr" rotWithShape="0">
              <a:schemeClr val="accent6">
                <a:lumMod val="75000"/>
              </a:schemeClr>
            </a:outerShdw>
            <a:reflection blurRad="177800" stA="31000" endPos="72000" dist="50800" dir="5400000" sy="-100000" algn="bl" rotWithShape="0"/>
          </a:effectLst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ts val="200"/>
              </a:spcBef>
              <a:defRPr sz="1400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ЛОГИЧЕСКАЯ МОДЕЛЬ </a:t>
            </a:r>
          </a:p>
          <a:p>
            <a:pPr>
              <a:defRPr/>
            </a:pPr>
            <a:r>
              <a:rPr lang="ru-RU" sz="1200" dirty="0" smtClean="0">
                <a:latin typeface="Arial" charset="0"/>
              </a:rPr>
              <a:t>прототипы </a:t>
            </a:r>
            <a:r>
              <a:rPr lang="en-US" sz="1050" dirty="0" smtClean="0">
                <a:latin typeface="Arial" charset="0"/>
              </a:rPr>
              <a:t>NADM-GSC</a:t>
            </a:r>
            <a:r>
              <a:rPr lang="en-US" sz="1200" dirty="0" smtClean="0">
                <a:latin typeface="Arial" charset="0"/>
              </a:rPr>
              <a:t> (</a:t>
            </a:r>
            <a:r>
              <a:rPr lang="ru-RU" sz="1200" dirty="0">
                <a:latin typeface="Arial" charset="0"/>
              </a:rPr>
              <a:t>ГС Канады</a:t>
            </a:r>
            <a:r>
              <a:rPr lang="en-US" sz="1200" dirty="0" smtClean="0">
                <a:latin typeface="Arial" charset="0"/>
              </a:rPr>
              <a:t>) + </a:t>
            </a:r>
          </a:p>
          <a:p>
            <a:pPr>
              <a:defRPr/>
            </a:pPr>
            <a:r>
              <a:rPr lang="en-US" sz="1050" dirty="0" smtClean="0">
                <a:latin typeface="Arial" charset="0"/>
              </a:rPr>
              <a:t>BASE-2000-</a:t>
            </a:r>
            <a:r>
              <a:rPr lang="ru-RU" sz="1050" dirty="0" smtClean="0">
                <a:latin typeface="Arial" charset="0"/>
              </a:rPr>
              <a:t>ЦАГРЭ</a:t>
            </a:r>
            <a:r>
              <a:rPr lang="en-US" sz="105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( </a:t>
            </a:r>
            <a:r>
              <a:rPr lang="ru-RU" sz="1200" dirty="0" smtClean="0">
                <a:latin typeface="Arial" charset="0"/>
              </a:rPr>
              <a:t>Россия</a:t>
            </a:r>
            <a:r>
              <a:rPr lang="en-US" sz="1200" dirty="0" smtClean="0">
                <a:latin typeface="Arial" charset="0"/>
              </a:rPr>
              <a:t>)</a:t>
            </a:r>
            <a:endParaRPr lang="en-US" sz="1200" dirty="0">
              <a:latin typeface="Arial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gray">
          <a:xfrm>
            <a:off x="403276" y="3645024"/>
            <a:ext cx="3782119" cy="51809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st="107763" dir="2700000" algn="ctr" rotWithShape="0">
              <a:schemeClr val="accent6">
                <a:lumMod val="75000"/>
              </a:schemeClr>
            </a:outerShdw>
            <a:reflection blurRad="177800" stA="31000" endPos="72000" dist="50800" dir="5400000" sy="-100000" algn="bl" rotWithShape="0"/>
          </a:effectLst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ts val="200"/>
              </a:spcBef>
              <a:defRPr sz="1400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ФИЗИЧЕСКАЯ МОДЕЛЬ</a:t>
            </a:r>
          </a:p>
          <a:p>
            <a:pPr>
              <a:defRPr/>
            </a:pPr>
            <a:r>
              <a:rPr lang="ru-RU" sz="1200" dirty="0" smtClean="0"/>
              <a:t>разработана ВСЕГЕИ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31" name="Стрелка вниз 2"/>
          <p:cNvSpPr>
            <a:spLocks noChangeArrowheads="1"/>
          </p:cNvSpPr>
          <p:nvPr/>
        </p:nvSpPr>
        <p:spPr bwMode="auto">
          <a:xfrm>
            <a:off x="2041525" y="1591965"/>
            <a:ext cx="504825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</a:pPr>
            <a:endParaRPr lang="ru-RU"/>
          </a:p>
        </p:txBody>
      </p:sp>
      <p:sp>
        <p:nvSpPr>
          <p:cNvPr id="5132" name="Стрелка вниз 33"/>
          <p:cNvSpPr>
            <a:spLocks noChangeArrowheads="1"/>
          </p:cNvSpPr>
          <p:nvPr/>
        </p:nvSpPr>
        <p:spPr bwMode="auto">
          <a:xfrm>
            <a:off x="2043113" y="3208462"/>
            <a:ext cx="503237" cy="436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</a:pPr>
            <a:endParaRPr lang="ru-RU"/>
          </a:p>
        </p:txBody>
      </p:sp>
      <p:sp>
        <p:nvSpPr>
          <p:cNvPr id="5133" name="Стрелка вниз 34"/>
          <p:cNvSpPr>
            <a:spLocks noChangeArrowheads="1"/>
          </p:cNvSpPr>
          <p:nvPr/>
        </p:nvSpPr>
        <p:spPr bwMode="auto">
          <a:xfrm>
            <a:off x="2041525" y="4650209"/>
            <a:ext cx="504825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80000"/>
              </a:lnSpc>
            </a:pPr>
            <a:endParaRPr lang="ru-RU"/>
          </a:p>
        </p:txBody>
      </p:sp>
      <p:sp>
        <p:nvSpPr>
          <p:cNvPr id="5135" name="Rectangle 9"/>
          <p:cNvSpPr txBox="1">
            <a:spLocks noChangeArrowheads="1"/>
          </p:cNvSpPr>
          <p:nvPr/>
        </p:nvSpPr>
        <p:spPr bwMode="auto">
          <a:xfrm>
            <a:off x="317500" y="-31204"/>
            <a:ext cx="8642350" cy="7239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cap="all" spc="320" dirty="0" smtClean="0">
                <a:solidFill>
                  <a:schemeClr val="bg1"/>
                </a:solidFill>
              </a:rPr>
              <a:t>БАЗА ДАННЫХ </a:t>
            </a:r>
          </a:p>
          <a:p>
            <a:pPr algn="ctr" eaLnBrk="1" hangingPunct="1"/>
            <a:r>
              <a:rPr lang="ru-RU" b="1" cap="all" spc="320" dirty="0" smtClean="0">
                <a:solidFill>
                  <a:schemeClr val="bg1"/>
                </a:solidFill>
              </a:rPr>
              <a:t>ГОСУДАРСТВЕННЫХ ГЕОЛОГИЧЕСКИХ КАРТ  РОССИИ</a:t>
            </a:r>
          </a:p>
          <a:p>
            <a:pPr algn="ctr" eaLnBrk="1" hangingPunct="1"/>
            <a:r>
              <a:rPr lang="ru-RU" sz="1200" cap="all" spc="3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построения</a:t>
            </a:r>
            <a:endParaRPr lang="ru-RU" sz="1200" spc="3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4716463" y="755813"/>
            <a:ext cx="4319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Обеспечивает понятийную иерархию и унификацию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верхнего уровня – не зависит от способов  логической или физической реализации. </a:t>
            </a:r>
          </a:p>
          <a:p>
            <a:r>
              <a:rPr lang="ru-RU" sz="1100" i="1" dirty="0" smtClean="0">
                <a:solidFill>
                  <a:schemeClr val="bg1"/>
                </a:solidFill>
              </a:rPr>
              <a:t>Определение  основных категории, понятий и иерархий , используемых  для описания подразделений  геологических карт масштаба </a:t>
            </a:r>
            <a:r>
              <a:rPr lang="en-US" sz="1100" i="1" dirty="0" smtClean="0">
                <a:solidFill>
                  <a:schemeClr val="bg1"/>
                </a:solidFill>
              </a:rPr>
              <a:t>1:200 000 - 1:1 000 000</a:t>
            </a:r>
            <a:endParaRPr lang="ru-RU" sz="1100" i="1" dirty="0" smtClean="0">
              <a:solidFill>
                <a:schemeClr val="bg1"/>
              </a:solidFill>
            </a:endParaRPr>
          </a:p>
          <a:p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5137" name="Rectangle 14"/>
          <p:cNvSpPr>
            <a:spLocks noChangeArrowheads="1"/>
          </p:cNvSpPr>
          <p:nvPr/>
        </p:nvSpPr>
        <p:spPr bwMode="auto">
          <a:xfrm>
            <a:off x="4716463" y="2168227"/>
            <a:ext cx="417671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Переводит концептуальную модель в схему БД. Реляционная или объектная. Содержит упорядоченные онтологии по разделам предметной области.</a:t>
            </a:r>
          </a:p>
          <a:p>
            <a:r>
              <a:rPr lang="ru-RU" sz="1100" i="1" dirty="0" smtClean="0">
                <a:solidFill>
                  <a:schemeClr val="bg1"/>
                </a:solidFill>
              </a:rPr>
              <a:t>Адаптация существующих прототипов, расширение схемы для интеграции СЛ и растровых материалов. Создание онтологий. 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5138" name="Rectangle 14"/>
          <p:cNvSpPr>
            <a:spLocks noChangeArrowheads="1"/>
          </p:cNvSpPr>
          <p:nvPr/>
        </p:nvSpPr>
        <p:spPr bwMode="auto">
          <a:xfrm>
            <a:off x="4725988" y="3514427"/>
            <a:ext cx="4152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Формирует конкретную физическую структуру БД</a:t>
            </a:r>
            <a:r>
              <a:rPr lang="ru-RU" sz="11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1100" i="1" dirty="0" smtClean="0">
                <a:solidFill>
                  <a:schemeClr val="bg1"/>
                </a:solidFill>
              </a:rPr>
              <a:t>Разработка общей архитектуры , схемы взаимодействия отдельных блоков, структуры таблиц (с учетом требований к ЦМ </a:t>
            </a:r>
            <a:r>
              <a:rPr lang="ru-RU" sz="1100" i="1" dirty="0" err="1" smtClean="0">
                <a:solidFill>
                  <a:schemeClr val="bg1"/>
                </a:solidFill>
              </a:rPr>
              <a:t>Госгеолкарт</a:t>
            </a:r>
            <a:r>
              <a:rPr lang="ru-RU" sz="1100" i="1" dirty="0" smtClean="0">
                <a:solidFill>
                  <a:schemeClr val="bg1"/>
                </a:solidFill>
              </a:rPr>
              <a:t>).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4709221" y="4797152"/>
            <a:ext cx="43268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НАПОЛНЕНИЕ БД:</a:t>
            </a:r>
          </a:p>
          <a:p>
            <a:r>
              <a:rPr lang="ru-RU" sz="1100" i="1" dirty="0" smtClean="0">
                <a:solidFill>
                  <a:schemeClr val="bg1"/>
                </a:solidFill>
              </a:rPr>
              <a:t>Проверка и переработка существующих цифровых материалов. Подготовка привязки растров. Загрузка геологической информации в базу данных. Формирование формализованных описаний </a:t>
            </a:r>
            <a:r>
              <a:rPr lang="en-US" sz="1100" i="1" dirty="0" smtClean="0">
                <a:solidFill>
                  <a:schemeClr val="bg1"/>
                </a:solidFill>
              </a:rPr>
              <a:t>. 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5140" name="Rectangle 14"/>
          <p:cNvSpPr>
            <a:spLocks noChangeArrowheads="1"/>
          </p:cNvSpPr>
          <p:nvPr/>
        </p:nvSpPr>
        <p:spPr bwMode="auto">
          <a:xfrm>
            <a:off x="4725988" y="5766058"/>
            <a:ext cx="42338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СОПРОВОЖДЕНИЕ БД:</a:t>
            </a:r>
          </a:p>
          <a:p>
            <a:r>
              <a:rPr lang="ru-RU" sz="1100" i="1" dirty="0" smtClean="0">
                <a:solidFill>
                  <a:schemeClr val="bg1"/>
                </a:solidFill>
              </a:rPr>
              <a:t>Разработка программного обеспечения для подготовки , загрузки и проведения данных. Развертывание услуг и интерфейс для доступа к данным.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1433513" y="1304627"/>
            <a:ext cx="17208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2007-2009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1433513" y="2818706"/>
            <a:ext cx="17208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2008-2010</a:t>
            </a: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34925" y="6203082"/>
            <a:ext cx="45196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Наполнение: </a:t>
            </a:r>
            <a:r>
              <a:rPr lang="en-US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ru-RU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</a:t>
            </a:r>
            <a:r>
              <a:rPr lang="en-US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05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105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2009-201</a:t>
            </a:r>
            <a:r>
              <a:rPr lang="en-US" sz="105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1; </a:t>
            </a:r>
            <a:r>
              <a:rPr lang="en-US" sz="11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ru-RU" sz="1100" b="1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</a:t>
            </a:r>
            <a:r>
              <a:rPr lang="en-US" sz="1100" b="1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1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-2012-2014</a:t>
            </a:r>
            <a:r>
              <a:rPr lang="en-US" sz="105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3 </a:t>
            </a:r>
            <a:r>
              <a:rPr lang="ru-RU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</a:t>
            </a:r>
            <a:r>
              <a:rPr lang="en-US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</a:t>
            </a:r>
            <a:r>
              <a:rPr lang="ru-RU" sz="105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 2020</a:t>
            </a:r>
            <a:endParaRPr lang="ru-RU" sz="105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1433513" y="4149427"/>
            <a:ext cx="1720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2009-2011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-36513" y="6622593"/>
            <a:ext cx="9180513" cy="262791"/>
            <a:chOff x="-36513" y="6595209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3" y="6595209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100000">
                  <a:srgbClr val="0033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6" y="6658342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37" name="Picture 5" descr="logo VSEGEI d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9360"/>
            <a:ext cx="648643" cy="2043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457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6644450"/>
            <a:ext cx="9144000" cy="240934"/>
          </a:xfrm>
          <a:prstGeom prst="rect">
            <a:avLst/>
          </a:prstGeom>
          <a:gradFill rotWithShape="1">
            <a:gsLst>
              <a:gs pos="0">
                <a:schemeClr val="bg1">
                  <a:alpha val="53000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6597352"/>
            <a:ext cx="903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900" dirty="0">
                <a:solidFill>
                  <a:schemeClr val="bg1"/>
                </a:solidFill>
                <a:latin typeface="Arial" charset="0"/>
              </a:rPr>
              <a:t>ФГУП «Всероссийский научно-исследовательский институт геологических, геофизических и геохимических систем (</a:t>
            </a:r>
            <a:r>
              <a:rPr lang="ru-RU" sz="900" dirty="0" err="1">
                <a:solidFill>
                  <a:schemeClr val="bg1"/>
                </a:solidFill>
                <a:latin typeface="Arial" charset="0"/>
              </a:rPr>
              <a:t>ВНИИгеосистем</a:t>
            </a:r>
            <a:r>
              <a:rPr lang="ru-RU" sz="900" dirty="0">
                <a:solidFill>
                  <a:schemeClr val="bg1"/>
                </a:solidFill>
                <a:latin typeface="Arial" charset="0"/>
              </a:rPr>
              <a:t>)»</a:t>
            </a:r>
          </a:p>
        </p:txBody>
      </p:sp>
      <p:sp>
        <p:nvSpPr>
          <p:cNvPr id="48" name="Прямоугольник с одним вырезанным скругленным углом 47"/>
          <p:cNvSpPr/>
          <p:nvPr/>
        </p:nvSpPr>
        <p:spPr bwMode="auto">
          <a:xfrm>
            <a:off x="441165" y="2708920"/>
            <a:ext cx="8568952" cy="354925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 А С И Б О    З А    В Н И М А Н И Е 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5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16" name="Прямоугольник с одним вырезанным скругленным углом 15"/>
          <p:cNvSpPr/>
          <p:nvPr/>
        </p:nvSpPr>
        <p:spPr bwMode="auto">
          <a:xfrm>
            <a:off x="441165" y="4581128"/>
            <a:ext cx="8568952" cy="303300"/>
          </a:xfrm>
          <a:prstGeom prst="snipRoundRect">
            <a:avLst>
              <a:gd name="adj1" fmla="val 16667"/>
              <a:gd name="adj2" fmla="val 23397"/>
            </a:avLst>
          </a:prstGeom>
          <a:noFill/>
          <a:ln w="12700"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Viktor_Snezhko@vsegei.ru</a:t>
            </a:r>
            <a:endParaRPr lang="ru-RU" sz="1600" u="sng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3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324321" y="1359937"/>
            <a:ext cx="8496151" cy="4896321"/>
          </a:xfrm>
          <a:prstGeom prst="can">
            <a:avLst>
              <a:gd name="adj" fmla="val 8755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ДАННЫХ</a:t>
            </a:r>
          </a:p>
          <a:p>
            <a:pPr algn="ctr"/>
            <a:r>
              <a:rPr lang="ru-RU" sz="1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Государственных геологических карт</a:t>
            </a:r>
            <a:r>
              <a:rPr lang="en-US" sz="1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территории России</a:t>
            </a:r>
            <a:r>
              <a:rPr lang="en-US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1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ее континентального шельфа</a:t>
            </a:r>
          </a:p>
        </p:txBody>
      </p:sp>
      <p:sp>
        <p:nvSpPr>
          <p:cNvPr id="7203" name="Rectangle 11"/>
          <p:cNvSpPr>
            <a:spLocks noChangeArrowheads="1"/>
          </p:cNvSpPr>
          <p:nvPr/>
        </p:nvSpPr>
        <p:spPr bwMode="auto">
          <a:xfrm>
            <a:off x="5015188" y="2551656"/>
            <a:ext cx="238433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/>
              <a:t>Блок ЦМ геологических карт</a:t>
            </a:r>
            <a:endParaRPr lang="ru-RU" sz="1200" b="1" dirty="0"/>
          </a:p>
          <a:p>
            <a:r>
              <a:rPr lang="ru-RU" sz="1050" dirty="0" smtClean="0"/>
              <a:t>100 листов ГК </a:t>
            </a:r>
            <a:r>
              <a:rPr lang="en-US" sz="1050" dirty="0" smtClean="0"/>
              <a:t> </a:t>
            </a:r>
            <a:r>
              <a:rPr lang="ru-RU" sz="1050" dirty="0"/>
              <a:t>1:1 000 000 </a:t>
            </a:r>
            <a:r>
              <a:rPr lang="en-US" sz="1050" dirty="0" smtClean="0"/>
              <a:t> </a:t>
            </a:r>
          </a:p>
          <a:p>
            <a:r>
              <a:rPr lang="en-US" sz="1050" dirty="0" smtClean="0"/>
              <a:t>5 </a:t>
            </a:r>
            <a:r>
              <a:rPr lang="ru-RU" sz="1050" dirty="0" smtClean="0"/>
              <a:t>листов ГК </a:t>
            </a:r>
            <a:r>
              <a:rPr lang="en-US" sz="1050" dirty="0" smtClean="0"/>
              <a:t> </a:t>
            </a:r>
            <a:r>
              <a:rPr lang="ru-RU" sz="1050" dirty="0" smtClean="0"/>
              <a:t>1:200 000 </a:t>
            </a:r>
            <a:endParaRPr lang="ru-RU" sz="1050" dirty="0"/>
          </a:p>
          <a:p>
            <a:r>
              <a:rPr lang="en-US" sz="1050" dirty="0" smtClean="0"/>
              <a:t>4 </a:t>
            </a:r>
            <a:r>
              <a:rPr lang="ru-RU" sz="1050" dirty="0" smtClean="0"/>
              <a:t>Бесшовных фрагмента </a:t>
            </a:r>
            <a:r>
              <a:rPr lang="en-US" sz="1050" dirty="0" smtClean="0"/>
              <a:t>2</a:t>
            </a:r>
            <a:r>
              <a:rPr lang="ru-RU" sz="1050" dirty="0" smtClean="0"/>
              <a:t> млн.км</a:t>
            </a:r>
            <a:r>
              <a:rPr lang="ru-RU" sz="1050" baseline="30000" dirty="0" smtClean="0"/>
              <a:t>2</a:t>
            </a:r>
            <a:r>
              <a:rPr lang="ru-RU" sz="1050" dirty="0" smtClean="0"/>
              <a:t> </a:t>
            </a:r>
            <a:r>
              <a:rPr lang="en-US" sz="1050" dirty="0" smtClean="0"/>
              <a:t>. </a:t>
            </a:r>
            <a:endParaRPr lang="en-US" sz="1050" dirty="0"/>
          </a:p>
        </p:txBody>
      </p:sp>
      <p:pic>
        <p:nvPicPr>
          <p:cNvPr id="4116" name="Picture 18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93" y="4560345"/>
            <a:ext cx="1501150" cy="116711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rgbClr val="DFCEBD">
                <a:alpha val="28627"/>
              </a:srgbClr>
            </a:glow>
            <a:outerShdw dist="35921" dir="2700000" algn="ctr" rotWithShape="0">
              <a:schemeClr val="bg2"/>
            </a:outerShdw>
            <a:reflection blurRad="6350" stA="28000" endPos="22000" dist="101600" dir="5400000" sy="-100000" algn="bl" rotWithShape="0"/>
            <a:softEdge rad="12700"/>
          </a:effectLst>
          <a:extLst/>
        </p:spPr>
      </p:pic>
      <p:pic>
        <p:nvPicPr>
          <p:cNvPr id="4117" name="Picture 17"/>
          <p:cNvPicPr preferRelativeResize="0"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040740" y="5027086"/>
            <a:ext cx="1219296" cy="94869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rgbClr val="DFCEBD">
                <a:alpha val="28627"/>
              </a:srgbClr>
            </a:glow>
            <a:outerShdw dist="35921" dir="2700000" algn="ctr" rotWithShape="0">
              <a:schemeClr val="bg2"/>
            </a:outerShdw>
            <a:reflection blurRad="6350" stA="28000" endPos="22000" dist="101600" dir="5400000" sy="-100000" algn="bl" rotWithShape="0"/>
            <a:softEdge rad="12700"/>
          </a:effectLst>
          <a:extLst/>
        </p:spPr>
      </p:pic>
      <p:pic>
        <p:nvPicPr>
          <p:cNvPr id="4118" name="Picture 20"/>
          <p:cNvPicPr preferRelativeResize="0"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7561027" y="4695206"/>
            <a:ext cx="1165204" cy="1032253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119" name="Picture 21"/>
          <p:cNvPicPr preferRelativeResize="0"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901996" y="5119695"/>
            <a:ext cx="1002694" cy="102445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120" name="Picture 22"/>
          <p:cNvPicPr preferRelativeResize="0"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244371" y="4897097"/>
            <a:ext cx="926414" cy="1179161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5076056" y="5048095"/>
            <a:ext cx="177933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/>
              <a:t>                               Блок</a:t>
            </a:r>
            <a:endParaRPr lang="ru-RU" sz="1200" b="1" dirty="0"/>
          </a:p>
          <a:p>
            <a:r>
              <a:rPr lang="ru-RU" sz="1200" b="1" dirty="0" smtClean="0"/>
              <a:t>                Растровых </a:t>
            </a:r>
            <a:r>
              <a:rPr lang="ru-RU" sz="1200" b="1" dirty="0"/>
              <a:t>карт</a:t>
            </a:r>
            <a:endParaRPr lang="en-US" sz="1200" b="1" dirty="0"/>
          </a:p>
          <a:p>
            <a:r>
              <a:rPr lang="en-US" sz="1200" b="1" dirty="0" smtClean="0"/>
              <a:t>-</a:t>
            </a:r>
            <a:r>
              <a:rPr lang="ru-RU" sz="1200" b="1" dirty="0" smtClean="0"/>
              <a:t>- </a:t>
            </a:r>
            <a:r>
              <a:rPr lang="ru-RU" sz="1050" dirty="0" smtClean="0"/>
              <a:t>ГК </a:t>
            </a:r>
            <a:r>
              <a:rPr lang="ru-RU" sz="1050" dirty="0"/>
              <a:t>1000/2  бывший СССР;</a:t>
            </a:r>
          </a:p>
          <a:p>
            <a:r>
              <a:rPr lang="en-US" sz="1050" dirty="0"/>
              <a:t>- </a:t>
            </a:r>
            <a:r>
              <a:rPr lang="ru-RU" sz="1050" dirty="0" err="1"/>
              <a:t>Георастр</a:t>
            </a:r>
            <a:r>
              <a:rPr lang="ru-RU" sz="1050" dirty="0"/>
              <a:t> ГК  </a:t>
            </a:r>
            <a:r>
              <a:rPr lang="en-US" sz="1050" dirty="0"/>
              <a:t>200 –1000 </a:t>
            </a:r>
            <a:r>
              <a:rPr lang="ru-RU" sz="1050" dirty="0"/>
              <a:t> 1-3 </a:t>
            </a:r>
            <a:r>
              <a:rPr lang="ru-RU" sz="1050" dirty="0" smtClean="0"/>
              <a:t>поколений</a:t>
            </a:r>
            <a:endParaRPr lang="ru-RU" sz="1050" dirty="0"/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2380360" y="5272440"/>
            <a:ext cx="165618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200" b="1" dirty="0"/>
              <a:t>Терминологический </a:t>
            </a:r>
            <a:r>
              <a:rPr lang="en-US" sz="1200" b="1" dirty="0"/>
              <a:t> </a:t>
            </a:r>
            <a:r>
              <a:rPr lang="ru-RU" sz="1200" b="1" dirty="0"/>
              <a:t>Блок </a:t>
            </a:r>
            <a:endParaRPr lang="en-US" sz="1200" b="1" dirty="0"/>
          </a:p>
          <a:p>
            <a:pPr marL="95250" indent="-95250"/>
            <a:r>
              <a:rPr lang="en-US" sz="1050" dirty="0"/>
              <a:t>47 </a:t>
            </a:r>
            <a:r>
              <a:rPr lang="ru-RU" sz="1050" dirty="0" smtClean="0"/>
              <a:t>словарей</a:t>
            </a:r>
          </a:p>
          <a:p>
            <a:pPr marL="95250" indent="-95250"/>
            <a:r>
              <a:rPr lang="en-US" sz="1050" dirty="0" smtClean="0"/>
              <a:t> </a:t>
            </a:r>
            <a:r>
              <a:rPr lang="en-US" sz="1050" dirty="0"/>
              <a:t>3000 </a:t>
            </a:r>
            <a:r>
              <a:rPr lang="ru-RU" sz="1050" dirty="0"/>
              <a:t> терминов</a:t>
            </a:r>
            <a:r>
              <a:rPr lang="en-US" sz="1050" dirty="0"/>
              <a:t> </a:t>
            </a:r>
            <a:endParaRPr lang="ru-RU" sz="1050" dirty="0"/>
          </a:p>
        </p:txBody>
      </p:sp>
      <p:sp>
        <p:nvSpPr>
          <p:cNvPr id="7196" name="Rectangle 12"/>
          <p:cNvSpPr>
            <a:spLocks noChangeArrowheads="1"/>
          </p:cNvSpPr>
          <p:nvPr/>
        </p:nvSpPr>
        <p:spPr bwMode="auto">
          <a:xfrm>
            <a:off x="2249205" y="2557031"/>
            <a:ext cx="2061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algn="ctr"/>
            <a:r>
              <a:rPr lang="ru-RU" sz="1200" b="1" dirty="0" smtClean="0"/>
              <a:t>Блок Легенд Серий Листов</a:t>
            </a:r>
            <a:endParaRPr lang="en-US" sz="1200" b="1" dirty="0" smtClean="0"/>
          </a:p>
          <a:p>
            <a:r>
              <a:rPr lang="ru-RU" sz="1050" dirty="0" smtClean="0"/>
              <a:t>21 </a:t>
            </a:r>
            <a:r>
              <a:rPr lang="en-US" sz="1050" dirty="0" smtClean="0"/>
              <a:t> </a:t>
            </a:r>
            <a:r>
              <a:rPr lang="ru-RU" sz="1050" dirty="0" smtClean="0"/>
              <a:t>Серийная легенда  ГК-1000/3</a:t>
            </a:r>
            <a:endParaRPr lang="en-US" sz="1050" dirty="0" smtClean="0"/>
          </a:p>
          <a:p>
            <a:r>
              <a:rPr lang="ru-RU" sz="1050" dirty="0" smtClean="0"/>
              <a:t>5</a:t>
            </a:r>
            <a:r>
              <a:rPr lang="en-US" sz="1050" dirty="0" smtClean="0"/>
              <a:t> </a:t>
            </a:r>
            <a:r>
              <a:rPr lang="ru-RU" sz="1050" dirty="0" smtClean="0"/>
              <a:t>Серийных легенд  ГК-200/2</a:t>
            </a:r>
            <a:endParaRPr lang="en-US" sz="1050" dirty="0" smtClean="0"/>
          </a:p>
          <a:p>
            <a:r>
              <a:rPr lang="ru-RU" sz="1050" dirty="0" smtClean="0"/>
              <a:t>Более 300 таксонов и  </a:t>
            </a:r>
            <a:r>
              <a:rPr lang="en-US" sz="1050" dirty="0" smtClean="0"/>
              <a:t>14 000</a:t>
            </a:r>
            <a:r>
              <a:rPr lang="ru-RU" sz="1050" dirty="0" smtClean="0"/>
              <a:t> уникальных подразделений</a:t>
            </a:r>
            <a:endParaRPr lang="ru-RU" sz="1050" dirty="0"/>
          </a:p>
        </p:txBody>
      </p:sp>
      <p:pic>
        <p:nvPicPr>
          <p:cNvPr id="4109" name="Picture 10"/>
          <p:cNvPicPr preferRelativeResize="0"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22" y="2632535"/>
            <a:ext cx="1481778" cy="110147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20159"/>
            <a:ext cx="1398874" cy="112165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AEBA98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361" y="2551305"/>
            <a:ext cx="1313636" cy="10038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8" name="Picture 9"/>
          <p:cNvPicPr preferRelativeResize="0"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780258"/>
            <a:ext cx="1296143" cy="8969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114" name="Picture 15"/>
          <p:cNvPicPr preferRelativeResize="0"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59" y="3286021"/>
            <a:ext cx="753897" cy="58869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115" name="Picture 16"/>
          <p:cNvPicPr preferRelativeResize="0"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501" y="2935862"/>
            <a:ext cx="793479" cy="61934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7197" name="Picture 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053255"/>
            <a:ext cx="1501593" cy="103222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glow rad="508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045899" y="3221071"/>
            <a:ext cx="211838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050" dirty="0" smtClean="0"/>
              <a:t>ГК России масштаба </a:t>
            </a:r>
            <a:r>
              <a:rPr lang="en-US" sz="1050" dirty="0" smtClean="0"/>
              <a:t> </a:t>
            </a:r>
            <a:r>
              <a:rPr lang="en-US" sz="1050" dirty="0"/>
              <a:t>1 : </a:t>
            </a:r>
            <a:r>
              <a:rPr lang="en-US" sz="1050" dirty="0" smtClean="0"/>
              <a:t>2 500 000 </a:t>
            </a:r>
            <a:endParaRPr lang="ru-RU" sz="1050" dirty="0"/>
          </a:p>
        </p:txBody>
      </p:sp>
      <p:sp>
        <p:nvSpPr>
          <p:cNvPr id="3" name="Овал 2"/>
          <p:cNvSpPr/>
          <p:nvPr/>
        </p:nvSpPr>
        <p:spPr bwMode="auto">
          <a:xfrm>
            <a:off x="2901781" y="3125820"/>
            <a:ext cx="2818784" cy="283911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1 295 000 </a:t>
            </a:r>
            <a:r>
              <a:rPr lang="ru-RU" sz="1400" dirty="0" smtClean="0"/>
              <a:t>пространственных объектов </a:t>
            </a:r>
          </a:p>
          <a:p>
            <a:pPr algn="ctr">
              <a:lnSpc>
                <a:spcPct val="80000"/>
              </a:lnSpc>
            </a:pPr>
            <a:endParaRPr lang="ru-RU" sz="1400" dirty="0" smtClean="0"/>
          </a:p>
          <a:p>
            <a:pPr algn="ctr">
              <a:lnSpc>
                <a:spcPct val="80000"/>
              </a:lnSpc>
            </a:pPr>
            <a:r>
              <a:rPr lang="ru-RU" b="1" dirty="0" smtClean="0"/>
              <a:t>76 000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/>
              <a:t>геологических подразделений</a:t>
            </a:r>
          </a:p>
          <a:p>
            <a:pPr algn="ctr">
              <a:lnSpc>
                <a:spcPct val="80000"/>
              </a:lnSpc>
            </a:pPr>
            <a:endParaRPr lang="ru-RU" sz="1400" dirty="0"/>
          </a:p>
          <a:p>
            <a:pPr marL="342900" indent="-342900" algn="ctr">
              <a:lnSpc>
                <a:spcPct val="80000"/>
              </a:lnSpc>
            </a:pPr>
            <a:r>
              <a:rPr lang="ru-RU" b="1" dirty="0" smtClean="0"/>
              <a:t>16 800</a:t>
            </a:r>
          </a:p>
          <a:p>
            <a:pPr marL="342900" indent="-342900" algn="ctr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1400" dirty="0" smtClean="0"/>
              <a:t>растров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Стрелка вниз 33"/>
          <p:cNvSpPr/>
          <p:nvPr/>
        </p:nvSpPr>
        <p:spPr bwMode="auto">
          <a:xfrm>
            <a:off x="4064625" y="578212"/>
            <a:ext cx="294669" cy="1050587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6000"/>
                </a:schemeClr>
              </a:gs>
              <a:gs pos="39999">
                <a:srgbClr val="85C2FF"/>
              </a:gs>
              <a:gs pos="100000">
                <a:srgbClr val="FFEBFA"/>
              </a:gs>
            </a:gsLst>
            <a:lin ang="5400000" scaled="0"/>
            <a:tileRect/>
          </a:gradFill>
          <a:ln w="19050" cap="flat" cmpd="sng" algn="ctr">
            <a:gradFill>
              <a:gsLst>
                <a:gs pos="0">
                  <a:schemeClr val="bg1"/>
                </a:gs>
                <a:gs pos="79000">
                  <a:schemeClr val="tx1">
                    <a:lumMod val="66000"/>
                    <a:lumOff val="34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77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metal"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latin typeface="Arial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554941" y="85770"/>
            <a:ext cx="38164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ВНЕШНИЙ ДОСТУП</a:t>
            </a:r>
            <a:endParaRPr lang="ru-RU" sz="1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Стрелка вниз 40"/>
          <p:cNvSpPr/>
          <p:nvPr/>
        </p:nvSpPr>
        <p:spPr bwMode="auto">
          <a:xfrm rot="10800000">
            <a:off x="4720519" y="564152"/>
            <a:ext cx="294669" cy="1050587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6000"/>
                </a:schemeClr>
              </a:gs>
              <a:gs pos="39999">
                <a:srgbClr val="85C2FF"/>
              </a:gs>
              <a:gs pos="100000">
                <a:srgbClr val="FFEBFA"/>
              </a:gs>
            </a:gsLst>
            <a:lin ang="5400000" scaled="0"/>
            <a:tileRect/>
          </a:gradFill>
          <a:ln w="19050" cap="flat" cmpd="sng" algn="ctr">
            <a:gradFill>
              <a:gsLst>
                <a:gs pos="0">
                  <a:schemeClr val="bg1"/>
                </a:gs>
                <a:gs pos="79000">
                  <a:schemeClr val="tx1">
                    <a:lumMod val="66000"/>
                    <a:lumOff val="34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77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metal"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71667">
                <a:srgbClr val="003366"/>
              </a:gs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083" y="179261"/>
            <a:ext cx="1851897" cy="18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262424" y="5090189"/>
            <a:ext cx="2005320" cy="1440160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</a:t>
            </a:r>
            <a:r>
              <a:rPr lang="ru-RU" sz="1200" b="1" cap="all" spc="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ДАННЫХ 1</a:t>
            </a:r>
          </a:p>
          <a:p>
            <a:pPr algn="ctr"/>
            <a:r>
              <a:rPr lang="ru-RU" sz="1200" b="1" cap="all" spc="320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1200" b="1" cap="all" spc="320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Содержание 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5832140" y="183583"/>
            <a:ext cx="1944216" cy="1558301"/>
            <a:chOff x="3479381" y="528480"/>
            <a:chExt cx="2463852" cy="2270652"/>
          </a:xfrm>
        </p:grpSpPr>
        <p:pic>
          <p:nvPicPr>
            <p:cNvPr id="38" name="Picture 2" descr="http://investrd.ru/wp-content/uploads/2012/06/P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381" y="528480"/>
              <a:ext cx="2463852" cy="22706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80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794806" y="635953"/>
              <a:ext cx="18330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программа клиент</a:t>
              </a:r>
              <a:endParaRPr lang="ru-RU" sz="1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6804248" y="5090189"/>
            <a:ext cx="2127988" cy="1440160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</a:t>
            </a:r>
            <a:r>
              <a:rPr lang="ru-RU" sz="1200" b="1" cap="all" spc="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ДАННЫХ 2</a:t>
            </a:r>
          </a:p>
          <a:p>
            <a:pPr algn="ctr"/>
            <a:r>
              <a:rPr lang="ru-RU" sz="1200" b="1" cap="all" spc="320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1200" b="1" cap="all" spc="320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Содержание 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2055" idx="3"/>
            <a:endCxn id="2054" idx="0"/>
          </p:cNvCxnSpPr>
          <p:nvPr/>
        </p:nvCxnSpPr>
        <p:spPr bwMode="auto">
          <a:xfrm>
            <a:off x="5785980" y="1091310"/>
            <a:ext cx="495847" cy="3312300"/>
          </a:xfrm>
          <a:prstGeom prst="bentConnector2">
            <a:avLst/>
          </a:prstGeom>
          <a:solidFill>
            <a:schemeClr val="accent1"/>
          </a:solidFill>
          <a:ln w="76200" cap="sq" cmpd="sng" algn="ctr">
            <a:solidFill>
              <a:schemeClr val="bg1"/>
            </a:solidFill>
            <a:prstDash val="solid"/>
            <a:bevel/>
            <a:headEnd type="stealth" w="med" len="med"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47" name="Прямая соединительная линия 46"/>
          <p:cNvCxnSpPr>
            <a:stCxn id="2055" idx="1"/>
            <a:endCxn id="2051" idx="0"/>
          </p:cNvCxnSpPr>
          <p:nvPr/>
        </p:nvCxnSpPr>
        <p:spPr bwMode="auto">
          <a:xfrm rot="10800000" flipV="1">
            <a:off x="2580873" y="1091309"/>
            <a:ext cx="1353211" cy="3103823"/>
          </a:xfrm>
          <a:prstGeom prst="bentConnector2">
            <a:avLst/>
          </a:prstGeom>
          <a:solidFill>
            <a:schemeClr val="accent1"/>
          </a:solidFill>
          <a:ln w="76200" cap="sq" cmpd="sng" algn="ctr">
            <a:solidFill>
              <a:schemeClr val="bg1"/>
            </a:solidFill>
            <a:prstDash val="solid"/>
            <a:bevel/>
            <a:headEnd type="stealth" w="med" len="med"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316" y="4195133"/>
            <a:ext cx="1423112" cy="140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954" y="4403610"/>
            <a:ext cx="1429745" cy="140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971600" y="2239704"/>
            <a:ext cx="7776864" cy="1284180"/>
          </a:xfrm>
          <a:prstGeom prst="rect">
            <a:avLst/>
          </a:prstGeom>
          <a:gradFill>
            <a:gsLst>
              <a:gs pos="71667">
                <a:srgbClr val="003366"/>
              </a:gs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66675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lIns="72000" tIns="72000" rIns="72000" bIns="7200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Программа-клиент 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должна уметь читать формат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любой БД.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Программа-клиент 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должна уметь самостоятельно разобраться во внутренней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структуре конкретной  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БД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Язык 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для построения запросов  к БД (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SQL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) имеет  различные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диалекты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0" name="Умножение 7169"/>
          <p:cNvSpPr/>
          <p:nvPr/>
        </p:nvSpPr>
        <p:spPr bwMode="auto">
          <a:xfrm>
            <a:off x="3848353" y="82255"/>
            <a:ext cx="2023358" cy="2119640"/>
          </a:xfrm>
          <a:custGeom>
            <a:avLst/>
            <a:gdLst>
              <a:gd name="connsiteX0" fmla="*/ 824525 w 3672408"/>
              <a:gd name="connsiteY0" fmla="*/ 933044 h 3643565"/>
              <a:gd name="connsiteX1" fmla="*/ 939517 w 3672408"/>
              <a:gd name="connsiteY1" fmla="*/ 817142 h 3643565"/>
              <a:gd name="connsiteX2" fmla="*/ 1836204 w 3672408"/>
              <a:gd name="connsiteY2" fmla="*/ 1706787 h 3643565"/>
              <a:gd name="connsiteX3" fmla="*/ 2732891 w 3672408"/>
              <a:gd name="connsiteY3" fmla="*/ 817142 h 3643565"/>
              <a:gd name="connsiteX4" fmla="*/ 2847883 w 3672408"/>
              <a:gd name="connsiteY4" fmla="*/ 933044 h 3643565"/>
              <a:gd name="connsiteX5" fmla="*/ 1952110 w 3672408"/>
              <a:gd name="connsiteY5" fmla="*/ 1821783 h 3643565"/>
              <a:gd name="connsiteX6" fmla="*/ 2847883 w 3672408"/>
              <a:gd name="connsiteY6" fmla="*/ 2710521 h 3643565"/>
              <a:gd name="connsiteX7" fmla="*/ 2732891 w 3672408"/>
              <a:gd name="connsiteY7" fmla="*/ 2826423 h 3643565"/>
              <a:gd name="connsiteX8" fmla="*/ 1836204 w 3672408"/>
              <a:gd name="connsiteY8" fmla="*/ 1936778 h 3643565"/>
              <a:gd name="connsiteX9" fmla="*/ 939517 w 3672408"/>
              <a:gd name="connsiteY9" fmla="*/ 2826423 h 3643565"/>
              <a:gd name="connsiteX10" fmla="*/ 824525 w 3672408"/>
              <a:gd name="connsiteY10" fmla="*/ 2710521 h 3643565"/>
              <a:gd name="connsiteX11" fmla="*/ 1720298 w 3672408"/>
              <a:gd name="connsiteY11" fmla="*/ 1821783 h 3643565"/>
              <a:gd name="connsiteX12" fmla="*/ 824525 w 3672408"/>
              <a:gd name="connsiteY12" fmla="*/ 933044 h 3643565"/>
              <a:gd name="connsiteX0" fmla="*/ 0 w 2081786"/>
              <a:gd name="connsiteY0" fmla="*/ 226261 h 2119640"/>
              <a:gd name="connsiteX1" fmla="*/ 114992 w 2081786"/>
              <a:gd name="connsiteY1" fmla="*/ 110359 h 2119640"/>
              <a:gd name="connsiteX2" fmla="*/ 1011679 w 2081786"/>
              <a:gd name="connsiteY2" fmla="*/ 1000004 h 2119640"/>
              <a:gd name="connsiteX3" fmla="*/ 2081786 w 2081786"/>
              <a:gd name="connsiteY3" fmla="*/ 0 h 2119640"/>
              <a:gd name="connsiteX4" fmla="*/ 2023358 w 2081786"/>
              <a:gd name="connsiteY4" fmla="*/ 226261 h 2119640"/>
              <a:gd name="connsiteX5" fmla="*/ 1127585 w 2081786"/>
              <a:gd name="connsiteY5" fmla="*/ 1115000 h 2119640"/>
              <a:gd name="connsiteX6" fmla="*/ 2023358 w 2081786"/>
              <a:gd name="connsiteY6" fmla="*/ 2003738 h 2119640"/>
              <a:gd name="connsiteX7" fmla="*/ 1908366 w 2081786"/>
              <a:gd name="connsiteY7" fmla="*/ 2119640 h 2119640"/>
              <a:gd name="connsiteX8" fmla="*/ 1011679 w 2081786"/>
              <a:gd name="connsiteY8" fmla="*/ 1229995 h 2119640"/>
              <a:gd name="connsiteX9" fmla="*/ 114992 w 2081786"/>
              <a:gd name="connsiteY9" fmla="*/ 2119640 h 2119640"/>
              <a:gd name="connsiteX10" fmla="*/ 0 w 2081786"/>
              <a:gd name="connsiteY10" fmla="*/ 2003738 h 2119640"/>
              <a:gd name="connsiteX11" fmla="*/ 895773 w 2081786"/>
              <a:gd name="connsiteY11" fmla="*/ 1115000 h 2119640"/>
              <a:gd name="connsiteX12" fmla="*/ 0 w 2081786"/>
              <a:gd name="connsiteY12" fmla="*/ 226261 h 2119640"/>
              <a:gd name="connsiteX0" fmla="*/ 0 w 2023358"/>
              <a:gd name="connsiteY0" fmla="*/ 226261 h 2119640"/>
              <a:gd name="connsiteX1" fmla="*/ 114992 w 2023358"/>
              <a:gd name="connsiteY1" fmla="*/ 110359 h 2119640"/>
              <a:gd name="connsiteX2" fmla="*/ 1011679 w 2023358"/>
              <a:gd name="connsiteY2" fmla="*/ 1000004 h 2119640"/>
              <a:gd name="connsiteX3" fmla="*/ 2002958 w 2023358"/>
              <a:gd name="connsiteY3" fmla="*/ 0 h 2119640"/>
              <a:gd name="connsiteX4" fmla="*/ 2023358 w 2023358"/>
              <a:gd name="connsiteY4" fmla="*/ 226261 h 2119640"/>
              <a:gd name="connsiteX5" fmla="*/ 1127585 w 2023358"/>
              <a:gd name="connsiteY5" fmla="*/ 1115000 h 2119640"/>
              <a:gd name="connsiteX6" fmla="*/ 2023358 w 2023358"/>
              <a:gd name="connsiteY6" fmla="*/ 2003738 h 2119640"/>
              <a:gd name="connsiteX7" fmla="*/ 1908366 w 2023358"/>
              <a:gd name="connsiteY7" fmla="*/ 2119640 h 2119640"/>
              <a:gd name="connsiteX8" fmla="*/ 1011679 w 2023358"/>
              <a:gd name="connsiteY8" fmla="*/ 1229995 h 2119640"/>
              <a:gd name="connsiteX9" fmla="*/ 114992 w 2023358"/>
              <a:gd name="connsiteY9" fmla="*/ 2119640 h 2119640"/>
              <a:gd name="connsiteX10" fmla="*/ 0 w 2023358"/>
              <a:gd name="connsiteY10" fmla="*/ 2003738 h 2119640"/>
              <a:gd name="connsiteX11" fmla="*/ 895773 w 2023358"/>
              <a:gd name="connsiteY11" fmla="*/ 1115000 h 2119640"/>
              <a:gd name="connsiteX12" fmla="*/ 0 w 2023358"/>
              <a:gd name="connsiteY12" fmla="*/ 226261 h 2119640"/>
              <a:gd name="connsiteX0" fmla="*/ 0 w 2023358"/>
              <a:gd name="connsiteY0" fmla="*/ 226261 h 2119640"/>
              <a:gd name="connsiteX1" fmla="*/ 58629 w 2023358"/>
              <a:gd name="connsiteY1" fmla="*/ 173064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23358 w 2023358"/>
              <a:gd name="connsiteY5" fmla="*/ 226261 h 2119640"/>
              <a:gd name="connsiteX6" fmla="*/ 1127585 w 2023358"/>
              <a:gd name="connsiteY6" fmla="*/ 1115000 h 2119640"/>
              <a:gd name="connsiteX7" fmla="*/ 2023358 w 2023358"/>
              <a:gd name="connsiteY7" fmla="*/ 2003738 h 2119640"/>
              <a:gd name="connsiteX8" fmla="*/ 1908366 w 2023358"/>
              <a:gd name="connsiteY8" fmla="*/ 2119640 h 2119640"/>
              <a:gd name="connsiteX9" fmla="*/ 1011679 w 2023358"/>
              <a:gd name="connsiteY9" fmla="*/ 1229995 h 2119640"/>
              <a:gd name="connsiteX10" fmla="*/ 114992 w 2023358"/>
              <a:gd name="connsiteY10" fmla="*/ 2119640 h 2119640"/>
              <a:gd name="connsiteX11" fmla="*/ 0 w 2023358"/>
              <a:gd name="connsiteY11" fmla="*/ 2003738 h 2119640"/>
              <a:gd name="connsiteX12" fmla="*/ 895773 w 2023358"/>
              <a:gd name="connsiteY12" fmla="*/ 1115000 h 2119640"/>
              <a:gd name="connsiteX13" fmla="*/ 0 w 2023358"/>
              <a:gd name="connsiteY13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23358 w 2023358"/>
              <a:gd name="connsiteY5" fmla="*/ 226261 h 2119640"/>
              <a:gd name="connsiteX6" fmla="*/ 1127585 w 2023358"/>
              <a:gd name="connsiteY6" fmla="*/ 1115000 h 2119640"/>
              <a:gd name="connsiteX7" fmla="*/ 2023358 w 2023358"/>
              <a:gd name="connsiteY7" fmla="*/ 2003738 h 2119640"/>
              <a:gd name="connsiteX8" fmla="*/ 1908366 w 2023358"/>
              <a:gd name="connsiteY8" fmla="*/ 2119640 h 2119640"/>
              <a:gd name="connsiteX9" fmla="*/ 1011679 w 2023358"/>
              <a:gd name="connsiteY9" fmla="*/ 1229995 h 2119640"/>
              <a:gd name="connsiteX10" fmla="*/ 114992 w 2023358"/>
              <a:gd name="connsiteY10" fmla="*/ 2119640 h 2119640"/>
              <a:gd name="connsiteX11" fmla="*/ 0 w 2023358"/>
              <a:gd name="connsiteY11" fmla="*/ 2003738 h 2119640"/>
              <a:gd name="connsiteX12" fmla="*/ 895773 w 2023358"/>
              <a:gd name="connsiteY12" fmla="*/ 1115000 h 2119640"/>
              <a:gd name="connsiteX13" fmla="*/ 0 w 2023358"/>
              <a:gd name="connsiteY13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08366 w 2023358"/>
              <a:gd name="connsiteY9" fmla="*/ 2119640 h 2119640"/>
              <a:gd name="connsiteX10" fmla="*/ 1011679 w 2023358"/>
              <a:gd name="connsiteY10" fmla="*/ 1229995 h 2119640"/>
              <a:gd name="connsiteX11" fmla="*/ 114992 w 2023358"/>
              <a:gd name="connsiteY11" fmla="*/ 2119640 h 2119640"/>
              <a:gd name="connsiteX12" fmla="*/ 0 w 2023358"/>
              <a:gd name="connsiteY12" fmla="*/ 2003738 h 2119640"/>
              <a:gd name="connsiteX13" fmla="*/ 895773 w 2023358"/>
              <a:gd name="connsiteY13" fmla="*/ 1115000 h 2119640"/>
              <a:gd name="connsiteX14" fmla="*/ 0 w 2023358"/>
              <a:gd name="connsiteY14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08366 w 2023358"/>
              <a:gd name="connsiteY9" fmla="*/ 2119640 h 2119640"/>
              <a:gd name="connsiteX10" fmla="*/ 1011679 w 2023358"/>
              <a:gd name="connsiteY10" fmla="*/ 1229995 h 2119640"/>
              <a:gd name="connsiteX11" fmla="*/ 114992 w 2023358"/>
              <a:gd name="connsiteY11" fmla="*/ 2119640 h 2119640"/>
              <a:gd name="connsiteX12" fmla="*/ 0 w 2023358"/>
              <a:gd name="connsiteY12" fmla="*/ 2003738 h 2119640"/>
              <a:gd name="connsiteX13" fmla="*/ 895773 w 2023358"/>
              <a:gd name="connsiteY13" fmla="*/ 1115000 h 2119640"/>
              <a:gd name="connsiteX14" fmla="*/ 0 w 2023358"/>
              <a:gd name="connsiteY14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70556 w 2023358"/>
              <a:gd name="connsiteY9" fmla="*/ 2043428 h 2119640"/>
              <a:gd name="connsiteX10" fmla="*/ 1908366 w 2023358"/>
              <a:gd name="connsiteY10" fmla="*/ 2119640 h 2119640"/>
              <a:gd name="connsiteX11" fmla="*/ 1011679 w 2023358"/>
              <a:gd name="connsiteY11" fmla="*/ 1229995 h 2119640"/>
              <a:gd name="connsiteX12" fmla="*/ 114992 w 2023358"/>
              <a:gd name="connsiteY12" fmla="*/ 2119640 h 2119640"/>
              <a:gd name="connsiteX13" fmla="*/ 0 w 2023358"/>
              <a:gd name="connsiteY13" fmla="*/ 2003738 h 2119640"/>
              <a:gd name="connsiteX14" fmla="*/ 895773 w 2023358"/>
              <a:gd name="connsiteY14" fmla="*/ 1115000 h 2119640"/>
              <a:gd name="connsiteX15" fmla="*/ 0 w 2023358"/>
              <a:gd name="connsiteY15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70556 w 2023358"/>
              <a:gd name="connsiteY9" fmla="*/ 2043428 h 2119640"/>
              <a:gd name="connsiteX10" fmla="*/ 1908366 w 2023358"/>
              <a:gd name="connsiteY10" fmla="*/ 2119640 h 2119640"/>
              <a:gd name="connsiteX11" fmla="*/ 1940868 w 2023358"/>
              <a:gd name="connsiteY11" fmla="*/ 2067179 h 2119640"/>
              <a:gd name="connsiteX12" fmla="*/ 1011679 w 2023358"/>
              <a:gd name="connsiteY12" fmla="*/ 1229995 h 2119640"/>
              <a:gd name="connsiteX13" fmla="*/ 114992 w 2023358"/>
              <a:gd name="connsiteY13" fmla="*/ 2119640 h 2119640"/>
              <a:gd name="connsiteX14" fmla="*/ 0 w 2023358"/>
              <a:gd name="connsiteY14" fmla="*/ 2003738 h 2119640"/>
              <a:gd name="connsiteX15" fmla="*/ 895773 w 2023358"/>
              <a:gd name="connsiteY15" fmla="*/ 1115000 h 2119640"/>
              <a:gd name="connsiteX16" fmla="*/ 0 w 2023358"/>
              <a:gd name="connsiteY16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70556 w 2023358"/>
              <a:gd name="connsiteY9" fmla="*/ 2043428 h 2119640"/>
              <a:gd name="connsiteX10" fmla="*/ 1908366 w 2023358"/>
              <a:gd name="connsiteY10" fmla="*/ 2119640 h 2119640"/>
              <a:gd name="connsiteX11" fmla="*/ 1917118 w 2023358"/>
              <a:gd name="connsiteY11" fmla="*/ 2096867 h 2119640"/>
              <a:gd name="connsiteX12" fmla="*/ 1011679 w 2023358"/>
              <a:gd name="connsiteY12" fmla="*/ 1229995 h 2119640"/>
              <a:gd name="connsiteX13" fmla="*/ 114992 w 2023358"/>
              <a:gd name="connsiteY13" fmla="*/ 2119640 h 2119640"/>
              <a:gd name="connsiteX14" fmla="*/ 0 w 2023358"/>
              <a:gd name="connsiteY14" fmla="*/ 2003738 h 2119640"/>
              <a:gd name="connsiteX15" fmla="*/ 895773 w 2023358"/>
              <a:gd name="connsiteY15" fmla="*/ 1115000 h 2119640"/>
              <a:gd name="connsiteX16" fmla="*/ 0 w 2023358"/>
              <a:gd name="connsiteY16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70556 w 2023358"/>
              <a:gd name="connsiteY9" fmla="*/ 2043428 h 2119640"/>
              <a:gd name="connsiteX10" fmla="*/ 1908366 w 2023358"/>
              <a:gd name="connsiteY10" fmla="*/ 2119640 h 2119640"/>
              <a:gd name="connsiteX11" fmla="*/ 1917118 w 2023358"/>
              <a:gd name="connsiteY11" fmla="*/ 2096867 h 2119640"/>
              <a:gd name="connsiteX12" fmla="*/ 1011679 w 2023358"/>
              <a:gd name="connsiteY12" fmla="*/ 1229995 h 2119640"/>
              <a:gd name="connsiteX13" fmla="*/ 114992 w 2023358"/>
              <a:gd name="connsiteY13" fmla="*/ 2119640 h 2119640"/>
              <a:gd name="connsiteX14" fmla="*/ 106877 w 2023358"/>
              <a:gd name="connsiteY14" fmla="*/ 1914674 h 2119640"/>
              <a:gd name="connsiteX15" fmla="*/ 895773 w 2023358"/>
              <a:gd name="connsiteY15" fmla="*/ 1115000 h 2119640"/>
              <a:gd name="connsiteX16" fmla="*/ 0 w 2023358"/>
              <a:gd name="connsiteY16" fmla="*/ 226261 h 2119640"/>
              <a:gd name="connsiteX0" fmla="*/ 0 w 2023358"/>
              <a:gd name="connsiteY0" fmla="*/ 226261 h 2119640"/>
              <a:gd name="connsiteX1" fmla="*/ 82379 w 2023358"/>
              <a:gd name="connsiteY1" fmla="*/ 196815 h 2119640"/>
              <a:gd name="connsiteX2" fmla="*/ 114992 w 2023358"/>
              <a:gd name="connsiteY2" fmla="*/ 110359 h 2119640"/>
              <a:gd name="connsiteX3" fmla="*/ 1011679 w 2023358"/>
              <a:gd name="connsiteY3" fmla="*/ 1000004 h 2119640"/>
              <a:gd name="connsiteX4" fmla="*/ 2002958 w 2023358"/>
              <a:gd name="connsiteY4" fmla="*/ 0 h 2119640"/>
              <a:gd name="connsiteX5" fmla="*/ 2006182 w 2023358"/>
              <a:gd name="connsiteY5" fmla="*/ 125563 h 2119640"/>
              <a:gd name="connsiteX6" fmla="*/ 2023358 w 2023358"/>
              <a:gd name="connsiteY6" fmla="*/ 226261 h 2119640"/>
              <a:gd name="connsiteX7" fmla="*/ 1127585 w 2023358"/>
              <a:gd name="connsiteY7" fmla="*/ 1115000 h 2119640"/>
              <a:gd name="connsiteX8" fmla="*/ 2023358 w 2023358"/>
              <a:gd name="connsiteY8" fmla="*/ 2003738 h 2119640"/>
              <a:gd name="connsiteX9" fmla="*/ 1970556 w 2023358"/>
              <a:gd name="connsiteY9" fmla="*/ 2043428 h 2119640"/>
              <a:gd name="connsiteX10" fmla="*/ 1908366 w 2023358"/>
              <a:gd name="connsiteY10" fmla="*/ 2119640 h 2119640"/>
              <a:gd name="connsiteX11" fmla="*/ 1917118 w 2023358"/>
              <a:gd name="connsiteY11" fmla="*/ 2096867 h 2119640"/>
              <a:gd name="connsiteX12" fmla="*/ 1011679 w 2023358"/>
              <a:gd name="connsiteY12" fmla="*/ 1229995 h 2119640"/>
              <a:gd name="connsiteX13" fmla="*/ 233745 w 2023358"/>
              <a:gd name="connsiteY13" fmla="*/ 2000886 h 2119640"/>
              <a:gd name="connsiteX14" fmla="*/ 106877 w 2023358"/>
              <a:gd name="connsiteY14" fmla="*/ 1914674 h 2119640"/>
              <a:gd name="connsiteX15" fmla="*/ 895773 w 2023358"/>
              <a:gd name="connsiteY15" fmla="*/ 1115000 h 2119640"/>
              <a:gd name="connsiteX16" fmla="*/ 0 w 2023358"/>
              <a:gd name="connsiteY16" fmla="*/ 226261 h 211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3358" h="2119640">
                <a:moveTo>
                  <a:pt x="0" y="226261"/>
                </a:moveTo>
                <a:lnTo>
                  <a:pt x="82379" y="196815"/>
                </a:lnTo>
                <a:lnTo>
                  <a:pt x="114992" y="110359"/>
                </a:lnTo>
                <a:lnTo>
                  <a:pt x="1011679" y="1000004"/>
                </a:lnTo>
                <a:lnTo>
                  <a:pt x="2002958" y="0"/>
                </a:lnTo>
                <a:cubicBezTo>
                  <a:pt x="2004033" y="41854"/>
                  <a:pt x="2005107" y="83709"/>
                  <a:pt x="2006182" y="125563"/>
                </a:cubicBezTo>
                <a:cubicBezTo>
                  <a:pt x="1946593" y="135379"/>
                  <a:pt x="2017633" y="192695"/>
                  <a:pt x="2023358" y="226261"/>
                </a:cubicBezTo>
                <a:lnTo>
                  <a:pt x="1127585" y="1115000"/>
                </a:lnTo>
                <a:lnTo>
                  <a:pt x="2023358" y="2003738"/>
                </a:lnTo>
                <a:lnTo>
                  <a:pt x="1970556" y="2043428"/>
                </a:lnTo>
                <a:lnTo>
                  <a:pt x="1908366" y="2119640"/>
                </a:lnTo>
                <a:lnTo>
                  <a:pt x="1917118" y="2096867"/>
                </a:lnTo>
                <a:lnTo>
                  <a:pt x="1011679" y="1229995"/>
                </a:lnTo>
                <a:lnTo>
                  <a:pt x="233745" y="2000886"/>
                </a:lnTo>
                <a:lnTo>
                  <a:pt x="106877" y="1914674"/>
                </a:lnTo>
                <a:lnTo>
                  <a:pt x="895773" y="1115000"/>
                </a:lnTo>
                <a:lnTo>
                  <a:pt x="0" y="226261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71667">
                <a:srgbClr val="003366"/>
              </a:gs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05649"/>
            <a:ext cx="1851897" cy="18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262424" y="5090189"/>
            <a:ext cx="2005320" cy="1440160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</a:t>
            </a:r>
            <a:r>
              <a:rPr lang="ru-RU" sz="1200" b="1" cap="all" spc="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ДАННЫХ 1</a:t>
            </a:r>
          </a:p>
          <a:p>
            <a:pPr algn="ctr"/>
            <a:r>
              <a:rPr lang="ru-RU" sz="1200" b="1" cap="all" spc="320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1200" b="1" cap="all" spc="320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Содержание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5023951" y="143097"/>
            <a:ext cx="1944216" cy="1558301"/>
            <a:chOff x="3479381" y="528480"/>
            <a:chExt cx="2463852" cy="2270652"/>
          </a:xfrm>
        </p:grpSpPr>
        <p:pic>
          <p:nvPicPr>
            <p:cNvPr id="38" name="Picture 2" descr="http://investrd.ru/wp-content/uploads/2012/06/P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381" y="528480"/>
              <a:ext cx="2463852" cy="22706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80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794806" y="635953"/>
              <a:ext cx="18330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программа клиент</a:t>
              </a:r>
              <a:endParaRPr lang="ru-RU" sz="1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39740" y="180094"/>
            <a:ext cx="2606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С ВНЕШНИМИ ПРИЛОЖЕНИЯМИ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6876256" y="5090189"/>
            <a:ext cx="2055980" cy="1440160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</a:t>
            </a:r>
            <a:r>
              <a:rPr lang="ru-RU" sz="1200" b="1" cap="all" spc="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ДАННЫХ 2</a:t>
            </a:r>
          </a:p>
          <a:p>
            <a:pPr algn="ctr"/>
            <a:r>
              <a:rPr lang="ru-RU" sz="1200" b="1" cap="all" spc="320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1200" b="1" cap="all" spc="320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Содержание 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endCxn id="50" idx="1"/>
          </p:cNvCxnSpPr>
          <p:nvPr/>
        </p:nvCxnSpPr>
        <p:spPr bwMode="auto">
          <a:xfrm rot="16200000" flipH="1">
            <a:off x="6346491" y="2214747"/>
            <a:ext cx="1606616" cy="15551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76200" cap="sq" cmpd="sng" algn="ctr">
            <a:solidFill>
              <a:schemeClr val="bg1"/>
            </a:solidFill>
            <a:prstDash val="solid"/>
            <a:bevel/>
            <a:headEnd type="stealth" w="med" len="med"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47" name="Прямая соединительная линия 46"/>
          <p:cNvCxnSpPr>
            <a:stCxn id="40" idx="2"/>
            <a:endCxn id="31" idx="1"/>
          </p:cNvCxnSpPr>
          <p:nvPr/>
        </p:nvCxnSpPr>
        <p:spPr bwMode="auto">
          <a:xfrm rot="5400000">
            <a:off x="2959440" y="572404"/>
            <a:ext cx="1527994" cy="47612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76200" cap="sq" cmpd="sng" algn="ctr">
            <a:solidFill>
              <a:schemeClr val="bg1"/>
            </a:solidFill>
            <a:prstDash val="solid"/>
            <a:bevel/>
            <a:headEnd type="stealth" w="med" len="med"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407" y="5090189"/>
            <a:ext cx="1423112" cy="140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422" y="4976582"/>
            <a:ext cx="1429745" cy="140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с одним вырезанным скругленным углом 25"/>
          <p:cNvSpPr/>
          <p:nvPr/>
        </p:nvSpPr>
        <p:spPr bwMode="auto">
          <a:xfrm>
            <a:off x="7132115" y="4797970"/>
            <a:ext cx="1551265" cy="503238"/>
          </a:xfrm>
          <a:prstGeom prst="snipRoundRect">
            <a:avLst>
              <a:gd name="adj1" fmla="val 49654"/>
              <a:gd name="adj2" fmla="val 50000"/>
            </a:avLst>
          </a:prstGeom>
          <a:gradFill>
            <a:gsLst>
              <a:gs pos="0">
                <a:srgbClr val="DDEBCF"/>
              </a:gs>
              <a:gs pos="67000">
                <a:srgbClr val="FFFF99"/>
              </a:gs>
              <a:gs pos="91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+mn-cs"/>
              </a:rPr>
              <a:t>Сервер</a:t>
            </a:r>
            <a:endParaRPr lang="ru-RU" sz="1200" dirty="0"/>
          </a:p>
        </p:txBody>
      </p:sp>
      <p:sp>
        <p:nvSpPr>
          <p:cNvPr id="31" name="Выноска со стрелками влево/вправо 30"/>
          <p:cNvSpPr/>
          <p:nvPr/>
        </p:nvSpPr>
        <p:spPr bwMode="auto">
          <a:xfrm rot="5400000">
            <a:off x="806050" y="3346661"/>
            <a:ext cx="1073505" cy="1814252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Данные в международных стандартах</a:t>
            </a:r>
            <a:endParaRPr lang="ru-RU" sz="1400" dirty="0">
              <a:cs typeface="+mn-cs"/>
            </a:endParaRPr>
          </a:p>
        </p:txBody>
      </p:sp>
      <p:sp>
        <p:nvSpPr>
          <p:cNvPr id="33" name="Прямоугольник с одним вырезанным скругленным углом 32"/>
          <p:cNvSpPr/>
          <p:nvPr/>
        </p:nvSpPr>
        <p:spPr bwMode="auto">
          <a:xfrm>
            <a:off x="567171" y="4772047"/>
            <a:ext cx="1551265" cy="503238"/>
          </a:xfrm>
          <a:prstGeom prst="snipRoundRect">
            <a:avLst>
              <a:gd name="adj1" fmla="val 49654"/>
              <a:gd name="adj2" fmla="val 50000"/>
            </a:avLst>
          </a:prstGeom>
          <a:gradFill>
            <a:gsLst>
              <a:gs pos="0">
                <a:srgbClr val="DDEBCF"/>
              </a:gs>
              <a:gs pos="67000">
                <a:srgbClr val="FFFF99"/>
              </a:gs>
              <a:gs pos="91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+mn-cs"/>
              </a:rPr>
              <a:t>Сервер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023951" y="1701398"/>
            <a:ext cx="2160240" cy="487643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lIns="0" tIns="0" rIns="0" bIns="0" anchor="ctr" anchorCtr="1"/>
          <a:lstStyle/>
          <a:p>
            <a:pPr marL="342900" indent="-342900" algn="ctr">
              <a:lnSpc>
                <a:spcPct val="80000"/>
              </a:lnSpc>
            </a:pPr>
            <a:r>
              <a:rPr lang="ru-RU" sz="1400" dirty="0" smtClean="0">
                <a:cs typeface="+mn-cs"/>
              </a:rPr>
              <a:t>Поддержка международных стандартов </a:t>
            </a:r>
          </a:p>
        </p:txBody>
      </p:sp>
      <p:sp>
        <p:nvSpPr>
          <p:cNvPr id="48" name="Выноска-облако 47"/>
          <p:cNvSpPr/>
          <p:nvPr/>
        </p:nvSpPr>
        <p:spPr bwMode="auto">
          <a:xfrm>
            <a:off x="6572575" y="2723609"/>
            <a:ext cx="2160241" cy="674656"/>
          </a:xfrm>
          <a:prstGeom prst="cloudCallout">
            <a:avLst>
              <a:gd name="adj1" fmla="val -16077"/>
              <a:gd name="adj2" fmla="val 47271"/>
            </a:avLst>
          </a:prstGeom>
          <a:solidFill>
            <a:schemeClr val="accent1">
              <a:alpha val="9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Интернет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Выноска-облако 48"/>
          <p:cNvSpPr/>
          <p:nvPr/>
        </p:nvSpPr>
        <p:spPr bwMode="auto">
          <a:xfrm>
            <a:off x="1480278" y="2579651"/>
            <a:ext cx="2160241" cy="674656"/>
          </a:xfrm>
          <a:prstGeom prst="cloudCallout">
            <a:avLst>
              <a:gd name="adj1" fmla="val -16077"/>
              <a:gd name="adj2" fmla="val 47271"/>
            </a:avLst>
          </a:prstGeom>
          <a:solidFill>
            <a:schemeClr val="accent1">
              <a:alpha val="9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Интернет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Выноска со стрелками влево/вправо 49"/>
          <p:cNvSpPr/>
          <p:nvPr/>
        </p:nvSpPr>
        <p:spPr bwMode="auto">
          <a:xfrm rot="5400000">
            <a:off x="7390646" y="3425281"/>
            <a:ext cx="1073505" cy="1814252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Данные в международных стандартах</a:t>
            </a:r>
            <a:endParaRPr lang="ru-RU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4496340" y="5184889"/>
            <a:ext cx="2058885" cy="1340454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</a:t>
            </a:r>
            <a:r>
              <a:rPr lang="ru-RU" sz="1200" b="1" cap="all" spc="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ДАННЫХ 1</a:t>
            </a:r>
          </a:p>
          <a:p>
            <a:pPr algn="ctr"/>
            <a:r>
              <a:rPr lang="ru-RU" sz="1200" b="1" cap="all" spc="320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1200" b="1" cap="all" spc="320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Содержание 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pic>
        <p:nvPicPr>
          <p:cNvPr id="38" name="Picture 2" descr="http://investrd.ru/wp-content/uploads/2012/06/P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011" y="84967"/>
            <a:ext cx="2463852" cy="2270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508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133107" y="1919734"/>
            <a:ext cx="3816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+mn-lt"/>
              </a:rPr>
              <a:t>WFS (Web Feature Service) 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+mn-lt"/>
              </a:rPr>
              <a:t>WCS (Web Coverage Service)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+mn-lt"/>
              </a:rPr>
              <a:t>WMS (Web Map Service) 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+mn-lt"/>
              </a:rPr>
              <a:t>WPS (Web Processing Service)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+mn-lt"/>
              </a:rPr>
              <a:t>CSW (Catalog Service for the Web)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+</a:t>
            </a: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и др.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5783" y="168042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программа клиент</a:t>
            </a:r>
            <a:endParaRPr lang="ru-RU" sz="1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5724" y="60319"/>
            <a:ext cx="46351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Стандарты для </a:t>
            </a:r>
            <a:r>
              <a:rPr lang="ru-RU" sz="1400" b="1" i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пространственной</a:t>
            </a:r>
            <a:r>
              <a:rPr lang="ru-RU" sz="1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информации</a:t>
            </a:r>
            <a:endParaRPr lang="ru-RU" sz="1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6851920" y="5184898"/>
            <a:ext cx="2111804" cy="1340445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ru-RU" sz="1200" b="1" cap="all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БАЗА </a:t>
            </a:r>
            <a:r>
              <a:rPr lang="ru-RU" sz="1200" b="1" cap="all" spc="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ДАННЫХ 2</a:t>
            </a:r>
          </a:p>
          <a:p>
            <a:pPr algn="ctr"/>
            <a:r>
              <a:rPr lang="ru-RU" sz="1200" b="1" cap="all" spc="320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1200" b="1" cap="all" spc="320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Содержание </a:t>
            </a:r>
            <a:r>
              <a:rPr lang="en-US" sz="1200" b="1" cap="all" spc="320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spc="32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550011" y="2126774"/>
            <a:ext cx="2622389" cy="487643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lIns="0" tIns="0" rIns="0" bIns="0" anchor="ctr" anchorCtr="1"/>
          <a:lstStyle/>
          <a:p>
            <a:pPr marL="342900" indent="-342900" algn="ctr">
              <a:lnSpc>
                <a:spcPct val="80000"/>
              </a:lnSpc>
            </a:pPr>
            <a:r>
              <a:rPr lang="ru-RU" sz="1400" dirty="0" smtClean="0">
                <a:cs typeface="+mn-cs"/>
              </a:rPr>
              <a:t>Поддержка стандартов </a:t>
            </a:r>
            <a:r>
              <a:rPr lang="en-US" sz="1400" dirty="0" smtClean="0">
                <a:cs typeface="+mn-cs"/>
              </a:rPr>
              <a:t>OG</a:t>
            </a:r>
            <a:r>
              <a:rPr lang="ru-RU" sz="1400" dirty="0" smtClean="0">
                <a:cs typeface="+mn-cs"/>
              </a:rPr>
              <a:t>С</a:t>
            </a:r>
            <a:r>
              <a:rPr lang="en-US" sz="1400" dirty="0" smtClean="0">
                <a:cs typeface="+mn-cs"/>
              </a:rPr>
              <a:t>, </a:t>
            </a:r>
            <a:r>
              <a:rPr lang="ru-RU" sz="1400" dirty="0" smtClean="0">
                <a:cs typeface="+mn-cs"/>
              </a:rPr>
              <a:t>спецификаций </a:t>
            </a:r>
            <a:r>
              <a:rPr lang="en-US" sz="1400" dirty="0" smtClean="0"/>
              <a:t>CGI-IUGS </a:t>
            </a:r>
            <a:endParaRPr lang="ru-RU" sz="1400" dirty="0"/>
          </a:p>
        </p:txBody>
      </p:sp>
      <p:sp>
        <p:nvSpPr>
          <p:cNvPr id="5" name="Выноска-облако 4"/>
          <p:cNvSpPr/>
          <p:nvPr/>
        </p:nvSpPr>
        <p:spPr bwMode="auto">
          <a:xfrm>
            <a:off x="4748927" y="2813858"/>
            <a:ext cx="4066020" cy="1499235"/>
          </a:xfrm>
          <a:prstGeom prst="cloudCallout">
            <a:avLst/>
          </a:prstGeom>
          <a:solidFill>
            <a:schemeClr val="accent1"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Интернет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 bwMode="auto">
          <a:xfrm>
            <a:off x="5958816" y="2661086"/>
            <a:ext cx="362635" cy="383796"/>
          </a:xfrm>
          <a:prstGeom prst="downArrow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</a:pPr>
            <a:endParaRPr lang="ru-RU" sz="1400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32751" y="5545199"/>
            <a:ext cx="3916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400" i="1" dirty="0" err="1">
                <a:solidFill>
                  <a:schemeClr val="bg1"/>
                </a:solidFill>
                <a:latin typeface="+mn-lt"/>
              </a:rPr>
              <a:t>GeosciML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Geoscience Markup Language)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+</a:t>
            </a: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EarthResourceML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(Earth 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Resource Language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Geoscience Terminology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+/-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124522" y="620688"/>
            <a:ext cx="42314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</a:t>
            </a:r>
            <a:r>
              <a:rPr 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OGS</a:t>
            </a:r>
            <a:endParaRPr lang="ru-RU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геопространственный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консорциум</a:t>
            </a:r>
          </a:p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Geospatial Consortium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482 участника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NASA, NOAA, USGS, BRGM,  Boeing, Oracle, ESRI, MapInfo, Intergraph, Google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OpenGeo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124520" y="4172042"/>
            <a:ext cx="423145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Спецификации МСГН (</a:t>
            </a:r>
            <a:r>
              <a:rPr 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CGI-IUG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lnSpc>
                <a:spcPct val="75000"/>
              </a:lnSpc>
            </a:pPr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(CGI-IUGS) Commission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Management and Application of Geoscience Information, International Union of Geological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Геолслужб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Австраилии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Великобритании, Канады, Новой Зеландии, Словении,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США,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Финляндии, Франции, Швеции, Польши, России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-63103" y="3507397"/>
            <a:ext cx="46351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Стандарты для </a:t>
            </a:r>
            <a:r>
              <a:rPr lang="ru-RU" sz="1400" b="1" i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геологической</a:t>
            </a:r>
            <a:r>
              <a:rPr lang="ru-RU" sz="1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информации</a:t>
            </a:r>
            <a:endParaRPr lang="ru-RU" sz="1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Выноска со стрелками влево/вправо 52"/>
          <p:cNvSpPr/>
          <p:nvPr/>
        </p:nvSpPr>
        <p:spPr bwMode="auto">
          <a:xfrm rot="5400000">
            <a:off x="5048657" y="3465149"/>
            <a:ext cx="993769" cy="1814251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Данные в стандартах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 smtClean="0"/>
              <a:t>OG</a:t>
            </a:r>
            <a:r>
              <a:rPr lang="ru-RU" sz="1400" dirty="0" smtClean="0"/>
              <a:t>С</a:t>
            </a:r>
            <a:r>
              <a:rPr lang="en-US" sz="1400" dirty="0" smtClean="0"/>
              <a:t>, </a:t>
            </a:r>
            <a:r>
              <a:rPr lang="ru-RU" sz="1400" dirty="0" smtClean="0"/>
              <a:t>спецификации </a:t>
            </a:r>
            <a:r>
              <a:rPr lang="en-US" sz="1400" dirty="0"/>
              <a:t>CGI-IUGS </a:t>
            </a:r>
            <a:endParaRPr lang="ru-RU" sz="1400" dirty="0">
              <a:cs typeface="+mn-cs"/>
            </a:endParaRPr>
          </a:p>
        </p:txBody>
      </p:sp>
      <p:sp>
        <p:nvSpPr>
          <p:cNvPr id="54" name="Прямоугольник с одним вырезанным скругленным углом 53"/>
          <p:cNvSpPr/>
          <p:nvPr/>
        </p:nvSpPr>
        <p:spPr bwMode="auto">
          <a:xfrm>
            <a:off x="4748927" y="4858621"/>
            <a:ext cx="1551265" cy="503238"/>
          </a:xfrm>
          <a:prstGeom prst="snipRoundRect">
            <a:avLst>
              <a:gd name="adj1" fmla="val 49654"/>
              <a:gd name="adj2" fmla="val 50000"/>
            </a:avLst>
          </a:prstGeom>
          <a:gradFill>
            <a:gsLst>
              <a:gs pos="0">
                <a:srgbClr val="DDEBCF"/>
              </a:gs>
              <a:gs pos="67000">
                <a:srgbClr val="FFFF99"/>
              </a:gs>
              <a:gs pos="91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+mn-cs"/>
              </a:rPr>
              <a:t>Сервер</a:t>
            </a:r>
            <a:endParaRPr lang="ru-RU" sz="1200" dirty="0"/>
          </a:p>
        </p:txBody>
      </p:sp>
      <p:sp>
        <p:nvSpPr>
          <p:cNvPr id="55" name="Прямоугольник с одним вырезанным скругленным углом 54"/>
          <p:cNvSpPr/>
          <p:nvPr/>
        </p:nvSpPr>
        <p:spPr bwMode="auto">
          <a:xfrm>
            <a:off x="7132189" y="4866136"/>
            <a:ext cx="1551265" cy="503238"/>
          </a:xfrm>
          <a:prstGeom prst="snipRoundRect">
            <a:avLst>
              <a:gd name="adj1" fmla="val 49654"/>
              <a:gd name="adj2" fmla="val 50000"/>
            </a:avLst>
          </a:prstGeom>
          <a:gradFill>
            <a:gsLst>
              <a:gs pos="0">
                <a:srgbClr val="DDEBCF"/>
              </a:gs>
              <a:gs pos="67000">
                <a:srgbClr val="FFFF99"/>
              </a:gs>
              <a:gs pos="91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+mn-cs"/>
              </a:rPr>
              <a:t>Сервер</a:t>
            </a:r>
            <a:endParaRPr lang="ru-RU" sz="1200" dirty="0"/>
          </a:p>
        </p:txBody>
      </p:sp>
      <p:sp>
        <p:nvSpPr>
          <p:cNvPr id="57" name="Стрелка вниз 56"/>
          <p:cNvSpPr/>
          <p:nvPr/>
        </p:nvSpPr>
        <p:spPr bwMode="auto">
          <a:xfrm rot="10609476">
            <a:off x="7354972" y="2611895"/>
            <a:ext cx="362635" cy="383796"/>
          </a:xfrm>
          <a:prstGeom prst="downArrow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</a:pPr>
            <a:endParaRPr lang="ru-RU" sz="1400"/>
          </a:p>
        </p:txBody>
      </p:sp>
      <p:sp>
        <p:nvSpPr>
          <p:cNvPr id="30" name="Выноска со стрелками влево/вправо 29"/>
          <p:cNvSpPr/>
          <p:nvPr/>
        </p:nvSpPr>
        <p:spPr bwMode="auto">
          <a:xfrm rot="5400000">
            <a:off x="7410937" y="3465150"/>
            <a:ext cx="993769" cy="1814251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Данные в стандартах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 smtClean="0"/>
              <a:t>OG</a:t>
            </a:r>
            <a:r>
              <a:rPr lang="ru-RU" sz="1400" dirty="0" smtClean="0"/>
              <a:t>С</a:t>
            </a:r>
            <a:r>
              <a:rPr lang="en-US" sz="1400" dirty="0" smtClean="0"/>
              <a:t>, </a:t>
            </a:r>
            <a:r>
              <a:rPr lang="ru-RU" sz="1400" dirty="0" smtClean="0"/>
              <a:t>спецификации </a:t>
            </a:r>
            <a:r>
              <a:rPr lang="en-US" sz="1400" dirty="0"/>
              <a:t>CGI-IUGS </a:t>
            </a:r>
            <a:endParaRPr lang="ru-RU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46144" y="874593"/>
            <a:ext cx="2335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WFS (Web Feature Service) </a:t>
            </a: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71000" y="183584"/>
            <a:ext cx="38164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С ВНЕШНИМИ ПРИЛОЖЕНИЯМИ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7046523" y="4754485"/>
            <a:ext cx="1565757" cy="1273737"/>
          </a:xfrm>
          <a:prstGeom prst="can">
            <a:avLst>
              <a:gd name="adj" fmla="val 19910"/>
            </a:avLst>
          </a:prstGeom>
          <a:gradFill flip="none" rotWithShape="1">
            <a:gsLst>
              <a:gs pos="0">
                <a:srgbClr val="8488C4"/>
              </a:gs>
              <a:gs pos="28000">
                <a:srgbClr val="D4DEFF"/>
              </a:gs>
              <a:gs pos="72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</p:spPr>
        <p:txBody>
          <a:bodyPr wrap="none" lIns="0" tIns="0" rIns="0" bIns="0" anchor="t"/>
          <a:lstStyle/>
          <a:p>
            <a:pPr algn="ctr"/>
            <a:endParaRPr lang="en-US" sz="900" b="1" dirty="0" smtClean="0">
              <a:latin typeface="+mj-lt"/>
            </a:endParaRPr>
          </a:p>
          <a:p>
            <a:pPr algn="ctr"/>
            <a:r>
              <a:rPr lang="ru-RU" sz="900" b="1" u="sng" cap="all" spc="320" dirty="0">
                <a:latin typeface="Arial" pitchFamily="34" charset="0"/>
              </a:rPr>
              <a:t>БАЗА </a:t>
            </a:r>
            <a:r>
              <a:rPr lang="ru-RU" sz="900" b="1" u="sng" cap="all" spc="320" dirty="0" smtClean="0">
                <a:latin typeface="Arial" pitchFamily="34" charset="0"/>
              </a:rPr>
              <a:t>ДАННЫХ</a:t>
            </a:r>
          </a:p>
          <a:p>
            <a:pPr algn="ctr"/>
            <a:r>
              <a:rPr lang="ru-RU" sz="900" b="1" cap="all" dirty="0">
                <a:solidFill>
                  <a:schemeClr val="accent2"/>
                </a:solidFill>
                <a:latin typeface="Arial" pitchFamily="34" charset="0"/>
              </a:rPr>
              <a:t>форматы</a:t>
            </a:r>
            <a:r>
              <a:rPr lang="en-US" sz="900" b="1" cap="all" dirty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900" b="1" cap="all" dirty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sz="900" b="1" cap="all" dirty="0" smtClean="0">
                <a:solidFill>
                  <a:schemeClr val="accent2"/>
                </a:solidFill>
                <a:latin typeface="Arial" pitchFamily="34" charset="0"/>
              </a:rPr>
              <a:t>Структура</a:t>
            </a:r>
            <a:r>
              <a:rPr lang="en-US" sz="900" b="1" cap="all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</a:p>
          <a:p>
            <a:pPr algn="ctr"/>
            <a:r>
              <a:rPr lang="ru-RU" sz="900" b="1" cap="all" dirty="0" smtClean="0">
                <a:solidFill>
                  <a:schemeClr val="accent2"/>
                </a:solidFill>
                <a:latin typeface="Arial" pitchFamily="34" charset="0"/>
              </a:rPr>
              <a:t>Содержание</a:t>
            </a:r>
            <a:r>
              <a:rPr lang="en-US" sz="900" b="1" cap="all" dirty="0" smtClean="0">
                <a:solidFill>
                  <a:schemeClr val="accent2"/>
                </a:solidFill>
                <a:latin typeface="Arial" pitchFamily="34" charset="0"/>
              </a:rPr>
              <a:t>???</a:t>
            </a:r>
            <a:endParaRPr lang="ru-RU" sz="900" b="1" cap="all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900" b="1" cap="all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sz="9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6" name="Picture 2" descr="http://investrd.ru/wp-content/uploads/2012/06/P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093" y="379460"/>
            <a:ext cx="1873730" cy="17268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508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 bwMode="auto">
          <a:xfrm>
            <a:off x="6954609" y="2125142"/>
            <a:ext cx="1642837" cy="188552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lIns="0" tIns="0" rIns="0" bIns="0" anchor="ctr" anchorCtr="1"/>
          <a:lstStyle/>
          <a:p>
            <a:pPr marL="342900" indent="-342900" algn="ctr">
              <a:lnSpc>
                <a:spcPct val="80000"/>
              </a:lnSpc>
            </a:pPr>
            <a:r>
              <a:rPr lang="ru-RU" sz="1200" dirty="0" smtClean="0">
                <a:cs typeface="+mn-cs"/>
              </a:rPr>
              <a:t>Поддержка </a:t>
            </a:r>
            <a:r>
              <a:rPr lang="en-US" sz="1200" dirty="0" smtClean="0">
                <a:cs typeface="+mn-cs"/>
              </a:rPr>
              <a:t>WMS</a:t>
            </a:r>
            <a:endParaRPr lang="ru-RU" sz="1200" dirty="0"/>
          </a:p>
        </p:txBody>
      </p:sp>
      <p:sp>
        <p:nvSpPr>
          <p:cNvPr id="58" name="Выноска-облако 57"/>
          <p:cNvSpPr/>
          <p:nvPr/>
        </p:nvSpPr>
        <p:spPr bwMode="auto">
          <a:xfrm>
            <a:off x="6588223" y="2487893"/>
            <a:ext cx="2160241" cy="1349312"/>
          </a:xfrm>
          <a:prstGeom prst="cloudCallout">
            <a:avLst>
              <a:gd name="adj1" fmla="val -7407"/>
              <a:gd name="adj2" fmla="val 2604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Интернет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7306490" y="2345306"/>
            <a:ext cx="275780" cy="148399"/>
          </a:xfrm>
          <a:prstGeom prst="downArrow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</a:pPr>
            <a:endParaRPr lang="ru-RU" sz="1200"/>
          </a:p>
        </p:txBody>
      </p:sp>
      <p:sp>
        <p:nvSpPr>
          <p:cNvPr id="60" name="Выноска со стрелками влево/вправо 59"/>
          <p:cNvSpPr/>
          <p:nvPr/>
        </p:nvSpPr>
        <p:spPr bwMode="auto">
          <a:xfrm rot="5400000">
            <a:off x="7510635" y="3345942"/>
            <a:ext cx="637535" cy="1379716"/>
          </a:xfrm>
          <a:prstGeom prst="leftRightArrowCallout">
            <a:avLst>
              <a:gd name="adj1" fmla="val 25000"/>
              <a:gd name="adj2" fmla="val 26649"/>
              <a:gd name="adj3" fmla="val 23351"/>
              <a:gd name="adj4" fmla="val 4812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Данные в стандарте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dirty="0" smtClean="0">
                <a:cs typeface="+mn-cs"/>
              </a:rPr>
              <a:t>WMS</a:t>
            </a:r>
            <a:endParaRPr lang="ru-RU" sz="1200" dirty="0">
              <a:cs typeface="+mn-cs"/>
            </a:endParaRPr>
          </a:p>
        </p:txBody>
      </p:sp>
      <p:sp>
        <p:nvSpPr>
          <p:cNvPr id="61" name="Прямоугольник с одним вырезанным скругленным углом 60"/>
          <p:cNvSpPr/>
          <p:nvPr/>
        </p:nvSpPr>
        <p:spPr bwMode="auto">
          <a:xfrm>
            <a:off x="7239543" y="4438485"/>
            <a:ext cx="1179718" cy="440454"/>
          </a:xfrm>
          <a:prstGeom prst="snipRoundRect">
            <a:avLst>
              <a:gd name="adj1" fmla="val 49654"/>
              <a:gd name="adj2" fmla="val 50000"/>
            </a:avLst>
          </a:prstGeom>
          <a:gradFill>
            <a:gsLst>
              <a:gs pos="0">
                <a:srgbClr val="DDEBCF"/>
              </a:gs>
              <a:gs pos="67000">
                <a:srgbClr val="FFFF99"/>
              </a:gs>
              <a:gs pos="91000">
                <a:srgbClr val="003366"/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cs typeface="+mn-cs"/>
              </a:rPr>
              <a:t>Сервер</a:t>
            </a:r>
            <a:endParaRPr lang="ru-RU" sz="1200" dirty="0"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200" dirty="0" smtClean="0"/>
              <a:t>WMS</a:t>
            </a:r>
            <a:endParaRPr lang="ru-RU" sz="1200" dirty="0"/>
          </a:p>
        </p:txBody>
      </p:sp>
      <p:sp>
        <p:nvSpPr>
          <p:cNvPr id="62" name="Стрелка вниз 61"/>
          <p:cNvSpPr/>
          <p:nvPr/>
        </p:nvSpPr>
        <p:spPr bwMode="auto">
          <a:xfrm rot="10609476">
            <a:off x="7926323" y="2337781"/>
            <a:ext cx="275780" cy="148399"/>
          </a:xfrm>
          <a:prstGeom prst="downArrow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vert270" lIns="0" tIns="0" rIns="0" bIns="0" anchor="ctr" anchorCtr="1"/>
          <a:lstStyle/>
          <a:p>
            <a:pPr algn="ctr">
              <a:lnSpc>
                <a:spcPct val="80000"/>
              </a:lnSpc>
            </a:pPr>
            <a:endParaRPr lang="ru-RU" sz="1200"/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182941" y="1122445"/>
            <a:ext cx="6289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+mn-lt"/>
              </a:rPr>
              <a:t>Используется для 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передачи   </a:t>
            </a:r>
            <a:r>
              <a:rPr lang="ru-RU" b="1" spc="300" dirty="0" smtClean="0">
                <a:solidFill>
                  <a:schemeClr val="bg1"/>
                </a:solidFill>
                <a:latin typeface="+mn-lt"/>
              </a:rPr>
              <a:t>векторных объектов</a:t>
            </a:r>
            <a:endParaRPr lang="ru-RU" sz="1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762760" y="429805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программа клиент</a:t>
            </a:r>
            <a:endParaRPr lang="ru-RU" sz="1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164" y="2636912"/>
            <a:ext cx="3974391" cy="3825242"/>
          </a:xfrm>
          <a:prstGeom prst="rect">
            <a:avLst/>
          </a:prstGeom>
          <a:noFill/>
          <a:ln>
            <a:noFill/>
          </a:ln>
          <a:effectLst>
            <a:outerShdw blurRad="381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30505" y="1632699"/>
            <a:ext cx="61667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charset="0"/>
              </a:rPr>
              <a:t>Формат представления объектов – текст на Языке географической разметки (</a:t>
            </a:r>
            <a:r>
              <a:rPr lang="ru-RU" sz="1600" dirty="0" err="1">
                <a:solidFill>
                  <a:schemeClr val="bg1"/>
                </a:solidFill>
                <a:latin typeface="Arial" charset="0"/>
              </a:rPr>
              <a:t>Geography</a:t>
            </a:r>
            <a:r>
              <a:rPr lang="ru-RU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charset="0"/>
              </a:rPr>
              <a:t>Markup</a:t>
            </a:r>
            <a:r>
              <a:rPr lang="ru-RU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charset="0"/>
              </a:rPr>
              <a:t>Language</a:t>
            </a:r>
            <a:r>
              <a:rPr lang="ru-RU" sz="1600" dirty="0">
                <a:solidFill>
                  <a:schemeClr val="bg1"/>
                </a:solidFill>
                <a:latin typeface="Arial" charset="0"/>
              </a:rPr>
              <a:t>, GML).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21395" y="275916"/>
            <a:ext cx="3254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 БД С ВНЕШНИМИ ПРИЛОЖЕНИЯМИ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305" y="332656"/>
            <a:ext cx="5626199" cy="6130924"/>
          </a:xfrm>
          <a:prstGeom prst="rect">
            <a:avLst/>
          </a:prstGeom>
          <a:noFill/>
          <a:ln>
            <a:noFill/>
          </a:ln>
          <a:effectLst>
            <a:outerShdw blurRad="38100" dist="63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15181" y="836712"/>
            <a:ext cx="38164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WFS (Web Feature Service</a:t>
            </a:r>
            <a:r>
              <a:rPr lang="en-US" sz="1600" i="1" dirty="0" smtClean="0">
                <a:solidFill>
                  <a:schemeClr val="bg1"/>
                </a:solidFill>
              </a:rPr>
              <a:t>)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fs.vsegei.ru/wfs/wfs?TRANSPARENT=true&amp;FORMAT=image%2Fjpeg&amp;PROJECTION=EPSG%3A4326&amp;REPROJECT=true&amp;SERVICE=WMS&amp;VERSION=1.1.1&amp;REQUEST=GetMap&amp;STYLES=&amp;SRS=EPSG%3A4326&amp;WIDTH=256&amp;HEIGHT=256&amp;LAYERS=basea1&amp;BBOX=90.8112616312023,53.0136971419906,91.961824051717,54.1320438147308%20%D1%82%D0%B0%D0%BA%20%D0%BD%D0%BE%D1%80%D0%BC%D0%B0%D0%BB%D1%8C%D0%BD%D0%BE%20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1" y="12687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24321" y="5085184"/>
            <a:ext cx="266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Нестандартизированные</a:t>
            </a:r>
            <a:r>
              <a:rPr lang="ru-RU" sz="1600" dirty="0" smtClean="0">
                <a:solidFill>
                  <a:schemeClr val="bg1"/>
                </a:solidFill>
              </a:rPr>
              <a:t>  имена тэгов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7092" y="5708466"/>
            <a:ext cx="266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Нестандартизированные</a:t>
            </a:r>
            <a:r>
              <a:rPr lang="ru-RU" sz="1600" dirty="0" smtClean="0">
                <a:solidFill>
                  <a:schemeClr val="bg1"/>
                </a:solidFill>
              </a:rPr>
              <a:t>  описания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V="1">
            <a:off x="2843808" y="4797152"/>
            <a:ext cx="992762" cy="36004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2627784" y="5954688"/>
            <a:ext cx="1337298" cy="1386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Левая фигурная скобка 8"/>
          <p:cNvSpPr/>
          <p:nvPr/>
        </p:nvSpPr>
        <p:spPr bwMode="auto">
          <a:xfrm>
            <a:off x="3806040" y="3542818"/>
            <a:ext cx="135888" cy="2838510"/>
          </a:xfrm>
          <a:prstGeom prst="leftBrace">
            <a:avLst>
              <a:gd name="adj1" fmla="val 40841"/>
              <a:gd name="adj2" fmla="val 5033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Левая фигурная скобка 24"/>
          <p:cNvSpPr/>
          <p:nvPr/>
        </p:nvSpPr>
        <p:spPr bwMode="auto">
          <a:xfrm>
            <a:off x="3745472" y="1268760"/>
            <a:ext cx="196456" cy="2211013"/>
          </a:xfrm>
          <a:prstGeom prst="leftBrace">
            <a:avLst>
              <a:gd name="adj1" fmla="val 40841"/>
              <a:gd name="adj2" fmla="val 50338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16873" y="3933056"/>
            <a:ext cx="266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Стандартизированные  имена тэгов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flipV="1">
            <a:off x="2835776" y="2487960"/>
            <a:ext cx="932850" cy="149155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35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6513" y="1"/>
            <a:ext cx="9180513" cy="6858000"/>
          </a:xfrm>
          <a:prstGeom prst="rect">
            <a:avLst/>
          </a:prstGeom>
          <a:gradFill>
            <a:gsLst>
              <a:gs pos="100000">
                <a:schemeClr val="bg1">
                  <a:lumMod val="49000"/>
                </a:schemeClr>
              </a:gs>
              <a:gs pos="98000">
                <a:srgbClr val="003366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6658882"/>
            <a:ext cx="9180513" cy="262791"/>
            <a:chOff x="-36512" y="6658882"/>
            <a:chExt cx="9180513" cy="262791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-36512" y="6658882"/>
              <a:ext cx="9180513" cy="26279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69000">
                  <a:srgbClr val="003366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ru-RU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929607" y="6722015"/>
              <a:ext cx="5067093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phone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: +7 (812) 321-5706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, fax: +7 (812) 321-3023</a:t>
              </a:r>
              <a:r>
                <a:rPr lang="ru-RU" sz="900" u="sng" dirty="0">
                  <a:solidFill>
                    <a:schemeClr val="bg1"/>
                  </a:solidFill>
                  <a:latin typeface="Arial" charset="0"/>
                </a:rPr>
                <a:t>; </a:t>
              </a:r>
              <a:r>
                <a:rPr lang="en-US" sz="900" u="sng" dirty="0">
                  <a:solidFill>
                    <a:schemeClr val="bg1"/>
                  </a:solidFill>
                  <a:latin typeface="Arial" charset="0"/>
                </a:rPr>
                <a:t>e-mail: vsegei@vsegei.ru,  http://www.vsegei.ru</a:t>
              </a:r>
              <a:endParaRPr lang="ru-RU" sz="900" u="sng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2" name="Picture 5" descr="logo VSEGEI 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8093"/>
              <a:ext cx="648643" cy="204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648624" y="548680"/>
            <a:ext cx="4867591" cy="6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разметки </a:t>
            </a: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GML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467544" y="148478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800" kern="0" dirty="0" smtClean="0">
                <a:solidFill>
                  <a:schemeClr val="bg1"/>
                </a:solidFill>
              </a:rPr>
              <a:t>На базе </a:t>
            </a:r>
            <a:r>
              <a:rPr lang="en-US" sz="2800" kern="0" dirty="0" smtClean="0">
                <a:solidFill>
                  <a:schemeClr val="bg1"/>
                </a:solidFill>
              </a:rPr>
              <a:t>GML</a:t>
            </a:r>
            <a:r>
              <a:rPr lang="ru-RU" sz="2800" kern="0" dirty="0" smtClean="0">
                <a:solidFill>
                  <a:schemeClr val="bg1"/>
                </a:solidFill>
              </a:rPr>
              <a:t> сделано множество расширений для различных областей науки.</a:t>
            </a:r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2492896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GML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4581128"/>
            <a:ext cx="158417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GeoSciML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5013176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Observations and Measurements (O&amp;M)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4288" y="4005064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2"/>
                </a:solidFill>
              </a:rPr>
              <a:t>SensorML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5157192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 Aeronautical Information Exchange Model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2240" y="515719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Climate Science </a:t>
            </a:r>
            <a:r>
              <a:rPr lang="en-US" sz="1400" dirty="0" err="1" smtClean="0">
                <a:solidFill>
                  <a:schemeClr val="bg2"/>
                </a:solidFill>
              </a:rPr>
              <a:t>Modelling</a:t>
            </a:r>
            <a:r>
              <a:rPr lang="en-US" sz="1400" dirty="0" smtClean="0">
                <a:solidFill>
                  <a:schemeClr val="bg2"/>
                </a:solidFill>
              </a:rPr>
              <a:t> Language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22" idx="2"/>
            <a:endCxn id="33" idx="1"/>
          </p:cNvCxnSpPr>
          <p:nvPr/>
        </p:nvCxnSpPr>
        <p:spPr>
          <a:xfrm rot="16200000" flipH="1">
            <a:off x="4499992" y="3356992"/>
            <a:ext cx="23762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2"/>
            <a:endCxn id="26" idx="1"/>
          </p:cNvCxnSpPr>
          <p:nvPr/>
        </p:nvCxnSpPr>
        <p:spPr>
          <a:xfrm rot="16200000" flipH="1">
            <a:off x="5292080" y="2564904"/>
            <a:ext cx="1224136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2" idx="2"/>
            <a:endCxn id="31" idx="0"/>
          </p:cNvCxnSpPr>
          <p:nvPr/>
        </p:nvCxnSpPr>
        <p:spPr>
          <a:xfrm rot="16200000" flipH="1">
            <a:off x="4139952" y="3717032"/>
            <a:ext cx="194421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2" idx="2"/>
            <a:endCxn id="25" idx="0"/>
          </p:cNvCxnSpPr>
          <p:nvPr/>
        </p:nvCxnSpPr>
        <p:spPr>
          <a:xfrm rot="5400000">
            <a:off x="3113838" y="3483006"/>
            <a:ext cx="1800200" cy="126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2"/>
            <a:endCxn id="24" idx="3"/>
          </p:cNvCxnSpPr>
          <p:nvPr/>
        </p:nvCxnSpPr>
        <p:spPr>
          <a:xfrm flipH="1">
            <a:off x="2051720" y="3212976"/>
            <a:ext cx="2592288" cy="1800200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schemeClr val="bg1">
                <a:alpha val="6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55576" y="3140968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2"/>
                </a:solidFill>
              </a:rPr>
              <a:t>CityGML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48" name="Прямая соединительная линия 47"/>
          <p:cNvCxnSpPr>
            <a:stCxn id="22" idx="2"/>
            <a:endCxn id="47" idx="3"/>
          </p:cNvCxnSpPr>
          <p:nvPr/>
        </p:nvCxnSpPr>
        <p:spPr>
          <a:xfrm rot="5400000">
            <a:off x="3167844" y="2096852"/>
            <a:ext cx="36004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164288" y="2852936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XMML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22" idx="2"/>
            <a:endCxn id="49" idx="1"/>
          </p:cNvCxnSpPr>
          <p:nvPr/>
        </p:nvCxnSpPr>
        <p:spPr>
          <a:xfrm rot="16200000" flipH="1">
            <a:off x="5868144" y="1988840"/>
            <a:ext cx="72008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МГК33">
  <a:themeElements>
    <a:clrScheme name="шаблон для МГК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для МГК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для МГК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МГК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для МГК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68961</TotalTime>
  <Words>2021</Words>
  <Application>Microsoft Office PowerPoint</Application>
  <PresentationFormat>Экран (4:3)</PresentationFormat>
  <Paragraphs>339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для МГК33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интегрированной базы данных растровых Государственных геологических карт Российской Федерации</dc:title>
  <dc:creator>BGV</dc:creator>
  <cp:lastModifiedBy>Снежко Виктор Викторович</cp:lastModifiedBy>
  <cp:revision>980</cp:revision>
  <cp:lastPrinted>2013-06-02T14:45:51Z</cp:lastPrinted>
  <dcterms:created xsi:type="dcterms:W3CDTF">2008-05-09T15:01:28Z</dcterms:created>
  <dcterms:modified xsi:type="dcterms:W3CDTF">2013-10-29T12:08:05Z</dcterms:modified>
</cp:coreProperties>
</file>