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64" r:id="rId3"/>
    <p:sldId id="298" r:id="rId4"/>
    <p:sldId id="297" r:id="rId5"/>
    <p:sldId id="266" r:id="rId6"/>
    <p:sldId id="267" r:id="rId7"/>
    <p:sldId id="269" r:id="rId8"/>
    <p:sldId id="274" r:id="rId9"/>
    <p:sldId id="276" r:id="rId10"/>
    <p:sldId id="277" r:id="rId11"/>
    <p:sldId id="278" r:id="rId12"/>
    <p:sldId id="279" r:id="rId13"/>
    <p:sldId id="282" r:id="rId14"/>
    <p:sldId id="271" r:id="rId15"/>
    <p:sldId id="272" r:id="rId16"/>
    <p:sldId id="316" r:id="rId17"/>
    <p:sldId id="270" r:id="rId18"/>
    <p:sldId id="304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317" r:id="rId28"/>
    <p:sldId id="318" r:id="rId29"/>
    <p:sldId id="292" r:id="rId30"/>
    <p:sldId id="293" r:id="rId31"/>
    <p:sldId id="294" r:id="rId32"/>
    <p:sldId id="295" r:id="rId33"/>
    <p:sldId id="319" r:id="rId34"/>
    <p:sldId id="305" r:id="rId35"/>
    <p:sldId id="309" r:id="rId36"/>
    <p:sldId id="310" r:id="rId37"/>
    <p:sldId id="311" r:id="rId38"/>
    <p:sldId id="31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570" autoAdjust="0"/>
  </p:normalViewPr>
  <p:slideViewPr>
    <p:cSldViewPr>
      <p:cViewPr>
        <p:scale>
          <a:sx n="100" d="100"/>
          <a:sy n="100" d="100"/>
        </p:scale>
        <p:origin x="-984" y="-9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327FF4-B5E0-4EEE-8C03-5CDB97468B48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F2522-1A45-456C-B2AE-446611C577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147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F2522-1A45-456C-B2AE-446611C5777B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289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011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47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23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036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89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544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81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203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16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80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364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FE4B4-EAE9-4ACF-B143-43E6E9598506}" type="datetimeFigureOut">
              <a:rPr lang="ru-RU" smtClean="0"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DB9F7-9164-4A38-B820-A8895B883F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8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772816"/>
            <a:ext cx="864096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Комплексная обработка и интерпретация материалов многоспектральных космических съемок и геофизических данных с целью прогнозной оценки территории </a:t>
            </a:r>
            <a:r>
              <a:rPr lang="ru-RU" sz="2800" b="1" dirty="0" err="1"/>
              <a:t>Зимнебережного</a:t>
            </a:r>
            <a:r>
              <a:rPr lang="ru-RU" sz="2800" b="1" dirty="0"/>
              <a:t> алмазоносного района на коренные источники алмазов</a:t>
            </a:r>
          </a:p>
          <a:p>
            <a:pPr algn="r"/>
            <a:r>
              <a:rPr lang="ru-RU" i="1" dirty="0"/>
              <a:t>Кирсанов А.А.</a:t>
            </a:r>
            <a:r>
              <a:rPr lang="ru-RU" dirty="0"/>
              <a:t>, </a:t>
            </a:r>
            <a:r>
              <a:rPr lang="ru-RU" i="1" dirty="0"/>
              <a:t>Смирнов М.Ю., </a:t>
            </a:r>
            <a:r>
              <a:rPr lang="ru-RU" dirty="0"/>
              <a:t>ФГБУ «ВСЕГЕИ</a:t>
            </a:r>
            <a:r>
              <a:rPr lang="ru-RU" dirty="0" smtClean="0"/>
              <a:t>»,</a:t>
            </a:r>
          </a:p>
          <a:p>
            <a:pPr algn="r"/>
            <a:r>
              <a:rPr lang="ru-RU" dirty="0" smtClean="0"/>
              <a:t>Щукин </a:t>
            </a:r>
            <a:r>
              <a:rPr lang="ru-RU" dirty="0"/>
              <a:t>В.С., ООО «</a:t>
            </a:r>
            <a:r>
              <a:rPr lang="ru-RU" dirty="0" err="1"/>
              <a:t>Проэкс</a:t>
            </a:r>
            <a:r>
              <a:rPr lang="ru-RU" dirty="0"/>
              <a:t> сервис»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49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58056"/>
            <a:ext cx="4765711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0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84" y="36601"/>
            <a:ext cx="4780879" cy="676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14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5279"/>
            <a:ext cx="3327325" cy="470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859" y="955248"/>
            <a:ext cx="3327325" cy="470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78" y="1988840"/>
            <a:ext cx="3327325" cy="47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5099"/>
            <a:ext cx="4632354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97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" y="390712"/>
            <a:ext cx="8858639" cy="626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6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2" y="333780"/>
            <a:ext cx="8907871" cy="629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7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4"/>
          <a:stretch/>
        </p:blipFill>
        <p:spPr>
          <a:xfrm>
            <a:off x="350207" y="196801"/>
            <a:ext cx="8398257" cy="62565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2919" y="6309320"/>
            <a:ext cx="7623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Региональное гравитационное поле, совмещенное с дешифрированием космических снимков</a:t>
            </a:r>
          </a:p>
          <a:p>
            <a:pPr algn="ctr"/>
            <a:r>
              <a:rPr lang="ru-RU" sz="1400" b="1" dirty="0" smtClean="0"/>
              <a:t>(по материалам </a:t>
            </a:r>
            <a:r>
              <a:rPr lang="ru-RU" sz="1400" b="1" dirty="0" err="1" smtClean="0"/>
              <a:t>Космогеологической</a:t>
            </a:r>
            <a:r>
              <a:rPr lang="ru-RU" sz="1400" b="1" dirty="0" smtClean="0"/>
              <a:t> карты)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83883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4" y="260647"/>
            <a:ext cx="9015180" cy="63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0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" r="2827"/>
          <a:stretch>
            <a:fillRect/>
          </a:stretch>
        </p:blipFill>
        <p:spPr>
          <a:xfrm>
            <a:off x="107504" y="98630"/>
            <a:ext cx="8856984" cy="6642738"/>
          </a:xfrm>
        </p:spPr>
      </p:pic>
    </p:spTree>
    <p:extLst>
      <p:ext uri="{BB962C8B-B14F-4D97-AF65-F5344CB8AC3E}">
        <p14:creationId xmlns:p14="http://schemas.microsoft.com/office/powerpoint/2010/main" val="2407704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842"/>
            <a:ext cx="9144000" cy="64703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52703" y="6021288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68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6632"/>
            <a:ext cx="4715729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4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788" y="63908"/>
            <a:ext cx="4795508" cy="67767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94226" y="6453336"/>
            <a:ext cx="568863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Границы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Зимнебережного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алмазоносного района в потенциальных полях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4" y="319267"/>
            <a:ext cx="896372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809" y="15419"/>
            <a:ext cx="4824536" cy="682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0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6" y="217668"/>
            <a:ext cx="9005671" cy="646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" y="224002"/>
            <a:ext cx="9036496" cy="648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7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96" y="107048"/>
            <a:ext cx="5868065" cy="66928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7784" y="6021288"/>
            <a:ext cx="34906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Проявление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субмеридиональных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структур в магнитном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поле, контролирующих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размещение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трубок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взрыва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51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5" y="66530"/>
            <a:ext cx="5941309" cy="67764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7784" y="6119336"/>
            <a:ext cx="3514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Выделение рудоконтролирующих линейных структур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субмеридионального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простирания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2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" b="-16"/>
          <a:stretch/>
        </p:blipFill>
        <p:spPr>
          <a:xfrm>
            <a:off x="611560" y="116632"/>
            <a:ext cx="7848872" cy="58896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6021288"/>
            <a:ext cx="7848872" cy="588838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Общий вид рудоконтролирующей зоны. Месторождение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Diavik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(Канада),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юж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Стенка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карьера.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Kevin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R.Kivi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0034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6152530"/>
            <a:ext cx="7056784" cy="516830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Рудоконтролирующая зона. Месторождение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Diavik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(Канада),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юж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стенка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карьера.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Kivi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" r="-20"/>
          <a:stretch/>
        </p:blipFill>
        <p:spPr>
          <a:xfrm>
            <a:off x="2555776" y="188913"/>
            <a:ext cx="4392000" cy="5852626"/>
          </a:xfrm>
        </p:spPr>
      </p:pic>
    </p:spTree>
    <p:extLst>
      <p:ext uri="{BB962C8B-B14F-4D97-AF65-F5344CB8AC3E}">
        <p14:creationId xmlns:p14="http://schemas.microsoft.com/office/powerpoint/2010/main" val="39595596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_Проект_Севералмаз\Презентация\14_Нарушен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9206"/>
            <a:ext cx="5688632" cy="648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6528841"/>
            <a:ext cx="81152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Схема тектонических нарушений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Зимнебережного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алмазоносного района (по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гравимагнитным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данным)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6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" r="2921"/>
          <a:stretch>
            <a:fillRect/>
          </a:stretch>
        </p:blipFill>
        <p:spPr>
          <a:xfrm>
            <a:off x="251520" y="0"/>
            <a:ext cx="8604448" cy="645333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6440562"/>
            <a:ext cx="5486400" cy="37281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изомощностей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четвертичных отложений района работ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9108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_Проект_Севералмаз\Презентация\15_Нарушения+гравимагнитные_пол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923" y="116632"/>
            <a:ext cx="5622947" cy="641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91680" y="6528841"/>
            <a:ext cx="6155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Границы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Зимнебережного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алмазоносного района (по геофизическим данным)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55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_Проект_Севералмаз\Презентация\16_Нарушения+гравимагнитные_поля+несмеян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38" y="29824"/>
            <a:ext cx="5724128" cy="652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60113" y="6528841"/>
            <a:ext cx="5636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Участки перспективные на обнаружение новых месторождений алмаза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10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0"/>
            <a:ext cx="6239150" cy="66827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91680" y="6528841"/>
            <a:ext cx="6063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Прогнозно-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минерагеническая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карта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Зимнебережного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алмазоносного района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38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894204"/>
              </p:ext>
            </p:extLst>
          </p:nvPr>
        </p:nvGraphicFramePr>
        <p:xfrm>
          <a:off x="395536" y="908720"/>
          <a:ext cx="8229600" cy="36371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3181"/>
                <a:gridCol w="443293"/>
                <a:gridCol w="451013"/>
                <a:gridCol w="450461"/>
                <a:gridCol w="379887"/>
                <a:gridCol w="538679"/>
                <a:gridCol w="399185"/>
                <a:gridCol w="524343"/>
                <a:gridCol w="528754"/>
                <a:gridCol w="2620614"/>
                <a:gridCol w="1070190"/>
              </a:tblGrid>
              <a:tr h="6421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Факторы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Номер уч.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III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IV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V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VI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VII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VIII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Дополнительные факторы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Очередность ГРР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+\-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6421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Черноозерская перспективная площадь,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месторождение  В.Гриба,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трубки Верхотинского поля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Трубки 711, 713, 734, 740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+\-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+\-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4060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Северная группа трубок Золотицкого поля,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трубки Рожденственская и Октябрьская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Перспективный участок “Южный”, наличие ЛМА по материалам крупномасштабный аэромагнитной съёмки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+\-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247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+\-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+\-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II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  <a:tr h="1699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+\-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dirty="0">
                          <a:effectLst/>
                        </a:rPr>
                        <a:t>II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47" marR="59547" marT="0" marB="0" anchor="ctr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736464"/>
              </p:ext>
            </p:extLst>
          </p:nvPr>
        </p:nvGraphicFramePr>
        <p:xfrm>
          <a:off x="457200" y="5013176"/>
          <a:ext cx="8229600" cy="1392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1563"/>
                <a:gridCol w="7768037"/>
              </a:tblGrid>
              <a:tr h="1741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Приподнятый блок кристаллического фундамента.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</a:tr>
              <a:tr h="1741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</a:rPr>
                        <a:t>II</a:t>
                      </a:r>
                      <a:endParaRPr lang="ru-RU" sz="10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Линейные СВ и ССВ структуры, контролирующие локализацию трубок взрыва по аэромагнитным данным.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>
                    <a:noFill/>
                  </a:tcPr>
                </a:tc>
              </a:tr>
              <a:tr h="1741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</a:rPr>
                        <a:t>III</a:t>
                      </a:r>
                      <a:endParaRPr lang="ru-RU" sz="10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Линейные СВ и ССВ структуры, контролирующие локализацию трубок взрыва по дистанционным данным.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>
                    <a:noFill/>
                  </a:tcPr>
                </a:tc>
              </a:tr>
              <a:tr h="1741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</a:rPr>
                        <a:t>IV</a:t>
                      </a:r>
                      <a:endParaRPr lang="ru-RU" sz="10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Градиентная зона поля трещиноватости.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>
                    <a:noFill/>
                  </a:tcPr>
                </a:tc>
              </a:tr>
              <a:tr h="1741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ru-RU" sz="10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Ореолы МСА в промежуточных коллекторах.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>
                    <a:noFill/>
                  </a:tcPr>
                </a:tc>
              </a:tr>
              <a:tr h="1741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</a:rPr>
                        <a:t>VI</a:t>
                      </a:r>
                      <a:endParaRPr lang="ru-RU" sz="10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Ореолы МСА в четвертичных отложениях.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>
                    <a:noFill/>
                  </a:tcPr>
                </a:tc>
              </a:tr>
              <a:tr h="1741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</a:rPr>
                        <a:t>VII</a:t>
                      </a:r>
                      <a:endParaRPr lang="ru-RU" sz="10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Находки алмазов в промежуточных коллекторах.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>
                    <a:noFill/>
                  </a:tcPr>
                </a:tc>
              </a:tr>
              <a:tr h="1741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</a:rPr>
                        <a:t>VIII</a:t>
                      </a:r>
                      <a:endParaRPr lang="ru-RU" sz="10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- Находки алмазов в четвертичных отложениях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014" marR="61014" marT="0" marB="0">
                    <a:noFill/>
                  </a:tcPr>
                </a:tc>
              </a:tr>
            </a:tbl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63352" y="4736177"/>
            <a:ext cx="10843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Факторы: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116633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Факторы перспективности участков проявлений кимберлитового </a:t>
            </a:r>
            <a:r>
              <a:rPr lang="ru-RU" b="1" dirty="0" err="1">
                <a:solidFill>
                  <a:schemeClr val="bg1"/>
                </a:solidFill>
              </a:rPr>
              <a:t>магматизма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в пределах </a:t>
            </a:r>
            <a:r>
              <a:rPr lang="ru-RU" b="1" dirty="0" err="1">
                <a:solidFill>
                  <a:schemeClr val="bg1"/>
                </a:solidFill>
              </a:rPr>
              <a:t>Зимнебережнего</a:t>
            </a:r>
            <a:r>
              <a:rPr lang="ru-RU" b="1" dirty="0">
                <a:solidFill>
                  <a:schemeClr val="bg1"/>
                </a:solidFill>
              </a:rPr>
              <a:t> алмазоносного района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6906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2600"/>
            <a:ext cx="9118331" cy="6452152"/>
          </a:xfrm>
        </p:spPr>
      </p:pic>
    </p:spTree>
    <p:extLst>
      <p:ext uri="{BB962C8B-B14F-4D97-AF65-F5344CB8AC3E}">
        <p14:creationId xmlns:p14="http://schemas.microsoft.com/office/powerpoint/2010/main" val="25500751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r="-8"/>
          <a:stretch/>
        </p:blipFill>
        <p:spPr>
          <a:xfrm>
            <a:off x="179512" y="188640"/>
            <a:ext cx="8856984" cy="6113244"/>
          </a:xfrm>
        </p:spPr>
      </p:pic>
    </p:spTree>
    <p:extLst>
      <p:ext uri="{BB962C8B-B14F-4D97-AF65-F5344CB8AC3E}">
        <p14:creationId xmlns:p14="http://schemas.microsoft.com/office/powerpoint/2010/main" val="13835372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2"/>
          <a:stretch/>
        </p:blipFill>
        <p:spPr>
          <a:xfrm>
            <a:off x="2411760" y="116632"/>
            <a:ext cx="4724744" cy="6649985"/>
          </a:xfrm>
        </p:spPr>
      </p:pic>
    </p:spTree>
    <p:extLst>
      <p:ext uri="{BB962C8B-B14F-4D97-AF65-F5344CB8AC3E}">
        <p14:creationId xmlns:p14="http://schemas.microsoft.com/office/powerpoint/2010/main" val="30008533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r="4"/>
          <a:stretch/>
        </p:blipFill>
        <p:spPr>
          <a:xfrm>
            <a:off x="179511" y="116632"/>
            <a:ext cx="8842809" cy="6048672"/>
          </a:xfrm>
        </p:spPr>
      </p:pic>
    </p:spTree>
    <p:extLst>
      <p:ext uri="{BB962C8B-B14F-4D97-AF65-F5344CB8AC3E}">
        <p14:creationId xmlns:p14="http://schemas.microsoft.com/office/powerpoint/2010/main" val="33975033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3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4" y="44624"/>
            <a:ext cx="9096416" cy="642374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6453336"/>
            <a:ext cx="8064896" cy="3600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Схема расположения пробуренных скважин (4970 скважин по фондовым материалам)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024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4624"/>
            <a:ext cx="4818000" cy="670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7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264" y="116632"/>
            <a:ext cx="4789016" cy="665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7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77618"/>
            <a:ext cx="4104456" cy="649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53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4624"/>
            <a:ext cx="4747795" cy="668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1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792" y="56185"/>
            <a:ext cx="4766717" cy="674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7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443</Words>
  <Application>Microsoft Office PowerPoint</Application>
  <PresentationFormat>Экран (4:3)</PresentationFormat>
  <Paragraphs>196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Alexander V. Chirkov</dc:creator>
  <cp:lastModifiedBy>Смирнов Михаил Юрьевич</cp:lastModifiedBy>
  <cp:revision>57</cp:revision>
  <dcterms:created xsi:type="dcterms:W3CDTF">2015-09-28T10:36:14Z</dcterms:created>
  <dcterms:modified xsi:type="dcterms:W3CDTF">2017-06-07T09:04:30Z</dcterms:modified>
</cp:coreProperties>
</file>