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552" r:id="rId2"/>
    <p:sldId id="577" r:id="rId3"/>
    <p:sldId id="589" r:id="rId4"/>
    <p:sldId id="581" r:id="rId5"/>
    <p:sldId id="582" r:id="rId6"/>
    <p:sldId id="540" r:id="rId7"/>
    <p:sldId id="573" r:id="rId8"/>
    <p:sldId id="574" r:id="rId9"/>
    <p:sldId id="479" r:id="rId10"/>
    <p:sldId id="579" r:id="rId11"/>
    <p:sldId id="555" r:id="rId12"/>
    <p:sldId id="559" r:id="rId13"/>
    <p:sldId id="568" r:id="rId14"/>
    <p:sldId id="583" r:id="rId15"/>
    <p:sldId id="586" r:id="rId16"/>
    <p:sldId id="590" r:id="rId17"/>
    <p:sldId id="596" r:id="rId18"/>
    <p:sldId id="597" r:id="rId19"/>
    <p:sldId id="594" r:id="rId20"/>
    <p:sldId id="600" r:id="rId21"/>
    <p:sldId id="595" r:id="rId22"/>
    <p:sldId id="575" r:id="rId23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53E606E-6015-4346-8AF8-C0477D0C860B}">
          <p14:sldIdLst>
            <p14:sldId id="552"/>
            <p14:sldId id="577"/>
            <p14:sldId id="589"/>
            <p14:sldId id="581"/>
            <p14:sldId id="582"/>
            <p14:sldId id="540"/>
            <p14:sldId id="573"/>
            <p14:sldId id="574"/>
            <p14:sldId id="479"/>
            <p14:sldId id="579"/>
            <p14:sldId id="555"/>
            <p14:sldId id="559"/>
            <p14:sldId id="568"/>
            <p14:sldId id="583"/>
            <p14:sldId id="586"/>
            <p14:sldId id="590"/>
            <p14:sldId id="596"/>
            <p14:sldId id="597"/>
            <p14:sldId id="594"/>
            <p14:sldId id="600"/>
            <p14:sldId id="595"/>
            <p14:sldId id="5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60D"/>
    <a:srgbClr val="FF9900"/>
    <a:srgbClr val="FF3E11"/>
    <a:srgbClr val="FF3300"/>
    <a:srgbClr val="F90959"/>
    <a:srgbClr val="008000"/>
    <a:srgbClr val="9933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4423" autoAdjust="0"/>
  </p:normalViewPr>
  <p:slideViewPr>
    <p:cSldViewPr snapToGrid="0">
      <p:cViewPr varScale="1">
        <p:scale>
          <a:sx n="76" d="100"/>
          <a:sy n="76" d="100"/>
        </p:scale>
        <p:origin x="18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9B7B2-A848-4353-9785-1065AC69EEB8}" type="doc">
      <dgm:prSet loTypeId="urn:microsoft.com/office/officeart/2005/8/layout/radial5" loCatId="relationship" qsTypeId="urn:microsoft.com/office/officeart/2005/8/quickstyle/3d9" qsCatId="3D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7CE90722-B2A6-40DB-A4A2-235105902DE5}">
      <dgm:prSet phldrT="[besedilo]"/>
      <dgm:spPr/>
      <dgm:t>
        <a:bodyPr/>
        <a:lstStyle/>
        <a:p>
          <a:r>
            <a:rPr lang="sl-SI" b="1" dirty="0" smtClean="0"/>
            <a:t>1G PORTAL</a:t>
          </a:r>
          <a:endParaRPr lang="en-GB" b="1" dirty="0"/>
        </a:p>
      </dgm:t>
    </dgm:pt>
    <dgm:pt modelId="{88C567D3-9354-45ED-8DC1-22D5B8E460B6}" type="parTrans" cxnId="{A67139D3-76E8-4978-8DB6-EC16F0D1E249}">
      <dgm:prSet/>
      <dgm:spPr/>
      <dgm:t>
        <a:bodyPr/>
        <a:lstStyle/>
        <a:p>
          <a:endParaRPr lang="en-GB" b="1"/>
        </a:p>
      </dgm:t>
    </dgm:pt>
    <dgm:pt modelId="{D126735E-08D3-4AB2-9D31-CF2402688A4B}" type="sibTrans" cxnId="{A67139D3-76E8-4978-8DB6-EC16F0D1E249}">
      <dgm:prSet/>
      <dgm:spPr/>
      <dgm:t>
        <a:bodyPr/>
        <a:lstStyle/>
        <a:p>
          <a:endParaRPr lang="en-GB" b="1"/>
        </a:p>
      </dgm:t>
    </dgm:pt>
    <dgm:pt modelId="{EAF756E3-05BF-45BA-9182-5C25CEF44F6F}">
      <dgm:prSet phldrT="[besedilo]"/>
      <dgm:spPr/>
      <dgm:t>
        <a:bodyPr/>
        <a:lstStyle/>
        <a:p>
          <a:r>
            <a:rPr lang="sl-SI" b="1" dirty="0" smtClean="0"/>
            <a:t>Server2</a:t>
          </a:r>
          <a:endParaRPr lang="en-GB" b="1" dirty="0"/>
        </a:p>
      </dgm:t>
    </dgm:pt>
    <dgm:pt modelId="{F0DF95B7-4790-442F-A7AE-1C8FF9912621}" type="parTrans" cxnId="{1BDB8852-34E6-4C79-AE9F-862BC067D6FF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n-GB" b="1"/>
        </a:p>
      </dgm:t>
    </dgm:pt>
    <dgm:pt modelId="{1C677D7D-C5B3-499D-AF81-74793B3FE16B}" type="sibTrans" cxnId="{1BDB8852-34E6-4C79-AE9F-862BC067D6FF}">
      <dgm:prSet/>
      <dgm:spPr/>
      <dgm:t>
        <a:bodyPr/>
        <a:lstStyle/>
        <a:p>
          <a:endParaRPr lang="en-GB" b="1"/>
        </a:p>
      </dgm:t>
    </dgm:pt>
    <dgm:pt modelId="{23D08D0E-5792-4C55-8EB7-6086D87679C7}">
      <dgm:prSet phldrT="[besedilo]"/>
      <dgm:spPr/>
      <dgm:t>
        <a:bodyPr/>
        <a:lstStyle/>
        <a:p>
          <a:r>
            <a:rPr lang="sl-SI" b="1" dirty="0" smtClean="0"/>
            <a:t>Server3</a:t>
          </a:r>
          <a:endParaRPr lang="en-GB" b="1" dirty="0"/>
        </a:p>
      </dgm:t>
    </dgm:pt>
    <dgm:pt modelId="{E900F299-A7E5-4215-8233-360B22FB0DD1}" type="parTrans" cxnId="{97882761-336C-4C54-A0C0-1C09BC0433CA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n-GB" b="1"/>
        </a:p>
      </dgm:t>
    </dgm:pt>
    <dgm:pt modelId="{F5E9CE53-4D62-46AD-A937-B489A2F4AEC5}" type="sibTrans" cxnId="{97882761-336C-4C54-A0C0-1C09BC0433CA}">
      <dgm:prSet/>
      <dgm:spPr/>
      <dgm:t>
        <a:bodyPr/>
        <a:lstStyle/>
        <a:p>
          <a:endParaRPr lang="en-GB" b="1"/>
        </a:p>
      </dgm:t>
    </dgm:pt>
    <dgm:pt modelId="{56A51BF6-A72D-4A9C-AC3F-55D084C0370F}">
      <dgm:prSet phldrT="[besedilo]"/>
      <dgm:spPr/>
      <dgm:t>
        <a:bodyPr/>
        <a:lstStyle/>
        <a:p>
          <a:r>
            <a:rPr lang="sl-SI" b="1" dirty="0" smtClean="0"/>
            <a:t>Server4</a:t>
          </a:r>
          <a:endParaRPr lang="en-GB" b="1" dirty="0"/>
        </a:p>
      </dgm:t>
    </dgm:pt>
    <dgm:pt modelId="{A4A7327B-564A-4BB1-8C78-DCA5B572D6DE}" type="parTrans" cxnId="{01368562-5B5A-46CF-8909-33B6B1F2907F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n-GB" b="1"/>
        </a:p>
      </dgm:t>
    </dgm:pt>
    <dgm:pt modelId="{6CE87740-76F5-45EC-A9C3-61430D6C5676}" type="sibTrans" cxnId="{01368562-5B5A-46CF-8909-33B6B1F2907F}">
      <dgm:prSet/>
      <dgm:spPr/>
      <dgm:t>
        <a:bodyPr/>
        <a:lstStyle/>
        <a:p>
          <a:endParaRPr lang="en-GB" b="1"/>
        </a:p>
      </dgm:t>
    </dgm:pt>
    <dgm:pt modelId="{BDD16124-AF62-4DFA-AA9D-7689ABD9F775}">
      <dgm:prSet phldrT="[besedilo]"/>
      <dgm:spPr/>
      <dgm:t>
        <a:bodyPr/>
        <a:lstStyle/>
        <a:p>
          <a:r>
            <a:rPr lang="sl-SI" b="1" dirty="0" smtClean="0"/>
            <a:t>Server1</a:t>
          </a:r>
          <a:endParaRPr lang="en-GB" b="1" dirty="0"/>
        </a:p>
      </dgm:t>
    </dgm:pt>
    <dgm:pt modelId="{2F47D218-A533-4CD0-8FE4-CDF6958F2906}" type="parTrans" cxnId="{FE02D912-4839-4C36-A6F2-3AB121FBF7B0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n-GB" b="1"/>
        </a:p>
      </dgm:t>
    </dgm:pt>
    <dgm:pt modelId="{648BDCEF-0485-4287-9414-1E5A819D6873}" type="sibTrans" cxnId="{FE02D912-4839-4C36-A6F2-3AB121FBF7B0}">
      <dgm:prSet/>
      <dgm:spPr/>
      <dgm:t>
        <a:bodyPr/>
        <a:lstStyle/>
        <a:p>
          <a:endParaRPr lang="en-GB" b="1"/>
        </a:p>
      </dgm:t>
    </dgm:pt>
    <dgm:pt modelId="{CE0BF49A-6FC6-4E37-A400-748BB2CEE9CD}">
      <dgm:prSet/>
      <dgm:spPr/>
      <dgm:t>
        <a:bodyPr/>
        <a:lstStyle/>
        <a:p>
          <a:r>
            <a:rPr lang="sl-SI" b="1" dirty="0" err="1" smtClean="0"/>
            <a:t>ServerX</a:t>
          </a:r>
          <a:endParaRPr lang="en-GB" b="1" dirty="0"/>
        </a:p>
      </dgm:t>
    </dgm:pt>
    <dgm:pt modelId="{8382F9F5-B3B3-43F8-8F89-3416216CAA02}" type="parTrans" cxnId="{4973A2DB-27E1-4087-8A73-EF327ACC2E9C}">
      <dgm:prSet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en-GB" b="1"/>
        </a:p>
      </dgm:t>
    </dgm:pt>
    <dgm:pt modelId="{43672DAE-7BC8-448A-A1B7-00B460D3A4A3}" type="sibTrans" cxnId="{4973A2DB-27E1-4087-8A73-EF327ACC2E9C}">
      <dgm:prSet/>
      <dgm:spPr/>
      <dgm:t>
        <a:bodyPr/>
        <a:lstStyle/>
        <a:p>
          <a:endParaRPr lang="en-GB" b="1"/>
        </a:p>
      </dgm:t>
    </dgm:pt>
    <dgm:pt modelId="{56A314BE-3BCA-4905-B3BC-8544F1A21C68}" type="pres">
      <dgm:prSet presAssocID="{A8B9B7B2-A848-4353-9785-1065AC69E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3BF39D-F112-477D-908C-E3667B6FD0BA}" type="pres">
      <dgm:prSet presAssocID="{7CE90722-B2A6-40DB-A4A2-235105902DE5}" presName="centerShape" presStyleLbl="node0" presStyleIdx="0" presStyleCnt="1" custLinFactNeighborY="7462"/>
      <dgm:spPr/>
      <dgm:t>
        <a:bodyPr/>
        <a:lstStyle/>
        <a:p>
          <a:endParaRPr lang="en-GB"/>
        </a:p>
      </dgm:t>
    </dgm:pt>
    <dgm:pt modelId="{6A46C912-BC5C-40E9-94AD-12A285367B43}" type="pres">
      <dgm:prSet presAssocID="{F0DF95B7-4790-442F-A7AE-1C8FF9912621}" presName="parTrans" presStyleLbl="sibTrans2D1" presStyleIdx="0" presStyleCnt="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A9FF9D39-527D-4875-859F-A65E6982D3BB}" type="pres">
      <dgm:prSet presAssocID="{F0DF95B7-4790-442F-A7AE-1C8FF9912621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4EA456A-E256-46D6-8FF7-39CD76856E92}" type="pres">
      <dgm:prSet presAssocID="{EAF756E3-05BF-45BA-9182-5C25CEF44F6F}" presName="node" presStyleLbl="node1" presStyleIdx="0" presStyleCnt="5" custRadScaleRad="109999" custRadScaleInc="-679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9009EA-7418-493C-9EB2-FEFA1DDAEB84}" type="pres">
      <dgm:prSet presAssocID="{E900F299-A7E5-4215-8233-360B22FB0DD1}" presName="parTrans" presStyleLbl="sibTrans2D1" presStyleIdx="1" presStyleCnt="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3140A178-D13B-4415-8C89-780987708921}" type="pres">
      <dgm:prSet presAssocID="{E900F299-A7E5-4215-8233-360B22FB0DD1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ED5D971-6525-4294-8C04-9947EE99CFC9}" type="pres">
      <dgm:prSet presAssocID="{23D08D0E-5792-4C55-8EB7-6086D87679C7}" presName="node" presStyleLbl="node1" presStyleIdx="1" presStyleCnt="5" custRadScaleRad="133714" custRadScaleInc="12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ADDECD-0A92-4EC7-9C68-EB9A9EF0F2AC}" type="pres">
      <dgm:prSet presAssocID="{A4A7327B-564A-4BB1-8C78-DCA5B572D6DE}" presName="parTrans" presStyleLbl="sibTrans2D1" presStyleIdx="2" presStyleCnt="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9CD66B3C-5888-4C6C-848D-B3C9ECB444C1}" type="pres">
      <dgm:prSet presAssocID="{A4A7327B-564A-4BB1-8C78-DCA5B572D6D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20C45B10-4EC3-4990-9D74-CBEA4D4996AC}" type="pres">
      <dgm:prSet presAssocID="{56A51BF6-A72D-4A9C-AC3F-55D084C0370F}" presName="node" presStyleLbl="node1" presStyleIdx="2" presStyleCnt="5" custRadScaleRad="133465" custRadScaleInc="-46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C62A9-5369-4AB4-815F-B8B453BE1573}" type="pres">
      <dgm:prSet presAssocID="{8382F9F5-B3B3-43F8-8F89-3416216CAA02}" presName="parTrans" presStyleLbl="sibTrans2D1" presStyleIdx="3" presStyleCnt="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4D7A5F51-3766-414E-AA37-CE7220825C10}" type="pres">
      <dgm:prSet presAssocID="{8382F9F5-B3B3-43F8-8F89-3416216CAA02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90A17B03-2166-4469-ADFF-C4E98214FE83}" type="pres">
      <dgm:prSet presAssocID="{CE0BF49A-6FC6-4E37-A400-748BB2CEE9CD}" presName="node" presStyleLbl="node1" presStyleIdx="3" presStyleCnt="5" custRadScaleRad="131204" custRadScaleInc="44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6B90B1-D231-4608-9182-DEE5B030EF34}" type="pres">
      <dgm:prSet presAssocID="{2F47D218-A533-4CD0-8FE4-CDF6958F2906}" presName="parTrans" presStyleLbl="sibTrans2D1" presStyleIdx="4" presStyleCnt="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4E9CDA11-81B0-48DD-8BB8-ADEF71A69FFB}" type="pres">
      <dgm:prSet presAssocID="{2F47D218-A533-4CD0-8FE4-CDF6958F290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5612061E-E06E-42AE-BC80-58145E765BD9}" type="pres">
      <dgm:prSet presAssocID="{BDD16124-AF62-4DFA-AA9D-7689ABD9F775}" presName="node" presStyleLbl="node1" presStyleIdx="4" presStyleCnt="5" custRadScaleRad="126162" custRadScaleInc="-10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7882761-336C-4C54-A0C0-1C09BC0433CA}" srcId="{7CE90722-B2A6-40DB-A4A2-235105902DE5}" destId="{23D08D0E-5792-4C55-8EB7-6086D87679C7}" srcOrd="1" destOrd="0" parTransId="{E900F299-A7E5-4215-8233-360B22FB0DD1}" sibTransId="{F5E9CE53-4D62-46AD-A937-B489A2F4AEC5}"/>
    <dgm:cxn modelId="{49FD2E5F-961A-4149-8A46-06994B9B34E2}" type="presOf" srcId="{2F47D218-A533-4CD0-8FE4-CDF6958F2906}" destId="{4E9CDA11-81B0-48DD-8BB8-ADEF71A69FFB}" srcOrd="1" destOrd="0" presId="urn:microsoft.com/office/officeart/2005/8/layout/radial5"/>
    <dgm:cxn modelId="{FD2108EC-F21D-4804-82DD-80921608D373}" type="presOf" srcId="{7CE90722-B2A6-40DB-A4A2-235105902DE5}" destId="{C93BF39D-F112-477D-908C-E3667B6FD0BA}" srcOrd="0" destOrd="0" presId="urn:microsoft.com/office/officeart/2005/8/layout/radial5"/>
    <dgm:cxn modelId="{FE02D912-4839-4C36-A6F2-3AB121FBF7B0}" srcId="{7CE90722-B2A6-40DB-A4A2-235105902DE5}" destId="{BDD16124-AF62-4DFA-AA9D-7689ABD9F775}" srcOrd="4" destOrd="0" parTransId="{2F47D218-A533-4CD0-8FE4-CDF6958F2906}" sibTransId="{648BDCEF-0485-4287-9414-1E5A819D6873}"/>
    <dgm:cxn modelId="{0D115DE9-28DD-4026-91EE-5AFAAABC1CF5}" type="presOf" srcId="{23D08D0E-5792-4C55-8EB7-6086D87679C7}" destId="{9ED5D971-6525-4294-8C04-9947EE99CFC9}" srcOrd="0" destOrd="0" presId="urn:microsoft.com/office/officeart/2005/8/layout/radial5"/>
    <dgm:cxn modelId="{883A522B-69AB-4771-95EA-2F3897107470}" type="presOf" srcId="{8382F9F5-B3B3-43F8-8F89-3416216CAA02}" destId="{4D7A5F51-3766-414E-AA37-CE7220825C10}" srcOrd="1" destOrd="0" presId="urn:microsoft.com/office/officeart/2005/8/layout/radial5"/>
    <dgm:cxn modelId="{F6C99B9A-CCC7-4644-85C7-55F512F8510E}" type="presOf" srcId="{A4A7327B-564A-4BB1-8C78-DCA5B572D6DE}" destId="{9CD66B3C-5888-4C6C-848D-B3C9ECB444C1}" srcOrd="1" destOrd="0" presId="urn:microsoft.com/office/officeart/2005/8/layout/radial5"/>
    <dgm:cxn modelId="{F594ABDA-3C5E-4449-90F2-699926FD69D0}" type="presOf" srcId="{CE0BF49A-6FC6-4E37-A400-748BB2CEE9CD}" destId="{90A17B03-2166-4469-ADFF-C4E98214FE83}" srcOrd="0" destOrd="0" presId="urn:microsoft.com/office/officeart/2005/8/layout/radial5"/>
    <dgm:cxn modelId="{8E64DF4E-3B36-4144-A73E-DB6EDDF41711}" type="presOf" srcId="{F0DF95B7-4790-442F-A7AE-1C8FF9912621}" destId="{A9FF9D39-527D-4875-859F-A65E6982D3BB}" srcOrd="1" destOrd="0" presId="urn:microsoft.com/office/officeart/2005/8/layout/radial5"/>
    <dgm:cxn modelId="{24D1A9EF-CD61-4AC4-A3CA-9D8DED25092A}" type="presOf" srcId="{EAF756E3-05BF-45BA-9182-5C25CEF44F6F}" destId="{D4EA456A-E256-46D6-8FF7-39CD76856E92}" srcOrd="0" destOrd="0" presId="urn:microsoft.com/office/officeart/2005/8/layout/radial5"/>
    <dgm:cxn modelId="{61B35753-DEE5-4E7A-AB7F-85EDE6733590}" type="presOf" srcId="{A4A7327B-564A-4BB1-8C78-DCA5B572D6DE}" destId="{B9ADDECD-0A92-4EC7-9C68-EB9A9EF0F2AC}" srcOrd="0" destOrd="0" presId="urn:microsoft.com/office/officeart/2005/8/layout/radial5"/>
    <dgm:cxn modelId="{50A07B0F-F44C-47EA-8C6E-BF4B13BC163D}" type="presOf" srcId="{BDD16124-AF62-4DFA-AA9D-7689ABD9F775}" destId="{5612061E-E06E-42AE-BC80-58145E765BD9}" srcOrd="0" destOrd="0" presId="urn:microsoft.com/office/officeart/2005/8/layout/radial5"/>
    <dgm:cxn modelId="{4973A2DB-27E1-4087-8A73-EF327ACC2E9C}" srcId="{7CE90722-B2A6-40DB-A4A2-235105902DE5}" destId="{CE0BF49A-6FC6-4E37-A400-748BB2CEE9CD}" srcOrd="3" destOrd="0" parTransId="{8382F9F5-B3B3-43F8-8F89-3416216CAA02}" sibTransId="{43672DAE-7BC8-448A-A1B7-00B460D3A4A3}"/>
    <dgm:cxn modelId="{296803A3-3F37-4FEF-9FBA-695EA8083D4F}" type="presOf" srcId="{E900F299-A7E5-4215-8233-360B22FB0DD1}" destId="{3140A178-D13B-4415-8C89-780987708921}" srcOrd="1" destOrd="0" presId="urn:microsoft.com/office/officeart/2005/8/layout/radial5"/>
    <dgm:cxn modelId="{B7B09084-B4A4-40EF-8EFB-F62934C27966}" type="presOf" srcId="{56A51BF6-A72D-4A9C-AC3F-55D084C0370F}" destId="{20C45B10-4EC3-4990-9D74-CBEA4D4996AC}" srcOrd="0" destOrd="0" presId="urn:microsoft.com/office/officeart/2005/8/layout/radial5"/>
    <dgm:cxn modelId="{2BFCD993-7BD4-463F-9B26-1F070B0B1188}" type="presOf" srcId="{2F47D218-A533-4CD0-8FE4-CDF6958F2906}" destId="{C76B90B1-D231-4608-9182-DEE5B030EF34}" srcOrd="0" destOrd="0" presId="urn:microsoft.com/office/officeart/2005/8/layout/radial5"/>
    <dgm:cxn modelId="{A27F3748-3AED-4652-B1D6-D07B5BC3E5A4}" type="presOf" srcId="{A8B9B7B2-A848-4353-9785-1065AC69EEB8}" destId="{56A314BE-3BCA-4905-B3BC-8544F1A21C68}" srcOrd="0" destOrd="0" presId="urn:microsoft.com/office/officeart/2005/8/layout/radial5"/>
    <dgm:cxn modelId="{05A3A6B8-F9D7-4A03-AA4E-9C5AF4235E9B}" type="presOf" srcId="{E900F299-A7E5-4215-8233-360B22FB0DD1}" destId="{C79009EA-7418-493C-9EB2-FEFA1DDAEB84}" srcOrd="0" destOrd="0" presId="urn:microsoft.com/office/officeart/2005/8/layout/radial5"/>
    <dgm:cxn modelId="{A67139D3-76E8-4978-8DB6-EC16F0D1E249}" srcId="{A8B9B7B2-A848-4353-9785-1065AC69EEB8}" destId="{7CE90722-B2A6-40DB-A4A2-235105902DE5}" srcOrd="0" destOrd="0" parTransId="{88C567D3-9354-45ED-8DC1-22D5B8E460B6}" sibTransId="{D126735E-08D3-4AB2-9D31-CF2402688A4B}"/>
    <dgm:cxn modelId="{83D5FBDD-5CEE-43F0-AA04-F0975B522C31}" type="presOf" srcId="{8382F9F5-B3B3-43F8-8F89-3416216CAA02}" destId="{3FBC62A9-5369-4AB4-815F-B8B453BE1573}" srcOrd="0" destOrd="0" presId="urn:microsoft.com/office/officeart/2005/8/layout/radial5"/>
    <dgm:cxn modelId="{01368562-5B5A-46CF-8909-33B6B1F2907F}" srcId="{7CE90722-B2A6-40DB-A4A2-235105902DE5}" destId="{56A51BF6-A72D-4A9C-AC3F-55D084C0370F}" srcOrd="2" destOrd="0" parTransId="{A4A7327B-564A-4BB1-8C78-DCA5B572D6DE}" sibTransId="{6CE87740-76F5-45EC-A9C3-61430D6C5676}"/>
    <dgm:cxn modelId="{1BDB8852-34E6-4C79-AE9F-862BC067D6FF}" srcId="{7CE90722-B2A6-40DB-A4A2-235105902DE5}" destId="{EAF756E3-05BF-45BA-9182-5C25CEF44F6F}" srcOrd="0" destOrd="0" parTransId="{F0DF95B7-4790-442F-A7AE-1C8FF9912621}" sibTransId="{1C677D7D-C5B3-499D-AF81-74793B3FE16B}"/>
    <dgm:cxn modelId="{2F1055DE-1693-4425-88F9-D24A0696C6E3}" type="presOf" srcId="{F0DF95B7-4790-442F-A7AE-1C8FF9912621}" destId="{6A46C912-BC5C-40E9-94AD-12A285367B43}" srcOrd="0" destOrd="0" presId="urn:microsoft.com/office/officeart/2005/8/layout/radial5"/>
    <dgm:cxn modelId="{F8157841-B8B4-485B-80B3-E564F477E9F0}" type="presParOf" srcId="{56A314BE-3BCA-4905-B3BC-8544F1A21C68}" destId="{C93BF39D-F112-477D-908C-E3667B6FD0BA}" srcOrd="0" destOrd="0" presId="urn:microsoft.com/office/officeart/2005/8/layout/radial5"/>
    <dgm:cxn modelId="{D4C16F58-5771-4DC1-9DD0-89FB9D010C51}" type="presParOf" srcId="{56A314BE-3BCA-4905-B3BC-8544F1A21C68}" destId="{6A46C912-BC5C-40E9-94AD-12A285367B43}" srcOrd="1" destOrd="0" presId="urn:microsoft.com/office/officeart/2005/8/layout/radial5"/>
    <dgm:cxn modelId="{EB178908-EA4F-48FE-9544-FF81E47EE1FF}" type="presParOf" srcId="{6A46C912-BC5C-40E9-94AD-12A285367B43}" destId="{A9FF9D39-527D-4875-859F-A65E6982D3BB}" srcOrd="0" destOrd="0" presId="urn:microsoft.com/office/officeart/2005/8/layout/radial5"/>
    <dgm:cxn modelId="{D5A6F235-AC68-4362-A366-3E3D5485725E}" type="presParOf" srcId="{56A314BE-3BCA-4905-B3BC-8544F1A21C68}" destId="{D4EA456A-E256-46D6-8FF7-39CD76856E92}" srcOrd="2" destOrd="0" presId="urn:microsoft.com/office/officeart/2005/8/layout/radial5"/>
    <dgm:cxn modelId="{0DCA7C77-7BAE-4F01-A4B4-B8A846F423C8}" type="presParOf" srcId="{56A314BE-3BCA-4905-B3BC-8544F1A21C68}" destId="{C79009EA-7418-493C-9EB2-FEFA1DDAEB84}" srcOrd="3" destOrd="0" presId="urn:microsoft.com/office/officeart/2005/8/layout/radial5"/>
    <dgm:cxn modelId="{8EA7BA52-1B7C-4CE4-BDD3-2D8522CF2D95}" type="presParOf" srcId="{C79009EA-7418-493C-9EB2-FEFA1DDAEB84}" destId="{3140A178-D13B-4415-8C89-780987708921}" srcOrd="0" destOrd="0" presId="urn:microsoft.com/office/officeart/2005/8/layout/radial5"/>
    <dgm:cxn modelId="{E0D57BD1-E3FD-4DBE-880E-BEFFA80F6211}" type="presParOf" srcId="{56A314BE-3BCA-4905-B3BC-8544F1A21C68}" destId="{9ED5D971-6525-4294-8C04-9947EE99CFC9}" srcOrd="4" destOrd="0" presId="urn:microsoft.com/office/officeart/2005/8/layout/radial5"/>
    <dgm:cxn modelId="{5BE2F97C-6BE3-43CA-9414-2965D057F5F5}" type="presParOf" srcId="{56A314BE-3BCA-4905-B3BC-8544F1A21C68}" destId="{B9ADDECD-0A92-4EC7-9C68-EB9A9EF0F2AC}" srcOrd="5" destOrd="0" presId="urn:microsoft.com/office/officeart/2005/8/layout/radial5"/>
    <dgm:cxn modelId="{7678584A-8F94-4630-8071-6E4DE2F30220}" type="presParOf" srcId="{B9ADDECD-0A92-4EC7-9C68-EB9A9EF0F2AC}" destId="{9CD66B3C-5888-4C6C-848D-B3C9ECB444C1}" srcOrd="0" destOrd="0" presId="urn:microsoft.com/office/officeart/2005/8/layout/radial5"/>
    <dgm:cxn modelId="{140AFEE8-3D16-441C-9F5D-C6500FBB4A84}" type="presParOf" srcId="{56A314BE-3BCA-4905-B3BC-8544F1A21C68}" destId="{20C45B10-4EC3-4990-9D74-CBEA4D4996AC}" srcOrd="6" destOrd="0" presId="urn:microsoft.com/office/officeart/2005/8/layout/radial5"/>
    <dgm:cxn modelId="{EBEA09D5-39EB-495A-862E-987F13278FAC}" type="presParOf" srcId="{56A314BE-3BCA-4905-B3BC-8544F1A21C68}" destId="{3FBC62A9-5369-4AB4-815F-B8B453BE1573}" srcOrd="7" destOrd="0" presId="urn:microsoft.com/office/officeart/2005/8/layout/radial5"/>
    <dgm:cxn modelId="{82CBB914-6FED-467B-BEEA-18C241415687}" type="presParOf" srcId="{3FBC62A9-5369-4AB4-815F-B8B453BE1573}" destId="{4D7A5F51-3766-414E-AA37-CE7220825C10}" srcOrd="0" destOrd="0" presId="urn:microsoft.com/office/officeart/2005/8/layout/radial5"/>
    <dgm:cxn modelId="{11E36BDB-8AD1-47CF-9031-0DDB606C38E7}" type="presParOf" srcId="{56A314BE-3BCA-4905-B3BC-8544F1A21C68}" destId="{90A17B03-2166-4469-ADFF-C4E98214FE83}" srcOrd="8" destOrd="0" presId="urn:microsoft.com/office/officeart/2005/8/layout/radial5"/>
    <dgm:cxn modelId="{3119A8B5-9DBD-47EE-9D2E-926859D0CADB}" type="presParOf" srcId="{56A314BE-3BCA-4905-B3BC-8544F1A21C68}" destId="{C76B90B1-D231-4608-9182-DEE5B030EF34}" srcOrd="9" destOrd="0" presId="urn:microsoft.com/office/officeart/2005/8/layout/radial5"/>
    <dgm:cxn modelId="{20B4F0CA-C75F-4A4C-ADFD-CEF65E7E716D}" type="presParOf" srcId="{C76B90B1-D231-4608-9182-DEE5B030EF34}" destId="{4E9CDA11-81B0-48DD-8BB8-ADEF71A69FFB}" srcOrd="0" destOrd="0" presId="urn:microsoft.com/office/officeart/2005/8/layout/radial5"/>
    <dgm:cxn modelId="{FD82A779-D64A-4D3D-AFD3-9D09D37B16E3}" type="presParOf" srcId="{56A314BE-3BCA-4905-B3BC-8544F1A21C68}" destId="{5612061E-E06E-42AE-BC80-58145E765BD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BF39D-F112-477D-908C-E3667B6FD0BA}">
      <dsp:nvSpPr>
        <dsp:cNvPr id="0" name=""/>
        <dsp:cNvSpPr/>
      </dsp:nvSpPr>
      <dsp:spPr>
        <a:xfrm>
          <a:off x="3024254" y="2749925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1G PORTAL</a:t>
          </a:r>
          <a:endParaRPr lang="en-GB" sz="2200" b="1" kern="1200" dirty="0"/>
        </a:p>
      </dsp:txBody>
      <dsp:txXfrm>
        <a:off x="3274403" y="3000074"/>
        <a:ext cx="1207827" cy="1207827"/>
      </dsp:txXfrm>
    </dsp:sp>
    <dsp:sp modelId="{6A46C912-BC5C-40E9-94AD-12A285367B43}">
      <dsp:nvSpPr>
        <dsp:cNvPr id="0" name=""/>
        <dsp:cNvSpPr/>
      </dsp:nvSpPr>
      <dsp:spPr>
        <a:xfrm rot="14904926">
          <a:off x="3010227" y="1956075"/>
          <a:ext cx="662055" cy="580762"/>
        </a:xfrm>
        <a:prstGeom prst="leftRightArrow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/>
        </a:p>
      </dsp:txBody>
      <dsp:txXfrm rot="10800000">
        <a:off x="3129389" y="2153233"/>
        <a:ext cx="487826" cy="348458"/>
      </dsp:txXfrm>
    </dsp:sp>
    <dsp:sp modelId="{D4EA456A-E256-46D6-8FF7-39CD76856E92}">
      <dsp:nvSpPr>
        <dsp:cNvPr id="0" name=""/>
        <dsp:cNvSpPr/>
      </dsp:nvSpPr>
      <dsp:spPr>
        <a:xfrm>
          <a:off x="1936344" y="15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Server2</a:t>
          </a:r>
          <a:endParaRPr lang="en-GB" sz="2200" b="1" kern="1200" dirty="0"/>
        </a:p>
      </dsp:txBody>
      <dsp:txXfrm>
        <a:off x="2186493" y="250164"/>
        <a:ext cx="1207827" cy="1207827"/>
      </dsp:txXfrm>
    </dsp:sp>
    <dsp:sp modelId="{C79009EA-7418-493C-9EB2-FEFA1DDAEB84}">
      <dsp:nvSpPr>
        <dsp:cNvPr id="0" name=""/>
        <dsp:cNvSpPr/>
      </dsp:nvSpPr>
      <dsp:spPr>
        <a:xfrm rot="20405592">
          <a:off x="4969466" y="2773725"/>
          <a:ext cx="799408" cy="580762"/>
        </a:xfrm>
        <a:prstGeom prst="leftRightArrow">
          <a:avLst/>
        </a:prstGeom>
        <a:solidFill>
          <a:schemeClr val="accent6">
            <a:shade val="90000"/>
            <a:hueOff val="0"/>
            <a:satOff val="-5769"/>
            <a:lumOff val="7026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/>
        </a:p>
      </dsp:txBody>
      <dsp:txXfrm>
        <a:off x="4974671" y="2919539"/>
        <a:ext cx="625179" cy="348458"/>
      </dsp:txXfrm>
    </dsp:sp>
    <dsp:sp modelId="{9ED5D971-6525-4294-8C04-9947EE99CFC9}">
      <dsp:nvSpPr>
        <dsp:cNvPr id="0" name=""/>
        <dsp:cNvSpPr/>
      </dsp:nvSpPr>
      <dsp:spPr>
        <a:xfrm>
          <a:off x="6048508" y="1654755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-5869"/>
            <a:lumOff val="76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Server3</a:t>
          </a:r>
          <a:endParaRPr lang="en-GB" sz="2200" b="1" kern="1200" dirty="0"/>
        </a:p>
      </dsp:txBody>
      <dsp:txXfrm>
        <a:off x="6298657" y="1904904"/>
        <a:ext cx="1207827" cy="1207827"/>
      </dsp:txXfrm>
    </dsp:sp>
    <dsp:sp modelId="{B9ADDECD-0A92-4EC7-9C68-EB9A9EF0F2AC}">
      <dsp:nvSpPr>
        <dsp:cNvPr id="0" name=""/>
        <dsp:cNvSpPr/>
      </dsp:nvSpPr>
      <dsp:spPr>
        <a:xfrm rot="1916555">
          <a:off x="4790434" y="4093526"/>
          <a:ext cx="677605" cy="580762"/>
        </a:xfrm>
        <a:prstGeom prst="leftRightArrow">
          <a:avLst/>
        </a:prstGeom>
        <a:solidFill>
          <a:schemeClr val="accent6">
            <a:shade val="90000"/>
            <a:hueOff val="0"/>
            <a:satOff val="-11537"/>
            <a:lumOff val="14053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/>
        </a:p>
      </dsp:txBody>
      <dsp:txXfrm>
        <a:off x="4803625" y="4163588"/>
        <a:ext cx="503376" cy="348458"/>
      </dsp:txXfrm>
    </dsp:sp>
    <dsp:sp modelId="{20C45B10-4EC3-4990-9D74-CBEA4D4996AC}">
      <dsp:nvSpPr>
        <dsp:cNvPr id="0" name=""/>
        <dsp:cNvSpPr/>
      </dsp:nvSpPr>
      <dsp:spPr>
        <a:xfrm>
          <a:off x="5558642" y="4330057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-11738"/>
            <a:lumOff val="152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Server4</a:t>
          </a:r>
          <a:endParaRPr lang="en-GB" sz="2200" b="1" kern="1200" dirty="0"/>
        </a:p>
      </dsp:txBody>
      <dsp:txXfrm>
        <a:off x="5808791" y="4580206"/>
        <a:ext cx="1207827" cy="1207827"/>
      </dsp:txXfrm>
    </dsp:sp>
    <dsp:sp modelId="{3FBC62A9-5369-4AB4-815F-B8B453BE1573}">
      <dsp:nvSpPr>
        <dsp:cNvPr id="0" name=""/>
        <dsp:cNvSpPr/>
      </dsp:nvSpPr>
      <dsp:spPr>
        <a:xfrm rot="8845753">
          <a:off x="2335885" y="4092210"/>
          <a:ext cx="647188" cy="580762"/>
        </a:xfrm>
        <a:prstGeom prst="leftRightArrow">
          <a:avLst/>
        </a:prstGeom>
        <a:solidFill>
          <a:schemeClr val="accent6">
            <a:shade val="90000"/>
            <a:hueOff val="0"/>
            <a:satOff val="-17306"/>
            <a:lumOff val="21079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/>
        </a:p>
      </dsp:txBody>
      <dsp:txXfrm rot="10800000">
        <a:off x="2496413" y="4161465"/>
        <a:ext cx="472959" cy="348458"/>
      </dsp:txXfrm>
    </dsp:sp>
    <dsp:sp modelId="{90A17B03-2166-4469-ADFF-C4E98214FE83}">
      <dsp:nvSpPr>
        <dsp:cNvPr id="0" name=""/>
        <dsp:cNvSpPr/>
      </dsp:nvSpPr>
      <dsp:spPr>
        <a:xfrm>
          <a:off x="555707" y="4326853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-17607"/>
            <a:lumOff val="228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err="1" smtClean="0"/>
            <a:t>ServerX</a:t>
          </a:r>
          <a:endParaRPr lang="en-GB" sz="2200" b="1" kern="1200" dirty="0"/>
        </a:p>
      </dsp:txBody>
      <dsp:txXfrm>
        <a:off x="805856" y="4577002"/>
        <a:ext cx="1207827" cy="1207827"/>
      </dsp:txXfrm>
    </dsp:sp>
    <dsp:sp modelId="{C76B90B1-D231-4608-9182-DEE5B030EF34}">
      <dsp:nvSpPr>
        <dsp:cNvPr id="0" name=""/>
        <dsp:cNvSpPr/>
      </dsp:nvSpPr>
      <dsp:spPr>
        <a:xfrm rot="12032268">
          <a:off x="2061888" y="2773449"/>
          <a:ext cx="749226" cy="580762"/>
        </a:xfrm>
        <a:prstGeom prst="leftRightArrow">
          <a:avLst/>
        </a:prstGeom>
        <a:solidFill>
          <a:schemeClr val="accent6">
            <a:shade val="90000"/>
            <a:hueOff val="0"/>
            <a:satOff val="-23074"/>
            <a:lumOff val="28105"/>
            <a:alphaOff val="0"/>
          </a:schemeClr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/>
        </a:p>
      </dsp:txBody>
      <dsp:txXfrm rot="10800000">
        <a:off x="2230580" y="2920163"/>
        <a:ext cx="574997" cy="348458"/>
      </dsp:txXfrm>
    </dsp:sp>
    <dsp:sp modelId="{5612061E-E06E-42AE-BC80-58145E765BD9}">
      <dsp:nvSpPr>
        <dsp:cNvPr id="0" name=""/>
        <dsp:cNvSpPr/>
      </dsp:nvSpPr>
      <dsp:spPr>
        <a:xfrm>
          <a:off x="100909" y="1654732"/>
          <a:ext cx="1708125" cy="1708125"/>
        </a:xfrm>
        <a:prstGeom prst="ellipse">
          <a:avLst/>
        </a:prstGeom>
        <a:solidFill>
          <a:schemeClr val="accent6">
            <a:shade val="80000"/>
            <a:hueOff val="0"/>
            <a:satOff val="-23476"/>
            <a:lumOff val="30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/>
            <a:t>Server1</a:t>
          </a:r>
          <a:endParaRPr lang="en-GB" sz="2200" b="1" kern="1200" dirty="0"/>
        </a:p>
      </dsp:txBody>
      <dsp:txXfrm>
        <a:off x="351058" y="1904881"/>
        <a:ext cx="1207827" cy="120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A44651-F4A0-4331-9A00-7CE25C2EE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6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22048A-D239-4174-9271-EC37BDE4D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37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79E0AE-D7B9-4139-8B3F-E3CC800470B4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10</a:t>
            </a:fld>
            <a:endParaRPr lang="en-GB" altLang="sl-SI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31357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36A9F1-94C2-4AD8-A14B-40A12517D0D9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11</a:t>
            </a:fld>
            <a:endParaRPr lang="en-GB" altLang="sl-SI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7347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4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0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04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8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6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35079-09C6-4EB0-B161-95CC83B4235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05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B3641-8024-4DEA-9B3F-A602F8FA22F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8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5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E778B2-5708-485D-874E-605EA7DA86E8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2</a:t>
            </a:fld>
            <a:endParaRPr lang="en-GB" altLang="sl-SI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86295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6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31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2048A-D239-4174-9271-EC37BDE4D9E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8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E778B2-5708-485D-874E-605EA7DA86E8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3</a:t>
            </a:fld>
            <a:endParaRPr lang="en-GB" altLang="sl-SI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indent="-628650">
              <a:spcAft>
                <a:spcPts val="600"/>
              </a:spcAft>
              <a:buFontTx/>
              <a:buChar char="•"/>
            </a:pPr>
            <a:endParaRPr lang="sl-SI" altLang="sl-SI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6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E778B2-5708-485D-874E-605EA7DA86E8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4</a:t>
            </a:fld>
            <a:endParaRPr lang="en-GB" altLang="sl-SI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655640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E778B2-5708-485D-874E-605EA7DA86E8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5</a:t>
            </a:fld>
            <a:endParaRPr lang="en-GB" altLang="sl-SI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57995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16439-8601-4914-B292-9D48E743ADD6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6</a:t>
            </a:fld>
            <a:endParaRPr lang="en-GB" altLang="sl-SI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20000"/>
              </a:spcBef>
              <a:buFontTx/>
              <a:buNone/>
            </a:pPr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22498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D60605-D02F-4495-87E8-4102BD4D0B99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7</a:t>
            </a:fld>
            <a:endParaRPr lang="en-GB" altLang="sl-SI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20000"/>
              </a:spcBef>
              <a:buFontTx/>
              <a:buNone/>
            </a:pPr>
            <a:endParaRPr lang="ru-RU" altLang="sl-SI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24E444-85BB-4BE3-AE7A-5870288C72EF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8</a:t>
            </a:fld>
            <a:endParaRPr lang="en-GB" altLang="sl-SI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b="0" dirty="0" smtClean="0"/>
          </a:p>
        </p:txBody>
      </p:sp>
    </p:spTree>
    <p:extLst>
      <p:ext uri="{BB962C8B-B14F-4D97-AF65-F5344CB8AC3E}">
        <p14:creationId xmlns:p14="http://schemas.microsoft.com/office/powerpoint/2010/main" val="215845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C7D4C5-1C38-4D58-94B3-0F3F86ED105A}" type="slidenum">
              <a:rPr lang="en-GB" altLang="sl-SI" smtClean="0"/>
              <a:pPr algn="r" eaLnBrk="1" hangingPunct="1">
                <a:spcBef>
                  <a:spcPct val="0"/>
                </a:spcBef>
              </a:pPr>
              <a:t>9</a:t>
            </a:fld>
            <a:endParaRPr lang="en-GB" altLang="sl-SI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14848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770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3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68413"/>
            <a:ext cx="1943100" cy="4827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68413"/>
            <a:ext cx="5676900" cy="4827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595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27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62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751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859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74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378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651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667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1645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0801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68413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Click to edit Master text styles</a:t>
            </a:r>
          </a:p>
          <a:p>
            <a:pPr lvl="1"/>
            <a:r>
              <a:rPr lang="en-GB" altLang="sl-SI" smtClean="0"/>
              <a:t>Second level</a:t>
            </a:r>
          </a:p>
          <a:p>
            <a:pPr lvl="2"/>
            <a:r>
              <a:rPr lang="en-GB" altLang="sl-SI" smtClean="0"/>
              <a:t>Third level</a:t>
            </a:r>
          </a:p>
          <a:p>
            <a:pPr lvl="3"/>
            <a:r>
              <a:rPr lang="en-GB" altLang="sl-SI" smtClean="0"/>
              <a:t>Fourth level</a:t>
            </a:r>
          </a:p>
          <a:p>
            <a:pPr lvl="4"/>
            <a:r>
              <a:rPr lang="en-GB" altLang="sl-SI" smtClean="0"/>
              <a:t>Fifth level</a:t>
            </a:r>
          </a:p>
        </p:txBody>
      </p:sp>
      <p:sp>
        <p:nvSpPr>
          <p:cNvPr id="4" name="Zaobljeni pravokotnik 3"/>
          <p:cNvSpPr/>
          <p:nvPr userDrawn="1"/>
        </p:nvSpPr>
        <p:spPr bwMode="auto">
          <a:xfrm>
            <a:off x="3732334" y="827687"/>
            <a:ext cx="5376041" cy="3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Providing geoscience data globally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si/url?sa=i&amp;rct=j&amp;q=&amp;esrc=s&amp;source=images&amp;cd=&amp;cad=rja&amp;uact=8&amp;docid=cbL0pG8tC5LgqM&amp;tbnid=2kVwFeQFDuJBtM:&amp;ved=0CAUQjRw&amp;url=http://all-free-download.com/free-vector/vector-clip-art/world_globe_clip_art_19358.html&amp;ei=tcs5U-zHMsbVtAaIlIHIAQ&amp;bvm=bv.63808443,d.bGQ&amp;psig=AFQjCNGz-klCQlugzUr7hCADcbfsLQMLNA&amp;ust=1396383021663881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855788"/>
            <a:ext cx="9144000" cy="2961891"/>
          </a:xfrm>
        </p:spPr>
        <p:txBody>
          <a:bodyPr/>
          <a:lstStyle/>
          <a:p>
            <a:r>
              <a:rPr lang="en-US" sz="5400" dirty="0"/>
              <a:t>State and development prospects of the international project </a:t>
            </a:r>
            <a:r>
              <a:rPr lang="en-US" sz="5400" dirty="0" err="1"/>
              <a:t>OneGeology</a:t>
            </a:r>
            <a:r>
              <a:rPr lang="en-US" sz="5400" dirty="0"/>
              <a:t> in Eurasia</a:t>
            </a:r>
            <a:endParaRPr lang="en-GB" altLang="sl-SI" sz="5400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5685676"/>
            <a:ext cx="9148763" cy="10144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altLang="sl-SI" sz="2400" dirty="0">
                <a:cs typeface="Arial" charset="0"/>
              </a:rPr>
              <a:t>Marko </a:t>
            </a:r>
            <a:r>
              <a:rPr lang="sl-SI" altLang="sl-SI" sz="2400" dirty="0" smtClean="0">
                <a:cs typeface="Arial" charset="0"/>
              </a:rPr>
              <a:t>Komac</a:t>
            </a:r>
            <a:r>
              <a:rPr lang="ru-RU" altLang="sl-SI" sz="2400" baseline="30000" dirty="0" smtClean="0">
                <a:cs typeface="Arial" charset="0"/>
              </a:rPr>
              <a:t>1</a:t>
            </a:r>
            <a:r>
              <a:rPr lang="ru-RU" altLang="sl-SI" sz="2400" dirty="0" smtClean="0">
                <a:cs typeface="Arial" charset="0"/>
              </a:rPr>
              <a:t>, </a:t>
            </a:r>
            <a:r>
              <a:rPr lang="sl-SI" altLang="sl-SI" sz="2400" dirty="0" smtClean="0">
                <a:cs typeface="Arial" charset="0"/>
              </a:rPr>
              <a:t>Oleg Petrov</a:t>
            </a:r>
            <a:r>
              <a:rPr lang="ru-RU" altLang="sl-SI" sz="2400" baseline="30000" dirty="0" smtClean="0">
                <a:cs typeface="Arial" charset="0"/>
              </a:rPr>
              <a:t>2</a:t>
            </a:r>
            <a:r>
              <a:rPr lang="en-US" altLang="sl-SI" sz="2400" dirty="0" smtClean="0">
                <a:cs typeface="Arial" charset="0"/>
              </a:rPr>
              <a:t>, </a:t>
            </a:r>
            <a:r>
              <a:rPr lang="en-US" altLang="sl-SI" sz="2400" dirty="0" err="1" smtClean="0">
                <a:cs typeface="Arial" charset="0"/>
              </a:rPr>
              <a:t>Grigory</a:t>
            </a:r>
            <a:r>
              <a:rPr lang="en-US" altLang="sl-SI" sz="2400" dirty="0" smtClean="0">
                <a:cs typeface="Arial" charset="0"/>
              </a:rPr>
              <a:t> </a:t>
            </a:r>
            <a:r>
              <a:rPr lang="en-US" altLang="sl-SI" sz="2400" dirty="0" err="1" smtClean="0">
                <a:cs typeface="Arial" charset="0"/>
              </a:rPr>
              <a:t>Brekhov</a:t>
            </a:r>
            <a:r>
              <a:rPr lang="ru-RU" altLang="sl-SI" sz="2400" baseline="30000" dirty="0" smtClean="0">
                <a:cs typeface="Arial" charset="0"/>
              </a:rPr>
              <a:t>2</a:t>
            </a:r>
            <a:endParaRPr lang="sl-SI" altLang="sl-SI" sz="2400" baseline="300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endParaRPr lang="en-GB" altLang="sl-SI" sz="2400" baseline="30000" dirty="0" smtClean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ru-RU" altLang="sl-SI" sz="2400" baseline="30000" dirty="0" smtClean="0">
                <a:cs typeface="Arial" charset="0"/>
              </a:rPr>
              <a:t>1</a:t>
            </a:r>
            <a:r>
              <a:rPr lang="en-GB" altLang="sl-SI" sz="2400" dirty="0" err="1" smtClean="0">
                <a:cs typeface="Arial" charset="0"/>
              </a:rPr>
              <a:t>OneGeology</a:t>
            </a:r>
            <a:r>
              <a:rPr lang="ru-RU" altLang="sl-SI" sz="2400" dirty="0" smtClean="0">
                <a:cs typeface="Arial" charset="0"/>
              </a:rPr>
              <a:t>, </a:t>
            </a:r>
            <a:r>
              <a:rPr lang="ru-RU" altLang="sl-SI" sz="2400" baseline="30000" dirty="0" smtClean="0">
                <a:cs typeface="Arial" charset="0"/>
              </a:rPr>
              <a:t>2</a:t>
            </a:r>
            <a:r>
              <a:rPr lang="sl-SI" altLang="sl-SI" sz="2400" dirty="0" smtClean="0">
                <a:cs typeface="Arial" charset="0"/>
              </a:rPr>
              <a:t>VSEGEI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0" y="2850877"/>
            <a:ext cx="9144000" cy="353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sl-SI" sz="3200" dirty="0" smtClean="0"/>
              <a:t>Membership fee: 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sl-SI" sz="2800" dirty="0" smtClean="0"/>
              <a:t>Members 2500/5000€; subject to membership type </a:t>
            </a:r>
          </a:p>
          <a:p>
            <a:pPr lvl="1" eaLnBrk="1" hangingPunct="1">
              <a:spcBef>
                <a:spcPct val="0"/>
              </a:spcBef>
            </a:pPr>
            <a:r>
              <a:rPr lang="en-GB" altLang="sl-SI" sz="2800" dirty="0" smtClean="0"/>
              <a:t> Corporate Members – subject to negotiation) </a:t>
            </a:r>
          </a:p>
          <a:p>
            <a:pPr eaLnBrk="1" hangingPunct="1">
              <a:spcBef>
                <a:spcPct val="0"/>
              </a:spcBef>
            </a:pPr>
            <a:r>
              <a:rPr lang="en-GB" altLang="sl-SI" sz="3200" dirty="0" smtClean="0">
                <a:solidFill>
                  <a:srgbClr val="000000"/>
                </a:solidFill>
                <a:cs typeface="Arial" charset="0"/>
              </a:rPr>
              <a:t>Advisory function in strategic matters</a:t>
            </a:r>
          </a:p>
          <a:p>
            <a:pPr eaLnBrk="1" hangingPunct="1">
              <a:spcBef>
                <a:spcPct val="0"/>
              </a:spcBef>
            </a:pPr>
            <a:r>
              <a:rPr lang="en-GB" altLang="sl-SI" sz="3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Contribution</a:t>
            </a:r>
            <a:r>
              <a:rPr lang="sl-SI" altLang="sl-SI" sz="3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&amp;</a:t>
            </a:r>
            <a:r>
              <a:rPr lang="sl-SI" altLang="sl-SI" sz="3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sl-SI" altLang="sl-SI" sz="3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a</a:t>
            </a:r>
            <a:r>
              <a:rPr lang="en-GB" altLang="sl-SI" sz="3200" dirty="0" err="1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ccess</a:t>
            </a:r>
            <a:r>
              <a:rPr lang="en-GB" altLang="sl-SI" sz="3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to the expertise and experience of international geoscientists and informatics experts </a:t>
            </a:r>
            <a:endParaRPr lang="en-GB" altLang="sl-SI" sz="3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l-SI" sz="3200" b="1" dirty="0">
                <a:solidFill>
                  <a:schemeClr val="tx2"/>
                </a:solidFill>
              </a:rPr>
              <a:t>Obligations and benefits of being a member of </a:t>
            </a:r>
            <a:r>
              <a:rPr lang="en-GB" altLang="sl-SI" sz="3200" b="1" dirty="0" err="1">
                <a:solidFill>
                  <a:schemeClr val="tx2"/>
                </a:solidFill>
              </a:rPr>
              <a:t>OneGeology</a:t>
            </a:r>
            <a:r>
              <a:rPr lang="en-GB" altLang="sl-SI" sz="3200" b="1" dirty="0">
                <a:solidFill>
                  <a:schemeClr val="tx2"/>
                </a:solidFill>
              </a:rPr>
              <a:t> </a:t>
            </a:r>
            <a:r>
              <a:rPr lang="en-GB" altLang="sl-SI" sz="3200" b="1" dirty="0" smtClean="0">
                <a:solidFill>
                  <a:schemeClr val="tx2"/>
                </a:solidFill>
              </a:rPr>
              <a:t>Consortium</a:t>
            </a:r>
            <a:endParaRPr lang="en-GB" altLang="sl-SI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57765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l-SI" sz="3400" b="1" dirty="0" err="1">
                <a:solidFill>
                  <a:srgbClr val="000000"/>
                </a:solidFill>
              </a:rPr>
              <a:t>OneGeology</a:t>
            </a:r>
            <a:r>
              <a:rPr lang="en-GB" altLang="sl-SI" sz="3400" b="1" dirty="0">
                <a:solidFill>
                  <a:srgbClr val="000000"/>
                </a:solidFill>
              </a:rPr>
              <a:t> is an operational system </a:t>
            </a:r>
            <a:r>
              <a:rPr lang="en-GB" altLang="sl-SI" sz="3400" b="1" dirty="0" smtClean="0">
                <a:solidFill>
                  <a:srgbClr val="000000"/>
                </a:solidFill>
              </a:rPr>
              <a:t>– </a:t>
            </a:r>
            <a:r>
              <a:rPr lang="sl-SI" altLang="sl-SI" sz="3400" b="1" i="1" dirty="0" smtClean="0">
                <a:solidFill>
                  <a:srgbClr val="000000"/>
                </a:solidFill>
              </a:rPr>
              <a:t>it is </a:t>
            </a:r>
            <a:r>
              <a:rPr lang="en-GB" altLang="sl-SI" sz="3400" b="1" i="1" dirty="0" smtClean="0">
                <a:solidFill>
                  <a:srgbClr val="000000"/>
                </a:solidFill>
              </a:rPr>
              <a:t>not </a:t>
            </a:r>
            <a:r>
              <a:rPr lang="en-GB" altLang="sl-SI" sz="3400" b="1" i="1" dirty="0">
                <a:solidFill>
                  <a:srgbClr val="000000"/>
                </a:solidFill>
              </a:rPr>
              <a:t>an experiment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88819"/>
            <a:ext cx="9144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sl-SI" dirty="0">
                <a:solidFill>
                  <a:srgbClr val="000000"/>
                </a:solidFill>
                <a:cs typeface="Arial" charset="0"/>
              </a:rPr>
              <a:t>Internet portal and catalogue allow discover, view, zoom, pan, interrogate, download…. and transfer to Google, or </a:t>
            </a:r>
            <a:r>
              <a:rPr lang="en-GB" altLang="sl-SI" dirty="0" smtClean="0">
                <a:solidFill>
                  <a:srgbClr val="000000"/>
                </a:solidFill>
                <a:cs typeface="Arial" charset="0"/>
              </a:rPr>
              <a:t>wherever</a:t>
            </a:r>
            <a:endParaRPr lang="ru-RU" altLang="sl-SI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GB" dirty="0">
                <a:cs typeface="Arial" pitchFamily="34" charset="0"/>
              </a:rPr>
              <a:t>138 organisations from 117 nations now participating</a:t>
            </a:r>
          </a:p>
          <a:p>
            <a:pPr eaLnBrk="1" hangingPunct="1"/>
            <a:r>
              <a:rPr lang="en-GB" altLang="sl-SI" dirty="0" smtClean="0">
                <a:solidFill>
                  <a:srgbClr val="000000"/>
                </a:solidFill>
                <a:cs typeface="Arial" charset="0"/>
              </a:rPr>
              <a:t>Many </a:t>
            </a:r>
            <a:r>
              <a:rPr lang="en-GB" altLang="sl-SI" dirty="0">
                <a:solidFill>
                  <a:srgbClr val="000000"/>
                </a:solidFill>
                <a:cs typeface="Arial" charset="0"/>
              </a:rPr>
              <a:t>data services: </a:t>
            </a:r>
            <a:r>
              <a:rPr lang="en-AU" altLang="sl-SI" dirty="0">
                <a:solidFill>
                  <a:srgbClr val="000000"/>
                </a:solidFill>
                <a:cs typeface="Arial" charset="0"/>
              </a:rPr>
              <a:t>over 250 national and state </a:t>
            </a:r>
            <a:r>
              <a:rPr lang="en-AU" altLang="sl-SI" dirty="0" smtClean="0">
                <a:solidFill>
                  <a:srgbClr val="000000"/>
                </a:solidFill>
                <a:cs typeface="Arial" charset="0"/>
              </a:rPr>
              <a:t>geological</a:t>
            </a:r>
            <a:r>
              <a:rPr lang="ru-RU" altLang="sl-SI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sl-SI" dirty="0" smtClean="0">
                <a:solidFill>
                  <a:srgbClr val="000000"/>
                </a:solidFill>
                <a:cs typeface="Arial" charset="0"/>
              </a:rPr>
              <a:t>set of</a:t>
            </a:r>
            <a:r>
              <a:rPr lang="en-AU" altLang="sl-SI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AU" altLang="sl-SI" dirty="0">
                <a:solidFill>
                  <a:srgbClr val="000000"/>
                </a:solidFill>
                <a:cs typeface="Arial" charset="0"/>
              </a:rPr>
              <a:t>maps</a:t>
            </a:r>
            <a:endParaRPr lang="en-GB" altLang="sl-SI" b="1" i="1" dirty="0">
              <a:solidFill>
                <a:srgbClr val="FF0000"/>
              </a:solidFill>
              <a:cs typeface="Arial" charset="0"/>
            </a:endParaRPr>
          </a:p>
          <a:p>
            <a:pPr eaLnBrk="1" hangingPunct="1"/>
            <a:r>
              <a:rPr lang="en-GB" altLang="sl-SI" dirty="0">
                <a:solidFill>
                  <a:srgbClr val="000000"/>
                </a:solidFill>
                <a:cs typeface="Arial" charset="0"/>
              </a:rPr>
              <a:t>Help desk and extensive easy to use documentation</a:t>
            </a:r>
          </a:p>
          <a:p>
            <a:pPr eaLnBrk="1" hangingPunct="1"/>
            <a:r>
              <a:rPr lang="en-GB" altLang="sl-SI" dirty="0">
                <a:solidFill>
                  <a:srgbClr val="000000"/>
                </a:solidFill>
                <a:cs typeface="Arial" charset="0"/>
              </a:rPr>
              <a:t>Users in research, education and commerce</a:t>
            </a:r>
          </a:p>
          <a:p>
            <a:pPr eaLnBrk="1" hangingPunct="1"/>
            <a:r>
              <a:rPr lang="en-GB" altLang="sl-SI" dirty="0">
                <a:solidFill>
                  <a:srgbClr val="000000"/>
                </a:solidFill>
                <a:cs typeface="Arial" charset="0"/>
              </a:rPr>
              <a:t>25 million visitors globally when launched</a:t>
            </a:r>
            <a:endParaRPr lang="sl-SI" altLang="sl-SI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sl-SI" altLang="sl-SI" dirty="0">
                <a:solidFill>
                  <a:srgbClr val="000000"/>
                </a:solidFill>
                <a:cs typeface="Arial" charset="0"/>
              </a:rPr>
              <a:t>Awarded by Geospatial </a:t>
            </a:r>
            <a:r>
              <a:rPr lang="sl-SI" altLang="sl-SI" dirty="0" smtClean="0">
                <a:solidFill>
                  <a:srgbClr val="000000"/>
                </a:solidFill>
                <a:cs typeface="Arial" charset="0"/>
              </a:rPr>
              <a:t>Worl</a:t>
            </a:r>
            <a:r>
              <a:rPr lang="en-US" altLang="sl-SI" dirty="0" smtClean="0">
                <a:solidFill>
                  <a:srgbClr val="000000"/>
                </a:solidFill>
                <a:cs typeface="Arial" charset="0"/>
              </a:rPr>
              <a:t>d</a:t>
            </a:r>
            <a:r>
              <a:rPr lang="sl-SI" altLang="sl-SI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sl-SI" altLang="sl-SI" dirty="0">
                <a:solidFill>
                  <a:srgbClr val="000000"/>
                </a:solidFill>
                <a:cs typeface="Arial" charset="0"/>
              </a:rPr>
              <a:t>Forum in 2012 for the Excellence in Geospatial Standards </a:t>
            </a:r>
            <a:r>
              <a:rPr lang="sl-SI" altLang="sl-SI" dirty="0" smtClean="0">
                <a:solidFill>
                  <a:srgbClr val="000000"/>
                </a:solidFill>
                <a:cs typeface="Arial" charset="0"/>
              </a:rPr>
              <a:t>Implementation</a:t>
            </a:r>
            <a:endParaRPr lang="en-GB" altLang="sl-SI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179388" y="1266825"/>
            <a:ext cx="8696325" cy="5538788"/>
            <a:chOff x="179340" y="1266635"/>
            <a:chExt cx="8696645" cy="5539652"/>
          </a:xfrm>
        </p:grpSpPr>
        <p:pic>
          <p:nvPicPr>
            <p:cNvPr id="133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896" y="3625286"/>
              <a:ext cx="5986020" cy="3181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9" name="Picture 40" descr="25 - + Ital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076" y="1266636"/>
              <a:ext cx="3972909" cy="227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40" y="1266635"/>
              <a:ext cx="4404913" cy="2270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315" name="Picture 2" descr="C:\Users\mkomac\Dropbox\Mare_docs\OneGeology\OneGeology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159250" cy="223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36513" y="1325563"/>
            <a:ext cx="9180513" cy="585787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sl-SI" sz="3200" b="1" dirty="0" smtClean="0">
                <a:latin typeface="+mj-lt"/>
              </a:rPr>
              <a:t>To be the provider of geoscience data globally</a:t>
            </a:r>
          </a:p>
        </p:txBody>
      </p:sp>
      <p:pic>
        <p:nvPicPr>
          <p:cNvPr id="1026" name="Picture 2" descr="C:\Users\Public\Pictures\Slik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8" y="3562044"/>
            <a:ext cx="6217725" cy="33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119188"/>
            <a:ext cx="9144000" cy="600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Why 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 OneGeology work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ing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?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(1)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2523057"/>
            <a:ext cx="9144000" cy="3794615"/>
          </a:xfrm>
        </p:spPr>
        <p:txBody>
          <a:bodyPr/>
          <a:lstStyle/>
          <a:p>
            <a:pPr marL="265113" indent="-247650"/>
            <a:r>
              <a:rPr lang="en-GB" altLang="sl-SI" sz="3000" dirty="0" smtClean="0">
                <a:cs typeface="Arial" charset="0"/>
              </a:rPr>
              <a:t>Short simple mission and vision: </a:t>
            </a:r>
            <a:r>
              <a:rPr lang="en-GB" altLang="sl-SI" sz="3000" u="sng" dirty="0" smtClean="0">
                <a:cs typeface="Arial" charset="0"/>
              </a:rPr>
              <a:t>3</a:t>
            </a:r>
            <a:r>
              <a:rPr lang="en-GB" altLang="sl-SI" sz="3000" dirty="0" smtClean="0">
                <a:cs typeface="Arial" charset="0"/>
              </a:rPr>
              <a:t> simple objectives</a:t>
            </a:r>
          </a:p>
          <a:p>
            <a:pPr marL="265113" indent="-247650"/>
            <a:r>
              <a:rPr lang="en-GB" altLang="sl-SI" sz="3000" dirty="0" smtClean="0">
                <a:cs typeface="Arial" charset="0"/>
              </a:rPr>
              <a:t>Uncomplicated plan</a:t>
            </a:r>
            <a:r>
              <a:rPr lang="sl-SI" altLang="sl-SI" sz="3000" dirty="0" smtClean="0">
                <a:cs typeface="Arial" charset="0"/>
              </a:rPr>
              <a:t>:</a:t>
            </a:r>
            <a:r>
              <a:rPr lang="en-GB" altLang="sl-SI" sz="3000" dirty="0" smtClean="0">
                <a:cs typeface="Arial" charset="0"/>
              </a:rPr>
              <a:t> start simple and build up</a:t>
            </a:r>
          </a:p>
          <a:p>
            <a:pPr marL="265113" indent="-247650"/>
            <a:r>
              <a:rPr lang="en-GB" altLang="sl-SI" sz="3000" dirty="0" smtClean="0">
                <a:cs typeface="Arial" charset="0"/>
              </a:rPr>
              <a:t>Inclusivity: all </a:t>
            </a:r>
            <a:r>
              <a:rPr lang="en-GB" altLang="sl-SI" sz="3000" u="sng" dirty="0" smtClean="0">
                <a:cs typeface="Arial" charset="0"/>
              </a:rPr>
              <a:t>geoscience institutions</a:t>
            </a:r>
            <a:r>
              <a:rPr lang="en-GB" altLang="sl-SI" sz="3000" dirty="0" smtClean="0">
                <a:cs typeface="Arial" charset="0"/>
              </a:rPr>
              <a:t> welcome – different nations have different abilities to participate</a:t>
            </a:r>
          </a:p>
          <a:p>
            <a:pPr marL="265113" indent="-247650"/>
            <a:r>
              <a:rPr lang="en-GB" altLang="sl-SI" sz="3000" dirty="0" smtClean="0">
                <a:cs typeface="Arial" charset="0"/>
              </a:rPr>
              <a:t>Minimal intrusion into local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l-free-download.com/images/graphiclarge/earth_clip_art_2326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98" y="2431994"/>
            <a:ext cx="6302101" cy="63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28016356"/>
              </p:ext>
            </p:extLst>
          </p:nvPr>
        </p:nvGraphicFramePr>
        <p:xfrm>
          <a:off x="551794" y="1182410"/>
          <a:ext cx="7756634" cy="603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Alternativna obdelava 3"/>
          <p:cNvSpPr/>
          <p:nvPr/>
        </p:nvSpPr>
        <p:spPr bwMode="auto">
          <a:xfrm>
            <a:off x="740981" y="2483070"/>
            <a:ext cx="1466193" cy="772510"/>
          </a:xfrm>
          <a:prstGeom prst="flowChartAlternateProces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702989" lon="20654705" rev="1275557"/>
            </a:camera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GEOSCIENCE DATA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Alternativna obdelava 7"/>
          <p:cNvSpPr/>
          <p:nvPr/>
        </p:nvSpPr>
        <p:spPr bwMode="auto">
          <a:xfrm>
            <a:off x="-162896" y="3581398"/>
            <a:ext cx="1466193" cy="772510"/>
          </a:xfrm>
          <a:prstGeom prst="flowChartAlternateProces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702989" lon="20654705" rev="1275557"/>
            </a:camera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GEOSCIENCE DATA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Alternativna obdelava 8"/>
          <p:cNvSpPr/>
          <p:nvPr/>
        </p:nvSpPr>
        <p:spPr bwMode="auto">
          <a:xfrm>
            <a:off x="278523" y="5862145"/>
            <a:ext cx="1466193" cy="772510"/>
          </a:xfrm>
          <a:prstGeom prst="flowChartAlternateProces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702989" lon="20654705" rev="1275557"/>
            </a:camera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GEOSCIENCE DATA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Alternativna obdelava 9"/>
          <p:cNvSpPr/>
          <p:nvPr/>
        </p:nvSpPr>
        <p:spPr bwMode="auto">
          <a:xfrm>
            <a:off x="7378371" y="3042745"/>
            <a:ext cx="1466193" cy="772510"/>
          </a:xfrm>
          <a:prstGeom prst="flowChartAlternateProces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20233860" lon="19441295" rev="1836327"/>
            </a:camera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GEOSCIENCE DATA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Alternativna obdelava 10"/>
          <p:cNvSpPr/>
          <p:nvPr/>
        </p:nvSpPr>
        <p:spPr bwMode="auto">
          <a:xfrm>
            <a:off x="7840716" y="5299868"/>
            <a:ext cx="1466193" cy="772510"/>
          </a:xfrm>
          <a:prstGeom prst="flowChartAlternateProcess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20085418" lon="19726728" rev="1720120"/>
            </a:camera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GEOSCIENCE DATA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555908"/>
            <a:ext cx="9144000" cy="1234582"/>
          </a:xfrm>
          <a:solidFill>
            <a:schemeClr val="bg1">
              <a:alpha val="33000"/>
            </a:schemeClr>
          </a:solidFill>
        </p:spPr>
        <p:txBody>
          <a:bodyPr/>
          <a:lstStyle/>
          <a:p>
            <a:pPr marL="265113" indent="-247650"/>
            <a:r>
              <a:rPr lang="en-GB" altLang="sl-SI" sz="3000" dirty="0" smtClean="0">
                <a:cs typeface="Arial" charset="0"/>
              </a:rPr>
              <a:t>It‘s a distributed data system – every data provider stays in control of its own data – on their servers!!</a:t>
            </a: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119188"/>
            <a:ext cx="9144000" cy="600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Why 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 OneGeology work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ing</a:t>
            </a:r>
            <a:r>
              <a:rPr lang="en-GB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?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2</a:t>
            </a:r>
            <a:r>
              <a:rPr lang="sl-SI" sz="32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)</a:t>
            </a:r>
            <a:endParaRPr lang="en-GB" sz="3200" dirty="0" smtClean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7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komac\Pictures\Grafika_fun\k164171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57" y="234950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30110" y="4302068"/>
            <a:ext cx="471389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sl-SI" sz="3200" dirty="0" smtClean="0">
                <a:latin typeface="+mj-lt"/>
                <a:cs typeface="Arial" charset="0"/>
              </a:rPr>
              <a:t>End-users need/</a:t>
            </a:r>
            <a:r>
              <a:rPr lang="en-GB" altLang="sl-SI" sz="3200" dirty="0" smtClean="0">
                <a:cs typeface="Arial" charset="0"/>
              </a:rPr>
              <a:t>want</a:t>
            </a:r>
            <a:r>
              <a:rPr lang="en-GB" altLang="sl-SI" sz="3200" dirty="0" smtClean="0">
                <a:latin typeface="+mj-lt"/>
                <a:cs typeface="Arial" charset="0"/>
              </a:rPr>
              <a:t> the reliable access to the geoscience data (in one place and updated in the best possible way)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57197" y="3350170"/>
            <a:ext cx="3657600" cy="2190750"/>
            <a:chOff x="0" y="3429000"/>
            <a:chExt cx="3657600" cy="2190750"/>
          </a:xfrm>
        </p:grpSpPr>
        <p:pic>
          <p:nvPicPr>
            <p:cNvPr id="2050" name="Picture 2" descr="C:\Users\mkomac\Pictures\Grafika_fun\imagesOJIL353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13" y="3429000"/>
              <a:ext cx="2085975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mkomac\Pictures\Grafika_fun\imagesZ2LSA4DV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40068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mkomac\Pictures\Grafika_fun\images85PS3LMV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429000"/>
              <a:ext cx="213360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esna puščica 6"/>
          <p:cNvSpPr/>
          <p:nvPr/>
        </p:nvSpPr>
        <p:spPr bwMode="auto">
          <a:xfrm rot="16200000">
            <a:off x="7165866" y="1308976"/>
            <a:ext cx="1166648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esna puščica 11"/>
          <p:cNvSpPr/>
          <p:nvPr/>
        </p:nvSpPr>
        <p:spPr bwMode="auto">
          <a:xfrm rot="5400000">
            <a:off x="868417" y="5642400"/>
            <a:ext cx="1166648" cy="914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98813" y="1083946"/>
            <a:ext cx="394137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sl-SI" altLang="sl-SI" sz="3200" dirty="0" smtClean="0">
                <a:latin typeface="+mj-lt"/>
                <a:cs typeface="Arial" charset="0"/>
              </a:rPr>
              <a:t>D</a:t>
            </a:r>
            <a:r>
              <a:rPr lang="en-GB" altLang="sl-SI" sz="3200" dirty="0" err="1" smtClean="0">
                <a:latin typeface="+mj-lt"/>
                <a:cs typeface="Arial" charset="0"/>
              </a:rPr>
              <a:t>ata</a:t>
            </a:r>
            <a:r>
              <a:rPr lang="en-GB" altLang="sl-SI" sz="3200" dirty="0" smtClean="0">
                <a:latin typeface="+mj-lt"/>
                <a:cs typeface="Arial" charset="0"/>
              </a:rPr>
              <a:t> providers need/want/have to share their geoscience data</a:t>
            </a:r>
          </a:p>
        </p:txBody>
      </p:sp>
      <p:sp>
        <p:nvSpPr>
          <p:cNvPr id="16" name="Desna puščica 15"/>
          <p:cNvSpPr/>
          <p:nvPr/>
        </p:nvSpPr>
        <p:spPr bwMode="auto">
          <a:xfrm rot="5400000">
            <a:off x="868417" y="5642400"/>
            <a:ext cx="1166648" cy="914400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 extrusionH="6350" contourW="25400">
            <a:contourClr>
              <a:schemeClr val="bg1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Desna puščica 16"/>
          <p:cNvSpPr/>
          <p:nvPr/>
        </p:nvSpPr>
        <p:spPr bwMode="auto">
          <a:xfrm rot="16200000">
            <a:off x="7165866" y="1320276"/>
            <a:ext cx="1166648" cy="914400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 extrusionH="6350" contourW="25400">
            <a:contourClr>
              <a:schemeClr val="bg1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252511" y="2373428"/>
            <a:ext cx="3527968" cy="2105893"/>
            <a:chOff x="-1619026" y="3991026"/>
            <a:chExt cx="3527968" cy="2105893"/>
          </a:xfrm>
        </p:grpSpPr>
        <p:pic>
          <p:nvPicPr>
            <p:cNvPr id="1026" name="Picture 2" descr="C:\Users\mkomac\Dropbox\Mare_docs\OneGeology\Publications\1G_logo.jp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19026" y="3991026"/>
              <a:ext cx="3527968" cy="21058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-1305470" y="4166809"/>
              <a:ext cx="2900856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en-GB" altLang="sl-SI" sz="3600" b="1" dirty="0" err="1" smtClean="0">
                  <a:latin typeface="+mj-lt"/>
                  <a:cs typeface="Arial" charset="0"/>
                </a:rPr>
                <a:t>OneGeology</a:t>
              </a:r>
              <a:r>
                <a:rPr lang="en-GB" altLang="sl-SI" sz="3600" b="1" dirty="0" smtClean="0">
                  <a:latin typeface="+mj-lt"/>
                  <a:cs typeface="Arial" charset="0"/>
                </a:rPr>
                <a:t> makes it happen</a:t>
              </a:r>
              <a:endParaRPr lang="en-GB" altLang="sl-SI" sz="3600" dirty="0" smtClean="0">
                <a:latin typeface="+mj-lt"/>
                <a:cs typeface="Arial" charset="0"/>
              </a:endParaRPr>
            </a:p>
          </p:txBody>
        </p:sp>
      </p:grpSp>
      <p:sp>
        <p:nvSpPr>
          <p:cNvPr id="9" name="Dvosmerna vodoravna puščica 8"/>
          <p:cNvSpPr/>
          <p:nvPr/>
        </p:nvSpPr>
        <p:spPr bwMode="auto">
          <a:xfrm>
            <a:off x="2229074" y="2929285"/>
            <a:ext cx="1671145" cy="974285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Dvosmerna vodoravna puščica 22"/>
          <p:cNvSpPr/>
          <p:nvPr/>
        </p:nvSpPr>
        <p:spPr bwMode="auto">
          <a:xfrm>
            <a:off x="6078042" y="2939231"/>
            <a:ext cx="1671145" cy="974285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01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4" grpId="0"/>
      <p:bldP spid="16" grpId="0" animBg="1"/>
      <p:bldP spid="17" grpId="0" animBg="1"/>
      <p:bldP spid="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7194" y="1673063"/>
            <a:ext cx="7998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DEFINITION </a:t>
            </a:r>
            <a:r>
              <a:rPr lang="en-GB" sz="32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OF SEVEN ONEGEOLOGY CONTINENTAL REGIONS</a:t>
            </a:r>
            <a:r>
              <a:rPr lang="ru-RU" sz="32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6613" y="3452612"/>
            <a:ext cx="262026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b="1" dirty="0" smtClean="0"/>
              <a:t>Africa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dirty="0" smtClean="0"/>
              <a:t>Asia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3200" b="1" dirty="0" smtClean="0"/>
              <a:t>Eurasia</a:t>
            </a:r>
            <a:endParaRPr lang="en-GB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GB" b="1" dirty="0"/>
              <a:t>Europe</a:t>
            </a:r>
            <a:endParaRPr lang="ru-RU" dirty="0"/>
          </a:p>
          <a:p>
            <a:pPr marL="457200" indent="-457200" algn="l">
              <a:buFont typeface="+mj-lt"/>
              <a:buAutoNum type="arabicPeriod"/>
            </a:pPr>
            <a:r>
              <a:rPr lang="en-GB" b="1" dirty="0"/>
              <a:t>North </a:t>
            </a:r>
            <a:r>
              <a:rPr lang="en-GB" b="1" dirty="0" smtClean="0"/>
              <a:t>America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dirty="0"/>
              <a:t>South </a:t>
            </a:r>
            <a:r>
              <a:rPr lang="en-GB" b="1" dirty="0" smtClean="0"/>
              <a:t>America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dirty="0" smtClean="0"/>
              <a:t>Oceania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45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 err="1"/>
              <a:t>Decision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XV </a:t>
            </a:r>
            <a:r>
              <a:rPr lang="ru-RU" sz="2400" dirty="0" err="1"/>
              <a:t>Session</a:t>
            </a:r>
            <a:r>
              <a:rPr lang="ru-RU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/>
              <a:t>the</a:t>
            </a:r>
            <a:r>
              <a:rPr lang="ru-RU" sz="2400" dirty="0"/>
              <a:t> CIS </a:t>
            </a:r>
            <a:r>
              <a:rPr lang="ru-RU" sz="2400" dirty="0" err="1"/>
              <a:t>Intergovernmental</a:t>
            </a:r>
            <a:r>
              <a:rPr lang="ru-RU" sz="2400" dirty="0"/>
              <a:t> </a:t>
            </a:r>
            <a:r>
              <a:rPr lang="ru-RU" sz="2400" dirty="0" err="1"/>
              <a:t>Council</a:t>
            </a:r>
            <a:r>
              <a:rPr lang="ru-RU" sz="2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276971"/>
            <a:ext cx="4042792" cy="3456285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 err="1" smtClean="0"/>
              <a:t>On</a:t>
            </a:r>
            <a:r>
              <a:rPr lang="ru-RU" sz="2000" dirty="0" smtClean="0"/>
              <a:t> </a:t>
            </a:r>
            <a:r>
              <a:rPr lang="ru-RU" sz="2000" dirty="0" err="1"/>
              <a:t>September</a:t>
            </a:r>
            <a:r>
              <a:rPr lang="ru-RU" sz="2000" dirty="0"/>
              <a:t> 16, 2011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Cholpon-Ata</a:t>
            </a:r>
            <a:r>
              <a:rPr lang="ru-RU" sz="2000" dirty="0"/>
              <a:t> (</a:t>
            </a:r>
            <a:r>
              <a:rPr lang="ru-RU" sz="2000" dirty="0" err="1"/>
              <a:t>Kyrgyz</a:t>
            </a:r>
            <a:r>
              <a:rPr lang="ru-RU" sz="2000" dirty="0"/>
              <a:t> </a:t>
            </a:r>
            <a:r>
              <a:rPr lang="ru-RU" sz="2000" dirty="0" err="1"/>
              <a:t>Republic</a:t>
            </a:r>
            <a:r>
              <a:rPr lang="ru-RU" sz="2000" dirty="0"/>
              <a:t>), </a:t>
            </a:r>
            <a:r>
              <a:rPr lang="ru-RU" sz="2000" dirty="0" err="1"/>
              <a:t>at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XV </a:t>
            </a:r>
            <a:r>
              <a:rPr lang="ru-RU" sz="2000" dirty="0" err="1"/>
              <a:t>Session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Intergovernmental</a:t>
            </a:r>
            <a:r>
              <a:rPr lang="ru-RU" sz="2000" dirty="0"/>
              <a:t> </a:t>
            </a:r>
            <a:r>
              <a:rPr lang="ru-RU" sz="2000" dirty="0" err="1"/>
              <a:t>Council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Commonwealth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Independent</a:t>
            </a:r>
            <a:r>
              <a:rPr lang="ru-RU" sz="2000" dirty="0"/>
              <a:t> </a:t>
            </a:r>
            <a:r>
              <a:rPr lang="ru-RU" sz="2000" dirty="0" err="1"/>
              <a:t>States</a:t>
            </a:r>
            <a:r>
              <a:rPr lang="ru-RU" sz="2000" dirty="0"/>
              <a:t> (CIS), </a:t>
            </a:r>
            <a:r>
              <a:rPr lang="ru-RU" sz="2000" dirty="0" err="1"/>
              <a:t>it</a:t>
            </a:r>
            <a:r>
              <a:rPr lang="ru-RU" sz="2000" dirty="0"/>
              <a:t> </a:t>
            </a:r>
            <a:r>
              <a:rPr lang="ru-RU" sz="2000" dirty="0" err="1"/>
              <a:t>was</a:t>
            </a:r>
            <a:r>
              <a:rPr lang="ru-RU" sz="2000" dirty="0"/>
              <a:t> </a:t>
            </a:r>
            <a:r>
              <a:rPr lang="ru-RU" sz="2000" dirty="0" err="1"/>
              <a:t>decided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prepare</a:t>
            </a:r>
            <a:r>
              <a:rPr lang="ru-RU" sz="2000" dirty="0"/>
              <a:t> a </a:t>
            </a:r>
            <a:r>
              <a:rPr lang="ru-RU" sz="2000" dirty="0" err="1"/>
              <a:t>set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geological</a:t>
            </a:r>
            <a:r>
              <a:rPr lang="ru-RU" sz="2000" dirty="0"/>
              <a:t> </a:t>
            </a:r>
            <a:r>
              <a:rPr lang="ru-RU" sz="2000" dirty="0" err="1"/>
              <a:t>maps</a:t>
            </a:r>
            <a:r>
              <a:rPr lang="ru-RU" sz="2000" dirty="0"/>
              <a:t> </a:t>
            </a:r>
            <a:r>
              <a:rPr lang="ru-RU" sz="2000" dirty="0" err="1"/>
              <a:t>at</a:t>
            </a:r>
            <a:r>
              <a:rPr lang="ru-RU" sz="2000" dirty="0"/>
              <a:t> 1:1 000 000 </a:t>
            </a:r>
            <a:r>
              <a:rPr lang="ru-RU" sz="2000" dirty="0" err="1"/>
              <a:t>scale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territory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CIS </a:t>
            </a:r>
            <a:r>
              <a:rPr lang="ru-RU" sz="2000" dirty="0" err="1"/>
              <a:t>countries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integration</a:t>
            </a:r>
            <a:r>
              <a:rPr lang="ru-RU" sz="2000" dirty="0"/>
              <a:t> </a:t>
            </a:r>
            <a:r>
              <a:rPr lang="ru-RU" sz="2000" dirty="0" err="1"/>
              <a:t>into</a:t>
            </a:r>
            <a:r>
              <a:rPr lang="ru-RU" sz="2000" dirty="0"/>
              <a:t>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project</a:t>
            </a:r>
            <a:r>
              <a:rPr lang="ru-RU" sz="2000" dirty="0"/>
              <a:t> </a:t>
            </a:r>
            <a:r>
              <a:rPr lang="ru-RU" sz="2000" dirty="0" err="1" smtClean="0"/>
              <a:t>OneGeology</a:t>
            </a:r>
            <a:r>
              <a:rPr lang="en-US" sz="2000" dirty="0" smtClean="0"/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sdp.kg/wp-content/uploads/2012/05/cholpon-ata-300x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32188" y="3860800"/>
            <a:ext cx="5648325" cy="936625"/>
          </a:xfrm>
        </p:spPr>
        <p:txBody>
          <a:bodyPr rtlCol="0">
            <a:normAutofit fontScale="92500" lnSpcReduction="20000"/>
          </a:bodyPr>
          <a:lstStyle/>
          <a:p>
            <a:pPr marL="114300" indent="0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Oleg </a:t>
            </a:r>
            <a:r>
              <a:rPr lang="en-US" sz="1800" dirty="0" smtClean="0">
                <a:solidFill>
                  <a:schemeClr val="tx1"/>
                </a:solidFill>
              </a:rPr>
              <a:t>PETROV, </a:t>
            </a:r>
            <a:r>
              <a:rPr lang="en-US" sz="1800" dirty="0" err="1"/>
              <a:t>Grigory</a:t>
            </a:r>
            <a:r>
              <a:rPr lang="en-US" sz="1800" dirty="0"/>
              <a:t> </a:t>
            </a:r>
            <a:r>
              <a:rPr lang="en-US" sz="1800" dirty="0" smtClean="0"/>
              <a:t>BREKHOV</a:t>
            </a:r>
            <a:r>
              <a:rPr lang="ru-RU" sz="1800" dirty="0" smtClean="0"/>
              <a:t>, </a:t>
            </a:r>
            <a:r>
              <a:rPr lang="en-US" sz="1800" dirty="0" err="1" smtClean="0"/>
              <a:t>Andrey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MOROZOV, </a:t>
            </a:r>
            <a:r>
              <a:rPr lang="en-US" sz="1800" dirty="0">
                <a:solidFill>
                  <a:schemeClr val="tx1"/>
                </a:solidFill>
              </a:rPr>
              <a:t>Eugenia </a:t>
            </a:r>
            <a:r>
              <a:rPr lang="en-US" sz="1800" dirty="0" smtClean="0">
                <a:solidFill>
                  <a:schemeClr val="tx1"/>
                </a:solidFill>
              </a:rPr>
              <a:t>CHEREMISSINA, Victor SNEZHKO, </a:t>
            </a:r>
            <a:r>
              <a:rPr lang="en-US" sz="1800" dirty="0">
                <a:solidFill>
                  <a:schemeClr val="tx1"/>
                </a:solidFill>
              </a:rPr>
              <a:t>Nikolai </a:t>
            </a:r>
            <a:r>
              <a:rPr lang="en-US" sz="1800" dirty="0" smtClean="0">
                <a:solidFill>
                  <a:schemeClr val="tx1"/>
                </a:solidFill>
              </a:rPr>
              <a:t>BEREZUK,</a:t>
            </a:r>
            <a:r>
              <a:rPr lang="en-US" sz="1800" dirty="0">
                <a:solidFill>
                  <a:schemeClr val="tx1"/>
                </a:solidFill>
              </a:rPr>
              <a:t> Eugene </a:t>
            </a:r>
            <a:r>
              <a:rPr lang="en-US" sz="1800" dirty="0" smtClean="0">
                <a:solidFill>
                  <a:schemeClr val="tx1"/>
                </a:solidFill>
              </a:rPr>
              <a:t>KOVALENKO, </a:t>
            </a:r>
            <a:r>
              <a:rPr lang="en-US" sz="1800" dirty="0" err="1">
                <a:solidFill>
                  <a:schemeClr val="tx1"/>
                </a:solidFill>
              </a:rPr>
              <a:t>Egor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YON</a:t>
            </a:r>
            <a:endParaRPr lang="ru-RU" sz="1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93825" y="981075"/>
            <a:ext cx="7642225" cy="2735263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</a:rPr>
              <a:t>Geological map for the CIS countries territory at 1:1,000,000 scale in </a:t>
            </a:r>
            <a:r>
              <a:rPr lang="en-US" sz="3200" b="1" dirty="0" err="1">
                <a:solidFill>
                  <a:srgbClr val="002060"/>
                </a:solidFill>
              </a:rPr>
              <a:t>OneGeology</a:t>
            </a:r>
            <a:r>
              <a:rPr lang="en-US" sz="3200" b="1" dirty="0">
                <a:solidFill>
                  <a:srgbClr val="002060"/>
                </a:solidFill>
              </a:rPr>
              <a:t> international </a:t>
            </a:r>
            <a:r>
              <a:rPr lang="en-US" sz="3200" b="1" dirty="0" smtClean="0">
                <a:solidFill>
                  <a:srgbClr val="002060"/>
                </a:solidFill>
              </a:rPr>
              <a:t>project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671888" y="5229225"/>
            <a:ext cx="53641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Federal Agency of Mineral Resources of Russian Federation</a:t>
            </a:r>
          </a:p>
          <a:p>
            <a:r>
              <a:rPr lang="en-US" sz="1600"/>
              <a:t>Russian Geological Research Institute (VSEGEI)</a:t>
            </a:r>
          </a:p>
          <a:p>
            <a:r>
              <a:rPr lang="en-US" sz="1600"/>
              <a:t>Scientific Research Institute of geological, geophysical </a:t>
            </a:r>
          </a:p>
          <a:p>
            <a:r>
              <a:rPr lang="en-US" sz="1600"/>
              <a:t>and geochemical systems (VNIIGeosystem)</a:t>
            </a:r>
            <a:endParaRPr lang="ru-RU" sz="1600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547813" y="6588125"/>
            <a:ext cx="73358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342900" indent="-342900"/>
            <a:r>
              <a:rPr lang="en-US" sz="1300">
                <a:latin typeface="Arial" charset="0"/>
              </a:rPr>
              <a:t>phone</a:t>
            </a:r>
            <a:r>
              <a:rPr lang="ru-RU" sz="1300">
                <a:latin typeface="Arial" charset="0"/>
              </a:rPr>
              <a:t>: +7 (812) 321-5706</a:t>
            </a:r>
            <a:r>
              <a:rPr lang="en-US" sz="1300">
                <a:latin typeface="Arial" charset="0"/>
              </a:rPr>
              <a:t>, fax: +7 (812) 321-3023</a:t>
            </a:r>
            <a:r>
              <a:rPr lang="ru-RU" sz="1300">
                <a:latin typeface="Arial" charset="0"/>
              </a:rPr>
              <a:t>; </a:t>
            </a:r>
            <a:r>
              <a:rPr lang="en-US" sz="1300">
                <a:latin typeface="Arial" charset="0"/>
              </a:rPr>
              <a:t>e-mail: vsegei@vsegei.ru,  http://www.vsegei.ru</a:t>
            </a:r>
            <a:endParaRPr lang="ru-RU" sz="1300">
              <a:latin typeface="Arial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rot="16200000">
            <a:off x="-2764213" y="2700318"/>
            <a:ext cx="6885385" cy="142998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1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/>
        </p:spPr>
      </p:pic>
    </p:spTree>
    <p:extLst>
      <p:ext uri="{BB962C8B-B14F-4D97-AF65-F5344CB8AC3E}">
        <p14:creationId xmlns:p14="http://schemas.microsoft.com/office/powerpoint/2010/main" val="243804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8" y="3265714"/>
            <a:ext cx="4208284" cy="300934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268413"/>
            <a:ext cx="7772400" cy="1071026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2400" kern="0" dirty="0" err="1" smtClean="0"/>
              <a:t>Decision</a:t>
            </a:r>
            <a:r>
              <a:rPr lang="ru-RU" sz="2400" kern="0" dirty="0" smtClean="0"/>
              <a:t> </a:t>
            </a:r>
            <a:r>
              <a:rPr lang="ru-RU" sz="2400" kern="0" dirty="0" err="1" smtClean="0"/>
              <a:t>of</a:t>
            </a:r>
            <a:r>
              <a:rPr lang="ru-RU" sz="2400" kern="0" dirty="0" smtClean="0"/>
              <a:t> </a:t>
            </a:r>
            <a:r>
              <a:rPr lang="ru-RU" sz="2400" kern="0" dirty="0" err="1" smtClean="0"/>
              <a:t>the</a:t>
            </a:r>
            <a:r>
              <a:rPr lang="ru-RU" sz="2400" kern="0" dirty="0" smtClean="0"/>
              <a:t> XV</a:t>
            </a:r>
            <a:r>
              <a:rPr lang="en-US" sz="2400" kern="0" dirty="0" smtClean="0"/>
              <a:t>II</a:t>
            </a:r>
            <a:r>
              <a:rPr lang="ru-RU" sz="2400" kern="0" dirty="0" smtClean="0"/>
              <a:t> </a:t>
            </a:r>
            <a:r>
              <a:rPr lang="ru-RU" sz="2400" kern="0" dirty="0" err="1" smtClean="0"/>
              <a:t>Session</a:t>
            </a:r>
            <a:r>
              <a:rPr lang="ru-RU" sz="2400" kern="0" dirty="0" smtClean="0"/>
              <a:t>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ru-RU" sz="2400" kern="0" dirty="0" err="1" smtClean="0"/>
              <a:t>of</a:t>
            </a:r>
            <a:r>
              <a:rPr lang="ru-RU" sz="2400" kern="0" dirty="0" smtClean="0"/>
              <a:t> </a:t>
            </a:r>
            <a:r>
              <a:rPr lang="ru-RU" sz="2400" kern="0" dirty="0" err="1" smtClean="0"/>
              <a:t>the</a:t>
            </a:r>
            <a:r>
              <a:rPr lang="ru-RU" sz="2400" kern="0" dirty="0" smtClean="0"/>
              <a:t> CIS </a:t>
            </a:r>
            <a:r>
              <a:rPr lang="ru-RU" sz="2400" kern="0" dirty="0" err="1" smtClean="0"/>
              <a:t>Intergovernmental</a:t>
            </a:r>
            <a:r>
              <a:rPr lang="ru-RU" sz="2400" kern="0" dirty="0" smtClean="0"/>
              <a:t> </a:t>
            </a:r>
            <a:r>
              <a:rPr lang="ru-RU" sz="2400" kern="0" dirty="0" err="1" smtClean="0"/>
              <a:t>Council</a:t>
            </a:r>
            <a:endParaRPr lang="ru-RU" sz="2400" kern="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50886" y="2818772"/>
            <a:ext cx="4042792" cy="34562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FontTx/>
              <a:buNone/>
            </a:pPr>
            <a:r>
              <a:rPr lang="ru-RU" sz="2000" kern="0" dirty="0" err="1" smtClean="0"/>
              <a:t>On</a:t>
            </a:r>
            <a:r>
              <a:rPr lang="ru-RU" sz="2000" kern="0" dirty="0" smtClean="0"/>
              <a:t> </a:t>
            </a:r>
            <a:r>
              <a:rPr lang="en-US" sz="2000" kern="0" dirty="0" smtClean="0"/>
              <a:t>November 13-</a:t>
            </a:r>
            <a:r>
              <a:rPr lang="ru-RU" sz="2000" kern="0" dirty="0" smtClean="0"/>
              <a:t>1</a:t>
            </a:r>
            <a:r>
              <a:rPr lang="en-US" sz="2000" kern="0" dirty="0" smtClean="0"/>
              <a:t>5</a:t>
            </a:r>
            <a:r>
              <a:rPr lang="ru-RU" sz="2000" kern="0" dirty="0" smtClean="0"/>
              <a:t>, 201</a:t>
            </a:r>
            <a:r>
              <a:rPr lang="en-US" sz="2000" kern="0" dirty="0" smtClean="0"/>
              <a:t>3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</a:t>
            </a:r>
            <a:r>
              <a:rPr lang="ru-RU" sz="2000" kern="0" dirty="0" smtClean="0"/>
              <a:t> </a:t>
            </a:r>
            <a:r>
              <a:rPr lang="en-US" sz="2000" kern="0" dirty="0" smtClean="0"/>
              <a:t>Minsk</a:t>
            </a:r>
            <a:r>
              <a:rPr lang="ru-RU" sz="2000" kern="0" dirty="0" smtClean="0"/>
              <a:t> (</a:t>
            </a:r>
            <a:r>
              <a:rPr lang="en-US" sz="2000" kern="0" dirty="0" smtClean="0"/>
              <a:t>Belarus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Republic</a:t>
            </a:r>
            <a:r>
              <a:rPr lang="ru-RU" sz="2000" kern="0" dirty="0" smtClean="0"/>
              <a:t>), </a:t>
            </a:r>
            <a:r>
              <a:rPr lang="ru-RU" sz="2000" kern="0" dirty="0" err="1" smtClean="0"/>
              <a:t>at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XV</a:t>
            </a:r>
            <a:r>
              <a:rPr lang="en-US" sz="2000" kern="0" dirty="0" smtClean="0"/>
              <a:t>II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Session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of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Intergovernmental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Council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of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Commonwealth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of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Independent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States</a:t>
            </a:r>
            <a:r>
              <a:rPr lang="ru-RU" sz="2000" kern="0" dirty="0" smtClean="0"/>
              <a:t> (CIS), </a:t>
            </a:r>
            <a:r>
              <a:rPr lang="ru-RU" sz="2000" kern="0" dirty="0" err="1" smtClean="0"/>
              <a:t>it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was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decided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to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prepare</a:t>
            </a:r>
            <a:r>
              <a:rPr lang="ru-RU" sz="2000" kern="0" dirty="0" smtClean="0"/>
              <a:t> a </a:t>
            </a:r>
            <a:r>
              <a:rPr lang="ru-RU" sz="2000" kern="0" dirty="0" err="1" smtClean="0"/>
              <a:t>set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of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geological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maps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at</a:t>
            </a:r>
            <a:r>
              <a:rPr lang="ru-RU" sz="2000" kern="0" dirty="0" smtClean="0"/>
              <a:t> 1:</a:t>
            </a:r>
            <a:r>
              <a:rPr lang="en-US" sz="2000" kern="0" dirty="0" smtClean="0"/>
              <a:t>200</a:t>
            </a:r>
            <a:r>
              <a:rPr lang="ru-RU" sz="2000" kern="0" dirty="0" smtClean="0"/>
              <a:t> 000 </a:t>
            </a:r>
            <a:r>
              <a:rPr lang="ru-RU" sz="2000" kern="0" dirty="0" err="1" smtClean="0"/>
              <a:t>scale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for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territory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of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CIS </a:t>
            </a:r>
            <a:r>
              <a:rPr lang="ru-RU" sz="2000" kern="0" dirty="0" err="1" smtClean="0"/>
              <a:t>countries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for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integration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into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the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international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project</a:t>
            </a:r>
            <a:r>
              <a:rPr lang="ru-RU" sz="2000" kern="0" dirty="0" smtClean="0"/>
              <a:t> </a:t>
            </a:r>
            <a:r>
              <a:rPr lang="ru-RU" sz="2000" kern="0" dirty="0" err="1" smtClean="0"/>
              <a:t>OneGeology</a:t>
            </a:r>
            <a:r>
              <a:rPr lang="en-US" sz="2000" kern="0" dirty="0" smtClean="0"/>
              <a:t>.</a:t>
            </a:r>
            <a:endParaRPr lang="ru-RU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90364" y="1461810"/>
            <a:ext cx="9153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sl-SI" sz="3200" b="1" dirty="0" smtClean="0">
                <a:latin typeface="+mj-lt"/>
              </a:rPr>
              <a:t> </a:t>
            </a:r>
            <a:r>
              <a:rPr lang="en-GB" sz="3200" dirty="0"/>
              <a:t>Brighton Accord</a:t>
            </a:r>
            <a:endParaRPr lang="en-GB" altLang="sl-SI" sz="3200" b="1" dirty="0" smtClean="0">
              <a:latin typeface="+mj-lt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20541" y="2464576"/>
            <a:ext cx="409001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8650" indent="-62865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/>
              <a:t>81 participants from 43 nations met in Brighton, UK, 12</a:t>
            </a:r>
            <a:r>
              <a:rPr lang="ru-RU" sz="2000" dirty="0"/>
              <a:t>-</a:t>
            </a:r>
            <a:r>
              <a:rPr lang="en-US" sz="2000" dirty="0"/>
              <a:t>16 March 2007 to discuss and agree how to improve the accessibility of global, regional and national geological map data and, in doing so, increase its usefulness to society.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Participants </a:t>
            </a:r>
            <a:r>
              <a:rPr lang="en-US" sz="2000" dirty="0"/>
              <a:t>agreed unanimously to an Accord, providing the governance, technical and political essentials for </a:t>
            </a:r>
            <a:r>
              <a:rPr lang="en-US" sz="2000" dirty="0" err="1"/>
              <a:t>OneGeology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58" y="2464576"/>
            <a:ext cx="4752603" cy="394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9994" y="3693890"/>
            <a:ext cx="84546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Geological </a:t>
            </a:r>
            <a:r>
              <a:rPr lang="en-US" sz="2800" dirty="0"/>
              <a:t>maps of the CIS scale </a:t>
            </a:r>
            <a:r>
              <a:rPr lang="en-US" sz="2800" dirty="0" smtClean="0"/>
              <a:t>1:200</a:t>
            </a:r>
            <a:r>
              <a:rPr lang="en-US" sz="2800" dirty="0"/>
              <a:t>,</a:t>
            </a:r>
            <a:r>
              <a:rPr lang="en-US" sz="2800" dirty="0" smtClean="0"/>
              <a:t>000 </a:t>
            </a: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Atlas GIS geological maps of the CIS scale 1:2,500,000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Geological maps Circumpolar </a:t>
            </a:r>
            <a:r>
              <a:rPr lang="en-US" sz="2800" dirty="0" smtClean="0"/>
              <a:t>Arctic</a:t>
            </a:r>
            <a:r>
              <a:rPr lang="ru-RU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Eurasia scale 1:5,000,000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317" y="2083249"/>
            <a:ext cx="8124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Preparation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 integration into the international project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OneGeology</a:t>
            </a:r>
            <a:endParaRPr lang="ru-RU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441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942" y="3136613"/>
            <a:ext cx="5872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sl-SI" sz="3200" b="1" dirty="0">
                <a:solidFill>
                  <a:srgbClr val="000000"/>
                </a:solidFill>
                <a:latin typeface="Arial"/>
                <a:cs typeface="Arial" charset="0"/>
              </a:rPr>
              <a:t>Thank you for your </a:t>
            </a:r>
            <a:r>
              <a:rPr lang="en-US" altLang="sl-SI" sz="3200" b="1" dirty="0" smtClean="0">
                <a:solidFill>
                  <a:srgbClr val="000000"/>
                </a:solidFill>
                <a:latin typeface="Arial"/>
                <a:cs typeface="Arial" charset="0"/>
              </a:rPr>
              <a:t>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6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1313114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  <a:cs typeface="Arial" charset="0"/>
              </a:rPr>
              <a:t>Thank you for your @10tion!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sl-SI" sz="3200" b="1" dirty="0" smtClean="0">
              <a:latin typeface="+mj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  <a:cs typeface="Arial" charset="0"/>
              </a:rPr>
              <a:t>Thanks to all the OneGeology members for their input (financial and in-kind) and to supporting organisations!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sl-SI" sz="3200" b="1" dirty="0" smtClean="0">
              <a:latin typeface="+mj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  <a:cs typeface="Arial" charset="0"/>
              </a:rPr>
              <a:t>We encourage you to </a:t>
            </a:r>
            <a:r>
              <a:rPr lang="sl-SI" altLang="sl-SI" sz="3200" b="1" dirty="0" err="1" smtClean="0">
                <a:latin typeface="+mj-lt"/>
                <a:cs typeface="Arial" charset="0"/>
              </a:rPr>
              <a:t>join</a:t>
            </a:r>
            <a:r>
              <a:rPr lang="sl-SI" altLang="sl-SI" sz="3200" b="1" dirty="0" smtClean="0">
                <a:latin typeface="+mj-lt"/>
                <a:cs typeface="Arial" charset="0"/>
              </a:rPr>
              <a:t> </a:t>
            </a:r>
            <a:r>
              <a:rPr lang="sl-SI" altLang="sl-SI" sz="3200" b="1" dirty="0" err="1" smtClean="0">
                <a:latin typeface="+mj-lt"/>
                <a:cs typeface="Arial" charset="0"/>
              </a:rPr>
              <a:t>OneGeology</a:t>
            </a:r>
            <a:r>
              <a:rPr lang="sl-SI" altLang="sl-SI" sz="3200" b="1" dirty="0" smtClean="0">
                <a:latin typeface="+mj-lt"/>
                <a:cs typeface="Arial" charset="0"/>
              </a:rPr>
              <a:t> </a:t>
            </a:r>
            <a:r>
              <a:rPr lang="sl-SI" altLang="sl-SI" sz="3200" b="1" dirty="0" err="1" smtClean="0">
                <a:latin typeface="+mj-lt"/>
                <a:cs typeface="Arial" charset="0"/>
              </a:rPr>
              <a:t>and</a:t>
            </a:r>
            <a:r>
              <a:rPr lang="sl-SI" altLang="sl-SI" sz="3200" b="1" dirty="0" smtClean="0">
                <a:latin typeface="+mj-lt"/>
                <a:cs typeface="Arial" charset="0"/>
              </a:rPr>
              <a:t> to </a:t>
            </a:r>
            <a:r>
              <a:rPr lang="en-GB" altLang="sl-SI" sz="3200" b="1" dirty="0" smtClean="0">
                <a:latin typeface="+mj-lt"/>
                <a:cs typeface="Arial" charset="0"/>
              </a:rPr>
              <a:t>visit us at </a:t>
            </a:r>
            <a:r>
              <a:rPr lang="en-GB" altLang="sl-SI" sz="3200" b="1" i="1" u="sng" dirty="0" smtClean="0">
                <a:latin typeface="+mj-lt"/>
                <a:cs typeface="Arial" charset="0"/>
              </a:rPr>
              <a:t>www.onegeology.org/</a:t>
            </a:r>
            <a:r>
              <a:rPr lang="en-GB" altLang="sl-SI" sz="3200" b="1" dirty="0" smtClean="0">
                <a:latin typeface="+mj-lt"/>
                <a:cs typeface="Arial" charset="0"/>
              </a:rPr>
              <a:t> </a:t>
            </a:r>
            <a:r>
              <a:rPr lang="sl-SI" altLang="sl-SI" sz="3200" b="1" dirty="0" err="1" smtClean="0">
                <a:latin typeface="+mj-lt"/>
                <a:cs typeface="Arial" charset="0"/>
              </a:rPr>
              <a:t>and</a:t>
            </a:r>
            <a:r>
              <a:rPr lang="en-GB" altLang="sl-SI" sz="3200" b="1" dirty="0" smtClean="0">
                <a:latin typeface="+mj-lt"/>
                <a:cs typeface="Arial" charset="0"/>
              </a:rPr>
              <a:t> </a:t>
            </a:r>
            <a:r>
              <a:rPr lang="en-GB" altLang="sl-SI" sz="3200" b="1" i="1" u="sng" dirty="0" smtClean="0">
                <a:latin typeface="+mj-lt"/>
                <a:cs typeface="Arial" charset="0"/>
              </a:rPr>
              <a:t>portal.onegeology.org</a:t>
            </a:r>
            <a:endParaRPr lang="sl-SI" altLang="sl-SI" sz="3200" b="1" i="1" u="sng" dirty="0" smtClean="0">
              <a:latin typeface="+mj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sl-SI" altLang="sl-SI" sz="3200" i="1" u="sng" dirty="0" smtClean="0">
              <a:latin typeface="+mj-lt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i="1" u="sng" dirty="0" smtClean="0">
                <a:latin typeface="+mj-lt"/>
                <a:cs typeface="Arial" charset="0"/>
              </a:rPr>
              <a:t>¸</a:t>
            </a:r>
            <a:r>
              <a:rPr lang="sl-SI" altLang="sl-SI" i="1" u="sng" dirty="0" err="1" smtClean="0">
                <a:latin typeface="+mj-lt"/>
                <a:cs typeface="Arial" charset="0"/>
              </a:rPr>
              <a:t>onegeology@bgs.ac.uk</a:t>
            </a:r>
            <a:r>
              <a:rPr lang="sl-SI" altLang="sl-SI" dirty="0" smtClean="0">
                <a:latin typeface="+mj-lt"/>
                <a:cs typeface="Arial" charset="0"/>
              </a:rPr>
              <a:t>; </a:t>
            </a:r>
            <a:r>
              <a:rPr lang="sl-SI" altLang="sl-SI" i="1" u="sng" dirty="0" smtClean="0">
                <a:latin typeface="+mj-lt"/>
                <a:cs typeface="Arial" charset="0"/>
              </a:rPr>
              <a:t>marko.komac@geo-zs.si</a:t>
            </a:r>
            <a:endParaRPr lang="en-GB" altLang="sl-SI" i="1" u="sng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9525" y="1296988"/>
            <a:ext cx="9153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</a:rPr>
              <a:t>Background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2741658"/>
            <a:ext cx="9148763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latin typeface="+mn-lt"/>
                <a:cs typeface="Arial" charset="0"/>
              </a:rPr>
              <a:t>Initiated in 2007 by Geological Survey Organisations from around the globe: </a:t>
            </a:r>
            <a:r>
              <a:rPr lang="en-GB" altLang="sl-SI" sz="2800" dirty="0" smtClean="0"/>
              <a:t>national and state/provincial/territorial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/>
              <a:t>Voluntary initiative / no financial obligations for participants </a:t>
            </a:r>
            <a:endParaRPr lang="sl-SI" altLang="sl-SI" sz="2800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/>
              <a:t>It worked perfectly for several years</a:t>
            </a:r>
            <a:endParaRPr lang="sl-SI" alt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176100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9525" y="1296988"/>
            <a:ext cx="9153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</a:rPr>
              <a:t>Achievements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-22225" y="1837580"/>
            <a:ext cx="914876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sl-SI" sz="2600" dirty="0" smtClean="0">
                <a:latin typeface="+mn-lt"/>
                <a:cs typeface="Arial" charset="0"/>
              </a:rPr>
              <a:t>• 	</a:t>
            </a:r>
            <a:r>
              <a:rPr lang="en-GB" altLang="sl-SI" sz="2800" dirty="0" err="1" smtClean="0">
                <a:latin typeface="+mn-lt"/>
                <a:cs typeface="Arial" charset="0"/>
              </a:rPr>
              <a:t>OneGeology</a:t>
            </a:r>
            <a:r>
              <a:rPr lang="en-GB" altLang="sl-SI" sz="2800" dirty="0" smtClean="0">
                <a:latin typeface="+mn-lt"/>
                <a:cs typeface="Arial" charset="0"/>
              </a:rPr>
              <a:t> has been a profound success for the geosciences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latin typeface="+mn-lt"/>
                <a:cs typeface="Arial" charset="0"/>
              </a:rPr>
              <a:t>It has more than delivered on all of its original goals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latin typeface="+mn-lt"/>
                <a:cs typeface="Arial" charset="0"/>
              </a:rPr>
              <a:t>It has raised the level of geological survey information delivery across the world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latin typeface="+mn-lt"/>
                <a:cs typeface="Arial" charset="0"/>
              </a:rPr>
              <a:t>It has spawned many projects and initiatives across the world</a:t>
            </a:r>
            <a:r>
              <a:rPr lang="sl-SI" altLang="sl-SI" sz="2800" dirty="0" smtClean="0">
                <a:latin typeface="+mn-lt"/>
                <a:cs typeface="Arial" charset="0"/>
              </a:rPr>
              <a:t>,</a:t>
            </a:r>
            <a:r>
              <a:rPr lang="en-GB" altLang="sl-SI" sz="2800" dirty="0" smtClean="0">
                <a:latin typeface="+mn-lt"/>
                <a:cs typeface="Arial" charset="0"/>
              </a:rPr>
              <a:t> some very large (</a:t>
            </a:r>
            <a:r>
              <a:rPr lang="sl-SI" altLang="sl-SI" sz="2800" dirty="0" smtClean="0">
                <a:latin typeface="+mn-lt"/>
                <a:cs typeface="Arial" charset="0"/>
              </a:rPr>
              <a:t>i.</a:t>
            </a:r>
            <a:r>
              <a:rPr lang="en-GB" altLang="sl-SI" sz="2800" dirty="0" smtClean="0">
                <a:latin typeface="+mn-lt"/>
                <a:cs typeface="Arial" charset="0"/>
              </a:rPr>
              <a:t>e</a:t>
            </a:r>
            <a:r>
              <a:rPr lang="sl-SI" altLang="sl-SI" sz="2800" dirty="0" smtClean="0">
                <a:latin typeface="+mn-lt"/>
                <a:cs typeface="Arial" charset="0"/>
              </a:rPr>
              <a:t>.</a:t>
            </a:r>
            <a:r>
              <a:rPr lang="en-GB" altLang="sl-SI" sz="2800" dirty="0" smtClean="0">
                <a:latin typeface="+mn-lt"/>
                <a:cs typeface="Arial" charset="0"/>
              </a:rPr>
              <a:t> </a:t>
            </a:r>
            <a:r>
              <a:rPr lang="en-GB" altLang="sl-SI" sz="2800" dirty="0" err="1" smtClean="0">
                <a:latin typeface="+mn-lt"/>
                <a:cs typeface="Arial" charset="0"/>
              </a:rPr>
              <a:t>OneG</a:t>
            </a:r>
            <a:r>
              <a:rPr lang="en-US" altLang="sl-SI" sz="2800" dirty="0" err="1" smtClean="0">
                <a:latin typeface="+mn-lt"/>
                <a:cs typeface="Arial" charset="0"/>
              </a:rPr>
              <a:t>eology</a:t>
            </a:r>
            <a:r>
              <a:rPr lang="en-GB" altLang="sl-SI" sz="2800" dirty="0" smtClean="0">
                <a:latin typeface="+mn-lt"/>
                <a:cs typeface="Arial" charset="0"/>
              </a:rPr>
              <a:t>-Europe </a:t>
            </a:r>
            <a:r>
              <a:rPr lang="en-US" sz="2800" dirty="0" err="1" smtClean="0"/>
              <a:t>OneGeology</a:t>
            </a:r>
            <a:r>
              <a:rPr lang="en-US" sz="2800" dirty="0" smtClean="0"/>
              <a:t>-CCOP</a:t>
            </a:r>
            <a:r>
              <a:rPr lang="en-GB" altLang="sl-SI" sz="2800" dirty="0" smtClean="0">
                <a:latin typeface="+mn-lt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latin typeface="+mn-lt"/>
                <a:cs typeface="Arial" charset="0"/>
              </a:rPr>
              <a:t>It has made geology a global leader in the field of SDI &amp; an exemplar of a scientific community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2754058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9525" y="1296988"/>
            <a:ext cx="9153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sl-SI" sz="3200" b="1" dirty="0" smtClean="0">
                <a:latin typeface="+mj-lt"/>
              </a:rPr>
              <a:t>Background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-22225" y="1997075"/>
            <a:ext cx="9148763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Initiated in 2007 by GSO from around the globe: </a:t>
            </a:r>
            <a:r>
              <a:rPr lang="en-GB" alt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national and state/provincial/territorial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Voluntary initiative / no financial obligations for participants </a:t>
            </a:r>
            <a:r>
              <a:rPr lang="en-GB" altLang="sl-SI" sz="2800" dirty="0" smtClean="0"/>
              <a:t>(as BGS &amp; BRGM funded 1G substantially from their budgets)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It worked perfectly for several years, </a:t>
            </a:r>
            <a:r>
              <a:rPr lang="en-GB" altLang="sl-SI" sz="2800" dirty="0" smtClean="0"/>
              <a:t>yet it was not sustainable in a long-term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sl-SI" sz="2800" dirty="0" smtClean="0"/>
              <a:t>Consequentially, a feasible and sustainable solution was needed!</a:t>
            </a:r>
            <a:endParaRPr lang="en-GB" altLang="sl-SI" sz="2800" dirty="0"/>
          </a:p>
        </p:txBody>
      </p:sp>
    </p:spTree>
    <p:extLst>
      <p:ext uri="{BB962C8B-B14F-4D97-AF65-F5344CB8AC3E}">
        <p14:creationId xmlns:p14="http://schemas.microsoft.com/office/powerpoint/2010/main" val="1632121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l-SI" sz="3200" b="1" dirty="0">
                <a:solidFill>
                  <a:schemeClr val="tx2"/>
                </a:solidFill>
              </a:rPr>
              <a:t>OneGeology </a:t>
            </a:r>
            <a:r>
              <a:rPr lang="sl-SI" altLang="sl-SI" sz="3200" b="1">
                <a:solidFill>
                  <a:schemeClr val="tx2"/>
                </a:solidFill>
              </a:rPr>
              <a:t>Consortium</a:t>
            </a:r>
            <a:endParaRPr lang="en-GB" altLang="sl-SI" sz="3200" b="1" dirty="0">
              <a:solidFill>
                <a:schemeClr val="tx2"/>
              </a:solidFill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0" y="2474913"/>
            <a:ext cx="9144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sz="3200" dirty="0" smtClean="0"/>
              <a:t>In</a:t>
            </a:r>
            <a:r>
              <a:rPr lang="en-GB" altLang="sl-SI" sz="3200" dirty="0" smtClean="0"/>
              <a:t> Oct </a:t>
            </a:r>
            <a:r>
              <a:rPr lang="en-GB" altLang="sl-SI" sz="3200" dirty="0"/>
              <a:t>2013 </a:t>
            </a:r>
            <a:r>
              <a:rPr lang="en-GB" altLang="sl-SI" sz="3200" dirty="0" err="1"/>
              <a:t>OneGeology</a:t>
            </a:r>
            <a:r>
              <a:rPr lang="en-GB" altLang="sl-SI" sz="3200" dirty="0"/>
              <a:t> </a:t>
            </a:r>
            <a:r>
              <a:rPr lang="sl-SI" altLang="sl-SI" sz="3200" dirty="0" err="1" smtClean="0"/>
              <a:t>Consortium</a:t>
            </a:r>
            <a:r>
              <a:rPr lang="sl-SI" altLang="sl-SI" sz="3200" dirty="0" smtClean="0"/>
              <a:t> </a:t>
            </a:r>
            <a:r>
              <a:rPr lang="sl-SI" altLang="sl-SI" sz="3200" dirty="0" err="1" smtClean="0"/>
              <a:t>was</a:t>
            </a:r>
            <a:r>
              <a:rPr lang="sl-SI" altLang="sl-SI" sz="3200" dirty="0" smtClean="0"/>
              <a:t> </a:t>
            </a:r>
            <a:r>
              <a:rPr lang="sl-SI" altLang="sl-SI" sz="3200" dirty="0" err="1" smtClean="0"/>
              <a:t>formed</a:t>
            </a:r>
            <a:r>
              <a:rPr lang="sl-SI" altLang="sl-SI" sz="3200" dirty="0" smtClean="0"/>
              <a:t> </a:t>
            </a:r>
            <a:r>
              <a:rPr lang="sl-SI" altLang="sl-SI" sz="3200" dirty="0" err="1" smtClean="0"/>
              <a:t>with</a:t>
            </a:r>
            <a:r>
              <a:rPr lang="sl-SI" altLang="sl-SI" sz="3200" dirty="0" smtClean="0"/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sl-SI" sz="2800" dirty="0" smtClean="0"/>
              <a:t>a </a:t>
            </a:r>
            <a:r>
              <a:rPr lang="en-GB" altLang="sl-SI" sz="2800" dirty="0"/>
              <a:t>clear governance structure, </a:t>
            </a:r>
            <a:endParaRPr lang="sl-SI" altLang="sl-SI" sz="28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sl-SI" sz="2800" dirty="0" smtClean="0"/>
              <a:t>formally </a:t>
            </a:r>
            <a:r>
              <a:rPr lang="en-GB" altLang="sl-SI" sz="2800" dirty="0"/>
              <a:t>defined rules, </a:t>
            </a:r>
            <a:endParaRPr lang="sl-SI" altLang="sl-SI" sz="28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sl-SI" sz="2800" dirty="0" smtClean="0"/>
              <a:t>membership </a:t>
            </a:r>
            <a:r>
              <a:rPr lang="en-GB" altLang="sl-SI" sz="2800" dirty="0"/>
              <a:t>commitments, and </a:t>
            </a:r>
            <a:endParaRPr lang="sl-SI" altLang="sl-SI" sz="2800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sl-SI" sz="2800" dirty="0" smtClean="0"/>
              <a:t>ambitious objectives</a:t>
            </a:r>
            <a:r>
              <a:rPr lang="sl-SI" altLang="sl-SI" sz="2800" dirty="0" smtClean="0"/>
              <a:t>.</a:t>
            </a:r>
            <a:endParaRPr lang="en-GB" altLang="sl-SI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l-SI" sz="3200" b="1" dirty="0" err="1">
                <a:solidFill>
                  <a:schemeClr val="tx2"/>
                </a:solidFill>
              </a:rPr>
              <a:t>OneGeology</a:t>
            </a:r>
            <a:r>
              <a:rPr lang="en-GB" altLang="sl-SI" sz="3200" b="1" dirty="0">
                <a:solidFill>
                  <a:schemeClr val="tx2"/>
                </a:solidFill>
              </a:rPr>
              <a:t> </a:t>
            </a:r>
            <a:r>
              <a:rPr lang="sl-SI" altLang="sl-SI" sz="3200" b="1" dirty="0" smtClean="0">
                <a:solidFill>
                  <a:schemeClr val="tx2"/>
                </a:solidFill>
              </a:rPr>
              <a:t>Consortium</a:t>
            </a:r>
            <a:endParaRPr lang="ru-RU" altLang="sl-SI" sz="3200" b="1" dirty="0" smtClean="0">
              <a:solidFill>
                <a:schemeClr val="tx2"/>
              </a:solidFill>
            </a:endParaRP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0" y="2474912"/>
            <a:ext cx="91440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sl-SI" sz="3200" dirty="0" smtClean="0"/>
              <a:t>Currently there are 117 Members, 16 Principal Members </a:t>
            </a:r>
            <a:r>
              <a:rPr lang="sl-SI" altLang="sl-SI" sz="3200" dirty="0" smtClean="0"/>
              <a:t>(</a:t>
            </a:r>
            <a:r>
              <a:rPr lang="sl-SI" altLang="sl-SI" sz="3200" dirty="0" err="1" smtClean="0"/>
              <a:t>and</a:t>
            </a:r>
            <a:r>
              <a:rPr lang="sl-SI" altLang="sl-SI" sz="3200" dirty="0" smtClean="0"/>
              <a:t> </a:t>
            </a:r>
            <a:r>
              <a:rPr lang="sl-SI" altLang="sl-SI" sz="3200" dirty="0" err="1" smtClean="0"/>
              <a:t>growing</a:t>
            </a:r>
            <a:r>
              <a:rPr lang="sl-SI" altLang="sl-SI" sz="3200" dirty="0" smtClean="0"/>
              <a:t>!!!)</a:t>
            </a:r>
            <a:endParaRPr lang="en-GB" altLang="sl-SI" sz="3200" dirty="0" smtClean="0"/>
          </a:p>
          <a:p>
            <a:pPr eaLnBrk="1" hangingPunct="1"/>
            <a:r>
              <a:rPr lang="en-GB" altLang="sl-SI" sz="3200" dirty="0" smtClean="0"/>
              <a:t>Two supporting intl. Organisations (IUGS, AAGS)</a:t>
            </a:r>
          </a:p>
          <a:p>
            <a:pPr eaLnBrk="1" hangingPunct="1"/>
            <a:r>
              <a:rPr lang="en-GB" altLang="sl-SI" sz="3200" dirty="0" smtClean="0"/>
              <a:t>Also formally supported by UNESCO, ICSU, GEO</a:t>
            </a:r>
          </a:p>
          <a:p>
            <a:pPr eaLnBrk="1" hangingPunct="1"/>
            <a:r>
              <a:rPr lang="en-GB" altLang="sl-SI" sz="3200" dirty="0" smtClean="0"/>
              <a:t>Officially recognised as being </a:t>
            </a:r>
            <a:r>
              <a:rPr lang="en-GB" altLang="sl-SI" sz="3200" b="1" i="1" dirty="0" smtClean="0"/>
              <a:t>the</a:t>
            </a:r>
            <a:r>
              <a:rPr lang="en-GB" altLang="sl-SI" sz="3200" dirty="0" smtClean="0"/>
              <a:t> global model for open geo-data sharing</a:t>
            </a:r>
            <a:endParaRPr lang="en-GB" altLang="sl-SI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1060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l-SI" altLang="sl-SI" sz="3200" b="1" dirty="0" err="1"/>
              <a:t>OneGeology</a:t>
            </a:r>
            <a:r>
              <a:rPr lang="sl-SI" altLang="sl-SI" sz="3200" b="1" dirty="0"/>
              <a:t> </a:t>
            </a:r>
            <a:r>
              <a:rPr lang="sl-SI" altLang="sl-SI" sz="3200" b="1" dirty="0" err="1"/>
              <a:t>Governance</a:t>
            </a:r>
            <a:endParaRPr lang="en-GB" altLang="sl-SI" sz="3200" b="1" dirty="0"/>
          </a:p>
        </p:txBody>
      </p:sp>
      <p:sp>
        <p:nvSpPr>
          <p:cNvPr id="25" name="Zaobljeni pravokotnik 24"/>
          <p:cNvSpPr/>
          <p:nvPr/>
        </p:nvSpPr>
        <p:spPr>
          <a:xfrm>
            <a:off x="2946400" y="1974850"/>
            <a:ext cx="4206875" cy="1158875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GB" sz="1600" dirty="0">
                <a:ea typeface="Calibri"/>
                <a:cs typeface="Times New Roman"/>
              </a:rPr>
              <a:t>Chair of the Board</a:t>
            </a:r>
            <a:endParaRPr lang="sl-SI" sz="16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GB" sz="1800" b="1" dirty="0">
                <a:ea typeface="Calibri"/>
                <a:cs typeface="Times New Roman"/>
              </a:rPr>
              <a:t>Board members </a:t>
            </a:r>
            <a:r>
              <a:rPr lang="en-GB" sz="1600" dirty="0">
                <a:ea typeface="Calibri"/>
                <a:cs typeface="Times New Roman"/>
              </a:rPr>
              <a:t>(Africa, Asia, N America, S America, Eurasia, Europe, Oceania)</a:t>
            </a:r>
            <a:endParaRPr lang="sl-SI" sz="1600" dirty="0">
              <a:ea typeface="Calibri"/>
              <a:cs typeface="Times New Roman"/>
            </a:endParaRPr>
          </a:p>
        </p:txBody>
      </p:sp>
      <p:sp>
        <p:nvSpPr>
          <p:cNvPr id="29" name="Zaobljeni pravokotnik 28"/>
          <p:cNvSpPr/>
          <p:nvPr/>
        </p:nvSpPr>
        <p:spPr>
          <a:xfrm>
            <a:off x="2946400" y="3222625"/>
            <a:ext cx="4206875" cy="466725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sl-SI" sz="1600" b="1" dirty="0" err="1">
                <a:ea typeface="Calibri"/>
                <a:cs typeface="Times New Roman"/>
              </a:rPr>
              <a:t>Managing</a:t>
            </a:r>
            <a:r>
              <a:rPr lang="sl-SI" sz="1600" b="1" dirty="0">
                <a:ea typeface="Calibri"/>
                <a:cs typeface="Times New Roman"/>
              </a:rPr>
              <a:t> </a:t>
            </a:r>
            <a:r>
              <a:rPr lang="sl-SI" sz="1600" b="1" dirty="0" err="1">
                <a:ea typeface="Calibri"/>
                <a:cs typeface="Times New Roman"/>
              </a:rPr>
              <a:t>Director</a:t>
            </a:r>
            <a:endParaRPr lang="sl-SI" sz="1600" b="1" dirty="0">
              <a:ea typeface="Calibri"/>
              <a:cs typeface="Times New Roman"/>
            </a:endParaRPr>
          </a:p>
        </p:txBody>
      </p:sp>
      <p:sp>
        <p:nvSpPr>
          <p:cNvPr id="30" name="Zaobljeni pravokotnik 29"/>
          <p:cNvSpPr/>
          <p:nvPr/>
        </p:nvSpPr>
        <p:spPr>
          <a:xfrm>
            <a:off x="2946400" y="3771900"/>
            <a:ext cx="1779588" cy="776288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sl-SI" sz="1800" b="1" dirty="0">
                <a:ea typeface="Calibri"/>
                <a:cs typeface="Times New Roman"/>
              </a:rPr>
              <a:t>Finance &amp; </a:t>
            </a:r>
            <a:r>
              <a:rPr lang="sl-SI" sz="1800" b="1" dirty="0" err="1">
                <a:ea typeface="Calibri"/>
                <a:cs typeface="Times New Roman"/>
              </a:rPr>
              <a:t>Secretariat</a:t>
            </a:r>
            <a:r>
              <a:rPr lang="sl-SI" sz="1800" b="1" dirty="0">
                <a:ea typeface="Calibri"/>
                <a:cs typeface="Times New Roman"/>
              </a:rPr>
              <a:t> [BGS]</a:t>
            </a:r>
          </a:p>
        </p:txBody>
      </p:sp>
      <p:sp>
        <p:nvSpPr>
          <p:cNvPr id="31" name="Zaobljeni pravokotnik 30"/>
          <p:cNvSpPr/>
          <p:nvPr/>
        </p:nvSpPr>
        <p:spPr>
          <a:xfrm>
            <a:off x="5356225" y="3771900"/>
            <a:ext cx="1797050" cy="776288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sl-SI" sz="1800" b="1" dirty="0" err="1">
                <a:ea typeface="Calibri"/>
                <a:cs typeface="Times New Roman"/>
              </a:rPr>
              <a:t>Operations</a:t>
            </a:r>
            <a:r>
              <a:rPr lang="sl-SI" sz="1800" b="1" dirty="0">
                <a:ea typeface="Calibri"/>
                <a:cs typeface="Times New Roman"/>
              </a:rPr>
              <a:t> [BRGM]</a:t>
            </a:r>
          </a:p>
        </p:txBody>
      </p:sp>
      <p:sp>
        <p:nvSpPr>
          <p:cNvPr id="2" name="Pravokotnik 1"/>
          <p:cNvSpPr/>
          <p:nvPr/>
        </p:nvSpPr>
        <p:spPr bwMode="auto">
          <a:xfrm>
            <a:off x="2840038" y="1627188"/>
            <a:ext cx="4398962" cy="2992437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sl-SI" sz="1800" b="1" dirty="0" err="1">
                <a:latin typeface="+mn-lt"/>
              </a:rPr>
              <a:t>OneGeology</a:t>
            </a:r>
            <a:r>
              <a:rPr lang="sl-SI" sz="1800" b="1" dirty="0">
                <a:latin typeface="+mn-lt"/>
              </a:rPr>
              <a:t> </a:t>
            </a:r>
            <a:r>
              <a:rPr lang="en-GB" sz="1800" b="1" dirty="0">
                <a:latin typeface="+mn-lt"/>
              </a:rPr>
              <a:t>Board</a:t>
            </a:r>
          </a:p>
        </p:txBody>
      </p:sp>
      <p:cxnSp>
        <p:nvCxnSpPr>
          <p:cNvPr id="5128" name="Raven povezovalnik 3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4725988" y="4160838"/>
            <a:ext cx="63023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Zaobljeni pravokotnik 40"/>
          <p:cNvSpPr/>
          <p:nvPr/>
        </p:nvSpPr>
        <p:spPr>
          <a:xfrm>
            <a:off x="2952750" y="4727575"/>
            <a:ext cx="4173538" cy="850900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b="1" dirty="0">
                <a:ea typeface="Calibri"/>
                <a:cs typeface="Times New Roman"/>
              </a:rPr>
              <a:t>Consortium Members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dirty="0">
                <a:ea typeface="Calibri"/>
                <a:cs typeface="Times New Roman"/>
              </a:rPr>
              <a:t>Principal Members with Voting rights</a:t>
            </a:r>
          </a:p>
        </p:txBody>
      </p:sp>
      <p:sp>
        <p:nvSpPr>
          <p:cNvPr id="50" name="Zaobljeni pravokotnik 49"/>
          <p:cNvSpPr/>
          <p:nvPr/>
        </p:nvSpPr>
        <p:spPr>
          <a:xfrm>
            <a:off x="2952750" y="5675313"/>
            <a:ext cx="4173538" cy="1182687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b="1" dirty="0"/>
              <a:t>Members</a:t>
            </a:r>
            <a:r>
              <a:rPr lang="en-GB" sz="1600" b="1" dirty="0"/>
              <a:t> </a:t>
            </a:r>
            <a:r>
              <a:rPr lang="en-GB" sz="1600" dirty="0"/>
              <a:t>(who have agreed to the Brighton Accord)</a:t>
            </a:r>
          </a:p>
          <a:p>
            <a:pPr>
              <a:defRPr/>
            </a:pPr>
            <a:r>
              <a:rPr lang="en-GB" sz="1800" b="1" dirty="0"/>
              <a:t>Corporate Members</a:t>
            </a:r>
          </a:p>
          <a:p>
            <a:pPr>
              <a:defRPr/>
            </a:pPr>
            <a:r>
              <a:rPr lang="en-GB" sz="1800" b="1" dirty="0"/>
              <a:t>Associate Members</a:t>
            </a:r>
            <a:r>
              <a:rPr lang="sl-SI" sz="1600" b="1" dirty="0"/>
              <a:t> </a:t>
            </a:r>
            <a:r>
              <a:rPr lang="en-GB" sz="1200" b="1" dirty="0"/>
              <a:t>-</a:t>
            </a:r>
            <a:r>
              <a:rPr lang="sl-SI" sz="1200" b="1" dirty="0"/>
              <a:t> </a:t>
            </a:r>
            <a:r>
              <a:rPr lang="en-GB" sz="1200" dirty="0"/>
              <a:t>Non-Geological Survey Organisations</a:t>
            </a:r>
            <a:endParaRPr lang="sl-SI" sz="1200" dirty="0">
              <a:ea typeface="Calibri"/>
              <a:cs typeface="Times New Roman"/>
            </a:endParaRPr>
          </a:p>
        </p:txBody>
      </p:sp>
      <p:cxnSp>
        <p:nvCxnSpPr>
          <p:cNvPr id="5131" name="Raven povezovalnik 9"/>
          <p:cNvCxnSpPr>
            <a:cxnSpLocks noChangeShapeType="1"/>
            <a:stCxn id="41" idx="0"/>
            <a:endCxn id="2" idx="2"/>
          </p:cNvCxnSpPr>
          <p:nvPr/>
        </p:nvCxnSpPr>
        <p:spPr bwMode="auto">
          <a:xfrm flipV="1">
            <a:off x="5038725" y="4619625"/>
            <a:ext cx="0" cy="107950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Raven povezovalnik 50"/>
          <p:cNvCxnSpPr>
            <a:cxnSpLocks noChangeShapeType="1"/>
            <a:stCxn id="41" idx="2"/>
            <a:endCxn id="50" idx="0"/>
          </p:cNvCxnSpPr>
          <p:nvPr/>
        </p:nvCxnSpPr>
        <p:spPr bwMode="auto">
          <a:xfrm>
            <a:off x="5038725" y="5578475"/>
            <a:ext cx="0" cy="96838"/>
          </a:xfrm>
          <a:prstGeom prst="line">
            <a:avLst/>
          </a:prstGeom>
          <a:noFill/>
          <a:ln w="254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Zaobljeni pravokotnik 51"/>
          <p:cNvSpPr/>
          <p:nvPr/>
        </p:nvSpPr>
        <p:spPr>
          <a:xfrm>
            <a:off x="412750" y="3689350"/>
            <a:ext cx="2214563" cy="1355725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b="1" dirty="0">
                <a:ea typeface="Calibri"/>
                <a:cs typeface="Times New Roman"/>
              </a:rPr>
              <a:t>Operational groups</a:t>
            </a:r>
          </a:p>
          <a:p>
            <a:pPr algn="l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400" dirty="0">
                <a:ea typeface="Calibri"/>
                <a:cs typeface="Times New Roman"/>
              </a:rPr>
              <a:t>Inc. 1). Technical </a:t>
            </a:r>
            <a:r>
              <a:rPr lang="sl-SI" sz="1400" dirty="0" smtClean="0">
                <a:ea typeface="Calibri"/>
                <a:cs typeface="Times New Roman"/>
              </a:rPr>
              <a:t>I</a:t>
            </a:r>
            <a:r>
              <a:rPr lang="en-US" sz="1400" dirty="0" err="1" smtClean="0">
                <a:ea typeface="Calibri"/>
                <a:cs typeface="Times New Roman"/>
              </a:rPr>
              <a:t>mplementation</a:t>
            </a:r>
            <a:r>
              <a:rPr lang="en-US" sz="1400" dirty="0" smtClean="0">
                <a:ea typeface="Calibri"/>
                <a:cs typeface="Times New Roman"/>
              </a:rPr>
              <a:t> </a:t>
            </a:r>
            <a:r>
              <a:rPr lang="en-US" sz="1400" dirty="0">
                <a:ea typeface="Calibri"/>
                <a:cs typeface="Times New Roman"/>
              </a:rPr>
              <a:t>Group 2). Technical Advisory Group</a:t>
            </a:r>
          </a:p>
        </p:txBody>
      </p:sp>
      <p:sp>
        <p:nvSpPr>
          <p:cNvPr id="53" name="Zaobljeni pravokotnik 52"/>
          <p:cNvSpPr/>
          <p:nvPr/>
        </p:nvSpPr>
        <p:spPr>
          <a:xfrm>
            <a:off x="501650" y="2181225"/>
            <a:ext cx="2035175" cy="746125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1800" b="1" dirty="0">
                <a:ea typeface="Calibri"/>
                <a:cs typeface="Times New Roman"/>
              </a:rPr>
              <a:t>External funding sources</a:t>
            </a:r>
            <a:endParaRPr lang="sl-SI" sz="1800" b="1" dirty="0">
              <a:ea typeface="Calibri"/>
              <a:cs typeface="Times New Roman"/>
            </a:endParaRPr>
          </a:p>
        </p:txBody>
      </p:sp>
      <p:cxnSp>
        <p:nvCxnSpPr>
          <p:cNvPr id="5135" name="Raven povezovalnik 53"/>
          <p:cNvCxnSpPr>
            <a:cxnSpLocks noChangeShapeType="1"/>
            <a:endCxn id="52" idx="3"/>
          </p:cNvCxnSpPr>
          <p:nvPr/>
        </p:nvCxnSpPr>
        <p:spPr bwMode="auto">
          <a:xfrm flipH="1">
            <a:off x="2627313" y="4070350"/>
            <a:ext cx="212725" cy="29686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Kolenski povezovalnik 22"/>
          <p:cNvCxnSpPr>
            <a:cxnSpLocks noChangeShapeType="1"/>
            <a:stCxn id="53" idx="2"/>
            <a:endCxn id="29" idx="1"/>
          </p:cNvCxnSpPr>
          <p:nvPr/>
        </p:nvCxnSpPr>
        <p:spPr bwMode="auto">
          <a:xfrm rot="16200000" flipH="1">
            <a:off x="1968500" y="2478088"/>
            <a:ext cx="528638" cy="1427162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Kolenski povezovalnik 60"/>
          <p:cNvCxnSpPr>
            <a:cxnSpLocks noChangeShapeType="1"/>
            <a:stCxn id="53" idx="1"/>
            <a:endCxn id="41" idx="1"/>
          </p:cNvCxnSpPr>
          <p:nvPr/>
        </p:nvCxnSpPr>
        <p:spPr bwMode="auto">
          <a:xfrm rot="10800000" flipH="1" flipV="1">
            <a:off x="501650" y="2554288"/>
            <a:ext cx="2451100" cy="2598737"/>
          </a:xfrm>
          <a:prstGeom prst="bentConnector3">
            <a:avLst>
              <a:gd name="adj1" fmla="val -9329"/>
            </a:avLst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Kolenski povezovalnik 64"/>
          <p:cNvCxnSpPr>
            <a:cxnSpLocks noChangeShapeType="1"/>
            <a:stCxn id="53" idx="3"/>
            <a:endCxn id="25" idx="1"/>
          </p:cNvCxnSpPr>
          <p:nvPr/>
        </p:nvCxnSpPr>
        <p:spPr bwMode="auto">
          <a:xfrm>
            <a:off x="2536825" y="2554288"/>
            <a:ext cx="409575" cy="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Zaobljeni pravokotnik 70"/>
          <p:cNvSpPr/>
          <p:nvPr/>
        </p:nvSpPr>
        <p:spPr>
          <a:xfrm>
            <a:off x="7671090" y="2100396"/>
            <a:ext cx="1267958" cy="1245474"/>
          </a:xfrm>
          <a:prstGeom prst="roundRect">
            <a:avLst/>
          </a:prstGeom>
          <a:solidFill>
            <a:srgbClr val="D9560D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defRPr/>
            </a:pPr>
            <a:r>
              <a:rPr lang="en-GB" sz="1800" b="1" dirty="0">
                <a:ea typeface="Calibri"/>
                <a:cs typeface="Times New Roman"/>
              </a:rPr>
              <a:t>Science User Group </a:t>
            </a:r>
            <a:endParaRPr lang="en-GB" sz="1800" dirty="0">
              <a:ea typeface="Calibri"/>
              <a:cs typeface="Times New Roman"/>
            </a:endParaRPr>
          </a:p>
        </p:txBody>
      </p:sp>
      <p:cxnSp>
        <p:nvCxnSpPr>
          <p:cNvPr id="5140" name="Raven povezovalnik 167"/>
          <p:cNvCxnSpPr>
            <a:cxnSpLocks noChangeShapeType="1"/>
          </p:cNvCxnSpPr>
          <p:nvPr/>
        </p:nvCxnSpPr>
        <p:spPr bwMode="auto">
          <a:xfrm flipH="1">
            <a:off x="7239000" y="2723133"/>
            <a:ext cx="43997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47161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l-SI" sz="32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3" y="2476500"/>
            <a:ext cx="8834437" cy="338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altLang="sl-SI" sz="2800" b="1" dirty="0" smtClean="0">
                <a:cs typeface="Arial" charset="0"/>
              </a:rPr>
              <a:t>To be the provider of geoscience data globally</a:t>
            </a:r>
          </a:p>
          <a:p>
            <a:pPr eaLnBrk="1" hangingPunct="1">
              <a:buFontTx/>
              <a:buAutoNum type="arabicPeriod"/>
            </a:pPr>
            <a:r>
              <a:rPr lang="en-GB" altLang="sl-SI" sz="2800" b="1" dirty="0" smtClean="0">
                <a:cs typeface="Arial" charset="0"/>
              </a:rPr>
              <a:t>To ensure an exchange of know-how and skills so all can participate</a:t>
            </a:r>
          </a:p>
          <a:p>
            <a:pPr eaLnBrk="1" hangingPunct="1">
              <a:buFontTx/>
              <a:buAutoNum type="arabicPeriod"/>
            </a:pPr>
            <a:r>
              <a:rPr lang="en-GB" altLang="sl-SI" sz="2800" b="1" dirty="0" smtClean="0">
                <a:cs typeface="Arial" charset="0"/>
              </a:rPr>
              <a:t>Use of  the global profile of </a:t>
            </a:r>
            <a:r>
              <a:rPr lang="sl-SI" altLang="sl-SI" sz="2800" b="1" dirty="0" err="1" smtClean="0">
                <a:cs typeface="Arial" charset="0"/>
              </a:rPr>
              <a:t>OneGeology</a:t>
            </a:r>
            <a:r>
              <a:rPr lang="en-GB" altLang="sl-SI" sz="2800" b="1" dirty="0" smtClean="0">
                <a:cs typeface="Arial" charset="0"/>
              </a:rPr>
              <a:t> to increase awareness of the geosciences and their relevance</a:t>
            </a:r>
            <a:endParaRPr lang="en-GB" altLang="sl-SI" sz="28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geology_template">
  <a:themeElements>
    <a:clrScheme name="onegeology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negeology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negeology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geology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geology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geology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geology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geology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geology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W:\Directorates\OneGeology\ProjectInformation\onegeology_template.pot</Template>
  <TotalTime>11576</TotalTime>
  <Words>933</Words>
  <Application>Microsoft Office PowerPoint</Application>
  <PresentationFormat>Экран (4:3)</PresentationFormat>
  <Paragraphs>143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onegeology_template</vt:lpstr>
      <vt:lpstr>State and development prospects of the international project OneGeology in Eurasia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Why is OneGeology working? (1)</vt:lpstr>
      <vt:lpstr>Why is OneGeology working? (2)</vt:lpstr>
      <vt:lpstr>Презентация PowerPoint</vt:lpstr>
      <vt:lpstr>Презентация PowerPoint</vt:lpstr>
      <vt:lpstr>Decision of the XV Session  of the CIS Intergovernmental Council </vt:lpstr>
      <vt:lpstr>Geological map for the CIS countries territory at 1:1,000,000 scale in OneGeology international project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kbull</dc:creator>
  <cp:lastModifiedBy>Брехов Григорий Васильевич</cp:lastModifiedBy>
  <cp:revision>886</cp:revision>
  <dcterms:created xsi:type="dcterms:W3CDTF">2006-12-04T11:19:00Z</dcterms:created>
  <dcterms:modified xsi:type="dcterms:W3CDTF">2014-06-20T12:26:34Z</dcterms:modified>
</cp:coreProperties>
</file>