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8" r:id="rId1"/>
    <p:sldMasterId id="2147484605" r:id="rId2"/>
  </p:sldMasterIdLst>
  <p:notesMasterIdLst>
    <p:notesMasterId r:id="rId30"/>
  </p:notesMasterIdLst>
  <p:sldIdLst>
    <p:sldId id="256" r:id="rId3"/>
    <p:sldId id="287" r:id="rId4"/>
    <p:sldId id="310" r:id="rId5"/>
    <p:sldId id="312" r:id="rId6"/>
    <p:sldId id="323" r:id="rId7"/>
    <p:sldId id="327" r:id="rId8"/>
    <p:sldId id="324" r:id="rId9"/>
    <p:sldId id="325" r:id="rId10"/>
    <p:sldId id="328" r:id="rId11"/>
    <p:sldId id="334" r:id="rId12"/>
    <p:sldId id="341" r:id="rId13"/>
    <p:sldId id="342" r:id="rId14"/>
    <p:sldId id="329" r:id="rId15"/>
    <p:sldId id="330" r:id="rId16"/>
    <p:sldId id="331" r:id="rId17"/>
    <p:sldId id="332" r:id="rId18"/>
    <p:sldId id="337" r:id="rId19"/>
    <p:sldId id="335" r:id="rId20"/>
    <p:sldId id="336" r:id="rId21"/>
    <p:sldId id="338" r:id="rId22"/>
    <p:sldId id="319" r:id="rId23"/>
    <p:sldId id="339" r:id="rId24"/>
    <p:sldId id="320" r:id="rId25"/>
    <p:sldId id="340" r:id="rId26"/>
    <p:sldId id="322" r:id="rId27"/>
    <p:sldId id="272" r:id="rId28"/>
    <p:sldId id="333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FFCC00"/>
    <a:srgbClr val="FFFF00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3703" autoAdjust="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9A8E9D5-3B9F-45C2-96A8-132904CD93CC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232CF26-2081-435E-86A9-66509B99E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783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DCFC32C-DABA-495D-86D6-CD465835E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4183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DE7C-E1B4-4505-BEF9-24832197B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71454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98EE2-67B6-47E4-ABB2-91B1E33531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8617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9BDA0-7297-492E-BF1A-B6B9CC9D10B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83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236AA-7458-4757-B736-FE2DF2DF9E8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43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477B4-DE98-452E-BDE6-F9E056AC45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9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C2D5E-3D23-4C28-A338-BC218607911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76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E626F-1C3C-4377-97BF-265DCE4B15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59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42A5F-AD47-4585-BC0E-185A61166E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23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33A4E-D7AE-40C6-9E80-0FDFAF067F7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77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045EE-AD1F-415D-A9E0-380D1CC58EF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6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543A-5E52-4F84-95C0-656D04FA8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91686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C80B5-BE9D-43B2-B3DA-9EA8A03DFC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72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713E4-9A03-4377-923F-31AAF3CA01B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43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12BA4-E574-44E0-ACA3-AA682D44FB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7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6DEBF0-DCE5-41C4-B8BB-0E153D83A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1949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4E7BD-8D36-4EFA-8B50-8580973B1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3522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799F1FB-46D0-4B4C-A17C-0E72E3E64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11056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3B93A-F2B7-44DE-BC2B-D31716E5D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1952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0AB2-5ABB-45B8-BE33-18842FF627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91025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FF35AD-9844-4005-84B4-BF0C0C3108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5568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2C7EF4A-8F57-4533-AA51-CD58F4A48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84311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0887BEF-2E21-49CC-8034-507178013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599" r:id="rId2"/>
    <p:sldLayoutId id="2147484601" r:id="rId3"/>
    <p:sldLayoutId id="2147484598" r:id="rId4"/>
    <p:sldLayoutId id="2147484602" r:id="rId5"/>
    <p:sldLayoutId id="2147484597" r:id="rId6"/>
    <p:sldLayoutId id="2147484596" r:id="rId7"/>
    <p:sldLayoutId id="2147484603" r:id="rId8"/>
    <p:sldLayoutId id="2147484604" r:id="rId9"/>
    <p:sldLayoutId id="2147484595" r:id="rId10"/>
    <p:sldLayoutId id="2147484594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B49D8FE-0C46-430E-8F1D-27E00E953D85}" type="slidenum">
              <a:rPr lang="ru-RU" altLang="ru-RU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6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jpg"/><Relationship Id="rId5" Type="http://schemas.openxmlformats.org/officeDocument/2006/relationships/hyperlink" Target="http://wfs.vsegei.ru/wfs/wfs" TargetMode="Externa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3.jpg"/><Relationship Id="rId5" Type="http://schemas.openxmlformats.org/officeDocument/2006/relationships/hyperlink" Target="http://wfs.vsegei.ru/wfs/wfs" TargetMode="External"/><Relationship Id="rId4" Type="http://schemas.openxmlformats.org/officeDocument/2006/relationships/image" Target="../media/image2.emf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3.jpg"/><Relationship Id="rId5" Type="http://schemas.openxmlformats.org/officeDocument/2006/relationships/hyperlink" Target="http://wfs.vsegei.ru/wfs/wfs" TargetMode="Externa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.emf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4.jpeg"/><Relationship Id="rId10" Type="http://schemas.openxmlformats.org/officeDocument/2006/relationships/image" Target="../media/image37.png"/><Relationship Id="rId4" Type="http://schemas.openxmlformats.org/officeDocument/2006/relationships/image" Target="../media/image2.emf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"/><Relationship Id="rId3" Type="http://schemas.openxmlformats.org/officeDocument/2006/relationships/image" Target="../media/image38.png"/><Relationship Id="rId7" Type="http://schemas.openxmlformats.org/officeDocument/2006/relationships/image" Target="../media/image39.tiff"/><Relationship Id="rId12" Type="http://schemas.openxmlformats.org/officeDocument/2006/relationships/hyperlink" Target="http://wfs.vsegei.ru/wfs/wfs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2.e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fs.vsegei.ru/wfs/wfs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fs.vsegei.ru/wfs/wf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hyperlink" Target="http://wfs.vsegei.ru/wfs/wfs" TargetMode="External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fs.vsegei.ru/wfs/wf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fs.vsegei.ru/wfs/wfs" TargetMode="External"/><Relationship Id="rId3" Type="http://schemas.openxmlformats.org/officeDocument/2006/relationships/oleObject" Target="../embeddings/oleObject22.bin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oleObject" Target="../embeddings/oleObject24.bin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emf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.emf"/><Relationship Id="rId3" Type="http://schemas.openxmlformats.org/officeDocument/2006/relationships/oleObject" Target="../embeddings/oleObject4.bin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0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0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hyperlink" Target="http://wfs.vsegei.ru/wfs/wfs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.jpg"/><Relationship Id="rId5" Type="http://schemas.openxmlformats.org/officeDocument/2006/relationships/hyperlink" Target="http://wfs.vsegei.ru/wfs/wfs" TargetMode="Externa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42" name="Object 26"/>
          <p:cNvGraphicFramePr>
            <a:graphicFrameLocks noChangeAspect="1"/>
          </p:cNvGraphicFramePr>
          <p:nvPr/>
        </p:nvGraphicFramePr>
        <p:xfrm>
          <a:off x="0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5346" y="764704"/>
            <a:ext cx="770485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</a:rPr>
              <a:t>Опыт использования международного обменного формата геологической информации для внутриотраслевого взаимодействия и перспективы интеграции геологических карт  в международный проект </a:t>
            </a:r>
            <a:r>
              <a:rPr lang="ru-RU" b="1" dirty="0" err="1">
                <a:solidFill>
                  <a:srgbClr val="0070C0"/>
                </a:solidFill>
              </a:rPr>
              <a:t>OneGeology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4005064"/>
            <a:ext cx="387965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1600" b="1" i="1" dirty="0" smtClean="0">
                <a:solidFill>
                  <a:srgbClr val="0070C0"/>
                </a:solidFill>
              </a:rPr>
              <a:t>Степанова А.А.</a:t>
            </a:r>
            <a:endParaRPr lang="en-US" sz="1600" b="1" i="1" dirty="0" smtClean="0">
              <a:solidFill>
                <a:srgbClr val="0070C0"/>
              </a:solidFill>
            </a:endParaRPr>
          </a:p>
          <a:p>
            <a:pPr algn="r">
              <a:defRPr/>
            </a:pPr>
            <a:r>
              <a:rPr lang="ru-RU" sz="1600" b="1" i="1" dirty="0" err="1" smtClean="0">
                <a:solidFill>
                  <a:srgbClr val="0070C0"/>
                </a:solidFill>
              </a:rPr>
              <a:t>Юон</a:t>
            </a:r>
            <a:r>
              <a:rPr lang="ru-RU" sz="1600" b="1" i="1" dirty="0" smtClean="0">
                <a:solidFill>
                  <a:srgbClr val="0070C0"/>
                </a:solidFill>
              </a:rPr>
              <a:t> </a:t>
            </a:r>
            <a:r>
              <a:rPr lang="ru-RU" sz="1600" b="1" i="1" dirty="0">
                <a:solidFill>
                  <a:srgbClr val="0070C0"/>
                </a:solidFill>
              </a:rPr>
              <a:t>Е.М. </a:t>
            </a:r>
            <a:endParaRPr lang="en-US" sz="1600" b="1" i="1" dirty="0" smtClean="0">
              <a:solidFill>
                <a:srgbClr val="0070C0"/>
              </a:solidFill>
            </a:endParaRPr>
          </a:p>
          <a:p>
            <a:pPr algn="r">
              <a:defRPr/>
            </a:pPr>
            <a:r>
              <a:rPr lang="ru-RU" sz="1600" b="1" i="1" dirty="0" smtClean="0">
                <a:solidFill>
                  <a:srgbClr val="0070C0"/>
                </a:solidFill>
              </a:rPr>
              <a:t>(</a:t>
            </a:r>
            <a:r>
              <a:rPr lang="ru-RU" sz="1600" b="1" i="1" dirty="0">
                <a:solidFill>
                  <a:srgbClr val="0070C0"/>
                </a:solidFill>
              </a:rPr>
              <a:t>ФГУП ГНЦ РФ «</a:t>
            </a:r>
            <a:r>
              <a:rPr lang="ru-RU" sz="1600" b="1" i="1" dirty="0" err="1">
                <a:solidFill>
                  <a:srgbClr val="0070C0"/>
                </a:solidFill>
              </a:rPr>
              <a:t>ВНИИгеосистем</a:t>
            </a:r>
            <a:r>
              <a:rPr lang="ru-RU" sz="1600" b="1" i="1" dirty="0" smtClean="0">
                <a:solidFill>
                  <a:srgbClr val="0070C0"/>
                </a:solidFill>
              </a:rPr>
              <a:t>»)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sp>
        <p:nvSpPr>
          <p:cNvPr id="9245" name="TextBox 5"/>
          <p:cNvSpPr txBox="1">
            <a:spLocks noChangeArrowheads="1"/>
          </p:cNvSpPr>
          <p:nvPr/>
        </p:nvSpPr>
        <p:spPr bwMode="auto">
          <a:xfrm>
            <a:off x="3816350" y="6334125"/>
            <a:ext cx="1782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ru-RU" sz="1400" b="1" dirty="0">
                <a:solidFill>
                  <a:schemeClr val="bg1"/>
                </a:solidFill>
              </a:rPr>
              <a:t>Санкт-Петербург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201</a:t>
            </a:r>
            <a:r>
              <a:rPr lang="en-US" sz="1400" b="1" dirty="0" smtClean="0">
                <a:solidFill>
                  <a:schemeClr val="bg1"/>
                </a:solidFill>
              </a:rPr>
              <a:t>4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6" name="Object 14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1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380312" y="2334764"/>
            <a:ext cx="1728192" cy="878336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2334764"/>
            <a:ext cx="1603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доступны</a:t>
            </a:r>
          </a:p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через портал,</a:t>
            </a:r>
          </a:p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и по протоколу</a:t>
            </a:r>
          </a:p>
          <a:p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 </a:t>
            </a:r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сайта </a:t>
            </a:r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VSEGEI</a:t>
            </a:r>
            <a:endParaRPr lang="ru-RU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5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315075" y="3067050"/>
            <a:ext cx="1009650" cy="209550"/>
          </a:xfrm>
          <a:custGeom>
            <a:avLst/>
            <a:gdLst>
              <a:gd name="connsiteX0" fmla="*/ 0 w 1009650"/>
              <a:gd name="connsiteY0" fmla="*/ 209550 h 209550"/>
              <a:gd name="connsiteX1" fmla="*/ 647700 w 1009650"/>
              <a:gd name="connsiteY1" fmla="*/ 152400 h 209550"/>
              <a:gd name="connsiteX2" fmla="*/ 1009650 w 1009650"/>
              <a:gd name="connsiteY2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50" h="209550">
                <a:moveTo>
                  <a:pt x="0" y="209550"/>
                </a:moveTo>
                <a:cubicBezTo>
                  <a:pt x="239712" y="198437"/>
                  <a:pt x="479425" y="187325"/>
                  <a:pt x="647700" y="152400"/>
                </a:cubicBezTo>
                <a:cubicBezTo>
                  <a:pt x="815975" y="117475"/>
                  <a:pt x="944563" y="85725"/>
                  <a:pt x="1009650" y="0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" y="692696"/>
            <a:ext cx="9016698" cy="4559131"/>
          </a:xfrm>
          <a:prstGeom prst="rect">
            <a:avLst/>
          </a:prstGeom>
        </p:spPr>
      </p:pic>
      <p:sp>
        <p:nvSpPr>
          <p:cNvPr id="15" name="Oval 26"/>
          <p:cNvSpPr>
            <a:spLocks noChangeArrowheads="1"/>
          </p:cNvSpPr>
          <p:nvPr/>
        </p:nvSpPr>
        <p:spPr bwMode="auto">
          <a:xfrm>
            <a:off x="1351856" y="1698674"/>
            <a:ext cx="4837236" cy="715813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D8D8D8"/>
              </a:solidFill>
            </a:endParaRPr>
          </a:p>
        </p:txBody>
      </p:sp>
      <p:sp>
        <p:nvSpPr>
          <p:cNvPr id="32" name="Rectangle 7"/>
          <p:cNvSpPr txBox="1">
            <a:spLocks noChangeArrowheads="1"/>
          </p:cNvSpPr>
          <p:nvPr/>
        </p:nvSpPr>
        <p:spPr>
          <a:xfrm>
            <a:off x="0" y="-171450"/>
            <a:ext cx="9144000" cy="1139825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smtClean="0">
                <a:solidFill>
                  <a:srgbClr val="0070C0"/>
                </a:solidFill>
              </a:rPr>
              <a:t>Технология предоставления цифровых геологических материалов на основе международных веб-форматов (совместно со ВСЕГЕИ)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06355" y="5547796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hlinkClick r:id="rId5"/>
              </a:rPr>
              <a:t>Картинки из </a:t>
            </a:r>
            <a:r>
              <a:rPr lang="en-US" dirty="0" smtClean="0">
                <a:solidFill>
                  <a:srgbClr val="C00000"/>
                </a:solidFill>
                <a:hlinkClick r:id="rId5"/>
              </a:rPr>
              <a:t>QGIS</a:t>
            </a:r>
            <a:endParaRPr lang="ru-RU" dirty="0">
              <a:solidFill>
                <a:srgbClr val="C00000"/>
              </a:solidFill>
              <a:hlinkClick r:id="rId5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22388"/>
            <a:ext cx="7236296" cy="3931924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3657600" y="2456048"/>
            <a:ext cx="0" cy="12609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76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6" name="Object 14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3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380312" y="2334764"/>
            <a:ext cx="1728192" cy="878336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2334764"/>
            <a:ext cx="1603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доступны</a:t>
            </a:r>
          </a:p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через портал,</a:t>
            </a:r>
          </a:p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и по протоколу</a:t>
            </a:r>
          </a:p>
          <a:p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 </a:t>
            </a:r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сайта </a:t>
            </a:r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VSEGEI</a:t>
            </a:r>
            <a:endParaRPr lang="ru-RU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5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315075" y="3067050"/>
            <a:ext cx="1009650" cy="209550"/>
          </a:xfrm>
          <a:custGeom>
            <a:avLst/>
            <a:gdLst>
              <a:gd name="connsiteX0" fmla="*/ 0 w 1009650"/>
              <a:gd name="connsiteY0" fmla="*/ 209550 h 209550"/>
              <a:gd name="connsiteX1" fmla="*/ 647700 w 1009650"/>
              <a:gd name="connsiteY1" fmla="*/ 152400 h 209550"/>
              <a:gd name="connsiteX2" fmla="*/ 1009650 w 1009650"/>
              <a:gd name="connsiteY2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50" h="209550">
                <a:moveTo>
                  <a:pt x="0" y="209550"/>
                </a:moveTo>
                <a:cubicBezTo>
                  <a:pt x="239712" y="198437"/>
                  <a:pt x="479425" y="187325"/>
                  <a:pt x="647700" y="152400"/>
                </a:cubicBezTo>
                <a:cubicBezTo>
                  <a:pt x="815975" y="117475"/>
                  <a:pt x="944563" y="85725"/>
                  <a:pt x="1009650" y="0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" y="692696"/>
            <a:ext cx="9016698" cy="4559131"/>
          </a:xfrm>
          <a:prstGeom prst="rect">
            <a:avLst/>
          </a:prstGeom>
        </p:spPr>
      </p:pic>
      <p:sp>
        <p:nvSpPr>
          <p:cNvPr id="15" name="Oval 26"/>
          <p:cNvSpPr>
            <a:spLocks noChangeArrowheads="1"/>
          </p:cNvSpPr>
          <p:nvPr/>
        </p:nvSpPr>
        <p:spPr bwMode="auto">
          <a:xfrm>
            <a:off x="1351856" y="1698674"/>
            <a:ext cx="4837236" cy="715813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D8D8D8"/>
              </a:solidFill>
            </a:endParaRPr>
          </a:p>
        </p:txBody>
      </p:sp>
      <p:sp>
        <p:nvSpPr>
          <p:cNvPr id="32" name="Rectangle 7"/>
          <p:cNvSpPr txBox="1">
            <a:spLocks noChangeArrowheads="1"/>
          </p:cNvSpPr>
          <p:nvPr/>
        </p:nvSpPr>
        <p:spPr>
          <a:xfrm>
            <a:off x="0" y="-171450"/>
            <a:ext cx="9144000" cy="1139825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smtClean="0">
                <a:solidFill>
                  <a:srgbClr val="0070C0"/>
                </a:solidFill>
              </a:rPr>
              <a:t>Технология предоставления цифровых геологических материалов на основе международных веб-форматов (совместно со ВСЕГЕИ)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06355" y="5547796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hlinkClick r:id="rId5"/>
              </a:rPr>
              <a:t>Картинки из </a:t>
            </a:r>
            <a:r>
              <a:rPr lang="en-US" dirty="0" smtClean="0">
                <a:solidFill>
                  <a:srgbClr val="C00000"/>
                </a:solidFill>
                <a:hlinkClick r:id="rId5"/>
              </a:rPr>
              <a:t>QGIS</a:t>
            </a:r>
            <a:endParaRPr lang="ru-RU" dirty="0">
              <a:solidFill>
                <a:srgbClr val="C00000"/>
              </a:solidFill>
              <a:hlinkClick r:id="rId5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22388"/>
            <a:ext cx="7236296" cy="3931924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3657600" y="2456048"/>
            <a:ext cx="0" cy="12609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9" y="1054410"/>
            <a:ext cx="3976207" cy="4317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" y="4509120"/>
            <a:ext cx="7267885" cy="2245192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4006355" y="3086540"/>
            <a:ext cx="1501749" cy="90087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483768" y="3987418"/>
            <a:ext cx="834353" cy="138437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256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6" name="Object 14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7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380312" y="2334764"/>
            <a:ext cx="1728192" cy="878336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2334764"/>
            <a:ext cx="1603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доступны</a:t>
            </a:r>
          </a:p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через портал,</a:t>
            </a:r>
          </a:p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и по протоколу</a:t>
            </a:r>
          </a:p>
          <a:p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 </a:t>
            </a:r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сайта </a:t>
            </a:r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VSEGEI</a:t>
            </a:r>
            <a:endParaRPr lang="ru-RU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5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315075" y="3067050"/>
            <a:ext cx="1009650" cy="209550"/>
          </a:xfrm>
          <a:custGeom>
            <a:avLst/>
            <a:gdLst>
              <a:gd name="connsiteX0" fmla="*/ 0 w 1009650"/>
              <a:gd name="connsiteY0" fmla="*/ 209550 h 209550"/>
              <a:gd name="connsiteX1" fmla="*/ 647700 w 1009650"/>
              <a:gd name="connsiteY1" fmla="*/ 152400 h 209550"/>
              <a:gd name="connsiteX2" fmla="*/ 1009650 w 1009650"/>
              <a:gd name="connsiteY2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50" h="209550">
                <a:moveTo>
                  <a:pt x="0" y="209550"/>
                </a:moveTo>
                <a:cubicBezTo>
                  <a:pt x="239712" y="198437"/>
                  <a:pt x="479425" y="187325"/>
                  <a:pt x="647700" y="152400"/>
                </a:cubicBezTo>
                <a:cubicBezTo>
                  <a:pt x="815975" y="117475"/>
                  <a:pt x="944563" y="85725"/>
                  <a:pt x="1009650" y="0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6" y="692696"/>
            <a:ext cx="9016698" cy="4559131"/>
          </a:xfrm>
          <a:prstGeom prst="rect">
            <a:avLst/>
          </a:prstGeom>
        </p:spPr>
      </p:pic>
      <p:sp>
        <p:nvSpPr>
          <p:cNvPr id="15" name="Oval 26"/>
          <p:cNvSpPr>
            <a:spLocks noChangeArrowheads="1"/>
          </p:cNvSpPr>
          <p:nvPr/>
        </p:nvSpPr>
        <p:spPr bwMode="auto">
          <a:xfrm>
            <a:off x="1259632" y="3296230"/>
            <a:ext cx="4837236" cy="715813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D8D8D8"/>
              </a:solidFill>
            </a:endParaRPr>
          </a:p>
        </p:txBody>
      </p:sp>
      <p:sp>
        <p:nvSpPr>
          <p:cNvPr id="32" name="Rectangle 7"/>
          <p:cNvSpPr txBox="1">
            <a:spLocks noChangeArrowheads="1"/>
          </p:cNvSpPr>
          <p:nvPr/>
        </p:nvSpPr>
        <p:spPr>
          <a:xfrm>
            <a:off x="0" y="-171450"/>
            <a:ext cx="9144000" cy="1139825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smtClean="0">
                <a:solidFill>
                  <a:srgbClr val="0070C0"/>
                </a:solidFill>
              </a:rPr>
              <a:t>Технология предоставления цифровых геологических материалов на основе международных веб-форматов (совместно со ВСЕГЕИ)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1" y="1669687"/>
            <a:ext cx="8799648" cy="472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45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18" name="Object 14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1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20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350" y="1539875"/>
            <a:ext cx="8674100" cy="4219575"/>
          </a:xfr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887413"/>
            <a:ext cx="4321175" cy="1338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150" y="4184650"/>
            <a:ext cx="4043363" cy="235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23" name="Овал 15"/>
          <p:cNvSpPr>
            <a:spLocks noChangeArrowheads="1"/>
          </p:cNvSpPr>
          <p:nvPr/>
        </p:nvSpPr>
        <p:spPr bwMode="auto">
          <a:xfrm>
            <a:off x="1243013" y="1414463"/>
            <a:ext cx="431800" cy="4111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 sz="2000">
              <a:solidFill>
                <a:srgbClr val="D8D8D8"/>
              </a:solidFill>
              <a:latin typeface="Times New Roman" pitchFamily="18" charset="0"/>
            </a:endParaRPr>
          </a:p>
        </p:txBody>
      </p:sp>
      <p:cxnSp>
        <p:nvCxnSpPr>
          <p:cNvPr id="47124" name="Прямая со стрелкой 16"/>
          <p:cNvCxnSpPr>
            <a:cxnSpLocks noChangeShapeType="1"/>
            <a:stCxn id="47123" idx="6"/>
          </p:cNvCxnSpPr>
          <p:nvPr/>
        </p:nvCxnSpPr>
        <p:spPr bwMode="auto">
          <a:xfrm>
            <a:off x="1674813" y="1620838"/>
            <a:ext cx="2163762" cy="3524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7125" name="Овал 17"/>
          <p:cNvSpPr>
            <a:spLocks noChangeArrowheads="1"/>
          </p:cNvSpPr>
          <p:nvPr/>
        </p:nvSpPr>
        <p:spPr bwMode="auto">
          <a:xfrm>
            <a:off x="3838575" y="1830388"/>
            <a:ext cx="3240088" cy="287337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 sz="2000">
              <a:solidFill>
                <a:srgbClr val="D8D8D8"/>
              </a:solidFill>
              <a:latin typeface="Times New Roman" pitchFamily="18" charset="0"/>
            </a:endParaRPr>
          </a:p>
        </p:txBody>
      </p:sp>
      <p:sp>
        <p:nvSpPr>
          <p:cNvPr id="47126" name="Овал 18"/>
          <p:cNvSpPr>
            <a:spLocks noChangeArrowheads="1"/>
          </p:cNvSpPr>
          <p:nvPr/>
        </p:nvSpPr>
        <p:spPr bwMode="auto">
          <a:xfrm>
            <a:off x="4991100" y="4629150"/>
            <a:ext cx="1057275" cy="27463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 sz="2000">
              <a:solidFill>
                <a:srgbClr val="D8D8D8"/>
              </a:solidFill>
              <a:latin typeface="Times New Roman" pitchFamily="18" charset="0"/>
            </a:endParaRPr>
          </a:p>
        </p:txBody>
      </p:sp>
      <p:sp>
        <p:nvSpPr>
          <p:cNvPr id="20" name="Дуга 19"/>
          <p:cNvSpPr/>
          <p:nvPr/>
        </p:nvSpPr>
        <p:spPr bwMode="auto">
          <a:xfrm>
            <a:off x="5468938" y="4240213"/>
            <a:ext cx="1547812" cy="1446212"/>
          </a:xfrm>
          <a:prstGeom prst="arc">
            <a:avLst>
              <a:gd name="adj1" fmla="val 5168125"/>
              <a:gd name="adj2" fmla="val 1094619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 sz="2000">
              <a:solidFill>
                <a:srgbClr val="D8D8D8"/>
              </a:solidFill>
              <a:latin typeface="Times New Roman" pitchFamily="18" charset="0"/>
            </a:endParaRPr>
          </a:p>
        </p:txBody>
      </p:sp>
      <p:sp>
        <p:nvSpPr>
          <p:cNvPr id="47128" name="TextBox 21"/>
          <p:cNvSpPr txBox="1">
            <a:spLocks noChangeArrowheads="1"/>
          </p:cNvSpPr>
          <p:nvPr/>
        </p:nvSpPr>
        <p:spPr bwMode="auto">
          <a:xfrm>
            <a:off x="34925" y="764704"/>
            <a:ext cx="2847975" cy="73818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>
                <a:solidFill>
                  <a:srgbClr val="0070C0"/>
                </a:solidFill>
              </a:rPr>
              <a:t>Возможность выбора объектов</a:t>
            </a:r>
          </a:p>
          <a:p>
            <a:r>
              <a:rPr lang="ru-RU" sz="1400">
                <a:solidFill>
                  <a:srgbClr val="0070C0"/>
                </a:solidFill>
              </a:rPr>
              <a:t>как по уникальному значению</a:t>
            </a:r>
          </a:p>
          <a:p>
            <a:r>
              <a:rPr lang="ru-RU" sz="1400">
                <a:solidFill>
                  <a:srgbClr val="0070C0"/>
                </a:solidFill>
              </a:rPr>
              <a:t>так и по ветке дерева иерархии</a:t>
            </a:r>
          </a:p>
        </p:txBody>
      </p:sp>
      <p:pic>
        <p:nvPicPr>
          <p:cNvPr id="47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903788"/>
            <a:ext cx="25844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451350"/>
            <a:ext cx="4205287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601663" y="5376863"/>
            <a:ext cx="1584325" cy="1176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339975" y="6021388"/>
            <a:ext cx="37084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92150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70C0"/>
                </a:solidFill>
              </a:rPr>
              <a:t>Визуализация и предоставление </a:t>
            </a:r>
            <a:r>
              <a:rPr lang="ru-RU" sz="1800" dirty="0" smtClean="0">
                <a:solidFill>
                  <a:srgbClr val="0070C0"/>
                </a:solidFill>
              </a:rPr>
              <a:t>фрагментов бесшовных карт масштаба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1:1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smtClean="0">
                <a:solidFill>
                  <a:srgbClr val="0070C0"/>
                </a:solidFill>
              </a:rPr>
              <a:t>000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smtClean="0">
                <a:solidFill>
                  <a:srgbClr val="0070C0"/>
                </a:solidFill>
              </a:rPr>
              <a:t>000 </a:t>
            </a:r>
            <a:r>
              <a:rPr lang="ru-RU" sz="1800" dirty="0">
                <a:solidFill>
                  <a:srgbClr val="0070C0"/>
                </a:solidFill>
              </a:rPr>
              <a:t>на интернет-портале 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endParaRPr lang="ru-RU"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21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600093"/>
              </p:ext>
            </p:extLst>
          </p:nvPr>
        </p:nvGraphicFramePr>
        <p:xfrm>
          <a:off x="0" y="5992738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8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992738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90538" y="827013"/>
            <a:ext cx="37846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ru-RU" altLang="ru-RU" sz="1300">
                <a:solidFill>
                  <a:srgbClr val="8857AD"/>
                </a:solidFill>
              </a:rPr>
              <a:t>Средства интернет-представления геологических карт и сопутствующих основ, элементов их зарамочного оформления, пояснительных записок и серийных легенд.</a:t>
            </a:r>
          </a:p>
          <a:p>
            <a:pPr eaLnBrk="1" hangingPunct="1">
              <a:spcBef>
                <a:spcPct val="25000"/>
              </a:spcBef>
            </a:pPr>
            <a:r>
              <a:rPr lang="ru-RU" altLang="ru-RU" sz="1300">
                <a:solidFill>
                  <a:srgbClr val="8857AD"/>
                </a:solidFill>
              </a:rPr>
              <a:t>Обеспечение информационного взаимодействия с базой данных Госгеолкарт (ВСЕГЕИ) по протоколам </a:t>
            </a:r>
            <a:r>
              <a:rPr lang="en-US" altLang="ru-RU" sz="1300">
                <a:solidFill>
                  <a:srgbClr val="8857AD"/>
                </a:solidFill>
              </a:rPr>
              <a:t>WMS</a:t>
            </a:r>
            <a:r>
              <a:rPr lang="ru-RU" altLang="ru-RU" sz="1300">
                <a:solidFill>
                  <a:srgbClr val="8857AD"/>
                </a:solidFill>
              </a:rPr>
              <a:t> и</a:t>
            </a:r>
            <a:r>
              <a:rPr lang="en-US" altLang="ru-RU" sz="1300">
                <a:solidFill>
                  <a:srgbClr val="8857AD"/>
                </a:solidFill>
              </a:rPr>
              <a:t> WFS</a:t>
            </a:r>
            <a:r>
              <a:rPr lang="ru-RU" altLang="ru-RU" sz="1300">
                <a:solidFill>
                  <a:srgbClr val="8857AD"/>
                </a:solidFill>
              </a:rPr>
              <a:t> с предоставлением цифровых моделей комплектов листов в международных форматах (</a:t>
            </a:r>
            <a:r>
              <a:rPr lang="en-US" altLang="ru-RU" sz="1300">
                <a:solidFill>
                  <a:srgbClr val="8857AD"/>
                </a:solidFill>
              </a:rPr>
              <a:t>GeoSciML, </a:t>
            </a:r>
            <a:r>
              <a:rPr lang="ru-RU" altLang="ru-RU" sz="1300">
                <a:solidFill>
                  <a:srgbClr val="8857AD"/>
                </a:solidFill>
              </a:rPr>
              <a:t>др.)</a:t>
            </a:r>
          </a:p>
          <a:p>
            <a:pPr eaLnBrk="1" hangingPunct="1">
              <a:spcBef>
                <a:spcPct val="25000"/>
              </a:spcBef>
            </a:pPr>
            <a:r>
              <a:rPr lang="ru-RU" altLang="ru-RU" sz="1300">
                <a:solidFill>
                  <a:srgbClr val="8857AD"/>
                </a:solidFill>
              </a:rPr>
              <a:t>Организация веб-портала, обеспечивающего доступ широкого круга пользователей к базовой геологической информации: геологическим картам, легендам серий листов, материалам по международным проектам и пр.</a:t>
            </a: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798438"/>
            <a:ext cx="48482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601305"/>
              </p:ext>
            </p:extLst>
          </p:nvPr>
        </p:nvGraphicFramePr>
        <p:xfrm>
          <a:off x="4375150" y="2476425"/>
          <a:ext cx="2133600" cy="241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9" name="Image" r:id="rId6" imgW="7911111" imgH="8114286" progId="Photoshop.Image.9">
                  <p:embed/>
                </p:oleObj>
              </mc:Choice>
              <mc:Fallback>
                <p:oleObj name="Image" r:id="rId6" imgW="7911111" imgH="8114286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86" t="888" r="6825"/>
                      <a:stretch>
                        <a:fillRect/>
                      </a:stretch>
                    </p:blipFill>
                    <p:spPr bwMode="auto">
                      <a:xfrm>
                        <a:off x="4375150" y="2476425"/>
                        <a:ext cx="2133600" cy="241458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5" descr="q38mosa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2033513"/>
            <a:ext cx="2840037" cy="1763712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3008238"/>
            <a:ext cx="3201987" cy="246538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"/>
          <a:stretch>
            <a:fillRect/>
          </a:stretch>
        </p:blipFill>
        <p:spPr bwMode="auto">
          <a:xfrm>
            <a:off x="7207250" y="4146475"/>
            <a:ext cx="1920875" cy="17557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23825" y="4514775"/>
            <a:ext cx="6454775" cy="1398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D8D8D8">
                    <a:lumMod val="25000"/>
                  </a:srgbClr>
                </a:solidFill>
              </a:rPr>
              <a:t>Доступные геологические материалы:</a:t>
            </a:r>
          </a:p>
          <a:p>
            <a:pPr eaLnBrk="1" hangingPunct="1"/>
            <a:r>
              <a:rPr lang="ru-RU" altLang="ru-RU" sz="1200" dirty="0">
                <a:solidFill>
                  <a:srgbClr val="D8D8D8">
                    <a:lumMod val="25000"/>
                  </a:srgbClr>
                </a:solidFill>
              </a:rPr>
              <a:t>Геологическая карта РФ масштаба 1:2500000</a:t>
            </a:r>
          </a:p>
          <a:p>
            <a:pPr eaLnBrk="1" hangingPunct="1"/>
            <a:r>
              <a:rPr lang="ru-RU" altLang="ru-RU" sz="1200" dirty="0">
                <a:solidFill>
                  <a:srgbClr val="D8D8D8">
                    <a:lumMod val="25000"/>
                  </a:srgbClr>
                </a:solidFill>
              </a:rPr>
              <a:t>Фрагменты бесшовной геологической карты России 1:1000000 – в пределах 52 листов</a:t>
            </a:r>
          </a:p>
          <a:p>
            <a:pPr eaLnBrk="1" hangingPunct="1"/>
            <a:r>
              <a:rPr lang="ru-RU" altLang="ru-RU" sz="1200" dirty="0">
                <a:solidFill>
                  <a:srgbClr val="D8D8D8">
                    <a:lumMod val="25000"/>
                  </a:srgbClr>
                </a:solidFill>
              </a:rPr>
              <a:t>Легенды серий листов Госгеолкарты-1000/3 – Северо-</a:t>
            </a:r>
            <a:r>
              <a:rPr lang="ru-RU" altLang="ru-RU" sz="1200" dirty="0" err="1">
                <a:solidFill>
                  <a:srgbClr val="D8D8D8">
                    <a:lumMod val="25000"/>
                  </a:srgbClr>
                </a:solidFill>
              </a:rPr>
              <a:t>Карско</a:t>
            </a:r>
            <a:r>
              <a:rPr lang="ru-RU" altLang="ru-RU" sz="1200" dirty="0">
                <a:solidFill>
                  <a:srgbClr val="D8D8D8">
                    <a:lumMod val="25000"/>
                  </a:srgbClr>
                </a:solidFill>
              </a:rPr>
              <a:t>-Баренцевоморская, Южно-Карская, Балтийская, Мезенская </a:t>
            </a:r>
          </a:p>
          <a:p>
            <a:pPr eaLnBrk="1" hangingPunct="1"/>
            <a:r>
              <a:rPr lang="ru-RU" altLang="ru-RU" sz="1200" dirty="0">
                <a:solidFill>
                  <a:srgbClr val="D8D8D8">
                    <a:lumMod val="25000"/>
                  </a:srgbClr>
                </a:solidFill>
              </a:rPr>
              <a:t>Авторские цифровые комплекты Госгеолкарт-200/2 и -1000/3 – 51 и 42 комплекта</a:t>
            </a:r>
          </a:p>
          <a:p>
            <a:pPr eaLnBrk="1" hangingPunct="1"/>
            <a:r>
              <a:rPr lang="ru-RU" altLang="ru-RU" sz="1200" dirty="0">
                <a:solidFill>
                  <a:srgbClr val="D8D8D8">
                    <a:lumMod val="25000"/>
                  </a:srgbClr>
                </a:solidFill>
              </a:rPr>
              <a:t>Растровые комплекты Госгеолкарт-200/2 и -1000/3 – 100 и 3000 комплектов</a:t>
            </a:r>
          </a:p>
        </p:txBody>
      </p:sp>
      <p:sp>
        <p:nvSpPr>
          <p:cNvPr id="16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70C0"/>
                </a:solidFill>
              </a:rPr>
              <a:t>Технология предоставления цифровых геологических материалов на основе международных веб-форматов (совместно со ВСЕГЕИ)</a:t>
            </a:r>
          </a:p>
        </p:txBody>
      </p:sp>
    </p:spTree>
    <p:extLst>
      <p:ext uri="{BB962C8B-B14F-4D97-AF65-F5344CB8AC3E}">
        <p14:creationId xmlns:p14="http://schemas.microsoft.com/office/powerpoint/2010/main" val="2696253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62" name="Picture 26" descr="carto_q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5370"/>
            <a:ext cx="7885113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949" name="Object 13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9" name="CorelDRAW" r:id="rId4" imgW="792720" imgH="793080" progId="">
                  <p:embed/>
                </p:oleObj>
              </mc:Choice>
              <mc:Fallback>
                <p:oleObj name="CorelDRAW" r:id="rId4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2" name="TextBox 6"/>
          <p:cNvSpPr txBox="1">
            <a:spLocks noChangeArrowheads="1"/>
          </p:cNvSpPr>
          <p:nvPr/>
        </p:nvSpPr>
        <p:spPr bwMode="auto">
          <a:xfrm>
            <a:off x="73344" y="690563"/>
            <a:ext cx="8020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Картограмма представленных авторских визуализированных комплектов Госгеолкарты-1000/3</a:t>
            </a:r>
          </a:p>
        </p:txBody>
      </p:sp>
      <p:sp>
        <p:nvSpPr>
          <p:cNvPr id="39953" name="TextBox 7"/>
          <p:cNvSpPr txBox="1">
            <a:spLocks noChangeArrowheads="1"/>
          </p:cNvSpPr>
          <p:nvPr/>
        </p:nvSpPr>
        <p:spPr bwMode="auto">
          <a:xfrm>
            <a:off x="1861775" y="6017317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Краткая сводка по листу</a:t>
            </a:r>
          </a:p>
        </p:txBody>
      </p:sp>
      <p:sp>
        <p:nvSpPr>
          <p:cNvPr id="39954" name="TextBox 8"/>
          <p:cNvSpPr txBox="1">
            <a:spLocks noChangeArrowheads="1"/>
          </p:cNvSpPr>
          <p:nvPr/>
        </p:nvSpPr>
        <p:spPr bwMode="auto">
          <a:xfrm>
            <a:off x="6149975" y="5984875"/>
            <a:ext cx="288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Возможность скачать авторскую</a:t>
            </a:r>
          </a:p>
          <a:p>
            <a:r>
              <a:rPr lang="ru-RU" sz="1400" dirty="0">
                <a:solidFill>
                  <a:srgbClr val="0070C0"/>
                </a:solidFill>
              </a:rPr>
              <a:t>цифровую модель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7950" y="995363"/>
            <a:ext cx="8208963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4644008" y="995363"/>
            <a:ext cx="3672906" cy="1929581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838454" y="6381328"/>
            <a:ext cx="2663825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3419476" y="5445126"/>
            <a:ext cx="1082803" cy="936202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4967288" y="6508750"/>
            <a:ext cx="3960812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967288" y="5661248"/>
            <a:ext cx="1620936" cy="847503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0" y="115888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Визуализация и предоставление через портал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r>
              <a:rPr lang="ru-RU" sz="1800" dirty="0" smtClean="0">
                <a:solidFill>
                  <a:srgbClr val="0070C0"/>
                </a:solidFill>
              </a:rPr>
              <a:t> визуализированных авторских комплектов Госгеолкарты-1000/3 и -200/2</a:t>
            </a:r>
            <a:endParaRPr lang="ru-RU"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63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carto_q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5370"/>
            <a:ext cx="7885113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8" name="CorelDRAW" r:id="rId4" imgW="792720" imgH="793080" progId="">
                  <p:embed/>
                </p:oleObj>
              </mc:Choice>
              <mc:Fallback>
                <p:oleObj name="CorelDRAW" r:id="rId4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3344" y="690563"/>
            <a:ext cx="8020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Картограмма представленных авторских визуализированных комплектов Госгеолкарты-1000/3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861775" y="6017317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Краткая сводка по листу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149975" y="5984875"/>
            <a:ext cx="288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Возможность скачать авторскую</a:t>
            </a:r>
          </a:p>
          <a:p>
            <a:r>
              <a:rPr lang="ru-RU" sz="1400" dirty="0">
                <a:solidFill>
                  <a:srgbClr val="0070C0"/>
                </a:solidFill>
              </a:rPr>
              <a:t>цифровую модель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7950" y="995363"/>
            <a:ext cx="8208963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644008" y="995363"/>
            <a:ext cx="3672906" cy="1929581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838454" y="6381328"/>
            <a:ext cx="2663825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3419476" y="5445126"/>
            <a:ext cx="1082803" cy="936202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4967288" y="6508750"/>
            <a:ext cx="3960812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967288" y="5661248"/>
            <a:ext cx="1620936" cy="847503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0" y="115888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Визуализация и предоставление через портал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r>
              <a:rPr lang="ru-RU" sz="1800" dirty="0" smtClean="0">
                <a:solidFill>
                  <a:srgbClr val="0070C0"/>
                </a:solidFill>
              </a:rPr>
              <a:t> полных цифровых  комплектов Госгеолкарты-1000/3 и -200/2</a:t>
            </a:r>
            <a:endParaRPr lang="ru-RU" sz="1800" dirty="0">
              <a:solidFill>
                <a:srgbClr val="00B0F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5" y="690563"/>
            <a:ext cx="3087466" cy="273843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9600" y="3155260"/>
            <a:ext cx="3943652" cy="30509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44" y="3429000"/>
            <a:ext cx="4364965" cy="335867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7349" name="Picture 5" descr="q38mosai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49" y="1658723"/>
            <a:ext cx="4078024" cy="253244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908423"/>
              </p:ext>
            </p:extLst>
          </p:nvPr>
        </p:nvGraphicFramePr>
        <p:xfrm>
          <a:off x="5747983" y="643707"/>
          <a:ext cx="3237267" cy="332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9" name="Image" r:id="rId10" imgW="7911111" imgH="8114286" progId="Photoshop.Image.9">
                  <p:embed/>
                </p:oleObj>
              </mc:Choice>
              <mc:Fallback>
                <p:oleObj name="Image" r:id="rId10" imgW="7911111" imgH="8114286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7983" y="643707"/>
                        <a:ext cx="3237267" cy="3320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6202525" y="3556470"/>
            <a:ext cx="2882900" cy="72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67879" y="3566399"/>
            <a:ext cx="2697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Verdana" pitchFamily="34" charset="0"/>
              </a:rPr>
              <a:t>Фрагмент </a:t>
            </a:r>
            <a:r>
              <a:rPr lang="en-US" sz="1200" dirty="0" err="1" smtClean="0">
                <a:solidFill>
                  <a:srgbClr val="0070C0"/>
                </a:solidFill>
                <a:latin typeface="Verdana" pitchFamily="34" charset="0"/>
              </a:rPr>
              <a:t>GeoSciML</a:t>
            </a:r>
            <a:r>
              <a:rPr lang="en-US" sz="1200" dirty="0" smtClean="0">
                <a:solidFill>
                  <a:srgbClr val="0070C0"/>
                </a:solidFill>
                <a:latin typeface="Verdana" pitchFamily="34" charset="0"/>
              </a:rPr>
              <a:t>-</a:t>
            </a:r>
            <a:r>
              <a:rPr lang="ru-RU" sz="1200" dirty="0" smtClean="0">
                <a:solidFill>
                  <a:srgbClr val="0070C0"/>
                </a:solidFill>
                <a:latin typeface="Verdana" pitchFamily="34" charset="0"/>
              </a:rPr>
              <a:t>документа </a:t>
            </a:r>
            <a:endParaRPr lang="en-US" sz="1200" dirty="0" smtClean="0">
              <a:solidFill>
                <a:srgbClr val="0070C0"/>
              </a:solidFill>
              <a:latin typeface="Verdana" pitchFamily="34" charset="0"/>
            </a:endParaRPr>
          </a:p>
          <a:p>
            <a:r>
              <a:rPr lang="ru-RU" sz="1200" dirty="0" smtClean="0">
                <a:solidFill>
                  <a:srgbClr val="0070C0"/>
                </a:solidFill>
                <a:latin typeface="Verdana" pitchFamily="34" charset="0"/>
              </a:rPr>
              <a:t>для </a:t>
            </a:r>
            <a:r>
              <a:rPr lang="ru-RU" sz="1200" dirty="0">
                <a:solidFill>
                  <a:srgbClr val="0070C0"/>
                </a:solidFill>
                <a:latin typeface="Verdana" pitchFamily="34" charset="0"/>
              </a:rPr>
              <a:t>геологического </a:t>
            </a:r>
            <a:r>
              <a:rPr lang="ru-RU" sz="1200" dirty="0" smtClean="0">
                <a:solidFill>
                  <a:srgbClr val="0070C0"/>
                </a:solidFill>
                <a:latin typeface="Verdana" pitchFamily="34" charset="0"/>
              </a:rPr>
              <a:t>объекта</a:t>
            </a:r>
          </a:p>
          <a:p>
            <a:r>
              <a:rPr lang="ru-RU" sz="1200" dirty="0" smtClean="0">
                <a:solidFill>
                  <a:srgbClr val="0070C0"/>
                </a:solidFill>
                <a:latin typeface="Verdana" pitchFamily="34" charset="0"/>
              </a:rPr>
              <a:t>полной цифровой модели</a:t>
            </a:r>
            <a:endParaRPr lang="ru-RU" sz="1200" dirty="0">
              <a:solidFill>
                <a:srgbClr val="0070C0"/>
              </a:solidFill>
              <a:latin typeface="Verdana" pitchFamily="34" charset="0"/>
            </a:endParaRPr>
          </a:p>
          <a:p>
            <a:endParaRPr lang="ru-RU" sz="800" dirty="0">
              <a:solidFill>
                <a:srgbClr val="0070C0"/>
              </a:solidFill>
              <a:hlinkClick r:id="rId12"/>
            </a:endParaRPr>
          </a:p>
        </p:txBody>
      </p:sp>
    </p:spTree>
    <p:extLst>
      <p:ext uri="{BB962C8B-B14F-4D97-AF65-F5344CB8AC3E}">
        <p14:creationId xmlns:p14="http://schemas.microsoft.com/office/powerpoint/2010/main" val="3051487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09055" y="722313"/>
            <a:ext cx="8374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39647F"/>
                </a:solidFill>
                <a:cs typeface="Arial" pitchFamily="34" charset="0"/>
              </a:rPr>
              <a:t>СОБР </a:t>
            </a:r>
            <a:r>
              <a:rPr lang="ru-RU" altLang="ru-RU" b="1" dirty="0" err="1">
                <a:solidFill>
                  <a:srgbClr val="39647F"/>
                </a:solidFill>
                <a:cs typeface="Arial" pitchFamily="34" charset="0"/>
              </a:rPr>
              <a:t>Роснедра</a:t>
            </a:r>
            <a:r>
              <a:rPr lang="ru-RU" altLang="ru-RU" b="1" dirty="0">
                <a:solidFill>
                  <a:srgbClr val="39647F"/>
                </a:solidFill>
                <a:cs typeface="Arial" pitchFamily="34" charset="0"/>
              </a:rPr>
              <a:t> – единое окно доступа к информационным ресурсам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7484" y="1635473"/>
            <a:ext cx="27686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1400" dirty="0">
                <a:solidFill>
                  <a:srgbClr val="0070C0"/>
                </a:solidFill>
              </a:rPr>
              <a:t> поиск геологической информации в различных источниках,</a:t>
            </a:r>
          </a:p>
          <a:p>
            <a:pPr eaLnBrk="1" hangingPunct="1">
              <a:buFontTx/>
              <a:buChar char="•"/>
            </a:pPr>
            <a:endParaRPr lang="ru-RU" altLang="ru-RU" sz="1400" dirty="0">
              <a:solidFill>
                <a:srgbClr val="0070C0"/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1400" dirty="0">
                <a:solidFill>
                  <a:srgbClr val="0070C0"/>
                </a:solidFill>
              </a:rPr>
              <a:t>формирование заявки на предоставление геологической информации, получение и просмотр</a:t>
            </a:r>
          </a:p>
          <a:p>
            <a:pPr eaLnBrk="1" hangingPunct="1">
              <a:buFontTx/>
              <a:buChar char="•"/>
            </a:pPr>
            <a:endParaRPr lang="ru-RU" altLang="ru-RU" sz="1400" dirty="0">
              <a:solidFill>
                <a:srgbClr val="0070C0"/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1400" dirty="0">
                <a:solidFill>
                  <a:srgbClr val="0070C0"/>
                </a:solidFill>
              </a:rPr>
              <a:t> доступ к информационным системам через единое окно</a:t>
            </a:r>
          </a:p>
          <a:p>
            <a:pPr eaLnBrk="1" hangingPunct="1">
              <a:buFontTx/>
              <a:buChar char="•"/>
            </a:pPr>
            <a:endParaRPr lang="ru-RU" altLang="ru-RU" sz="1400" dirty="0">
              <a:solidFill>
                <a:srgbClr val="0070C0"/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1400" dirty="0">
                <a:solidFill>
                  <a:srgbClr val="0070C0"/>
                </a:solidFill>
              </a:rPr>
              <a:t> централизованный учет пользователей геологической информации</a:t>
            </a:r>
          </a:p>
          <a:p>
            <a:pPr eaLnBrk="1" hangingPunct="1">
              <a:buFontTx/>
              <a:buChar char="•"/>
            </a:pPr>
            <a:endParaRPr lang="ru-RU" altLang="ru-RU" sz="1400" dirty="0">
              <a:cs typeface="Arial" pitchFamily="34" charset="0"/>
            </a:endParaRPr>
          </a:p>
        </p:txBody>
      </p:sp>
      <p:pic>
        <p:nvPicPr>
          <p:cNvPr id="8" name="Picture 11" descr="Ed_okn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1303982"/>
            <a:ext cx="5999163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24682" y="5805264"/>
            <a:ext cx="881062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b="1" dirty="0"/>
              <a:t>Подключенные информационные ресурсы:</a:t>
            </a:r>
          </a:p>
          <a:p>
            <a:pPr eaLnBrk="1" hangingPunct="1"/>
            <a:r>
              <a:rPr lang="ru-RU" altLang="ru-RU" sz="1200" b="1" dirty="0" err="1"/>
              <a:t>Росгеолфонд</a:t>
            </a:r>
            <a:r>
              <a:rPr lang="ru-RU" altLang="ru-RU" sz="1200" b="1" dirty="0"/>
              <a:t>, ВСЕГЕИ, </a:t>
            </a:r>
            <a:r>
              <a:rPr lang="ru-RU" altLang="ru-RU" sz="1200" b="1" dirty="0" err="1"/>
              <a:t>ВНИИгеосистем</a:t>
            </a:r>
            <a:r>
              <a:rPr lang="ru-RU" altLang="ru-RU" sz="1200" b="1" dirty="0"/>
              <a:t>, ВНИГНИ, ЦНИГРИ, </a:t>
            </a:r>
            <a:r>
              <a:rPr lang="ru-RU" altLang="ru-RU" sz="1200" b="1" dirty="0" err="1"/>
              <a:t>Аэрогеология</a:t>
            </a:r>
            <a:r>
              <a:rPr lang="ru-RU" altLang="ru-RU" sz="1200" b="1" dirty="0"/>
              <a:t>, ВИРГ-</a:t>
            </a:r>
            <a:r>
              <a:rPr lang="ru-RU" altLang="ru-RU" sz="1200" b="1" dirty="0" err="1"/>
              <a:t>Рудгеофизика</a:t>
            </a:r>
            <a:r>
              <a:rPr lang="ru-RU" altLang="ru-RU" sz="1200" b="1" dirty="0"/>
              <a:t>, НПЦ «Недра», …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66167" y="1300162"/>
            <a:ext cx="255746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500" b="1" dirty="0">
                <a:solidFill>
                  <a:srgbClr val="0070C0"/>
                </a:solidFill>
              </a:rPr>
              <a:t>Система обеспечивает: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Доступ к информационным ресурсам отрасли через систему СОБР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Роснедра</a:t>
            </a:r>
            <a:endParaRPr lang="ru-RU"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81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1"/>
          <p:cNvSpPr txBox="1">
            <a:spLocks noGrp="1"/>
          </p:cNvSpPr>
          <p:nvPr/>
        </p:nvSpPr>
        <p:spPr bwMode="auto">
          <a:xfrm>
            <a:off x="8715375" y="6500813"/>
            <a:ext cx="4286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78ACA41-2ABE-442F-A6A7-D2B2874C1F05}" type="slidenum">
              <a:rPr lang="ru-RU" altLang="ru-RU" sz="1200" b="1" smtClean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 b="1" smtClean="0">
              <a:solidFill>
                <a:srgbClr val="FFFFFF"/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t="64798"/>
          <a:stretch>
            <a:fillRect/>
          </a:stretch>
        </p:blipFill>
        <p:spPr bwMode="auto">
          <a:xfrm>
            <a:off x="1835150" y="4076700"/>
            <a:ext cx="730885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4"/>
          <p:cNvSpPr>
            <a:spLocks noChangeArrowheads="1" noChangeShapeType="1" noTextEdit="1"/>
          </p:cNvSpPr>
          <p:nvPr/>
        </p:nvSpPr>
        <p:spPr bwMode="auto">
          <a:xfrm>
            <a:off x="4140200" y="188913"/>
            <a:ext cx="4162425" cy="6143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kern="10" smtClean="0"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Единое окно доступа</a:t>
            </a:r>
          </a:p>
          <a:p>
            <a:pPr algn="ctr"/>
            <a:r>
              <a:rPr lang="ru-RU" sz="2400" b="1" kern="10" smtClean="0"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к информационным ресурсам</a:t>
            </a:r>
          </a:p>
        </p:txBody>
      </p:sp>
      <p:sp>
        <p:nvSpPr>
          <p:cNvPr id="8" name="Овал 7"/>
          <p:cNvSpPr/>
          <p:nvPr/>
        </p:nvSpPr>
        <p:spPr>
          <a:xfrm>
            <a:off x="5795963" y="1981200"/>
            <a:ext cx="1606550" cy="584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533650" y="4292600"/>
            <a:ext cx="1606550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771775" y="4941888"/>
            <a:ext cx="1606550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499350" y="6308725"/>
            <a:ext cx="1606550" cy="433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FFFFFF"/>
              </a:solidFill>
            </a:endParaRPr>
          </a:p>
        </p:txBody>
      </p:sp>
      <p:cxnSp>
        <p:nvCxnSpPr>
          <p:cNvPr id="12" name="Прямая со стрелкой 11"/>
          <p:cNvCxnSpPr>
            <a:stCxn id="8" idx="4"/>
          </p:cNvCxnSpPr>
          <p:nvPr/>
        </p:nvCxnSpPr>
        <p:spPr>
          <a:xfrm flipH="1">
            <a:off x="3995738" y="2578100"/>
            <a:ext cx="2603500" cy="17145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4"/>
          </p:cNvCxnSpPr>
          <p:nvPr/>
        </p:nvCxnSpPr>
        <p:spPr>
          <a:xfrm flipH="1">
            <a:off x="4378325" y="2578100"/>
            <a:ext cx="2220913" cy="23637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8" idx="4"/>
          </p:cNvCxnSpPr>
          <p:nvPr/>
        </p:nvCxnSpPr>
        <p:spPr>
          <a:xfrm>
            <a:off x="6599238" y="2578100"/>
            <a:ext cx="996950" cy="36591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Rectangle 5"/>
          <p:cNvSpPr>
            <a:spLocks noChangeArrowheads="1"/>
          </p:cNvSpPr>
          <p:nvPr/>
        </p:nvSpPr>
        <p:spPr bwMode="auto">
          <a:xfrm>
            <a:off x="5951538" y="2708275"/>
            <a:ext cx="2914650" cy="1184275"/>
          </a:xfrm>
          <a:prstGeom prst="rect">
            <a:avLst/>
          </a:prstGeom>
          <a:solidFill>
            <a:srgbClr val="B7D1E7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422" name="WordArt 6"/>
          <p:cNvSpPr>
            <a:spLocks noChangeArrowheads="1" noChangeShapeType="1" noTextEdit="1"/>
          </p:cNvSpPr>
          <p:nvPr/>
        </p:nvSpPr>
        <p:spPr bwMode="auto">
          <a:xfrm>
            <a:off x="6043613" y="2833688"/>
            <a:ext cx="2717800" cy="958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Поиск в распределенных</a:t>
            </a:r>
          </a:p>
          <a:p>
            <a:pPr algn="ctr"/>
            <a:r>
              <a:rPr lang="ru-RU" sz="1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информационных</a:t>
            </a:r>
          </a:p>
          <a:p>
            <a:pPr algn="ctr"/>
            <a:r>
              <a:rPr lang="ru-RU" sz="1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ресурсах</a:t>
            </a:r>
          </a:p>
        </p:txBody>
      </p:sp>
    </p:spTree>
    <p:extLst>
      <p:ext uri="{BB962C8B-B14F-4D97-AF65-F5344CB8AC3E}">
        <p14:creationId xmlns:p14="http://schemas.microsoft.com/office/powerpoint/2010/main" val="30243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1"/>
          <p:cNvSpPr txBox="1">
            <a:spLocks noGrp="1"/>
          </p:cNvSpPr>
          <p:nvPr/>
        </p:nvSpPr>
        <p:spPr bwMode="auto">
          <a:xfrm>
            <a:off x="8715375" y="6500813"/>
            <a:ext cx="4286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6EF53FF-44ED-4727-8025-E8BF5DF5FCC4}" type="slidenum">
              <a:rPr lang="ru-RU" altLang="ru-RU" sz="1200" b="1" smtClean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 b="1" smtClean="0">
              <a:solidFill>
                <a:srgbClr val="FFFFFF"/>
              </a:solidFill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WordArt 3"/>
          <p:cNvSpPr>
            <a:spLocks noChangeArrowheads="1" noChangeShapeType="1" noTextEdit="1"/>
          </p:cNvSpPr>
          <p:nvPr/>
        </p:nvSpPr>
        <p:spPr bwMode="auto">
          <a:xfrm>
            <a:off x="4140200" y="188913"/>
            <a:ext cx="4162425" cy="6143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kern="10" smtClean="0"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Единое окно доступа</a:t>
            </a:r>
          </a:p>
          <a:p>
            <a:pPr algn="ctr"/>
            <a:r>
              <a:rPr lang="ru-RU" sz="2400" b="1" kern="10" smtClean="0"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к информационным ресурсам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5006975" y="1033463"/>
            <a:ext cx="4137025" cy="1293812"/>
          </a:xfrm>
          <a:prstGeom prst="rect">
            <a:avLst/>
          </a:prstGeom>
          <a:solidFill>
            <a:srgbClr val="B7D1E7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8" name="WordArt 5"/>
          <p:cNvSpPr>
            <a:spLocks noChangeArrowheads="1" noChangeShapeType="1" noTextEdit="1"/>
          </p:cNvSpPr>
          <p:nvPr/>
        </p:nvSpPr>
        <p:spPr bwMode="auto">
          <a:xfrm>
            <a:off x="5135563" y="1114425"/>
            <a:ext cx="3836987" cy="1074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Визуализация геологических карт</a:t>
            </a:r>
          </a:p>
          <a:p>
            <a:pPr algn="ctr"/>
            <a:r>
              <a:rPr lang="ru-RU" sz="1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на основе удаленного доступа</a:t>
            </a:r>
          </a:p>
          <a:p>
            <a:pPr algn="ctr"/>
            <a:r>
              <a:rPr lang="ru-RU" sz="1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 отраслевым системам</a:t>
            </a:r>
          </a:p>
        </p:txBody>
      </p:sp>
    </p:spTree>
    <p:extLst>
      <p:ext uri="{BB962C8B-B14F-4D97-AF65-F5344CB8AC3E}">
        <p14:creationId xmlns:p14="http://schemas.microsoft.com/office/powerpoint/2010/main" val="37534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33" name="Object 17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5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34" name="TextBox 2"/>
          <p:cNvSpPr txBox="1">
            <a:spLocks noChangeArrowheads="1"/>
          </p:cNvSpPr>
          <p:nvPr/>
        </p:nvSpPr>
        <p:spPr bwMode="auto">
          <a:xfrm>
            <a:off x="152400" y="548680"/>
            <a:ext cx="8891588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2009-2010гг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- ВСЕГЕИ и </a:t>
            </a:r>
            <a:r>
              <a:rPr lang="ru-RU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ВНИИгеосистем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выполняют работы по развертыванию элементов программного обеспечения для реализации обмена геологической информацией между Макетом НГКИС и СОБР-</a:t>
            </a:r>
            <a:r>
              <a:rPr lang="ru-RU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Роснедра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основе международного стандарта 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2011г</a:t>
            </a:r>
            <a:r>
              <a:rPr lang="ru-RU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</a:t>
            </a:r>
            <a:r>
              <a:rPr lang="ru-RU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ВНИИгеосистем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заказу ВСЕГЕИ разработал и развернул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макет Интернет-сервиса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предоставления доступа к информации из базы данных макета НГКИС на основе </a:t>
            </a:r>
            <a:r>
              <a:rPr lang="en-US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представления геологических данных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базе протокола 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Обеспечена возможность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интеграции отраслевых геологических информационных ресурсов в состав международных проектов, таких, как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OneGeology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ru-RU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2012г.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ВСЕГЕИ осуществил присоединение Российского информационного ресурса геологических карт масштаба 1:1 000 000 к проекту </a:t>
            </a:r>
            <a:r>
              <a:rPr lang="en-US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OneGeology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обеспечив публикацию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мозаики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растров геологических карт на соответствующем портале</a:t>
            </a:r>
            <a:r>
              <a:rPr lang="ru-RU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16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2012г.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</a:t>
            </a:r>
            <a:r>
              <a:rPr lang="ru-RU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ВНИИгеосистем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сотрудничестве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ВСЕГЕИ начал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реализации информационной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пред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ставления цифровых геологических материалов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основе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		         современных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специализированных международных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веб-форматов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2013г.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ВНИИгеосистем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начал опытную эксплуатацию набора 				сервисов, обеспечивающих  предоставление широкого 					спектра 	геолого-картографических материалов.</a:t>
            </a:r>
            <a:endParaRPr lang="ru-RU" sz="1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-9954" y="546"/>
            <a:ext cx="9153954" cy="692150"/>
          </a:xfrm>
        </p:spPr>
        <p:txBody>
          <a:bodyPr anchorCtr="1"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Опыт создания современных систем предоставления геологических данных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1"/>
          <p:cNvSpPr txBox="1">
            <a:spLocks noGrp="1"/>
          </p:cNvSpPr>
          <p:nvPr/>
        </p:nvSpPr>
        <p:spPr bwMode="auto">
          <a:xfrm>
            <a:off x="8715375" y="6500813"/>
            <a:ext cx="4286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6EF53FF-44ED-4727-8025-E8BF5DF5FCC4}" type="slidenum">
              <a:rPr lang="ru-RU" altLang="ru-RU" sz="1200" b="1" smtClean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 b="1" smtClean="0">
              <a:solidFill>
                <a:srgbClr val="FFFFFF"/>
              </a:solidFill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WordArt 3"/>
          <p:cNvSpPr>
            <a:spLocks noChangeArrowheads="1" noChangeShapeType="1" noTextEdit="1"/>
          </p:cNvSpPr>
          <p:nvPr/>
        </p:nvSpPr>
        <p:spPr bwMode="auto">
          <a:xfrm>
            <a:off x="4140200" y="188913"/>
            <a:ext cx="4162425" cy="6143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kern="10" smtClean="0"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Единое окно доступа</a:t>
            </a:r>
          </a:p>
          <a:p>
            <a:pPr algn="ctr"/>
            <a:r>
              <a:rPr lang="ru-RU" sz="2400" b="1" kern="10" smtClean="0"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к информационным ресурсам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5006975" y="1033463"/>
            <a:ext cx="4137025" cy="1293812"/>
          </a:xfrm>
          <a:prstGeom prst="rect">
            <a:avLst/>
          </a:prstGeom>
          <a:solidFill>
            <a:srgbClr val="B7D1E7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8" name="WordArt 5"/>
          <p:cNvSpPr>
            <a:spLocks noChangeArrowheads="1" noChangeShapeType="1" noTextEdit="1"/>
          </p:cNvSpPr>
          <p:nvPr/>
        </p:nvSpPr>
        <p:spPr bwMode="auto">
          <a:xfrm>
            <a:off x="5135563" y="1114425"/>
            <a:ext cx="3836987" cy="1074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Визуализация геологических карт</a:t>
            </a:r>
          </a:p>
          <a:p>
            <a:pPr algn="ctr"/>
            <a:r>
              <a:rPr lang="ru-RU" sz="1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на основе удаленного доступа</a:t>
            </a:r>
          </a:p>
          <a:p>
            <a:pPr algn="ctr"/>
            <a:r>
              <a:rPr lang="ru-RU" sz="1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 отраслевым системам</a:t>
            </a:r>
          </a:p>
        </p:txBody>
      </p:sp>
      <p:sp>
        <p:nvSpPr>
          <p:cNvPr id="2" name="Овал 1"/>
          <p:cNvSpPr/>
          <p:nvPr/>
        </p:nvSpPr>
        <p:spPr>
          <a:xfrm>
            <a:off x="5006975" y="5517232"/>
            <a:ext cx="933177" cy="7920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996510" y="5529014"/>
            <a:ext cx="933177" cy="7920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1196752"/>
            <a:ext cx="669674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сервисов предоставления геолого-картографических данных:</a:t>
            </a:r>
          </a:p>
          <a:p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Завершено формирование сервиса на основе формата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</a:t>
            </a:r>
            <a:r>
              <a:rPr lang="en-US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v2.3,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включая пакеты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GeologicFeature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GeologicUnit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GeologicAge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GeologicRelation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GeologicStructure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EarthMaterial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Fossil</a:t>
            </a:r>
          </a:p>
          <a:p>
            <a:pPr marL="285750" indent="-285750">
              <a:buFontTx/>
              <a:buChar char="-"/>
            </a:pP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Ведется публикация основных словарей, включенных в БД </a:t>
            </a:r>
            <a:r>
              <a:rPr lang="ru-RU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Госгеолкарт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основе пакета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GeoSciML.vocabulary</a:t>
            </a: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Осуществляется переход на версию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v.3</a:t>
            </a:r>
          </a:p>
          <a:p>
            <a:pPr marL="285750" indent="-285750">
              <a:buFontTx/>
              <a:buChar char="-"/>
            </a:pP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Ведется проработка предоставления карты полезных ископаемых (из БД </a:t>
            </a:r>
            <a:r>
              <a:rPr lang="ru-RU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Госгеолкарт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с помощью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EarthResourceML</a:t>
            </a: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Завершается разработка пользовательского инструментария поиска данных в БД (как напрямую, так и с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помощью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 request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/>
            </a:endParaRPr>
          </a:p>
          <a:p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/>
            </a:endParaRPr>
          </a:p>
          <a:p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/>
            </a:endParaRPr>
          </a:p>
          <a:p>
            <a:endParaRPr lang="ru-RU" sz="1600" dirty="0">
              <a:solidFill>
                <a:srgbClr val="0070C0"/>
              </a:solidFill>
              <a:hlinkClick r:id="rId3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7" name="CorelDRAW" r:id="rId4" imgW="792720" imgH="793080" progId="">
                  <p:embed/>
                </p:oleObj>
              </mc:Choice>
              <mc:Fallback>
                <p:oleObj name="CorelDRAW" r:id="rId4" imgW="792720" imgH="7930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5522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Опыт использования для осуществления внутриотраслевого взаимодействия</a:t>
            </a:r>
            <a:endParaRPr lang="ru-RU" sz="18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102578"/>
            <a:ext cx="820891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Комбинация использования сервисов на базе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 (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растр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 (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вектор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позволяет обеспечить возможность просмотра геологических материалов в интернет-системах и возможность работы с ними в настольных («толстых») клиентах</a:t>
            </a: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дает возможность обмениваться формализованной геологической информацией, в том числе осуществлять поиск по ней</a:t>
            </a: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сервисов в просмотровых и поисковых Интернет-системах замедляет скорость прохождения информации от сервера к пользователю (в первую очередь это касается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WFS-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протокола с поддержкой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требует оптимизации (исключение прямого доступа пользователя к БД через Интернет) :</a:t>
            </a: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развертывание простейшего веб-интерфейса базы данных на сервере    	  базы данных</a:t>
            </a:r>
          </a:p>
          <a:p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использование для Интернет- поисковых машин актуализируемой 	  резервной копии базы данных</a:t>
            </a: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2"/>
            </a:endParaRPr>
          </a:p>
          <a:p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2"/>
            </a:endParaRPr>
          </a:p>
          <a:p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2"/>
            </a:endParaRPr>
          </a:p>
          <a:p>
            <a:endParaRPr lang="ru-RU" sz="1600" dirty="0">
              <a:solidFill>
                <a:srgbClr val="0070C0"/>
              </a:solidFill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3540268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1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7765" y="908720"/>
            <a:ext cx="864852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Предоставление по протоколам 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WMS, WFS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международных форматах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полной </a:t>
            </a:r>
          </a:p>
          <a:p>
            <a:pPr algn="just"/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цифровой 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 комплекта листов Госгеолкарты-1000/3 и Госгеолкарты-200/2, </a:t>
            </a:r>
            <a:endParaRPr lang="ru-RU" sz="1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представленных 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соответствии с требованиями 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СОСТАВУ, СТРУКТУРЕ И ФОРМАТАМ </a:t>
            </a:r>
            <a:endParaRPr lang="ru-RU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ПРЕДСТАВЛЕНИЯ 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НРС РОСНЕДРА КОМПЛЕКТОВ ЦИФРОВЫХ МАТЕРИАЛОВ  </a:t>
            </a:r>
            <a:endParaRPr lang="ru-RU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ЛИСТОВ 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ГЕОЛОГИЧЕСКИХ КАРТ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МАСШТАБОВ 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1:1 000 000 и 1:200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</a:t>
            </a:r>
            <a:endParaRPr lang="ru-RU" sz="1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 неформализованном виде):</a:t>
            </a:r>
          </a:p>
          <a:p>
            <a:pPr algn="just"/>
            <a:endParaRPr lang="ru-RU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Адаптация полотна геологической карты к формату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v.3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Адаптация полотна карты полезных ископаемых к формату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EarthResourceML</a:t>
            </a:r>
            <a:endParaRPr lang="ru-RU" sz="1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Адаптация  карты закономерностей размещения полезных ископаемых -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EarthResourceML</a:t>
            </a:r>
            <a:endParaRPr lang="en-US" sz="1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Адаптация карты четвертичных отложений к формату </a:t>
            </a:r>
            <a:r>
              <a:rPr lang="en-US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v.3</a:t>
            </a:r>
          </a:p>
          <a:p>
            <a:pPr algn="just"/>
            <a:endParaRPr lang="ru-RU" sz="1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800" dirty="0">
              <a:solidFill>
                <a:srgbClr val="0070C0"/>
              </a:solidFill>
              <a:hlinkClick r:id="rId5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Опыт использования для осуществления внутриотраслевого взаимодействия</a:t>
            </a:r>
            <a:endParaRPr lang="ru-RU"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93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Перспективы интеграции геологических карт в портал </a:t>
            </a:r>
            <a:r>
              <a:rPr lang="en-US" sz="1800" dirty="0" err="1" smtClean="0">
                <a:solidFill>
                  <a:srgbClr val="0070C0"/>
                </a:solidFill>
              </a:rPr>
              <a:t>OneGeology</a:t>
            </a:r>
            <a:endParaRPr lang="ru-RU" sz="18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102578"/>
            <a:ext cx="842493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ВСЕГЕИ осуществил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развертывание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WMS-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сервиса предоставления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растров геологических карт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масштаба 1:1 000 000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второе поколение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портале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OneGeology</a:t>
            </a: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Бесшовное полотно геологической карты масштаба 1:1 000 000 на территорию Российской Федерации еще не готово, хотя технологическая возможность интеграции (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 –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растровая карта подложка,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векторные объекты, атрибуты объектов) готова</a:t>
            </a: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осуществления быстрой интеграции в портал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OneGeology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 обеспечением совместного анализа геологических данных России и Европы, возможно включить в состав портала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1G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геологическую карту России масштаба 1:2 500 000</a:t>
            </a:r>
          </a:p>
          <a:p>
            <a:pPr marL="285750" indent="-285750">
              <a:buFontTx/>
              <a:buChar char="-"/>
            </a:pP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Интеграция геологических карт масштаба 1:200 000 возможна в виде мозаики растров, предоставляемых по протоколу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WMS,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должна быть осуществлена после публикации векторного полотна 1:2 500 000</a:t>
            </a: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2"/>
            </a:endParaRPr>
          </a:p>
          <a:p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2"/>
            </a:endParaRPr>
          </a:p>
          <a:p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2"/>
            </a:endParaRPr>
          </a:p>
          <a:p>
            <a:endParaRPr lang="ru-RU" sz="1600" dirty="0">
              <a:solidFill>
                <a:srgbClr val="0070C0"/>
              </a:solidFill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9050326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4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5270500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64704"/>
            <a:ext cx="5112819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71840"/>
            <a:ext cx="4113410" cy="279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115888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Анализ и адаптация объемных геологических моделей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к международным форматам</a:t>
            </a:r>
            <a:endParaRPr lang="ru-RU" sz="18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3002" y="4725144"/>
            <a:ext cx="40714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Адаптация к формату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бъемных геологических моделей,</a:t>
            </a:r>
          </a:p>
          <a:p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олучаемых в среде ГИС ИНТЕГРО</a:t>
            </a:r>
          </a:p>
          <a:p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возможностей </a:t>
            </a:r>
          </a:p>
          <a:p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представления 3-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dimensional GML</a:t>
            </a:r>
          </a:p>
          <a:p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объемных данных в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2146760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0" name="Object 20"/>
          <p:cNvGraphicFramePr>
            <a:graphicFrameLocks noChangeAspect="1"/>
          </p:cNvGraphicFramePr>
          <p:nvPr/>
        </p:nvGraphicFramePr>
        <p:xfrm>
          <a:off x="0" y="6030913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9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30913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01600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dirty="0">
                <a:solidFill>
                  <a:srgbClr val="0070C0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412776"/>
            <a:ext cx="8784976" cy="46085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7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7" descr="Complete_GSM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4" y="1477946"/>
            <a:ext cx="8568952" cy="43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470" y="6165304"/>
            <a:ext cx="3312368" cy="46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Безимени-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25" y="188640"/>
            <a:ext cx="4931965" cy="376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179" y="3921610"/>
            <a:ext cx="1395412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24128" y="404664"/>
            <a:ext cx="158417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45970" y="3950056"/>
            <a:ext cx="1395412" cy="118599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4221088"/>
            <a:ext cx="1152128" cy="79208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2996952"/>
            <a:ext cx="1368152" cy="92465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4221088"/>
            <a:ext cx="1656184" cy="115212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868144" y="2492896"/>
            <a:ext cx="1224136" cy="116715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331640" y="2276872"/>
            <a:ext cx="1368152" cy="79959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3051544" y="3444949"/>
            <a:ext cx="1307805" cy="765544"/>
          </a:xfrm>
          <a:custGeom>
            <a:avLst/>
            <a:gdLst>
              <a:gd name="connsiteX0" fmla="*/ 1307805 w 1307805"/>
              <a:gd name="connsiteY0" fmla="*/ 0 h 765544"/>
              <a:gd name="connsiteX1" fmla="*/ 329609 w 1307805"/>
              <a:gd name="connsiteY1" fmla="*/ 276446 h 765544"/>
              <a:gd name="connsiteX2" fmla="*/ 0 w 1307805"/>
              <a:gd name="connsiteY2" fmla="*/ 765544 h 76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7805" h="765544">
                <a:moveTo>
                  <a:pt x="1307805" y="0"/>
                </a:moveTo>
                <a:cubicBezTo>
                  <a:pt x="927690" y="74427"/>
                  <a:pt x="547576" y="148855"/>
                  <a:pt x="329609" y="276446"/>
                </a:cubicBezTo>
                <a:cubicBezTo>
                  <a:pt x="111642" y="404037"/>
                  <a:pt x="55821" y="584790"/>
                  <a:pt x="0" y="765544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818707" y="4582633"/>
            <a:ext cx="6804837" cy="1188206"/>
          </a:xfrm>
          <a:custGeom>
            <a:avLst/>
            <a:gdLst>
              <a:gd name="connsiteX0" fmla="*/ 6804837 w 6804837"/>
              <a:gd name="connsiteY0" fmla="*/ 0 h 1188206"/>
              <a:gd name="connsiteX1" fmla="*/ 4125433 w 6804837"/>
              <a:gd name="connsiteY1" fmla="*/ 1041990 h 1188206"/>
              <a:gd name="connsiteX2" fmla="*/ 1127051 w 6804837"/>
              <a:gd name="connsiteY2" fmla="*/ 1116418 h 1188206"/>
              <a:gd name="connsiteX3" fmla="*/ 0 w 6804837"/>
              <a:gd name="connsiteY3" fmla="*/ 435934 h 118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4837" h="1188206">
                <a:moveTo>
                  <a:pt x="6804837" y="0"/>
                </a:moveTo>
                <a:cubicBezTo>
                  <a:pt x="5938284" y="427960"/>
                  <a:pt x="5071731" y="855920"/>
                  <a:pt x="4125433" y="1041990"/>
                </a:cubicBezTo>
                <a:cubicBezTo>
                  <a:pt x="3179135" y="1228060"/>
                  <a:pt x="1814623" y="1217427"/>
                  <a:pt x="1127051" y="1116418"/>
                </a:cubicBezTo>
                <a:cubicBezTo>
                  <a:pt x="439479" y="1015409"/>
                  <a:pt x="219739" y="725671"/>
                  <a:pt x="0" y="435934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2700670" y="2351178"/>
            <a:ext cx="3168502" cy="540878"/>
          </a:xfrm>
          <a:custGeom>
            <a:avLst/>
            <a:gdLst>
              <a:gd name="connsiteX0" fmla="*/ 3168502 w 3168502"/>
              <a:gd name="connsiteY0" fmla="*/ 540878 h 540878"/>
              <a:gd name="connsiteX1" fmla="*/ 1605516 w 3168502"/>
              <a:gd name="connsiteY1" fmla="*/ 9250 h 540878"/>
              <a:gd name="connsiteX2" fmla="*/ 0 w 3168502"/>
              <a:gd name="connsiteY2" fmla="*/ 253799 h 54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8502" h="540878">
                <a:moveTo>
                  <a:pt x="3168502" y="540878"/>
                </a:moveTo>
                <a:cubicBezTo>
                  <a:pt x="2651051" y="298987"/>
                  <a:pt x="2133600" y="57096"/>
                  <a:pt x="1605516" y="9250"/>
                </a:cubicBezTo>
                <a:cubicBezTo>
                  <a:pt x="1077432" y="-38596"/>
                  <a:pt x="538716" y="107601"/>
                  <a:pt x="0" y="253799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4284921" cy="1139825"/>
          </a:xfrm>
        </p:spPr>
        <p:txBody>
          <a:bodyPr anchorCtr="1"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Веб-подсистема макета НГКИС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491" y="636273"/>
            <a:ext cx="3976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Сопоставление полей БД и</a:t>
            </a:r>
          </a:p>
          <a:p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лементов логической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хемы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14" descr="Безимени-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67" y="6265378"/>
            <a:ext cx="828093" cy="2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4211959" y="188640"/>
            <a:ext cx="4829423" cy="376141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770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Безимени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8680"/>
            <a:ext cx="118745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60998" y="1123157"/>
            <a:ext cx="3888431" cy="479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ts val="12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нтеграция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геологических карт в единую программно-технологическую среду </a:t>
            </a:r>
            <a:endParaRPr lang="ru-RU" dirty="0">
              <a:solidFill>
                <a:srgbClr val="0070C0"/>
              </a:solidFill>
            </a:endParaRPr>
          </a:p>
          <a:p>
            <a:pPr algn="just">
              <a:spcBef>
                <a:spcPts val="12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оздание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полимасштабного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геологического покрытия территории Российской Федерации и ее континентального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шельфа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12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Интеграция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состав международных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12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Опирается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использует логическую структуру модели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NADM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v0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12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ВСЕГЕИ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ВНИИгеосистем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(2011г)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8" descr="ngkis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1125538"/>
            <a:ext cx="352901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OGP_fr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08275"/>
            <a:ext cx="38481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db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110038"/>
            <a:ext cx="3876675" cy="27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 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База данных </a:t>
            </a:r>
            <a:r>
              <a:rPr lang="ru-RU" sz="1800" dirty="0" err="1" smtClean="0">
                <a:solidFill>
                  <a:srgbClr val="0070C0"/>
                </a:solidFill>
              </a:rPr>
              <a:t>Госгеолкарт</a:t>
            </a:r>
            <a:endParaRPr lang="ru-RU" sz="1800" dirty="0">
              <a:solidFill>
                <a:srgbClr val="0070C0"/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3" name="CorelDRAW" r:id="rId7" imgW="792720" imgH="793080" progId="">
                  <p:embed/>
                </p:oleObj>
              </mc:Choice>
              <mc:Fallback>
                <p:oleObj name="CorelDRAW" r:id="rId7" imgW="792720" imgH="79308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8155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45846"/>
              </p:ext>
            </p:extLst>
          </p:nvPr>
        </p:nvGraphicFramePr>
        <p:xfrm>
          <a:off x="296863" y="571223"/>
          <a:ext cx="14795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3" name="CorelDRAW" r:id="rId3" imgW="1479956" imgH="783526" progId="CorelDraw.Graphic.15">
                  <p:embed/>
                </p:oleObj>
              </mc:Choice>
              <mc:Fallback>
                <p:oleObj name="CorelDRAW" r:id="rId3" imgW="1479956" imgH="783526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571223"/>
                        <a:ext cx="147955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57520" y="816493"/>
            <a:ext cx="72349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База данных Государственных геологических карт территории РФ и ее континентального шельфа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683038" y="2762039"/>
            <a:ext cx="4617154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marL="342900" indent="-342900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Блок Цифровых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моделей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Государственных геологических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карт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100 номенклатурных листов ГК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1:1 000 000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5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номенклатурных листов ГК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1:200 000 </a:t>
            </a: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4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Бесшовных фрагмента м-ба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1:1 000 000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 (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млн. </a:t>
            </a:r>
            <a:r>
              <a:rPr lang="ru-RU" sz="12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кв.км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)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. </a:t>
            </a: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Геологическая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карта территории </a:t>
            </a:r>
            <a:r>
              <a:rPr lang="ru-RU" sz="12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Росиии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и ее континентального шельфа  масштаба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1 : 2 500 000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572630" y="4067274"/>
            <a:ext cx="1767873" cy="1673162"/>
            <a:chOff x="6615813" y="4563246"/>
            <a:chExt cx="1867200" cy="1827894"/>
          </a:xfrm>
        </p:grpSpPr>
        <p:pic>
          <p:nvPicPr>
            <p:cNvPr id="8" name="Picture 20"/>
            <p:cNvPicPr preferRelativeResize="0">
              <a:picLocks noChangeAspect="1" noChangeArrowheads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 bwMode="auto">
            <a:xfrm>
              <a:off x="7317809" y="4563246"/>
              <a:ext cx="1165204" cy="1032253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9" name="Picture 21"/>
            <p:cNvPicPr preferRelativeResize="0">
              <a:picLocks noChangeAspect="1" noChangeArrowheads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 bwMode="auto">
            <a:xfrm>
              <a:off x="6615813" y="4858362"/>
              <a:ext cx="1002694" cy="1024452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10" name="Picture 22"/>
            <p:cNvPicPr preferRelativeResize="0">
              <a:picLocks noChangeAspect="1" noChangeArrowheads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 bwMode="auto">
            <a:xfrm>
              <a:off x="7317809" y="5211979"/>
              <a:ext cx="926414" cy="1179161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</p:grp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1657520" y="4164013"/>
            <a:ext cx="4614327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marL="342900" indent="-342900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Блок Растровых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карт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Георастр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ГК 1000/2  бывший СССР;</a:t>
            </a: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Георастр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ГК 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200 –1000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1-3 поколений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более 1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7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00  карт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1657520" y="5459719"/>
            <a:ext cx="2526654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Терминологический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Блок 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47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словарей и более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3000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терминов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683038" y="1765895"/>
            <a:ext cx="3708003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Блок Легенд Серий Листов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21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Серийная легенда  ГК-1000/3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5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Серийных легенд  ГК-200/2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более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14 000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описаний </a:t>
            </a:r>
            <a:r>
              <a:rPr lang="ru-RU" sz="12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картируемых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подразделений</a:t>
            </a:r>
          </a:p>
        </p:txBody>
      </p:sp>
      <p:grpSp>
        <p:nvGrpSpPr>
          <p:cNvPr id="14" name="Группа 3"/>
          <p:cNvGrpSpPr>
            <a:grpSpLocks/>
          </p:cNvGrpSpPr>
          <p:nvPr/>
        </p:nvGrpSpPr>
        <p:grpSpPr bwMode="auto">
          <a:xfrm>
            <a:off x="6572630" y="642665"/>
            <a:ext cx="1909035" cy="1594273"/>
            <a:chOff x="0" y="1009762"/>
            <a:chExt cx="2744788" cy="2274777"/>
          </a:xfrm>
        </p:grpSpPr>
        <p:pic>
          <p:nvPicPr>
            <p:cNvPr id="15" name="Picture 10"/>
            <p:cNvPicPr preferRelativeResize="0">
              <a:picLocks noChangeAspect="1" noChangeArrowheads="1"/>
            </p:cNvPicPr>
            <p:nvPr/>
          </p:nvPicPr>
          <p:blipFill>
            <a:blip r:embed="rId8">
              <a:extLst/>
            </a:blip>
            <a:srcRect/>
            <a:stretch>
              <a:fillRect/>
            </a:stretch>
          </p:blipFill>
          <p:spPr bwMode="auto">
            <a:xfrm>
              <a:off x="0" y="1145584"/>
              <a:ext cx="1800418" cy="1338633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/>
            </a:blip>
            <a:srcRect/>
            <a:stretch>
              <a:fillRect/>
            </a:stretch>
          </p:blipFill>
          <p:spPr bwMode="auto">
            <a:xfrm>
              <a:off x="495058" y="2030066"/>
              <a:ext cx="1824494" cy="1254473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17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/>
            </a:blip>
            <a:srcRect/>
            <a:stretch>
              <a:fillRect/>
            </a:stretch>
          </p:blipFill>
          <p:spPr bwMode="auto">
            <a:xfrm>
              <a:off x="1045102" y="1009762"/>
              <a:ext cx="1699686" cy="1363163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glow rad="101600">
                <a:srgbClr val="AEBA98">
                  <a:alpha val="40000"/>
                </a:srgbClr>
              </a:glow>
              <a:outerShdw dist="35921" dir="2700000" algn="ctr" rotWithShape="0">
                <a:schemeClr val="bg2"/>
              </a:outerShdw>
            </a:effectLst>
            <a:extLst/>
          </p:spPr>
        </p:pic>
      </p:grpSp>
      <p:grpSp>
        <p:nvGrpSpPr>
          <p:cNvPr id="18" name="Группа 17"/>
          <p:cNvGrpSpPr/>
          <p:nvPr/>
        </p:nvGrpSpPr>
        <p:grpSpPr>
          <a:xfrm>
            <a:off x="6728196" y="2539171"/>
            <a:ext cx="2188544" cy="1336235"/>
            <a:chOff x="6772722" y="1323607"/>
            <a:chExt cx="2263774" cy="143843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/>
            </a:blip>
            <a:srcRect/>
            <a:stretch>
              <a:fillRect/>
            </a:stretch>
          </p:blipFill>
          <p:spPr bwMode="auto">
            <a:xfrm>
              <a:off x="7722860" y="1323607"/>
              <a:ext cx="1313636" cy="10038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20" name="Picture 9"/>
            <p:cNvPicPr preferRelativeResize="0">
              <a:picLocks noChangeAspect="1" noChangeArrowheads="1"/>
            </p:cNvPicPr>
            <p:nvPr/>
          </p:nvPicPr>
          <p:blipFill>
            <a:blip r:embed="rId12">
              <a:extLst/>
            </a:blip>
            <a:srcRect/>
            <a:stretch>
              <a:fillRect/>
            </a:stretch>
          </p:blipFill>
          <p:spPr bwMode="auto">
            <a:xfrm>
              <a:off x="6772722" y="1474691"/>
              <a:ext cx="1543694" cy="10682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21" name="Picture 15"/>
            <p:cNvPicPr preferRelativeResize="0">
              <a:picLocks noChangeAspect="1" noChangeArrowheads="1"/>
            </p:cNvPicPr>
            <p:nvPr/>
          </p:nvPicPr>
          <p:blipFill>
            <a:blip r:embed="rId13">
              <a:extLst/>
            </a:blip>
            <a:srcRect/>
            <a:stretch>
              <a:fillRect/>
            </a:stretch>
          </p:blipFill>
          <p:spPr bwMode="auto">
            <a:xfrm>
              <a:off x="7986922" y="2173348"/>
              <a:ext cx="753897" cy="588691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22" name="Picture 16"/>
            <p:cNvPicPr preferRelativeResize="0">
              <a:picLocks noChangeAspect="1" noChangeArrowheads="1"/>
            </p:cNvPicPr>
            <p:nvPr/>
          </p:nvPicPr>
          <p:blipFill>
            <a:blip r:embed="rId14">
              <a:extLst/>
            </a:blip>
            <a:srcRect/>
            <a:stretch>
              <a:fillRect/>
            </a:stretch>
          </p:blipFill>
          <p:spPr bwMode="auto">
            <a:xfrm>
              <a:off x="7470787" y="1825557"/>
              <a:ext cx="793479" cy="61934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</p:grpSp>
      <p:pic>
        <p:nvPicPr>
          <p:cNvPr id="23" name="Picture 18"/>
          <p:cNvPicPr preferRelativeResize="0">
            <a:picLocks noChangeAspect="1" noChangeArrowheads="1"/>
          </p:cNvPicPr>
          <p:nvPr/>
        </p:nvPicPr>
        <p:blipFill>
          <a:blip r:embed="rId15">
            <a:extLst/>
          </a:blip>
          <a:srcRect/>
          <a:stretch>
            <a:fillRect/>
          </a:stretch>
        </p:blipFill>
        <p:spPr bwMode="auto">
          <a:xfrm>
            <a:off x="4544561" y="5062687"/>
            <a:ext cx="1664630" cy="129421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rgbClr val="DFCEBD">
                <a:alpha val="28627"/>
              </a:srgbClr>
            </a:glow>
            <a:outerShdw dist="35921" dir="2700000" algn="ctr" rotWithShape="0">
              <a:schemeClr val="bg2"/>
            </a:outerShdw>
            <a:reflection blurRad="6350" stA="28000" endPos="22000" dist="101600" dir="5400000" sy="-100000" algn="bl" rotWithShape="0"/>
            <a:softEdge rad="12700"/>
          </a:effectLst>
          <a:extLst/>
        </p:spPr>
      </p:pic>
      <p:pic>
        <p:nvPicPr>
          <p:cNvPr id="24" name="Picture 17"/>
          <p:cNvPicPr preferRelativeResize="0">
            <a:picLocks noChangeAspect="1" noChangeArrowheads="1"/>
          </p:cNvPicPr>
          <p:nvPr/>
        </p:nvPicPr>
        <p:blipFill>
          <a:blip r:embed="rId16">
            <a:extLst/>
          </a:blip>
          <a:srcRect/>
          <a:stretch>
            <a:fillRect/>
          </a:stretch>
        </p:blipFill>
        <p:spPr bwMode="auto">
          <a:xfrm>
            <a:off x="5403301" y="5835272"/>
            <a:ext cx="1256931" cy="97798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rgbClr val="DFCEBD">
                <a:alpha val="28627"/>
              </a:srgbClr>
            </a:glow>
            <a:outerShdw dist="35921" dir="2700000" algn="ctr" rotWithShape="0">
              <a:schemeClr val="bg2"/>
            </a:outerShdw>
            <a:reflection blurRad="6350" stA="28000" endPos="22000" dist="101600" dir="5400000" sy="-100000" algn="bl" rotWithShape="0"/>
            <a:softEdge rad="12700"/>
          </a:effectLst>
          <a:extLst/>
        </p:spPr>
      </p:pic>
      <p:sp>
        <p:nvSpPr>
          <p:cNvPr id="25" name="Стрелка вправо 24"/>
          <p:cNvSpPr/>
          <p:nvPr/>
        </p:nvSpPr>
        <p:spPr>
          <a:xfrm>
            <a:off x="759980" y="1917961"/>
            <a:ext cx="432048" cy="43453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759980" y="2930726"/>
            <a:ext cx="432048" cy="43453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759980" y="4242825"/>
            <a:ext cx="432048" cy="43453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759980" y="5448281"/>
            <a:ext cx="432048" cy="43453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9" name="Объект 28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4" name="CorelDRAW" r:id="rId17" imgW="792720" imgH="793080" progId="">
                  <p:embed/>
                </p:oleObj>
              </mc:Choice>
              <mc:Fallback>
                <p:oleObj name="CorelDRAW" r:id="rId17" imgW="792720" imgH="793080" progId="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14" descr="Безимени-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940" y="6307206"/>
            <a:ext cx="118745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База данных </a:t>
            </a:r>
            <a:r>
              <a:rPr lang="ru-RU" sz="1800" dirty="0" err="1" smtClean="0">
                <a:solidFill>
                  <a:srgbClr val="0070C0"/>
                </a:solidFill>
              </a:rPr>
              <a:t>Госгеолкарт</a:t>
            </a:r>
            <a:r>
              <a:rPr lang="ru-RU" sz="1800" dirty="0" smtClean="0">
                <a:solidFill>
                  <a:srgbClr val="0070C0"/>
                </a:solidFill>
              </a:rPr>
              <a:t>, состав материалов</a:t>
            </a:r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77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-9954" y="546"/>
            <a:ext cx="9153954" cy="692150"/>
          </a:xfrm>
        </p:spPr>
        <p:txBody>
          <a:bodyPr anchorCtr="1"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Схема организации данных и доступа к ним через портал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45063" name="Object 7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1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9" y="759260"/>
            <a:ext cx="8883718" cy="550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75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-9954" y="546"/>
            <a:ext cx="9153954" cy="692150"/>
          </a:xfrm>
        </p:spPr>
        <p:txBody>
          <a:bodyPr anchorCtr="1"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Схема организации данных и доступа к ним через портал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45063" name="Object 7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5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9" y="759260"/>
            <a:ext cx="8883718" cy="5500642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5796136" y="2623457"/>
            <a:ext cx="1656184" cy="146781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075249" y="3813432"/>
            <a:ext cx="3371010" cy="6956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627784" y="1700808"/>
            <a:ext cx="1656184" cy="8506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627784" y="850167"/>
            <a:ext cx="1656184" cy="8506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849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6" name="Object 14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0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28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749299"/>
            <a:ext cx="8135938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9" name="TextBox 5"/>
          <p:cNvSpPr txBox="1">
            <a:spLocks noChangeArrowheads="1"/>
          </p:cNvSpPr>
          <p:nvPr/>
        </p:nvSpPr>
        <p:spPr bwMode="auto">
          <a:xfrm>
            <a:off x="539750" y="5300663"/>
            <a:ext cx="44640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/>
            <a:r>
              <a:rPr lang="ru-RU" sz="1400" dirty="0">
                <a:solidFill>
                  <a:srgbClr val="0070C0"/>
                </a:solidFill>
              </a:rPr>
              <a:t>Веб-портал доступа к геологической информации, включая геологические карты, легенды серий листов, материалы по международным проектам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2413" y="5256213"/>
            <a:ext cx="3816350" cy="157003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70C0"/>
                </a:solidFill>
              </a:rPr>
              <a:t>Все материалы структурированы по разделам: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</a:rPr>
              <a:t>Геологические карты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</a:rPr>
              <a:t>Легенды серий листов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</a:rPr>
              <a:t>Материалы по международным проектам  </a:t>
            </a:r>
          </a:p>
        </p:txBody>
      </p:sp>
      <p:sp>
        <p:nvSpPr>
          <p:cNvPr id="38937" name="Freeform 25"/>
          <p:cNvSpPr>
            <a:spLocks/>
          </p:cNvSpPr>
          <p:nvPr/>
        </p:nvSpPr>
        <p:spPr bwMode="auto">
          <a:xfrm>
            <a:off x="1042988" y="3213100"/>
            <a:ext cx="4176712" cy="2160588"/>
          </a:xfrm>
          <a:custGeom>
            <a:avLst/>
            <a:gdLst>
              <a:gd name="T0" fmla="*/ 2631 w 2631"/>
              <a:gd name="T1" fmla="*/ 1361 h 1361"/>
              <a:gd name="T2" fmla="*/ 635 w 2631"/>
              <a:gd name="T3" fmla="*/ 1043 h 1361"/>
              <a:gd name="T4" fmla="*/ 0 w 2631"/>
              <a:gd name="T5" fmla="*/ 0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31" h="1361">
                <a:moveTo>
                  <a:pt x="2631" y="1361"/>
                </a:moveTo>
                <a:cubicBezTo>
                  <a:pt x="1852" y="1315"/>
                  <a:pt x="1073" y="1270"/>
                  <a:pt x="635" y="1043"/>
                </a:cubicBezTo>
                <a:cubicBezTo>
                  <a:pt x="197" y="816"/>
                  <a:pt x="98" y="40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D8D8D8"/>
              </a:solidFill>
            </a:endParaRPr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395288" y="1700213"/>
            <a:ext cx="1081087" cy="14398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D8D8D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316080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70C0"/>
                </a:solidFill>
                <a:hlinkClick r:id="rId6"/>
              </a:rPr>
              <a:t>http://wfs.vsegei.ru/wfs/wfs</a:t>
            </a:r>
            <a:endParaRPr lang="en-US" sz="800" dirty="0">
              <a:solidFill>
                <a:srgbClr val="0070C0"/>
              </a:solidFill>
            </a:endParaRPr>
          </a:p>
          <a:p>
            <a:endParaRPr lang="ru-RU" sz="1200" dirty="0">
              <a:solidFill>
                <a:srgbClr val="D8D8D8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499769" y="3140075"/>
            <a:ext cx="1728415" cy="28892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80312" y="2334764"/>
            <a:ext cx="1728192" cy="878336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2334764"/>
            <a:ext cx="1603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доступны</a:t>
            </a:r>
          </a:p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через портал,</a:t>
            </a:r>
          </a:p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и по протоколу</a:t>
            </a:r>
          </a:p>
          <a:p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 </a:t>
            </a:r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сайта </a:t>
            </a:r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VSEGEI</a:t>
            </a:r>
            <a:endParaRPr lang="ru-RU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6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315075" y="3067050"/>
            <a:ext cx="1009650" cy="209550"/>
          </a:xfrm>
          <a:custGeom>
            <a:avLst/>
            <a:gdLst>
              <a:gd name="connsiteX0" fmla="*/ 0 w 1009650"/>
              <a:gd name="connsiteY0" fmla="*/ 209550 h 209550"/>
              <a:gd name="connsiteX1" fmla="*/ 647700 w 1009650"/>
              <a:gd name="connsiteY1" fmla="*/ 152400 h 209550"/>
              <a:gd name="connsiteX2" fmla="*/ 1009650 w 1009650"/>
              <a:gd name="connsiteY2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50" h="209550">
                <a:moveTo>
                  <a:pt x="0" y="209550"/>
                </a:moveTo>
                <a:cubicBezTo>
                  <a:pt x="239712" y="198437"/>
                  <a:pt x="479425" y="187325"/>
                  <a:pt x="647700" y="152400"/>
                </a:cubicBezTo>
                <a:cubicBezTo>
                  <a:pt x="815975" y="117475"/>
                  <a:pt x="944563" y="85725"/>
                  <a:pt x="1009650" y="0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70C0"/>
                </a:solidFill>
              </a:rPr>
              <a:t>Технология предоставления цифровых геологических материалов на основе международных веб-форматов (совместно со ВСЕГЕИ)</a:t>
            </a:r>
          </a:p>
        </p:txBody>
      </p:sp>
    </p:spTree>
    <p:extLst>
      <p:ext uri="{BB962C8B-B14F-4D97-AF65-F5344CB8AC3E}">
        <p14:creationId xmlns:p14="http://schemas.microsoft.com/office/powerpoint/2010/main" val="1096075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3" name="Object 5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4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5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749300"/>
            <a:ext cx="8135938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5"/>
          <p:cNvSpPr txBox="1">
            <a:spLocks noChangeArrowheads="1"/>
          </p:cNvSpPr>
          <p:nvPr/>
        </p:nvSpPr>
        <p:spPr bwMode="auto">
          <a:xfrm>
            <a:off x="708025" y="5337175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/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Веб-портал имеет как текстовую навигацию по материалам, так и картографическую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2413" y="5256213"/>
            <a:ext cx="3816350" cy="157003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материалы структурированы по разделам: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Геологические карты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Легенды серий листов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по международным проектам  </a:t>
            </a:r>
          </a:p>
        </p:txBody>
      </p:sp>
      <p:pic>
        <p:nvPicPr>
          <p:cNvPr id="48138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44675"/>
            <a:ext cx="66976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70C0"/>
                </a:solidFill>
              </a:rPr>
              <a:t>Технология предоставления цифровых геологических материалов на основе международных веб-форматов (совместно со ВСЕГЕИ)</a:t>
            </a:r>
          </a:p>
        </p:txBody>
      </p:sp>
    </p:spTree>
    <p:extLst>
      <p:ext uri="{BB962C8B-B14F-4D97-AF65-F5344CB8AC3E}">
        <p14:creationId xmlns:p14="http://schemas.microsoft.com/office/powerpoint/2010/main" val="1472214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6" name="Object 14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8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7" name="Freeform 25"/>
          <p:cNvSpPr>
            <a:spLocks/>
          </p:cNvSpPr>
          <p:nvPr/>
        </p:nvSpPr>
        <p:spPr bwMode="auto">
          <a:xfrm>
            <a:off x="1042988" y="3213100"/>
            <a:ext cx="4176712" cy="2160588"/>
          </a:xfrm>
          <a:custGeom>
            <a:avLst/>
            <a:gdLst>
              <a:gd name="T0" fmla="*/ 2631 w 2631"/>
              <a:gd name="T1" fmla="*/ 1361 h 1361"/>
              <a:gd name="T2" fmla="*/ 635 w 2631"/>
              <a:gd name="T3" fmla="*/ 1043 h 1361"/>
              <a:gd name="T4" fmla="*/ 0 w 2631"/>
              <a:gd name="T5" fmla="*/ 0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31" h="1361">
                <a:moveTo>
                  <a:pt x="2631" y="1361"/>
                </a:moveTo>
                <a:cubicBezTo>
                  <a:pt x="1852" y="1315"/>
                  <a:pt x="1073" y="1270"/>
                  <a:pt x="635" y="1043"/>
                </a:cubicBezTo>
                <a:cubicBezTo>
                  <a:pt x="197" y="816"/>
                  <a:pt x="98" y="40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D8D8D8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80312" y="2334764"/>
            <a:ext cx="1728192" cy="878336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2334764"/>
            <a:ext cx="1603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доступны</a:t>
            </a:r>
          </a:p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через портал,</a:t>
            </a:r>
          </a:p>
          <a:p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и по протоколу</a:t>
            </a:r>
          </a:p>
          <a:p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 </a:t>
            </a:r>
            <a:r>
              <a:rPr lang="ru-RU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сайта </a:t>
            </a:r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VSEGEI</a:t>
            </a:r>
            <a:endParaRPr lang="ru-RU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5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315075" y="3067050"/>
            <a:ext cx="1009650" cy="209550"/>
          </a:xfrm>
          <a:custGeom>
            <a:avLst/>
            <a:gdLst>
              <a:gd name="connsiteX0" fmla="*/ 0 w 1009650"/>
              <a:gd name="connsiteY0" fmla="*/ 209550 h 209550"/>
              <a:gd name="connsiteX1" fmla="*/ 647700 w 1009650"/>
              <a:gd name="connsiteY1" fmla="*/ 152400 h 209550"/>
              <a:gd name="connsiteX2" fmla="*/ 1009650 w 1009650"/>
              <a:gd name="connsiteY2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50" h="209550">
                <a:moveTo>
                  <a:pt x="0" y="209550"/>
                </a:moveTo>
                <a:cubicBezTo>
                  <a:pt x="239712" y="198437"/>
                  <a:pt x="479425" y="187325"/>
                  <a:pt x="647700" y="152400"/>
                </a:cubicBezTo>
                <a:cubicBezTo>
                  <a:pt x="815975" y="117475"/>
                  <a:pt x="944563" y="85725"/>
                  <a:pt x="1009650" y="0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" y="886195"/>
            <a:ext cx="9016698" cy="4559131"/>
          </a:xfrm>
          <a:prstGeom prst="rect">
            <a:avLst/>
          </a:prstGeom>
        </p:spPr>
      </p:pic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1390948" y="2918693"/>
            <a:ext cx="3480792" cy="715813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D8D8D8"/>
              </a:solidFill>
            </a:endParaRPr>
          </a:p>
        </p:txBody>
      </p:sp>
      <p:sp>
        <p:nvSpPr>
          <p:cNvPr id="15" name="Oval 26"/>
          <p:cNvSpPr>
            <a:spLocks noChangeArrowheads="1"/>
          </p:cNvSpPr>
          <p:nvPr/>
        </p:nvSpPr>
        <p:spPr bwMode="auto">
          <a:xfrm>
            <a:off x="1390948" y="2183678"/>
            <a:ext cx="4837236" cy="715813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D8D8D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486" y="5571555"/>
            <a:ext cx="584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hlinkClick r:id="rId5"/>
              </a:rPr>
              <a:t>WFS     </a:t>
            </a:r>
            <a:r>
              <a:rPr lang="en-US" dirty="0" err="1" smtClean="0">
                <a:solidFill>
                  <a:srgbClr val="0070C0"/>
                </a:solidFill>
                <a:hlinkClick r:id="rId5"/>
              </a:rPr>
              <a:t>GesoSciML</a:t>
            </a:r>
            <a:r>
              <a:rPr lang="en-US" dirty="0" smtClean="0">
                <a:solidFill>
                  <a:srgbClr val="0070C0"/>
                </a:solidFill>
                <a:hlinkClick r:id="rId5"/>
              </a:rPr>
              <a:t> WFS     WMS     </a:t>
            </a:r>
            <a:r>
              <a:rPr lang="ru-RU" dirty="0" smtClean="0">
                <a:solidFill>
                  <a:srgbClr val="0070C0"/>
                </a:solidFill>
                <a:hlinkClick r:id="rId5"/>
              </a:rPr>
              <a:t>Мозаика     Запрос</a:t>
            </a:r>
            <a:endParaRPr lang="ru-RU" dirty="0">
              <a:solidFill>
                <a:srgbClr val="0070C0"/>
              </a:solidFill>
              <a:hlinkClick r:id="rId5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67944" y="6309320"/>
            <a:ext cx="482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hlinkClick r:id="rId5"/>
              </a:rPr>
              <a:t>WMS</a:t>
            </a:r>
            <a:r>
              <a:rPr lang="ru-RU" dirty="0" smtClean="0">
                <a:solidFill>
                  <a:srgbClr val="0070C0"/>
                </a:solidFill>
                <a:hlinkClick r:id="rId5"/>
              </a:rPr>
              <a:t>     </a:t>
            </a:r>
            <a:r>
              <a:rPr lang="en-US" dirty="0" smtClean="0">
                <a:solidFill>
                  <a:srgbClr val="0070C0"/>
                </a:solidFill>
                <a:hlinkClick r:id="rId5"/>
              </a:rPr>
              <a:t>WFS     </a:t>
            </a:r>
            <a:r>
              <a:rPr lang="ru-RU" dirty="0" smtClean="0">
                <a:solidFill>
                  <a:srgbClr val="0070C0"/>
                </a:solidFill>
                <a:hlinkClick r:id="rId5"/>
              </a:rPr>
              <a:t>Карта</a:t>
            </a:r>
            <a:r>
              <a:rPr lang="en-US" dirty="0" smtClean="0">
                <a:solidFill>
                  <a:srgbClr val="0070C0"/>
                </a:solidFill>
                <a:hlinkClick r:id="rId5"/>
              </a:rPr>
              <a:t>     </a:t>
            </a:r>
            <a:r>
              <a:rPr lang="ru-RU" dirty="0" smtClean="0">
                <a:solidFill>
                  <a:srgbClr val="0070C0"/>
                </a:solidFill>
                <a:hlinkClick r:id="rId5"/>
              </a:rPr>
              <a:t>Легенда     Запрос</a:t>
            </a:r>
            <a:endParaRPr lang="ru-RU" dirty="0">
              <a:solidFill>
                <a:srgbClr val="0070C0"/>
              </a:solidFill>
              <a:hlinkClick r:id="rId5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843808" y="3634506"/>
            <a:ext cx="72008" cy="193704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076056" y="2852936"/>
            <a:ext cx="1584176" cy="34563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7"/>
          <p:cNvSpPr txBox="1">
            <a:spLocks noChangeArrowheads="1"/>
          </p:cNvSpPr>
          <p:nvPr/>
        </p:nvSpPr>
        <p:spPr>
          <a:xfrm>
            <a:off x="0" y="-171450"/>
            <a:ext cx="9144000" cy="1139825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smtClean="0">
                <a:solidFill>
                  <a:srgbClr val="0070C0"/>
                </a:solidFill>
              </a:rPr>
              <a:t>Технология предоставления цифровых геологических материалов на основе международных веб-форматов (совместно со ВСЕГЕИ)</a:t>
            </a:r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71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hyperlink" Target="http://wfs.vsegei.ru/wfs/wfs" TargetMode="External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Другая 3">
      <a:dk1>
        <a:srgbClr val="D8D8D8"/>
      </a:dk1>
      <a:lt1>
        <a:sysClr val="window" lastClr="FFFFFF"/>
      </a:lt1>
      <a:dk2>
        <a:srgbClr val="8857AD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>
            <a:solidFill>
              <a:srgbClr val="0070C0"/>
            </a:solidFill>
            <a:hlinkClick xmlns:r="http://schemas.openxmlformats.org/officeDocument/2006/relationships" r:id="rId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4068</TotalTime>
  <Words>1341</Words>
  <Application>Microsoft Office PowerPoint</Application>
  <PresentationFormat>Экран (4:3)</PresentationFormat>
  <Paragraphs>202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Открытая</vt:lpstr>
      <vt:lpstr>Оформление по умолчанию</vt:lpstr>
      <vt:lpstr>CorelDRAW</vt:lpstr>
      <vt:lpstr>Image</vt:lpstr>
      <vt:lpstr>Презентация PowerPoint</vt:lpstr>
      <vt:lpstr>Опыт создания современных систем предоставления геологических данных</vt:lpstr>
      <vt:lpstr>  База данных Госгеолкарт</vt:lpstr>
      <vt:lpstr>База данных Госгеолкарт, состав материалов</vt:lpstr>
      <vt:lpstr>Схема организации данных и доступа к ним через портал Роснедр</vt:lpstr>
      <vt:lpstr>Схема организации данных и доступа к ним через портал Роснедр</vt:lpstr>
      <vt:lpstr>Технология предоставления цифровых геологических материалов на основе международных веб-форматов (совместно со ВСЕГЕИ)</vt:lpstr>
      <vt:lpstr>Технология предоставления цифровых геологических материалов на основе международных веб-форматов (совместно со ВСЕГЕИ)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Визуализация и предоставление фрагментов бесшовных карт масштаба 1:1 000 000 на интернет-портале  Роснедр</vt:lpstr>
      <vt:lpstr>Технология предоставления цифровых геологических материалов на основе международных веб-форматов (совместно со ВСЕГЕИ)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Веб-подсистема макета НГКИС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*</dc:creator>
  <cp:lastModifiedBy>Egor</cp:lastModifiedBy>
  <cp:revision>140</cp:revision>
  <dcterms:created xsi:type="dcterms:W3CDTF">2011-04-20T04:18:12Z</dcterms:created>
  <dcterms:modified xsi:type="dcterms:W3CDTF">2014-06-09T07:45:56Z</dcterms:modified>
</cp:coreProperties>
</file>