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3"/>
  </p:notesMasterIdLst>
  <p:handoutMasterIdLst>
    <p:handoutMasterId r:id="rId34"/>
  </p:handoutMasterIdLst>
  <p:sldIdLst>
    <p:sldId id="333" r:id="rId2"/>
    <p:sldId id="407" r:id="rId3"/>
    <p:sldId id="491" r:id="rId4"/>
    <p:sldId id="410" r:id="rId5"/>
    <p:sldId id="492" r:id="rId6"/>
    <p:sldId id="493" r:id="rId7"/>
    <p:sldId id="497" r:id="rId8"/>
    <p:sldId id="509" r:id="rId9"/>
    <p:sldId id="528" r:id="rId10"/>
    <p:sldId id="527" r:id="rId11"/>
    <p:sldId id="529" r:id="rId12"/>
    <p:sldId id="499" r:id="rId13"/>
    <p:sldId id="498" r:id="rId14"/>
    <p:sldId id="504" r:id="rId15"/>
    <p:sldId id="505" r:id="rId16"/>
    <p:sldId id="506" r:id="rId17"/>
    <p:sldId id="507" r:id="rId18"/>
    <p:sldId id="500" r:id="rId19"/>
    <p:sldId id="508" r:id="rId20"/>
    <p:sldId id="473" r:id="rId21"/>
    <p:sldId id="510" r:id="rId22"/>
    <p:sldId id="511" r:id="rId23"/>
    <p:sldId id="525" r:id="rId24"/>
    <p:sldId id="502" r:id="rId25"/>
    <p:sldId id="524" r:id="rId26"/>
    <p:sldId id="501" r:id="rId27"/>
    <p:sldId id="521" r:id="rId28"/>
    <p:sldId id="522" r:id="rId29"/>
    <p:sldId id="523" r:id="rId30"/>
    <p:sldId id="520" r:id="rId31"/>
    <p:sldId id="526" r:id="rId32"/>
  </p:sldIdLst>
  <p:sldSz cx="9144000" cy="6858000" type="screen4x3"/>
  <p:notesSz cx="6811963" cy="99425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738D"/>
    <a:srgbClr val="0099FF"/>
    <a:srgbClr val="000000"/>
    <a:srgbClr val="0000FF"/>
    <a:srgbClr val="66FF66"/>
    <a:srgbClr val="72856B"/>
    <a:srgbClr val="007434"/>
    <a:srgbClr val="000099"/>
    <a:srgbClr val="AEBA98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0597" autoAdjust="0"/>
    <p:restoredTop sz="90282" autoAdjust="0"/>
  </p:normalViewPr>
  <p:slideViewPr>
    <p:cSldViewPr showGuides="1">
      <p:cViewPr>
        <p:scale>
          <a:sx n="90" d="100"/>
          <a:sy n="90" d="100"/>
        </p:scale>
        <p:origin x="-3030" y="-636"/>
      </p:cViewPr>
      <p:guideLst>
        <p:guide orient="horz" pos="220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50945" cy="49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28" tIns="47863" rIns="95728" bIns="47863" numCol="1" anchor="t" anchorCtr="0" compatLnSpc="1">
            <a:prstTxWarp prst="textNoShape">
              <a:avLst/>
            </a:prstTxWarp>
          </a:bodyPr>
          <a:lstStyle>
            <a:lvl1pPr defTabSz="957692">
              <a:lnSpc>
                <a:spcPct val="100000"/>
              </a:lnSpc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9420" y="1"/>
            <a:ext cx="2950944" cy="49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28" tIns="47863" rIns="95728" bIns="47863" numCol="1" anchor="t" anchorCtr="0" compatLnSpc="1">
            <a:prstTxWarp prst="textNoShape">
              <a:avLst/>
            </a:prstTxWarp>
          </a:bodyPr>
          <a:lstStyle>
            <a:lvl1pPr algn="r" defTabSz="957692">
              <a:lnSpc>
                <a:spcPct val="100000"/>
              </a:lnSpc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42905"/>
            <a:ext cx="2950945" cy="498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28" tIns="47863" rIns="95728" bIns="47863" numCol="1" anchor="b" anchorCtr="0" compatLnSpc="1">
            <a:prstTxWarp prst="textNoShape">
              <a:avLst/>
            </a:prstTxWarp>
          </a:bodyPr>
          <a:lstStyle>
            <a:lvl1pPr defTabSz="957692">
              <a:lnSpc>
                <a:spcPct val="100000"/>
              </a:lnSpc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9420" y="9442905"/>
            <a:ext cx="2950944" cy="498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28" tIns="47863" rIns="95728" bIns="47863" numCol="1" anchor="b" anchorCtr="0" compatLnSpc="1">
            <a:prstTxWarp prst="textNoShape">
              <a:avLst/>
            </a:prstTxWarp>
          </a:bodyPr>
          <a:lstStyle>
            <a:lvl1pPr algn="r" defTabSz="957692">
              <a:lnSpc>
                <a:spcPct val="100000"/>
              </a:lnSpc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96832D4-CB16-48B3-A878-BCA915613A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2386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50945" cy="49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28" tIns="47863" rIns="95728" bIns="47863" numCol="1" anchor="t" anchorCtr="0" compatLnSpc="1">
            <a:prstTxWarp prst="textNoShape">
              <a:avLst/>
            </a:prstTxWarp>
          </a:bodyPr>
          <a:lstStyle>
            <a:lvl1pPr defTabSz="957692">
              <a:lnSpc>
                <a:spcPct val="100000"/>
              </a:lnSpc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9420" y="1"/>
            <a:ext cx="2950944" cy="49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28" tIns="47863" rIns="95728" bIns="47863" numCol="1" anchor="t" anchorCtr="0" compatLnSpc="1">
            <a:prstTxWarp prst="textNoShape">
              <a:avLst/>
            </a:prstTxWarp>
          </a:bodyPr>
          <a:lstStyle>
            <a:lvl1pPr algn="r" defTabSz="957692">
              <a:lnSpc>
                <a:spcPct val="100000"/>
              </a:lnSpc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73637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358" y="4723854"/>
            <a:ext cx="5449251" cy="447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28" tIns="47863" rIns="95728" bIns="478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42905"/>
            <a:ext cx="2950945" cy="498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28" tIns="47863" rIns="95728" bIns="47863" numCol="1" anchor="b" anchorCtr="0" compatLnSpc="1">
            <a:prstTxWarp prst="textNoShape">
              <a:avLst/>
            </a:prstTxWarp>
          </a:bodyPr>
          <a:lstStyle>
            <a:lvl1pPr defTabSz="957692">
              <a:lnSpc>
                <a:spcPct val="100000"/>
              </a:lnSpc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9420" y="9442905"/>
            <a:ext cx="2950944" cy="498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28" tIns="47863" rIns="95728" bIns="47863" numCol="1" anchor="b" anchorCtr="0" compatLnSpc="1">
            <a:prstTxWarp prst="textNoShape">
              <a:avLst/>
            </a:prstTxWarp>
          </a:bodyPr>
          <a:lstStyle>
            <a:lvl1pPr algn="r" defTabSz="957692">
              <a:lnSpc>
                <a:spcPct val="100000"/>
              </a:lnSpc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AB9F208-0651-45A2-A6AD-4C07F4B0A5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4610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5702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8980" indent="-288069" defTabSz="95702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52277" indent="-230456" defTabSz="95702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13189" indent="-230456" defTabSz="95702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74099" indent="-230456" defTabSz="95702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35010" indent="-230456" defTabSz="95702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95921" indent="-230456" defTabSz="95702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56831" indent="-230456" defTabSz="95702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917743" indent="-230456" defTabSz="95702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fld id="{9F14384D-08E6-425F-850D-1F96A0F1DE79}" type="slidenum">
              <a:rPr lang="ru-RU" sz="1300">
                <a:latin typeface="Arial" charset="0"/>
              </a:rPr>
              <a:pPr eaLnBrk="1" hangingPunct="1">
                <a:lnSpc>
                  <a:spcPct val="100000"/>
                </a:lnSpc>
                <a:defRPr/>
              </a:pPr>
              <a:t>1</a:t>
            </a:fld>
            <a:endParaRPr lang="ru-RU" sz="1300">
              <a:latin typeface="Arial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57933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9687" indent="-288341" defTabSz="957933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53364" indent="-230673" defTabSz="957933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14709" indent="-230673" defTabSz="957933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76055" indent="-230673" defTabSz="957933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37400" indent="-230673" defTabSz="95793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98745" indent="-230673" defTabSz="95793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60091" indent="-230673" defTabSz="95793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921436" indent="-230673" defTabSz="95793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fld id="{75D33EC6-B792-4CC2-9511-DCB12120680F}" type="slidenum">
              <a:rPr lang="ru-RU" sz="1300">
                <a:latin typeface="Arial" charset="0"/>
              </a:rPr>
              <a:pPr eaLnBrk="1" hangingPunct="1">
                <a:lnSpc>
                  <a:spcPct val="100000"/>
                </a:lnSpc>
                <a:defRPr/>
              </a:pPr>
              <a:t>10</a:t>
            </a:fld>
            <a:endParaRPr lang="ru-RU" sz="1300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57933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9687" indent="-288341" defTabSz="957933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53364" indent="-230673" defTabSz="957933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14709" indent="-230673" defTabSz="957933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76055" indent="-230673" defTabSz="957933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37400" indent="-230673" defTabSz="95793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98745" indent="-230673" defTabSz="95793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60091" indent="-230673" defTabSz="95793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921436" indent="-230673" defTabSz="95793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fld id="{75D33EC6-B792-4CC2-9511-DCB12120680F}" type="slidenum">
              <a:rPr lang="ru-RU" sz="1300">
                <a:latin typeface="Arial" charset="0"/>
              </a:rPr>
              <a:pPr eaLnBrk="1" hangingPunct="1">
                <a:lnSpc>
                  <a:spcPct val="100000"/>
                </a:lnSpc>
                <a:defRPr/>
              </a:pPr>
              <a:t>11</a:t>
            </a:fld>
            <a:endParaRPr lang="ru-RU" sz="1300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32548" indent="-281751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26997" indent="-225399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577797" indent="-225399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28597" indent="-225399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479395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30194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380993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31793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E5BCD86-4D24-466A-A666-A530EDBAC38D}" type="slidenum">
              <a:rPr lang="ru-RU" sz="1300"/>
              <a:pPr eaLnBrk="1" hangingPunct="1"/>
              <a:t>12</a:t>
            </a:fld>
            <a:endParaRPr lang="ru-RU" sz="13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smtClean="0"/>
              <a:t>Очевидно что раз поставлены</a:t>
            </a:r>
            <a:r>
              <a:rPr lang="ru-RU" baseline="0" dirty="0" smtClean="0"/>
              <a:t> такие задачи, то карты должны публиковаться, отсюда вопрос в каком виде</a:t>
            </a:r>
            <a:r>
              <a:rPr lang="en-US" baseline="0" dirty="0" smtClean="0"/>
              <a:t>?</a:t>
            </a:r>
          </a:p>
          <a:p>
            <a:pPr eaLnBrk="1" hangingPunct="1">
              <a:spcBef>
                <a:spcPct val="0"/>
              </a:spcBef>
            </a:pPr>
            <a:r>
              <a:rPr lang="ru-RU" baseline="0" dirty="0" smtClean="0"/>
              <a:t>Ответ тоже достаточно очевиден – карты современные создаются в векторных форматах, значит и публиковаться должны в векторном формате</a:t>
            </a:r>
          </a:p>
          <a:p>
            <a:pPr eaLnBrk="1" hangingPunct="1">
              <a:spcBef>
                <a:spcPct val="0"/>
              </a:spcBef>
            </a:pPr>
            <a:r>
              <a:rPr lang="ru-RU" baseline="0" dirty="0" smtClean="0"/>
              <a:t>Теперь давайте посмотри какой набор карт: - следующий слайд</a:t>
            </a:r>
            <a:endParaRPr lang="ru-RU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32548" indent="-281751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26997" indent="-225399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577797" indent="-225399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28597" indent="-225399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479395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30194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380993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31793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E5BCD86-4D24-466A-A666-A530EDBAC38D}" type="slidenum">
              <a:rPr lang="ru-RU" sz="1300"/>
              <a:pPr eaLnBrk="1" hangingPunct="1"/>
              <a:t>13</a:t>
            </a:fld>
            <a:endParaRPr lang="ru-RU" sz="13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smtClean="0"/>
              <a:t>Всего получается 16 карт, 10 </a:t>
            </a:r>
            <a:r>
              <a:rPr lang="ru-RU" dirty="0" err="1" smtClean="0"/>
              <a:t>двухсполовиной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миллионок</a:t>
            </a:r>
            <a:r>
              <a:rPr lang="ru-RU" baseline="0" dirty="0" smtClean="0"/>
              <a:t> и 6 </a:t>
            </a:r>
            <a:r>
              <a:rPr lang="ru-RU" baseline="0" dirty="0" err="1" smtClean="0"/>
              <a:t>пятимиллионок</a:t>
            </a:r>
            <a:endParaRPr lang="ru-RU" baseline="0" dirty="0" smtClean="0"/>
          </a:p>
          <a:p>
            <a:pPr eaLnBrk="1" hangingPunct="1">
              <a:spcBef>
                <a:spcPct val="0"/>
              </a:spcBef>
            </a:pPr>
            <a:r>
              <a:rPr lang="ru-RU" baseline="0" dirty="0" smtClean="0"/>
              <a:t>Вопрос – можем ли мы их интегрировать в макет НГКИС и далее опубликовать – ответ можем</a:t>
            </a:r>
          </a:p>
          <a:p>
            <a:pPr eaLnBrk="1" hangingPunct="1">
              <a:spcBef>
                <a:spcPct val="0"/>
              </a:spcBef>
            </a:pPr>
            <a:r>
              <a:rPr lang="ru-RU" baseline="0" dirty="0" smtClean="0"/>
              <a:t>Вот пример интеграции и последующей публикации геологической карты 2500 по территории России</a:t>
            </a:r>
            <a:endParaRPr lang="ru-RU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57933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9687" indent="-288341" defTabSz="957933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53364" indent="-230673" defTabSz="957933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14709" indent="-230673" defTabSz="957933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76055" indent="-230673" defTabSz="957933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37400" indent="-230673" defTabSz="95793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98745" indent="-230673" defTabSz="95793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60091" indent="-230673" defTabSz="95793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921436" indent="-230673" defTabSz="95793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fld id="{75D33EC6-B792-4CC2-9511-DCB12120680F}" type="slidenum">
              <a:rPr lang="ru-RU" sz="1300">
                <a:latin typeface="Arial" charset="0"/>
              </a:rPr>
              <a:pPr eaLnBrk="1" hangingPunct="1">
                <a:lnSpc>
                  <a:spcPct val="100000"/>
                </a:lnSpc>
                <a:defRPr/>
              </a:pPr>
              <a:t>14</a:t>
            </a:fld>
            <a:endParaRPr lang="ru-RU" sz="1300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dirty="0"/>
              <a:t>СЛАЙД </a:t>
            </a:r>
            <a:r>
              <a:rPr lang="ru-RU"/>
              <a:t>-504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57933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9687" indent="-288341" defTabSz="957933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53364" indent="-230673" defTabSz="957933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14709" indent="-230673" defTabSz="957933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76055" indent="-230673" defTabSz="957933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37400" indent="-230673" defTabSz="95793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98745" indent="-230673" defTabSz="95793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60091" indent="-230673" defTabSz="95793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921436" indent="-230673" defTabSz="95793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fld id="{75D33EC6-B792-4CC2-9511-DCB12120680F}" type="slidenum">
              <a:rPr lang="ru-RU" sz="1300">
                <a:latin typeface="Arial" charset="0"/>
              </a:rPr>
              <a:pPr eaLnBrk="1" hangingPunct="1">
                <a:lnSpc>
                  <a:spcPct val="100000"/>
                </a:lnSpc>
                <a:defRPr/>
              </a:pPr>
              <a:t>15</a:t>
            </a:fld>
            <a:endParaRPr lang="ru-RU" sz="1300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dirty="0"/>
              <a:t>СЛАЙД </a:t>
            </a:r>
            <a:r>
              <a:rPr lang="ru-RU"/>
              <a:t>-504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57933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9687" indent="-288341" defTabSz="957933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53364" indent="-230673" defTabSz="957933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14709" indent="-230673" defTabSz="957933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76055" indent="-230673" defTabSz="957933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37400" indent="-230673" defTabSz="95793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98745" indent="-230673" defTabSz="95793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60091" indent="-230673" defTabSz="95793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921436" indent="-230673" defTabSz="95793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fld id="{75D33EC6-B792-4CC2-9511-DCB12120680F}" type="slidenum">
              <a:rPr lang="ru-RU" sz="1300">
                <a:latin typeface="Arial" charset="0"/>
              </a:rPr>
              <a:pPr eaLnBrk="1" hangingPunct="1">
                <a:lnSpc>
                  <a:spcPct val="100000"/>
                </a:lnSpc>
                <a:defRPr/>
              </a:pPr>
              <a:t>16</a:t>
            </a:fld>
            <a:endParaRPr lang="ru-RU" sz="1300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dirty="0"/>
              <a:t>Это все упрощенный способ передачи информации – атрибутивная информация в виде плоской таблицы, сложные запросы к карте формировать невозможно</a:t>
            </a:r>
          </a:p>
          <a:p>
            <a:r>
              <a:rPr lang="ru-RU" dirty="0"/>
              <a:t>Есть другой более интересный, но и более сложный путь, который сейчас используется нами для интеграции в макет НГКИС </a:t>
            </a:r>
            <a:r>
              <a:rPr lang="ru-RU" dirty="0" err="1"/>
              <a:t>Госгеолкарты</a:t>
            </a:r>
            <a:r>
              <a:rPr lang="ru-RU" dirty="0"/>
              <a:t> 1000/3</a:t>
            </a:r>
          </a:p>
          <a:p>
            <a:r>
              <a:rPr lang="ru-RU" dirty="0"/>
              <a:t>Это путь подготовки формализованных описаний геологических подразделений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57964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9711" indent="-288350" defTabSz="957964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53401" indent="-230680" defTabSz="957964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14762" indent="-230680" defTabSz="957964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76122" indent="-230680" defTabSz="957964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37483" indent="-230680" defTabSz="957964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98843" indent="-230680" defTabSz="957964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60204" indent="-230680" defTabSz="957964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921564" indent="-230680" defTabSz="957964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fld id="{12C4C98C-57E7-45D4-8987-0AC1505632FA}" type="slidenum">
              <a:rPr lang="ru-RU" sz="1300">
                <a:latin typeface="Arial" charset="0"/>
              </a:rPr>
              <a:pPr eaLnBrk="1" hangingPunct="1">
                <a:lnSpc>
                  <a:spcPct val="100000"/>
                </a:lnSpc>
                <a:defRPr/>
              </a:pPr>
              <a:t>17</a:t>
            </a:fld>
            <a:endParaRPr lang="ru-RU" sz="1300">
              <a:latin typeface="Arial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altLang="ru-RU" dirty="0" smtClean="0">
                <a:latin typeface="Arial" pitchFamily="34" charset="0"/>
              </a:rPr>
              <a:t>Вот</a:t>
            </a:r>
            <a:r>
              <a:rPr lang="ru-RU" altLang="ru-RU" baseline="0" dirty="0" smtClean="0">
                <a:latin typeface="Arial" pitchFamily="34" charset="0"/>
              </a:rPr>
              <a:t> пример формализованного описания – авторские описания раскладываются на ряд формализованных значений – характеристика породы, (приведен на слайде), генезис, стратиграфический возраст, ранг подразделения и т.д.</a:t>
            </a:r>
          </a:p>
          <a:p>
            <a:pPr eaLnBrk="1" hangingPunct="1"/>
            <a:r>
              <a:rPr lang="ru-RU" altLang="ru-RU" baseline="0" dirty="0" smtClean="0">
                <a:latin typeface="Arial" pitchFamily="34" charset="0"/>
              </a:rPr>
              <a:t>Формализованные значения берутся из словарей, сейчас их в системе -47.</a:t>
            </a:r>
          </a:p>
          <a:p>
            <a:pPr eaLnBrk="1" hangingPunct="1"/>
            <a:r>
              <a:rPr lang="ru-RU" altLang="ru-RU" baseline="0" dirty="0" smtClean="0">
                <a:latin typeface="Arial" pitchFamily="34" charset="0"/>
              </a:rPr>
              <a:t>Что это нам дает – это дает возможность формировать сложные запросы к геологической информации и видеть отображение в виде карты</a:t>
            </a:r>
          </a:p>
          <a:p>
            <a:pPr eaLnBrk="1" hangingPunct="1"/>
            <a:r>
              <a:rPr lang="ru-RU" altLang="ru-RU" baseline="0" dirty="0" smtClean="0">
                <a:latin typeface="Arial" pitchFamily="34" charset="0"/>
              </a:rPr>
              <a:t> </a:t>
            </a:r>
            <a:endParaRPr lang="ru-RU" alt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32548" indent="-281751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26997" indent="-225399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577797" indent="-225399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28597" indent="-225399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479395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30194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380993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31793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E5BCD86-4D24-466A-A666-A530EDBAC38D}" type="slidenum">
              <a:rPr lang="ru-RU" sz="1300"/>
              <a:pPr eaLnBrk="1" hangingPunct="1"/>
              <a:t>18</a:t>
            </a:fld>
            <a:endParaRPr lang="ru-RU" sz="13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5666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8696" indent="-287961" defTabSz="95666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51841" indent="-230367" defTabSz="95666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12577" indent="-230367" defTabSz="95666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73313" indent="-230367" defTabSz="95666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34050" indent="-230367" defTabSz="95666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94786" indent="-230367" defTabSz="95666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55523" indent="-230367" defTabSz="95666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916259" indent="-230367" defTabSz="95666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fld id="{4CC5DD1E-EA21-43AF-9860-0911DDF436BB}" type="slidenum">
              <a:rPr lang="ru-RU" sz="1300">
                <a:latin typeface="Arial" charset="0"/>
              </a:rPr>
              <a:pPr eaLnBrk="1" hangingPunct="1">
                <a:lnSpc>
                  <a:spcPct val="100000"/>
                </a:lnSpc>
                <a:defRPr/>
              </a:pPr>
              <a:t>19</a:t>
            </a:fld>
            <a:endParaRPr lang="ru-RU" sz="1300">
              <a:latin typeface="Arial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32548" indent="-281751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26997" indent="-225399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577797" indent="-225399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28597" indent="-225399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479395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30194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380993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31793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C05505F-9F42-49BA-B48C-4A861B3ADB1B}" type="slidenum">
              <a:rPr lang="ru-RU" sz="1300"/>
              <a:pPr eaLnBrk="1" hangingPunct="1"/>
              <a:t>2</a:t>
            </a:fld>
            <a:endParaRPr lang="ru-RU" sz="13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smtClean="0"/>
              <a:t>База данных </a:t>
            </a:r>
            <a:r>
              <a:rPr lang="ru-RU" dirty="0" err="1" smtClean="0"/>
              <a:t>Госгеолкарт</a:t>
            </a:r>
            <a:r>
              <a:rPr lang="ru-RU" dirty="0" smtClean="0"/>
              <a:t> является ядром макета Национальной</a:t>
            </a:r>
            <a:r>
              <a:rPr lang="ru-RU" baseline="0" dirty="0" smtClean="0"/>
              <a:t> геолого-картографической системы</a:t>
            </a:r>
            <a:endParaRPr lang="ru-RU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32548" indent="-281751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26997" indent="-225399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577797" indent="-225399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28597" indent="-225399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479395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30194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380993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31793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E5BCD86-4D24-466A-A666-A530EDBAC38D}" type="slidenum">
              <a:rPr lang="ru-RU" sz="1300"/>
              <a:pPr eaLnBrk="1" hangingPunct="1"/>
              <a:t>20</a:t>
            </a:fld>
            <a:endParaRPr lang="ru-RU" sz="13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5696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8933" indent="-288052" defTabSz="95696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52203" indent="-230441" defTabSz="95696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13086" indent="-230441" defTabSz="95696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73967" indent="-230441" defTabSz="95696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34848" indent="-230441" defTabSz="95696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95729" indent="-230441" defTabSz="95696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56612" indent="-230441" defTabSz="95696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917493" indent="-230441" defTabSz="95696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fld id="{4CC5DD1E-EA21-43AF-9860-0911DDF436BB}" type="slidenum">
              <a:rPr lang="ru-RU" sz="1300">
                <a:latin typeface="Arial" charset="0"/>
              </a:rPr>
              <a:pPr eaLnBrk="1" hangingPunct="1">
                <a:lnSpc>
                  <a:spcPct val="100000"/>
                </a:lnSpc>
                <a:defRPr/>
              </a:pPr>
              <a:t>21</a:t>
            </a:fld>
            <a:endParaRPr lang="ru-RU" sz="1300">
              <a:latin typeface="Arial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dirty="0" smtClean="0"/>
              <a:t>Подготовка</a:t>
            </a:r>
            <a:r>
              <a:rPr lang="ru-RU" baseline="0" dirty="0" smtClean="0"/>
              <a:t> и публикация словарей</a:t>
            </a:r>
          </a:p>
          <a:p>
            <a:pPr eaLnBrk="1" hangingPunct="1"/>
            <a:r>
              <a:rPr lang="ru-RU" baseline="0" dirty="0" smtClean="0"/>
              <a:t>При запросе к карте можно будет выбирать язык отображения данных – русский, казахский, английский</a:t>
            </a:r>
            <a:endParaRPr lang="ru-RU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5696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8933" indent="-288052" defTabSz="95696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52203" indent="-230441" defTabSz="95696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13086" indent="-230441" defTabSz="95696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73967" indent="-230441" defTabSz="95696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34848" indent="-230441" defTabSz="95696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95729" indent="-230441" defTabSz="95696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56612" indent="-230441" defTabSz="95696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917493" indent="-230441" defTabSz="95696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fld id="{4CC5DD1E-EA21-43AF-9860-0911DDF436BB}" type="slidenum">
              <a:rPr lang="ru-RU" sz="1300">
                <a:latin typeface="Arial" charset="0"/>
              </a:rPr>
              <a:pPr eaLnBrk="1" hangingPunct="1">
                <a:lnSpc>
                  <a:spcPct val="100000"/>
                </a:lnSpc>
                <a:defRPr/>
              </a:pPr>
              <a:t>22</a:t>
            </a:fld>
            <a:endParaRPr lang="ru-RU" sz="1300">
              <a:latin typeface="Arial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57027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8978" indent="-288069" defTabSz="957027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52274" indent="-230455" defTabSz="957027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13183" indent="-230455" defTabSz="957027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74093" indent="-230455" defTabSz="957027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35002" indent="-230455" defTabSz="957027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95912" indent="-230455" defTabSz="957027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56822" indent="-230455" defTabSz="957027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917731" indent="-230455" defTabSz="957027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fld id="{4CC5DD1E-EA21-43AF-9860-0911DDF436BB}" type="slidenum">
              <a:rPr lang="ru-RU" sz="1300">
                <a:latin typeface="Arial" charset="0"/>
              </a:rPr>
              <a:pPr eaLnBrk="1" hangingPunct="1">
                <a:lnSpc>
                  <a:spcPct val="100000"/>
                </a:lnSpc>
                <a:defRPr/>
              </a:pPr>
              <a:t>23</a:t>
            </a:fld>
            <a:endParaRPr lang="ru-RU" sz="1300">
              <a:latin typeface="Arial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dirty="0"/>
              <a:t> </a:t>
            </a:r>
          </a:p>
          <a:p>
            <a:r>
              <a:rPr lang="ru-RU" dirty="0"/>
              <a:t>Ил - [</a:t>
            </a:r>
            <a:r>
              <a:rPr lang="ru-RU" dirty="0" err="1"/>
              <a:t>mud</a:t>
            </a:r>
            <a:r>
              <a:rPr lang="ru-RU" dirty="0"/>
              <a:t>] – 1. Тонкозернистый </a:t>
            </a:r>
            <a:r>
              <a:rPr lang="ru-RU" dirty="0" err="1"/>
              <a:t>водонасыщенный</a:t>
            </a:r>
            <a:r>
              <a:rPr lang="ru-RU" dirty="0"/>
              <a:t> </a:t>
            </a:r>
            <a:r>
              <a:rPr lang="ru-RU" dirty="0" err="1"/>
              <a:t>неконсолидиров</a:t>
            </a:r>
            <a:r>
              <a:rPr lang="ru-RU" dirty="0"/>
              <a:t>. Осадок </a:t>
            </a:r>
            <a:r>
              <a:rPr lang="ru-RU" dirty="0" err="1"/>
              <a:t>совр</a:t>
            </a:r>
            <a:r>
              <a:rPr lang="ru-RU" dirty="0"/>
              <a:t>. Водоемов. В </a:t>
            </a:r>
            <a:r>
              <a:rPr lang="ru-RU" dirty="0" err="1"/>
              <a:t>естеств</a:t>
            </a:r>
            <a:r>
              <a:rPr lang="ru-RU" dirty="0"/>
              <a:t>. Условиях обладает текучестью, при высушивании приобретает свойства твердого тела. И. – начальная стадия формирования многих осад. Г. П. По гранулометрическому составу И. относятся преимущественно к </a:t>
            </a:r>
            <a:r>
              <a:rPr lang="ru-RU" dirty="0" err="1"/>
              <a:t>пелитовым</a:t>
            </a:r>
            <a:r>
              <a:rPr lang="ru-RU" dirty="0"/>
              <a:t> осадкам (различают мелкоалевритовые, </a:t>
            </a:r>
            <a:r>
              <a:rPr lang="ru-RU" dirty="0" err="1"/>
              <a:t>алеврито-пелитовые</a:t>
            </a:r>
            <a:r>
              <a:rPr lang="ru-RU" dirty="0"/>
              <a:t> и </a:t>
            </a:r>
            <a:r>
              <a:rPr lang="ru-RU" dirty="0" err="1"/>
              <a:t>пелитовые</a:t>
            </a:r>
            <a:r>
              <a:rPr lang="ru-RU" dirty="0"/>
              <a:t> разности). И. бывают морские и континентальные (озерные, болотные). По генезису выделяют И. терригенные (глинистые, обломочные), биогенные (карбонатные, кремнистые, диатомовые, глобигериновые и др.), хемогенные (карбонатные, галогенные, железистые и др.) и вулканогенные. В настоящее время термин широко применяется в океанологии, инженерной геологии. 2. Таксон устаревшей </a:t>
            </a:r>
            <a:r>
              <a:rPr lang="ru-RU" dirty="0" err="1"/>
              <a:t>динамич</a:t>
            </a:r>
            <a:r>
              <a:rPr lang="ru-RU" dirty="0"/>
              <a:t>. Классификации морских осадков , в соответствии с которой И. – донный осадок, содержащий от 30 до 50% фр. &lt; 0,01мм. В таком понимании  используется для обозначения грунтов на морских навигационных картах.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32548" indent="-281751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26997" indent="-225399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577797" indent="-225399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28597" indent="-225399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479395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30194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380993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31793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E5BCD86-4D24-466A-A666-A530EDBAC38D}" type="slidenum">
              <a:rPr lang="ru-RU" sz="1300"/>
              <a:pPr eaLnBrk="1" hangingPunct="1"/>
              <a:t>24</a:t>
            </a:fld>
            <a:endParaRPr lang="ru-RU" sz="13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smtClean="0"/>
              <a:t>Шарпенок</a:t>
            </a:r>
          </a:p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32548" indent="-281751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26997" indent="-225399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577797" indent="-225399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28597" indent="-225399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479395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30194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380993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31793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E5BCD86-4D24-466A-A666-A530EDBAC38D}" type="slidenum">
              <a:rPr lang="ru-RU" sz="1300"/>
              <a:pPr eaLnBrk="1" hangingPunct="1"/>
              <a:t>25</a:t>
            </a:fld>
            <a:endParaRPr lang="ru-RU" sz="13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32548" indent="-281751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26997" indent="-225399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577797" indent="-225399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28597" indent="-225399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479395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30194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380993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31793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E5BCD86-4D24-466A-A666-A530EDBAC38D}" type="slidenum">
              <a:rPr lang="ru-RU" sz="1300"/>
              <a:pPr eaLnBrk="1" hangingPunct="1"/>
              <a:t>26</a:t>
            </a:fld>
            <a:endParaRPr lang="ru-RU" sz="13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32548" indent="-281751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26997" indent="-225399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577797" indent="-225399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28597" indent="-225399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479395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30194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380993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31793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E5BCD86-4D24-466A-A666-A530EDBAC38D}" type="slidenum">
              <a:rPr lang="ru-RU" sz="1300"/>
              <a:pPr eaLnBrk="1" hangingPunct="1"/>
              <a:t>27</a:t>
            </a:fld>
            <a:endParaRPr lang="ru-RU" sz="13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32548" indent="-281751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26997" indent="-225399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577797" indent="-225399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28597" indent="-225399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479395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30194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380993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31793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E5BCD86-4D24-466A-A666-A530EDBAC38D}" type="slidenum">
              <a:rPr lang="ru-RU" sz="1300"/>
              <a:pPr eaLnBrk="1" hangingPunct="1"/>
              <a:t>28</a:t>
            </a:fld>
            <a:endParaRPr lang="ru-RU" sz="13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324" eaLnBrk="1" hangingPunct="1">
              <a:spcBef>
                <a:spcPct val="0"/>
              </a:spcBef>
              <a:defRPr/>
            </a:pPr>
            <a:r>
              <a:rPr lang="ru-RU" dirty="0"/>
              <a:t>Внутри отрасли у нас апробировано взаимодействие с создаваемой во </a:t>
            </a:r>
            <a:r>
              <a:rPr lang="ru-RU" dirty="0" err="1"/>
              <a:t>ВНИИГеосистем</a:t>
            </a:r>
            <a:r>
              <a:rPr lang="ru-RU" dirty="0"/>
              <a:t> информационной системой СОБР </a:t>
            </a:r>
            <a:r>
              <a:rPr lang="ru-RU" dirty="0" err="1" smtClean="0"/>
              <a:t>Роснедра</a:t>
            </a:r>
            <a:r>
              <a:rPr lang="ru-RU" dirty="0" smtClean="0"/>
              <a:t> </a:t>
            </a:r>
            <a:r>
              <a:rPr lang="ru-RU" dirty="0"/>
              <a:t>по стандартам </a:t>
            </a:r>
            <a:r>
              <a:rPr lang="en-US" dirty="0" smtClean="0"/>
              <a:t>WMS</a:t>
            </a:r>
            <a:r>
              <a:rPr lang="ru-RU" dirty="0" smtClean="0"/>
              <a:t> </a:t>
            </a:r>
            <a:r>
              <a:rPr lang="ru-RU" dirty="0"/>
              <a:t>и </a:t>
            </a:r>
            <a:r>
              <a:rPr lang="en-US" dirty="0" smtClean="0"/>
              <a:t>WFS</a:t>
            </a:r>
            <a:r>
              <a:rPr lang="en-US" baseline="0" dirty="0" smtClean="0"/>
              <a:t> application scheme </a:t>
            </a:r>
            <a:r>
              <a:rPr lang="en-US" dirty="0" err="1" smtClean="0"/>
              <a:t>GeoSciML</a:t>
            </a:r>
            <a:r>
              <a:rPr lang="ru-RU" dirty="0" smtClean="0"/>
              <a:t> </a:t>
            </a:r>
            <a:r>
              <a:rPr lang="ru-RU" dirty="0"/>
              <a:t>и частично унифицированной терминологией</a:t>
            </a:r>
          </a:p>
          <a:p>
            <a:pPr defTabSz="914324" eaLnBrk="1" hangingPunct="1">
              <a:spcBef>
                <a:spcPct val="0"/>
              </a:spcBef>
              <a:defRPr/>
            </a:pPr>
            <a:r>
              <a:rPr lang="ru-RU" dirty="0"/>
              <a:t>На слайде представлены растровые карты, которые подгружаются в СОБР </a:t>
            </a:r>
            <a:r>
              <a:rPr lang="ru-RU" dirty="0" err="1"/>
              <a:t>Роснедра</a:t>
            </a:r>
            <a:r>
              <a:rPr lang="ru-RU" dirty="0"/>
              <a:t> из БД </a:t>
            </a:r>
            <a:r>
              <a:rPr lang="ru-RU" dirty="0" err="1"/>
              <a:t>Госгеолкарт</a:t>
            </a:r>
            <a:r>
              <a:rPr lang="ru-RU" dirty="0"/>
              <a:t> ФГУП ВСЕГЕИ</a:t>
            </a:r>
            <a:endParaRPr lang="ru-RU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 сути дела идет формирование виртуальной лаборатории </a:t>
            </a:r>
          </a:p>
          <a:p>
            <a:r>
              <a:rPr lang="ru-RU" dirty="0" smtClean="0"/>
              <a:t>Информационный ресурс на</a:t>
            </a:r>
            <a:r>
              <a:rPr lang="ru-RU" baseline="0" dirty="0" smtClean="0"/>
              <a:t> виртуальных серверах</a:t>
            </a:r>
          </a:p>
          <a:p>
            <a:r>
              <a:rPr lang="ru-RU" dirty="0" smtClean="0"/>
              <a:t>Средства обработки в виде ВЭБ клиентов</a:t>
            </a:r>
          </a:p>
          <a:p>
            <a:r>
              <a:rPr lang="ru-RU" dirty="0" smtClean="0"/>
              <a:t>На пользовательской машине нет ничего ,</a:t>
            </a:r>
            <a:r>
              <a:rPr lang="ru-RU" baseline="0" dirty="0" smtClean="0"/>
              <a:t> кроме интернет-эксплорера</a:t>
            </a:r>
          </a:p>
          <a:p>
            <a:r>
              <a:rPr lang="ru-RU" baseline="0" dirty="0" smtClean="0"/>
              <a:t>Вся обработка информации, построение запросов к БД, построение карт – все происходит в виртуальной среде. Пользователю создавать свои базы данных ни программные средства. Подключайся – работай, моделируй, оформляй  и сохраняй  созданные карты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B9F208-0651-45A2-A6AD-4C07F4B0A5BA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593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5702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8980" indent="-288069" defTabSz="95702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52277" indent="-230456" defTabSz="95702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13189" indent="-230456" defTabSz="95702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74099" indent="-230456" defTabSz="95702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35010" indent="-230456" defTabSz="95702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95921" indent="-230456" defTabSz="95702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56831" indent="-230456" defTabSz="95702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917743" indent="-230456" defTabSz="95702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fld id="{C2F341A8-3E42-4EE3-AA8D-419421393FCB}" type="slidenum">
              <a:rPr lang="ru-RU" sz="1300">
                <a:latin typeface="Arial" charset="0"/>
              </a:rPr>
              <a:pPr eaLnBrk="1" hangingPunct="1">
                <a:lnSpc>
                  <a:spcPct val="100000"/>
                </a:lnSpc>
                <a:defRPr/>
              </a:pPr>
              <a:t>3</a:t>
            </a:fld>
            <a:endParaRPr lang="ru-RU" sz="1300">
              <a:latin typeface="Arial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922721" eaLnBrk="1" hangingPunct="1">
              <a:defRPr/>
            </a:pPr>
            <a:r>
              <a:rPr lang="en-US" dirty="0"/>
              <a:t>WMS</a:t>
            </a:r>
            <a:r>
              <a:rPr lang="ru-RU" dirty="0"/>
              <a:t> – </a:t>
            </a:r>
            <a:r>
              <a:rPr lang="en-US" dirty="0" err="1"/>
              <a:t>MapServer</a:t>
            </a:r>
            <a:endParaRPr lang="en-US" dirty="0"/>
          </a:p>
          <a:p>
            <a:pPr defTabSz="922721" eaLnBrk="1" hangingPunct="1">
              <a:defRPr/>
            </a:pPr>
            <a:r>
              <a:rPr lang="en-US" dirty="0"/>
              <a:t>WFS – </a:t>
            </a:r>
            <a:r>
              <a:rPr lang="en-US" dirty="0" err="1"/>
              <a:t>GeoServer</a:t>
            </a:r>
            <a:endParaRPr lang="en-US" dirty="0"/>
          </a:p>
          <a:p>
            <a:pPr defTabSz="922721" eaLnBrk="1" hangingPunct="1">
              <a:defRPr/>
            </a:pPr>
            <a:r>
              <a:rPr lang="en-US" dirty="0" err="1"/>
              <a:t>GeoSciML</a:t>
            </a:r>
            <a:r>
              <a:rPr lang="en-US" dirty="0"/>
              <a:t> Wrapper – </a:t>
            </a:r>
            <a:r>
              <a:rPr lang="ru-RU" dirty="0"/>
              <a:t>работы  в плане технического обеспечения выполняет </a:t>
            </a:r>
            <a:r>
              <a:rPr lang="ru-RU" dirty="0" err="1"/>
              <a:t>ВНИИГеосистем</a:t>
            </a:r>
            <a:r>
              <a:rPr lang="ru-RU" dirty="0"/>
              <a:t> </a:t>
            </a:r>
          </a:p>
          <a:p>
            <a:pPr defTabSz="922721" eaLnBrk="1" hangingPunct="1">
              <a:defRPr/>
            </a:pPr>
            <a:r>
              <a:rPr lang="en-US" dirty="0" err="1"/>
              <a:t>GeoSciML</a:t>
            </a:r>
            <a:r>
              <a:rPr lang="ru-RU" dirty="0"/>
              <a:t> – терминологическое обеспечение – будет сказано позже, выполняют специалисты различных отделов, в </a:t>
            </a:r>
            <a:r>
              <a:rPr lang="ru-RU" dirty="0" err="1"/>
              <a:t>т.ч</a:t>
            </a:r>
            <a:r>
              <a:rPr lang="ru-RU" dirty="0"/>
              <a:t>. Отдела петрологии, отдела </a:t>
            </a:r>
            <a:r>
              <a:rPr lang="ru-RU" dirty="0" err="1" smtClean="0"/>
              <a:t>литогеодинамики</a:t>
            </a:r>
            <a:r>
              <a:rPr lang="ru-RU" dirty="0"/>
              <a:t>, литологии </a:t>
            </a:r>
            <a:r>
              <a:rPr lang="ru-RU" dirty="0" smtClean="0"/>
              <a:t> </a:t>
            </a:r>
            <a:r>
              <a:rPr lang="ru-RU" dirty="0"/>
              <a:t>... Мы являемся участниками группы </a:t>
            </a:r>
            <a:r>
              <a:rPr lang="en-US" dirty="0" err="1"/>
              <a:t>GeoScience</a:t>
            </a:r>
            <a:r>
              <a:rPr lang="en-US" dirty="0"/>
              <a:t> Terminology  CGI IUGS</a:t>
            </a:r>
            <a:endParaRPr lang="ru-RU" dirty="0"/>
          </a:p>
          <a:p>
            <a:pPr defTabSz="922721" eaLnBrk="1" hangingPunct="1">
              <a:defRPr/>
            </a:pPr>
            <a:endParaRPr lang="ru-RU" dirty="0"/>
          </a:p>
          <a:p>
            <a:pPr defTabSz="922721" eaLnBrk="1" hangingPunct="1">
              <a:defRPr/>
            </a:pPr>
            <a:endParaRPr lang="ru-RU" dirty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32548" indent="-281751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26997" indent="-225399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577797" indent="-225399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28597" indent="-225399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479395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30194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380993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31793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E5BCD86-4D24-466A-A666-A530EDBAC38D}" type="slidenum">
              <a:rPr lang="ru-RU" sz="1300"/>
              <a:pPr eaLnBrk="1" hangingPunct="1"/>
              <a:t>30</a:t>
            </a:fld>
            <a:endParaRPr lang="ru-RU" sz="13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dirty="0"/>
              <a:t>Взаимодействие с </a:t>
            </a:r>
            <a:r>
              <a:rPr lang="ru-RU" dirty="0" err="1"/>
              <a:t>ЭлектрКартойНедропользования</a:t>
            </a:r>
            <a:r>
              <a:rPr lang="ru-RU" dirty="0"/>
              <a:t>, которую создает центр Минерал </a:t>
            </a:r>
            <a:r>
              <a:rPr lang="ru-RU" dirty="0" err="1"/>
              <a:t>Аэрогеологии</a:t>
            </a:r>
            <a:r>
              <a:rPr lang="ru-RU" dirty="0"/>
              <a:t>,  реализовано на уровне стандарта </a:t>
            </a:r>
            <a:r>
              <a:rPr lang="en-US" dirty="0" smtClean="0"/>
              <a:t>WMS</a:t>
            </a:r>
            <a:r>
              <a:rPr lang="ru-RU" dirty="0" smtClean="0"/>
              <a:t>. </a:t>
            </a:r>
            <a:endParaRPr lang="ru-RU" dirty="0"/>
          </a:p>
          <a:p>
            <a:r>
              <a:rPr lang="ru-RU" dirty="0"/>
              <a:t>ВМС ресурс по растровому покрытию гк1000 второго поколения опубликован у нас на сайте</a:t>
            </a:r>
          </a:p>
          <a:p>
            <a:r>
              <a:rPr lang="ru-RU" dirty="0"/>
              <a:t>Также тестировался доступ к </a:t>
            </a:r>
            <a:r>
              <a:rPr lang="en-US" dirty="0"/>
              <a:t>WMS</a:t>
            </a:r>
            <a:r>
              <a:rPr lang="ru-RU" dirty="0"/>
              <a:t> ресурсу по ГК-200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5702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8980" indent="-288069" defTabSz="95702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52277" indent="-230456" defTabSz="95702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13189" indent="-230456" defTabSz="95702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74099" indent="-230456" defTabSz="95702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35010" indent="-230456" defTabSz="95702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95921" indent="-230456" defTabSz="95702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56831" indent="-230456" defTabSz="95702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917743" indent="-230456" defTabSz="95702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fld id="{248F7CCA-EB8B-45D0-AA98-17CB3B0F126D}" type="slidenum">
              <a:rPr lang="ru-RU" sz="1300">
                <a:latin typeface="Arial" charset="0"/>
              </a:rPr>
              <a:pPr eaLnBrk="1" hangingPunct="1">
                <a:lnSpc>
                  <a:spcPct val="100000"/>
                </a:lnSpc>
                <a:defRPr/>
              </a:pPr>
              <a:t>31</a:t>
            </a:fld>
            <a:endParaRPr lang="ru-RU" sz="1300">
              <a:latin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32548" indent="-281751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26997" indent="-225399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577797" indent="-225399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28597" indent="-225399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479395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30194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380993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31793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E5BCD86-4D24-466A-A666-A530EDBAC38D}" type="slidenum">
              <a:rPr lang="ru-RU" sz="1300"/>
              <a:pPr eaLnBrk="1" hangingPunct="1"/>
              <a:t>4</a:t>
            </a:fld>
            <a:endParaRPr lang="ru-RU" sz="13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32548" indent="-281751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26997" indent="-225399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577797" indent="-225399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28597" indent="-225399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479395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30194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380993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31793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E5BCD86-4D24-466A-A666-A530EDBAC38D}" type="slidenum">
              <a:rPr lang="ru-RU" sz="1300"/>
              <a:pPr eaLnBrk="1" hangingPunct="1"/>
              <a:t>5</a:t>
            </a:fld>
            <a:endParaRPr lang="ru-RU" sz="13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32548" indent="-281751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26997" indent="-225399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577797" indent="-225399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28597" indent="-225399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479395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30194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380993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31793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E5BCD86-4D24-466A-A666-A530EDBAC38D}" type="slidenum">
              <a:rPr lang="ru-RU" sz="1300"/>
              <a:pPr eaLnBrk="1" hangingPunct="1"/>
              <a:t>6</a:t>
            </a:fld>
            <a:endParaRPr lang="ru-RU" sz="13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smtClean="0"/>
              <a:t>Основой технологии является международный формат </a:t>
            </a:r>
            <a:r>
              <a:rPr lang="en-US" dirty="0" smtClean="0"/>
              <a:t>WMS</a:t>
            </a:r>
            <a:r>
              <a:rPr lang="ru-RU" dirty="0" smtClean="0"/>
              <a:t>,</a:t>
            </a:r>
            <a:r>
              <a:rPr lang="ru-RU" baseline="0" dirty="0" smtClean="0"/>
              <a:t> он обеспечивает взаимодействие базы данных и клиентского приложения, которое отображает карты.</a:t>
            </a:r>
            <a:endParaRPr lang="ru-RU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32548" indent="-281751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26997" indent="-225399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577797" indent="-225399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28597" indent="-225399" defTabSz="95638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479395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30194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380993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31793" indent="-225399" defTabSz="95638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E5BCD86-4D24-466A-A666-A530EDBAC38D}" type="slidenum">
              <a:rPr lang="ru-RU" sz="1300"/>
              <a:pPr eaLnBrk="1" hangingPunct="1"/>
              <a:t>7</a:t>
            </a:fld>
            <a:endParaRPr lang="ru-RU" sz="13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57767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9556" indent="-288292" defTabSz="957767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53164" indent="-230633" defTabSz="957767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14430" indent="-230633" defTabSz="957767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75695" indent="-230633" defTabSz="957767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36961" indent="-230633" defTabSz="957767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98226" indent="-230633" defTabSz="957767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59492" indent="-230633" defTabSz="957767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920758" indent="-230633" defTabSz="957767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fld id="{75D33EC6-B792-4CC2-9511-DCB12120680F}" type="slidenum">
              <a:rPr lang="ru-RU" sz="1300">
                <a:latin typeface="Arial" charset="0"/>
              </a:rPr>
              <a:pPr eaLnBrk="1" hangingPunct="1">
                <a:lnSpc>
                  <a:spcPct val="100000"/>
                </a:lnSpc>
                <a:defRPr/>
              </a:pPr>
              <a:t>8</a:t>
            </a:fld>
            <a:endParaRPr lang="ru-RU" sz="1300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57933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9687" indent="-288341" defTabSz="957933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53364" indent="-230673" defTabSz="957933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14709" indent="-230673" defTabSz="957933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76055" indent="-230673" defTabSz="957933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37400" indent="-230673" defTabSz="95793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98745" indent="-230673" defTabSz="95793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60091" indent="-230673" defTabSz="95793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921436" indent="-230673" defTabSz="95793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fld id="{75D33EC6-B792-4CC2-9511-DCB12120680F}" type="slidenum">
              <a:rPr lang="ru-RU" sz="1300">
                <a:latin typeface="Arial" charset="0"/>
              </a:rPr>
              <a:pPr eaLnBrk="1" hangingPunct="1">
                <a:lnSpc>
                  <a:spcPct val="100000"/>
                </a:lnSpc>
                <a:defRPr/>
              </a:pPr>
              <a:t>9</a:t>
            </a:fld>
            <a:endParaRPr lang="ru-RU" sz="1300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33E7A-70E4-404D-B5D0-5E8B9FFCFD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839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18819-688A-4F17-A461-5C93E7851C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286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32B0A-4A4A-4353-911F-ABA28095C0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35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B0B36-FD6E-4EE2-BC48-821FD50254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60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3FF38-5E01-47AC-BD77-6CA2C57BA3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091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57133-7CFE-498E-B9C1-80BD68FF30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91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D7C2C-F382-4673-A869-EA722D102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165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C7DBA-EE7D-4B89-A6C0-EF3DC1A261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710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59CBA-A63F-44DF-97E8-6EFC357FDE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68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03C8F-6972-426A-A03F-8D80AEDF1E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176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C514A-E031-4A41-ADBD-C3D794D41F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280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54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4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4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C4F1644E-EB0A-478A-8093-451C043922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4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microsoft.com/office/2007/relationships/hdphoto" Target="../media/hdphoto3.wdp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microsoft.com/office/2007/relationships/hdphoto" Target="../media/hdphoto2.wdp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"/>
          <p:cNvSpPr>
            <a:spLocks noChangeArrowheads="1"/>
          </p:cNvSpPr>
          <p:nvPr/>
        </p:nvSpPr>
        <p:spPr bwMode="auto">
          <a:xfrm>
            <a:off x="0" y="404813"/>
            <a:ext cx="9144000" cy="6453187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chemeClr val="bg1">
                  <a:alpha val="53000"/>
                </a:scheme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pic>
        <p:nvPicPr>
          <p:cNvPr id="2052" name="Picture 7" descr="logo VSEGEI dark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1"/>
            <a:ext cx="958900" cy="302120"/>
          </a:xfrm>
          <a:prstGeom prst="rect">
            <a:avLst/>
          </a:prstGeom>
          <a:solidFill>
            <a:schemeClr val="accent5">
              <a:alpha val="37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179388" y="49213"/>
            <a:ext cx="788511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ru-RU" sz="900" b="1" dirty="0">
                <a:solidFill>
                  <a:srgbClr val="003366"/>
                </a:solidFill>
                <a:latin typeface="Arial" charset="0"/>
              </a:rPr>
              <a:t>В с е р о с </a:t>
            </a:r>
            <a:r>
              <a:rPr lang="ru-RU" sz="900" b="1" dirty="0" err="1">
                <a:solidFill>
                  <a:srgbClr val="003366"/>
                </a:solidFill>
                <a:latin typeface="Arial" charset="0"/>
              </a:rPr>
              <a:t>с</a:t>
            </a:r>
            <a:r>
              <a:rPr lang="ru-RU" sz="900" b="1" dirty="0">
                <a:solidFill>
                  <a:srgbClr val="003366"/>
                </a:solidFill>
                <a:latin typeface="Arial" charset="0"/>
              </a:rPr>
              <a:t> и й с к и й   н а у ч н о – и с </a:t>
            </a:r>
            <a:r>
              <a:rPr lang="ru-RU" sz="900" b="1" dirty="0" err="1">
                <a:solidFill>
                  <a:srgbClr val="003366"/>
                </a:solidFill>
                <a:latin typeface="Arial" charset="0"/>
              </a:rPr>
              <a:t>с</a:t>
            </a:r>
            <a:r>
              <a:rPr lang="ru-RU" sz="900" b="1" dirty="0">
                <a:solidFill>
                  <a:srgbClr val="003366"/>
                </a:solidFill>
                <a:latin typeface="Arial" charset="0"/>
              </a:rPr>
              <a:t> л е д о в а т е л ь с к и й   г е о л о г и ч е с к и й   и н с т и т у т   и м .   А . П . К а р п и н с к о г о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185561" y="5877272"/>
            <a:ext cx="5832647" cy="64735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 sz="1200" u="sng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>
              <a:defRPr/>
            </a:pPr>
            <a:r>
              <a:rPr lang="ru-RU" sz="1200" b="1" u="sng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Снежко В.В</a:t>
            </a:r>
            <a:r>
              <a:rPr lang="ru-RU" sz="1200" b="1" u="sng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 </a:t>
            </a:r>
            <a:r>
              <a:rPr lang="ru-RU" sz="1200" u="sng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, </a:t>
            </a:r>
            <a:r>
              <a:rPr lang="ru-RU" sz="1200" u="sng" dirty="0" err="1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Брехов</a:t>
            </a:r>
            <a:r>
              <a:rPr lang="ru-RU" sz="1200" u="sng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Г.В., Березюк Н.И., Коваленко Е.А. (ФГУП «ВСЕГЕИ»)</a:t>
            </a:r>
          </a:p>
          <a:p>
            <a:pPr>
              <a:defRPr/>
            </a:pPr>
            <a:endParaRPr lang="ru-RU" sz="1200" u="sng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057" name="Прямоугольник 14"/>
          <p:cNvSpPr>
            <a:spLocks noChangeArrowheads="1"/>
          </p:cNvSpPr>
          <p:nvPr/>
        </p:nvSpPr>
        <p:spPr bwMode="auto">
          <a:xfrm>
            <a:off x="179388" y="3861048"/>
            <a:ext cx="8785100" cy="160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База </a:t>
            </a:r>
            <a:r>
              <a:rPr lang="ru-RU" sz="2400" b="1" dirty="0">
                <a:solidFill>
                  <a:schemeClr val="bg1"/>
                </a:solidFill>
              </a:rPr>
              <a:t>данных </a:t>
            </a:r>
            <a:r>
              <a:rPr lang="ru-RU" sz="2400" b="1" dirty="0" err="1">
                <a:solidFill>
                  <a:schemeClr val="bg1"/>
                </a:solidFill>
              </a:rPr>
              <a:t>Госгеолкарт</a:t>
            </a:r>
            <a:r>
              <a:rPr lang="ru-RU" sz="2400" b="1" dirty="0">
                <a:solidFill>
                  <a:schemeClr val="bg1"/>
                </a:solidFill>
              </a:rPr>
              <a:t> как технологическая основа по интеграции цифровых геологических ресурсов </a:t>
            </a:r>
            <a:r>
              <a:rPr lang="ru-RU" sz="2400" b="1" dirty="0" smtClean="0">
                <a:solidFill>
                  <a:schemeClr val="bg1"/>
                </a:solidFill>
              </a:rPr>
              <a:t>стран </a:t>
            </a:r>
            <a:r>
              <a:rPr lang="ru-RU" sz="2400" b="1" dirty="0">
                <a:solidFill>
                  <a:schemeClr val="bg1"/>
                </a:solidFill>
              </a:rPr>
              <a:t>СНГ. Опыт взаимодействия с проектом </a:t>
            </a:r>
            <a:r>
              <a:rPr lang="ru-RU" sz="2400" b="1" dirty="0" err="1">
                <a:solidFill>
                  <a:schemeClr val="bg1"/>
                </a:solidFill>
              </a:rPr>
              <a:t>OneGeology</a:t>
            </a:r>
            <a:r>
              <a:rPr lang="ru-RU" sz="2400" b="1" dirty="0">
                <a:solidFill>
                  <a:schemeClr val="bg1"/>
                </a:solidFill>
              </a:rPr>
              <a:t> и отраслевыми ИС </a:t>
            </a:r>
            <a:r>
              <a:rPr lang="ru-RU" sz="2400" b="1" dirty="0" err="1">
                <a:solidFill>
                  <a:schemeClr val="bg1"/>
                </a:solidFill>
              </a:rPr>
              <a:t>Роснедра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21522"/>
            <a:ext cx="5086275" cy="3239154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contourW="12700">
            <a:bevelT/>
            <a:contourClr>
              <a:schemeClr val="bg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"/>
          <p:cNvSpPr>
            <a:spLocks noChangeArrowheads="1"/>
          </p:cNvSpPr>
          <p:nvPr/>
        </p:nvSpPr>
        <p:spPr bwMode="auto">
          <a:xfrm>
            <a:off x="0" y="404813"/>
            <a:ext cx="9144000" cy="6453187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chemeClr val="bg1">
                  <a:alpha val="53000"/>
                </a:scheme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pic>
        <p:nvPicPr>
          <p:cNvPr id="2052" name="Picture 7" descr="logo VSEGEI dar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88313" y="0"/>
            <a:ext cx="1042987" cy="328613"/>
          </a:xfrm>
          <a:prstGeom prst="rect">
            <a:avLst/>
          </a:prstGeom>
          <a:solidFill>
            <a:schemeClr val="accent5">
              <a:alpha val="37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107504" y="58401"/>
            <a:ext cx="797379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ru-RU" sz="900" b="1" dirty="0">
                <a:solidFill>
                  <a:srgbClr val="003366"/>
                </a:solidFill>
                <a:latin typeface="Arial" charset="0"/>
              </a:rPr>
              <a:t>В с е р о с </a:t>
            </a:r>
            <a:r>
              <a:rPr lang="ru-RU" sz="900" b="1" dirty="0" err="1">
                <a:solidFill>
                  <a:srgbClr val="003366"/>
                </a:solidFill>
                <a:latin typeface="Arial" charset="0"/>
              </a:rPr>
              <a:t>с</a:t>
            </a:r>
            <a:r>
              <a:rPr lang="ru-RU" sz="900" b="1" dirty="0">
                <a:solidFill>
                  <a:srgbClr val="003366"/>
                </a:solidFill>
                <a:latin typeface="Arial" charset="0"/>
              </a:rPr>
              <a:t> и й с к и й   н а у ч н о – и с </a:t>
            </a:r>
            <a:r>
              <a:rPr lang="ru-RU" sz="900" b="1" dirty="0" err="1">
                <a:solidFill>
                  <a:srgbClr val="003366"/>
                </a:solidFill>
                <a:latin typeface="Arial" charset="0"/>
              </a:rPr>
              <a:t>с</a:t>
            </a:r>
            <a:r>
              <a:rPr lang="ru-RU" sz="900" b="1" dirty="0">
                <a:solidFill>
                  <a:srgbClr val="003366"/>
                </a:solidFill>
                <a:latin typeface="Arial" charset="0"/>
              </a:rPr>
              <a:t> л е д о в а т е л ь с к и й   г е о л о г и ч е с к и й   и н с т и т у т   и м .   А . П . К а р п и н с к о г о</a:t>
            </a:r>
          </a:p>
        </p:txBody>
      </p:sp>
      <p:sp>
        <p:nvSpPr>
          <p:cNvPr id="2058" name="Rectangle 2"/>
          <p:cNvSpPr>
            <a:spLocks noChangeArrowheads="1"/>
          </p:cNvSpPr>
          <p:nvPr/>
        </p:nvSpPr>
        <p:spPr bwMode="auto">
          <a:xfrm>
            <a:off x="0" y="6525344"/>
            <a:ext cx="9180513" cy="337419"/>
          </a:xfrm>
          <a:prstGeom prst="rect">
            <a:avLst/>
          </a:prstGeom>
          <a:gradFill rotWithShape="1">
            <a:gsLst>
              <a:gs pos="0">
                <a:schemeClr val="bg1">
                  <a:alpha val="53000"/>
                </a:scheme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sp>
        <p:nvSpPr>
          <p:cNvPr id="2059" name="Rectangle 8"/>
          <p:cNvSpPr>
            <a:spLocks noChangeArrowheads="1"/>
          </p:cNvSpPr>
          <p:nvPr/>
        </p:nvSpPr>
        <p:spPr bwMode="auto">
          <a:xfrm>
            <a:off x="2267406" y="6700644"/>
            <a:ext cx="4534896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800" dirty="0">
                <a:solidFill>
                  <a:schemeClr val="bg1"/>
                </a:solidFill>
                <a:latin typeface="Arial" charset="0"/>
              </a:rPr>
              <a:t>phone</a:t>
            </a:r>
            <a:r>
              <a:rPr lang="ru-RU" sz="800" dirty="0">
                <a:solidFill>
                  <a:schemeClr val="bg1"/>
                </a:solidFill>
                <a:latin typeface="Arial" charset="0"/>
              </a:rPr>
              <a:t>: +7 (812) 321-5706</a:t>
            </a:r>
            <a:r>
              <a:rPr lang="en-US" sz="800" dirty="0">
                <a:solidFill>
                  <a:schemeClr val="bg1"/>
                </a:solidFill>
                <a:latin typeface="Arial" charset="0"/>
              </a:rPr>
              <a:t>, fax: +7 (812) 321-3023</a:t>
            </a:r>
            <a:r>
              <a:rPr lang="ru-RU" sz="800" dirty="0">
                <a:solidFill>
                  <a:schemeClr val="bg1"/>
                </a:solidFill>
                <a:latin typeface="Arial" charset="0"/>
              </a:rPr>
              <a:t>; </a:t>
            </a:r>
            <a:r>
              <a:rPr lang="en-US" sz="800" dirty="0">
                <a:solidFill>
                  <a:schemeClr val="bg1"/>
                </a:solidFill>
                <a:latin typeface="Arial" charset="0"/>
              </a:rPr>
              <a:t>e-mail: vsegei@vsegei.ru,  http://www.vsegei.ru</a:t>
            </a:r>
            <a:endParaRPr lang="ru-RU" sz="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617389" y="6525344"/>
            <a:ext cx="5834931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900" b="1" spc="300" dirty="0">
                <a:solidFill>
                  <a:schemeClr val="bg1"/>
                </a:solidFill>
                <a:latin typeface="Arial" charset="0"/>
              </a:rPr>
              <a:t>A.P. </a:t>
            </a:r>
            <a:r>
              <a:rPr lang="en-US" sz="900" b="1" spc="300" dirty="0" err="1">
                <a:solidFill>
                  <a:schemeClr val="bg1"/>
                </a:solidFill>
                <a:latin typeface="Arial" charset="0"/>
              </a:rPr>
              <a:t>Karpinsky</a:t>
            </a:r>
            <a:r>
              <a:rPr lang="en-US" sz="900" b="1" spc="300" dirty="0">
                <a:solidFill>
                  <a:schemeClr val="bg1"/>
                </a:solidFill>
                <a:latin typeface="Arial" charset="0"/>
              </a:rPr>
              <a:t> Russian Geological Research Institute (VSEGEI)</a:t>
            </a:r>
            <a:endParaRPr lang="ru-RU" sz="900" b="1" spc="3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1" name="Rectangle 9"/>
          <p:cNvSpPr txBox="1">
            <a:spLocks noChangeArrowheads="1"/>
          </p:cNvSpPr>
          <p:nvPr/>
        </p:nvSpPr>
        <p:spPr bwMode="auto">
          <a:xfrm>
            <a:off x="467544" y="5949046"/>
            <a:ext cx="1512168" cy="46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ctr">
              <a:defRPr sz="1100">
                <a:solidFill>
                  <a:srgbClr val="CCFFCC"/>
                </a:solidFill>
              </a:defRPr>
            </a:lvl1pPr>
          </a:lstStyle>
          <a:p>
            <a:pPr algn="l"/>
            <a:r>
              <a:rPr lang="ru-RU" sz="1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Каталог растров</a:t>
            </a:r>
            <a:endParaRPr lang="en-US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Стрелка вверх 1"/>
          <p:cNvSpPr/>
          <p:nvPr/>
        </p:nvSpPr>
        <p:spPr bwMode="auto">
          <a:xfrm>
            <a:off x="1115954" y="5732148"/>
            <a:ext cx="213741" cy="216898"/>
          </a:xfrm>
          <a:prstGeom prst="upArrow">
            <a:avLst/>
          </a:prstGeom>
          <a:solidFill>
            <a:srgbClr val="A7197E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89" y="1298868"/>
            <a:ext cx="8764534" cy="442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9"/>
          <p:cNvSpPr txBox="1">
            <a:spLocks noChangeArrowheads="1"/>
          </p:cNvSpPr>
          <p:nvPr/>
        </p:nvSpPr>
        <p:spPr bwMode="auto">
          <a:xfrm>
            <a:off x="5868144" y="2216950"/>
            <a:ext cx="1512168" cy="46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ctr">
              <a:defRPr sz="1100">
                <a:solidFill>
                  <a:srgbClr val="CCFFCC"/>
                </a:solidFill>
              </a:defRPr>
            </a:lvl1pPr>
          </a:lstStyle>
          <a:p>
            <a:pPr algn="l"/>
            <a:r>
              <a:rPr lang="ru-RU" sz="1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Диспетчер слоев</a:t>
            </a:r>
            <a:endParaRPr lang="en-US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трелка вправо 2"/>
          <p:cNvSpPr/>
          <p:nvPr/>
        </p:nvSpPr>
        <p:spPr bwMode="auto">
          <a:xfrm>
            <a:off x="7380312" y="2218070"/>
            <a:ext cx="288032" cy="244555"/>
          </a:xfrm>
          <a:prstGeom prst="rightArrow">
            <a:avLst/>
          </a:prstGeom>
          <a:solidFill>
            <a:srgbClr val="A7197E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80000"/>
              </a:lnSpc>
            </a:pPr>
            <a:endParaRPr lang="ru-RU"/>
          </a:p>
        </p:txBody>
      </p:sp>
      <p:sp>
        <p:nvSpPr>
          <p:cNvPr id="12" name="Rectangle 9"/>
          <p:cNvSpPr txBox="1">
            <a:spLocks noChangeArrowheads="1"/>
          </p:cNvSpPr>
          <p:nvPr/>
        </p:nvSpPr>
        <p:spPr bwMode="auto">
          <a:xfrm>
            <a:off x="7580264" y="4484517"/>
            <a:ext cx="1512168" cy="46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ctr">
              <a:defRPr sz="1100">
                <a:solidFill>
                  <a:srgbClr val="CCFFCC"/>
                </a:solidFill>
              </a:defRPr>
            </a:lvl1pPr>
          </a:lstStyle>
          <a:p>
            <a:pPr algn="l"/>
            <a:r>
              <a:rPr lang="ru-RU" sz="1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Обзорная карта</a:t>
            </a:r>
            <a:endParaRPr lang="en-US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Стрелка вправо 16"/>
          <p:cNvSpPr/>
          <p:nvPr/>
        </p:nvSpPr>
        <p:spPr bwMode="auto">
          <a:xfrm rot="5400000">
            <a:off x="8192331" y="4830292"/>
            <a:ext cx="288032" cy="244555"/>
          </a:xfrm>
          <a:prstGeom prst="rightArrow">
            <a:avLst/>
          </a:prstGeom>
          <a:solidFill>
            <a:srgbClr val="A7197E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80000"/>
              </a:lnSpc>
            </a:pPr>
            <a:endParaRPr lang="ru-RU"/>
          </a:p>
        </p:txBody>
      </p:sp>
      <p:sp>
        <p:nvSpPr>
          <p:cNvPr id="18" name="Rectangle 9"/>
          <p:cNvSpPr txBox="1">
            <a:spLocks noChangeArrowheads="1"/>
          </p:cNvSpPr>
          <p:nvPr/>
        </p:nvSpPr>
        <p:spPr bwMode="auto">
          <a:xfrm>
            <a:off x="2806662" y="2147307"/>
            <a:ext cx="1512168" cy="46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ctr">
              <a:defRPr sz="1100">
                <a:solidFill>
                  <a:srgbClr val="CCFFCC"/>
                </a:solidFill>
              </a:defRPr>
            </a:lvl1pPr>
          </a:lstStyle>
          <a:p>
            <a:pPr algn="l"/>
            <a:r>
              <a:rPr lang="ru-RU" sz="1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Кнопки управления</a:t>
            </a:r>
            <a:endParaRPr lang="en-US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Стрелка вверх 18"/>
          <p:cNvSpPr/>
          <p:nvPr/>
        </p:nvSpPr>
        <p:spPr bwMode="auto">
          <a:xfrm>
            <a:off x="3131840" y="1930409"/>
            <a:ext cx="213741" cy="216898"/>
          </a:xfrm>
          <a:prstGeom prst="upArrow">
            <a:avLst/>
          </a:prstGeom>
          <a:solidFill>
            <a:srgbClr val="A7197E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27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"/>
          <p:cNvSpPr>
            <a:spLocks noChangeArrowheads="1"/>
          </p:cNvSpPr>
          <p:nvPr/>
        </p:nvSpPr>
        <p:spPr bwMode="auto">
          <a:xfrm>
            <a:off x="0" y="404813"/>
            <a:ext cx="9144000" cy="6453187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chemeClr val="bg1">
                  <a:alpha val="53000"/>
                </a:scheme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pic>
        <p:nvPicPr>
          <p:cNvPr id="2052" name="Picture 7" descr="logo VSEGEI dar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88313" y="0"/>
            <a:ext cx="1042987" cy="328613"/>
          </a:xfrm>
          <a:prstGeom prst="rect">
            <a:avLst/>
          </a:prstGeom>
          <a:solidFill>
            <a:schemeClr val="accent5">
              <a:alpha val="37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107504" y="58401"/>
            <a:ext cx="797379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ru-RU" sz="900" b="1" dirty="0">
                <a:solidFill>
                  <a:srgbClr val="003366"/>
                </a:solidFill>
                <a:latin typeface="Arial" charset="0"/>
              </a:rPr>
              <a:t>В с е р о с </a:t>
            </a:r>
            <a:r>
              <a:rPr lang="ru-RU" sz="900" b="1" dirty="0" err="1">
                <a:solidFill>
                  <a:srgbClr val="003366"/>
                </a:solidFill>
                <a:latin typeface="Arial" charset="0"/>
              </a:rPr>
              <a:t>с</a:t>
            </a:r>
            <a:r>
              <a:rPr lang="ru-RU" sz="900" b="1" dirty="0">
                <a:solidFill>
                  <a:srgbClr val="003366"/>
                </a:solidFill>
                <a:latin typeface="Arial" charset="0"/>
              </a:rPr>
              <a:t> и й с к и й   н а у ч н о – и с </a:t>
            </a:r>
            <a:r>
              <a:rPr lang="ru-RU" sz="900" b="1" dirty="0" err="1">
                <a:solidFill>
                  <a:srgbClr val="003366"/>
                </a:solidFill>
                <a:latin typeface="Arial" charset="0"/>
              </a:rPr>
              <a:t>с</a:t>
            </a:r>
            <a:r>
              <a:rPr lang="ru-RU" sz="900" b="1" dirty="0">
                <a:solidFill>
                  <a:srgbClr val="003366"/>
                </a:solidFill>
                <a:latin typeface="Arial" charset="0"/>
              </a:rPr>
              <a:t> л е д о в а т е л ь с к и й   г е о л о г и ч е с к и й   и н с т и т у т   и м .   А . П . К а р п и н с к о г о</a:t>
            </a:r>
          </a:p>
        </p:txBody>
      </p:sp>
      <p:sp>
        <p:nvSpPr>
          <p:cNvPr id="2058" name="Rectangle 2"/>
          <p:cNvSpPr>
            <a:spLocks noChangeArrowheads="1"/>
          </p:cNvSpPr>
          <p:nvPr/>
        </p:nvSpPr>
        <p:spPr bwMode="auto">
          <a:xfrm>
            <a:off x="0" y="6525344"/>
            <a:ext cx="9180513" cy="337419"/>
          </a:xfrm>
          <a:prstGeom prst="rect">
            <a:avLst/>
          </a:prstGeom>
          <a:gradFill rotWithShape="1">
            <a:gsLst>
              <a:gs pos="0">
                <a:schemeClr val="bg1">
                  <a:alpha val="53000"/>
                </a:scheme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sp>
        <p:nvSpPr>
          <p:cNvPr id="2059" name="Rectangle 8"/>
          <p:cNvSpPr>
            <a:spLocks noChangeArrowheads="1"/>
          </p:cNvSpPr>
          <p:nvPr/>
        </p:nvSpPr>
        <p:spPr bwMode="auto">
          <a:xfrm>
            <a:off x="2267406" y="6700644"/>
            <a:ext cx="4534896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800" dirty="0">
                <a:solidFill>
                  <a:schemeClr val="bg1"/>
                </a:solidFill>
                <a:latin typeface="Arial" charset="0"/>
              </a:rPr>
              <a:t>phone</a:t>
            </a:r>
            <a:r>
              <a:rPr lang="ru-RU" sz="800" dirty="0">
                <a:solidFill>
                  <a:schemeClr val="bg1"/>
                </a:solidFill>
                <a:latin typeface="Arial" charset="0"/>
              </a:rPr>
              <a:t>: +7 (812) 321-5706</a:t>
            </a:r>
            <a:r>
              <a:rPr lang="en-US" sz="800" dirty="0">
                <a:solidFill>
                  <a:schemeClr val="bg1"/>
                </a:solidFill>
                <a:latin typeface="Arial" charset="0"/>
              </a:rPr>
              <a:t>, fax: +7 (812) 321-3023</a:t>
            </a:r>
            <a:r>
              <a:rPr lang="ru-RU" sz="800" dirty="0">
                <a:solidFill>
                  <a:schemeClr val="bg1"/>
                </a:solidFill>
                <a:latin typeface="Arial" charset="0"/>
              </a:rPr>
              <a:t>; </a:t>
            </a:r>
            <a:r>
              <a:rPr lang="en-US" sz="800" dirty="0">
                <a:solidFill>
                  <a:schemeClr val="bg1"/>
                </a:solidFill>
                <a:latin typeface="Arial" charset="0"/>
              </a:rPr>
              <a:t>e-mail: vsegei@vsegei.ru,  http://www.vsegei.ru</a:t>
            </a:r>
            <a:endParaRPr lang="ru-RU" sz="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617389" y="6525344"/>
            <a:ext cx="5834931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900" b="1" spc="300" dirty="0">
                <a:solidFill>
                  <a:schemeClr val="bg1"/>
                </a:solidFill>
                <a:latin typeface="Arial" charset="0"/>
              </a:rPr>
              <a:t>A.P. </a:t>
            </a:r>
            <a:r>
              <a:rPr lang="en-US" sz="900" b="1" spc="300" dirty="0" err="1">
                <a:solidFill>
                  <a:schemeClr val="bg1"/>
                </a:solidFill>
                <a:latin typeface="Arial" charset="0"/>
              </a:rPr>
              <a:t>Karpinsky</a:t>
            </a:r>
            <a:r>
              <a:rPr lang="en-US" sz="900" b="1" spc="300" dirty="0">
                <a:solidFill>
                  <a:schemeClr val="bg1"/>
                </a:solidFill>
                <a:latin typeface="Arial" charset="0"/>
              </a:rPr>
              <a:t> Russian Geological Research Institute (VSEGEI)</a:t>
            </a:r>
            <a:endParaRPr lang="ru-RU" sz="900" b="1" spc="3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Стрелка вверх 1"/>
          <p:cNvSpPr/>
          <p:nvPr/>
        </p:nvSpPr>
        <p:spPr bwMode="auto">
          <a:xfrm>
            <a:off x="-9165118" y="4733913"/>
            <a:ext cx="213741" cy="216898"/>
          </a:xfrm>
          <a:prstGeom prst="upArrow">
            <a:avLst/>
          </a:prstGeom>
          <a:solidFill>
            <a:srgbClr val="A7197E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9"/>
          <p:cNvSpPr txBox="1">
            <a:spLocks noChangeArrowheads="1"/>
          </p:cNvSpPr>
          <p:nvPr/>
        </p:nvSpPr>
        <p:spPr bwMode="auto">
          <a:xfrm>
            <a:off x="456456" y="518565"/>
            <a:ext cx="8414490" cy="46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ctr">
              <a:defRPr sz="1100">
                <a:solidFill>
                  <a:srgbClr val="CCFFCC"/>
                </a:solidFill>
              </a:defRPr>
            </a:lvl1pPr>
          </a:lstStyle>
          <a:p>
            <a:pPr algn="l"/>
            <a:r>
              <a:rPr lang="ru-RU" sz="16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Геологические карты комплектов </a:t>
            </a:r>
            <a:r>
              <a:rPr lang="en-US" sz="16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K-3</a:t>
            </a:r>
            <a:r>
              <a:rPr lang="ru-RU" sz="16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8</a:t>
            </a:r>
            <a:r>
              <a:rPr lang="en-US" sz="16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-I,</a:t>
            </a:r>
            <a:r>
              <a:rPr lang="en-US" sz="16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 K-3</a:t>
            </a:r>
            <a:r>
              <a:rPr lang="ru-RU" sz="16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8</a:t>
            </a:r>
            <a:r>
              <a:rPr lang="en-US" sz="16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-II</a:t>
            </a:r>
            <a:r>
              <a:rPr lang="ru-RU" sz="16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, </a:t>
            </a:r>
            <a:r>
              <a:rPr lang="en-US" sz="16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K-3</a:t>
            </a:r>
            <a:r>
              <a:rPr lang="ru-RU" sz="16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8</a:t>
            </a:r>
            <a:r>
              <a:rPr lang="en-US" sz="16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-III</a:t>
            </a:r>
            <a:endParaRPr lang="en-US" sz="16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18" name="Rectangle 9"/>
          <p:cNvSpPr txBox="1">
            <a:spLocks noChangeArrowheads="1"/>
          </p:cNvSpPr>
          <p:nvPr/>
        </p:nvSpPr>
        <p:spPr bwMode="auto">
          <a:xfrm>
            <a:off x="-7474410" y="1149072"/>
            <a:ext cx="1512168" cy="46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ctr">
              <a:defRPr sz="1100">
                <a:solidFill>
                  <a:srgbClr val="CCFFCC"/>
                </a:solidFill>
              </a:defRPr>
            </a:lvl1pPr>
          </a:lstStyle>
          <a:p>
            <a:pPr algn="l"/>
            <a:r>
              <a:rPr lang="ru-RU" sz="1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Кнопки управления</a:t>
            </a:r>
            <a:endParaRPr lang="en-US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Стрелка вверх 18"/>
          <p:cNvSpPr/>
          <p:nvPr/>
        </p:nvSpPr>
        <p:spPr bwMode="auto">
          <a:xfrm>
            <a:off x="-7149232" y="932174"/>
            <a:ext cx="213741" cy="216898"/>
          </a:xfrm>
          <a:prstGeom prst="upArrow">
            <a:avLst/>
          </a:prstGeom>
          <a:solidFill>
            <a:srgbClr val="A7197E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Стрелка вправо 2"/>
          <p:cNvSpPr/>
          <p:nvPr/>
        </p:nvSpPr>
        <p:spPr bwMode="auto">
          <a:xfrm rot="5400000">
            <a:off x="10917426" y="774330"/>
            <a:ext cx="288032" cy="244555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254000" dist="152400" algn="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80000"/>
              </a:lnSpc>
            </a:pPr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82874"/>
            <a:ext cx="8745589" cy="4103208"/>
          </a:xfrm>
          <a:prstGeom prst="rect">
            <a:avLst/>
          </a:prstGeom>
          <a:noFill/>
          <a:ln w="22225">
            <a:solidFill>
              <a:schemeClr val="bg1"/>
            </a:solidFill>
            <a:miter lim="800000"/>
            <a:headEnd/>
            <a:tailEnd/>
          </a:ln>
          <a:effectLst>
            <a:outerShdw blurRad="266700" dist="215900" dir="15000000" sx="102000" sy="102000" algn="ctr" rotWithShape="0">
              <a:schemeClr val="bg1">
                <a:lumMod val="85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48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-36513" y="1"/>
            <a:ext cx="9180513" cy="6858000"/>
          </a:xfrm>
          <a:prstGeom prst="rect">
            <a:avLst/>
          </a:prstGeom>
          <a:gradFill>
            <a:gsLst>
              <a:gs pos="100000">
                <a:schemeClr val="bg1">
                  <a:lumMod val="49000"/>
                </a:schemeClr>
              </a:gs>
              <a:gs pos="98000">
                <a:srgbClr val="003366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150000"/>
              </a:lnSpc>
            </a:pPr>
            <a:endParaRPr lang="ru-RU">
              <a:solidFill>
                <a:schemeClr val="bg1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-36512" y="6658882"/>
            <a:ext cx="9180513" cy="262791"/>
            <a:chOff x="-36512" y="6658882"/>
            <a:chExt cx="9180513" cy="262791"/>
          </a:xfrm>
        </p:grpSpPr>
        <p:sp>
          <p:nvSpPr>
            <p:cNvPr id="35" name="Rectangle 2"/>
            <p:cNvSpPr>
              <a:spLocks noChangeArrowheads="1"/>
            </p:cNvSpPr>
            <p:nvPr/>
          </p:nvSpPr>
          <p:spPr bwMode="auto">
            <a:xfrm>
              <a:off x="-36512" y="6658882"/>
              <a:ext cx="9180513" cy="262791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69000">
                  <a:srgbClr val="003366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36" name="Rectangle 11"/>
            <p:cNvSpPr>
              <a:spLocks noChangeArrowheads="1"/>
            </p:cNvSpPr>
            <p:nvPr/>
          </p:nvSpPr>
          <p:spPr bwMode="auto">
            <a:xfrm>
              <a:off x="1929607" y="6722015"/>
              <a:ext cx="5067093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42900" indent="-342900"/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phone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: +7 (812) 321-5706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, fax: +7 (812) 321-3023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; 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e-mail: vsegei@vsegei.ru,  http://www.vsegei.ru</a:t>
              </a:r>
              <a:endParaRPr lang="ru-RU" sz="900" u="sng" dirty="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32" name="Picture 5" descr="logo VSEGEI dark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688093"/>
              <a:ext cx="648643" cy="204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</p:grpSp>
      <p:sp>
        <p:nvSpPr>
          <p:cNvPr id="39" name="Rectangle 14"/>
          <p:cNvSpPr>
            <a:spLocks noChangeArrowheads="1"/>
          </p:cNvSpPr>
          <p:nvPr/>
        </p:nvSpPr>
        <p:spPr bwMode="auto">
          <a:xfrm>
            <a:off x="516572" y="85770"/>
            <a:ext cx="811085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600" b="1" i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База Данных </a:t>
            </a:r>
            <a:r>
              <a:rPr lang="ru-RU" sz="1600" b="1" i="1" spc="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Госгеолкарт</a:t>
            </a:r>
            <a:r>
              <a:rPr lang="ru-RU" sz="1600" b="1" i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масштаб 1:200 000</a:t>
            </a:r>
            <a:endParaRPr lang="ru-RU" sz="1600" b="1" i="1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9"/>
          <a:stretch/>
        </p:blipFill>
        <p:spPr bwMode="auto">
          <a:xfrm>
            <a:off x="755576" y="3429001"/>
            <a:ext cx="7236295" cy="1913119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dist="107763" dir="2700000" algn="ctr" rotWithShape="0">
              <a:schemeClr val="accent6">
                <a:lumMod val="75000"/>
              </a:schemeClr>
            </a:outerShdw>
            <a:reflection blurRad="177800" stA="31000" endPos="72000" dist="508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2" y="5445224"/>
            <a:ext cx="8936109" cy="108012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dist="107763" dir="2700000" algn="ctr" rotWithShape="0">
              <a:schemeClr val="accent6">
                <a:lumMod val="75000"/>
              </a:schemeClr>
            </a:outerShdw>
            <a:reflection blurRad="177800" stA="31000" endPos="72000" dist="508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9" y="2348880"/>
            <a:ext cx="8936108" cy="53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46" y="85770"/>
            <a:ext cx="7236295" cy="2019784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dist="107763" dir="2700000" algn="ctr" rotWithShape="0">
              <a:schemeClr val="accent6">
                <a:lumMod val="75000"/>
              </a:schemeClr>
            </a:outerShdw>
            <a:reflection blurRad="177800" stA="31000" endPos="72000" dist="508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642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-36513" y="1"/>
            <a:ext cx="9180513" cy="6858000"/>
          </a:xfrm>
          <a:prstGeom prst="rect">
            <a:avLst/>
          </a:prstGeom>
          <a:gradFill>
            <a:gsLst>
              <a:gs pos="100000">
                <a:schemeClr val="bg1">
                  <a:lumMod val="49000"/>
                </a:schemeClr>
              </a:gs>
              <a:gs pos="98000">
                <a:srgbClr val="003366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150000"/>
              </a:lnSpc>
            </a:pP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-36512" y="6658882"/>
            <a:ext cx="9180513" cy="262791"/>
            <a:chOff x="-36512" y="6658882"/>
            <a:chExt cx="9180513" cy="262791"/>
          </a:xfrm>
        </p:grpSpPr>
        <p:sp>
          <p:nvSpPr>
            <p:cNvPr id="35" name="Rectangle 2"/>
            <p:cNvSpPr>
              <a:spLocks noChangeArrowheads="1"/>
            </p:cNvSpPr>
            <p:nvPr/>
          </p:nvSpPr>
          <p:spPr bwMode="auto">
            <a:xfrm>
              <a:off x="-36512" y="6658882"/>
              <a:ext cx="9180513" cy="262791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69000">
                  <a:srgbClr val="003366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36" name="Rectangle 11"/>
            <p:cNvSpPr>
              <a:spLocks noChangeArrowheads="1"/>
            </p:cNvSpPr>
            <p:nvPr/>
          </p:nvSpPr>
          <p:spPr bwMode="auto">
            <a:xfrm>
              <a:off x="1929607" y="6722015"/>
              <a:ext cx="5067093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42900" indent="-342900"/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phone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: +7 (812) 321-5706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, fax: +7 (812) 321-3023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; 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e-mail: vsegei@vsegei.ru,  http://www.vsegei.ru</a:t>
              </a:r>
              <a:endParaRPr lang="ru-RU" sz="900" u="sng" dirty="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32" name="Picture 5" descr="logo VSEGEI dark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688093"/>
              <a:ext cx="648643" cy="204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</p:grpSp>
      <p:sp>
        <p:nvSpPr>
          <p:cNvPr id="39" name="Rectangle 14"/>
          <p:cNvSpPr>
            <a:spLocks noChangeArrowheads="1"/>
          </p:cNvSpPr>
          <p:nvPr/>
        </p:nvSpPr>
        <p:spPr bwMode="auto">
          <a:xfrm>
            <a:off x="516572" y="85770"/>
            <a:ext cx="811085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600" b="1" i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База Данных </a:t>
            </a:r>
            <a:r>
              <a:rPr lang="ru-RU" sz="1600" b="1" i="1" spc="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Госгеолкарт</a:t>
            </a:r>
            <a:r>
              <a:rPr lang="ru-RU" sz="1600" b="1" i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векторные данные</a:t>
            </a:r>
            <a:endParaRPr lang="ru-RU" sz="1600" b="1" i="1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77" y="1604218"/>
            <a:ext cx="86106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94" y="769034"/>
            <a:ext cx="9104651" cy="71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335477" y="2700277"/>
            <a:ext cx="73195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ru-RU" sz="14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+ гидрогеологическая карта 2500 </a:t>
            </a:r>
          </a:p>
          <a:p>
            <a:r>
              <a:rPr lang="ru-RU" sz="14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+ инженерно-геологическая карта 2500 </a:t>
            </a:r>
          </a:p>
          <a:p>
            <a:r>
              <a:rPr lang="ru-RU" sz="14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+ карта </a:t>
            </a:r>
            <a:r>
              <a:rPr lang="ru-RU" sz="14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геологических </a:t>
            </a:r>
            <a:r>
              <a:rPr lang="ru-RU" sz="14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опасностей 2500</a:t>
            </a:r>
            <a:endParaRPr lang="ru-RU" sz="1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516572" y="4365104"/>
            <a:ext cx="7319560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400" b="1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геологическая </a:t>
            </a:r>
            <a:r>
              <a:rPr lang="ru-RU" sz="1400" b="1" i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карта, </a:t>
            </a:r>
            <a:endParaRPr lang="ru-RU" sz="1400" b="1" i="1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285750" indent="-285750">
              <a:buFontTx/>
              <a:buChar char="-"/>
            </a:pPr>
            <a:r>
              <a:rPr lang="ru-RU" sz="1400" b="1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тектоническая </a:t>
            </a:r>
            <a:r>
              <a:rPr lang="ru-RU" sz="1400" b="1" i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карта, </a:t>
            </a:r>
            <a:endParaRPr lang="ru-RU" sz="1400" b="1" i="1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285750" indent="-285750">
              <a:buFontTx/>
              <a:buChar char="-"/>
            </a:pPr>
            <a:r>
              <a:rPr lang="ru-RU" sz="1400" b="1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</a:t>
            </a:r>
            <a:r>
              <a:rPr lang="ru-RU" sz="1400" b="1" i="1" spc="3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минерагеническая</a:t>
            </a:r>
            <a:r>
              <a:rPr lang="ru-RU" sz="1400" b="1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400" b="1" i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карта, </a:t>
            </a:r>
            <a:endParaRPr lang="ru-RU" sz="1400" b="1" i="1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285750" indent="-285750">
              <a:buFontTx/>
              <a:buChar char="-"/>
            </a:pPr>
            <a:r>
              <a:rPr lang="ru-RU" sz="1400" b="1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карта </a:t>
            </a:r>
            <a:r>
              <a:rPr lang="ru-RU" sz="1400" b="1" i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топливно-энергетических ресурсов, </a:t>
            </a:r>
            <a:endParaRPr lang="ru-RU" sz="1400" b="1" i="1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285750" indent="-285750">
              <a:buFontTx/>
              <a:buChar char="-"/>
            </a:pPr>
            <a:r>
              <a:rPr lang="ru-RU" sz="1400" b="1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карта </a:t>
            </a:r>
            <a:r>
              <a:rPr lang="ru-RU" sz="1400" b="1" i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четвертичных образований, </a:t>
            </a:r>
            <a:endParaRPr lang="ru-RU" sz="1400" b="1" i="1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285750" indent="-285750">
              <a:buFontTx/>
              <a:buChar char="-"/>
            </a:pPr>
            <a:r>
              <a:rPr lang="ru-RU" sz="1400" b="1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карта </a:t>
            </a:r>
            <a:r>
              <a:rPr lang="ru-RU" sz="1400" b="1" i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геологических опасностей.</a:t>
            </a:r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677446" y="3645024"/>
            <a:ext cx="7319560" cy="430887"/>
          </a:xfrm>
          <a:prstGeom prst="rect">
            <a:avLst/>
          </a:prstGeom>
          <a:solidFill>
            <a:schemeClr val="bg1"/>
          </a:solidFill>
          <a:ln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</a:ln>
          <a:ex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b="1" spc="300" dirty="0" smtClean="0">
                <a:solidFill>
                  <a:srgbClr val="74738D"/>
                </a:solidFill>
                <a:latin typeface="+mn-lt"/>
              </a:rPr>
              <a:t>Международный проект по созданию геологических </a:t>
            </a:r>
            <a:r>
              <a:rPr lang="ru-RU" sz="1400" b="1" spc="300" dirty="0">
                <a:solidFill>
                  <a:srgbClr val="74738D"/>
                </a:solidFill>
                <a:latin typeface="+mn-lt"/>
              </a:rPr>
              <a:t>карт Евразии масштаба 1: 5 000 </a:t>
            </a:r>
            <a:r>
              <a:rPr lang="ru-RU" sz="1400" b="1" spc="300" dirty="0" smtClean="0">
                <a:solidFill>
                  <a:srgbClr val="74738D"/>
                </a:solidFill>
                <a:latin typeface="+mn-lt"/>
              </a:rPr>
              <a:t>000 в составе:</a:t>
            </a:r>
            <a:endParaRPr lang="ru-RU" sz="1400" b="1" spc="300" dirty="0">
              <a:solidFill>
                <a:srgbClr val="74738D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999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"/>
          <p:cNvSpPr>
            <a:spLocks noChangeArrowheads="1"/>
          </p:cNvSpPr>
          <p:nvPr/>
        </p:nvSpPr>
        <p:spPr bwMode="auto">
          <a:xfrm>
            <a:off x="0" y="404813"/>
            <a:ext cx="9180512" cy="6453187"/>
          </a:xfrm>
          <a:prstGeom prst="rect">
            <a:avLst/>
          </a:prstGeom>
          <a:gradFill>
            <a:gsLst>
              <a:gs pos="100000">
                <a:schemeClr val="bg1">
                  <a:lumMod val="49000"/>
                </a:schemeClr>
              </a:gs>
              <a:gs pos="98000">
                <a:srgbClr val="003366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150000"/>
              </a:lnSpc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0" y="0"/>
            <a:ext cx="9144000" cy="476672"/>
          </a:xfrm>
          <a:prstGeom prst="rect">
            <a:avLst/>
          </a:prstGeom>
          <a:gradFill rotWithShape="1">
            <a:gsLst>
              <a:gs pos="0">
                <a:schemeClr val="bg1">
                  <a:alpha val="53000"/>
                </a:scheme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pic>
        <p:nvPicPr>
          <p:cNvPr id="2052" name="Picture 7" descr="logo VSEGEI dar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64500" y="74029"/>
            <a:ext cx="1042987" cy="328613"/>
          </a:xfrm>
          <a:prstGeom prst="rect">
            <a:avLst/>
          </a:prstGeom>
          <a:solidFill>
            <a:schemeClr val="accent5">
              <a:alpha val="37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179388" y="49213"/>
            <a:ext cx="788511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ru-RU" sz="900" b="1">
                <a:solidFill>
                  <a:srgbClr val="003366"/>
                </a:solidFill>
                <a:latin typeface="Arial" charset="0"/>
              </a:rPr>
              <a:t>В с е р о с с и й с к и й   н а у ч н о – и с с л е д о в а т е л ь с к и й   г е о л о г и ч е с к и й   и н с т и т у т   и м .   А . П . К а р п и н с к о г о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757327" y="277922"/>
            <a:ext cx="5834931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900" b="1" spc="300" dirty="0">
                <a:solidFill>
                  <a:schemeClr val="bg1"/>
                </a:solidFill>
                <a:latin typeface="Arial" charset="0"/>
              </a:rPr>
              <a:t>A.P. </a:t>
            </a:r>
            <a:r>
              <a:rPr lang="en-US" sz="900" b="1" spc="300" dirty="0" err="1">
                <a:solidFill>
                  <a:schemeClr val="bg1"/>
                </a:solidFill>
                <a:latin typeface="Arial" charset="0"/>
              </a:rPr>
              <a:t>Karpinsky</a:t>
            </a:r>
            <a:r>
              <a:rPr lang="en-US" sz="900" b="1" spc="300" dirty="0">
                <a:solidFill>
                  <a:schemeClr val="bg1"/>
                </a:solidFill>
                <a:latin typeface="Arial" charset="0"/>
              </a:rPr>
              <a:t> Russian Geological Research Institute (VSEGEI)</a:t>
            </a:r>
            <a:endParaRPr lang="ru-RU" sz="900" b="1" spc="3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-36512" y="6525344"/>
            <a:ext cx="9180513" cy="337419"/>
          </a:xfrm>
          <a:prstGeom prst="rect">
            <a:avLst/>
          </a:prstGeom>
          <a:gradFill rotWithShape="1">
            <a:gsLst>
              <a:gs pos="0">
                <a:schemeClr val="bg1">
                  <a:alpha val="53000"/>
                </a:scheme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267406" y="6700644"/>
            <a:ext cx="4534896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800" dirty="0">
                <a:solidFill>
                  <a:schemeClr val="bg1"/>
                </a:solidFill>
                <a:latin typeface="Arial" charset="0"/>
              </a:rPr>
              <a:t>phone</a:t>
            </a:r>
            <a:r>
              <a:rPr lang="ru-RU" sz="800" dirty="0">
                <a:solidFill>
                  <a:schemeClr val="bg1"/>
                </a:solidFill>
                <a:latin typeface="Arial" charset="0"/>
              </a:rPr>
              <a:t>: +7 (812) 321-5706</a:t>
            </a:r>
            <a:r>
              <a:rPr lang="en-US" sz="800" dirty="0">
                <a:solidFill>
                  <a:schemeClr val="bg1"/>
                </a:solidFill>
                <a:latin typeface="Arial" charset="0"/>
              </a:rPr>
              <a:t>, fax: +7 (812) 321-3023</a:t>
            </a:r>
            <a:r>
              <a:rPr lang="ru-RU" sz="800" dirty="0">
                <a:solidFill>
                  <a:schemeClr val="bg1"/>
                </a:solidFill>
                <a:latin typeface="Arial" charset="0"/>
              </a:rPr>
              <a:t>; </a:t>
            </a:r>
            <a:r>
              <a:rPr lang="en-US" sz="800" dirty="0">
                <a:solidFill>
                  <a:schemeClr val="bg1"/>
                </a:solidFill>
                <a:latin typeface="Arial" charset="0"/>
              </a:rPr>
              <a:t>e-mail: vsegei@vsegei.ru,  http://www.vsegei.ru</a:t>
            </a:r>
            <a:endParaRPr lang="ru-RU" sz="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617389" y="6525344"/>
            <a:ext cx="5834931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900" b="1" spc="300" dirty="0">
                <a:solidFill>
                  <a:schemeClr val="bg1"/>
                </a:solidFill>
                <a:latin typeface="Arial" charset="0"/>
              </a:rPr>
              <a:t>A.P. </a:t>
            </a:r>
            <a:r>
              <a:rPr lang="en-US" sz="900" b="1" spc="300" dirty="0" err="1">
                <a:solidFill>
                  <a:schemeClr val="bg1"/>
                </a:solidFill>
                <a:latin typeface="Arial" charset="0"/>
              </a:rPr>
              <a:t>Karpinsky</a:t>
            </a:r>
            <a:r>
              <a:rPr lang="en-US" sz="900" b="1" spc="300" dirty="0">
                <a:solidFill>
                  <a:schemeClr val="bg1"/>
                </a:solidFill>
                <a:latin typeface="Arial" charset="0"/>
              </a:rPr>
              <a:t> Russian Geological Research Institute (VSEGEI)</a:t>
            </a:r>
            <a:endParaRPr lang="ru-RU" sz="900" b="1" spc="3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" name="Rectangle 9"/>
          <p:cNvSpPr txBox="1">
            <a:spLocks noChangeArrowheads="1"/>
          </p:cNvSpPr>
          <p:nvPr/>
        </p:nvSpPr>
        <p:spPr bwMode="auto">
          <a:xfrm>
            <a:off x="383011" y="476672"/>
            <a:ext cx="8581478" cy="46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ctr">
              <a:defRPr sz="1100">
                <a:solidFill>
                  <a:srgbClr val="CCFFCC"/>
                </a:solidFill>
              </a:defRPr>
            </a:lvl1pPr>
          </a:lstStyle>
          <a:p>
            <a:r>
              <a:rPr lang="ru-RU" sz="1400" b="1" dirty="0" smtClean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ВЭБ-ГИС:   ГЕОЛОГИЧЕСКАЯ </a:t>
            </a:r>
            <a:r>
              <a:rPr lang="ru-RU" sz="1400" b="1" dirty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КАРТА РОССИИ И ПРИЛЕГАЮЩИХ АКВАТОРИЙ</a:t>
            </a:r>
            <a:r>
              <a:rPr lang="ru-RU" sz="1600" b="1" dirty="0"/>
              <a:t> </a:t>
            </a:r>
            <a:br>
              <a:rPr lang="ru-RU" sz="1600" b="1" dirty="0"/>
            </a:br>
            <a:endParaRPr lang="ru-RU" sz="1600" b="1" spc="300" dirty="0">
              <a:solidFill>
                <a:schemeClr val="bg1"/>
              </a:solidFill>
              <a:latin typeface="+mj-lt"/>
              <a:cs typeface="Aharoni" panose="02010803020104030203" pitchFamily="2" charset="-79"/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51" y="836712"/>
            <a:ext cx="7789389" cy="5483925"/>
          </a:xfrm>
          <a:prstGeom prst="rect">
            <a:avLst/>
          </a:prstGeom>
          <a:noFill/>
          <a:ln w="22225">
            <a:solidFill>
              <a:schemeClr val="bg1"/>
            </a:solidFill>
            <a:miter lim="800000"/>
            <a:headEnd/>
            <a:tailEnd/>
          </a:ln>
          <a:effectLst>
            <a:outerShdw blurRad="266700" dist="215900" dir="15000000" sx="102000" sy="102000" algn="ctr" rotWithShape="0">
              <a:schemeClr val="bg1">
                <a:lumMod val="85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54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"/>
          <p:cNvSpPr>
            <a:spLocks noChangeArrowheads="1"/>
          </p:cNvSpPr>
          <p:nvPr/>
        </p:nvSpPr>
        <p:spPr bwMode="auto">
          <a:xfrm>
            <a:off x="0" y="404813"/>
            <a:ext cx="9180512" cy="6453187"/>
          </a:xfrm>
          <a:prstGeom prst="rect">
            <a:avLst/>
          </a:prstGeom>
          <a:gradFill>
            <a:gsLst>
              <a:gs pos="100000">
                <a:schemeClr val="bg1">
                  <a:lumMod val="49000"/>
                </a:schemeClr>
              </a:gs>
              <a:gs pos="98000">
                <a:srgbClr val="003366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150000"/>
              </a:lnSpc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0" y="0"/>
            <a:ext cx="9144000" cy="476672"/>
          </a:xfrm>
          <a:prstGeom prst="rect">
            <a:avLst/>
          </a:prstGeom>
          <a:gradFill rotWithShape="1">
            <a:gsLst>
              <a:gs pos="0">
                <a:schemeClr val="bg1">
                  <a:alpha val="53000"/>
                </a:scheme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pic>
        <p:nvPicPr>
          <p:cNvPr id="2052" name="Picture 7" descr="logo VSEGEI dar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64500" y="74029"/>
            <a:ext cx="1042987" cy="328613"/>
          </a:xfrm>
          <a:prstGeom prst="rect">
            <a:avLst/>
          </a:prstGeom>
          <a:solidFill>
            <a:schemeClr val="accent5">
              <a:alpha val="37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179388" y="49213"/>
            <a:ext cx="788511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ru-RU" sz="900" b="1">
                <a:solidFill>
                  <a:srgbClr val="003366"/>
                </a:solidFill>
                <a:latin typeface="Arial" charset="0"/>
              </a:rPr>
              <a:t>В с е р о с с и й с к и й   н а у ч н о – и с с л е д о в а т е л ь с к и й   г е о л о г и ч е с к и й   и н с т и т у т   и м .   А . П . К а р п и н с к о г о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757327" y="277922"/>
            <a:ext cx="5834931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900" b="1" spc="300" dirty="0">
                <a:solidFill>
                  <a:schemeClr val="bg1"/>
                </a:solidFill>
                <a:latin typeface="Arial" charset="0"/>
              </a:rPr>
              <a:t>A.P. </a:t>
            </a:r>
            <a:r>
              <a:rPr lang="en-US" sz="900" b="1" spc="300" dirty="0" err="1">
                <a:solidFill>
                  <a:schemeClr val="bg1"/>
                </a:solidFill>
                <a:latin typeface="Arial" charset="0"/>
              </a:rPr>
              <a:t>Karpinsky</a:t>
            </a:r>
            <a:r>
              <a:rPr lang="en-US" sz="900" b="1" spc="300" dirty="0">
                <a:solidFill>
                  <a:schemeClr val="bg1"/>
                </a:solidFill>
                <a:latin typeface="Arial" charset="0"/>
              </a:rPr>
              <a:t> Russian Geological Research Institute (VSEGEI)</a:t>
            </a:r>
            <a:endParaRPr lang="ru-RU" sz="900" b="1" spc="3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-36512" y="6525344"/>
            <a:ext cx="9180513" cy="337419"/>
          </a:xfrm>
          <a:prstGeom prst="rect">
            <a:avLst/>
          </a:prstGeom>
          <a:gradFill rotWithShape="1">
            <a:gsLst>
              <a:gs pos="0">
                <a:schemeClr val="bg1">
                  <a:alpha val="53000"/>
                </a:scheme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267406" y="6700644"/>
            <a:ext cx="4534896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800" dirty="0">
                <a:solidFill>
                  <a:schemeClr val="bg1"/>
                </a:solidFill>
                <a:latin typeface="Arial" charset="0"/>
              </a:rPr>
              <a:t>phone</a:t>
            </a:r>
            <a:r>
              <a:rPr lang="ru-RU" sz="800" dirty="0">
                <a:solidFill>
                  <a:schemeClr val="bg1"/>
                </a:solidFill>
                <a:latin typeface="Arial" charset="0"/>
              </a:rPr>
              <a:t>: +7 (812) 321-5706</a:t>
            </a:r>
            <a:r>
              <a:rPr lang="en-US" sz="800" dirty="0">
                <a:solidFill>
                  <a:schemeClr val="bg1"/>
                </a:solidFill>
                <a:latin typeface="Arial" charset="0"/>
              </a:rPr>
              <a:t>, fax: +7 (812) 321-3023</a:t>
            </a:r>
            <a:r>
              <a:rPr lang="ru-RU" sz="800" dirty="0">
                <a:solidFill>
                  <a:schemeClr val="bg1"/>
                </a:solidFill>
                <a:latin typeface="Arial" charset="0"/>
              </a:rPr>
              <a:t>; </a:t>
            </a:r>
            <a:r>
              <a:rPr lang="en-US" sz="800" dirty="0">
                <a:solidFill>
                  <a:schemeClr val="bg1"/>
                </a:solidFill>
                <a:latin typeface="Arial" charset="0"/>
              </a:rPr>
              <a:t>e-mail: vsegei@vsegei.ru,  http://www.vsegei.ru</a:t>
            </a:r>
            <a:endParaRPr lang="ru-RU" sz="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617389" y="6525344"/>
            <a:ext cx="5834931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900" b="1" spc="300" dirty="0">
                <a:solidFill>
                  <a:schemeClr val="bg1"/>
                </a:solidFill>
                <a:latin typeface="Arial" charset="0"/>
              </a:rPr>
              <a:t>A.P. </a:t>
            </a:r>
            <a:r>
              <a:rPr lang="en-US" sz="900" b="1" spc="300" dirty="0" err="1">
                <a:solidFill>
                  <a:schemeClr val="bg1"/>
                </a:solidFill>
                <a:latin typeface="Arial" charset="0"/>
              </a:rPr>
              <a:t>Karpinsky</a:t>
            </a:r>
            <a:r>
              <a:rPr lang="en-US" sz="900" b="1" spc="300" dirty="0">
                <a:solidFill>
                  <a:schemeClr val="bg1"/>
                </a:solidFill>
                <a:latin typeface="Arial" charset="0"/>
              </a:rPr>
              <a:t> Russian Geological Research Institute (VSEGEI)</a:t>
            </a:r>
            <a:endParaRPr lang="ru-RU" sz="900" b="1" spc="3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" name="Rectangle 9"/>
          <p:cNvSpPr txBox="1">
            <a:spLocks noChangeArrowheads="1"/>
          </p:cNvSpPr>
          <p:nvPr/>
        </p:nvSpPr>
        <p:spPr bwMode="auto">
          <a:xfrm>
            <a:off x="383011" y="476672"/>
            <a:ext cx="8581478" cy="46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ctr">
              <a:defRPr sz="1100">
                <a:solidFill>
                  <a:srgbClr val="CCFFCC"/>
                </a:solidFill>
              </a:defRPr>
            </a:lvl1pPr>
          </a:lstStyle>
          <a:p>
            <a:r>
              <a:rPr lang="ru-RU" sz="1400" b="1" dirty="0" smtClean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ВЭБ-ГИС:   ГЕОЛОГИЧЕСКАЯ </a:t>
            </a:r>
            <a:r>
              <a:rPr lang="ru-RU" sz="1400" b="1" dirty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КАРТА РОССИИ И ПРИЛЕГАЮЩИХ АКВАТОРИЙ</a:t>
            </a:r>
            <a:r>
              <a:rPr lang="ru-RU" sz="1600" b="1" dirty="0"/>
              <a:t> </a:t>
            </a:r>
            <a:br>
              <a:rPr lang="ru-RU" sz="1600" b="1" dirty="0"/>
            </a:br>
            <a:endParaRPr lang="ru-RU" sz="1600" b="1" spc="300" dirty="0">
              <a:solidFill>
                <a:schemeClr val="bg1"/>
              </a:solidFill>
              <a:latin typeface="+mj-lt"/>
              <a:cs typeface="Aharoni" panose="02010803020104030203" pitchFamily="2" charset="-79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28" y="836712"/>
            <a:ext cx="7993012" cy="5612115"/>
          </a:xfrm>
          <a:prstGeom prst="rect">
            <a:avLst/>
          </a:prstGeom>
          <a:noFill/>
          <a:ln w="22225">
            <a:solidFill>
              <a:schemeClr val="bg1"/>
            </a:solidFill>
            <a:miter lim="800000"/>
            <a:headEnd/>
            <a:tailEnd/>
          </a:ln>
          <a:effectLst>
            <a:outerShdw blurRad="266700" dist="215900" dir="15000000" sx="102000" sy="102000" algn="ctr" rotWithShape="0">
              <a:schemeClr val="bg1">
                <a:lumMod val="85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14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"/>
          <p:cNvSpPr>
            <a:spLocks noChangeArrowheads="1"/>
          </p:cNvSpPr>
          <p:nvPr/>
        </p:nvSpPr>
        <p:spPr bwMode="auto">
          <a:xfrm>
            <a:off x="0" y="404813"/>
            <a:ext cx="9180512" cy="6453187"/>
          </a:xfrm>
          <a:prstGeom prst="rect">
            <a:avLst/>
          </a:prstGeom>
          <a:gradFill>
            <a:gsLst>
              <a:gs pos="100000">
                <a:schemeClr val="bg1">
                  <a:lumMod val="49000"/>
                </a:schemeClr>
              </a:gs>
              <a:gs pos="98000">
                <a:srgbClr val="003366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150000"/>
              </a:lnSpc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0" y="0"/>
            <a:ext cx="9144000" cy="476672"/>
          </a:xfrm>
          <a:prstGeom prst="rect">
            <a:avLst/>
          </a:prstGeom>
          <a:gradFill rotWithShape="1">
            <a:gsLst>
              <a:gs pos="0">
                <a:schemeClr val="bg1">
                  <a:alpha val="53000"/>
                </a:scheme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pic>
        <p:nvPicPr>
          <p:cNvPr id="2052" name="Picture 7" descr="logo VSEGEI dar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64500" y="74029"/>
            <a:ext cx="1042987" cy="328613"/>
          </a:xfrm>
          <a:prstGeom prst="rect">
            <a:avLst/>
          </a:prstGeom>
          <a:solidFill>
            <a:schemeClr val="accent5">
              <a:alpha val="37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179388" y="49213"/>
            <a:ext cx="788511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ru-RU" sz="900" b="1">
                <a:solidFill>
                  <a:srgbClr val="003366"/>
                </a:solidFill>
                <a:latin typeface="Arial" charset="0"/>
              </a:rPr>
              <a:t>В с е р о с с и й с к и й   н а у ч н о – и с с л е д о в а т е л ь с к и й   г е о л о г и ч е с к и й   и н с т и т у т   и м .   А . П . К а р п и н с к о г о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757327" y="277922"/>
            <a:ext cx="5834931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900" b="1" spc="300" dirty="0">
                <a:solidFill>
                  <a:schemeClr val="bg1"/>
                </a:solidFill>
                <a:latin typeface="Arial" charset="0"/>
              </a:rPr>
              <a:t>A.P. </a:t>
            </a:r>
            <a:r>
              <a:rPr lang="en-US" sz="900" b="1" spc="300" dirty="0" err="1">
                <a:solidFill>
                  <a:schemeClr val="bg1"/>
                </a:solidFill>
                <a:latin typeface="Arial" charset="0"/>
              </a:rPr>
              <a:t>Karpinsky</a:t>
            </a:r>
            <a:r>
              <a:rPr lang="en-US" sz="900" b="1" spc="300" dirty="0">
                <a:solidFill>
                  <a:schemeClr val="bg1"/>
                </a:solidFill>
                <a:latin typeface="Arial" charset="0"/>
              </a:rPr>
              <a:t> Russian Geological Research Institute (VSEGEI)</a:t>
            </a:r>
            <a:endParaRPr lang="ru-RU" sz="900" b="1" spc="3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-36512" y="6525344"/>
            <a:ext cx="9180513" cy="337419"/>
          </a:xfrm>
          <a:prstGeom prst="rect">
            <a:avLst/>
          </a:prstGeom>
          <a:gradFill rotWithShape="1">
            <a:gsLst>
              <a:gs pos="0">
                <a:schemeClr val="bg1">
                  <a:alpha val="53000"/>
                </a:scheme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267406" y="6700644"/>
            <a:ext cx="4534896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800" dirty="0">
                <a:solidFill>
                  <a:schemeClr val="bg1"/>
                </a:solidFill>
                <a:latin typeface="Arial" charset="0"/>
              </a:rPr>
              <a:t>phone</a:t>
            </a:r>
            <a:r>
              <a:rPr lang="ru-RU" sz="800" dirty="0">
                <a:solidFill>
                  <a:schemeClr val="bg1"/>
                </a:solidFill>
                <a:latin typeface="Arial" charset="0"/>
              </a:rPr>
              <a:t>: +7 (812) 321-5706</a:t>
            </a:r>
            <a:r>
              <a:rPr lang="en-US" sz="800" dirty="0">
                <a:solidFill>
                  <a:schemeClr val="bg1"/>
                </a:solidFill>
                <a:latin typeface="Arial" charset="0"/>
              </a:rPr>
              <a:t>, fax: +7 (812) 321-3023</a:t>
            </a:r>
            <a:r>
              <a:rPr lang="ru-RU" sz="800" dirty="0">
                <a:solidFill>
                  <a:schemeClr val="bg1"/>
                </a:solidFill>
                <a:latin typeface="Arial" charset="0"/>
              </a:rPr>
              <a:t>; </a:t>
            </a:r>
            <a:r>
              <a:rPr lang="en-US" sz="800" dirty="0">
                <a:solidFill>
                  <a:schemeClr val="bg1"/>
                </a:solidFill>
                <a:latin typeface="Arial" charset="0"/>
              </a:rPr>
              <a:t>e-mail: vsegei@vsegei.ru,  http://www.vsegei.ru</a:t>
            </a:r>
            <a:endParaRPr lang="ru-RU" sz="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617389" y="6525344"/>
            <a:ext cx="5834931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900" b="1" spc="300" dirty="0">
                <a:solidFill>
                  <a:schemeClr val="bg1"/>
                </a:solidFill>
                <a:latin typeface="Arial" charset="0"/>
              </a:rPr>
              <a:t>A.P. </a:t>
            </a:r>
            <a:r>
              <a:rPr lang="en-US" sz="900" b="1" spc="300" dirty="0" err="1">
                <a:solidFill>
                  <a:schemeClr val="bg1"/>
                </a:solidFill>
                <a:latin typeface="Arial" charset="0"/>
              </a:rPr>
              <a:t>Karpinsky</a:t>
            </a:r>
            <a:r>
              <a:rPr lang="en-US" sz="900" b="1" spc="300" dirty="0">
                <a:solidFill>
                  <a:schemeClr val="bg1"/>
                </a:solidFill>
                <a:latin typeface="Arial" charset="0"/>
              </a:rPr>
              <a:t> Russian Geological Research Institute (VSEGEI)</a:t>
            </a:r>
            <a:endParaRPr lang="ru-RU" sz="900" b="1" spc="3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" name="Rectangle 9"/>
          <p:cNvSpPr txBox="1">
            <a:spLocks noChangeArrowheads="1"/>
          </p:cNvSpPr>
          <p:nvPr/>
        </p:nvSpPr>
        <p:spPr bwMode="auto">
          <a:xfrm>
            <a:off x="383011" y="476672"/>
            <a:ext cx="8581478" cy="46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ctr">
              <a:defRPr sz="1100">
                <a:solidFill>
                  <a:srgbClr val="CCFFCC"/>
                </a:solidFill>
              </a:defRPr>
            </a:lvl1pPr>
          </a:lstStyle>
          <a:p>
            <a:r>
              <a:rPr lang="ru-RU" sz="1400" b="1" dirty="0" smtClean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ВЭБ-ГИС:   ГЕОЛОГИЧЕСКАЯ </a:t>
            </a:r>
            <a:r>
              <a:rPr lang="ru-RU" sz="1400" b="1" dirty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КАРТА РОССИИ И ПРИЛЕГАЮЩИХ АКВАТОРИЙ</a:t>
            </a:r>
            <a:r>
              <a:rPr lang="ru-RU" sz="1600" b="1" dirty="0"/>
              <a:t> </a:t>
            </a:r>
            <a:br>
              <a:rPr lang="ru-RU" sz="1600" b="1" dirty="0"/>
            </a:br>
            <a:endParaRPr lang="ru-RU" sz="1600" b="1" spc="300" dirty="0">
              <a:solidFill>
                <a:schemeClr val="bg1"/>
              </a:solidFill>
              <a:latin typeface="+mj-lt"/>
              <a:cs typeface="Aharoni" panose="02010803020104030203" pitchFamily="2" charset="-79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53" y="1010586"/>
            <a:ext cx="7798647" cy="5514758"/>
          </a:xfrm>
          <a:prstGeom prst="rect">
            <a:avLst/>
          </a:prstGeom>
          <a:noFill/>
          <a:ln w="22225">
            <a:solidFill>
              <a:schemeClr val="bg1"/>
            </a:solidFill>
            <a:miter lim="800000"/>
            <a:headEnd/>
            <a:tailEnd/>
          </a:ln>
          <a:effectLst>
            <a:outerShdw blurRad="266700" dist="215900" dir="15000000" sx="102000" sy="102000" algn="ctr" rotWithShape="0">
              <a:schemeClr val="bg1">
                <a:lumMod val="85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5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-36513" y="360363"/>
            <a:ext cx="9180513" cy="6453187"/>
          </a:xfrm>
          <a:prstGeom prst="rect">
            <a:avLst/>
          </a:prstGeom>
          <a:gradFill>
            <a:gsLst>
              <a:gs pos="0">
                <a:srgbClr val="003366"/>
              </a:gs>
              <a:gs pos="61000">
                <a:schemeClr val="accent6">
                  <a:lumMod val="75000"/>
                </a:schemeClr>
              </a:gs>
              <a:gs pos="91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  <a:effectLst/>
          <a:extLst/>
        </p:spPr>
        <p:txBody>
          <a:bodyPr wrap="none" anchor="ctr"/>
          <a:lstStyle/>
          <a:p>
            <a:pPr marL="342900" indent="-342900" algn="ctr">
              <a:lnSpc>
                <a:spcPct val="80000"/>
              </a:lnSpc>
              <a:defRPr/>
            </a:pPr>
            <a:endParaRPr lang="ru-RU">
              <a:cs typeface="+mn-cs"/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-36513" y="0"/>
            <a:ext cx="9180513" cy="404813"/>
          </a:xfrm>
          <a:prstGeom prst="rect">
            <a:avLst/>
          </a:prstGeom>
          <a:gradFill rotWithShape="1">
            <a:gsLst>
              <a:gs pos="0">
                <a:schemeClr val="bg1">
                  <a:alpha val="53000"/>
                </a:scheme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ru-RU" altLang="ru-RU"/>
          </a:p>
        </p:txBody>
      </p:sp>
      <p:pic>
        <p:nvPicPr>
          <p:cNvPr id="4100" name="Picture 5" descr="logo VSEGEI dar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" y="4763"/>
            <a:ext cx="1042988" cy="328612"/>
          </a:xfrm>
          <a:prstGeom prst="rect">
            <a:avLst/>
          </a:prstGeom>
          <a:solidFill>
            <a:schemeClr val="accent5">
              <a:alpha val="37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1258888" y="0"/>
            <a:ext cx="788511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900" b="1">
                <a:solidFill>
                  <a:srgbClr val="003366"/>
                </a:solidFill>
                <a:latin typeface="Arial" pitchFamily="34" charset="0"/>
              </a:rPr>
              <a:t>В с е р о с с и й с к и й   н а у ч н о – и с с л е д о в а т е л ь с к и й   г е о л о г и ч е с к и й   и н с т и т у т   и м .   А . П . К а р п и н с к о г о</a:t>
            </a:r>
          </a:p>
        </p:txBody>
      </p:sp>
      <p:sp>
        <p:nvSpPr>
          <p:cNvPr id="10246" name="Rectangle 8"/>
          <p:cNvSpPr>
            <a:spLocks noChangeArrowheads="1"/>
          </p:cNvSpPr>
          <p:nvPr/>
        </p:nvSpPr>
        <p:spPr bwMode="auto">
          <a:xfrm>
            <a:off x="2484438" y="188913"/>
            <a:ext cx="5248275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900" b="1">
                <a:solidFill>
                  <a:schemeClr val="bg1"/>
                </a:solidFill>
                <a:latin typeface="Arial" pitchFamily="34" charset="0"/>
              </a:rPr>
              <a:t>phone</a:t>
            </a:r>
            <a:r>
              <a:rPr lang="ru-RU" altLang="ru-RU" sz="900" b="1">
                <a:solidFill>
                  <a:schemeClr val="bg1"/>
                </a:solidFill>
                <a:latin typeface="Arial" pitchFamily="34" charset="0"/>
              </a:rPr>
              <a:t>: +7 (812) 321-5706</a:t>
            </a:r>
            <a:r>
              <a:rPr lang="en-US" altLang="ru-RU" sz="900" b="1">
                <a:solidFill>
                  <a:schemeClr val="bg1"/>
                </a:solidFill>
                <a:latin typeface="Arial" pitchFamily="34" charset="0"/>
              </a:rPr>
              <a:t>, fax: +7 (812) 321-3023</a:t>
            </a:r>
            <a:r>
              <a:rPr lang="ru-RU" altLang="ru-RU" sz="900" b="1">
                <a:solidFill>
                  <a:schemeClr val="bg1"/>
                </a:solidFill>
                <a:latin typeface="Arial" pitchFamily="34" charset="0"/>
              </a:rPr>
              <a:t>; </a:t>
            </a:r>
            <a:r>
              <a:rPr lang="en-US" altLang="ru-RU" sz="900" b="1">
                <a:solidFill>
                  <a:schemeClr val="bg1"/>
                </a:solidFill>
                <a:latin typeface="Arial" pitchFamily="34" charset="0"/>
              </a:rPr>
              <a:t>e-mail: vsegei@vsegei.ru,  http://www.vsegei.ru</a:t>
            </a:r>
            <a:endParaRPr lang="ru-RU" altLang="ru-RU" sz="900" b="1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0247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1" r="5116" b="57094"/>
          <a:stretch/>
        </p:blipFill>
        <p:spPr bwMode="auto">
          <a:xfrm>
            <a:off x="174748" y="3715413"/>
            <a:ext cx="5647159" cy="2637816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024" y="2013132"/>
            <a:ext cx="1686287" cy="3690356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84" y="414633"/>
            <a:ext cx="1800200" cy="4323014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789" y="1966410"/>
            <a:ext cx="1705375" cy="378380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058" y="5463461"/>
            <a:ext cx="1803486" cy="129276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532" y="5467592"/>
            <a:ext cx="1594237" cy="1345784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" t="6017" r="34983" b="45512"/>
          <a:stretch/>
        </p:blipFill>
        <p:spPr bwMode="auto">
          <a:xfrm>
            <a:off x="47707" y="514545"/>
            <a:ext cx="3895003" cy="296235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6" name="Полилиния 16"/>
          <p:cNvSpPr>
            <a:spLocks/>
          </p:cNvSpPr>
          <p:nvPr/>
        </p:nvSpPr>
        <p:spPr bwMode="auto">
          <a:xfrm>
            <a:off x="1724025" y="3336925"/>
            <a:ext cx="2544763" cy="3302000"/>
          </a:xfrm>
          <a:custGeom>
            <a:avLst/>
            <a:gdLst>
              <a:gd name="T0" fmla="*/ 1971454 w 2545048"/>
              <a:gd name="T1" fmla="*/ 2444914 h 3302630"/>
              <a:gd name="T2" fmla="*/ 2466699 w 2545048"/>
              <a:gd name="T3" fmla="*/ 321244 h 3302630"/>
              <a:gd name="T4" fmla="*/ 2276220 w 2545048"/>
              <a:gd name="T5" fmla="*/ 321244 h 3302630"/>
              <a:gd name="T6" fmla="*/ 0 w 2545048"/>
              <a:gd name="T7" fmla="*/ 3302000 h 33026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545048" h="3302630">
                <a:moveTo>
                  <a:pt x="1971675" y="2445380"/>
                </a:moveTo>
                <a:cubicBezTo>
                  <a:pt x="2193925" y="1560348"/>
                  <a:pt x="2416175" y="675317"/>
                  <a:pt x="2466975" y="321305"/>
                </a:cubicBezTo>
                <a:cubicBezTo>
                  <a:pt x="2517775" y="-32707"/>
                  <a:pt x="2687637" y="-175582"/>
                  <a:pt x="2276475" y="321305"/>
                </a:cubicBezTo>
                <a:cubicBezTo>
                  <a:pt x="1865313" y="818192"/>
                  <a:pt x="619125" y="2870830"/>
                  <a:pt x="0" y="330263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45" name="Полилиния 44"/>
          <p:cNvSpPr/>
          <p:nvPr/>
        </p:nvSpPr>
        <p:spPr>
          <a:xfrm>
            <a:off x="3708400" y="3201988"/>
            <a:ext cx="1122363" cy="2579687"/>
          </a:xfrm>
          <a:custGeom>
            <a:avLst/>
            <a:gdLst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95250 w 361950"/>
              <a:gd name="connsiteY2" fmla="*/ 28575 h 857250"/>
              <a:gd name="connsiteX3" fmla="*/ 123825 w 361950"/>
              <a:gd name="connsiteY3" fmla="*/ 47625 h 857250"/>
              <a:gd name="connsiteX4" fmla="*/ 142875 w 361950"/>
              <a:gd name="connsiteY4" fmla="*/ 85725 h 857250"/>
              <a:gd name="connsiteX5" fmla="*/ 180975 w 361950"/>
              <a:gd name="connsiteY5" fmla="*/ 104775 h 857250"/>
              <a:gd name="connsiteX6" fmla="*/ 219075 w 361950"/>
              <a:gd name="connsiteY6" fmla="*/ 133350 h 857250"/>
              <a:gd name="connsiteX7" fmla="*/ 228600 w 361950"/>
              <a:gd name="connsiteY7" fmla="*/ 161925 h 857250"/>
              <a:gd name="connsiteX8" fmla="*/ 285750 w 361950"/>
              <a:gd name="connsiteY8" fmla="*/ 228600 h 857250"/>
              <a:gd name="connsiteX9" fmla="*/ 314325 w 361950"/>
              <a:gd name="connsiteY9" fmla="*/ 285750 h 857250"/>
              <a:gd name="connsiteX10" fmla="*/ 333375 w 361950"/>
              <a:gd name="connsiteY10" fmla="*/ 323850 h 857250"/>
              <a:gd name="connsiteX11" fmla="*/ 323850 w 361950"/>
              <a:gd name="connsiteY11" fmla="*/ 438150 h 857250"/>
              <a:gd name="connsiteX12" fmla="*/ 304800 w 361950"/>
              <a:gd name="connsiteY12" fmla="*/ 476250 h 857250"/>
              <a:gd name="connsiteX13" fmla="*/ 266700 w 361950"/>
              <a:gd name="connsiteY13" fmla="*/ 552450 h 857250"/>
              <a:gd name="connsiteX14" fmla="*/ 238125 w 361950"/>
              <a:gd name="connsiteY14" fmla="*/ 647700 h 857250"/>
              <a:gd name="connsiteX15" fmla="*/ 285750 w 361950"/>
              <a:gd name="connsiteY15" fmla="*/ 800100 h 857250"/>
              <a:gd name="connsiteX16" fmla="*/ 333375 w 361950"/>
              <a:gd name="connsiteY16" fmla="*/ 838200 h 857250"/>
              <a:gd name="connsiteX17" fmla="*/ 361950 w 361950"/>
              <a:gd name="connsiteY17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95250 w 361950"/>
              <a:gd name="connsiteY2" fmla="*/ 28575 h 857250"/>
              <a:gd name="connsiteX3" fmla="*/ 142875 w 361950"/>
              <a:gd name="connsiteY3" fmla="*/ 85725 h 857250"/>
              <a:gd name="connsiteX4" fmla="*/ 180975 w 361950"/>
              <a:gd name="connsiteY4" fmla="*/ 104775 h 857250"/>
              <a:gd name="connsiteX5" fmla="*/ 219075 w 361950"/>
              <a:gd name="connsiteY5" fmla="*/ 133350 h 857250"/>
              <a:gd name="connsiteX6" fmla="*/ 228600 w 361950"/>
              <a:gd name="connsiteY6" fmla="*/ 161925 h 857250"/>
              <a:gd name="connsiteX7" fmla="*/ 285750 w 361950"/>
              <a:gd name="connsiteY7" fmla="*/ 228600 h 857250"/>
              <a:gd name="connsiteX8" fmla="*/ 314325 w 361950"/>
              <a:gd name="connsiteY8" fmla="*/ 285750 h 857250"/>
              <a:gd name="connsiteX9" fmla="*/ 333375 w 361950"/>
              <a:gd name="connsiteY9" fmla="*/ 323850 h 857250"/>
              <a:gd name="connsiteX10" fmla="*/ 323850 w 361950"/>
              <a:gd name="connsiteY10" fmla="*/ 438150 h 857250"/>
              <a:gd name="connsiteX11" fmla="*/ 304800 w 361950"/>
              <a:gd name="connsiteY11" fmla="*/ 476250 h 857250"/>
              <a:gd name="connsiteX12" fmla="*/ 266700 w 361950"/>
              <a:gd name="connsiteY12" fmla="*/ 552450 h 857250"/>
              <a:gd name="connsiteX13" fmla="*/ 238125 w 361950"/>
              <a:gd name="connsiteY13" fmla="*/ 647700 h 857250"/>
              <a:gd name="connsiteX14" fmla="*/ 285750 w 361950"/>
              <a:gd name="connsiteY14" fmla="*/ 800100 h 857250"/>
              <a:gd name="connsiteX15" fmla="*/ 333375 w 361950"/>
              <a:gd name="connsiteY15" fmla="*/ 838200 h 857250"/>
              <a:gd name="connsiteX16" fmla="*/ 361950 w 361950"/>
              <a:gd name="connsiteY16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19075 w 361950"/>
              <a:gd name="connsiteY4" fmla="*/ 133350 h 857250"/>
              <a:gd name="connsiteX5" fmla="*/ 228600 w 361950"/>
              <a:gd name="connsiteY5" fmla="*/ 161925 h 857250"/>
              <a:gd name="connsiteX6" fmla="*/ 285750 w 361950"/>
              <a:gd name="connsiteY6" fmla="*/ 228600 h 857250"/>
              <a:gd name="connsiteX7" fmla="*/ 314325 w 361950"/>
              <a:gd name="connsiteY7" fmla="*/ 285750 h 857250"/>
              <a:gd name="connsiteX8" fmla="*/ 333375 w 361950"/>
              <a:gd name="connsiteY8" fmla="*/ 323850 h 857250"/>
              <a:gd name="connsiteX9" fmla="*/ 323850 w 361950"/>
              <a:gd name="connsiteY9" fmla="*/ 438150 h 857250"/>
              <a:gd name="connsiteX10" fmla="*/ 304800 w 361950"/>
              <a:gd name="connsiteY10" fmla="*/ 476250 h 857250"/>
              <a:gd name="connsiteX11" fmla="*/ 266700 w 361950"/>
              <a:gd name="connsiteY11" fmla="*/ 552450 h 857250"/>
              <a:gd name="connsiteX12" fmla="*/ 238125 w 361950"/>
              <a:gd name="connsiteY12" fmla="*/ 647700 h 857250"/>
              <a:gd name="connsiteX13" fmla="*/ 285750 w 361950"/>
              <a:gd name="connsiteY13" fmla="*/ 800100 h 857250"/>
              <a:gd name="connsiteX14" fmla="*/ 333375 w 361950"/>
              <a:gd name="connsiteY14" fmla="*/ 838200 h 857250"/>
              <a:gd name="connsiteX15" fmla="*/ 361950 w 361950"/>
              <a:gd name="connsiteY15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19075 w 361950"/>
              <a:gd name="connsiteY4" fmla="*/ 133350 h 857250"/>
              <a:gd name="connsiteX5" fmla="*/ 285750 w 361950"/>
              <a:gd name="connsiteY5" fmla="*/ 228600 h 857250"/>
              <a:gd name="connsiteX6" fmla="*/ 314325 w 361950"/>
              <a:gd name="connsiteY6" fmla="*/ 285750 h 857250"/>
              <a:gd name="connsiteX7" fmla="*/ 333375 w 361950"/>
              <a:gd name="connsiteY7" fmla="*/ 323850 h 857250"/>
              <a:gd name="connsiteX8" fmla="*/ 323850 w 361950"/>
              <a:gd name="connsiteY8" fmla="*/ 438150 h 857250"/>
              <a:gd name="connsiteX9" fmla="*/ 304800 w 361950"/>
              <a:gd name="connsiteY9" fmla="*/ 476250 h 857250"/>
              <a:gd name="connsiteX10" fmla="*/ 266700 w 361950"/>
              <a:gd name="connsiteY10" fmla="*/ 552450 h 857250"/>
              <a:gd name="connsiteX11" fmla="*/ 238125 w 361950"/>
              <a:gd name="connsiteY11" fmla="*/ 647700 h 857250"/>
              <a:gd name="connsiteX12" fmla="*/ 285750 w 361950"/>
              <a:gd name="connsiteY12" fmla="*/ 800100 h 857250"/>
              <a:gd name="connsiteX13" fmla="*/ 333375 w 361950"/>
              <a:gd name="connsiteY13" fmla="*/ 838200 h 857250"/>
              <a:gd name="connsiteX14" fmla="*/ 361950 w 361950"/>
              <a:gd name="connsiteY14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85750 w 361950"/>
              <a:gd name="connsiteY4" fmla="*/ 228600 h 857250"/>
              <a:gd name="connsiteX5" fmla="*/ 314325 w 361950"/>
              <a:gd name="connsiteY5" fmla="*/ 285750 h 857250"/>
              <a:gd name="connsiteX6" fmla="*/ 333375 w 361950"/>
              <a:gd name="connsiteY6" fmla="*/ 323850 h 857250"/>
              <a:gd name="connsiteX7" fmla="*/ 323850 w 361950"/>
              <a:gd name="connsiteY7" fmla="*/ 438150 h 857250"/>
              <a:gd name="connsiteX8" fmla="*/ 304800 w 361950"/>
              <a:gd name="connsiteY8" fmla="*/ 476250 h 857250"/>
              <a:gd name="connsiteX9" fmla="*/ 266700 w 361950"/>
              <a:gd name="connsiteY9" fmla="*/ 552450 h 857250"/>
              <a:gd name="connsiteX10" fmla="*/ 238125 w 361950"/>
              <a:gd name="connsiteY10" fmla="*/ 647700 h 857250"/>
              <a:gd name="connsiteX11" fmla="*/ 285750 w 361950"/>
              <a:gd name="connsiteY11" fmla="*/ 800100 h 857250"/>
              <a:gd name="connsiteX12" fmla="*/ 333375 w 361950"/>
              <a:gd name="connsiteY12" fmla="*/ 838200 h 857250"/>
              <a:gd name="connsiteX13" fmla="*/ 361950 w 361950"/>
              <a:gd name="connsiteY13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85750 w 361950"/>
              <a:gd name="connsiteY4" fmla="*/ 228600 h 857250"/>
              <a:gd name="connsiteX5" fmla="*/ 314325 w 361950"/>
              <a:gd name="connsiteY5" fmla="*/ 285750 h 857250"/>
              <a:gd name="connsiteX6" fmla="*/ 333375 w 361950"/>
              <a:gd name="connsiteY6" fmla="*/ 323850 h 857250"/>
              <a:gd name="connsiteX7" fmla="*/ 323850 w 361950"/>
              <a:gd name="connsiteY7" fmla="*/ 438150 h 857250"/>
              <a:gd name="connsiteX8" fmla="*/ 304800 w 361950"/>
              <a:gd name="connsiteY8" fmla="*/ 476250 h 857250"/>
              <a:gd name="connsiteX9" fmla="*/ 238125 w 361950"/>
              <a:gd name="connsiteY9" fmla="*/ 647700 h 857250"/>
              <a:gd name="connsiteX10" fmla="*/ 285750 w 361950"/>
              <a:gd name="connsiteY10" fmla="*/ 800100 h 857250"/>
              <a:gd name="connsiteX11" fmla="*/ 333375 w 361950"/>
              <a:gd name="connsiteY11" fmla="*/ 838200 h 857250"/>
              <a:gd name="connsiteX12" fmla="*/ 361950 w 361950"/>
              <a:gd name="connsiteY12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85750 w 361950"/>
              <a:gd name="connsiteY4" fmla="*/ 228600 h 857250"/>
              <a:gd name="connsiteX5" fmla="*/ 314325 w 361950"/>
              <a:gd name="connsiteY5" fmla="*/ 285750 h 857250"/>
              <a:gd name="connsiteX6" fmla="*/ 333375 w 361950"/>
              <a:gd name="connsiteY6" fmla="*/ 323850 h 857250"/>
              <a:gd name="connsiteX7" fmla="*/ 323850 w 361950"/>
              <a:gd name="connsiteY7" fmla="*/ 438150 h 857250"/>
              <a:gd name="connsiteX8" fmla="*/ 238125 w 361950"/>
              <a:gd name="connsiteY8" fmla="*/ 647700 h 857250"/>
              <a:gd name="connsiteX9" fmla="*/ 285750 w 361950"/>
              <a:gd name="connsiteY9" fmla="*/ 800100 h 857250"/>
              <a:gd name="connsiteX10" fmla="*/ 333375 w 361950"/>
              <a:gd name="connsiteY10" fmla="*/ 838200 h 857250"/>
              <a:gd name="connsiteX11" fmla="*/ 361950 w 361950"/>
              <a:gd name="connsiteY11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314325 w 361950"/>
              <a:gd name="connsiteY4" fmla="*/ 285750 h 857250"/>
              <a:gd name="connsiteX5" fmla="*/ 333375 w 361950"/>
              <a:gd name="connsiteY5" fmla="*/ 323850 h 857250"/>
              <a:gd name="connsiteX6" fmla="*/ 323850 w 361950"/>
              <a:gd name="connsiteY6" fmla="*/ 438150 h 857250"/>
              <a:gd name="connsiteX7" fmla="*/ 238125 w 361950"/>
              <a:gd name="connsiteY7" fmla="*/ 647700 h 857250"/>
              <a:gd name="connsiteX8" fmla="*/ 285750 w 361950"/>
              <a:gd name="connsiteY8" fmla="*/ 800100 h 857250"/>
              <a:gd name="connsiteX9" fmla="*/ 333375 w 361950"/>
              <a:gd name="connsiteY9" fmla="*/ 838200 h 857250"/>
              <a:gd name="connsiteX10" fmla="*/ 361950 w 361950"/>
              <a:gd name="connsiteY10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333375 w 361950"/>
              <a:gd name="connsiteY4" fmla="*/ 323850 h 857250"/>
              <a:gd name="connsiteX5" fmla="*/ 323850 w 361950"/>
              <a:gd name="connsiteY5" fmla="*/ 438150 h 857250"/>
              <a:gd name="connsiteX6" fmla="*/ 238125 w 361950"/>
              <a:gd name="connsiteY6" fmla="*/ 647700 h 857250"/>
              <a:gd name="connsiteX7" fmla="*/ 285750 w 361950"/>
              <a:gd name="connsiteY7" fmla="*/ 800100 h 857250"/>
              <a:gd name="connsiteX8" fmla="*/ 333375 w 361950"/>
              <a:gd name="connsiteY8" fmla="*/ 838200 h 857250"/>
              <a:gd name="connsiteX9" fmla="*/ 361950 w 361950"/>
              <a:gd name="connsiteY9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333375 w 361950"/>
              <a:gd name="connsiteY3" fmla="*/ 323850 h 857250"/>
              <a:gd name="connsiteX4" fmla="*/ 323850 w 361950"/>
              <a:gd name="connsiteY4" fmla="*/ 438150 h 857250"/>
              <a:gd name="connsiteX5" fmla="*/ 238125 w 361950"/>
              <a:gd name="connsiteY5" fmla="*/ 647700 h 857250"/>
              <a:gd name="connsiteX6" fmla="*/ 285750 w 361950"/>
              <a:gd name="connsiteY6" fmla="*/ 800100 h 857250"/>
              <a:gd name="connsiteX7" fmla="*/ 333375 w 361950"/>
              <a:gd name="connsiteY7" fmla="*/ 838200 h 857250"/>
              <a:gd name="connsiteX8" fmla="*/ 361950 w 361950"/>
              <a:gd name="connsiteY8" fmla="*/ 857250 h 857250"/>
              <a:gd name="connsiteX0" fmla="*/ 0 w 361950"/>
              <a:gd name="connsiteY0" fmla="*/ 0 h 857250"/>
              <a:gd name="connsiteX1" fmla="*/ 142875 w 361950"/>
              <a:gd name="connsiteY1" fmla="*/ 85725 h 857250"/>
              <a:gd name="connsiteX2" fmla="*/ 333375 w 361950"/>
              <a:gd name="connsiteY2" fmla="*/ 323850 h 857250"/>
              <a:gd name="connsiteX3" fmla="*/ 323850 w 361950"/>
              <a:gd name="connsiteY3" fmla="*/ 438150 h 857250"/>
              <a:gd name="connsiteX4" fmla="*/ 238125 w 361950"/>
              <a:gd name="connsiteY4" fmla="*/ 647700 h 857250"/>
              <a:gd name="connsiteX5" fmla="*/ 285750 w 361950"/>
              <a:gd name="connsiteY5" fmla="*/ 800100 h 857250"/>
              <a:gd name="connsiteX6" fmla="*/ 333375 w 361950"/>
              <a:gd name="connsiteY6" fmla="*/ 838200 h 857250"/>
              <a:gd name="connsiteX7" fmla="*/ 361950 w 361950"/>
              <a:gd name="connsiteY7" fmla="*/ 857250 h 857250"/>
              <a:gd name="connsiteX0" fmla="*/ 0 w 361950"/>
              <a:gd name="connsiteY0" fmla="*/ 0 h 857250"/>
              <a:gd name="connsiteX1" fmla="*/ 142875 w 361950"/>
              <a:gd name="connsiteY1" fmla="*/ 85725 h 857250"/>
              <a:gd name="connsiteX2" fmla="*/ 333375 w 361950"/>
              <a:gd name="connsiteY2" fmla="*/ 323850 h 857250"/>
              <a:gd name="connsiteX3" fmla="*/ 323850 w 361950"/>
              <a:gd name="connsiteY3" fmla="*/ 438150 h 857250"/>
              <a:gd name="connsiteX4" fmla="*/ 238125 w 361950"/>
              <a:gd name="connsiteY4" fmla="*/ 647700 h 857250"/>
              <a:gd name="connsiteX5" fmla="*/ 285750 w 361950"/>
              <a:gd name="connsiteY5" fmla="*/ 800100 h 857250"/>
              <a:gd name="connsiteX6" fmla="*/ 361950 w 361950"/>
              <a:gd name="connsiteY6" fmla="*/ 857250 h 857250"/>
              <a:gd name="connsiteX0" fmla="*/ 0 w 771525"/>
              <a:gd name="connsiteY0" fmla="*/ 0 h 1400175"/>
              <a:gd name="connsiteX1" fmla="*/ 142875 w 771525"/>
              <a:gd name="connsiteY1" fmla="*/ 85725 h 1400175"/>
              <a:gd name="connsiteX2" fmla="*/ 333375 w 771525"/>
              <a:gd name="connsiteY2" fmla="*/ 323850 h 1400175"/>
              <a:gd name="connsiteX3" fmla="*/ 323850 w 771525"/>
              <a:gd name="connsiteY3" fmla="*/ 438150 h 1400175"/>
              <a:gd name="connsiteX4" fmla="*/ 238125 w 771525"/>
              <a:gd name="connsiteY4" fmla="*/ 647700 h 1400175"/>
              <a:gd name="connsiteX5" fmla="*/ 285750 w 771525"/>
              <a:gd name="connsiteY5" fmla="*/ 800100 h 1400175"/>
              <a:gd name="connsiteX6" fmla="*/ 771525 w 771525"/>
              <a:gd name="connsiteY6" fmla="*/ 1400175 h 1400175"/>
              <a:gd name="connsiteX0" fmla="*/ 0 w 771525"/>
              <a:gd name="connsiteY0" fmla="*/ 0 h 1400175"/>
              <a:gd name="connsiteX1" fmla="*/ 142875 w 771525"/>
              <a:gd name="connsiteY1" fmla="*/ 85725 h 1400175"/>
              <a:gd name="connsiteX2" fmla="*/ 333375 w 771525"/>
              <a:gd name="connsiteY2" fmla="*/ 323850 h 1400175"/>
              <a:gd name="connsiteX3" fmla="*/ 323850 w 771525"/>
              <a:gd name="connsiteY3" fmla="*/ 438150 h 1400175"/>
              <a:gd name="connsiteX4" fmla="*/ 238125 w 771525"/>
              <a:gd name="connsiteY4" fmla="*/ 647700 h 1400175"/>
              <a:gd name="connsiteX5" fmla="*/ 628650 w 771525"/>
              <a:gd name="connsiteY5" fmla="*/ 876300 h 1400175"/>
              <a:gd name="connsiteX6" fmla="*/ 771525 w 771525"/>
              <a:gd name="connsiteY6" fmla="*/ 1400175 h 1400175"/>
              <a:gd name="connsiteX0" fmla="*/ 0 w 628822"/>
              <a:gd name="connsiteY0" fmla="*/ 0 h 1485900"/>
              <a:gd name="connsiteX1" fmla="*/ 142875 w 628822"/>
              <a:gd name="connsiteY1" fmla="*/ 85725 h 1485900"/>
              <a:gd name="connsiteX2" fmla="*/ 333375 w 628822"/>
              <a:gd name="connsiteY2" fmla="*/ 323850 h 1485900"/>
              <a:gd name="connsiteX3" fmla="*/ 323850 w 628822"/>
              <a:gd name="connsiteY3" fmla="*/ 438150 h 1485900"/>
              <a:gd name="connsiteX4" fmla="*/ 238125 w 628822"/>
              <a:gd name="connsiteY4" fmla="*/ 647700 h 1485900"/>
              <a:gd name="connsiteX5" fmla="*/ 628650 w 628822"/>
              <a:gd name="connsiteY5" fmla="*/ 876300 h 1485900"/>
              <a:gd name="connsiteX6" fmla="*/ 180975 w 628822"/>
              <a:gd name="connsiteY6" fmla="*/ 1485900 h 1485900"/>
              <a:gd name="connsiteX0" fmla="*/ 0 w 628822"/>
              <a:gd name="connsiteY0" fmla="*/ 0 h 1485900"/>
              <a:gd name="connsiteX1" fmla="*/ 428625 w 628822"/>
              <a:gd name="connsiteY1" fmla="*/ 123825 h 1485900"/>
              <a:gd name="connsiteX2" fmla="*/ 333375 w 628822"/>
              <a:gd name="connsiteY2" fmla="*/ 323850 h 1485900"/>
              <a:gd name="connsiteX3" fmla="*/ 323850 w 628822"/>
              <a:gd name="connsiteY3" fmla="*/ 438150 h 1485900"/>
              <a:gd name="connsiteX4" fmla="*/ 238125 w 628822"/>
              <a:gd name="connsiteY4" fmla="*/ 647700 h 1485900"/>
              <a:gd name="connsiteX5" fmla="*/ 628650 w 628822"/>
              <a:gd name="connsiteY5" fmla="*/ 876300 h 1485900"/>
              <a:gd name="connsiteX6" fmla="*/ 180975 w 628822"/>
              <a:gd name="connsiteY6" fmla="*/ 1485900 h 1485900"/>
              <a:gd name="connsiteX0" fmla="*/ 0 w 716256"/>
              <a:gd name="connsiteY0" fmla="*/ 0 h 1485900"/>
              <a:gd name="connsiteX1" fmla="*/ 428625 w 716256"/>
              <a:gd name="connsiteY1" fmla="*/ 123825 h 1485900"/>
              <a:gd name="connsiteX2" fmla="*/ 714375 w 716256"/>
              <a:gd name="connsiteY2" fmla="*/ 485775 h 1485900"/>
              <a:gd name="connsiteX3" fmla="*/ 323850 w 716256"/>
              <a:gd name="connsiteY3" fmla="*/ 438150 h 1485900"/>
              <a:gd name="connsiteX4" fmla="*/ 238125 w 716256"/>
              <a:gd name="connsiteY4" fmla="*/ 647700 h 1485900"/>
              <a:gd name="connsiteX5" fmla="*/ 628650 w 716256"/>
              <a:gd name="connsiteY5" fmla="*/ 876300 h 1485900"/>
              <a:gd name="connsiteX6" fmla="*/ 180975 w 716256"/>
              <a:gd name="connsiteY6" fmla="*/ 1485900 h 1485900"/>
              <a:gd name="connsiteX0" fmla="*/ 0 w 984636"/>
              <a:gd name="connsiteY0" fmla="*/ 0 h 1485900"/>
              <a:gd name="connsiteX1" fmla="*/ 428625 w 984636"/>
              <a:gd name="connsiteY1" fmla="*/ 123825 h 1485900"/>
              <a:gd name="connsiteX2" fmla="*/ 714375 w 984636"/>
              <a:gd name="connsiteY2" fmla="*/ 485775 h 1485900"/>
              <a:gd name="connsiteX3" fmla="*/ 971550 w 984636"/>
              <a:gd name="connsiteY3" fmla="*/ 933450 h 1485900"/>
              <a:gd name="connsiteX4" fmla="*/ 238125 w 984636"/>
              <a:gd name="connsiteY4" fmla="*/ 647700 h 1485900"/>
              <a:gd name="connsiteX5" fmla="*/ 628650 w 984636"/>
              <a:gd name="connsiteY5" fmla="*/ 876300 h 1485900"/>
              <a:gd name="connsiteX6" fmla="*/ 180975 w 984636"/>
              <a:gd name="connsiteY6" fmla="*/ 1485900 h 1485900"/>
              <a:gd name="connsiteX0" fmla="*/ 0 w 1086322"/>
              <a:gd name="connsiteY0" fmla="*/ 0 h 1888164"/>
              <a:gd name="connsiteX1" fmla="*/ 428625 w 1086322"/>
              <a:gd name="connsiteY1" fmla="*/ 123825 h 1888164"/>
              <a:gd name="connsiteX2" fmla="*/ 714375 w 1086322"/>
              <a:gd name="connsiteY2" fmla="*/ 485775 h 1888164"/>
              <a:gd name="connsiteX3" fmla="*/ 971550 w 1086322"/>
              <a:gd name="connsiteY3" fmla="*/ 933450 h 1888164"/>
              <a:gd name="connsiteX4" fmla="*/ 1085850 w 1086322"/>
              <a:gd name="connsiteY4" fmla="*/ 1876425 h 1888164"/>
              <a:gd name="connsiteX5" fmla="*/ 628650 w 1086322"/>
              <a:gd name="connsiteY5" fmla="*/ 876300 h 1888164"/>
              <a:gd name="connsiteX6" fmla="*/ 180975 w 1086322"/>
              <a:gd name="connsiteY6" fmla="*/ 1485900 h 1888164"/>
              <a:gd name="connsiteX0" fmla="*/ 0 w 1086721"/>
              <a:gd name="connsiteY0" fmla="*/ 0 h 2614328"/>
              <a:gd name="connsiteX1" fmla="*/ 428625 w 1086721"/>
              <a:gd name="connsiteY1" fmla="*/ 123825 h 2614328"/>
              <a:gd name="connsiteX2" fmla="*/ 714375 w 1086721"/>
              <a:gd name="connsiteY2" fmla="*/ 485775 h 2614328"/>
              <a:gd name="connsiteX3" fmla="*/ 971550 w 1086721"/>
              <a:gd name="connsiteY3" fmla="*/ 933450 h 2614328"/>
              <a:gd name="connsiteX4" fmla="*/ 1085850 w 1086721"/>
              <a:gd name="connsiteY4" fmla="*/ 1876425 h 2614328"/>
              <a:gd name="connsiteX5" fmla="*/ 828675 w 1086721"/>
              <a:gd name="connsiteY5" fmla="*/ 2609850 h 2614328"/>
              <a:gd name="connsiteX6" fmla="*/ 180975 w 1086721"/>
              <a:gd name="connsiteY6" fmla="*/ 1485900 h 2614328"/>
              <a:gd name="connsiteX0" fmla="*/ 0 w 1086654"/>
              <a:gd name="connsiteY0" fmla="*/ 0 h 2743200"/>
              <a:gd name="connsiteX1" fmla="*/ 428625 w 1086654"/>
              <a:gd name="connsiteY1" fmla="*/ 123825 h 2743200"/>
              <a:gd name="connsiteX2" fmla="*/ 714375 w 1086654"/>
              <a:gd name="connsiteY2" fmla="*/ 485775 h 2743200"/>
              <a:gd name="connsiteX3" fmla="*/ 971550 w 1086654"/>
              <a:gd name="connsiteY3" fmla="*/ 933450 h 2743200"/>
              <a:gd name="connsiteX4" fmla="*/ 1085850 w 1086654"/>
              <a:gd name="connsiteY4" fmla="*/ 1876425 h 2743200"/>
              <a:gd name="connsiteX5" fmla="*/ 828675 w 1086654"/>
              <a:gd name="connsiteY5" fmla="*/ 2609850 h 2743200"/>
              <a:gd name="connsiteX6" fmla="*/ 247650 w 1086654"/>
              <a:gd name="connsiteY6" fmla="*/ 2743200 h 2743200"/>
              <a:gd name="connsiteX0" fmla="*/ 0 w 1086330"/>
              <a:gd name="connsiteY0" fmla="*/ 0 h 2743200"/>
              <a:gd name="connsiteX1" fmla="*/ 428625 w 1086330"/>
              <a:gd name="connsiteY1" fmla="*/ 123825 h 2743200"/>
              <a:gd name="connsiteX2" fmla="*/ 714375 w 1086330"/>
              <a:gd name="connsiteY2" fmla="*/ 485775 h 2743200"/>
              <a:gd name="connsiteX3" fmla="*/ 971550 w 1086330"/>
              <a:gd name="connsiteY3" fmla="*/ 933450 h 2743200"/>
              <a:gd name="connsiteX4" fmla="*/ 1085850 w 1086330"/>
              <a:gd name="connsiteY4" fmla="*/ 1876425 h 2743200"/>
              <a:gd name="connsiteX5" fmla="*/ 733425 w 1086330"/>
              <a:gd name="connsiteY5" fmla="*/ 2505075 h 2743200"/>
              <a:gd name="connsiteX6" fmla="*/ 247650 w 1086330"/>
              <a:gd name="connsiteY6" fmla="*/ 2743200 h 2743200"/>
              <a:gd name="connsiteX0" fmla="*/ 0 w 1039397"/>
              <a:gd name="connsiteY0" fmla="*/ 0 h 2743200"/>
              <a:gd name="connsiteX1" fmla="*/ 428625 w 1039397"/>
              <a:gd name="connsiteY1" fmla="*/ 123825 h 2743200"/>
              <a:gd name="connsiteX2" fmla="*/ 714375 w 1039397"/>
              <a:gd name="connsiteY2" fmla="*/ 485775 h 2743200"/>
              <a:gd name="connsiteX3" fmla="*/ 971550 w 1039397"/>
              <a:gd name="connsiteY3" fmla="*/ 933450 h 2743200"/>
              <a:gd name="connsiteX4" fmla="*/ 1038225 w 1039397"/>
              <a:gd name="connsiteY4" fmla="*/ 1733550 h 2743200"/>
              <a:gd name="connsiteX5" fmla="*/ 733425 w 1039397"/>
              <a:gd name="connsiteY5" fmla="*/ 2505075 h 2743200"/>
              <a:gd name="connsiteX6" fmla="*/ 247650 w 1039397"/>
              <a:gd name="connsiteY6" fmla="*/ 2743200 h 2743200"/>
              <a:gd name="connsiteX0" fmla="*/ 0 w 1039397"/>
              <a:gd name="connsiteY0" fmla="*/ 0 h 2743200"/>
              <a:gd name="connsiteX1" fmla="*/ 400050 w 1039397"/>
              <a:gd name="connsiteY1" fmla="*/ 180975 h 2743200"/>
              <a:gd name="connsiteX2" fmla="*/ 714375 w 1039397"/>
              <a:gd name="connsiteY2" fmla="*/ 485775 h 2743200"/>
              <a:gd name="connsiteX3" fmla="*/ 971550 w 1039397"/>
              <a:gd name="connsiteY3" fmla="*/ 933450 h 2743200"/>
              <a:gd name="connsiteX4" fmla="*/ 1038225 w 1039397"/>
              <a:gd name="connsiteY4" fmla="*/ 1733550 h 2743200"/>
              <a:gd name="connsiteX5" fmla="*/ 733425 w 1039397"/>
              <a:gd name="connsiteY5" fmla="*/ 2505075 h 2743200"/>
              <a:gd name="connsiteX6" fmla="*/ 247650 w 1039397"/>
              <a:gd name="connsiteY6" fmla="*/ 2743200 h 2743200"/>
              <a:gd name="connsiteX0" fmla="*/ 0 w 1048661"/>
              <a:gd name="connsiteY0" fmla="*/ 0 h 2743200"/>
              <a:gd name="connsiteX1" fmla="*/ 400050 w 1048661"/>
              <a:gd name="connsiteY1" fmla="*/ 180975 h 2743200"/>
              <a:gd name="connsiteX2" fmla="*/ 714375 w 1048661"/>
              <a:gd name="connsiteY2" fmla="*/ 485775 h 2743200"/>
              <a:gd name="connsiteX3" fmla="*/ 971550 w 1048661"/>
              <a:gd name="connsiteY3" fmla="*/ 933450 h 2743200"/>
              <a:gd name="connsiteX4" fmla="*/ 1047750 w 1048661"/>
              <a:gd name="connsiteY4" fmla="*/ 1581150 h 2743200"/>
              <a:gd name="connsiteX5" fmla="*/ 733425 w 1048661"/>
              <a:gd name="connsiteY5" fmla="*/ 2505075 h 2743200"/>
              <a:gd name="connsiteX6" fmla="*/ 247650 w 1048661"/>
              <a:gd name="connsiteY6" fmla="*/ 2743200 h 2743200"/>
              <a:gd name="connsiteX0" fmla="*/ 0 w 1049619"/>
              <a:gd name="connsiteY0" fmla="*/ 0 h 2743200"/>
              <a:gd name="connsiteX1" fmla="*/ 400050 w 1049619"/>
              <a:gd name="connsiteY1" fmla="*/ 180975 h 2743200"/>
              <a:gd name="connsiteX2" fmla="*/ 714375 w 1049619"/>
              <a:gd name="connsiteY2" fmla="*/ 485775 h 2743200"/>
              <a:gd name="connsiteX3" fmla="*/ 971550 w 1049619"/>
              <a:gd name="connsiteY3" fmla="*/ 933450 h 2743200"/>
              <a:gd name="connsiteX4" fmla="*/ 1047750 w 1049619"/>
              <a:gd name="connsiteY4" fmla="*/ 1581150 h 2743200"/>
              <a:gd name="connsiteX5" fmla="*/ 911685 w 1049619"/>
              <a:gd name="connsiteY5" fmla="*/ 2102644 h 2743200"/>
              <a:gd name="connsiteX6" fmla="*/ 733425 w 1049619"/>
              <a:gd name="connsiteY6" fmla="*/ 2505075 h 2743200"/>
              <a:gd name="connsiteX7" fmla="*/ 247650 w 1049619"/>
              <a:gd name="connsiteY7" fmla="*/ 2743200 h 2743200"/>
              <a:gd name="connsiteX0" fmla="*/ 0 w 1049619"/>
              <a:gd name="connsiteY0" fmla="*/ 0 h 2743200"/>
              <a:gd name="connsiteX1" fmla="*/ 400050 w 1049619"/>
              <a:gd name="connsiteY1" fmla="*/ 180975 h 2743200"/>
              <a:gd name="connsiteX2" fmla="*/ 714375 w 1049619"/>
              <a:gd name="connsiteY2" fmla="*/ 485775 h 2743200"/>
              <a:gd name="connsiteX3" fmla="*/ 971550 w 1049619"/>
              <a:gd name="connsiteY3" fmla="*/ 933450 h 2743200"/>
              <a:gd name="connsiteX4" fmla="*/ 1047750 w 1049619"/>
              <a:gd name="connsiteY4" fmla="*/ 1581150 h 2743200"/>
              <a:gd name="connsiteX5" fmla="*/ 987885 w 1049619"/>
              <a:gd name="connsiteY5" fmla="*/ 2140744 h 2743200"/>
              <a:gd name="connsiteX6" fmla="*/ 733425 w 1049619"/>
              <a:gd name="connsiteY6" fmla="*/ 2505075 h 2743200"/>
              <a:gd name="connsiteX7" fmla="*/ 247650 w 1049619"/>
              <a:gd name="connsiteY7" fmla="*/ 2743200 h 2743200"/>
              <a:gd name="connsiteX0" fmla="*/ 0 w 1049619"/>
              <a:gd name="connsiteY0" fmla="*/ 0 h 2743200"/>
              <a:gd name="connsiteX1" fmla="*/ 400050 w 1049619"/>
              <a:gd name="connsiteY1" fmla="*/ 180975 h 2743200"/>
              <a:gd name="connsiteX2" fmla="*/ 714375 w 1049619"/>
              <a:gd name="connsiteY2" fmla="*/ 485775 h 2743200"/>
              <a:gd name="connsiteX3" fmla="*/ 971550 w 1049619"/>
              <a:gd name="connsiteY3" fmla="*/ 933450 h 2743200"/>
              <a:gd name="connsiteX4" fmla="*/ 1047750 w 1049619"/>
              <a:gd name="connsiteY4" fmla="*/ 1581150 h 2743200"/>
              <a:gd name="connsiteX5" fmla="*/ 987885 w 1049619"/>
              <a:gd name="connsiteY5" fmla="*/ 2140744 h 2743200"/>
              <a:gd name="connsiteX6" fmla="*/ 666750 w 1049619"/>
              <a:gd name="connsiteY6" fmla="*/ 2657475 h 2743200"/>
              <a:gd name="connsiteX7" fmla="*/ 247650 w 1049619"/>
              <a:gd name="connsiteY7" fmla="*/ 2743200 h 2743200"/>
              <a:gd name="connsiteX0" fmla="*/ 0 w 1049619"/>
              <a:gd name="connsiteY0" fmla="*/ 0 h 2733675"/>
              <a:gd name="connsiteX1" fmla="*/ 400050 w 1049619"/>
              <a:gd name="connsiteY1" fmla="*/ 180975 h 2733675"/>
              <a:gd name="connsiteX2" fmla="*/ 714375 w 1049619"/>
              <a:gd name="connsiteY2" fmla="*/ 485775 h 2733675"/>
              <a:gd name="connsiteX3" fmla="*/ 971550 w 1049619"/>
              <a:gd name="connsiteY3" fmla="*/ 933450 h 2733675"/>
              <a:gd name="connsiteX4" fmla="*/ 1047750 w 1049619"/>
              <a:gd name="connsiteY4" fmla="*/ 1581150 h 2733675"/>
              <a:gd name="connsiteX5" fmla="*/ 987885 w 1049619"/>
              <a:gd name="connsiteY5" fmla="*/ 2140744 h 2733675"/>
              <a:gd name="connsiteX6" fmla="*/ 666750 w 1049619"/>
              <a:gd name="connsiteY6" fmla="*/ 2657475 h 2733675"/>
              <a:gd name="connsiteX7" fmla="*/ 228600 w 1049619"/>
              <a:gd name="connsiteY7" fmla="*/ 2733675 h 2733675"/>
              <a:gd name="connsiteX0" fmla="*/ 0 w 1048821"/>
              <a:gd name="connsiteY0" fmla="*/ 0 h 2733675"/>
              <a:gd name="connsiteX1" fmla="*/ 400050 w 1048821"/>
              <a:gd name="connsiteY1" fmla="*/ 180975 h 2733675"/>
              <a:gd name="connsiteX2" fmla="*/ 904875 w 1048821"/>
              <a:gd name="connsiteY2" fmla="*/ 371475 h 2733675"/>
              <a:gd name="connsiteX3" fmla="*/ 971550 w 1048821"/>
              <a:gd name="connsiteY3" fmla="*/ 933450 h 2733675"/>
              <a:gd name="connsiteX4" fmla="*/ 1047750 w 1048821"/>
              <a:gd name="connsiteY4" fmla="*/ 1581150 h 2733675"/>
              <a:gd name="connsiteX5" fmla="*/ 987885 w 1048821"/>
              <a:gd name="connsiteY5" fmla="*/ 2140744 h 2733675"/>
              <a:gd name="connsiteX6" fmla="*/ 666750 w 1048821"/>
              <a:gd name="connsiteY6" fmla="*/ 2657475 h 2733675"/>
              <a:gd name="connsiteX7" fmla="*/ 228600 w 1048821"/>
              <a:gd name="connsiteY7" fmla="*/ 2733675 h 2733675"/>
              <a:gd name="connsiteX0" fmla="*/ 0 w 1230740"/>
              <a:gd name="connsiteY0" fmla="*/ 0 h 2733675"/>
              <a:gd name="connsiteX1" fmla="*/ 400050 w 1230740"/>
              <a:gd name="connsiteY1" fmla="*/ 180975 h 2733675"/>
              <a:gd name="connsiteX2" fmla="*/ 904875 w 1230740"/>
              <a:gd name="connsiteY2" fmla="*/ 371475 h 2733675"/>
              <a:gd name="connsiteX3" fmla="*/ 1228725 w 1230740"/>
              <a:gd name="connsiteY3" fmla="*/ 971550 h 2733675"/>
              <a:gd name="connsiteX4" fmla="*/ 1047750 w 1230740"/>
              <a:gd name="connsiteY4" fmla="*/ 1581150 h 2733675"/>
              <a:gd name="connsiteX5" fmla="*/ 987885 w 1230740"/>
              <a:gd name="connsiteY5" fmla="*/ 2140744 h 2733675"/>
              <a:gd name="connsiteX6" fmla="*/ 666750 w 1230740"/>
              <a:gd name="connsiteY6" fmla="*/ 2657475 h 2733675"/>
              <a:gd name="connsiteX7" fmla="*/ 228600 w 1230740"/>
              <a:gd name="connsiteY7" fmla="*/ 2733675 h 2733675"/>
              <a:gd name="connsiteX0" fmla="*/ 0 w 1298545"/>
              <a:gd name="connsiteY0" fmla="*/ 0 h 2733675"/>
              <a:gd name="connsiteX1" fmla="*/ 400050 w 1298545"/>
              <a:gd name="connsiteY1" fmla="*/ 180975 h 2733675"/>
              <a:gd name="connsiteX2" fmla="*/ 904875 w 1298545"/>
              <a:gd name="connsiteY2" fmla="*/ 371475 h 2733675"/>
              <a:gd name="connsiteX3" fmla="*/ 1228725 w 1298545"/>
              <a:gd name="connsiteY3" fmla="*/ 971550 h 2733675"/>
              <a:gd name="connsiteX4" fmla="*/ 1295400 w 1298545"/>
              <a:gd name="connsiteY4" fmla="*/ 1676400 h 2733675"/>
              <a:gd name="connsiteX5" fmla="*/ 987885 w 1298545"/>
              <a:gd name="connsiteY5" fmla="*/ 2140744 h 2733675"/>
              <a:gd name="connsiteX6" fmla="*/ 666750 w 1298545"/>
              <a:gd name="connsiteY6" fmla="*/ 2657475 h 2733675"/>
              <a:gd name="connsiteX7" fmla="*/ 228600 w 1298545"/>
              <a:gd name="connsiteY7" fmla="*/ 2733675 h 2733675"/>
              <a:gd name="connsiteX0" fmla="*/ 0 w 1298545"/>
              <a:gd name="connsiteY0" fmla="*/ 0 h 2733675"/>
              <a:gd name="connsiteX1" fmla="*/ 400050 w 1298545"/>
              <a:gd name="connsiteY1" fmla="*/ 180975 h 2733675"/>
              <a:gd name="connsiteX2" fmla="*/ 904875 w 1298545"/>
              <a:gd name="connsiteY2" fmla="*/ 371475 h 2733675"/>
              <a:gd name="connsiteX3" fmla="*/ 1228725 w 1298545"/>
              <a:gd name="connsiteY3" fmla="*/ 971550 h 2733675"/>
              <a:gd name="connsiteX4" fmla="*/ 1295400 w 1298545"/>
              <a:gd name="connsiteY4" fmla="*/ 1676400 h 2733675"/>
              <a:gd name="connsiteX5" fmla="*/ 1083135 w 1298545"/>
              <a:gd name="connsiteY5" fmla="*/ 2245519 h 2733675"/>
              <a:gd name="connsiteX6" fmla="*/ 666750 w 1298545"/>
              <a:gd name="connsiteY6" fmla="*/ 2657475 h 2733675"/>
              <a:gd name="connsiteX7" fmla="*/ 228600 w 1298545"/>
              <a:gd name="connsiteY7" fmla="*/ 2733675 h 2733675"/>
              <a:gd name="connsiteX0" fmla="*/ 0 w 1298545"/>
              <a:gd name="connsiteY0" fmla="*/ 0 h 2733675"/>
              <a:gd name="connsiteX1" fmla="*/ 409575 w 1298545"/>
              <a:gd name="connsiteY1" fmla="*/ 66675 h 2733675"/>
              <a:gd name="connsiteX2" fmla="*/ 904875 w 1298545"/>
              <a:gd name="connsiteY2" fmla="*/ 371475 h 2733675"/>
              <a:gd name="connsiteX3" fmla="*/ 1228725 w 1298545"/>
              <a:gd name="connsiteY3" fmla="*/ 971550 h 2733675"/>
              <a:gd name="connsiteX4" fmla="*/ 1295400 w 1298545"/>
              <a:gd name="connsiteY4" fmla="*/ 1676400 h 2733675"/>
              <a:gd name="connsiteX5" fmla="*/ 1083135 w 1298545"/>
              <a:gd name="connsiteY5" fmla="*/ 2245519 h 2733675"/>
              <a:gd name="connsiteX6" fmla="*/ 666750 w 1298545"/>
              <a:gd name="connsiteY6" fmla="*/ 2657475 h 2733675"/>
              <a:gd name="connsiteX7" fmla="*/ 228600 w 1298545"/>
              <a:gd name="connsiteY7" fmla="*/ 2733675 h 2733675"/>
              <a:gd name="connsiteX0" fmla="*/ 0 w 1297894"/>
              <a:gd name="connsiteY0" fmla="*/ 0 h 2733675"/>
              <a:gd name="connsiteX1" fmla="*/ 409575 w 1297894"/>
              <a:gd name="connsiteY1" fmla="*/ 66675 h 2733675"/>
              <a:gd name="connsiteX2" fmla="*/ 952500 w 1297894"/>
              <a:gd name="connsiteY2" fmla="*/ 428625 h 2733675"/>
              <a:gd name="connsiteX3" fmla="*/ 1228725 w 1297894"/>
              <a:gd name="connsiteY3" fmla="*/ 971550 h 2733675"/>
              <a:gd name="connsiteX4" fmla="*/ 1295400 w 1297894"/>
              <a:gd name="connsiteY4" fmla="*/ 1676400 h 2733675"/>
              <a:gd name="connsiteX5" fmla="*/ 1083135 w 1297894"/>
              <a:gd name="connsiteY5" fmla="*/ 2245519 h 2733675"/>
              <a:gd name="connsiteX6" fmla="*/ 666750 w 1297894"/>
              <a:gd name="connsiteY6" fmla="*/ 2657475 h 2733675"/>
              <a:gd name="connsiteX7" fmla="*/ 228600 w 1297894"/>
              <a:gd name="connsiteY7" fmla="*/ 2733675 h 2733675"/>
              <a:gd name="connsiteX0" fmla="*/ 0 w 1297894"/>
              <a:gd name="connsiteY0" fmla="*/ 0 h 2733675"/>
              <a:gd name="connsiteX1" fmla="*/ 409575 w 1297894"/>
              <a:gd name="connsiteY1" fmla="*/ 66675 h 2733675"/>
              <a:gd name="connsiteX2" fmla="*/ 952500 w 1297894"/>
              <a:gd name="connsiteY2" fmla="*/ 428625 h 2733675"/>
              <a:gd name="connsiteX3" fmla="*/ 1228725 w 1297894"/>
              <a:gd name="connsiteY3" fmla="*/ 971550 h 2733675"/>
              <a:gd name="connsiteX4" fmla="*/ 1295400 w 1297894"/>
              <a:gd name="connsiteY4" fmla="*/ 1676400 h 2733675"/>
              <a:gd name="connsiteX5" fmla="*/ 1083135 w 1297894"/>
              <a:gd name="connsiteY5" fmla="*/ 2245519 h 2733675"/>
              <a:gd name="connsiteX6" fmla="*/ 666750 w 1297894"/>
              <a:gd name="connsiteY6" fmla="*/ 2657475 h 2733675"/>
              <a:gd name="connsiteX7" fmla="*/ 228600 w 1297894"/>
              <a:gd name="connsiteY7" fmla="*/ 2733675 h 2733675"/>
              <a:gd name="connsiteX0" fmla="*/ 0 w 1297894"/>
              <a:gd name="connsiteY0" fmla="*/ 0 h 2733675"/>
              <a:gd name="connsiteX1" fmla="*/ 409575 w 1297894"/>
              <a:gd name="connsiteY1" fmla="*/ 66675 h 2733675"/>
              <a:gd name="connsiteX2" fmla="*/ 952500 w 1297894"/>
              <a:gd name="connsiteY2" fmla="*/ 428625 h 2733675"/>
              <a:gd name="connsiteX3" fmla="*/ 1228725 w 1297894"/>
              <a:gd name="connsiteY3" fmla="*/ 971550 h 2733675"/>
              <a:gd name="connsiteX4" fmla="*/ 1295400 w 1297894"/>
              <a:gd name="connsiteY4" fmla="*/ 1676400 h 2733675"/>
              <a:gd name="connsiteX5" fmla="*/ 1083135 w 1297894"/>
              <a:gd name="connsiteY5" fmla="*/ 2245519 h 2733675"/>
              <a:gd name="connsiteX6" fmla="*/ 666750 w 1297894"/>
              <a:gd name="connsiteY6" fmla="*/ 2657475 h 2733675"/>
              <a:gd name="connsiteX7" fmla="*/ 228600 w 1297894"/>
              <a:gd name="connsiteY7" fmla="*/ 2733675 h 2733675"/>
              <a:gd name="connsiteX0" fmla="*/ 0 w 1297894"/>
              <a:gd name="connsiteY0" fmla="*/ 0 h 2733675"/>
              <a:gd name="connsiteX1" fmla="*/ 409575 w 1297894"/>
              <a:gd name="connsiteY1" fmla="*/ 66675 h 2733675"/>
              <a:gd name="connsiteX2" fmla="*/ 952500 w 1297894"/>
              <a:gd name="connsiteY2" fmla="*/ 428625 h 2733675"/>
              <a:gd name="connsiteX3" fmla="*/ 1228725 w 1297894"/>
              <a:gd name="connsiteY3" fmla="*/ 971550 h 2733675"/>
              <a:gd name="connsiteX4" fmla="*/ 1295400 w 1297894"/>
              <a:gd name="connsiteY4" fmla="*/ 1676400 h 2733675"/>
              <a:gd name="connsiteX5" fmla="*/ 1083135 w 1297894"/>
              <a:gd name="connsiteY5" fmla="*/ 2245519 h 2733675"/>
              <a:gd name="connsiteX6" fmla="*/ 666750 w 1297894"/>
              <a:gd name="connsiteY6" fmla="*/ 2657475 h 2733675"/>
              <a:gd name="connsiteX7" fmla="*/ 228600 w 1297894"/>
              <a:gd name="connsiteY7" fmla="*/ 2733675 h 2733675"/>
              <a:gd name="connsiteX0" fmla="*/ 0 w 1297894"/>
              <a:gd name="connsiteY0" fmla="*/ 0 h 2733675"/>
              <a:gd name="connsiteX1" fmla="*/ 409575 w 1297894"/>
              <a:gd name="connsiteY1" fmla="*/ 66675 h 2733675"/>
              <a:gd name="connsiteX2" fmla="*/ 952500 w 1297894"/>
              <a:gd name="connsiteY2" fmla="*/ 428625 h 2733675"/>
              <a:gd name="connsiteX3" fmla="*/ 1228725 w 1297894"/>
              <a:gd name="connsiteY3" fmla="*/ 971550 h 2733675"/>
              <a:gd name="connsiteX4" fmla="*/ 1295400 w 1297894"/>
              <a:gd name="connsiteY4" fmla="*/ 1676400 h 2733675"/>
              <a:gd name="connsiteX5" fmla="*/ 1083135 w 1297894"/>
              <a:gd name="connsiteY5" fmla="*/ 2245519 h 2733675"/>
              <a:gd name="connsiteX6" fmla="*/ 666750 w 1297894"/>
              <a:gd name="connsiteY6" fmla="*/ 2657475 h 2733675"/>
              <a:gd name="connsiteX7" fmla="*/ 228600 w 1297894"/>
              <a:gd name="connsiteY7" fmla="*/ 2733675 h 2733675"/>
              <a:gd name="connsiteX0" fmla="*/ 0 w 1297894"/>
              <a:gd name="connsiteY0" fmla="*/ 0 h 2733675"/>
              <a:gd name="connsiteX1" fmla="*/ 800100 w 1297894"/>
              <a:gd name="connsiteY1" fmla="*/ 142875 h 2733675"/>
              <a:gd name="connsiteX2" fmla="*/ 952500 w 1297894"/>
              <a:gd name="connsiteY2" fmla="*/ 428625 h 2733675"/>
              <a:gd name="connsiteX3" fmla="*/ 1228725 w 1297894"/>
              <a:gd name="connsiteY3" fmla="*/ 971550 h 2733675"/>
              <a:gd name="connsiteX4" fmla="*/ 1295400 w 1297894"/>
              <a:gd name="connsiteY4" fmla="*/ 1676400 h 2733675"/>
              <a:gd name="connsiteX5" fmla="*/ 1083135 w 1297894"/>
              <a:gd name="connsiteY5" fmla="*/ 2245519 h 2733675"/>
              <a:gd name="connsiteX6" fmla="*/ 666750 w 1297894"/>
              <a:gd name="connsiteY6" fmla="*/ 2657475 h 2733675"/>
              <a:gd name="connsiteX7" fmla="*/ 228600 w 1297894"/>
              <a:gd name="connsiteY7" fmla="*/ 2733675 h 2733675"/>
              <a:gd name="connsiteX0" fmla="*/ 0 w 1297894"/>
              <a:gd name="connsiteY0" fmla="*/ 0 h 2740725"/>
              <a:gd name="connsiteX1" fmla="*/ 800100 w 1297894"/>
              <a:gd name="connsiteY1" fmla="*/ 142875 h 2740725"/>
              <a:gd name="connsiteX2" fmla="*/ 952500 w 1297894"/>
              <a:gd name="connsiteY2" fmla="*/ 428625 h 2740725"/>
              <a:gd name="connsiteX3" fmla="*/ 1228725 w 1297894"/>
              <a:gd name="connsiteY3" fmla="*/ 971550 h 2740725"/>
              <a:gd name="connsiteX4" fmla="*/ 1295400 w 1297894"/>
              <a:gd name="connsiteY4" fmla="*/ 1676400 h 2740725"/>
              <a:gd name="connsiteX5" fmla="*/ 721185 w 1297894"/>
              <a:gd name="connsiteY5" fmla="*/ 1940719 h 2740725"/>
              <a:gd name="connsiteX6" fmla="*/ 666750 w 1297894"/>
              <a:gd name="connsiteY6" fmla="*/ 2657475 h 2740725"/>
              <a:gd name="connsiteX7" fmla="*/ 228600 w 1297894"/>
              <a:gd name="connsiteY7" fmla="*/ 2733675 h 2740725"/>
              <a:gd name="connsiteX0" fmla="*/ 0 w 1232838"/>
              <a:gd name="connsiteY0" fmla="*/ 0 h 2740725"/>
              <a:gd name="connsiteX1" fmla="*/ 800100 w 1232838"/>
              <a:gd name="connsiteY1" fmla="*/ 142875 h 2740725"/>
              <a:gd name="connsiteX2" fmla="*/ 952500 w 1232838"/>
              <a:gd name="connsiteY2" fmla="*/ 428625 h 2740725"/>
              <a:gd name="connsiteX3" fmla="*/ 1228725 w 1232838"/>
              <a:gd name="connsiteY3" fmla="*/ 971550 h 2740725"/>
              <a:gd name="connsiteX4" fmla="*/ 721185 w 1232838"/>
              <a:gd name="connsiteY4" fmla="*/ 1940719 h 2740725"/>
              <a:gd name="connsiteX5" fmla="*/ 666750 w 1232838"/>
              <a:gd name="connsiteY5" fmla="*/ 2657475 h 2740725"/>
              <a:gd name="connsiteX6" fmla="*/ 228600 w 1232838"/>
              <a:gd name="connsiteY6" fmla="*/ 2733675 h 2740725"/>
              <a:gd name="connsiteX0" fmla="*/ 0 w 956941"/>
              <a:gd name="connsiteY0" fmla="*/ 0 h 2740725"/>
              <a:gd name="connsiteX1" fmla="*/ 800100 w 956941"/>
              <a:gd name="connsiteY1" fmla="*/ 142875 h 2740725"/>
              <a:gd name="connsiteX2" fmla="*/ 952500 w 956941"/>
              <a:gd name="connsiteY2" fmla="*/ 428625 h 2740725"/>
              <a:gd name="connsiteX3" fmla="*/ 721185 w 956941"/>
              <a:gd name="connsiteY3" fmla="*/ 1940719 h 2740725"/>
              <a:gd name="connsiteX4" fmla="*/ 666750 w 956941"/>
              <a:gd name="connsiteY4" fmla="*/ 2657475 h 2740725"/>
              <a:gd name="connsiteX5" fmla="*/ 228600 w 956941"/>
              <a:gd name="connsiteY5" fmla="*/ 2733675 h 2740725"/>
              <a:gd name="connsiteX0" fmla="*/ 0 w 841603"/>
              <a:gd name="connsiteY0" fmla="*/ 44047 h 2784772"/>
              <a:gd name="connsiteX1" fmla="*/ 800100 w 841603"/>
              <a:gd name="connsiteY1" fmla="*/ 186922 h 2784772"/>
              <a:gd name="connsiteX2" fmla="*/ 721185 w 841603"/>
              <a:gd name="connsiteY2" fmla="*/ 1984766 h 2784772"/>
              <a:gd name="connsiteX3" fmla="*/ 666750 w 841603"/>
              <a:gd name="connsiteY3" fmla="*/ 2701522 h 2784772"/>
              <a:gd name="connsiteX4" fmla="*/ 228600 w 841603"/>
              <a:gd name="connsiteY4" fmla="*/ 2777722 h 2784772"/>
              <a:gd name="connsiteX0" fmla="*/ 0 w 841603"/>
              <a:gd name="connsiteY0" fmla="*/ 44047 h 2784772"/>
              <a:gd name="connsiteX1" fmla="*/ 800100 w 841603"/>
              <a:gd name="connsiteY1" fmla="*/ 186922 h 2784772"/>
              <a:gd name="connsiteX2" fmla="*/ 721185 w 841603"/>
              <a:gd name="connsiteY2" fmla="*/ 1984766 h 2784772"/>
              <a:gd name="connsiteX3" fmla="*/ 666750 w 841603"/>
              <a:gd name="connsiteY3" fmla="*/ 2701522 h 2784772"/>
              <a:gd name="connsiteX4" fmla="*/ 228600 w 841603"/>
              <a:gd name="connsiteY4" fmla="*/ 2777722 h 2784772"/>
              <a:gd name="connsiteX0" fmla="*/ 0 w 841603"/>
              <a:gd name="connsiteY0" fmla="*/ 44047 h 2784772"/>
              <a:gd name="connsiteX1" fmla="*/ 800100 w 841603"/>
              <a:gd name="connsiteY1" fmla="*/ 186922 h 2784772"/>
              <a:gd name="connsiteX2" fmla="*/ 721185 w 841603"/>
              <a:gd name="connsiteY2" fmla="*/ 1984766 h 2784772"/>
              <a:gd name="connsiteX3" fmla="*/ 666750 w 841603"/>
              <a:gd name="connsiteY3" fmla="*/ 2701522 h 2784772"/>
              <a:gd name="connsiteX4" fmla="*/ 228600 w 841603"/>
              <a:gd name="connsiteY4" fmla="*/ 2777722 h 2784772"/>
              <a:gd name="connsiteX0" fmla="*/ 0 w 841603"/>
              <a:gd name="connsiteY0" fmla="*/ 44047 h 2784772"/>
              <a:gd name="connsiteX1" fmla="*/ 800100 w 841603"/>
              <a:gd name="connsiteY1" fmla="*/ 186922 h 2784772"/>
              <a:gd name="connsiteX2" fmla="*/ 721185 w 841603"/>
              <a:gd name="connsiteY2" fmla="*/ 1984766 h 2784772"/>
              <a:gd name="connsiteX3" fmla="*/ 666750 w 841603"/>
              <a:gd name="connsiteY3" fmla="*/ 2701522 h 2784772"/>
              <a:gd name="connsiteX4" fmla="*/ 228600 w 841603"/>
              <a:gd name="connsiteY4" fmla="*/ 2777722 h 2784772"/>
              <a:gd name="connsiteX0" fmla="*/ 0 w 817196"/>
              <a:gd name="connsiteY0" fmla="*/ 55101 h 2795826"/>
              <a:gd name="connsiteX1" fmla="*/ 771525 w 817196"/>
              <a:gd name="connsiteY1" fmla="*/ 178926 h 2795826"/>
              <a:gd name="connsiteX2" fmla="*/ 721185 w 817196"/>
              <a:gd name="connsiteY2" fmla="*/ 1995820 h 2795826"/>
              <a:gd name="connsiteX3" fmla="*/ 666750 w 817196"/>
              <a:gd name="connsiteY3" fmla="*/ 2712576 h 2795826"/>
              <a:gd name="connsiteX4" fmla="*/ 228600 w 817196"/>
              <a:gd name="connsiteY4" fmla="*/ 2788776 h 2795826"/>
              <a:gd name="connsiteX0" fmla="*/ 0 w 877846"/>
              <a:gd name="connsiteY0" fmla="*/ 0 h 2740725"/>
              <a:gd name="connsiteX1" fmla="*/ 771525 w 877846"/>
              <a:gd name="connsiteY1" fmla="*/ 123825 h 2740725"/>
              <a:gd name="connsiteX2" fmla="*/ 721185 w 877846"/>
              <a:gd name="connsiteY2" fmla="*/ 1940719 h 2740725"/>
              <a:gd name="connsiteX3" fmla="*/ 666750 w 877846"/>
              <a:gd name="connsiteY3" fmla="*/ 2657475 h 2740725"/>
              <a:gd name="connsiteX4" fmla="*/ 228600 w 877846"/>
              <a:gd name="connsiteY4" fmla="*/ 2733675 h 2740725"/>
              <a:gd name="connsiteX0" fmla="*/ 0 w 747974"/>
              <a:gd name="connsiteY0" fmla="*/ 6305 h 2747030"/>
              <a:gd name="connsiteX1" fmla="*/ 590550 w 747974"/>
              <a:gd name="connsiteY1" fmla="*/ 72980 h 2747030"/>
              <a:gd name="connsiteX2" fmla="*/ 721185 w 747974"/>
              <a:gd name="connsiteY2" fmla="*/ 1947024 h 2747030"/>
              <a:gd name="connsiteX3" fmla="*/ 666750 w 747974"/>
              <a:gd name="connsiteY3" fmla="*/ 2663780 h 2747030"/>
              <a:gd name="connsiteX4" fmla="*/ 228600 w 747974"/>
              <a:gd name="connsiteY4" fmla="*/ 2739980 h 2747030"/>
              <a:gd name="connsiteX0" fmla="*/ 0 w 759358"/>
              <a:gd name="connsiteY0" fmla="*/ 0 h 2740725"/>
              <a:gd name="connsiteX1" fmla="*/ 609600 w 759358"/>
              <a:gd name="connsiteY1" fmla="*/ 152400 h 2740725"/>
              <a:gd name="connsiteX2" fmla="*/ 721185 w 759358"/>
              <a:gd name="connsiteY2" fmla="*/ 1940719 h 2740725"/>
              <a:gd name="connsiteX3" fmla="*/ 666750 w 759358"/>
              <a:gd name="connsiteY3" fmla="*/ 2657475 h 2740725"/>
              <a:gd name="connsiteX4" fmla="*/ 228600 w 759358"/>
              <a:gd name="connsiteY4" fmla="*/ 2733675 h 2740725"/>
              <a:gd name="connsiteX0" fmla="*/ 0 w 706071"/>
              <a:gd name="connsiteY0" fmla="*/ 87930 h 2955440"/>
              <a:gd name="connsiteX1" fmla="*/ 609600 w 706071"/>
              <a:gd name="connsiteY1" fmla="*/ 240330 h 2955440"/>
              <a:gd name="connsiteX2" fmla="*/ 666750 w 706071"/>
              <a:gd name="connsiteY2" fmla="*/ 2745405 h 2955440"/>
              <a:gd name="connsiteX3" fmla="*/ 228600 w 706071"/>
              <a:gd name="connsiteY3" fmla="*/ 2821605 h 2955440"/>
              <a:gd name="connsiteX0" fmla="*/ 0 w 730665"/>
              <a:gd name="connsiteY0" fmla="*/ 0 h 2848673"/>
              <a:gd name="connsiteX1" fmla="*/ 657225 w 730665"/>
              <a:gd name="connsiteY1" fmla="*/ 409575 h 2848673"/>
              <a:gd name="connsiteX2" fmla="*/ 666750 w 730665"/>
              <a:gd name="connsiteY2" fmla="*/ 2657475 h 2848673"/>
              <a:gd name="connsiteX3" fmla="*/ 228600 w 730665"/>
              <a:gd name="connsiteY3" fmla="*/ 2733675 h 2848673"/>
              <a:gd name="connsiteX0" fmla="*/ 0 w 735811"/>
              <a:gd name="connsiteY0" fmla="*/ 0 h 2735808"/>
              <a:gd name="connsiteX1" fmla="*/ 657225 w 735811"/>
              <a:gd name="connsiteY1" fmla="*/ 409575 h 2735808"/>
              <a:gd name="connsiteX2" fmla="*/ 676275 w 735811"/>
              <a:gd name="connsiteY2" fmla="*/ 2428875 h 2735808"/>
              <a:gd name="connsiteX3" fmla="*/ 228600 w 735811"/>
              <a:gd name="connsiteY3" fmla="*/ 2733675 h 2735808"/>
              <a:gd name="connsiteX0" fmla="*/ 0 w 1581150"/>
              <a:gd name="connsiteY0" fmla="*/ 0 h 2450938"/>
              <a:gd name="connsiteX1" fmla="*/ 657225 w 1581150"/>
              <a:gd name="connsiteY1" fmla="*/ 409575 h 2450938"/>
              <a:gd name="connsiteX2" fmla="*/ 676275 w 1581150"/>
              <a:gd name="connsiteY2" fmla="*/ 2428875 h 2450938"/>
              <a:gd name="connsiteX3" fmla="*/ 1581150 w 1581150"/>
              <a:gd name="connsiteY3" fmla="*/ 1543050 h 2450938"/>
              <a:gd name="connsiteX0" fmla="*/ 0 w 1581150"/>
              <a:gd name="connsiteY0" fmla="*/ 0 h 1543050"/>
              <a:gd name="connsiteX1" fmla="*/ 657225 w 1581150"/>
              <a:gd name="connsiteY1" fmla="*/ 409575 h 1543050"/>
              <a:gd name="connsiteX2" fmla="*/ 1047750 w 1581150"/>
              <a:gd name="connsiteY2" fmla="*/ 1381125 h 1543050"/>
              <a:gd name="connsiteX3" fmla="*/ 1581150 w 1581150"/>
              <a:gd name="connsiteY3" fmla="*/ 1543050 h 1543050"/>
              <a:gd name="connsiteX0" fmla="*/ 0 w 1409700"/>
              <a:gd name="connsiteY0" fmla="*/ 0 h 1743075"/>
              <a:gd name="connsiteX1" fmla="*/ 485775 w 1409700"/>
              <a:gd name="connsiteY1" fmla="*/ 609600 h 1743075"/>
              <a:gd name="connsiteX2" fmla="*/ 876300 w 1409700"/>
              <a:gd name="connsiteY2" fmla="*/ 1581150 h 1743075"/>
              <a:gd name="connsiteX3" fmla="*/ 1409700 w 1409700"/>
              <a:gd name="connsiteY3" fmla="*/ 1743075 h 1743075"/>
              <a:gd name="connsiteX0" fmla="*/ 0 w 1409700"/>
              <a:gd name="connsiteY0" fmla="*/ 0 h 1745659"/>
              <a:gd name="connsiteX1" fmla="*/ 609600 w 1409700"/>
              <a:gd name="connsiteY1" fmla="*/ 400050 h 1745659"/>
              <a:gd name="connsiteX2" fmla="*/ 876300 w 1409700"/>
              <a:gd name="connsiteY2" fmla="*/ 1581150 h 1745659"/>
              <a:gd name="connsiteX3" fmla="*/ 1409700 w 1409700"/>
              <a:gd name="connsiteY3" fmla="*/ 1743075 h 1745659"/>
              <a:gd name="connsiteX0" fmla="*/ 0 w 1409700"/>
              <a:gd name="connsiteY0" fmla="*/ 0 h 1755337"/>
              <a:gd name="connsiteX1" fmla="*/ 714375 w 1409700"/>
              <a:gd name="connsiteY1" fmla="*/ 200025 h 1755337"/>
              <a:gd name="connsiteX2" fmla="*/ 876300 w 1409700"/>
              <a:gd name="connsiteY2" fmla="*/ 1581150 h 1755337"/>
              <a:gd name="connsiteX3" fmla="*/ 1409700 w 1409700"/>
              <a:gd name="connsiteY3" fmla="*/ 1743075 h 1755337"/>
              <a:gd name="connsiteX0" fmla="*/ 3011879 w 3012151"/>
              <a:gd name="connsiteY0" fmla="*/ 0 h 2355412"/>
              <a:gd name="connsiteX1" fmla="*/ 182954 w 3012151"/>
              <a:gd name="connsiteY1" fmla="*/ 800100 h 2355412"/>
              <a:gd name="connsiteX2" fmla="*/ 344879 w 3012151"/>
              <a:gd name="connsiteY2" fmla="*/ 2181225 h 2355412"/>
              <a:gd name="connsiteX3" fmla="*/ 878279 w 3012151"/>
              <a:gd name="connsiteY3" fmla="*/ 2343150 h 2355412"/>
              <a:gd name="connsiteX0" fmla="*/ 3011879 w 3012151"/>
              <a:gd name="connsiteY0" fmla="*/ 0 h 2790825"/>
              <a:gd name="connsiteX1" fmla="*/ 182954 w 3012151"/>
              <a:gd name="connsiteY1" fmla="*/ 800100 h 2790825"/>
              <a:gd name="connsiteX2" fmla="*/ 344879 w 3012151"/>
              <a:gd name="connsiteY2" fmla="*/ 2181225 h 2790825"/>
              <a:gd name="connsiteX3" fmla="*/ 421079 w 3012151"/>
              <a:gd name="connsiteY3" fmla="*/ 2790825 h 2790825"/>
              <a:gd name="connsiteX0" fmla="*/ 2877976 w 2878233"/>
              <a:gd name="connsiteY0" fmla="*/ 0 h 2790825"/>
              <a:gd name="connsiteX1" fmla="*/ 49051 w 2878233"/>
              <a:gd name="connsiteY1" fmla="*/ 800100 h 2790825"/>
              <a:gd name="connsiteX2" fmla="*/ 1058701 w 2878233"/>
              <a:gd name="connsiteY2" fmla="*/ 2181225 h 2790825"/>
              <a:gd name="connsiteX3" fmla="*/ 287176 w 2878233"/>
              <a:gd name="connsiteY3" fmla="*/ 2790825 h 2790825"/>
              <a:gd name="connsiteX0" fmla="*/ 2591007 w 2591458"/>
              <a:gd name="connsiteY0" fmla="*/ 0 h 2790825"/>
              <a:gd name="connsiteX1" fmla="*/ 866982 w 2591458"/>
              <a:gd name="connsiteY1" fmla="*/ 781050 h 2790825"/>
              <a:gd name="connsiteX2" fmla="*/ 771732 w 2591458"/>
              <a:gd name="connsiteY2" fmla="*/ 2181225 h 2790825"/>
              <a:gd name="connsiteX3" fmla="*/ 207 w 2591458"/>
              <a:gd name="connsiteY3" fmla="*/ 2790825 h 2790825"/>
              <a:gd name="connsiteX0" fmla="*/ 2591007 w 2591503"/>
              <a:gd name="connsiteY0" fmla="*/ 0 h 2790825"/>
              <a:gd name="connsiteX1" fmla="*/ 1000332 w 2591503"/>
              <a:gd name="connsiteY1" fmla="*/ 495300 h 2790825"/>
              <a:gd name="connsiteX2" fmla="*/ 771732 w 2591503"/>
              <a:gd name="connsiteY2" fmla="*/ 2181225 h 2790825"/>
              <a:gd name="connsiteX3" fmla="*/ 207 w 2591503"/>
              <a:gd name="connsiteY3" fmla="*/ 2790825 h 2790825"/>
              <a:gd name="connsiteX0" fmla="*/ 2591030 w 2591532"/>
              <a:gd name="connsiteY0" fmla="*/ 0 h 2790825"/>
              <a:gd name="connsiteX1" fmla="*/ 1000355 w 2591532"/>
              <a:gd name="connsiteY1" fmla="*/ 495300 h 2790825"/>
              <a:gd name="connsiteX2" fmla="*/ 676505 w 2591532"/>
              <a:gd name="connsiteY2" fmla="*/ 2219325 h 2790825"/>
              <a:gd name="connsiteX3" fmla="*/ 230 w 2591532"/>
              <a:gd name="connsiteY3" fmla="*/ 2790825 h 2790825"/>
              <a:gd name="connsiteX0" fmla="*/ 2591058 w 2591565"/>
              <a:gd name="connsiteY0" fmla="*/ 0 h 2807115"/>
              <a:gd name="connsiteX1" fmla="*/ 1000383 w 2591565"/>
              <a:gd name="connsiteY1" fmla="*/ 495300 h 2807115"/>
              <a:gd name="connsiteX2" fmla="*/ 590808 w 2591565"/>
              <a:gd name="connsiteY2" fmla="*/ 2638425 h 2807115"/>
              <a:gd name="connsiteX3" fmla="*/ 258 w 2591565"/>
              <a:gd name="connsiteY3" fmla="*/ 2790825 h 2807115"/>
              <a:gd name="connsiteX0" fmla="*/ 2591046 w 2591551"/>
              <a:gd name="connsiteY0" fmla="*/ 0 h 2790825"/>
              <a:gd name="connsiteX1" fmla="*/ 1000371 w 2591551"/>
              <a:gd name="connsiteY1" fmla="*/ 495300 h 2790825"/>
              <a:gd name="connsiteX2" fmla="*/ 628896 w 2591551"/>
              <a:gd name="connsiteY2" fmla="*/ 2505075 h 2790825"/>
              <a:gd name="connsiteX3" fmla="*/ 246 w 2591551"/>
              <a:gd name="connsiteY3" fmla="*/ 2790825 h 2790825"/>
              <a:gd name="connsiteX0" fmla="*/ 2591046 w 2591551"/>
              <a:gd name="connsiteY0" fmla="*/ 0 h 2790825"/>
              <a:gd name="connsiteX1" fmla="*/ 1000371 w 2591551"/>
              <a:gd name="connsiteY1" fmla="*/ 495300 h 2790825"/>
              <a:gd name="connsiteX2" fmla="*/ 628896 w 2591551"/>
              <a:gd name="connsiteY2" fmla="*/ 2505075 h 2790825"/>
              <a:gd name="connsiteX3" fmla="*/ 246 w 2591551"/>
              <a:gd name="connsiteY3" fmla="*/ 2790825 h 2790825"/>
              <a:gd name="connsiteX0" fmla="*/ 2591046 w 2592733"/>
              <a:gd name="connsiteY0" fmla="*/ 0 h 2790825"/>
              <a:gd name="connsiteX1" fmla="*/ 1924296 w 2592733"/>
              <a:gd name="connsiteY1" fmla="*/ 409575 h 2790825"/>
              <a:gd name="connsiteX2" fmla="*/ 628896 w 2592733"/>
              <a:gd name="connsiteY2" fmla="*/ 2505075 h 2790825"/>
              <a:gd name="connsiteX3" fmla="*/ 246 w 2592733"/>
              <a:gd name="connsiteY3" fmla="*/ 2790825 h 2790825"/>
              <a:gd name="connsiteX0" fmla="*/ 2591058 w 2592772"/>
              <a:gd name="connsiteY0" fmla="*/ 0 h 2790825"/>
              <a:gd name="connsiteX1" fmla="*/ 1924308 w 2592772"/>
              <a:gd name="connsiteY1" fmla="*/ 409575 h 2790825"/>
              <a:gd name="connsiteX2" fmla="*/ 590808 w 2592772"/>
              <a:gd name="connsiteY2" fmla="*/ 2505075 h 2790825"/>
              <a:gd name="connsiteX3" fmla="*/ 258 w 2592772"/>
              <a:gd name="connsiteY3" fmla="*/ 2790825 h 2790825"/>
              <a:gd name="connsiteX0" fmla="*/ 2591221 w 2592935"/>
              <a:gd name="connsiteY0" fmla="*/ 0 h 2790825"/>
              <a:gd name="connsiteX1" fmla="*/ 1924471 w 2592935"/>
              <a:gd name="connsiteY1" fmla="*/ 409575 h 2790825"/>
              <a:gd name="connsiteX2" fmla="*/ 590971 w 2592935"/>
              <a:gd name="connsiteY2" fmla="*/ 2505075 h 2790825"/>
              <a:gd name="connsiteX3" fmla="*/ 421 w 2592935"/>
              <a:gd name="connsiteY3" fmla="*/ 2790825 h 2790825"/>
              <a:gd name="connsiteX0" fmla="*/ 2591205 w 2592904"/>
              <a:gd name="connsiteY0" fmla="*/ 0 h 2790825"/>
              <a:gd name="connsiteX1" fmla="*/ 1924455 w 2592904"/>
              <a:gd name="connsiteY1" fmla="*/ 409575 h 2790825"/>
              <a:gd name="connsiteX2" fmla="*/ 610573 w 2592904"/>
              <a:gd name="connsiteY2" fmla="*/ 2381250 h 2790825"/>
              <a:gd name="connsiteX3" fmla="*/ 405 w 2592904"/>
              <a:gd name="connsiteY3" fmla="*/ 2790825 h 2790825"/>
              <a:gd name="connsiteX0" fmla="*/ 2591205 w 2592905"/>
              <a:gd name="connsiteY0" fmla="*/ 0 h 2790825"/>
              <a:gd name="connsiteX1" fmla="*/ 1924455 w 2592905"/>
              <a:gd name="connsiteY1" fmla="*/ 409575 h 2790825"/>
              <a:gd name="connsiteX2" fmla="*/ 610573 w 2592905"/>
              <a:gd name="connsiteY2" fmla="*/ 2381250 h 2790825"/>
              <a:gd name="connsiteX3" fmla="*/ 405 w 2592905"/>
              <a:gd name="connsiteY3" fmla="*/ 2790825 h 2790825"/>
              <a:gd name="connsiteX0" fmla="*/ 3450189 w 3450404"/>
              <a:gd name="connsiteY0" fmla="*/ 1512 h 2792337"/>
              <a:gd name="connsiteX1" fmla="*/ 39582 w 3450404"/>
              <a:gd name="connsiteY1" fmla="*/ 305530 h 2792337"/>
              <a:gd name="connsiteX2" fmla="*/ 1469557 w 3450404"/>
              <a:gd name="connsiteY2" fmla="*/ 2382762 h 2792337"/>
              <a:gd name="connsiteX3" fmla="*/ 859389 w 3450404"/>
              <a:gd name="connsiteY3" fmla="*/ 2792337 h 2792337"/>
              <a:gd name="connsiteX0" fmla="*/ 3413964 w 3414161"/>
              <a:gd name="connsiteY0" fmla="*/ 9366 h 2817441"/>
              <a:gd name="connsiteX1" fmla="*/ 3357 w 3414161"/>
              <a:gd name="connsiteY1" fmla="*/ 313384 h 2817441"/>
              <a:gd name="connsiteX2" fmla="*/ 2719511 w 3414161"/>
              <a:gd name="connsiteY2" fmla="*/ 2590002 h 2817441"/>
              <a:gd name="connsiteX3" fmla="*/ 823164 w 3414161"/>
              <a:gd name="connsiteY3" fmla="*/ 2800191 h 2817441"/>
              <a:gd name="connsiteX0" fmla="*/ 10968830 w 10968902"/>
              <a:gd name="connsiteY0" fmla="*/ 0 h 3021862"/>
              <a:gd name="connsiteX1" fmla="*/ 264446 w 10968902"/>
              <a:gd name="connsiteY1" fmla="*/ 517805 h 3021862"/>
              <a:gd name="connsiteX2" fmla="*/ 2980600 w 10968902"/>
              <a:gd name="connsiteY2" fmla="*/ 2794423 h 3021862"/>
              <a:gd name="connsiteX3" fmla="*/ 1084253 w 10968902"/>
              <a:gd name="connsiteY3" fmla="*/ 3004612 h 3021862"/>
              <a:gd name="connsiteX0" fmla="*/ 9884684 w 9884846"/>
              <a:gd name="connsiteY0" fmla="*/ 0 h 3021862"/>
              <a:gd name="connsiteX1" fmla="*/ 4494346 w 9884846"/>
              <a:gd name="connsiteY1" fmla="*/ 774351 h 3021862"/>
              <a:gd name="connsiteX2" fmla="*/ 1896454 w 9884846"/>
              <a:gd name="connsiteY2" fmla="*/ 2794423 h 3021862"/>
              <a:gd name="connsiteX3" fmla="*/ 107 w 9884846"/>
              <a:gd name="connsiteY3" fmla="*/ 3004612 h 3021862"/>
              <a:gd name="connsiteX0" fmla="*/ 9676284 w 9676455"/>
              <a:gd name="connsiteY0" fmla="*/ 0 h 2679802"/>
              <a:gd name="connsiteX1" fmla="*/ 4494346 w 9676455"/>
              <a:gd name="connsiteY1" fmla="*/ 432291 h 2679802"/>
              <a:gd name="connsiteX2" fmla="*/ 1896454 w 9676455"/>
              <a:gd name="connsiteY2" fmla="*/ 2452363 h 2679802"/>
              <a:gd name="connsiteX3" fmla="*/ 107 w 9676455"/>
              <a:gd name="connsiteY3" fmla="*/ 2662552 h 2679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76455" h="2679802">
                <a:moveTo>
                  <a:pt x="9676284" y="0"/>
                </a:moveTo>
                <a:cubicBezTo>
                  <a:pt x="9706049" y="17859"/>
                  <a:pt x="5790984" y="23564"/>
                  <a:pt x="4494346" y="432291"/>
                </a:cubicBezTo>
                <a:cubicBezTo>
                  <a:pt x="3197708" y="841018"/>
                  <a:pt x="1982014" y="2118988"/>
                  <a:pt x="1896454" y="2452363"/>
                </a:cubicBezTo>
                <a:cubicBezTo>
                  <a:pt x="1726591" y="2785738"/>
                  <a:pt x="-15768" y="2650646"/>
                  <a:pt x="107" y="2662552"/>
                </a:cubicBezTo>
              </a:path>
            </a:pathLst>
          </a:custGeom>
          <a:ln w="15875">
            <a:solidFill>
              <a:srgbClr val="C00000"/>
            </a:solidFill>
            <a:headEnd type="stealth" w="lg" len="lg"/>
            <a:tailEnd type="stealth" w="lg" len="lg"/>
          </a:ln>
          <a:effectLst>
            <a:outerShdw blurRad="25400" dist="38100" dir="5400000" sx="101000" sy="101000" algn="ctr" rotWithShape="0">
              <a:schemeClr val="bg1"/>
            </a:outerShdw>
          </a:effectLst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ct val="80000"/>
              </a:lnSpc>
              <a:defRPr/>
            </a:pPr>
            <a:endParaRPr lang="ru-RU">
              <a:cs typeface="Arial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 bwMode="auto">
          <a:xfrm flipV="1">
            <a:off x="5838136" y="1238994"/>
            <a:ext cx="1008112" cy="1008112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gradFill>
              <a:gsLst>
                <a:gs pos="0">
                  <a:srgbClr val="C00000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rgbClr val="C00000"/>
                </a:gs>
              </a:gsLst>
              <a:lin ang="5400000" scaled="0"/>
            </a:gradFill>
            <a:prstDash val="solid"/>
            <a:round/>
            <a:headEnd type="oval" w="med" len="med"/>
            <a:tailEnd type="stealth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Прямая со стрелкой 47"/>
          <p:cNvCxnSpPr/>
          <p:nvPr/>
        </p:nvCxnSpPr>
        <p:spPr bwMode="auto">
          <a:xfrm>
            <a:off x="5647883" y="3208517"/>
            <a:ext cx="2180103" cy="766781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gradFill>
              <a:gsLst>
                <a:gs pos="0">
                  <a:srgbClr val="C00000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rgbClr val="C00000"/>
                </a:gs>
              </a:gsLst>
              <a:lin ang="5400000" scaled="0"/>
            </a:gradFill>
            <a:prstDash val="solid"/>
            <a:round/>
            <a:headEnd type="oval" w="med" len="med"/>
            <a:tailEnd type="stealth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Прямая со стрелкой 49"/>
          <p:cNvCxnSpPr/>
          <p:nvPr/>
        </p:nvCxnSpPr>
        <p:spPr bwMode="auto">
          <a:xfrm>
            <a:off x="5838136" y="3375123"/>
            <a:ext cx="2218427" cy="845965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gradFill>
              <a:gsLst>
                <a:gs pos="0">
                  <a:srgbClr val="C00000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rgbClr val="C00000"/>
                </a:gs>
              </a:gsLst>
              <a:lin ang="5400000" scaled="0"/>
            </a:gradFill>
            <a:prstDash val="solid"/>
            <a:round/>
            <a:headEnd type="oval" w="med" len="med"/>
            <a:tailEnd type="stealth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Прямая со стрелкой 52"/>
          <p:cNvCxnSpPr/>
          <p:nvPr/>
        </p:nvCxnSpPr>
        <p:spPr bwMode="auto">
          <a:xfrm>
            <a:off x="6057907" y="3518965"/>
            <a:ext cx="2012477" cy="1016709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gradFill>
              <a:gsLst>
                <a:gs pos="0">
                  <a:srgbClr val="C00000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rgbClr val="C00000"/>
                </a:gs>
              </a:gsLst>
              <a:lin ang="5400000" scaled="0"/>
            </a:gradFill>
            <a:prstDash val="solid"/>
            <a:round/>
            <a:headEnd type="oval" w="med" len="med"/>
            <a:tailEnd type="stealth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Прямая со стрелкой 54"/>
          <p:cNvCxnSpPr/>
          <p:nvPr/>
        </p:nvCxnSpPr>
        <p:spPr bwMode="auto">
          <a:xfrm>
            <a:off x="5888800" y="3942394"/>
            <a:ext cx="2325600" cy="2481176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gradFill>
              <a:gsLst>
                <a:gs pos="0">
                  <a:srgbClr val="C00000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rgbClr val="C00000"/>
                </a:gs>
              </a:gsLst>
              <a:lin ang="5400000" scaled="0"/>
            </a:gradFill>
            <a:prstDash val="solid"/>
            <a:round/>
            <a:headEnd type="oval" w="med" len="med"/>
            <a:tailEnd type="stealth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Прямая со стрелкой 56"/>
          <p:cNvCxnSpPr/>
          <p:nvPr/>
        </p:nvCxnSpPr>
        <p:spPr bwMode="auto">
          <a:xfrm>
            <a:off x="5838136" y="4090349"/>
            <a:ext cx="504056" cy="2050135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gradFill>
              <a:gsLst>
                <a:gs pos="0">
                  <a:srgbClr val="C00000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rgbClr val="C00000"/>
                </a:gs>
              </a:gsLst>
              <a:lin ang="5400000" scaled="0"/>
            </a:gradFill>
            <a:prstDash val="solid"/>
            <a:round/>
            <a:headEnd type="oval" w="med" len="med"/>
            <a:tailEnd type="stealth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" name="Полилиния 60"/>
          <p:cNvSpPr/>
          <p:nvPr/>
        </p:nvSpPr>
        <p:spPr>
          <a:xfrm flipH="1">
            <a:off x="1035050" y="3224213"/>
            <a:ext cx="2378075" cy="2555875"/>
          </a:xfrm>
          <a:custGeom>
            <a:avLst/>
            <a:gdLst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95250 w 361950"/>
              <a:gd name="connsiteY2" fmla="*/ 28575 h 857250"/>
              <a:gd name="connsiteX3" fmla="*/ 123825 w 361950"/>
              <a:gd name="connsiteY3" fmla="*/ 47625 h 857250"/>
              <a:gd name="connsiteX4" fmla="*/ 142875 w 361950"/>
              <a:gd name="connsiteY4" fmla="*/ 85725 h 857250"/>
              <a:gd name="connsiteX5" fmla="*/ 180975 w 361950"/>
              <a:gd name="connsiteY5" fmla="*/ 104775 h 857250"/>
              <a:gd name="connsiteX6" fmla="*/ 219075 w 361950"/>
              <a:gd name="connsiteY6" fmla="*/ 133350 h 857250"/>
              <a:gd name="connsiteX7" fmla="*/ 228600 w 361950"/>
              <a:gd name="connsiteY7" fmla="*/ 161925 h 857250"/>
              <a:gd name="connsiteX8" fmla="*/ 285750 w 361950"/>
              <a:gd name="connsiteY8" fmla="*/ 228600 h 857250"/>
              <a:gd name="connsiteX9" fmla="*/ 314325 w 361950"/>
              <a:gd name="connsiteY9" fmla="*/ 285750 h 857250"/>
              <a:gd name="connsiteX10" fmla="*/ 333375 w 361950"/>
              <a:gd name="connsiteY10" fmla="*/ 323850 h 857250"/>
              <a:gd name="connsiteX11" fmla="*/ 323850 w 361950"/>
              <a:gd name="connsiteY11" fmla="*/ 438150 h 857250"/>
              <a:gd name="connsiteX12" fmla="*/ 304800 w 361950"/>
              <a:gd name="connsiteY12" fmla="*/ 476250 h 857250"/>
              <a:gd name="connsiteX13" fmla="*/ 266700 w 361950"/>
              <a:gd name="connsiteY13" fmla="*/ 552450 h 857250"/>
              <a:gd name="connsiteX14" fmla="*/ 238125 w 361950"/>
              <a:gd name="connsiteY14" fmla="*/ 647700 h 857250"/>
              <a:gd name="connsiteX15" fmla="*/ 285750 w 361950"/>
              <a:gd name="connsiteY15" fmla="*/ 800100 h 857250"/>
              <a:gd name="connsiteX16" fmla="*/ 333375 w 361950"/>
              <a:gd name="connsiteY16" fmla="*/ 838200 h 857250"/>
              <a:gd name="connsiteX17" fmla="*/ 361950 w 361950"/>
              <a:gd name="connsiteY17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95250 w 361950"/>
              <a:gd name="connsiteY2" fmla="*/ 28575 h 857250"/>
              <a:gd name="connsiteX3" fmla="*/ 142875 w 361950"/>
              <a:gd name="connsiteY3" fmla="*/ 85725 h 857250"/>
              <a:gd name="connsiteX4" fmla="*/ 180975 w 361950"/>
              <a:gd name="connsiteY4" fmla="*/ 104775 h 857250"/>
              <a:gd name="connsiteX5" fmla="*/ 219075 w 361950"/>
              <a:gd name="connsiteY5" fmla="*/ 133350 h 857250"/>
              <a:gd name="connsiteX6" fmla="*/ 228600 w 361950"/>
              <a:gd name="connsiteY6" fmla="*/ 161925 h 857250"/>
              <a:gd name="connsiteX7" fmla="*/ 285750 w 361950"/>
              <a:gd name="connsiteY7" fmla="*/ 228600 h 857250"/>
              <a:gd name="connsiteX8" fmla="*/ 314325 w 361950"/>
              <a:gd name="connsiteY8" fmla="*/ 285750 h 857250"/>
              <a:gd name="connsiteX9" fmla="*/ 333375 w 361950"/>
              <a:gd name="connsiteY9" fmla="*/ 323850 h 857250"/>
              <a:gd name="connsiteX10" fmla="*/ 323850 w 361950"/>
              <a:gd name="connsiteY10" fmla="*/ 438150 h 857250"/>
              <a:gd name="connsiteX11" fmla="*/ 304800 w 361950"/>
              <a:gd name="connsiteY11" fmla="*/ 476250 h 857250"/>
              <a:gd name="connsiteX12" fmla="*/ 266700 w 361950"/>
              <a:gd name="connsiteY12" fmla="*/ 552450 h 857250"/>
              <a:gd name="connsiteX13" fmla="*/ 238125 w 361950"/>
              <a:gd name="connsiteY13" fmla="*/ 647700 h 857250"/>
              <a:gd name="connsiteX14" fmla="*/ 285750 w 361950"/>
              <a:gd name="connsiteY14" fmla="*/ 800100 h 857250"/>
              <a:gd name="connsiteX15" fmla="*/ 333375 w 361950"/>
              <a:gd name="connsiteY15" fmla="*/ 838200 h 857250"/>
              <a:gd name="connsiteX16" fmla="*/ 361950 w 361950"/>
              <a:gd name="connsiteY16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19075 w 361950"/>
              <a:gd name="connsiteY4" fmla="*/ 133350 h 857250"/>
              <a:gd name="connsiteX5" fmla="*/ 228600 w 361950"/>
              <a:gd name="connsiteY5" fmla="*/ 161925 h 857250"/>
              <a:gd name="connsiteX6" fmla="*/ 285750 w 361950"/>
              <a:gd name="connsiteY6" fmla="*/ 228600 h 857250"/>
              <a:gd name="connsiteX7" fmla="*/ 314325 w 361950"/>
              <a:gd name="connsiteY7" fmla="*/ 285750 h 857250"/>
              <a:gd name="connsiteX8" fmla="*/ 333375 w 361950"/>
              <a:gd name="connsiteY8" fmla="*/ 323850 h 857250"/>
              <a:gd name="connsiteX9" fmla="*/ 323850 w 361950"/>
              <a:gd name="connsiteY9" fmla="*/ 438150 h 857250"/>
              <a:gd name="connsiteX10" fmla="*/ 304800 w 361950"/>
              <a:gd name="connsiteY10" fmla="*/ 476250 h 857250"/>
              <a:gd name="connsiteX11" fmla="*/ 266700 w 361950"/>
              <a:gd name="connsiteY11" fmla="*/ 552450 h 857250"/>
              <a:gd name="connsiteX12" fmla="*/ 238125 w 361950"/>
              <a:gd name="connsiteY12" fmla="*/ 647700 h 857250"/>
              <a:gd name="connsiteX13" fmla="*/ 285750 w 361950"/>
              <a:gd name="connsiteY13" fmla="*/ 800100 h 857250"/>
              <a:gd name="connsiteX14" fmla="*/ 333375 w 361950"/>
              <a:gd name="connsiteY14" fmla="*/ 838200 h 857250"/>
              <a:gd name="connsiteX15" fmla="*/ 361950 w 361950"/>
              <a:gd name="connsiteY15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19075 w 361950"/>
              <a:gd name="connsiteY4" fmla="*/ 133350 h 857250"/>
              <a:gd name="connsiteX5" fmla="*/ 285750 w 361950"/>
              <a:gd name="connsiteY5" fmla="*/ 228600 h 857250"/>
              <a:gd name="connsiteX6" fmla="*/ 314325 w 361950"/>
              <a:gd name="connsiteY6" fmla="*/ 285750 h 857250"/>
              <a:gd name="connsiteX7" fmla="*/ 333375 w 361950"/>
              <a:gd name="connsiteY7" fmla="*/ 323850 h 857250"/>
              <a:gd name="connsiteX8" fmla="*/ 323850 w 361950"/>
              <a:gd name="connsiteY8" fmla="*/ 438150 h 857250"/>
              <a:gd name="connsiteX9" fmla="*/ 304800 w 361950"/>
              <a:gd name="connsiteY9" fmla="*/ 476250 h 857250"/>
              <a:gd name="connsiteX10" fmla="*/ 266700 w 361950"/>
              <a:gd name="connsiteY10" fmla="*/ 552450 h 857250"/>
              <a:gd name="connsiteX11" fmla="*/ 238125 w 361950"/>
              <a:gd name="connsiteY11" fmla="*/ 647700 h 857250"/>
              <a:gd name="connsiteX12" fmla="*/ 285750 w 361950"/>
              <a:gd name="connsiteY12" fmla="*/ 800100 h 857250"/>
              <a:gd name="connsiteX13" fmla="*/ 333375 w 361950"/>
              <a:gd name="connsiteY13" fmla="*/ 838200 h 857250"/>
              <a:gd name="connsiteX14" fmla="*/ 361950 w 361950"/>
              <a:gd name="connsiteY14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85750 w 361950"/>
              <a:gd name="connsiteY4" fmla="*/ 228600 h 857250"/>
              <a:gd name="connsiteX5" fmla="*/ 314325 w 361950"/>
              <a:gd name="connsiteY5" fmla="*/ 285750 h 857250"/>
              <a:gd name="connsiteX6" fmla="*/ 333375 w 361950"/>
              <a:gd name="connsiteY6" fmla="*/ 323850 h 857250"/>
              <a:gd name="connsiteX7" fmla="*/ 323850 w 361950"/>
              <a:gd name="connsiteY7" fmla="*/ 438150 h 857250"/>
              <a:gd name="connsiteX8" fmla="*/ 304800 w 361950"/>
              <a:gd name="connsiteY8" fmla="*/ 476250 h 857250"/>
              <a:gd name="connsiteX9" fmla="*/ 266700 w 361950"/>
              <a:gd name="connsiteY9" fmla="*/ 552450 h 857250"/>
              <a:gd name="connsiteX10" fmla="*/ 238125 w 361950"/>
              <a:gd name="connsiteY10" fmla="*/ 647700 h 857250"/>
              <a:gd name="connsiteX11" fmla="*/ 285750 w 361950"/>
              <a:gd name="connsiteY11" fmla="*/ 800100 h 857250"/>
              <a:gd name="connsiteX12" fmla="*/ 333375 w 361950"/>
              <a:gd name="connsiteY12" fmla="*/ 838200 h 857250"/>
              <a:gd name="connsiteX13" fmla="*/ 361950 w 361950"/>
              <a:gd name="connsiteY13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85750 w 361950"/>
              <a:gd name="connsiteY4" fmla="*/ 228600 h 857250"/>
              <a:gd name="connsiteX5" fmla="*/ 314325 w 361950"/>
              <a:gd name="connsiteY5" fmla="*/ 285750 h 857250"/>
              <a:gd name="connsiteX6" fmla="*/ 333375 w 361950"/>
              <a:gd name="connsiteY6" fmla="*/ 323850 h 857250"/>
              <a:gd name="connsiteX7" fmla="*/ 323850 w 361950"/>
              <a:gd name="connsiteY7" fmla="*/ 438150 h 857250"/>
              <a:gd name="connsiteX8" fmla="*/ 304800 w 361950"/>
              <a:gd name="connsiteY8" fmla="*/ 476250 h 857250"/>
              <a:gd name="connsiteX9" fmla="*/ 238125 w 361950"/>
              <a:gd name="connsiteY9" fmla="*/ 647700 h 857250"/>
              <a:gd name="connsiteX10" fmla="*/ 285750 w 361950"/>
              <a:gd name="connsiteY10" fmla="*/ 800100 h 857250"/>
              <a:gd name="connsiteX11" fmla="*/ 333375 w 361950"/>
              <a:gd name="connsiteY11" fmla="*/ 838200 h 857250"/>
              <a:gd name="connsiteX12" fmla="*/ 361950 w 361950"/>
              <a:gd name="connsiteY12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85750 w 361950"/>
              <a:gd name="connsiteY4" fmla="*/ 228600 h 857250"/>
              <a:gd name="connsiteX5" fmla="*/ 314325 w 361950"/>
              <a:gd name="connsiteY5" fmla="*/ 285750 h 857250"/>
              <a:gd name="connsiteX6" fmla="*/ 333375 w 361950"/>
              <a:gd name="connsiteY6" fmla="*/ 323850 h 857250"/>
              <a:gd name="connsiteX7" fmla="*/ 323850 w 361950"/>
              <a:gd name="connsiteY7" fmla="*/ 438150 h 857250"/>
              <a:gd name="connsiteX8" fmla="*/ 238125 w 361950"/>
              <a:gd name="connsiteY8" fmla="*/ 647700 h 857250"/>
              <a:gd name="connsiteX9" fmla="*/ 285750 w 361950"/>
              <a:gd name="connsiteY9" fmla="*/ 800100 h 857250"/>
              <a:gd name="connsiteX10" fmla="*/ 333375 w 361950"/>
              <a:gd name="connsiteY10" fmla="*/ 838200 h 857250"/>
              <a:gd name="connsiteX11" fmla="*/ 361950 w 361950"/>
              <a:gd name="connsiteY11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314325 w 361950"/>
              <a:gd name="connsiteY4" fmla="*/ 285750 h 857250"/>
              <a:gd name="connsiteX5" fmla="*/ 333375 w 361950"/>
              <a:gd name="connsiteY5" fmla="*/ 323850 h 857250"/>
              <a:gd name="connsiteX6" fmla="*/ 323850 w 361950"/>
              <a:gd name="connsiteY6" fmla="*/ 438150 h 857250"/>
              <a:gd name="connsiteX7" fmla="*/ 238125 w 361950"/>
              <a:gd name="connsiteY7" fmla="*/ 647700 h 857250"/>
              <a:gd name="connsiteX8" fmla="*/ 285750 w 361950"/>
              <a:gd name="connsiteY8" fmla="*/ 800100 h 857250"/>
              <a:gd name="connsiteX9" fmla="*/ 333375 w 361950"/>
              <a:gd name="connsiteY9" fmla="*/ 838200 h 857250"/>
              <a:gd name="connsiteX10" fmla="*/ 361950 w 361950"/>
              <a:gd name="connsiteY10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333375 w 361950"/>
              <a:gd name="connsiteY4" fmla="*/ 323850 h 857250"/>
              <a:gd name="connsiteX5" fmla="*/ 323850 w 361950"/>
              <a:gd name="connsiteY5" fmla="*/ 438150 h 857250"/>
              <a:gd name="connsiteX6" fmla="*/ 238125 w 361950"/>
              <a:gd name="connsiteY6" fmla="*/ 647700 h 857250"/>
              <a:gd name="connsiteX7" fmla="*/ 285750 w 361950"/>
              <a:gd name="connsiteY7" fmla="*/ 800100 h 857250"/>
              <a:gd name="connsiteX8" fmla="*/ 333375 w 361950"/>
              <a:gd name="connsiteY8" fmla="*/ 838200 h 857250"/>
              <a:gd name="connsiteX9" fmla="*/ 361950 w 361950"/>
              <a:gd name="connsiteY9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333375 w 361950"/>
              <a:gd name="connsiteY3" fmla="*/ 323850 h 857250"/>
              <a:gd name="connsiteX4" fmla="*/ 323850 w 361950"/>
              <a:gd name="connsiteY4" fmla="*/ 438150 h 857250"/>
              <a:gd name="connsiteX5" fmla="*/ 238125 w 361950"/>
              <a:gd name="connsiteY5" fmla="*/ 647700 h 857250"/>
              <a:gd name="connsiteX6" fmla="*/ 285750 w 361950"/>
              <a:gd name="connsiteY6" fmla="*/ 800100 h 857250"/>
              <a:gd name="connsiteX7" fmla="*/ 333375 w 361950"/>
              <a:gd name="connsiteY7" fmla="*/ 838200 h 857250"/>
              <a:gd name="connsiteX8" fmla="*/ 361950 w 361950"/>
              <a:gd name="connsiteY8" fmla="*/ 857250 h 857250"/>
              <a:gd name="connsiteX0" fmla="*/ 0 w 361950"/>
              <a:gd name="connsiteY0" fmla="*/ 0 h 857250"/>
              <a:gd name="connsiteX1" fmla="*/ 142875 w 361950"/>
              <a:gd name="connsiteY1" fmla="*/ 85725 h 857250"/>
              <a:gd name="connsiteX2" fmla="*/ 333375 w 361950"/>
              <a:gd name="connsiteY2" fmla="*/ 323850 h 857250"/>
              <a:gd name="connsiteX3" fmla="*/ 323850 w 361950"/>
              <a:gd name="connsiteY3" fmla="*/ 438150 h 857250"/>
              <a:gd name="connsiteX4" fmla="*/ 238125 w 361950"/>
              <a:gd name="connsiteY4" fmla="*/ 647700 h 857250"/>
              <a:gd name="connsiteX5" fmla="*/ 285750 w 361950"/>
              <a:gd name="connsiteY5" fmla="*/ 800100 h 857250"/>
              <a:gd name="connsiteX6" fmla="*/ 333375 w 361950"/>
              <a:gd name="connsiteY6" fmla="*/ 838200 h 857250"/>
              <a:gd name="connsiteX7" fmla="*/ 361950 w 361950"/>
              <a:gd name="connsiteY7" fmla="*/ 857250 h 857250"/>
              <a:gd name="connsiteX0" fmla="*/ 0 w 361950"/>
              <a:gd name="connsiteY0" fmla="*/ 0 h 857250"/>
              <a:gd name="connsiteX1" fmla="*/ 142875 w 361950"/>
              <a:gd name="connsiteY1" fmla="*/ 85725 h 857250"/>
              <a:gd name="connsiteX2" fmla="*/ 333375 w 361950"/>
              <a:gd name="connsiteY2" fmla="*/ 323850 h 857250"/>
              <a:gd name="connsiteX3" fmla="*/ 323850 w 361950"/>
              <a:gd name="connsiteY3" fmla="*/ 438150 h 857250"/>
              <a:gd name="connsiteX4" fmla="*/ 238125 w 361950"/>
              <a:gd name="connsiteY4" fmla="*/ 647700 h 857250"/>
              <a:gd name="connsiteX5" fmla="*/ 285750 w 361950"/>
              <a:gd name="connsiteY5" fmla="*/ 800100 h 857250"/>
              <a:gd name="connsiteX6" fmla="*/ 361950 w 361950"/>
              <a:gd name="connsiteY6" fmla="*/ 857250 h 857250"/>
              <a:gd name="connsiteX0" fmla="*/ 0 w 771525"/>
              <a:gd name="connsiteY0" fmla="*/ 0 h 1400175"/>
              <a:gd name="connsiteX1" fmla="*/ 142875 w 771525"/>
              <a:gd name="connsiteY1" fmla="*/ 85725 h 1400175"/>
              <a:gd name="connsiteX2" fmla="*/ 333375 w 771525"/>
              <a:gd name="connsiteY2" fmla="*/ 323850 h 1400175"/>
              <a:gd name="connsiteX3" fmla="*/ 323850 w 771525"/>
              <a:gd name="connsiteY3" fmla="*/ 438150 h 1400175"/>
              <a:gd name="connsiteX4" fmla="*/ 238125 w 771525"/>
              <a:gd name="connsiteY4" fmla="*/ 647700 h 1400175"/>
              <a:gd name="connsiteX5" fmla="*/ 285750 w 771525"/>
              <a:gd name="connsiteY5" fmla="*/ 800100 h 1400175"/>
              <a:gd name="connsiteX6" fmla="*/ 771525 w 771525"/>
              <a:gd name="connsiteY6" fmla="*/ 1400175 h 1400175"/>
              <a:gd name="connsiteX0" fmla="*/ 0 w 771525"/>
              <a:gd name="connsiteY0" fmla="*/ 0 h 1400175"/>
              <a:gd name="connsiteX1" fmla="*/ 142875 w 771525"/>
              <a:gd name="connsiteY1" fmla="*/ 85725 h 1400175"/>
              <a:gd name="connsiteX2" fmla="*/ 333375 w 771525"/>
              <a:gd name="connsiteY2" fmla="*/ 323850 h 1400175"/>
              <a:gd name="connsiteX3" fmla="*/ 323850 w 771525"/>
              <a:gd name="connsiteY3" fmla="*/ 438150 h 1400175"/>
              <a:gd name="connsiteX4" fmla="*/ 238125 w 771525"/>
              <a:gd name="connsiteY4" fmla="*/ 647700 h 1400175"/>
              <a:gd name="connsiteX5" fmla="*/ 628650 w 771525"/>
              <a:gd name="connsiteY5" fmla="*/ 876300 h 1400175"/>
              <a:gd name="connsiteX6" fmla="*/ 771525 w 771525"/>
              <a:gd name="connsiteY6" fmla="*/ 1400175 h 1400175"/>
              <a:gd name="connsiteX0" fmla="*/ 0 w 628822"/>
              <a:gd name="connsiteY0" fmla="*/ 0 h 1485900"/>
              <a:gd name="connsiteX1" fmla="*/ 142875 w 628822"/>
              <a:gd name="connsiteY1" fmla="*/ 85725 h 1485900"/>
              <a:gd name="connsiteX2" fmla="*/ 333375 w 628822"/>
              <a:gd name="connsiteY2" fmla="*/ 323850 h 1485900"/>
              <a:gd name="connsiteX3" fmla="*/ 323850 w 628822"/>
              <a:gd name="connsiteY3" fmla="*/ 438150 h 1485900"/>
              <a:gd name="connsiteX4" fmla="*/ 238125 w 628822"/>
              <a:gd name="connsiteY4" fmla="*/ 647700 h 1485900"/>
              <a:gd name="connsiteX5" fmla="*/ 628650 w 628822"/>
              <a:gd name="connsiteY5" fmla="*/ 876300 h 1485900"/>
              <a:gd name="connsiteX6" fmla="*/ 180975 w 628822"/>
              <a:gd name="connsiteY6" fmla="*/ 1485900 h 1485900"/>
              <a:gd name="connsiteX0" fmla="*/ 0 w 628822"/>
              <a:gd name="connsiteY0" fmla="*/ 0 h 1485900"/>
              <a:gd name="connsiteX1" fmla="*/ 428625 w 628822"/>
              <a:gd name="connsiteY1" fmla="*/ 123825 h 1485900"/>
              <a:gd name="connsiteX2" fmla="*/ 333375 w 628822"/>
              <a:gd name="connsiteY2" fmla="*/ 323850 h 1485900"/>
              <a:gd name="connsiteX3" fmla="*/ 323850 w 628822"/>
              <a:gd name="connsiteY3" fmla="*/ 438150 h 1485900"/>
              <a:gd name="connsiteX4" fmla="*/ 238125 w 628822"/>
              <a:gd name="connsiteY4" fmla="*/ 647700 h 1485900"/>
              <a:gd name="connsiteX5" fmla="*/ 628650 w 628822"/>
              <a:gd name="connsiteY5" fmla="*/ 876300 h 1485900"/>
              <a:gd name="connsiteX6" fmla="*/ 180975 w 628822"/>
              <a:gd name="connsiteY6" fmla="*/ 1485900 h 1485900"/>
              <a:gd name="connsiteX0" fmla="*/ 0 w 716256"/>
              <a:gd name="connsiteY0" fmla="*/ 0 h 1485900"/>
              <a:gd name="connsiteX1" fmla="*/ 428625 w 716256"/>
              <a:gd name="connsiteY1" fmla="*/ 123825 h 1485900"/>
              <a:gd name="connsiteX2" fmla="*/ 714375 w 716256"/>
              <a:gd name="connsiteY2" fmla="*/ 485775 h 1485900"/>
              <a:gd name="connsiteX3" fmla="*/ 323850 w 716256"/>
              <a:gd name="connsiteY3" fmla="*/ 438150 h 1485900"/>
              <a:gd name="connsiteX4" fmla="*/ 238125 w 716256"/>
              <a:gd name="connsiteY4" fmla="*/ 647700 h 1485900"/>
              <a:gd name="connsiteX5" fmla="*/ 628650 w 716256"/>
              <a:gd name="connsiteY5" fmla="*/ 876300 h 1485900"/>
              <a:gd name="connsiteX6" fmla="*/ 180975 w 716256"/>
              <a:gd name="connsiteY6" fmla="*/ 1485900 h 1485900"/>
              <a:gd name="connsiteX0" fmla="*/ 0 w 984636"/>
              <a:gd name="connsiteY0" fmla="*/ 0 h 1485900"/>
              <a:gd name="connsiteX1" fmla="*/ 428625 w 984636"/>
              <a:gd name="connsiteY1" fmla="*/ 123825 h 1485900"/>
              <a:gd name="connsiteX2" fmla="*/ 714375 w 984636"/>
              <a:gd name="connsiteY2" fmla="*/ 485775 h 1485900"/>
              <a:gd name="connsiteX3" fmla="*/ 971550 w 984636"/>
              <a:gd name="connsiteY3" fmla="*/ 933450 h 1485900"/>
              <a:gd name="connsiteX4" fmla="*/ 238125 w 984636"/>
              <a:gd name="connsiteY4" fmla="*/ 647700 h 1485900"/>
              <a:gd name="connsiteX5" fmla="*/ 628650 w 984636"/>
              <a:gd name="connsiteY5" fmla="*/ 876300 h 1485900"/>
              <a:gd name="connsiteX6" fmla="*/ 180975 w 984636"/>
              <a:gd name="connsiteY6" fmla="*/ 1485900 h 1485900"/>
              <a:gd name="connsiteX0" fmla="*/ 0 w 1086322"/>
              <a:gd name="connsiteY0" fmla="*/ 0 h 1888164"/>
              <a:gd name="connsiteX1" fmla="*/ 428625 w 1086322"/>
              <a:gd name="connsiteY1" fmla="*/ 123825 h 1888164"/>
              <a:gd name="connsiteX2" fmla="*/ 714375 w 1086322"/>
              <a:gd name="connsiteY2" fmla="*/ 485775 h 1888164"/>
              <a:gd name="connsiteX3" fmla="*/ 971550 w 1086322"/>
              <a:gd name="connsiteY3" fmla="*/ 933450 h 1888164"/>
              <a:gd name="connsiteX4" fmla="*/ 1085850 w 1086322"/>
              <a:gd name="connsiteY4" fmla="*/ 1876425 h 1888164"/>
              <a:gd name="connsiteX5" fmla="*/ 628650 w 1086322"/>
              <a:gd name="connsiteY5" fmla="*/ 876300 h 1888164"/>
              <a:gd name="connsiteX6" fmla="*/ 180975 w 1086322"/>
              <a:gd name="connsiteY6" fmla="*/ 1485900 h 1888164"/>
              <a:gd name="connsiteX0" fmla="*/ 0 w 1086721"/>
              <a:gd name="connsiteY0" fmla="*/ 0 h 2614328"/>
              <a:gd name="connsiteX1" fmla="*/ 428625 w 1086721"/>
              <a:gd name="connsiteY1" fmla="*/ 123825 h 2614328"/>
              <a:gd name="connsiteX2" fmla="*/ 714375 w 1086721"/>
              <a:gd name="connsiteY2" fmla="*/ 485775 h 2614328"/>
              <a:gd name="connsiteX3" fmla="*/ 971550 w 1086721"/>
              <a:gd name="connsiteY3" fmla="*/ 933450 h 2614328"/>
              <a:gd name="connsiteX4" fmla="*/ 1085850 w 1086721"/>
              <a:gd name="connsiteY4" fmla="*/ 1876425 h 2614328"/>
              <a:gd name="connsiteX5" fmla="*/ 828675 w 1086721"/>
              <a:gd name="connsiteY5" fmla="*/ 2609850 h 2614328"/>
              <a:gd name="connsiteX6" fmla="*/ 180975 w 1086721"/>
              <a:gd name="connsiteY6" fmla="*/ 1485900 h 2614328"/>
              <a:gd name="connsiteX0" fmla="*/ 0 w 1086654"/>
              <a:gd name="connsiteY0" fmla="*/ 0 h 2743200"/>
              <a:gd name="connsiteX1" fmla="*/ 428625 w 1086654"/>
              <a:gd name="connsiteY1" fmla="*/ 123825 h 2743200"/>
              <a:gd name="connsiteX2" fmla="*/ 714375 w 1086654"/>
              <a:gd name="connsiteY2" fmla="*/ 485775 h 2743200"/>
              <a:gd name="connsiteX3" fmla="*/ 971550 w 1086654"/>
              <a:gd name="connsiteY3" fmla="*/ 933450 h 2743200"/>
              <a:gd name="connsiteX4" fmla="*/ 1085850 w 1086654"/>
              <a:gd name="connsiteY4" fmla="*/ 1876425 h 2743200"/>
              <a:gd name="connsiteX5" fmla="*/ 828675 w 1086654"/>
              <a:gd name="connsiteY5" fmla="*/ 2609850 h 2743200"/>
              <a:gd name="connsiteX6" fmla="*/ 247650 w 1086654"/>
              <a:gd name="connsiteY6" fmla="*/ 2743200 h 2743200"/>
              <a:gd name="connsiteX0" fmla="*/ 0 w 1086330"/>
              <a:gd name="connsiteY0" fmla="*/ 0 h 2743200"/>
              <a:gd name="connsiteX1" fmla="*/ 428625 w 1086330"/>
              <a:gd name="connsiteY1" fmla="*/ 123825 h 2743200"/>
              <a:gd name="connsiteX2" fmla="*/ 714375 w 1086330"/>
              <a:gd name="connsiteY2" fmla="*/ 485775 h 2743200"/>
              <a:gd name="connsiteX3" fmla="*/ 971550 w 1086330"/>
              <a:gd name="connsiteY3" fmla="*/ 933450 h 2743200"/>
              <a:gd name="connsiteX4" fmla="*/ 1085850 w 1086330"/>
              <a:gd name="connsiteY4" fmla="*/ 1876425 h 2743200"/>
              <a:gd name="connsiteX5" fmla="*/ 733425 w 1086330"/>
              <a:gd name="connsiteY5" fmla="*/ 2505075 h 2743200"/>
              <a:gd name="connsiteX6" fmla="*/ 247650 w 1086330"/>
              <a:gd name="connsiteY6" fmla="*/ 2743200 h 2743200"/>
              <a:gd name="connsiteX0" fmla="*/ 0 w 1039397"/>
              <a:gd name="connsiteY0" fmla="*/ 0 h 2743200"/>
              <a:gd name="connsiteX1" fmla="*/ 428625 w 1039397"/>
              <a:gd name="connsiteY1" fmla="*/ 123825 h 2743200"/>
              <a:gd name="connsiteX2" fmla="*/ 714375 w 1039397"/>
              <a:gd name="connsiteY2" fmla="*/ 485775 h 2743200"/>
              <a:gd name="connsiteX3" fmla="*/ 971550 w 1039397"/>
              <a:gd name="connsiteY3" fmla="*/ 933450 h 2743200"/>
              <a:gd name="connsiteX4" fmla="*/ 1038225 w 1039397"/>
              <a:gd name="connsiteY4" fmla="*/ 1733550 h 2743200"/>
              <a:gd name="connsiteX5" fmla="*/ 733425 w 1039397"/>
              <a:gd name="connsiteY5" fmla="*/ 2505075 h 2743200"/>
              <a:gd name="connsiteX6" fmla="*/ 247650 w 1039397"/>
              <a:gd name="connsiteY6" fmla="*/ 2743200 h 2743200"/>
              <a:gd name="connsiteX0" fmla="*/ 0 w 1039397"/>
              <a:gd name="connsiteY0" fmla="*/ 0 h 2743200"/>
              <a:gd name="connsiteX1" fmla="*/ 400050 w 1039397"/>
              <a:gd name="connsiteY1" fmla="*/ 180975 h 2743200"/>
              <a:gd name="connsiteX2" fmla="*/ 714375 w 1039397"/>
              <a:gd name="connsiteY2" fmla="*/ 485775 h 2743200"/>
              <a:gd name="connsiteX3" fmla="*/ 971550 w 1039397"/>
              <a:gd name="connsiteY3" fmla="*/ 933450 h 2743200"/>
              <a:gd name="connsiteX4" fmla="*/ 1038225 w 1039397"/>
              <a:gd name="connsiteY4" fmla="*/ 1733550 h 2743200"/>
              <a:gd name="connsiteX5" fmla="*/ 733425 w 1039397"/>
              <a:gd name="connsiteY5" fmla="*/ 2505075 h 2743200"/>
              <a:gd name="connsiteX6" fmla="*/ 247650 w 1039397"/>
              <a:gd name="connsiteY6" fmla="*/ 2743200 h 2743200"/>
              <a:gd name="connsiteX0" fmla="*/ 0 w 1048661"/>
              <a:gd name="connsiteY0" fmla="*/ 0 h 2743200"/>
              <a:gd name="connsiteX1" fmla="*/ 400050 w 1048661"/>
              <a:gd name="connsiteY1" fmla="*/ 180975 h 2743200"/>
              <a:gd name="connsiteX2" fmla="*/ 714375 w 1048661"/>
              <a:gd name="connsiteY2" fmla="*/ 485775 h 2743200"/>
              <a:gd name="connsiteX3" fmla="*/ 971550 w 1048661"/>
              <a:gd name="connsiteY3" fmla="*/ 933450 h 2743200"/>
              <a:gd name="connsiteX4" fmla="*/ 1047750 w 1048661"/>
              <a:gd name="connsiteY4" fmla="*/ 1581150 h 2743200"/>
              <a:gd name="connsiteX5" fmla="*/ 733425 w 1048661"/>
              <a:gd name="connsiteY5" fmla="*/ 2505075 h 2743200"/>
              <a:gd name="connsiteX6" fmla="*/ 247650 w 1048661"/>
              <a:gd name="connsiteY6" fmla="*/ 2743200 h 2743200"/>
              <a:gd name="connsiteX0" fmla="*/ 0 w 1049619"/>
              <a:gd name="connsiteY0" fmla="*/ 0 h 2743200"/>
              <a:gd name="connsiteX1" fmla="*/ 400050 w 1049619"/>
              <a:gd name="connsiteY1" fmla="*/ 180975 h 2743200"/>
              <a:gd name="connsiteX2" fmla="*/ 714375 w 1049619"/>
              <a:gd name="connsiteY2" fmla="*/ 485775 h 2743200"/>
              <a:gd name="connsiteX3" fmla="*/ 971550 w 1049619"/>
              <a:gd name="connsiteY3" fmla="*/ 933450 h 2743200"/>
              <a:gd name="connsiteX4" fmla="*/ 1047750 w 1049619"/>
              <a:gd name="connsiteY4" fmla="*/ 1581150 h 2743200"/>
              <a:gd name="connsiteX5" fmla="*/ 911685 w 1049619"/>
              <a:gd name="connsiteY5" fmla="*/ 2102644 h 2743200"/>
              <a:gd name="connsiteX6" fmla="*/ 733425 w 1049619"/>
              <a:gd name="connsiteY6" fmla="*/ 2505075 h 2743200"/>
              <a:gd name="connsiteX7" fmla="*/ 247650 w 1049619"/>
              <a:gd name="connsiteY7" fmla="*/ 2743200 h 2743200"/>
              <a:gd name="connsiteX0" fmla="*/ 0 w 1049619"/>
              <a:gd name="connsiteY0" fmla="*/ 0 h 2743200"/>
              <a:gd name="connsiteX1" fmla="*/ 400050 w 1049619"/>
              <a:gd name="connsiteY1" fmla="*/ 180975 h 2743200"/>
              <a:gd name="connsiteX2" fmla="*/ 714375 w 1049619"/>
              <a:gd name="connsiteY2" fmla="*/ 485775 h 2743200"/>
              <a:gd name="connsiteX3" fmla="*/ 971550 w 1049619"/>
              <a:gd name="connsiteY3" fmla="*/ 933450 h 2743200"/>
              <a:gd name="connsiteX4" fmla="*/ 1047750 w 1049619"/>
              <a:gd name="connsiteY4" fmla="*/ 1581150 h 2743200"/>
              <a:gd name="connsiteX5" fmla="*/ 987885 w 1049619"/>
              <a:gd name="connsiteY5" fmla="*/ 2140744 h 2743200"/>
              <a:gd name="connsiteX6" fmla="*/ 733425 w 1049619"/>
              <a:gd name="connsiteY6" fmla="*/ 2505075 h 2743200"/>
              <a:gd name="connsiteX7" fmla="*/ 247650 w 1049619"/>
              <a:gd name="connsiteY7" fmla="*/ 2743200 h 2743200"/>
              <a:gd name="connsiteX0" fmla="*/ 0 w 1049619"/>
              <a:gd name="connsiteY0" fmla="*/ 0 h 2743200"/>
              <a:gd name="connsiteX1" fmla="*/ 400050 w 1049619"/>
              <a:gd name="connsiteY1" fmla="*/ 180975 h 2743200"/>
              <a:gd name="connsiteX2" fmla="*/ 714375 w 1049619"/>
              <a:gd name="connsiteY2" fmla="*/ 485775 h 2743200"/>
              <a:gd name="connsiteX3" fmla="*/ 971550 w 1049619"/>
              <a:gd name="connsiteY3" fmla="*/ 933450 h 2743200"/>
              <a:gd name="connsiteX4" fmla="*/ 1047750 w 1049619"/>
              <a:gd name="connsiteY4" fmla="*/ 1581150 h 2743200"/>
              <a:gd name="connsiteX5" fmla="*/ 987885 w 1049619"/>
              <a:gd name="connsiteY5" fmla="*/ 2140744 h 2743200"/>
              <a:gd name="connsiteX6" fmla="*/ 666750 w 1049619"/>
              <a:gd name="connsiteY6" fmla="*/ 2657475 h 2743200"/>
              <a:gd name="connsiteX7" fmla="*/ 247650 w 1049619"/>
              <a:gd name="connsiteY7" fmla="*/ 2743200 h 2743200"/>
              <a:gd name="connsiteX0" fmla="*/ 0 w 1049619"/>
              <a:gd name="connsiteY0" fmla="*/ 0 h 2733675"/>
              <a:gd name="connsiteX1" fmla="*/ 400050 w 1049619"/>
              <a:gd name="connsiteY1" fmla="*/ 180975 h 2733675"/>
              <a:gd name="connsiteX2" fmla="*/ 714375 w 1049619"/>
              <a:gd name="connsiteY2" fmla="*/ 485775 h 2733675"/>
              <a:gd name="connsiteX3" fmla="*/ 971550 w 1049619"/>
              <a:gd name="connsiteY3" fmla="*/ 933450 h 2733675"/>
              <a:gd name="connsiteX4" fmla="*/ 1047750 w 1049619"/>
              <a:gd name="connsiteY4" fmla="*/ 1581150 h 2733675"/>
              <a:gd name="connsiteX5" fmla="*/ 987885 w 1049619"/>
              <a:gd name="connsiteY5" fmla="*/ 2140744 h 2733675"/>
              <a:gd name="connsiteX6" fmla="*/ 666750 w 1049619"/>
              <a:gd name="connsiteY6" fmla="*/ 2657475 h 2733675"/>
              <a:gd name="connsiteX7" fmla="*/ 228600 w 1049619"/>
              <a:gd name="connsiteY7" fmla="*/ 2733675 h 2733675"/>
              <a:gd name="connsiteX0" fmla="*/ 0 w 1048821"/>
              <a:gd name="connsiteY0" fmla="*/ 0 h 2733675"/>
              <a:gd name="connsiteX1" fmla="*/ 400050 w 1048821"/>
              <a:gd name="connsiteY1" fmla="*/ 180975 h 2733675"/>
              <a:gd name="connsiteX2" fmla="*/ 904875 w 1048821"/>
              <a:gd name="connsiteY2" fmla="*/ 371475 h 2733675"/>
              <a:gd name="connsiteX3" fmla="*/ 971550 w 1048821"/>
              <a:gd name="connsiteY3" fmla="*/ 933450 h 2733675"/>
              <a:gd name="connsiteX4" fmla="*/ 1047750 w 1048821"/>
              <a:gd name="connsiteY4" fmla="*/ 1581150 h 2733675"/>
              <a:gd name="connsiteX5" fmla="*/ 987885 w 1048821"/>
              <a:gd name="connsiteY5" fmla="*/ 2140744 h 2733675"/>
              <a:gd name="connsiteX6" fmla="*/ 666750 w 1048821"/>
              <a:gd name="connsiteY6" fmla="*/ 2657475 h 2733675"/>
              <a:gd name="connsiteX7" fmla="*/ 228600 w 1048821"/>
              <a:gd name="connsiteY7" fmla="*/ 2733675 h 2733675"/>
              <a:gd name="connsiteX0" fmla="*/ 0 w 1230740"/>
              <a:gd name="connsiteY0" fmla="*/ 0 h 2733675"/>
              <a:gd name="connsiteX1" fmla="*/ 400050 w 1230740"/>
              <a:gd name="connsiteY1" fmla="*/ 180975 h 2733675"/>
              <a:gd name="connsiteX2" fmla="*/ 904875 w 1230740"/>
              <a:gd name="connsiteY2" fmla="*/ 371475 h 2733675"/>
              <a:gd name="connsiteX3" fmla="*/ 1228725 w 1230740"/>
              <a:gd name="connsiteY3" fmla="*/ 971550 h 2733675"/>
              <a:gd name="connsiteX4" fmla="*/ 1047750 w 1230740"/>
              <a:gd name="connsiteY4" fmla="*/ 1581150 h 2733675"/>
              <a:gd name="connsiteX5" fmla="*/ 987885 w 1230740"/>
              <a:gd name="connsiteY5" fmla="*/ 2140744 h 2733675"/>
              <a:gd name="connsiteX6" fmla="*/ 666750 w 1230740"/>
              <a:gd name="connsiteY6" fmla="*/ 2657475 h 2733675"/>
              <a:gd name="connsiteX7" fmla="*/ 228600 w 1230740"/>
              <a:gd name="connsiteY7" fmla="*/ 2733675 h 2733675"/>
              <a:gd name="connsiteX0" fmla="*/ 0 w 1298545"/>
              <a:gd name="connsiteY0" fmla="*/ 0 h 2733675"/>
              <a:gd name="connsiteX1" fmla="*/ 400050 w 1298545"/>
              <a:gd name="connsiteY1" fmla="*/ 180975 h 2733675"/>
              <a:gd name="connsiteX2" fmla="*/ 904875 w 1298545"/>
              <a:gd name="connsiteY2" fmla="*/ 371475 h 2733675"/>
              <a:gd name="connsiteX3" fmla="*/ 1228725 w 1298545"/>
              <a:gd name="connsiteY3" fmla="*/ 971550 h 2733675"/>
              <a:gd name="connsiteX4" fmla="*/ 1295400 w 1298545"/>
              <a:gd name="connsiteY4" fmla="*/ 1676400 h 2733675"/>
              <a:gd name="connsiteX5" fmla="*/ 987885 w 1298545"/>
              <a:gd name="connsiteY5" fmla="*/ 2140744 h 2733675"/>
              <a:gd name="connsiteX6" fmla="*/ 666750 w 1298545"/>
              <a:gd name="connsiteY6" fmla="*/ 2657475 h 2733675"/>
              <a:gd name="connsiteX7" fmla="*/ 228600 w 1298545"/>
              <a:gd name="connsiteY7" fmla="*/ 2733675 h 2733675"/>
              <a:gd name="connsiteX0" fmla="*/ 0 w 1298545"/>
              <a:gd name="connsiteY0" fmla="*/ 0 h 2733675"/>
              <a:gd name="connsiteX1" fmla="*/ 400050 w 1298545"/>
              <a:gd name="connsiteY1" fmla="*/ 180975 h 2733675"/>
              <a:gd name="connsiteX2" fmla="*/ 904875 w 1298545"/>
              <a:gd name="connsiteY2" fmla="*/ 371475 h 2733675"/>
              <a:gd name="connsiteX3" fmla="*/ 1228725 w 1298545"/>
              <a:gd name="connsiteY3" fmla="*/ 971550 h 2733675"/>
              <a:gd name="connsiteX4" fmla="*/ 1295400 w 1298545"/>
              <a:gd name="connsiteY4" fmla="*/ 1676400 h 2733675"/>
              <a:gd name="connsiteX5" fmla="*/ 1083135 w 1298545"/>
              <a:gd name="connsiteY5" fmla="*/ 2245519 h 2733675"/>
              <a:gd name="connsiteX6" fmla="*/ 666750 w 1298545"/>
              <a:gd name="connsiteY6" fmla="*/ 2657475 h 2733675"/>
              <a:gd name="connsiteX7" fmla="*/ 228600 w 1298545"/>
              <a:gd name="connsiteY7" fmla="*/ 2733675 h 2733675"/>
              <a:gd name="connsiteX0" fmla="*/ 0 w 1298545"/>
              <a:gd name="connsiteY0" fmla="*/ 0 h 2733675"/>
              <a:gd name="connsiteX1" fmla="*/ 409575 w 1298545"/>
              <a:gd name="connsiteY1" fmla="*/ 66675 h 2733675"/>
              <a:gd name="connsiteX2" fmla="*/ 904875 w 1298545"/>
              <a:gd name="connsiteY2" fmla="*/ 371475 h 2733675"/>
              <a:gd name="connsiteX3" fmla="*/ 1228725 w 1298545"/>
              <a:gd name="connsiteY3" fmla="*/ 971550 h 2733675"/>
              <a:gd name="connsiteX4" fmla="*/ 1295400 w 1298545"/>
              <a:gd name="connsiteY4" fmla="*/ 1676400 h 2733675"/>
              <a:gd name="connsiteX5" fmla="*/ 1083135 w 1298545"/>
              <a:gd name="connsiteY5" fmla="*/ 2245519 h 2733675"/>
              <a:gd name="connsiteX6" fmla="*/ 666750 w 1298545"/>
              <a:gd name="connsiteY6" fmla="*/ 2657475 h 2733675"/>
              <a:gd name="connsiteX7" fmla="*/ 228600 w 1298545"/>
              <a:gd name="connsiteY7" fmla="*/ 2733675 h 2733675"/>
              <a:gd name="connsiteX0" fmla="*/ 0 w 1297894"/>
              <a:gd name="connsiteY0" fmla="*/ 0 h 2733675"/>
              <a:gd name="connsiteX1" fmla="*/ 409575 w 1297894"/>
              <a:gd name="connsiteY1" fmla="*/ 66675 h 2733675"/>
              <a:gd name="connsiteX2" fmla="*/ 952500 w 1297894"/>
              <a:gd name="connsiteY2" fmla="*/ 428625 h 2733675"/>
              <a:gd name="connsiteX3" fmla="*/ 1228725 w 1297894"/>
              <a:gd name="connsiteY3" fmla="*/ 971550 h 2733675"/>
              <a:gd name="connsiteX4" fmla="*/ 1295400 w 1297894"/>
              <a:gd name="connsiteY4" fmla="*/ 1676400 h 2733675"/>
              <a:gd name="connsiteX5" fmla="*/ 1083135 w 1297894"/>
              <a:gd name="connsiteY5" fmla="*/ 2245519 h 2733675"/>
              <a:gd name="connsiteX6" fmla="*/ 666750 w 1297894"/>
              <a:gd name="connsiteY6" fmla="*/ 2657475 h 2733675"/>
              <a:gd name="connsiteX7" fmla="*/ 228600 w 1297894"/>
              <a:gd name="connsiteY7" fmla="*/ 2733675 h 2733675"/>
              <a:gd name="connsiteX0" fmla="*/ 0 w 1297894"/>
              <a:gd name="connsiteY0" fmla="*/ 0 h 2733675"/>
              <a:gd name="connsiteX1" fmla="*/ 409575 w 1297894"/>
              <a:gd name="connsiteY1" fmla="*/ 66675 h 2733675"/>
              <a:gd name="connsiteX2" fmla="*/ 952500 w 1297894"/>
              <a:gd name="connsiteY2" fmla="*/ 428625 h 2733675"/>
              <a:gd name="connsiteX3" fmla="*/ 1228725 w 1297894"/>
              <a:gd name="connsiteY3" fmla="*/ 971550 h 2733675"/>
              <a:gd name="connsiteX4" fmla="*/ 1295400 w 1297894"/>
              <a:gd name="connsiteY4" fmla="*/ 1676400 h 2733675"/>
              <a:gd name="connsiteX5" fmla="*/ 1083135 w 1297894"/>
              <a:gd name="connsiteY5" fmla="*/ 2245519 h 2733675"/>
              <a:gd name="connsiteX6" fmla="*/ 666750 w 1297894"/>
              <a:gd name="connsiteY6" fmla="*/ 2657475 h 2733675"/>
              <a:gd name="connsiteX7" fmla="*/ 228600 w 1297894"/>
              <a:gd name="connsiteY7" fmla="*/ 2733675 h 2733675"/>
              <a:gd name="connsiteX0" fmla="*/ 0 w 1297894"/>
              <a:gd name="connsiteY0" fmla="*/ 0 h 2733675"/>
              <a:gd name="connsiteX1" fmla="*/ 409575 w 1297894"/>
              <a:gd name="connsiteY1" fmla="*/ 66675 h 2733675"/>
              <a:gd name="connsiteX2" fmla="*/ 952500 w 1297894"/>
              <a:gd name="connsiteY2" fmla="*/ 428625 h 2733675"/>
              <a:gd name="connsiteX3" fmla="*/ 1228725 w 1297894"/>
              <a:gd name="connsiteY3" fmla="*/ 971550 h 2733675"/>
              <a:gd name="connsiteX4" fmla="*/ 1295400 w 1297894"/>
              <a:gd name="connsiteY4" fmla="*/ 1676400 h 2733675"/>
              <a:gd name="connsiteX5" fmla="*/ 1083135 w 1297894"/>
              <a:gd name="connsiteY5" fmla="*/ 2245519 h 2733675"/>
              <a:gd name="connsiteX6" fmla="*/ 666750 w 1297894"/>
              <a:gd name="connsiteY6" fmla="*/ 2657475 h 2733675"/>
              <a:gd name="connsiteX7" fmla="*/ 228600 w 1297894"/>
              <a:gd name="connsiteY7" fmla="*/ 2733675 h 2733675"/>
              <a:gd name="connsiteX0" fmla="*/ 0 w 1297894"/>
              <a:gd name="connsiteY0" fmla="*/ 0 h 2733675"/>
              <a:gd name="connsiteX1" fmla="*/ 409575 w 1297894"/>
              <a:gd name="connsiteY1" fmla="*/ 66675 h 2733675"/>
              <a:gd name="connsiteX2" fmla="*/ 952500 w 1297894"/>
              <a:gd name="connsiteY2" fmla="*/ 428625 h 2733675"/>
              <a:gd name="connsiteX3" fmla="*/ 1228725 w 1297894"/>
              <a:gd name="connsiteY3" fmla="*/ 971550 h 2733675"/>
              <a:gd name="connsiteX4" fmla="*/ 1295400 w 1297894"/>
              <a:gd name="connsiteY4" fmla="*/ 1676400 h 2733675"/>
              <a:gd name="connsiteX5" fmla="*/ 1083135 w 1297894"/>
              <a:gd name="connsiteY5" fmla="*/ 2245519 h 2733675"/>
              <a:gd name="connsiteX6" fmla="*/ 666750 w 1297894"/>
              <a:gd name="connsiteY6" fmla="*/ 2657475 h 2733675"/>
              <a:gd name="connsiteX7" fmla="*/ 228600 w 1297894"/>
              <a:gd name="connsiteY7" fmla="*/ 2733675 h 2733675"/>
              <a:gd name="connsiteX0" fmla="*/ 0 w 1297894"/>
              <a:gd name="connsiteY0" fmla="*/ 0 h 2733675"/>
              <a:gd name="connsiteX1" fmla="*/ 409575 w 1297894"/>
              <a:gd name="connsiteY1" fmla="*/ 66675 h 2733675"/>
              <a:gd name="connsiteX2" fmla="*/ 952500 w 1297894"/>
              <a:gd name="connsiteY2" fmla="*/ 428625 h 2733675"/>
              <a:gd name="connsiteX3" fmla="*/ 1228725 w 1297894"/>
              <a:gd name="connsiteY3" fmla="*/ 971550 h 2733675"/>
              <a:gd name="connsiteX4" fmla="*/ 1295400 w 1297894"/>
              <a:gd name="connsiteY4" fmla="*/ 1676400 h 2733675"/>
              <a:gd name="connsiteX5" fmla="*/ 1083135 w 1297894"/>
              <a:gd name="connsiteY5" fmla="*/ 2245519 h 2733675"/>
              <a:gd name="connsiteX6" fmla="*/ 666750 w 1297894"/>
              <a:gd name="connsiteY6" fmla="*/ 2657475 h 2733675"/>
              <a:gd name="connsiteX7" fmla="*/ 228600 w 1297894"/>
              <a:gd name="connsiteY7" fmla="*/ 2733675 h 2733675"/>
              <a:gd name="connsiteX0" fmla="*/ 0 w 1297894"/>
              <a:gd name="connsiteY0" fmla="*/ 0 h 2733675"/>
              <a:gd name="connsiteX1" fmla="*/ 800100 w 1297894"/>
              <a:gd name="connsiteY1" fmla="*/ 142875 h 2733675"/>
              <a:gd name="connsiteX2" fmla="*/ 952500 w 1297894"/>
              <a:gd name="connsiteY2" fmla="*/ 428625 h 2733675"/>
              <a:gd name="connsiteX3" fmla="*/ 1228725 w 1297894"/>
              <a:gd name="connsiteY3" fmla="*/ 971550 h 2733675"/>
              <a:gd name="connsiteX4" fmla="*/ 1295400 w 1297894"/>
              <a:gd name="connsiteY4" fmla="*/ 1676400 h 2733675"/>
              <a:gd name="connsiteX5" fmla="*/ 1083135 w 1297894"/>
              <a:gd name="connsiteY5" fmla="*/ 2245519 h 2733675"/>
              <a:gd name="connsiteX6" fmla="*/ 666750 w 1297894"/>
              <a:gd name="connsiteY6" fmla="*/ 2657475 h 2733675"/>
              <a:gd name="connsiteX7" fmla="*/ 228600 w 1297894"/>
              <a:gd name="connsiteY7" fmla="*/ 2733675 h 2733675"/>
              <a:gd name="connsiteX0" fmla="*/ 0 w 1297894"/>
              <a:gd name="connsiteY0" fmla="*/ 0 h 2740725"/>
              <a:gd name="connsiteX1" fmla="*/ 800100 w 1297894"/>
              <a:gd name="connsiteY1" fmla="*/ 142875 h 2740725"/>
              <a:gd name="connsiteX2" fmla="*/ 952500 w 1297894"/>
              <a:gd name="connsiteY2" fmla="*/ 428625 h 2740725"/>
              <a:gd name="connsiteX3" fmla="*/ 1228725 w 1297894"/>
              <a:gd name="connsiteY3" fmla="*/ 971550 h 2740725"/>
              <a:gd name="connsiteX4" fmla="*/ 1295400 w 1297894"/>
              <a:gd name="connsiteY4" fmla="*/ 1676400 h 2740725"/>
              <a:gd name="connsiteX5" fmla="*/ 721185 w 1297894"/>
              <a:gd name="connsiteY5" fmla="*/ 1940719 h 2740725"/>
              <a:gd name="connsiteX6" fmla="*/ 666750 w 1297894"/>
              <a:gd name="connsiteY6" fmla="*/ 2657475 h 2740725"/>
              <a:gd name="connsiteX7" fmla="*/ 228600 w 1297894"/>
              <a:gd name="connsiteY7" fmla="*/ 2733675 h 2740725"/>
              <a:gd name="connsiteX0" fmla="*/ 0 w 1232838"/>
              <a:gd name="connsiteY0" fmla="*/ 0 h 2740725"/>
              <a:gd name="connsiteX1" fmla="*/ 800100 w 1232838"/>
              <a:gd name="connsiteY1" fmla="*/ 142875 h 2740725"/>
              <a:gd name="connsiteX2" fmla="*/ 952500 w 1232838"/>
              <a:gd name="connsiteY2" fmla="*/ 428625 h 2740725"/>
              <a:gd name="connsiteX3" fmla="*/ 1228725 w 1232838"/>
              <a:gd name="connsiteY3" fmla="*/ 971550 h 2740725"/>
              <a:gd name="connsiteX4" fmla="*/ 721185 w 1232838"/>
              <a:gd name="connsiteY4" fmla="*/ 1940719 h 2740725"/>
              <a:gd name="connsiteX5" fmla="*/ 666750 w 1232838"/>
              <a:gd name="connsiteY5" fmla="*/ 2657475 h 2740725"/>
              <a:gd name="connsiteX6" fmla="*/ 228600 w 1232838"/>
              <a:gd name="connsiteY6" fmla="*/ 2733675 h 2740725"/>
              <a:gd name="connsiteX0" fmla="*/ 0 w 956941"/>
              <a:gd name="connsiteY0" fmla="*/ 0 h 2740725"/>
              <a:gd name="connsiteX1" fmla="*/ 800100 w 956941"/>
              <a:gd name="connsiteY1" fmla="*/ 142875 h 2740725"/>
              <a:gd name="connsiteX2" fmla="*/ 952500 w 956941"/>
              <a:gd name="connsiteY2" fmla="*/ 428625 h 2740725"/>
              <a:gd name="connsiteX3" fmla="*/ 721185 w 956941"/>
              <a:gd name="connsiteY3" fmla="*/ 1940719 h 2740725"/>
              <a:gd name="connsiteX4" fmla="*/ 666750 w 956941"/>
              <a:gd name="connsiteY4" fmla="*/ 2657475 h 2740725"/>
              <a:gd name="connsiteX5" fmla="*/ 228600 w 956941"/>
              <a:gd name="connsiteY5" fmla="*/ 2733675 h 2740725"/>
              <a:gd name="connsiteX0" fmla="*/ 0 w 841603"/>
              <a:gd name="connsiteY0" fmla="*/ 44047 h 2784772"/>
              <a:gd name="connsiteX1" fmla="*/ 800100 w 841603"/>
              <a:gd name="connsiteY1" fmla="*/ 186922 h 2784772"/>
              <a:gd name="connsiteX2" fmla="*/ 721185 w 841603"/>
              <a:gd name="connsiteY2" fmla="*/ 1984766 h 2784772"/>
              <a:gd name="connsiteX3" fmla="*/ 666750 w 841603"/>
              <a:gd name="connsiteY3" fmla="*/ 2701522 h 2784772"/>
              <a:gd name="connsiteX4" fmla="*/ 228600 w 841603"/>
              <a:gd name="connsiteY4" fmla="*/ 2777722 h 2784772"/>
              <a:gd name="connsiteX0" fmla="*/ 0 w 841603"/>
              <a:gd name="connsiteY0" fmla="*/ 44047 h 2784772"/>
              <a:gd name="connsiteX1" fmla="*/ 800100 w 841603"/>
              <a:gd name="connsiteY1" fmla="*/ 186922 h 2784772"/>
              <a:gd name="connsiteX2" fmla="*/ 721185 w 841603"/>
              <a:gd name="connsiteY2" fmla="*/ 1984766 h 2784772"/>
              <a:gd name="connsiteX3" fmla="*/ 666750 w 841603"/>
              <a:gd name="connsiteY3" fmla="*/ 2701522 h 2784772"/>
              <a:gd name="connsiteX4" fmla="*/ 228600 w 841603"/>
              <a:gd name="connsiteY4" fmla="*/ 2777722 h 2784772"/>
              <a:gd name="connsiteX0" fmla="*/ 0 w 841603"/>
              <a:gd name="connsiteY0" fmla="*/ 44047 h 2784772"/>
              <a:gd name="connsiteX1" fmla="*/ 800100 w 841603"/>
              <a:gd name="connsiteY1" fmla="*/ 186922 h 2784772"/>
              <a:gd name="connsiteX2" fmla="*/ 721185 w 841603"/>
              <a:gd name="connsiteY2" fmla="*/ 1984766 h 2784772"/>
              <a:gd name="connsiteX3" fmla="*/ 666750 w 841603"/>
              <a:gd name="connsiteY3" fmla="*/ 2701522 h 2784772"/>
              <a:gd name="connsiteX4" fmla="*/ 228600 w 841603"/>
              <a:gd name="connsiteY4" fmla="*/ 2777722 h 2784772"/>
              <a:gd name="connsiteX0" fmla="*/ 0 w 841603"/>
              <a:gd name="connsiteY0" fmla="*/ 44047 h 2784772"/>
              <a:gd name="connsiteX1" fmla="*/ 800100 w 841603"/>
              <a:gd name="connsiteY1" fmla="*/ 186922 h 2784772"/>
              <a:gd name="connsiteX2" fmla="*/ 721185 w 841603"/>
              <a:gd name="connsiteY2" fmla="*/ 1984766 h 2784772"/>
              <a:gd name="connsiteX3" fmla="*/ 666750 w 841603"/>
              <a:gd name="connsiteY3" fmla="*/ 2701522 h 2784772"/>
              <a:gd name="connsiteX4" fmla="*/ 228600 w 841603"/>
              <a:gd name="connsiteY4" fmla="*/ 2777722 h 2784772"/>
              <a:gd name="connsiteX0" fmla="*/ 0 w 817196"/>
              <a:gd name="connsiteY0" fmla="*/ 55101 h 2795826"/>
              <a:gd name="connsiteX1" fmla="*/ 771525 w 817196"/>
              <a:gd name="connsiteY1" fmla="*/ 178926 h 2795826"/>
              <a:gd name="connsiteX2" fmla="*/ 721185 w 817196"/>
              <a:gd name="connsiteY2" fmla="*/ 1995820 h 2795826"/>
              <a:gd name="connsiteX3" fmla="*/ 666750 w 817196"/>
              <a:gd name="connsiteY3" fmla="*/ 2712576 h 2795826"/>
              <a:gd name="connsiteX4" fmla="*/ 228600 w 817196"/>
              <a:gd name="connsiteY4" fmla="*/ 2788776 h 2795826"/>
              <a:gd name="connsiteX0" fmla="*/ 0 w 877846"/>
              <a:gd name="connsiteY0" fmla="*/ 0 h 2740725"/>
              <a:gd name="connsiteX1" fmla="*/ 771525 w 877846"/>
              <a:gd name="connsiteY1" fmla="*/ 123825 h 2740725"/>
              <a:gd name="connsiteX2" fmla="*/ 721185 w 877846"/>
              <a:gd name="connsiteY2" fmla="*/ 1940719 h 2740725"/>
              <a:gd name="connsiteX3" fmla="*/ 666750 w 877846"/>
              <a:gd name="connsiteY3" fmla="*/ 2657475 h 2740725"/>
              <a:gd name="connsiteX4" fmla="*/ 228600 w 877846"/>
              <a:gd name="connsiteY4" fmla="*/ 2733675 h 2740725"/>
              <a:gd name="connsiteX0" fmla="*/ 0 w 747974"/>
              <a:gd name="connsiteY0" fmla="*/ 6305 h 2747030"/>
              <a:gd name="connsiteX1" fmla="*/ 590550 w 747974"/>
              <a:gd name="connsiteY1" fmla="*/ 72980 h 2747030"/>
              <a:gd name="connsiteX2" fmla="*/ 721185 w 747974"/>
              <a:gd name="connsiteY2" fmla="*/ 1947024 h 2747030"/>
              <a:gd name="connsiteX3" fmla="*/ 666750 w 747974"/>
              <a:gd name="connsiteY3" fmla="*/ 2663780 h 2747030"/>
              <a:gd name="connsiteX4" fmla="*/ 228600 w 747974"/>
              <a:gd name="connsiteY4" fmla="*/ 2739980 h 2747030"/>
              <a:gd name="connsiteX0" fmla="*/ 0 w 759358"/>
              <a:gd name="connsiteY0" fmla="*/ 0 h 2740725"/>
              <a:gd name="connsiteX1" fmla="*/ 609600 w 759358"/>
              <a:gd name="connsiteY1" fmla="*/ 152400 h 2740725"/>
              <a:gd name="connsiteX2" fmla="*/ 721185 w 759358"/>
              <a:gd name="connsiteY2" fmla="*/ 1940719 h 2740725"/>
              <a:gd name="connsiteX3" fmla="*/ 666750 w 759358"/>
              <a:gd name="connsiteY3" fmla="*/ 2657475 h 2740725"/>
              <a:gd name="connsiteX4" fmla="*/ 228600 w 759358"/>
              <a:gd name="connsiteY4" fmla="*/ 2733675 h 2740725"/>
              <a:gd name="connsiteX0" fmla="*/ 0 w 706071"/>
              <a:gd name="connsiteY0" fmla="*/ 87930 h 2955440"/>
              <a:gd name="connsiteX1" fmla="*/ 609600 w 706071"/>
              <a:gd name="connsiteY1" fmla="*/ 240330 h 2955440"/>
              <a:gd name="connsiteX2" fmla="*/ 666750 w 706071"/>
              <a:gd name="connsiteY2" fmla="*/ 2745405 h 2955440"/>
              <a:gd name="connsiteX3" fmla="*/ 228600 w 706071"/>
              <a:gd name="connsiteY3" fmla="*/ 2821605 h 2955440"/>
              <a:gd name="connsiteX0" fmla="*/ 0 w 730665"/>
              <a:gd name="connsiteY0" fmla="*/ 0 h 2848673"/>
              <a:gd name="connsiteX1" fmla="*/ 657225 w 730665"/>
              <a:gd name="connsiteY1" fmla="*/ 409575 h 2848673"/>
              <a:gd name="connsiteX2" fmla="*/ 666750 w 730665"/>
              <a:gd name="connsiteY2" fmla="*/ 2657475 h 2848673"/>
              <a:gd name="connsiteX3" fmla="*/ 228600 w 730665"/>
              <a:gd name="connsiteY3" fmla="*/ 2733675 h 2848673"/>
              <a:gd name="connsiteX0" fmla="*/ 0 w 735811"/>
              <a:gd name="connsiteY0" fmla="*/ 0 h 2735808"/>
              <a:gd name="connsiteX1" fmla="*/ 657225 w 735811"/>
              <a:gd name="connsiteY1" fmla="*/ 409575 h 2735808"/>
              <a:gd name="connsiteX2" fmla="*/ 676275 w 735811"/>
              <a:gd name="connsiteY2" fmla="*/ 2428875 h 2735808"/>
              <a:gd name="connsiteX3" fmla="*/ 228600 w 735811"/>
              <a:gd name="connsiteY3" fmla="*/ 2733675 h 2735808"/>
              <a:gd name="connsiteX0" fmla="*/ 0 w 1581150"/>
              <a:gd name="connsiteY0" fmla="*/ 0 h 2450938"/>
              <a:gd name="connsiteX1" fmla="*/ 657225 w 1581150"/>
              <a:gd name="connsiteY1" fmla="*/ 409575 h 2450938"/>
              <a:gd name="connsiteX2" fmla="*/ 676275 w 1581150"/>
              <a:gd name="connsiteY2" fmla="*/ 2428875 h 2450938"/>
              <a:gd name="connsiteX3" fmla="*/ 1581150 w 1581150"/>
              <a:gd name="connsiteY3" fmla="*/ 1543050 h 2450938"/>
              <a:gd name="connsiteX0" fmla="*/ 0 w 1581150"/>
              <a:gd name="connsiteY0" fmla="*/ 0 h 1543050"/>
              <a:gd name="connsiteX1" fmla="*/ 657225 w 1581150"/>
              <a:gd name="connsiteY1" fmla="*/ 409575 h 1543050"/>
              <a:gd name="connsiteX2" fmla="*/ 1047750 w 1581150"/>
              <a:gd name="connsiteY2" fmla="*/ 1381125 h 1543050"/>
              <a:gd name="connsiteX3" fmla="*/ 1581150 w 1581150"/>
              <a:gd name="connsiteY3" fmla="*/ 1543050 h 1543050"/>
              <a:gd name="connsiteX0" fmla="*/ 0 w 1409700"/>
              <a:gd name="connsiteY0" fmla="*/ 0 h 1743075"/>
              <a:gd name="connsiteX1" fmla="*/ 485775 w 1409700"/>
              <a:gd name="connsiteY1" fmla="*/ 609600 h 1743075"/>
              <a:gd name="connsiteX2" fmla="*/ 876300 w 1409700"/>
              <a:gd name="connsiteY2" fmla="*/ 1581150 h 1743075"/>
              <a:gd name="connsiteX3" fmla="*/ 1409700 w 1409700"/>
              <a:gd name="connsiteY3" fmla="*/ 1743075 h 1743075"/>
              <a:gd name="connsiteX0" fmla="*/ 0 w 1409700"/>
              <a:gd name="connsiteY0" fmla="*/ 0 h 1745659"/>
              <a:gd name="connsiteX1" fmla="*/ 609600 w 1409700"/>
              <a:gd name="connsiteY1" fmla="*/ 400050 h 1745659"/>
              <a:gd name="connsiteX2" fmla="*/ 876300 w 1409700"/>
              <a:gd name="connsiteY2" fmla="*/ 1581150 h 1745659"/>
              <a:gd name="connsiteX3" fmla="*/ 1409700 w 1409700"/>
              <a:gd name="connsiteY3" fmla="*/ 1743075 h 1745659"/>
              <a:gd name="connsiteX0" fmla="*/ 0 w 1409700"/>
              <a:gd name="connsiteY0" fmla="*/ 0 h 1755337"/>
              <a:gd name="connsiteX1" fmla="*/ 714375 w 1409700"/>
              <a:gd name="connsiteY1" fmla="*/ 200025 h 1755337"/>
              <a:gd name="connsiteX2" fmla="*/ 876300 w 1409700"/>
              <a:gd name="connsiteY2" fmla="*/ 1581150 h 1755337"/>
              <a:gd name="connsiteX3" fmla="*/ 1409700 w 1409700"/>
              <a:gd name="connsiteY3" fmla="*/ 1743075 h 1755337"/>
              <a:gd name="connsiteX0" fmla="*/ 3011879 w 3012151"/>
              <a:gd name="connsiteY0" fmla="*/ 0 h 2355412"/>
              <a:gd name="connsiteX1" fmla="*/ 182954 w 3012151"/>
              <a:gd name="connsiteY1" fmla="*/ 800100 h 2355412"/>
              <a:gd name="connsiteX2" fmla="*/ 344879 w 3012151"/>
              <a:gd name="connsiteY2" fmla="*/ 2181225 h 2355412"/>
              <a:gd name="connsiteX3" fmla="*/ 878279 w 3012151"/>
              <a:gd name="connsiteY3" fmla="*/ 2343150 h 2355412"/>
              <a:gd name="connsiteX0" fmla="*/ 3011879 w 3012151"/>
              <a:gd name="connsiteY0" fmla="*/ 0 h 2790825"/>
              <a:gd name="connsiteX1" fmla="*/ 182954 w 3012151"/>
              <a:gd name="connsiteY1" fmla="*/ 800100 h 2790825"/>
              <a:gd name="connsiteX2" fmla="*/ 344879 w 3012151"/>
              <a:gd name="connsiteY2" fmla="*/ 2181225 h 2790825"/>
              <a:gd name="connsiteX3" fmla="*/ 421079 w 3012151"/>
              <a:gd name="connsiteY3" fmla="*/ 2790825 h 2790825"/>
              <a:gd name="connsiteX0" fmla="*/ 2877976 w 2878233"/>
              <a:gd name="connsiteY0" fmla="*/ 0 h 2790825"/>
              <a:gd name="connsiteX1" fmla="*/ 49051 w 2878233"/>
              <a:gd name="connsiteY1" fmla="*/ 800100 h 2790825"/>
              <a:gd name="connsiteX2" fmla="*/ 1058701 w 2878233"/>
              <a:gd name="connsiteY2" fmla="*/ 2181225 h 2790825"/>
              <a:gd name="connsiteX3" fmla="*/ 287176 w 2878233"/>
              <a:gd name="connsiteY3" fmla="*/ 2790825 h 2790825"/>
              <a:gd name="connsiteX0" fmla="*/ 2591007 w 2591458"/>
              <a:gd name="connsiteY0" fmla="*/ 0 h 2790825"/>
              <a:gd name="connsiteX1" fmla="*/ 866982 w 2591458"/>
              <a:gd name="connsiteY1" fmla="*/ 781050 h 2790825"/>
              <a:gd name="connsiteX2" fmla="*/ 771732 w 2591458"/>
              <a:gd name="connsiteY2" fmla="*/ 2181225 h 2790825"/>
              <a:gd name="connsiteX3" fmla="*/ 207 w 2591458"/>
              <a:gd name="connsiteY3" fmla="*/ 2790825 h 2790825"/>
              <a:gd name="connsiteX0" fmla="*/ 2591007 w 2591503"/>
              <a:gd name="connsiteY0" fmla="*/ 0 h 2790825"/>
              <a:gd name="connsiteX1" fmla="*/ 1000332 w 2591503"/>
              <a:gd name="connsiteY1" fmla="*/ 495300 h 2790825"/>
              <a:gd name="connsiteX2" fmla="*/ 771732 w 2591503"/>
              <a:gd name="connsiteY2" fmla="*/ 2181225 h 2790825"/>
              <a:gd name="connsiteX3" fmla="*/ 207 w 2591503"/>
              <a:gd name="connsiteY3" fmla="*/ 2790825 h 2790825"/>
              <a:gd name="connsiteX0" fmla="*/ 2591030 w 2591532"/>
              <a:gd name="connsiteY0" fmla="*/ 0 h 2790825"/>
              <a:gd name="connsiteX1" fmla="*/ 1000355 w 2591532"/>
              <a:gd name="connsiteY1" fmla="*/ 495300 h 2790825"/>
              <a:gd name="connsiteX2" fmla="*/ 676505 w 2591532"/>
              <a:gd name="connsiteY2" fmla="*/ 2219325 h 2790825"/>
              <a:gd name="connsiteX3" fmla="*/ 230 w 2591532"/>
              <a:gd name="connsiteY3" fmla="*/ 2790825 h 2790825"/>
              <a:gd name="connsiteX0" fmla="*/ 2591058 w 2591565"/>
              <a:gd name="connsiteY0" fmla="*/ 0 h 2807115"/>
              <a:gd name="connsiteX1" fmla="*/ 1000383 w 2591565"/>
              <a:gd name="connsiteY1" fmla="*/ 495300 h 2807115"/>
              <a:gd name="connsiteX2" fmla="*/ 590808 w 2591565"/>
              <a:gd name="connsiteY2" fmla="*/ 2638425 h 2807115"/>
              <a:gd name="connsiteX3" fmla="*/ 258 w 2591565"/>
              <a:gd name="connsiteY3" fmla="*/ 2790825 h 2807115"/>
              <a:gd name="connsiteX0" fmla="*/ 2591046 w 2591551"/>
              <a:gd name="connsiteY0" fmla="*/ 0 h 2790825"/>
              <a:gd name="connsiteX1" fmla="*/ 1000371 w 2591551"/>
              <a:gd name="connsiteY1" fmla="*/ 495300 h 2790825"/>
              <a:gd name="connsiteX2" fmla="*/ 628896 w 2591551"/>
              <a:gd name="connsiteY2" fmla="*/ 2505075 h 2790825"/>
              <a:gd name="connsiteX3" fmla="*/ 246 w 2591551"/>
              <a:gd name="connsiteY3" fmla="*/ 2790825 h 2790825"/>
              <a:gd name="connsiteX0" fmla="*/ 2591046 w 2591551"/>
              <a:gd name="connsiteY0" fmla="*/ 0 h 2790825"/>
              <a:gd name="connsiteX1" fmla="*/ 1000371 w 2591551"/>
              <a:gd name="connsiteY1" fmla="*/ 495300 h 2790825"/>
              <a:gd name="connsiteX2" fmla="*/ 628896 w 2591551"/>
              <a:gd name="connsiteY2" fmla="*/ 2505075 h 2790825"/>
              <a:gd name="connsiteX3" fmla="*/ 246 w 2591551"/>
              <a:gd name="connsiteY3" fmla="*/ 2790825 h 2790825"/>
              <a:gd name="connsiteX0" fmla="*/ 2591046 w 2592733"/>
              <a:gd name="connsiteY0" fmla="*/ 0 h 2790825"/>
              <a:gd name="connsiteX1" fmla="*/ 1924296 w 2592733"/>
              <a:gd name="connsiteY1" fmla="*/ 409575 h 2790825"/>
              <a:gd name="connsiteX2" fmla="*/ 628896 w 2592733"/>
              <a:gd name="connsiteY2" fmla="*/ 2505075 h 2790825"/>
              <a:gd name="connsiteX3" fmla="*/ 246 w 2592733"/>
              <a:gd name="connsiteY3" fmla="*/ 2790825 h 2790825"/>
              <a:gd name="connsiteX0" fmla="*/ 2591058 w 2592772"/>
              <a:gd name="connsiteY0" fmla="*/ 0 h 2790825"/>
              <a:gd name="connsiteX1" fmla="*/ 1924308 w 2592772"/>
              <a:gd name="connsiteY1" fmla="*/ 409575 h 2790825"/>
              <a:gd name="connsiteX2" fmla="*/ 590808 w 2592772"/>
              <a:gd name="connsiteY2" fmla="*/ 2505075 h 2790825"/>
              <a:gd name="connsiteX3" fmla="*/ 258 w 2592772"/>
              <a:gd name="connsiteY3" fmla="*/ 2790825 h 2790825"/>
              <a:gd name="connsiteX0" fmla="*/ 2591221 w 2592935"/>
              <a:gd name="connsiteY0" fmla="*/ 0 h 2790825"/>
              <a:gd name="connsiteX1" fmla="*/ 1924471 w 2592935"/>
              <a:gd name="connsiteY1" fmla="*/ 409575 h 2790825"/>
              <a:gd name="connsiteX2" fmla="*/ 590971 w 2592935"/>
              <a:gd name="connsiteY2" fmla="*/ 2505075 h 2790825"/>
              <a:gd name="connsiteX3" fmla="*/ 421 w 2592935"/>
              <a:gd name="connsiteY3" fmla="*/ 2790825 h 2790825"/>
              <a:gd name="connsiteX0" fmla="*/ 2591205 w 2592904"/>
              <a:gd name="connsiteY0" fmla="*/ 0 h 2790825"/>
              <a:gd name="connsiteX1" fmla="*/ 1924455 w 2592904"/>
              <a:gd name="connsiteY1" fmla="*/ 409575 h 2790825"/>
              <a:gd name="connsiteX2" fmla="*/ 610573 w 2592904"/>
              <a:gd name="connsiteY2" fmla="*/ 2381250 h 2790825"/>
              <a:gd name="connsiteX3" fmla="*/ 405 w 2592904"/>
              <a:gd name="connsiteY3" fmla="*/ 2790825 h 2790825"/>
              <a:gd name="connsiteX0" fmla="*/ 2591205 w 2592905"/>
              <a:gd name="connsiteY0" fmla="*/ 0 h 2790825"/>
              <a:gd name="connsiteX1" fmla="*/ 1924455 w 2592905"/>
              <a:gd name="connsiteY1" fmla="*/ 409575 h 2790825"/>
              <a:gd name="connsiteX2" fmla="*/ 610573 w 2592905"/>
              <a:gd name="connsiteY2" fmla="*/ 2381250 h 2790825"/>
              <a:gd name="connsiteX3" fmla="*/ 405 w 2592905"/>
              <a:gd name="connsiteY3" fmla="*/ 2790825 h 2790825"/>
              <a:gd name="connsiteX0" fmla="*/ 3450189 w 3450404"/>
              <a:gd name="connsiteY0" fmla="*/ 1512 h 2792337"/>
              <a:gd name="connsiteX1" fmla="*/ 39582 w 3450404"/>
              <a:gd name="connsiteY1" fmla="*/ 305530 h 2792337"/>
              <a:gd name="connsiteX2" fmla="*/ 1469557 w 3450404"/>
              <a:gd name="connsiteY2" fmla="*/ 2382762 h 2792337"/>
              <a:gd name="connsiteX3" fmla="*/ 859389 w 3450404"/>
              <a:gd name="connsiteY3" fmla="*/ 2792337 h 2792337"/>
              <a:gd name="connsiteX0" fmla="*/ 3413964 w 3414161"/>
              <a:gd name="connsiteY0" fmla="*/ 9366 h 2817441"/>
              <a:gd name="connsiteX1" fmla="*/ 3357 w 3414161"/>
              <a:gd name="connsiteY1" fmla="*/ 313384 h 2817441"/>
              <a:gd name="connsiteX2" fmla="*/ 2719511 w 3414161"/>
              <a:gd name="connsiteY2" fmla="*/ 2590002 h 2817441"/>
              <a:gd name="connsiteX3" fmla="*/ 823164 w 3414161"/>
              <a:gd name="connsiteY3" fmla="*/ 2800191 h 2817441"/>
              <a:gd name="connsiteX0" fmla="*/ 2590908 w 2591427"/>
              <a:gd name="connsiteY0" fmla="*/ 0 h 2808075"/>
              <a:gd name="connsiteX1" fmla="*/ 1247472 w 2591427"/>
              <a:gd name="connsiteY1" fmla="*/ 364447 h 2808075"/>
              <a:gd name="connsiteX2" fmla="*/ 1896455 w 2591427"/>
              <a:gd name="connsiteY2" fmla="*/ 2580636 h 2808075"/>
              <a:gd name="connsiteX3" fmla="*/ 108 w 2591427"/>
              <a:gd name="connsiteY3" fmla="*/ 2790825 h 2808075"/>
              <a:gd name="connsiteX0" fmla="*/ 2591327 w 2591963"/>
              <a:gd name="connsiteY0" fmla="*/ 0 h 2880152"/>
              <a:gd name="connsiteX1" fmla="*/ 1247891 w 2591963"/>
              <a:gd name="connsiteY1" fmla="*/ 364447 h 2880152"/>
              <a:gd name="connsiteX2" fmla="*/ 501092 w 2591963"/>
              <a:gd name="connsiteY2" fmla="*/ 2711565 h 2880152"/>
              <a:gd name="connsiteX3" fmla="*/ 527 w 2591963"/>
              <a:gd name="connsiteY3" fmla="*/ 2790825 h 2880152"/>
              <a:gd name="connsiteX0" fmla="*/ 3668687 w 3669322"/>
              <a:gd name="connsiteY0" fmla="*/ 0 h 2933112"/>
              <a:gd name="connsiteX1" fmla="*/ 2325251 w 3669322"/>
              <a:gd name="connsiteY1" fmla="*/ 364447 h 2933112"/>
              <a:gd name="connsiteX2" fmla="*/ 1578452 w 3669322"/>
              <a:gd name="connsiteY2" fmla="*/ 2711565 h 2933112"/>
              <a:gd name="connsiteX3" fmla="*/ 131 w 3669322"/>
              <a:gd name="connsiteY3" fmla="*/ 2911682 h 2933112"/>
              <a:gd name="connsiteX0" fmla="*/ 3668688 w 3669324"/>
              <a:gd name="connsiteY0" fmla="*/ 76786 h 2797985"/>
              <a:gd name="connsiteX1" fmla="*/ 2325251 w 3669324"/>
              <a:gd name="connsiteY1" fmla="*/ 229320 h 2797985"/>
              <a:gd name="connsiteX2" fmla="*/ 1578452 w 3669324"/>
              <a:gd name="connsiteY2" fmla="*/ 2576438 h 2797985"/>
              <a:gd name="connsiteX3" fmla="*/ 131 w 3669324"/>
              <a:gd name="connsiteY3" fmla="*/ 2776555 h 2797985"/>
              <a:gd name="connsiteX0" fmla="*/ 3668688 w 3669283"/>
              <a:gd name="connsiteY0" fmla="*/ 0 h 2721199"/>
              <a:gd name="connsiteX1" fmla="*/ 2255547 w 3669283"/>
              <a:gd name="connsiteY1" fmla="*/ 351204 h 2721199"/>
              <a:gd name="connsiteX2" fmla="*/ 1578452 w 3669283"/>
              <a:gd name="connsiteY2" fmla="*/ 2499652 h 2721199"/>
              <a:gd name="connsiteX3" fmla="*/ 131 w 3669283"/>
              <a:gd name="connsiteY3" fmla="*/ 2699769 h 2721199"/>
              <a:gd name="connsiteX0" fmla="*/ 4410749 w 4411133"/>
              <a:gd name="connsiteY0" fmla="*/ 0 h 2701056"/>
              <a:gd name="connsiteX1" fmla="*/ 2255547 w 4411133"/>
              <a:gd name="connsiteY1" fmla="*/ 331061 h 2701056"/>
              <a:gd name="connsiteX2" fmla="*/ 1578452 w 4411133"/>
              <a:gd name="connsiteY2" fmla="*/ 2479509 h 2701056"/>
              <a:gd name="connsiteX3" fmla="*/ 131 w 4411133"/>
              <a:gd name="connsiteY3" fmla="*/ 2679626 h 270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1133" h="2701056">
                <a:moveTo>
                  <a:pt x="4410749" y="0"/>
                </a:moveTo>
                <a:cubicBezTo>
                  <a:pt x="4440514" y="17859"/>
                  <a:pt x="2727597" y="-82191"/>
                  <a:pt x="2255547" y="331061"/>
                </a:cubicBezTo>
                <a:cubicBezTo>
                  <a:pt x="1783497" y="744313"/>
                  <a:pt x="1664012" y="2146134"/>
                  <a:pt x="1578452" y="2479509"/>
                </a:cubicBezTo>
                <a:cubicBezTo>
                  <a:pt x="1408589" y="2812884"/>
                  <a:pt x="-15744" y="2667720"/>
                  <a:pt x="131" y="2679626"/>
                </a:cubicBezTo>
              </a:path>
            </a:pathLst>
          </a:custGeom>
          <a:ln w="15875">
            <a:solidFill>
              <a:srgbClr val="C00000"/>
            </a:solidFill>
            <a:headEnd type="stealth" w="lg" len="lg"/>
            <a:tailEnd type="stealth" w="lg" len="lg"/>
          </a:ln>
          <a:effectLst>
            <a:outerShdw blurRad="25400" dist="38100" dir="5400000" sx="101000" sy="101000" algn="ctr" rotWithShape="0">
              <a:schemeClr val="bg1"/>
            </a:outerShdw>
          </a:effectLst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ct val="80000"/>
              </a:lnSpc>
              <a:defRPr/>
            </a:pPr>
            <a:endParaRPr lang="ru-RU">
              <a:cs typeface="Arial" charset="0"/>
            </a:endParaRPr>
          </a:p>
        </p:txBody>
      </p:sp>
      <p:cxnSp>
        <p:nvCxnSpPr>
          <p:cNvPr id="10265" name="Прямая со стрелкой 2"/>
          <p:cNvCxnSpPr>
            <a:cxnSpLocks noChangeShapeType="1"/>
          </p:cNvCxnSpPr>
          <p:nvPr/>
        </p:nvCxnSpPr>
        <p:spPr bwMode="auto">
          <a:xfrm flipV="1">
            <a:off x="900113" y="5805488"/>
            <a:ext cx="358775" cy="7191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266" name="TextBox 33"/>
          <p:cNvSpPr txBox="1">
            <a:spLocks noChangeArrowheads="1"/>
          </p:cNvSpPr>
          <p:nvPr/>
        </p:nvSpPr>
        <p:spPr bwMode="auto">
          <a:xfrm>
            <a:off x="120650" y="6423025"/>
            <a:ext cx="257968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300"/>
              <a:t>Определение термина и ссылка на источник заимствования</a:t>
            </a:r>
          </a:p>
        </p:txBody>
      </p:sp>
      <p:cxnSp>
        <p:nvCxnSpPr>
          <p:cNvPr id="10267" name="Прямая со стрелкой 28"/>
          <p:cNvCxnSpPr>
            <a:cxnSpLocks noChangeShapeType="1"/>
          </p:cNvCxnSpPr>
          <p:nvPr/>
        </p:nvCxnSpPr>
        <p:spPr bwMode="auto">
          <a:xfrm flipV="1">
            <a:off x="3222625" y="5805488"/>
            <a:ext cx="358775" cy="7191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268" name="TextBox 33"/>
          <p:cNvSpPr txBox="1">
            <a:spLocks noChangeArrowheads="1"/>
          </p:cNvSpPr>
          <p:nvPr/>
        </p:nvSpPr>
        <p:spPr bwMode="auto">
          <a:xfrm>
            <a:off x="2124075" y="6497638"/>
            <a:ext cx="2578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300"/>
              <a:t>Термин словаря</a:t>
            </a:r>
          </a:p>
        </p:txBody>
      </p:sp>
      <p:sp>
        <p:nvSpPr>
          <p:cNvPr id="10269" name="Прямоугольник 4"/>
          <p:cNvSpPr>
            <a:spLocks noChangeArrowheads="1"/>
          </p:cNvSpPr>
          <p:nvPr/>
        </p:nvSpPr>
        <p:spPr bwMode="auto">
          <a:xfrm>
            <a:off x="774700" y="1682750"/>
            <a:ext cx="322263" cy="107950"/>
          </a:xfrm>
          <a:prstGeom prst="rect">
            <a:avLst/>
          </a:prstGeom>
          <a:noFill/>
          <a:ln w="19050" algn="ctr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ru-RU" altLang="ru-RU"/>
          </a:p>
        </p:txBody>
      </p:sp>
      <p:cxnSp>
        <p:nvCxnSpPr>
          <p:cNvPr id="10270" name="Прямая со стрелкой 6"/>
          <p:cNvCxnSpPr>
            <a:cxnSpLocks noChangeShapeType="1"/>
          </p:cNvCxnSpPr>
          <p:nvPr/>
        </p:nvCxnSpPr>
        <p:spPr bwMode="auto">
          <a:xfrm flipH="1">
            <a:off x="774700" y="1790700"/>
            <a:ext cx="125413" cy="1411288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271" name="TextBox 34"/>
          <p:cNvSpPr txBox="1">
            <a:spLocks noChangeArrowheads="1"/>
          </p:cNvSpPr>
          <p:nvPr/>
        </p:nvSpPr>
        <p:spPr bwMode="auto">
          <a:xfrm>
            <a:off x="7048500" y="514350"/>
            <a:ext cx="1190625" cy="307975"/>
          </a:xfrm>
          <a:prstGeom prst="rect">
            <a:avLst/>
          </a:prstGeom>
          <a:solidFill>
            <a:srgbClr val="AEB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400" b="1">
                <a:solidFill>
                  <a:srgbClr val="FF0000"/>
                </a:solidFill>
              </a:rPr>
              <a:t>СЛОВАРЬ</a:t>
            </a:r>
          </a:p>
        </p:txBody>
      </p:sp>
      <p:sp>
        <p:nvSpPr>
          <p:cNvPr id="10272" name="TextBox 35"/>
          <p:cNvSpPr txBox="1">
            <a:spLocks noChangeArrowheads="1"/>
          </p:cNvSpPr>
          <p:nvPr/>
        </p:nvSpPr>
        <p:spPr bwMode="auto">
          <a:xfrm>
            <a:off x="7742238" y="1841500"/>
            <a:ext cx="1190625" cy="307975"/>
          </a:xfrm>
          <a:prstGeom prst="rect">
            <a:avLst/>
          </a:prstGeom>
          <a:solidFill>
            <a:srgbClr val="AEB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400" b="1">
                <a:solidFill>
                  <a:srgbClr val="FF0000"/>
                </a:solidFill>
              </a:rPr>
              <a:t>СЛОВАРЬ</a:t>
            </a:r>
          </a:p>
        </p:txBody>
      </p:sp>
      <p:sp>
        <p:nvSpPr>
          <p:cNvPr id="10273" name="TextBox 36"/>
          <p:cNvSpPr txBox="1">
            <a:spLocks noChangeArrowheads="1"/>
          </p:cNvSpPr>
          <p:nvPr/>
        </p:nvSpPr>
        <p:spPr bwMode="auto">
          <a:xfrm>
            <a:off x="8056563" y="5310188"/>
            <a:ext cx="1190625" cy="306387"/>
          </a:xfrm>
          <a:prstGeom prst="rect">
            <a:avLst/>
          </a:prstGeom>
          <a:solidFill>
            <a:srgbClr val="AEB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400" b="1">
                <a:solidFill>
                  <a:srgbClr val="FF0000"/>
                </a:solidFill>
              </a:rPr>
              <a:t>СЛОВАРЬ</a:t>
            </a:r>
          </a:p>
        </p:txBody>
      </p:sp>
      <p:sp>
        <p:nvSpPr>
          <p:cNvPr id="10274" name="TextBox 37"/>
          <p:cNvSpPr txBox="1">
            <a:spLocks noChangeArrowheads="1"/>
          </p:cNvSpPr>
          <p:nvPr/>
        </p:nvSpPr>
        <p:spPr bwMode="auto">
          <a:xfrm>
            <a:off x="6249988" y="5399088"/>
            <a:ext cx="1190625" cy="307975"/>
          </a:xfrm>
          <a:prstGeom prst="rect">
            <a:avLst/>
          </a:prstGeom>
          <a:solidFill>
            <a:srgbClr val="AEB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400" b="1">
                <a:solidFill>
                  <a:srgbClr val="FF0000"/>
                </a:solidFill>
              </a:rPr>
              <a:t>СЛОВАРЬ</a:t>
            </a:r>
          </a:p>
        </p:txBody>
      </p:sp>
      <p:sp>
        <p:nvSpPr>
          <p:cNvPr id="10275" name="TextBox 38"/>
          <p:cNvSpPr txBox="1">
            <a:spLocks noChangeArrowheads="1"/>
          </p:cNvSpPr>
          <p:nvPr/>
        </p:nvSpPr>
        <p:spPr bwMode="auto">
          <a:xfrm>
            <a:off x="4702175" y="1579563"/>
            <a:ext cx="1400175" cy="523875"/>
          </a:xfrm>
          <a:prstGeom prst="rect">
            <a:avLst/>
          </a:prstGeom>
          <a:solidFill>
            <a:srgbClr val="AEB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400">
                <a:solidFill>
                  <a:schemeClr val="bg1"/>
                </a:solidFill>
              </a:rPr>
              <a:t>характеристика породы</a:t>
            </a:r>
            <a:endParaRPr lang="ru-RU" altLang="ru-RU" sz="1400" b="1">
              <a:solidFill>
                <a:srgbClr val="FF0000"/>
              </a:solidFill>
            </a:endParaRPr>
          </a:p>
        </p:txBody>
      </p:sp>
      <p:sp>
        <p:nvSpPr>
          <p:cNvPr id="10276" name="TextBox 39"/>
          <p:cNvSpPr txBox="1">
            <a:spLocks noChangeArrowheads="1"/>
          </p:cNvSpPr>
          <p:nvPr/>
        </p:nvSpPr>
        <p:spPr bwMode="auto">
          <a:xfrm>
            <a:off x="4010025" y="6011863"/>
            <a:ext cx="1192213" cy="307975"/>
          </a:xfrm>
          <a:prstGeom prst="rect">
            <a:avLst/>
          </a:prstGeom>
          <a:solidFill>
            <a:srgbClr val="AEB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400" b="1">
                <a:solidFill>
                  <a:srgbClr val="FF0000"/>
                </a:solidFill>
              </a:rPr>
              <a:t>СЛОВАРЬ</a:t>
            </a:r>
          </a:p>
        </p:txBody>
      </p:sp>
      <p:sp>
        <p:nvSpPr>
          <p:cNvPr id="10278" name="TextBox 26"/>
          <p:cNvSpPr txBox="1">
            <a:spLocks noChangeArrowheads="1"/>
          </p:cNvSpPr>
          <p:nvPr/>
        </p:nvSpPr>
        <p:spPr bwMode="auto">
          <a:xfrm>
            <a:off x="1206500" y="1995488"/>
            <a:ext cx="917575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200" b="1">
                <a:solidFill>
                  <a:srgbClr val="FF0000"/>
                </a:solidFill>
              </a:rPr>
              <a:t>Авторское описание</a:t>
            </a:r>
          </a:p>
        </p:txBody>
      </p:sp>
      <p:sp>
        <p:nvSpPr>
          <p:cNvPr id="10279" name="TextBox 26"/>
          <p:cNvSpPr txBox="1">
            <a:spLocks noChangeArrowheads="1"/>
          </p:cNvSpPr>
          <p:nvPr/>
        </p:nvSpPr>
        <p:spPr bwMode="auto">
          <a:xfrm>
            <a:off x="1428750" y="2781300"/>
            <a:ext cx="2201863" cy="2762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200" b="1">
                <a:solidFill>
                  <a:srgbClr val="FF0000"/>
                </a:solidFill>
              </a:rPr>
              <a:t>Формализованное значение</a:t>
            </a:r>
          </a:p>
        </p:txBody>
      </p:sp>
      <p:cxnSp>
        <p:nvCxnSpPr>
          <p:cNvPr id="10280" name="Прямая со стрелкой 80"/>
          <p:cNvCxnSpPr>
            <a:cxnSpLocks noChangeShapeType="1"/>
          </p:cNvCxnSpPr>
          <p:nvPr/>
        </p:nvCxnSpPr>
        <p:spPr bwMode="auto">
          <a:xfrm flipH="1" flipV="1">
            <a:off x="1096963" y="1841500"/>
            <a:ext cx="161925" cy="171450"/>
          </a:xfrm>
          <a:prstGeom prst="straightConnector1">
            <a:avLst/>
          </a:prstGeom>
          <a:noFill/>
          <a:ln w="25400" algn="ctr">
            <a:solidFill>
              <a:srgbClr val="00B050"/>
            </a:solidFill>
            <a:prstDash val="sysDash"/>
            <a:round/>
            <a:headEnd type="oval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81" name="Прямая со стрелкой 80"/>
          <p:cNvCxnSpPr>
            <a:cxnSpLocks noChangeShapeType="1"/>
          </p:cNvCxnSpPr>
          <p:nvPr/>
        </p:nvCxnSpPr>
        <p:spPr bwMode="auto">
          <a:xfrm flipH="1">
            <a:off x="935038" y="2905125"/>
            <a:ext cx="474662" cy="296863"/>
          </a:xfrm>
          <a:prstGeom prst="straightConnector1">
            <a:avLst/>
          </a:prstGeom>
          <a:noFill/>
          <a:ln w="25400" algn="ctr">
            <a:solidFill>
              <a:srgbClr val="00B050"/>
            </a:solidFill>
            <a:prstDash val="sysDash"/>
            <a:round/>
            <a:headEnd type="oval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2002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-36513" y="1"/>
            <a:ext cx="9180513" cy="6858000"/>
          </a:xfrm>
          <a:prstGeom prst="rect">
            <a:avLst/>
          </a:prstGeom>
          <a:gradFill>
            <a:gsLst>
              <a:gs pos="100000">
                <a:schemeClr val="bg1">
                  <a:lumMod val="49000"/>
                </a:schemeClr>
              </a:gs>
              <a:gs pos="98000">
                <a:srgbClr val="003366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150000"/>
              </a:lnSpc>
            </a:pPr>
            <a:endParaRPr lang="ru-RU">
              <a:solidFill>
                <a:schemeClr val="bg1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-36512" y="6658882"/>
            <a:ext cx="9180513" cy="262791"/>
            <a:chOff x="-36512" y="6658882"/>
            <a:chExt cx="9180513" cy="262791"/>
          </a:xfrm>
        </p:grpSpPr>
        <p:sp>
          <p:nvSpPr>
            <p:cNvPr id="35" name="Rectangle 2"/>
            <p:cNvSpPr>
              <a:spLocks noChangeArrowheads="1"/>
            </p:cNvSpPr>
            <p:nvPr/>
          </p:nvSpPr>
          <p:spPr bwMode="auto">
            <a:xfrm>
              <a:off x="-36512" y="6658882"/>
              <a:ext cx="9180513" cy="262791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69000">
                  <a:srgbClr val="003366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36" name="Rectangle 11"/>
            <p:cNvSpPr>
              <a:spLocks noChangeArrowheads="1"/>
            </p:cNvSpPr>
            <p:nvPr/>
          </p:nvSpPr>
          <p:spPr bwMode="auto">
            <a:xfrm>
              <a:off x="1929607" y="6722015"/>
              <a:ext cx="5067093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42900" indent="-342900"/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phone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: +7 (812) 321-5706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, fax: +7 (812) 321-3023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; 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e-mail: vsegei@vsegei.ru,  http://www.vsegei.ru</a:t>
              </a:r>
              <a:endParaRPr lang="ru-RU" sz="900" u="sng" dirty="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32" name="Picture 5" descr="logo VSEGEI dark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688093"/>
              <a:ext cx="648643" cy="204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</p:grp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516572" y="85770"/>
            <a:ext cx="811085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600" b="1" i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База Данных </a:t>
            </a:r>
            <a:r>
              <a:rPr lang="ru-RU" sz="1600" b="1" i="1" spc="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Госгеолкарт</a:t>
            </a:r>
            <a:r>
              <a:rPr lang="ru-RU" sz="1600" b="1" i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векторные данные</a:t>
            </a:r>
            <a:endParaRPr lang="ru-RU" sz="1600" b="1" i="1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83" y="490329"/>
            <a:ext cx="7523333" cy="587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694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"/>
          <p:cNvSpPr>
            <a:spLocks noChangeArrowheads="1"/>
          </p:cNvSpPr>
          <p:nvPr/>
        </p:nvSpPr>
        <p:spPr bwMode="auto">
          <a:xfrm>
            <a:off x="0" y="0"/>
            <a:ext cx="9180513" cy="6858000"/>
          </a:xfrm>
          <a:prstGeom prst="rect">
            <a:avLst/>
          </a:prstGeom>
          <a:gradFill>
            <a:gsLst>
              <a:gs pos="100000">
                <a:schemeClr val="bg1">
                  <a:lumMod val="49000"/>
                </a:schemeClr>
              </a:gs>
              <a:gs pos="98000">
                <a:srgbClr val="003366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150000"/>
              </a:lnSpc>
            </a:pPr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0"/>
          <a:stretch/>
        </p:blipFill>
        <p:spPr bwMode="auto">
          <a:xfrm>
            <a:off x="146449" y="622644"/>
            <a:ext cx="4190253" cy="3758358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93" t="3637" r="-1"/>
          <a:stretch/>
        </p:blipFill>
        <p:spPr bwMode="auto">
          <a:xfrm>
            <a:off x="7145214" y="2708920"/>
            <a:ext cx="1572072" cy="1912760"/>
          </a:xfrm>
          <a:prstGeom prst="rect">
            <a:avLst/>
          </a:prstGeom>
          <a:noFill/>
          <a:ln w="9525">
            <a:gradFill>
              <a:gsLst>
                <a:gs pos="0">
                  <a:schemeClr val="bg1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1"/>
          <a:stretch/>
        </p:blipFill>
        <p:spPr bwMode="auto">
          <a:xfrm>
            <a:off x="6732240" y="692696"/>
            <a:ext cx="1561991" cy="2000326"/>
          </a:xfrm>
          <a:prstGeom prst="rect">
            <a:avLst/>
          </a:prstGeom>
          <a:noFill/>
          <a:ln w="9525">
            <a:gradFill>
              <a:gsLst>
                <a:gs pos="0">
                  <a:schemeClr val="bg1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24" t="1488"/>
          <a:stretch/>
        </p:blipFill>
        <p:spPr bwMode="auto">
          <a:xfrm>
            <a:off x="7573191" y="4658413"/>
            <a:ext cx="1535313" cy="1938939"/>
          </a:xfrm>
          <a:prstGeom prst="rect">
            <a:avLst/>
          </a:prstGeom>
          <a:noFill/>
          <a:ln w="9525">
            <a:gradFill>
              <a:gsLst>
                <a:gs pos="0">
                  <a:schemeClr val="bg1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6" name="Rectangle 30"/>
          <p:cNvSpPr>
            <a:spLocks noChangeArrowheads="1"/>
          </p:cNvSpPr>
          <p:nvPr/>
        </p:nvSpPr>
        <p:spPr bwMode="auto">
          <a:xfrm>
            <a:off x="38382" y="22122"/>
            <a:ext cx="899811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algn="ctr"/>
            <a:r>
              <a:rPr lang="ru-RU" sz="1600" b="1" dirty="0" smtClean="0">
                <a:solidFill>
                  <a:schemeClr val="bg1"/>
                </a:solidFill>
                <a:latin typeface="Arial" charset="0"/>
              </a:rPr>
              <a:t>Использование формализованных описаний  позволяет создавать содержательные запросы к БД и автоматически генерировать соответствующие карты </a:t>
            </a:r>
            <a:endParaRPr lang="en-US" sz="1600" b="1" dirty="0" smtClean="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46449" y="3861328"/>
            <a:ext cx="4425551" cy="2520000"/>
            <a:chOff x="1996367" y="2564864"/>
            <a:chExt cx="4425551" cy="2520000"/>
          </a:xfrm>
        </p:grpSpPr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7388" y="2564864"/>
              <a:ext cx="3114530" cy="2520000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rgbClr val="92D050">
                  <a:alpha val="40000"/>
                </a:srgb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4146939" y="2758966"/>
              <a:ext cx="1209192" cy="153888"/>
            </a:xfrm>
            <a:prstGeom prst="rect">
              <a:avLst/>
            </a:prstGeom>
            <a:solidFill>
              <a:srgbClr val="FFFFCC">
                <a:alpha val="50000"/>
              </a:srgbClr>
            </a:solidFill>
            <a:ln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5400000" scaled="0"/>
              </a:gradFill>
            </a:ln>
            <a:effectLst/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800" b="1" i="1">
                  <a:solidFill>
                    <a:srgbClr val="FF0000"/>
                  </a:solidFill>
                </a:defRPr>
              </a:lvl1pPr>
            </a:lstStyle>
            <a:p>
              <a:r>
                <a:rPr lang="ru-RU" sz="1000" dirty="0" err="1" smtClean="0"/>
                <a:t>Геол.возраст</a:t>
              </a:r>
              <a:endParaRPr lang="ru-RU" sz="10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289452" y="3007594"/>
              <a:ext cx="1484393" cy="153888"/>
            </a:xfrm>
            <a:prstGeom prst="rect">
              <a:avLst/>
            </a:prstGeom>
            <a:solidFill>
              <a:srgbClr val="FFFFCC">
                <a:alpha val="50000"/>
              </a:srgbClr>
            </a:solidFill>
            <a:ln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5400000" scaled="0"/>
              </a:gradFill>
            </a:ln>
            <a:effectLst/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800" b="1" i="1">
                  <a:solidFill>
                    <a:srgbClr val="FF0000"/>
                  </a:solidFill>
                </a:defRPr>
              </a:lvl1pPr>
            </a:lstStyle>
            <a:p>
              <a:r>
                <a:rPr lang="ru-RU" sz="1000" dirty="0" smtClean="0"/>
                <a:t>Районирование (по СЛ)</a:t>
              </a:r>
              <a:endParaRPr lang="ru-RU" sz="10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780931" y="3298750"/>
              <a:ext cx="1150400" cy="153888"/>
            </a:xfrm>
            <a:prstGeom prst="rect">
              <a:avLst/>
            </a:prstGeom>
            <a:solidFill>
              <a:srgbClr val="FFFFCC">
                <a:alpha val="50000"/>
              </a:srgbClr>
            </a:solidFill>
            <a:ln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5400000" scaled="0"/>
              </a:gradFill>
            </a:ln>
            <a:effectLst/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800" b="1" i="1">
                  <a:solidFill>
                    <a:srgbClr val="FF0000"/>
                  </a:solidFill>
                </a:defRPr>
              </a:lvl1pPr>
            </a:lstStyle>
            <a:p>
              <a:r>
                <a:rPr lang="ru-RU" sz="1000" dirty="0" smtClean="0"/>
                <a:t>Название породы</a:t>
              </a:r>
              <a:endParaRPr lang="ru-RU" sz="10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067944" y="3573016"/>
              <a:ext cx="543451" cy="153888"/>
            </a:xfrm>
            <a:prstGeom prst="rect">
              <a:avLst/>
            </a:prstGeom>
            <a:solidFill>
              <a:srgbClr val="FFFFCC">
                <a:alpha val="50000"/>
              </a:srgbClr>
            </a:solidFill>
            <a:ln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5400000" scaled="0"/>
              </a:gradFill>
            </a:ln>
            <a:effectLst/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800" b="1" i="1">
                  <a:solidFill>
                    <a:srgbClr val="FF0000"/>
                  </a:solidFill>
                </a:defRPr>
              </a:lvl1pPr>
            </a:lstStyle>
            <a:p>
              <a:r>
                <a:rPr lang="ru-RU" sz="1000" dirty="0" smtClean="0"/>
                <a:t>генезис</a:t>
              </a:r>
              <a:endParaRPr lang="ru-RU" sz="10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217050" y="3933056"/>
              <a:ext cx="1939126" cy="226591"/>
            </a:xfrm>
            <a:prstGeom prst="rect">
              <a:avLst/>
            </a:prstGeom>
            <a:solidFill>
              <a:srgbClr val="FFFFCC">
                <a:alpha val="87000"/>
              </a:srgbClr>
            </a:solidFill>
            <a:ln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5400000" scaled="0"/>
              </a:gradFill>
            </a:ln>
            <a:effectLst/>
          </p:spPr>
          <p:txBody>
            <a:bodyPr wrap="square" lIns="72000" tIns="72000" rIns="0" bIns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800" b="1" i="1">
                  <a:solidFill>
                    <a:srgbClr val="FF0000"/>
                  </a:solidFill>
                </a:defRPr>
              </a:lvl1pPr>
            </a:lstStyle>
            <a:p>
              <a:r>
                <a:rPr lang="ru-RU" sz="1000" dirty="0" smtClean="0"/>
                <a:t>Хим. и  физ. </a:t>
              </a:r>
              <a:r>
                <a:rPr lang="ru-RU" sz="1000" dirty="0" err="1" smtClean="0"/>
                <a:t>св-ва</a:t>
              </a:r>
              <a:r>
                <a:rPr lang="ru-RU" sz="1000" dirty="0" smtClean="0"/>
                <a:t>  горных пород</a:t>
              </a:r>
              <a:endParaRPr lang="ru-RU" sz="10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137018" y="4535225"/>
              <a:ext cx="1049595" cy="307777"/>
            </a:xfrm>
            <a:prstGeom prst="rect">
              <a:avLst/>
            </a:prstGeom>
            <a:solidFill>
              <a:srgbClr val="FFFFCC">
                <a:alpha val="50000"/>
              </a:srgbClr>
            </a:solidFill>
            <a:ln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5400000" scaled="0"/>
              </a:gradFill>
            </a:ln>
            <a:effectLst/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800" b="1" i="1">
                  <a:solidFill>
                    <a:srgbClr val="FF0000"/>
                  </a:solidFill>
                </a:defRPr>
              </a:lvl1pPr>
            </a:lstStyle>
            <a:p>
              <a:r>
                <a:rPr lang="ru-RU" sz="1000" dirty="0" smtClean="0"/>
                <a:t>Обстановки формирования</a:t>
              </a:r>
              <a:endParaRPr lang="ru-RU" sz="1000" dirty="0"/>
            </a:p>
          </p:txBody>
        </p:sp>
        <p:sp>
          <p:nvSpPr>
            <p:cNvPr id="33" name="TextBox 33"/>
            <p:cNvSpPr txBox="1">
              <a:spLocks noChangeArrowheads="1"/>
            </p:cNvSpPr>
            <p:nvPr/>
          </p:nvSpPr>
          <p:spPr bwMode="auto">
            <a:xfrm>
              <a:off x="1996367" y="3573016"/>
              <a:ext cx="1686308" cy="132901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15875">
              <a:solidFill>
                <a:schemeClr val="bg1"/>
              </a:solidFill>
            </a:ln>
            <a:effectLst>
              <a:glow rad="88900">
                <a:srgbClr val="996600">
                  <a:alpha val="40000"/>
                </a:srgbClr>
              </a:glow>
            </a:effectLst>
            <a:extLst/>
          </p:spPr>
          <p:txBody>
            <a:bodyPr wrap="square" lIns="36000" tIns="36000" rIns="0" bIns="0">
              <a:spAutoFit/>
            </a:bodyPr>
            <a:lstStyle>
              <a:defPPr>
                <a:defRPr lang="ru-RU"/>
              </a:defPPr>
              <a:lvl1pPr>
                <a:defRPr sz="1400" b="1" i="1">
                  <a:solidFill>
                    <a:schemeClr val="bg1"/>
                  </a:solidFill>
                </a:defRPr>
              </a:lvl1pPr>
            </a:lstStyle>
            <a:p>
              <a:r>
                <a:rPr lang="ru-RU" dirty="0"/>
                <a:t>Окно </a:t>
              </a:r>
              <a:r>
                <a:rPr lang="en-US" dirty="0"/>
                <a:t>“</a:t>
              </a:r>
              <a:r>
                <a:rPr lang="en-US" dirty="0" err="1"/>
                <a:t>MapGet</a:t>
              </a:r>
              <a:r>
                <a:rPr lang="en-US" dirty="0"/>
                <a:t>”-</a:t>
              </a:r>
              <a:r>
                <a:rPr lang="ru-RU" dirty="0"/>
                <a:t> интерактивного инструмента для формирования запросов к БД </a:t>
              </a:r>
              <a:r>
                <a:rPr lang="ru-RU" dirty="0" err="1"/>
                <a:t>Госгеолкарт</a:t>
              </a:r>
              <a:endParaRPr lang="ru-RU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5027621" y="1298474"/>
            <a:ext cx="1816414" cy="71346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glow rad="88900">
              <a:srgbClr val="996600">
                <a:alpha val="40000"/>
              </a:srgbClr>
            </a:glow>
          </a:effectLst>
        </p:spPr>
        <p:txBody>
          <a:bodyPr wrap="square" lIns="36000" tIns="36000" rIns="0" bIns="0">
            <a:spAutoFit/>
          </a:bodyPr>
          <a:lstStyle>
            <a:defPPr>
              <a:defRPr lang="ru-RU"/>
            </a:defPPr>
            <a:lvl1pPr>
              <a:defRPr sz="1050" b="1" i="1">
                <a:solidFill>
                  <a:schemeClr val="bg1"/>
                </a:solidFill>
              </a:defRPr>
            </a:lvl1pPr>
          </a:lstStyle>
          <a:p>
            <a:r>
              <a:rPr lang="ru-RU" sz="1100" i="0" dirty="0" smtClean="0"/>
              <a:t>Запрос-</a:t>
            </a:r>
            <a:endParaRPr lang="en-US" sz="1100" i="0" dirty="0" smtClean="0"/>
          </a:p>
          <a:p>
            <a:r>
              <a:rPr lang="ru-RU" sz="1100" i="0" dirty="0" smtClean="0"/>
              <a:t>Геологический возраст</a:t>
            </a:r>
            <a:r>
              <a:rPr lang="en-US" sz="1100" i="0" dirty="0" smtClean="0"/>
              <a:t>:</a:t>
            </a:r>
          </a:p>
          <a:p>
            <a:r>
              <a:rPr lang="ru-RU" sz="1100" i="0" dirty="0" smtClean="0"/>
              <a:t>от</a:t>
            </a:r>
            <a:r>
              <a:rPr lang="en-US" sz="1100" i="0" dirty="0" smtClean="0"/>
              <a:t> “</a:t>
            </a:r>
            <a:r>
              <a:rPr lang="ru-RU" sz="1100" i="0" dirty="0" smtClean="0">
                <a:solidFill>
                  <a:srgbClr val="FFFF00"/>
                </a:solidFill>
              </a:rPr>
              <a:t>Кембрий поздний</a:t>
            </a:r>
            <a:r>
              <a:rPr lang="en-US" sz="1100" i="0" dirty="0" smtClean="0"/>
              <a:t>”</a:t>
            </a:r>
          </a:p>
          <a:p>
            <a:r>
              <a:rPr lang="ru-RU" sz="1100" i="0" dirty="0" smtClean="0"/>
              <a:t>до</a:t>
            </a:r>
            <a:r>
              <a:rPr lang="en-US" sz="1100" i="0" dirty="0" smtClean="0"/>
              <a:t> «</a:t>
            </a:r>
            <a:r>
              <a:rPr lang="ru-RU" sz="1100" i="0" dirty="0" smtClean="0">
                <a:solidFill>
                  <a:srgbClr val="FFFF00"/>
                </a:solidFill>
              </a:rPr>
              <a:t>Юра поздняя  </a:t>
            </a:r>
            <a:r>
              <a:rPr lang="en-US" sz="1100" i="0" dirty="0" smtClean="0">
                <a:solidFill>
                  <a:srgbClr val="FFFF00"/>
                </a:solidFill>
              </a:rPr>
              <a:t>-</a:t>
            </a:r>
            <a:r>
              <a:rPr lang="ru-RU" sz="1100" i="0" dirty="0" smtClean="0">
                <a:solidFill>
                  <a:srgbClr val="FFFF00"/>
                </a:solidFill>
              </a:rPr>
              <a:t> </a:t>
            </a:r>
            <a:r>
              <a:rPr lang="ru-RU" sz="1100" i="0" dirty="0" err="1" smtClean="0">
                <a:solidFill>
                  <a:srgbClr val="FFFF00"/>
                </a:solidFill>
              </a:rPr>
              <a:t>титон</a:t>
            </a:r>
            <a:r>
              <a:rPr lang="en-US" sz="1100" i="0" dirty="0" smtClean="0"/>
              <a:t>”</a:t>
            </a:r>
            <a:endParaRPr lang="ru-RU" sz="1100" i="0" dirty="0"/>
          </a:p>
        </p:txBody>
      </p:sp>
      <p:sp>
        <p:nvSpPr>
          <p:cNvPr id="39" name="TextBox 38"/>
          <p:cNvSpPr txBox="1"/>
          <p:nvPr/>
        </p:nvSpPr>
        <p:spPr>
          <a:xfrm>
            <a:off x="5406735" y="2708920"/>
            <a:ext cx="1685545" cy="249856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glow rad="88900">
              <a:srgbClr val="996600">
                <a:alpha val="40000"/>
              </a:srgbClr>
            </a:glow>
          </a:effectLst>
        </p:spPr>
        <p:txBody>
          <a:bodyPr wrap="square" lIns="36000" tIns="36000" rIns="0" bIns="0">
            <a:spAutoFit/>
          </a:bodyPr>
          <a:lstStyle>
            <a:defPPr>
              <a:defRPr lang="ru-RU"/>
            </a:defPPr>
            <a:lvl1pPr>
              <a:defRPr sz="1050" b="1" i="1">
                <a:solidFill>
                  <a:schemeClr val="bg1"/>
                </a:solidFill>
              </a:defRPr>
            </a:lvl1pPr>
          </a:lstStyle>
          <a:p>
            <a:r>
              <a:rPr lang="ru-RU" sz="1200" i="0" dirty="0" smtClean="0"/>
              <a:t>Запрос-</a:t>
            </a:r>
            <a:endParaRPr lang="en-US" sz="1200" i="0" dirty="0"/>
          </a:p>
          <a:p>
            <a:r>
              <a:rPr lang="ru-RU" sz="1200" i="0" dirty="0"/>
              <a:t>Геологический возраст</a:t>
            </a:r>
            <a:r>
              <a:rPr lang="en-US" sz="1200" i="0" dirty="0"/>
              <a:t>:</a:t>
            </a:r>
          </a:p>
          <a:p>
            <a:r>
              <a:rPr lang="ru-RU" sz="1200" i="0" dirty="0"/>
              <a:t>от</a:t>
            </a:r>
            <a:r>
              <a:rPr lang="en-US" sz="1200" i="0" dirty="0"/>
              <a:t> “</a:t>
            </a:r>
            <a:r>
              <a:rPr lang="ru-RU" sz="1200" i="0" dirty="0">
                <a:solidFill>
                  <a:srgbClr val="FFFF00"/>
                </a:solidFill>
              </a:rPr>
              <a:t>Кембрий поздний</a:t>
            </a:r>
            <a:r>
              <a:rPr lang="en-US" sz="1200" i="0" dirty="0"/>
              <a:t>”</a:t>
            </a:r>
          </a:p>
          <a:p>
            <a:r>
              <a:rPr lang="ru-RU" sz="1200" i="0" dirty="0"/>
              <a:t>до</a:t>
            </a:r>
            <a:r>
              <a:rPr lang="en-US" sz="1200" i="0" dirty="0"/>
              <a:t> «</a:t>
            </a:r>
            <a:r>
              <a:rPr lang="ru-RU" sz="1200" i="0" dirty="0">
                <a:solidFill>
                  <a:srgbClr val="FFFF00"/>
                </a:solidFill>
              </a:rPr>
              <a:t>Юра поздняя  </a:t>
            </a:r>
            <a:r>
              <a:rPr lang="en-US" sz="1200" i="0" dirty="0">
                <a:solidFill>
                  <a:srgbClr val="FFFF00"/>
                </a:solidFill>
              </a:rPr>
              <a:t>-</a:t>
            </a:r>
            <a:r>
              <a:rPr lang="ru-RU" sz="1200" i="0" dirty="0">
                <a:solidFill>
                  <a:srgbClr val="FFFF00"/>
                </a:solidFill>
              </a:rPr>
              <a:t> </a:t>
            </a:r>
            <a:r>
              <a:rPr lang="ru-RU" sz="1200" i="0" dirty="0" err="1">
                <a:solidFill>
                  <a:srgbClr val="FFFF00"/>
                </a:solidFill>
              </a:rPr>
              <a:t>титон</a:t>
            </a:r>
            <a:r>
              <a:rPr lang="en-US" sz="1200" i="0" dirty="0"/>
              <a:t>”</a:t>
            </a:r>
            <a:endParaRPr lang="ru-RU" sz="1200" i="0" dirty="0"/>
          </a:p>
          <a:p>
            <a:r>
              <a:rPr lang="en-US" sz="1400" i="0" dirty="0" smtClean="0"/>
              <a:t>+</a:t>
            </a:r>
            <a:r>
              <a:rPr lang="en-US" sz="1200" i="0" dirty="0" smtClean="0"/>
              <a:t> </a:t>
            </a:r>
            <a:r>
              <a:rPr lang="ru-RU" sz="1200" i="0" dirty="0" smtClean="0"/>
              <a:t>Генезис</a:t>
            </a:r>
            <a:r>
              <a:rPr lang="en-US" sz="1200" i="0" dirty="0" smtClean="0"/>
              <a:t>:</a:t>
            </a:r>
          </a:p>
          <a:p>
            <a:r>
              <a:rPr lang="en-US" sz="1200" i="0" dirty="0" smtClean="0"/>
              <a:t>“</a:t>
            </a:r>
            <a:r>
              <a:rPr lang="ru-RU" sz="1200" i="0" dirty="0" smtClean="0">
                <a:solidFill>
                  <a:srgbClr val="FFFF00"/>
                </a:solidFill>
              </a:rPr>
              <a:t>магматический </a:t>
            </a:r>
            <a:r>
              <a:rPr lang="en-US" sz="1200" i="0" dirty="0" smtClean="0">
                <a:solidFill>
                  <a:srgbClr val="FFFF00"/>
                </a:solidFill>
              </a:rPr>
              <a:t>– </a:t>
            </a:r>
            <a:r>
              <a:rPr lang="ru-RU" sz="1200" i="0" dirty="0" smtClean="0">
                <a:solidFill>
                  <a:srgbClr val="FFFF00"/>
                </a:solidFill>
              </a:rPr>
              <a:t>плутонический генезис</a:t>
            </a:r>
            <a:r>
              <a:rPr lang="en-US" sz="1200" i="0" dirty="0" smtClean="0"/>
              <a:t>”</a:t>
            </a:r>
            <a:endParaRPr lang="ru-RU" sz="1200" i="0" dirty="0"/>
          </a:p>
          <a:p>
            <a:r>
              <a:rPr lang="en-US" sz="1200" i="0" dirty="0"/>
              <a:t>+ </a:t>
            </a:r>
            <a:r>
              <a:rPr lang="ru-RU" sz="1200" i="0" dirty="0" smtClean="0"/>
              <a:t>Химические свойства</a:t>
            </a:r>
            <a:r>
              <a:rPr lang="en-US" sz="1200" i="0" dirty="0" smtClean="0"/>
              <a:t>:</a:t>
            </a:r>
          </a:p>
          <a:p>
            <a:r>
              <a:rPr lang="en-US" sz="1200" i="0" dirty="0" smtClean="0"/>
              <a:t>“</a:t>
            </a:r>
            <a:r>
              <a:rPr lang="ru-RU" sz="1200" i="0" dirty="0" smtClean="0">
                <a:solidFill>
                  <a:srgbClr val="FFFF00"/>
                </a:solidFill>
              </a:rPr>
              <a:t>Силикатный состав</a:t>
            </a:r>
            <a:r>
              <a:rPr lang="en-US" sz="1200" i="0" dirty="0" smtClean="0"/>
              <a:t>”</a:t>
            </a:r>
            <a:endParaRPr lang="ru-RU" sz="1200" i="0" dirty="0" smtClean="0"/>
          </a:p>
          <a:p>
            <a:endParaRPr lang="ru-RU" sz="1200" i="0" dirty="0"/>
          </a:p>
        </p:txBody>
      </p:sp>
      <p:grpSp>
        <p:nvGrpSpPr>
          <p:cNvPr id="41" name="Группа 40"/>
          <p:cNvGrpSpPr/>
          <p:nvPr/>
        </p:nvGrpSpPr>
        <p:grpSpPr>
          <a:xfrm>
            <a:off x="-36512" y="6658882"/>
            <a:ext cx="9289032" cy="262791"/>
            <a:chOff x="-36512" y="6658882"/>
            <a:chExt cx="9180513" cy="262791"/>
          </a:xfrm>
        </p:grpSpPr>
        <p:sp>
          <p:nvSpPr>
            <p:cNvPr id="42" name="Rectangle 2"/>
            <p:cNvSpPr>
              <a:spLocks noChangeArrowheads="1"/>
            </p:cNvSpPr>
            <p:nvPr/>
          </p:nvSpPr>
          <p:spPr bwMode="auto">
            <a:xfrm>
              <a:off x="-36512" y="6658882"/>
              <a:ext cx="9180513" cy="262791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69000">
                  <a:srgbClr val="003366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43" name="Rectangle 11"/>
            <p:cNvSpPr>
              <a:spLocks noChangeArrowheads="1"/>
            </p:cNvSpPr>
            <p:nvPr/>
          </p:nvSpPr>
          <p:spPr bwMode="auto">
            <a:xfrm>
              <a:off x="1929607" y="6722015"/>
              <a:ext cx="5067093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42900" indent="-342900"/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phone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: +7 (812) 321-5706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, fax: +7 (812) 321-3023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; 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e-mail: vsegei@vsegei.ru,  http://www.vsegei.ru</a:t>
              </a:r>
              <a:endParaRPr lang="ru-RU" sz="900" u="sng" dirty="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44" name="Picture 5" descr="logo VSEGEI dark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0" y="6688093"/>
              <a:ext cx="648643" cy="204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</p:grpSp>
      <p:sp>
        <p:nvSpPr>
          <p:cNvPr id="45" name="TextBox 44"/>
          <p:cNvSpPr txBox="1"/>
          <p:nvPr/>
        </p:nvSpPr>
        <p:spPr>
          <a:xfrm>
            <a:off x="5849399" y="5386343"/>
            <a:ext cx="1674929" cy="100584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glow rad="88900">
              <a:srgbClr val="996600">
                <a:alpha val="40000"/>
              </a:srgbClr>
            </a:glow>
          </a:effectLst>
        </p:spPr>
        <p:txBody>
          <a:bodyPr wrap="square" lIns="36000" tIns="36000" rIns="0" bIns="0">
            <a:spAutoFit/>
          </a:bodyPr>
          <a:lstStyle>
            <a:defPPr>
              <a:defRPr lang="ru-RU"/>
            </a:defPPr>
            <a:lvl1pPr>
              <a:defRPr sz="1050" b="1" i="1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Запрос-</a:t>
            </a:r>
            <a:endParaRPr lang="en-US" dirty="0"/>
          </a:p>
          <a:p>
            <a:r>
              <a:rPr lang="ru-RU" dirty="0" smtClean="0"/>
              <a:t>Районирование по Алтае-Саянской СЛ</a:t>
            </a:r>
            <a:r>
              <a:rPr lang="en-US" dirty="0" smtClean="0"/>
              <a:t>:</a:t>
            </a:r>
            <a:endParaRPr lang="en-US" dirty="0"/>
          </a:p>
          <a:p>
            <a:r>
              <a:rPr lang="en-US" dirty="0" smtClean="0"/>
              <a:t>“</a:t>
            </a:r>
            <a:r>
              <a:rPr lang="ru-RU" dirty="0" smtClean="0">
                <a:solidFill>
                  <a:srgbClr val="FFFF00"/>
                </a:solidFill>
              </a:rPr>
              <a:t>Мезозойские бассейны угленосного осадконакопления</a:t>
            </a:r>
            <a:r>
              <a:rPr lang="en-US" dirty="0" smtClean="0"/>
              <a:t>”</a:t>
            </a:r>
            <a:endParaRPr lang="ru-RU" dirty="0"/>
          </a:p>
        </p:txBody>
      </p:sp>
      <p:cxnSp>
        <p:nvCxnSpPr>
          <p:cNvPr id="6" name="Прямая со стрелкой 5"/>
          <p:cNvCxnSpPr>
            <a:stCxn id="17" idx="3"/>
            <a:endCxn id="45" idx="1"/>
          </p:cNvCxnSpPr>
          <p:nvPr/>
        </p:nvCxnSpPr>
        <p:spPr>
          <a:xfrm>
            <a:off x="4572000" y="5121328"/>
            <a:ext cx="1277399" cy="767939"/>
          </a:xfrm>
          <a:prstGeom prst="straightConnector1">
            <a:avLst/>
          </a:prstGeom>
          <a:ln w="41275">
            <a:gradFill>
              <a:gsLst>
                <a:gs pos="0">
                  <a:schemeClr val="bg1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tailEnd type="stealth" w="med" len="lg"/>
          </a:ln>
          <a:effectLst>
            <a:outerShdw blurRad="50800" dist="50800" dir="3600000" algn="ctr" rotWithShape="0">
              <a:schemeClr val="tx1">
                <a:lumMod val="75000"/>
                <a:lumOff val="2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stCxn id="17" idx="3"/>
            <a:endCxn id="39" idx="1"/>
          </p:cNvCxnSpPr>
          <p:nvPr/>
        </p:nvCxnSpPr>
        <p:spPr>
          <a:xfrm flipV="1">
            <a:off x="4572000" y="3958202"/>
            <a:ext cx="834735" cy="1163126"/>
          </a:xfrm>
          <a:prstGeom prst="straightConnector1">
            <a:avLst/>
          </a:prstGeom>
          <a:ln w="41275">
            <a:gradFill>
              <a:gsLst>
                <a:gs pos="0">
                  <a:schemeClr val="bg1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tailEnd type="stealth" w="med" len="lg"/>
          </a:ln>
          <a:effectLst>
            <a:outerShdw blurRad="50800" dist="50800" dir="3600000" algn="ctr" rotWithShape="0">
              <a:schemeClr val="tx1">
                <a:lumMod val="75000"/>
                <a:lumOff val="2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stCxn id="17" idx="3"/>
            <a:endCxn id="37" idx="1"/>
          </p:cNvCxnSpPr>
          <p:nvPr/>
        </p:nvCxnSpPr>
        <p:spPr>
          <a:xfrm flipV="1">
            <a:off x="4572000" y="1655204"/>
            <a:ext cx="455621" cy="3466124"/>
          </a:xfrm>
          <a:prstGeom prst="straightConnector1">
            <a:avLst/>
          </a:prstGeom>
          <a:ln w="41275">
            <a:gradFill>
              <a:gsLst>
                <a:gs pos="0">
                  <a:schemeClr val="bg1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tailEnd type="stealth" w="med" len="lg"/>
          </a:ln>
          <a:effectLst>
            <a:outerShdw blurRad="50800" dist="50800" dir="3600000" algn="ctr" rotWithShape="0">
              <a:schemeClr val="tx1">
                <a:lumMod val="75000"/>
                <a:lumOff val="2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6542856" y="1484784"/>
            <a:ext cx="602358" cy="0"/>
          </a:xfrm>
          <a:prstGeom prst="straightConnector1">
            <a:avLst/>
          </a:prstGeom>
          <a:ln w="41275"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  <a:gs pos="47000">
                  <a:schemeClr val="accent1">
                    <a:shade val="67500"/>
                    <a:satMod val="115000"/>
                  </a:schemeClr>
                </a:gs>
              </a:gsLst>
              <a:lin ang="0" scaled="1"/>
              <a:tileRect/>
            </a:gradFill>
            <a:tailEnd type="stealth" w="med" len="lg"/>
          </a:ln>
          <a:effectLst>
            <a:outerShdw blurRad="50800" dist="50800" dir="3600000" algn="ctr" rotWithShape="0">
              <a:schemeClr val="tx1">
                <a:lumMod val="75000"/>
                <a:lumOff val="2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6970833" y="3501008"/>
            <a:ext cx="602358" cy="0"/>
          </a:xfrm>
          <a:prstGeom prst="straightConnector1">
            <a:avLst/>
          </a:prstGeom>
          <a:ln w="41275"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  <a:gs pos="47000">
                  <a:schemeClr val="accent1">
                    <a:shade val="67500"/>
                    <a:satMod val="115000"/>
                  </a:schemeClr>
                </a:gs>
              </a:gsLst>
              <a:lin ang="0" scaled="1"/>
              <a:tileRect/>
            </a:gradFill>
            <a:tailEnd type="stealth" w="med" len="lg"/>
          </a:ln>
          <a:effectLst>
            <a:outerShdw blurRad="50800" dist="50800" dir="3600000" algn="ctr" rotWithShape="0">
              <a:schemeClr val="tx1">
                <a:lumMod val="75000"/>
                <a:lumOff val="2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7452320" y="5610000"/>
            <a:ext cx="602358" cy="0"/>
          </a:xfrm>
          <a:prstGeom prst="straightConnector1">
            <a:avLst/>
          </a:prstGeom>
          <a:ln w="41275"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  <a:gs pos="47000">
                  <a:schemeClr val="accent1">
                    <a:shade val="67500"/>
                    <a:satMod val="115000"/>
                  </a:schemeClr>
                </a:gs>
              </a:gsLst>
              <a:lin ang="0" scaled="1"/>
              <a:tileRect/>
            </a:gradFill>
            <a:tailEnd type="stealth" w="med" len="lg"/>
          </a:ln>
          <a:effectLst>
            <a:outerShdw blurRad="50800" dist="50800" dir="3600000" algn="ctr" rotWithShape="0">
              <a:schemeClr val="tx1">
                <a:lumMod val="75000"/>
                <a:lumOff val="2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38381" y="781994"/>
            <a:ext cx="2892632" cy="682682"/>
          </a:xfrm>
          <a:prstGeom prst="rect">
            <a:avLst/>
          </a:prstGeom>
          <a:solidFill>
            <a:schemeClr val="bg2">
              <a:lumMod val="50000"/>
            </a:schemeClr>
          </a:solidFill>
          <a:ln w="15875">
            <a:solidFill>
              <a:schemeClr val="bg1"/>
            </a:solidFill>
          </a:ln>
          <a:effectLst>
            <a:glow rad="88900">
              <a:srgbClr val="996600">
                <a:alpha val="40000"/>
              </a:srgbClr>
            </a:glow>
          </a:effectLst>
          <a:extLst/>
        </p:spPr>
        <p:txBody>
          <a:bodyPr wrap="square" lIns="36000" tIns="36000" rIns="0" bIns="0">
            <a:spAutoFit/>
          </a:bodyPr>
          <a:lstStyle>
            <a:defPPr>
              <a:defRPr lang="ru-RU"/>
            </a:defPPr>
            <a:lvl1pPr>
              <a:defRPr sz="1200" b="1">
                <a:solidFill>
                  <a:srgbClr val="FF0000"/>
                </a:solidFill>
              </a:defRPr>
            </a:lvl1pPr>
          </a:lstStyle>
          <a:p>
            <a:r>
              <a:rPr lang="en-US" sz="1400" i="1" dirty="0" smtClean="0">
                <a:solidFill>
                  <a:schemeClr val="bg1"/>
                </a:solidFill>
              </a:rPr>
              <a:t>4 </a:t>
            </a:r>
            <a:r>
              <a:rPr lang="ru-RU" sz="1400" i="1" dirty="0" smtClean="0">
                <a:solidFill>
                  <a:schemeClr val="bg1"/>
                </a:solidFill>
              </a:rPr>
              <a:t>листа ГК-1000/3 </a:t>
            </a:r>
            <a:r>
              <a:rPr lang="en-US" sz="1400" i="1" dirty="0" smtClean="0">
                <a:solidFill>
                  <a:schemeClr val="bg1"/>
                </a:solidFill>
              </a:rPr>
              <a:t>(M-45, M-46, N-45, N-46) </a:t>
            </a:r>
            <a:r>
              <a:rPr lang="ru-RU" sz="1400" i="1" dirty="0" smtClean="0">
                <a:solidFill>
                  <a:schemeClr val="bg1"/>
                </a:solidFill>
              </a:rPr>
              <a:t>загруженные в Алтае-Саянской серийной легенде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13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-36513" y="-99391"/>
            <a:ext cx="9180513" cy="6957392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sp>
        <p:nvSpPr>
          <p:cNvPr id="27" name="AutoShape 13"/>
          <p:cNvSpPr>
            <a:spLocks noChangeArrowheads="1"/>
          </p:cNvSpPr>
          <p:nvPr/>
        </p:nvSpPr>
        <p:spPr bwMode="auto">
          <a:xfrm>
            <a:off x="317500" y="5110658"/>
            <a:ext cx="3966468" cy="1008440"/>
          </a:xfrm>
          <a:prstGeom prst="can">
            <a:avLst>
              <a:gd name="adj" fmla="val 16616"/>
            </a:avLst>
          </a:prstGeom>
          <a:gradFill flip="none" rotWithShape="1">
            <a:gsLst>
              <a:gs pos="0">
                <a:srgbClr val="8488C4"/>
              </a:gs>
              <a:gs pos="10000">
                <a:srgbClr val="D4DEFF"/>
              </a:gs>
              <a:gs pos="82000">
                <a:srgbClr val="D4DEFF"/>
              </a:gs>
              <a:gs pos="100000">
                <a:srgbClr val="96AB94"/>
              </a:gs>
            </a:gsLst>
            <a:lin ang="1080000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>
            <a:glow rad="76200">
              <a:srgbClr val="AEBA98">
                <a:alpha val="35000"/>
              </a:srgb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woPt" dir="t">
              <a:rot lat="0" lon="0" rev="12600000"/>
            </a:lightRig>
          </a:scene3d>
          <a:sp3d prstMaterial="dkEdge"/>
        </p:spPr>
        <p:txBody>
          <a:bodyPr wrap="none" lIns="0" tIns="0" rIns="0" bIns="0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1800" b="1" dirty="0" smtClean="0">
                <a:latin typeface="Arial" charset="0"/>
              </a:rPr>
              <a:t>БАЗА ДАННЫХ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1600" b="1" dirty="0" smtClean="0">
                <a:latin typeface="Arial" charset="0"/>
              </a:rPr>
              <a:t>Государственных геологических карт</a:t>
            </a: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gray">
          <a:xfrm>
            <a:off x="403276" y="804565"/>
            <a:ext cx="3782118" cy="518091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dist="107763" dir="2700000" algn="ctr" rotWithShape="0">
              <a:schemeClr val="accent6">
                <a:lumMod val="75000"/>
              </a:schemeClr>
            </a:outerShdw>
            <a:reflection blurRad="177800" stA="31000" endPos="72000" dist="50800" dir="5400000" sy="-100000" algn="bl" rotWithShape="0"/>
          </a:effectLst>
          <a:extLst/>
        </p:spPr>
        <p:txBody>
          <a:bodyPr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ru-RU" sz="1400" dirty="0" smtClean="0">
                <a:latin typeface="Arial" charset="0"/>
              </a:rPr>
              <a:t>КОНЦЕПТУАЛЬНАЯ МОДЕЛЬ</a:t>
            </a:r>
            <a:endParaRPr lang="ru-RU" sz="1400" dirty="0">
              <a:latin typeface="Arial" charset="0"/>
            </a:endParaRPr>
          </a:p>
          <a:p>
            <a:pPr algn="ctr">
              <a:spcBef>
                <a:spcPts val="200"/>
              </a:spcBef>
              <a:defRPr/>
            </a:pPr>
            <a:r>
              <a:rPr lang="ru-RU" sz="1050" dirty="0">
                <a:latin typeface="Arial" charset="0"/>
              </a:rPr>
              <a:t>прототип</a:t>
            </a:r>
            <a:r>
              <a:rPr lang="en-US" sz="1200" i="1" dirty="0" smtClean="0">
                <a:latin typeface="Arial" charset="0"/>
              </a:rPr>
              <a:t> </a:t>
            </a:r>
            <a:r>
              <a:rPr lang="ru-RU" sz="1200" i="1" dirty="0" smtClean="0">
                <a:latin typeface="Arial" charset="0"/>
              </a:rPr>
              <a:t> </a:t>
            </a:r>
            <a:r>
              <a:rPr lang="en-US" sz="1200" dirty="0" smtClean="0">
                <a:latin typeface="Arial" charset="0"/>
              </a:rPr>
              <a:t>NADM</a:t>
            </a:r>
            <a:r>
              <a:rPr lang="ru-RU" sz="1200" dirty="0" smtClean="0">
                <a:latin typeface="Arial" charset="0"/>
              </a:rPr>
              <a:t> (</a:t>
            </a:r>
            <a:r>
              <a:rPr lang="ru-RU" sz="1000" dirty="0" smtClean="0">
                <a:latin typeface="Arial" charset="0"/>
              </a:rPr>
              <a:t>ГС США </a:t>
            </a:r>
            <a:r>
              <a:rPr lang="en-US" sz="1000" dirty="0" smtClean="0">
                <a:latin typeface="Arial" charset="0"/>
              </a:rPr>
              <a:t>&amp;</a:t>
            </a:r>
            <a:r>
              <a:rPr lang="ru-RU" sz="1000" dirty="0" smtClean="0">
                <a:latin typeface="Arial" charset="0"/>
              </a:rPr>
              <a:t> ГС Канады</a:t>
            </a:r>
            <a:r>
              <a:rPr lang="ru-RU" sz="1200" dirty="0" smtClean="0">
                <a:latin typeface="Arial" charset="0"/>
              </a:rPr>
              <a:t>)</a:t>
            </a:r>
            <a:endParaRPr lang="en-US" sz="1200" dirty="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gray">
          <a:xfrm>
            <a:off x="403276" y="2120875"/>
            <a:ext cx="3782119" cy="728405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dist="107763" dir="2700000" algn="ctr" rotWithShape="0">
              <a:schemeClr val="accent6">
                <a:lumMod val="75000"/>
              </a:schemeClr>
            </a:outerShdw>
            <a:reflection blurRad="177800" stA="31000" endPos="72000" dist="50800" dir="5400000" sy="-100000" algn="bl" rotWithShape="0"/>
          </a:effectLst>
          <a:extLst/>
        </p:spPr>
        <p:txBody>
          <a:bodyPr>
            <a:spAutoFit/>
          </a:bodyPr>
          <a:lstStyle>
            <a:defPPr>
              <a:defRPr lang="ru-RU"/>
            </a:defPPr>
            <a:lvl1pPr algn="ctr">
              <a:spcBef>
                <a:spcPts val="200"/>
              </a:spcBef>
              <a:defRPr sz="1400"/>
            </a:lvl1pPr>
          </a:lstStyle>
          <a:p>
            <a:pPr>
              <a:defRPr/>
            </a:pPr>
            <a:r>
              <a:rPr lang="ru-RU" dirty="0" smtClean="0">
                <a:latin typeface="Arial" charset="0"/>
              </a:rPr>
              <a:t>ЛОГИЧЕСКАЯ МОДЕЛЬ </a:t>
            </a:r>
          </a:p>
          <a:p>
            <a:pPr>
              <a:defRPr/>
            </a:pPr>
            <a:r>
              <a:rPr lang="ru-RU" sz="1200" dirty="0" smtClean="0">
                <a:latin typeface="Arial" charset="0"/>
              </a:rPr>
              <a:t>прототипы </a:t>
            </a:r>
            <a:r>
              <a:rPr lang="en-US" sz="1050" dirty="0" smtClean="0">
                <a:latin typeface="Arial" charset="0"/>
              </a:rPr>
              <a:t>NADM-GSC</a:t>
            </a:r>
            <a:r>
              <a:rPr lang="en-US" sz="1200" dirty="0" smtClean="0">
                <a:latin typeface="Arial" charset="0"/>
              </a:rPr>
              <a:t> (</a:t>
            </a:r>
            <a:r>
              <a:rPr lang="ru-RU" sz="1200" dirty="0">
                <a:latin typeface="Arial" charset="0"/>
              </a:rPr>
              <a:t>ГС Канады</a:t>
            </a:r>
            <a:r>
              <a:rPr lang="en-US" sz="1200" dirty="0" smtClean="0">
                <a:latin typeface="Arial" charset="0"/>
              </a:rPr>
              <a:t>) + </a:t>
            </a:r>
          </a:p>
          <a:p>
            <a:pPr>
              <a:defRPr/>
            </a:pPr>
            <a:r>
              <a:rPr lang="en-US" sz="1050" dirty="0" smtClean="0">
                <a:latin typeface="Arial" charset="0"/>
              </a:rPr>
              <a:t>BASE-2000-</a:t>
            </a:r>
            <a:r>
              <a:rPr lang="ru-RU" sz="1050" dirty="0" smtClean="0">
                <a:latin typeface="Arial" charset="0"/>
              </a:rPr>
              <a:t>ЦАГРЭ</a:t>
            </a:r>
            <a:r>
              <a:rPr lang="en-US" sz="1050" dirty="0" smtClean="0">
                <a:latin typeface="Arial" charset="0"/>
              </a:rPr>
              <a:t> </a:t>
            </a:r>
            <a:r>
              <a:rPr lang="en-US" sz="1200" dirty="0" smtClean="0">
                <a:latin typeface="Arial" charset="0"/>
              </a:rPr>
              <a:t>( </a:t>
            </a:r>
            <a:r>
              <a:rPr lang="ru-RU" sz="1200" dirty="0" smtClean="0">
                <a:latin typeface="Arial" charset="0"/>
              </a:rPr>
              <a:t>Россия</a:t>
            </a:r>
            <a:r>
              <a:rPr lang="en-US" sz="1200" dirty="0" smtClean="0">
                <a:latin typeface="Arial" charset="0"/>
              </a:rPr>
              <a:t>)</a:t>
            </a:r>
            <a:endParaRPr lang="en-US" sz="1200" dirty="0">
              <a:latin typeface="Arial" charset="0"/>
            </a:endParaRP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gray">
          <a:xfrm>
            <a:off x="403276" y="3645024"/>
            <a:ext cx="3782119" cy="518091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dist="107763" dir="2700000" algn="ctr" rotWithShape="0">
              <a:schemeClr val="accent6">
                <a:lumMod val="75000"/>
              </a:schemeClr>
            </a:outerShdw>
            <a:reflection blurRad="177800" stA="31000" endPos="72000" dist="50800" dir="5400000" sy="-100000" algn="bl" rotWithShape="0"/>
          </a:effectLst>
          <a:extLst/>
        </p:spPr>
        <p:txBody>
          <a:bodyPr>
            <a:spAutoFit/>
          </a:bodyPr>
          <a:lstStyle>
            <a:defPPr>
              <a:defRPr lang="ru-RU"/>
            </a:defPPr>
            <a:lvl1pPr algn="ctr">
              <a:spcBef>
                <a:spcPts val="200"/>
              </a:spcBef>
              <a:defRPr sz="1400"/>
            </a:lvl1pPr>
          </a:lstStyle>
          <a:p>
            <a:pPr>
              <a:defRPr/>
            </a:pPr>
            <a:r>
              <a:rPr lang="ru-RU" dirty="0" smtClean="0">
                <a:latin typeface="Arial" charset="0"/>
              </a:rPr>
              <a:t>ФИЗИЧЕСКАЯ МОДЕЛЬ</a:t>
            </a:r>
          </a:p>
          <a:p>
            <a:pPr>
              <a:defRPr/>
            </a:pPr>
            <a:r>
              <a:rPr lang="ru-RU" sz="1200" dirty="0" smtClean="0"/>
              <a:t>разработана ВСЕГЕИ</a:t>
            </a:r>
            <a:endParaRPr lang="en-US" sz="12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131" name="Стрелка вниз 2"/>
          <p:cNvSpPr>
            <a:spLocks noChangeArrowheads="1"/>
          </p:cNvSpPr>
          <p:nvPr/>
        </p:nvSpPr>
        <p:spPr bwMode="auto">
          <a:xfrm>
            <a:off x="2041525" y="1591965"/>
            <a:ext cx="504825" cy="43497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ct val="80000"/>
              </a:lnSpc>
            </a:pPr>
            <a:endParaRPr lang="ru-RU"/>
          </a:p>
        </p:txBody>
      </p:sp>
      <p:sp>
        <p:nvSpPr>
          <p:cNvPr id="5132" name="Стрелка вниз 33"/>
          <p:cNvSpPr>
            <a:spLocks noChangeArrowheads="1"/>
          </p:cNvSpPr>
          <p:nvPr/>
        </p:nvSpPr>
        <p:spPr bwMode="auto">
          <a:xfrm>
            <a:off x="2043113" y="3208462"/>
            <a:ext cx="503237" cy="43656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ct val="80000"/>
              </a:lnSpc>
            </a:pPr>
            <a:endParaRPr lang="ru-RU"/>
          </a:p>
        </p:txBody>
      </p:sp>
      <p:sp>
        <p:nvSpPr>
          <p:cNvPr id="5133" name="Стрелка вниз 34"/>
          <p:cNvSpPr>
            <a:spLocks noChangeArrowheads="1"/>
          </p:cNvSpPr>
          <p:nvPr/>
        </p:nvSpPr>
        <p:spPr bwMode="auto">
          <a:xfrm>
            <a:off x="2041525" y="4650209"/>
            <a:ext cx="504825" cy="43497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ct val="80000"/>
              </a:lnSpc>
            </a:pPr>
            <a:endParaRPr lang="ru-RU"/>
          </a:p>
        </p:txBody>
      </p:sp>
      <p:sp>
        <p:nvSpPr>
          <p:cNvPr id="5135" name="Rectangle 9"/>
          <p:cNvSpPr txBox="1">
            <a:spLocks noChangeArrowheads="1"/>
          </p:cNvSpPr>
          <p:nvPr/>
        </p:nvSpPr>
        <p:spPr bwMode="auto">
          <a:xfrm>
            <a:off x="317500" y="-31204"/>
            <a:ext cx="8642350" cy="7239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b="1" cap="all" spc="320" dirty="0" smtClean="0">
                <a:solidFill>
                  <a:schemeClr val="bg1"/>
                </a:solidFill>
              </a:rPr>
              <a:t>БАЗА ДАННЫХ </a:t>
            </a:r>
          </a:p>
          <a:p>
            <a:pPr algn="ctr" eaLnBrk="1" hangingPunct="1"/>
            <a:r>
              <a:rPr lang="ru-RU" b="1" cap="all" spc="320" dirty="0" smtClean="0">
                <a:solidFill>
                  <a:schemeClr val="bg1"/>
                </a:solidFill>
              </a:rPr>
              <a:t>ГОСУДАРСТВЕННЫХ ГЕОЛОГИЧЕСКИХ КАРТ  РОССИИ</a:t>
            </a:r>
          </a:p>
          <a:p>
            <a:pPr algn="ctr" eaLnBrk="1" hangingPunct="1"/>
            <a:r>
              <a:rPr lang="ru-RU" sz="1200" cap="all" spc="3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построения</a:t>
            </a:r>
            <a:endParaRPr lang="ru-RU" sz="1200" spc="32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36" name="Rectangle 14"/>
          <p:cNvSpPr>
            <a:spLocks noChangeArrowheads="1"/>
          </p:cNvSpPr>
          <p:nvPr/>
        </p:nvSpPr>
        <p:spPr bwMode="auto">
          <a:xfrm>
            <a:off x="4716463" y="755813"/>
            <a:ext cx="4319587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Обеспечивает понятийную иерархию и унификацию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 smtClean="0">
                <a:solidFill>
                  <a:schemeClr val="bg1"/>
                </a:solidFill>
              </a:rPr>
              <a:t>верхнего уровня – не зависит от способов  логической или физической реализации. </a:t>
            </a:r>
          </a:p>
          <a:p>
            <a:r>
              <a:rPr lang="ru-RU" sz="1200" i="1" dirty="0" smtClean="0">
                <a:solidFill>
                  <a:schemeClr val="bg1"/>
                </a:solidFill>
              </a:rPr>
              <a:t>Определение  основных категории, понятий и иерархий , используемых  для описания подразделений  геологических карт масштаба </a:t>
            </a:r>
            <a:r>
              <a:rPr lang="en-US" sz="1200" i="1" dirty="0" smtClean="0">
                <a:solidFill>
                  <a:schemeClr val="bg1"/>
                </a:solidFill>
              </a:rPr>
              <a:t>1:200 000 - 1:1 000 000</a:t>
            </a:r>
            <a:endParaRPr lang="ru-RU" sz="1200" i="1" dirty="0" smtClean="0">
              <a:solidFill>
                <a:schemeClr val="bg1"/>
              </a:solidFill>
            </a:endParaRPr>
          </a:p>
          <a:p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5137" name="Rectangle 14"/>
          <p:cNvSpPr>
            <a:spLocks noChangeArrowheads="1"/>
          </p:cNvSpPr>
          <p:nvPr/>
        </p:nvSpPr>
        <p:spPr bwMode="auto">
          <a:xfrm>
            <a:off x="4716463" y="2120875"/>
            <a:ext cx="41767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Переводит концептуальную модель в схему БД. Реляционная или объектная. Содержит упорядоченные онтологии по разделам предметной области.</a:t>
            </a:r>
          </a:p>
          <a:p>
            <a:r>
              <a:rPr lang="ru-RU" sz="1200" i="1" dirty="0" smtClean="0">
                <a:solidFill>
                  <a:schemeClr val="bg1"/>
                </a:solidFill>
              </a:rPr>
              <a:t>Адаптация существующих прототипов, расширение схемы для интеграции СЛ и растровых материалов. Создание онтологий. </a:t>
            </a:r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5138" name="Rectangle 14"/>
          <p:cNvSpPr>
            <a:spLocks noChangeArrowheads="1"/>
          </p:cNvSpPr>
          <p:nvPr/>
        </p:nvSpPr>
        <p:spPr bwMode="auto">
          <a:xfrm>
            <a:off x="4725988" y="3514427"/>
            <a:ext cx="41529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Формирует конкретную физическую структуру БД</a:t>
            </a:r>
            <a:r>
              <a:rPr lang="ru-RU" sz="1200" i="1" dirty="0" smtClean="0">
                <a:solidFill>
                  <a:schemeClr val="bg1"/>
                </a:solidFill>
              </a:rPr>
              <a:t>. </a:t>
            </a:r>
          </a:p>
          <a:p>
            <a:r>
              <a:rPr lang="ru-RU" sz="1200" i="1" dirty="0" smtClean="0">
                <a:solidFill>
                  <a:schemeClr val="bg1"/>
                </a:solidFill>
              </a:rPr>
              <a:t>Разработка общей архитектуры , схемы взаимодействия отдельных блоков, структуры таблиц (с учетом требований к ЦМ </a:t>
            </a:r>
            <a:r>
              <a:rPr lang="ru-RU" sz="1200" i="1" dirty="0" err="1" smtClean="0">
                <a:solidFill>
                  <a:schemeClr val="bg1"/>
                </a:solidFill>
              </a:rPr>
              <a:t>Госгеолкарт</a:t>
            </a:r>
            <a:r>
              <a:rPr lang="ru-RU" sz="1200" i="1" dirty="0" smtClean="0">
                <a:solidFill>
                  <a:schemeClr val="bg1"/>
                </a:solidFill>
              </a:rPr>
              <a:t>).</a:t>
            </a:r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5139" name="Rectangle 14"/>
          <p:cNvSpPr>
            <a:spLocks noChangeArrowheads="1"/>
          </p:cNvSpPr>
          <p:nvPr/>
        </p:nvSpPr>
        <p:spPr bwMode="auto">
          <a:xfrm>
            <a:off x="4709221" y="4656700"/>
            <a:ext cx="432682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НАПОЛНЕНИЕ БД:</a:t>
            </a:r>
          </a:p>
          <a:p>
            <a:r>
              <a:rPr lang="ru-RU" sz="1100" i="1" dirty="0" smtClean="0">
                <a:solidFill>
                  <a:schemeClr val="bg1"/>
                </a:solidFill>
              </a:rPr>
              <a:t>Проверка и переработка существующих цифровых материалов. Подготовка привязки растров. Загрузка геологической информации в базу данных. Формирование формализованных описаний </a:t>
            </a:r>
            <a:r>
              <a:rPr lang="en-US" sz="1100" i="1" dirty="0" smtClean="0">
                <a:solidFill>
                  <a:schemeClr val="bg1"/>
                </a:solidFill>
              </a:rPr>
              <a:t>. </a:t>
            </a:r>
            <a:endParaRPr lang="ru-RU" sz="1100" i="1" dirty="0">
              <a:solidFill>
                <a:schemeClr val="bg1"/>
              </a:solidFill>
            </a:endParaRPr>
          </a:p>
        </p:txBody>
      </p:sp>
      <p:sp>
        <p:nvSpPr>
          <p:cNvPr id="5140" name="Rectangle 14"/>
          <p:cNvSpPr>
            <a:spLocks noChangeArrowheads="1"/>
          </p:cNvSpPr>
          <p:nvPr/>
        </p:nvSpPr>
        <p:spPr bwMode="auto">
          <a:xfrm>
            <a:off x="4725988" y="5427504"/>
            <a:ext cx="423386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СОПРОВОЖДЕНИЕ БД:</a:t>
            </a:r>
          </a:p>
          <a:p>
            <a:r>
              <a:rPr lang="ru-RU" sz="1100" i="1" dirty="0" smtClean="0">
                <a:solidFill>
                  <a:schemeClr val="bg1"/>
                </a:solidFill>
              </a:rPr>
              <a:t>Разработка программного обеспечения для подготовки , загрузки и проведения данных. Развертывание услуг и интерфейс для доступа к данным.</a:t>
            </a:r>
            <a:endParaRPr lang="ru-RU" sz="1100" i="1" dirty="0">
              <a:solidFill>
                <a:schemeClr val="bg1"/>
              </a:solidFill>
            </a:endParaRPr>
          </a:p>
        </p:txBody>
      </p:sp>
      <p:sp>
        <p:nvSpPr>
          <p:cNvPr id="25" name="Содержимое 2"/>
          <p:cNvSpPr txBox="1">
            <a:spLocks/>
          </p:cNvSpPr>
          <p:nvPr/>
        </p:nvSpPr>
        <p:spPr bwMode="auto">
          <a:xfrm>
            <a:off x="1433513" y="1304627"/>
            <a:ext cx="1720850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ru-RU" sz="1400" u="sng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2007-2009</a:t>
            </a:r>
          </a:p>
        </p:txBody>
      </p:sp>
      <p:sp>
        <p:nvSpPr>
          <p:cNvPr id="26" name="Содержимое 2"/>
          <p:cNvSpPr txBox="1">
            <a:spLocks/>
          </p:cNvSpPr>
          <p:nvPr/>
        </p:nvSpPr>
        <p:spPr bwMode="auto">
          <a:xfrm>
            <a:off x="1433513" y="2818706"/>
            <a:ext cx="1720850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ru-RU" sz="1400" u="sng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2008-2010</a:t>
            </a:r>
          </a:p>
        </p:txBody>
      </p:sp>
      <p:sp>
        <p:nvSpPr>
          <p:cNvPr id="28" name="Содержимое 2"/>
          <p:cNvSpPr txBox="1">
            <a:spLocks/>
          </p:cNvSpPr>
          <p:nvPr/>
        </p:nvSpPr>
        <p:spPr bwMode="auto">
          <a:xfrm>
            <a:off x="-36513" y="6204147"/>
            <a:ext cx="6553299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ru-RU" sz="105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Наполнение: </a:t>
            </a:r>
            <a:r>
              <a:rPr lang="en-US" sz="105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 </a:t>
            </a:r>
            <a:r>
              <a:rPr lang="ru-RU" sz="105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этап</a:t>
            </a:r>
            <a:r>
              <a:rPr lang="en-US" sz="105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105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</a:t>
            </a:r>
            <a:r>
              <a:rPr lang="ru-RU" sz="105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2009-201</a:t>
            </a:r>
            <a:r>
              <a:rPr lang="en-US" sz="105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1; </a:t>
            </a:r>
            <a:r>
              <a:rPr lang="en-US" sz="1100" b="1" u="sng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 </a:t>
            </a:r>
            <a:r>
              <a:rPr lang="ru-RU" sz="1100" b="1" u="sng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этап</a:t>
            </a:r>
            <a:r>
              <a:rPr lang="en-US" sz="1100" b="1" u="sng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1100" b="1" u="sng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-2012-2014</a:t>
            </a:r>
            <a:r>
              <a:rPr lang="en-US" sz="105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; 3 </a:t>
            </a:r>
            <a:r>
              <a:rPr lang="ru-RU" sz="105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этап</a:t>
            </a:r>
            <a:r>
              <a:rPr lang="en-US" sz="105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–</a:t>
            </a:r>
            <a:r>
              <a:rPr lang="ru-RU" sz="105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до 2015-2017; 4 этап 2018-2020</a:t>
            </a:r>
            <a:endParaRPr lang="ru-RU" sz="105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" name="Содержимое 2"/>
          <p:cNvSpPr txBox="1">
            <a:spLocks/>
          </p:cNvSpPr>
          <p:nvPr/>
        </p:nvSpPr>
        <p:spPr bwMode="auto">
          <a:xfrm>
            <a:off x="1433513" y="4149427"/>
            <a:ext cx="17208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ru-RU" sz="1400" u="sng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2009-2011</a:t>
            </a:r>
          </a:p>
        </p:txBody>
      </p:sp>
      <p:grpSp>
        <p:nvGrpSpPr>
          <p:cNvPr id="34" name="Группа 33"/>
          <p:cNvGrpSpPr/>
          <p:nvPr/>
        </p:nvGrpSpPr>
        <p:grpSpPr>
          <a:xfrm>
            <a:off x="-36513" y="6622593"/>
            <a:ext cx="9180513" cy="262791"/>
            <a:chOff x="-36513" y="6595209"/>
            <a:chExt cx="9180513" cy="262791"/>
          </a:xfrm>
        </p:grpSpPr>
        <p:sp>
          <p:nvSpPr>
            <p:cNvPr id="35" name="Rectangle 2"/>
            <p:cNvSpPr>
              <a:spLocks noChangeArrowheads="1"/>
            </p:cNvSpPr>
            <p:nvPr/>
          </p:nvSpPr>
          <p:spPr bwMode="auto">
            <a:xfrm>
              <a:off x="-36513" y="6595209"/>
              <a:ext cx="9180513" cy="262791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100000">
                  <a:srgbClr val="00336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36" name="Rectangle 11"/>
            <p:cNvSpPr>
              <a:spLocks noChangeArrowheads="1"/>
            </p:cNvSpPr>
            <p:nvPr/>
          </p:nvSpPr>
          <p:spPr bwMode="auto">
            <a:xfrm>
              <a:off x="1929606" y="6658342"/>
              <a:ext cx="5067093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42900" indent="-342900"/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phone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: +7 (812) 321-5706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, fax: +7 (812) 321-3023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; 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e-mail: vsegei@vsegei.ru,  http://www.vsegei.ru</a:t>
              </a:r>
              <a:endParaRPr lang="ru-RU" sz="900" u="sng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pic>
        <p:nvPicPr>
          <p:cNvPr id="37" name="Picture 5" descr="logo VSEGEI dark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669360"/>
            <a:ext cx="648643" cy="20436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04570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-36513" y="1"/>
            <a:ext cx="9180513" cy="6858000"/>
          </a:xfrm>
          <a:prstGeom prst="rect">
            <a:avLst/>
          </a:prstGeom>
          <a:gradFill>
            <a:gsLst>
              <a:gs pos="100000">
                <a:schemeClr val="bg1">
                  <a:lumMod val="49000"/>
                </a:schemeClr>
              </a:gs>
              <a:gs pos="98000">
                <a:srgbClr val="003366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150000"/>
              </a:lnSpc>
            </a:pPr>
            <a:endParaRPr lang="ru-RU">
              <a:solidFill>
                <a:schemeClr val="bg1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-36512" y="6658882"/>
            <a:ext cx="9180513" cy="262791"/>
            <a:chOff x="-36512" y="6658882"/>
            <a:chExt cx="9180513" cy="262791"/>
          </a:xfrm>
        </p:grpSpPr>
        <p:sp>
          <p:nvSpPr>
            <p:cNvPr id="35" name="Rectangle 2"/>
            <p:cNvSpPr>
              <a:spLocks noChangeArrowheads="1"/>
            </p:cNvSpPr>
            <p:nvPr/>
          </p:nvSpPr>
          <p:spPr bwMode="auto">
            <a:xfrm>
              <a:off x="-36512" y="6658882"/>
              <a:ext cx="9180513" cy="262791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69000">
                  <a:srgbClr val="003366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36" name="Rectangle 11"/>
            <p:cNvSpPr>
              <a:spLocks noChangeArrowheads="1"/>
            </p:cNvSpPr>
            <p:nvPr/>
          </p:nvSpPr>
          <p:spPr bwMode="auto">
            <a:xfrm>
              <a:off x="1929607" y="6722015"/>
              <a:ext cx="5067093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42900" indent="-342900"/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phone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: +7 (812) 321-5706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, fax: +7 (812) 321-3023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; 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e-mail: vsegei@vsegei.ru,  http://www.vsegei.ru</a:t>
              </a:r>
              <a:endParaRPr lang="ru-RU" sz="900" u="sng" dirty="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32" name="Picture 5" descr="logo VSEGEI dark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688093"/>
              <a:ext cx="648643" cy="204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</p:grpSp>
      <p:sp>
        <p:nvSpPr>
          <p:cNvPr id="42" name="Rectangle 14"/>
          <p:cNvSpPr>
            <a:spLocks noChangeArrowheads="1"/>
          </p:cNvSpPr>
          <p:nvPr/>
        </p:nvSpPr>
        <p:spPr bwMode="auto">
          <a:xfrm>
            <a:off x="-4717032" y="202065"/>
            <a:ext cx="411336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ВЗАИМОДЕЙСТВИЕ  БД ГОСГЕОЛКАРТ  С ОТРАСЛЕВЫМИ ИНФОРМАЦИОННЫМИ СИСТЕМАМИ </a:t>
            </a:r>
            <a:endParaRPr lang="ru-RU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17" y="2204864"/>
            <a:ext cx="7348093" cy="555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571"/>
          <a:stretch/>
        </p:blipFill>
        <p:spPr bwMode="auto">
          <a:xfrm>
            <a:off x="4232616" y="1628800"/>
            <a:ext cx="2872854" cy="3931543"/>
          </a:xfrm>
          <a:prstGeom prst="rect">
            <a:avLst/>
          </a:prstGeom>
          <a:noFill/>
          <a:ln>
            <a:noFill/>
          </a:ln>
          <a:effectLst>
            <a:outerShdw blurRad="38100" dist="635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1945764" y="3698681"/>
            <a:ext cx="2664296" cy="307777"/>
          </a:xfrm>
          <a:prstGeom prst="rect">
            <a:avLst/>
          </a:prstGeom>
          <a:solidFill>
            <a:srgbClr val="72856B">
              <a:alpha val="35000"/>
            </a:srgbClr>
          </a:solidFill>
          <a:ln>
            <a:noFill/>
          </a:ln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  <a:ex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WFS +</a:t>
            </a:r>
            <a:r>
              <a:rPr lang="en-US" b="1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GeosciML</a:t>
            </a:r>
            <a:endParaRPr lang="ru-RU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5175047" y="571397"/>
            <a:ext cx="3816424" cy="23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ВСЕГЕИ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ВНИИГеосистем</a:t>
            </a:r>
            <a:endParaRPr 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9612560" y="306695"/>
            <a:ext cx="381642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200" i="1" spc="300" dirty="0" smtClean="0">
                <a:solidFill>
                  <a:schemeClr val="bg1"/>
                </a:solidFill>
              </a:rPr>
              <a:t>WMS </a:t>
            </a:r>
            <a:r>
              <a:rPr lang="en-US" sz="1200" i="1" spc="300" dirty="0">
                <a:solidFill>
                  <a:schemeClr val="bg1"/>
                </a:solidFill>
              </a:rPr>
              <a:t>(Web Map Service)</a:t>
            </a:r>
            <a:endParaRPr lang="ru-RU" sz="1200" i="1" spc="300" dirty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200" i="1" dirty="0" smtClean="0">
                <a:solidFill>
                  <a:schemeClr val="bg1"/>
                </a:solidFill>
              </a:rPr>
              <a:t>WFS </a:t>
            </a:r>
            <a:r>
              <a:rPr lang="en-US" sz="1200" i="1" dirty="0">
                <a:solidFill>
                  <a:schemeClr val="bg1"/>
                </a:solidFill>
              </a:rPr>
              <a:t>(Web Feature Service) +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200" i="1" dirty="0" err="1" smtClean="0">
                <a:solidFill>
                  <a:schemeClr val="bg1"/>
                </a:solidFill>
                <a:latin typeface="+mn-lt"/>
              </a:rPr>
              <a:t>GeosciML</a:t>
            </a:r>
            <a:r>
              <a:rPr lang="en-US" sz="1200" i="1" dirty="0" smtClean="0">
                <a:solidFill>
                  <a:schemeClr val="bg1"/>
                </a:solidFill>
                <a:latin typeface="+mn-lt"/>
              </a:rPr>
              <a:t>  </a:t>
            </a:r>
            <a:r>
              <a:rPr lang="en-US" sz="1200" i="1" dirty="0">
                <a:solidFill>
                  <a:schemeClr val="bg1"/>
                </a:solidFill>
                <a:latin typeface="+mn-lt"/>
              </a:rPr>
              <a:t>(Geoscience Markup Language) </a:t>
            </a:r>
            <a:r>
              <a:rPr lang="en-US" sz="1200" i="1" dirty="0" smtClean="0">
                <a:solidFill>
                  <a:schemeClr val="bg1"/>
                </a:solidFill>
                <a:latin typeface="+mn-lt"/>
              </a:rPr>
              <a:t>+</a:t>
            </a:r>
            <a:endParaRPr lang="en-US" sz="1200" i="1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200" i="1" dirty="0" smtClean="0">
                <a:solidFill>
                  <a:schemeClr val="bg1"/>
                </a:solidFill>
                <a:latin typeface="+mn-lt"/>
              </a:rPr>
              <a:t>Geoscience Terminology +/-</a:t>
            </a:r>
            <a:endParaRPr lang="ru-RU" sz="1200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1" y="79600"/>
            <a:ext cx="4060454" cy="2197271"/>
          </a:xfrm>
          <a:prstGeom prst="rect">
            <a:avLst/>
          </a:prstGeom>
          <a:noFill/>
          <a:ln w="31750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50800" dist="38100" dir="18900000" algn="bl" rotWithShape="0">
              <a:schemeClr val="bg1">
                <a:lumMod val="95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Rectangle 50"/>
          <p:cNvSpPr>
            <a:spLocks noChangeArrowheads="1"/>
          </p:cNvSpPr>
          <p:nvPr/>
        </p:nvSpPr>
        <p:spPr bwMode="auto">
          <a:xfrm>
            <a:off x="7826258" y="2554990"/>
            <a:ext cx="1178784" cy="365452"/>
          </a:xfrm>
          <a:prstGeom prst="rect">
            <a:avLst/>
          </a:prstGeom>
          <a:solidFill>
            <a:srgbClr val="CCFFFF"/>
          </a:solidFill>
          <a:ln w="952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tx1"/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ru-RU" sz="1200" dirty="0"/>
              <a:t>Clients</a:t>
            </a:r>
            <a:r>
              <a:rPr lang="ru-RU" altLang="ru-RU" sz="1200" dirty="0"/>
              <a:t> </a:t>
            </a:r>
            <a:r>
              <a:rPr lang="ru-RU" altLang="ru-RU" sz="1200" dirty="0" smtClean="0"/>
              <a:t>W</a:t>
            </a:r>
            <a:r>
              <a:rPr lang="en-US" altLang="ru-RU" sz="1200" dirty="0" smtClean="0"/>
              <a:t>F</a:t>
            </a:r>
            <a:r>
              <a:rPr lang="ru-RU" altLang="ru-RU" sz="1200" dirty="0" smtClean="0"/>
              <a:t>S</a:t>
            </a:r>
            <a:r>
              <a:rPr lang="ru-RU" altLang="ru-RU" sz="1200" dirty="0"/>
              <a:t>:</a:t>
            </a:r>
          </a:p>
          <a:p>
            <a:pPr eaLnBrk="1" hangingPunct="1"/>
            <a:endParaRPr lang="ru-RU" altLang="ru-RU" sz="1200" dirty="0"/>
          </a:p>
          <a:p>
            <a:pPr eaLnBrk="1" hangingPunct="1"/>
            <a:endParaRPr lang="ru-RU" altLang="ru-RU" dirty="0"/>
          </a:p>
        </p:txBody>
      </p:sp>
      <p:sp>
        <p:nvSpPr>
          <p:cNvPr id="15" name="Rectangle 52"/>
          <p:cNvSpPr>
            <a:spLocks noChangeArrowheads="1"/>
          </p:cNvSpPr>
          <p:nvPr/>
        </p:nvSpPr>
        <p:spPr bwMode="auto">
          <a:xfrm>
            <a:off x="7235726" y="1185526"/>
            <a:ext cx="1877999" cy="972575"/>
          </a:xfrm>
          <a:prstGeom prst="rect">
            <a:avLst/>
          </a:prstGeom>
          <a:solidFill>
            <a:srgbClr val="CC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1200" dirty="0" smtClean="0"/>
              <a:t>СОБР РОСНЕДРА</a:t>
            </a:r>
            <a:endParaRPr lang="en-US" altLang="ru-RU" sz="1200" dirty="0"/>
          </a:p>
          <a:p>
            <a:pPr eaLnBrk="1" hangingPunct="1"/>
            <a:endParaRPr lang="ru-RU" altLang="ru-RU" dirty="0"/>
          </a:p>
        </p:txBody>
      </p:sp>
      <p:sp>
        <p:nvSpPr>
          <p:cNvPr id="16" name="AutoShape 54"/>
          <p:cNvSpPr>
            <a:spLocks noChangeArrowheads="1"/>
          </p:cNvSpPr>
          <p:nvPr/>
        </p:nvSpPr>
        <p:spPr bwMode="auto">
          <a:xfrm>
            <a:off x="7718336" y="5293264"/>
            <a:ext cx="1393869" cy="456488"/>
          </a:xfrm>
          <a:prstGeom prst="can">
            <a:avLst>
              <a:gd name="adj" fmla="val 25000"/>
            </a:avLst>
          </a:prstGeom>
          <a:solidFill>
            <a:srgbClr val="CCFFFF"/>
          </a:solidFill>
          <a:ln w="952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tx1"/>
                </a:gs>
              </a:gsLst>
              <a:lin ang="5400000" scaled="0"/>
            </a:gradFill>
            <a:round/>
            <a:headEnd/>
            <a:tailEnd/>
          </a:ln>
        </p:spPr>
        <p:txBody>
          <a:bodyPr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ru-RU" sz="1200" dirty="0"/>
              <a:t>Oracle</a:t>
            </a:r>
            <a:endParaRPr lang="ru-RU" altLang="ru-RU" dirty="0"/>
          </a:p>
        </p:txBody>
      </p:sp>
      <p:sp>
        <p:nvSpPr>
          <p:cNvPr id="18" name="AutoShape 55"/>
          <p:cNvSpPr>
            <a:spLocks noChangeArrowheads="1"/>
          </p:cNvSpPr>
          <p:nvPr/>
        </p:nvSpPr>
        <p:spPr bwMode="auto">
          <a:xfrm>
            <a:off x="7718336" y="4927812"/>
            <a:ext cx="1393869" cy="365452"/>
          </a:xfrm>
          <a:prstGeom prst="can">
            <a:avLst>
              <a:gd name="adj" fmla="val 25000"/>
            </a:avLst>
          </a:prstGeom>
          <a:solidFill>
            <a:srgbClr val="CCFFFF"/>
          </a:solidFill>
          <a:ln w="952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tx1"/>
                </a:gs>
              </a:gsLst>
              <a:lin ang="5400000" scaled="0"/>
            </a:gradFill>
            <a:round/>
            <a:headEnd/>
            <a:tailEnd/>
          </a:ln>
        </p:spPr>
        <p:txBody>
          <a:bodyPr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ru-RU" sz="1200" dirty="0"/>
              <a:t>Oracle Spatial</a:t>
            </a:r>
            <a:endParaRPr lang="ru-RU" altLang="ru-RU" dirty="0"/>
          </a:p>
        </p:txBody>
      </p:sp>
      <p:sp>
        <p:nvSpPr>
          <p:cNvPr id="21" name="Rectangle 56"/>
          <p:cNvSpPr>
            <a:spLocks noChangeArrowheads="1"/>
          </p:cNvSpPr>
          <p:nvPr/>
        </p:nvSpPr>
        <p:spPr bwMode="auto">
          <a:xfrm>
            <a:off x="7718336" y="4289252"/>
            <a:ext cx="1395389" cy="365452"/>
          </a:xfrm>
          <a:prstGeom prst="rect">
            <a:avLst/>
          </a:prstGeom>
          <a:solidFill>
            <a:srgbClr val="CCFFFF"/>
          </a:solidFill>
          <a:ln w="952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tx1"/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ru-RU" sz="1200" dirty="0" smtClean="0"/>
              <a:t>UMN </a:t>
            </a:r>
            <a:r>
              <a:rPr lang="en-US" altLang="ru-RU" sz="1200" dirty="0" err="1" smtClean="0"/>
              <a:t>MapServer</a:t>
            </a:r>
            <a:endParaRPr lang="en-US" altLang="ru-RU" sz="1200" dirty="0"/>
          </a:p>
          <a:p>
            <a:pPr eaLnBrk="1" hangingPunct="1"/>
            <a:endParaRPr lang="ru-RU" altLang="ru-RU" sz="1200" dirty="0"/>
          </a:p>
          <a:p>
            <a:pPr eaLnBrk="1" hangingPunct="1"/>
            <a:endParaRPr lang="ru-RU" altLang="ru-RU" dirty="0"/>
          </a:p>
        </p:txBody>
      </p:sp>
      <p:sp>
        <p:nvSpPr>
          <p:cNvPr id="22" name="Rectangle 57"/>
          <p:cNvSpPr>
            <a:spLocks noChangeArrowheads="1"/>
          </p:cNvSpPr>
          <p:nvPr/>
        </p:nvSpPr>
        <p:spPr bwMode="auto">
          <a:xfrm>
            <a:off x="8039823" y="3650693"/>
            <a:ext cx="751656" cy="364143"/>
          </a:xfrm>
          <a:prstGeom prst="rect">
            <a:avLst/>
          </a:prstGeom>
          <a:solidFill>
            <a:srgbClr val="CCFFFF"/>
          </a:solidFill>
          <a:ln w="952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tx1"/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ru-RU" sz="1200" dirty="0" smtClean="0"/>
              <a:t>W</a:t>
            </a:r>
            <a:r>
              <a:rPr lang="en-US" altLang="ru-RU" sz="1200" dirty="0"/>
              <a:t>F</a:t>
            </a:r>
            <a:r>
              <a:rPr lang="en-US" altLang="ru-RU" sz="1200" dirty="0" smtClean="0"/>
              <a:t>S</a:t>
            </a:r>
            <a:endParaRPr lang="ru-RU" altLang="ru-RU" dirty="0"/>
          </a:p>
        </p:txBody>
      </p:sp>
      <p:cxnSp>
        <p:nvCxnSpPr>
          <p:cNvPr id="23" name="AutoShape 60"/>
          <p:cNvCxnSpPr>
            <a:cxnSpLocks noChangeShapeType="1"/>
            <a:stCxn id="18" idx="1"/>
            <a:endCxn id="21" idx="2"/>
          </p:cNvCxnSpPr>
          <p:nvPr/>
        </p:nvCxnSpPr>
        <p:spPr bwMode="auto">
          <a:xfrm rot="16200000">
            <a:off x="8279097" y="4790878"/>
            <a:ext cx="273107" cy="760"/>
          </a:xfrm>
          <a:prstGeom prst="bentConnector3">
            <a:avLst>
              <a:gd name="adj1" fmla="val 50093"/>
            </a:avLst>
          </a:prstGeom>
          <a:noFill/>
          <a:ln w="9525">
            <a:solidFill>
              <a:schemeClr val="bg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AutoShape 61"/>
          <p:cNvCxnSpPr>
            <a:cxnSpLocks noChangeShapeType="1"/>
            <a:stCxn id="21" idx="0"/>
            <a:endCxn id="22" idx="2"/>
          </p:cNvCxnSpPr>
          <p:nvPr/>
        </p:nvCxnSpPr>
        <p:spPr bwMode="auto">
          <a:xfrm rot="16200000">
            <a:off x="8279202" y="4151664"/>
            <a:ext cx="274417" cy="76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AutoShape 62"/>
          <p:cNvCxnSpPr>
            <a:cxnSpLocks noChangeShapeType="1"/>
            <a:stCxn id="22" idx="0"/>
            <a:endCxn id="14" idx="2"/>
          </p:cNvCxnSpPr>
          <p:nvPr/>
        </p:nvCxnSpPr>
        <p:spPr bwMode="auto">
          <a:xfrm rot="16200000">
            <a:off x="8051286" y="3285188"/>
            <a:ext cx="730250" cy="76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AutoShape 64"/>
          <p:cNvCxnSpPr>
            <a:cxnSpLocks noChangeShapeType="1"/>
            <a:stCxn id="14" idx="0"/>
            <a:endCxn id="15" idx="2"/>
          </p:cNvCxnSpPr>
          <p:nvPr/>
        </p:nvCxnSpPr>
        <p:spPr bwMode="auto">
          <a:xfrm rot="16200000" flipV="1">
            <a:off x="8096743" y="2236411"/>
            <a:ext cx="396889" cy="24092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bg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2167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-36512" y="360189"/>
            <a:ext cx="9180513" cy="6453187"/>
          </a:xfrm>
          <a:prstGeom prst="rect">
            <a:avLst/>
          </a:prstGeom>
          <a:gradFill>
            <a:gsLst>
              <a:gs pos="0">
                <a:srgbClr val="003366"/>
              </a:gs>
              <a:gs pos="71000">
                <a:schemeClr val="accent6">
                  <a:lumMod val="75000"/>
                </a:schemeClr>
              </a:gs>
              <a:gs pos="94000">
                <a:schemeClr val="accent5">
                  <a:lumMod val="25000"/>
                </a:schemeClr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  <a:effectLst/>
          <a:extLst/>
        </p:spPr>
        <p:txBody>
          <a:bodyPr wrap="none" anchor="ctr"/>
          <a:lstStyle/>
          <a:p>
            <a:pPr marL="342900" indent="-342900" algn="ctr">
              <a:lnSpc>
                <a:spcPct val="80000"/>
              </a:lnSpc>
            </a:pPr>
            <a:endParaRPr lang="ru-RU">
              <a:cs typeface="+mn-cs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-36513" y="0"/>
            <a:ext cx="9180513" cy="404813"/>
          </a:xfrm>
          <a:prstGeom prst="rect">
            <a:avLst/>
          </a:prstGeom>
          <a:gradFill rotWithShape="1">
            <a:gsLst>
              <a:gs pos="0">
                <a:schemeClr val="bg1">
                  <a:alpha val="53000"/>
                </a:scheme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pic>
        <p:nvPicPr>
          <p:cNvPr id="4100" name="Picture 5" descr="logo VSEGEI dar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" y="4763"/>
            <a:ext cx="1042988" cy="328612"/>
          </a:xfrm>
          <a:prstGeom prst="rect">
            <a:avLst/>
          </a:prstGeom>
          <a:solidFill>
            <a:schemeClr val="accent5">
              <a:alpha val="37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1258888" y="0"/>
            <a:ext cx="788511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ru-RU" sz="900" b="1">
                <a:solidFill>
                  <a:srgbClr val="003366"/>
                </a:solidFill>
                <a:latin typeface="Arial" charset="0"/>
              </a:rPr>
              <a:t>В с е р о с с и й с к и й   н а у ч н о – и с с л е д о в а т е л ь с к и й   г е о л о г и ч е с к и й   и н с т и т у т   и м .   А . П . К а р п и н с к о г о</a:t>
            </a:r>
          </a:p>
        </p:txBody>
      </p:sp>
      <p:sp>
        <p:nvSpPr>
          <p:cNvPr id="23558" name="Rectangle 8"/>
          <p:cNvSpPr>
            <a:spLocks noChangeArrowheads="1"/>
          </p:cNvSpPr>
          <p:nvPr/>
        </p:nvSpPr>
        <p:spPr bwMode="auto">
          <a:xfrm>
            <a:off x="2484438" y="188913"/>
            <a:ext cx="5248275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900" b="1" dirty="0">
                <a:solidFill>
                  <a:schemeClr val="bg1"/>
                </a:solidFill>
                <a:latin typeface="Arial" charset="0"/>
              </a:rPr>
              <a:t>phone</a:t>
            </a:r>
            <a:r>
              <a:rPr lang="ru-RU" sz="900" b="1" dirty="0">
                <a:solidFill>
                  <a:schemeClr val="bg1"/>
                </a:solidFill>
                <a:latin typeface="Arial" charset="0"/>
              </a:rPr>
              <a:t>: +7 (812) 321-5706</a:t>
            </a:r>
            <a:r>
              <a:rPr lang="en-US" sz="900" b="1" dirty="0">
                <a:solidFill>
                  <a:schemeClr val="bg1"/>
                </a:solidFill>
                <a:latin typeface="Arial" charset="0"/>
              </a:rPr>
              <a:t>, fax: +7 (812) 321-3023</a:t>
            </a:r>
            <a:r>
              <a:rPr lang="ru-RU" sz="900" b="1" dirty="0">
                <a:solidFill>
                  <a:schemeClr val="bg1"/>
                </a:solidFill>
                <a:latin typeface="Arial" charset="0"/>
              </a:rPr>
              <a:t>; </a:t>
            </a:r>
            <a:r>
              <a:rPr lang="en-US" sz="900" b="1" dirty="0">
                <a:solidFill>
                  <a:schemeClr val="bg1"/>
                </a:solidFill>
                <a:latin typeface="Arial" charset="0"/>
              </a:rPr>
              <a:t>e-mail: vsegei@vsegei.ru,  http://www.vsegei.ru</a:t>
            </a:r>
            <a:endParaRPr lang="ru-RU" sz="9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3560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1" b="18389"/>
          <a:stretch/>
        </p:blipFill>
        <p:spPr bwMode="auto">
          <a:xfrm>
            <a:off x="43577" y="548680"/>
            <a:ext cx="4923031" cy="388843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reflection blurRad="38100" stA="19000" endPos="24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" t="48528" r="12007" b="30185"/>
          <a:stretch/>
        </p:blipFill>
        <p:spPr bwMode="auto">
          <a:xfrm>
            <a:off x="827584" y="3284984"/>
            <a:ext cx="8006317" cy="1786271"/>
          </a:xfrm>
          <a:prstGeom prst="rect">
            <a:avLst/>
          </a:prstGeom>
          <a:noFill/>
          <a:ln w="15875">
            <a:gradFill>
              <a:gsLst>
                <a:gs pos="0">
                  <a:schemeClr val="tx1"/>
                </a:gs>
                <a:gs pos="50000">
                  <a:srgbClr val="72856B"/>
                </a:gs>
                <a:gs pos="100000">
                  <a:schemeClr val="bg1"/>
                </a:gs>
              </a:gsLst>
              <a:lin ang="5400000" scaled="0"/>
            </a:gra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5489476" y="1611686"/>
            <a:ext cx="3475012" cy="553998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urn:cgi:classifierScheme:CGS:CzechLithology:2009.xml</a:t>
            </a:r>
            <a:endParaRPr lang="ru-RU" sz="18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4427984" y="5373216"/>
            <a:ext cx="173750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  <a:latin typeface="Arial" charset="0"/>
              </a:rPr>
              <a:t>Русский</a:t>
            </a:r>
            <a:endParaRPr lang="en-US" sz="1800" b="1" dirty="0" smtClean="0">
              <a:solidFill>
                <a:schemeClr val="bg1"/>
              </a:solidFill>
              <a:latin typeface="Arial" charset="0"/>
            </a:endParaRPr>
          </a:p>
          <a:p>
            <a:r>
              <a:rPr lang="ru-RU" sz="1800" b="1" dirty="0" smtClean="0">
                <a:solidFill>
                  <a:schemeClr val="bg1"/>
                </a:solidFill>
                <a:latin typeface="Arial" charset="0"/>
              </a:rPr>
              <a:t>казахский</a:t>
            </a:r>
          </a:p>
        </p:txBody>
      </p:sp>
      <p:sp>
        <p:nvSpPr>
          <p:cNvPr id="24" name="Полилиния 23"/>
          <p:cNvSpPr/>
          <p:nvPr/>
        </p:nvSpPr>
        <p:spPr>
          <a:xfrm flipH="1" flipV="1">
            <a:off x="5508103" y="4178118"/>
            <a:ext cx="744351" cy="1337683"/>
          </a:xfrm>
          <a:custGeom>
            <a:avLst/>
            <a:gdLst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95250 w 361950"/>
              <a:gd name="connsiteY2" fmla="*/ 28575 h 857250"/>
              <a:gd name="connsiteX3" fmla="*/ 123825 w 361950"/>
              <a:gd name="connsiteY3" fmla="*/ 47625 h 857250"/>
              <a:gd name="connsiteX4" fmla="*/ 142875 w 361950"/>
              <a:gd name="connsiteY4" fmla="*/ 85725 h 857250"/>
              <a:gd name="connsiteX5" fmla="*/ 180975 w 361950"/>
              <a:gd name="connsiteY5" fmla="*/ 104775 h 857250"/>
              <a:gd name="connsiteX6" fmla="*/ 219075 w 361950"/>
              <a:gd name="connsiteY6" fmla="*/ 133350 h 857250"/>
              <a:gd name="connsiteX7" fmla="*/ 228600 w 361950"/>
              <a:gd name="connsiteY7" fmla="*/ 161925 h 857250"/>
              <a:gd name="connsiteX8" fmla="*/ 285750 w 361950"/>
              <a:gd name="connsiteY8" fmla="*/ 228600 h 857250"/>
              <a:gd name="connsiteX9" fmla="*/ 314325 w 361950"/>
              <a:gd name="connsiteY9" fmla="*/ 285750 h 857250"/>
              <a:gd name="connsiteX10" fmla="*/ 333375 w 361950"/>
              <a:gd name="connsiteY10" fmla="*/ 323850 h 857250"/>
              <a:gd name="connsiteX11" fmla="*/ 323850 w 361950"/>
              <a:gd name="connsiteY11" fmla="*/ 438150 h 857250"/>
              <a:gd name="connsiteX12" fmla="*/ 304800 w 361950"/>
              <a:gd name="connsiteY12" fmla="*/ 476250 h 857250"/>
              <a:gd name="connsiteX13" fmla="*/ 266700 w 361950"/>
              <a:gd name="connsiteY13" fmla="*/ 552450 h 857250"/>
              <a:gd name="connsiteX14" fmla="*/ 238125 w 361950"/>
              <a:gd name="connsiteY14" fmla="*/ 647700 h 857250"/>
              <a:gd name="connsiteX15" fmla="*/ 285750 w 361950"/>
              <a:gd name="connsiteY15" fmla="*/ 800100 h 857250"/>
              <a:gd name="connsiteX16" fmla="*/ 333375 w 361950"/>
              <a:gd name="connsiteY16" fmla="*/ 838200 h 857250"/>
              <a:gd name="connsiteX17" fmla="*/ 361950 w 361950"/>
              <a:gd name="connsiteY17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95250 w 361950"/>
              <a:gd name="connsiteY2" fmla="*/ 28575 h 857250"/>
              <a:gd name="connsiteX3" fmla="*/ 142875 w 361950"/>
              <a:gd name="connsiteY3" fmla="*/ 85725 h 857250"/>
              <a:gd name="connsiteX4" fmla="*/ 180975 w 361950"/>
              <a:gd name="connsiteY4" fmla="*/ 104775 h 857250"/>
              <a:gd name="connsiteX5" fmla="*/ 219075 w 361950"/>
              <a:gd name="connsiteY5" fmla="*/ 133350 h 857250"/>
              <a:gd name="connsiteX6" fmla="*/ 228600 w 361950"/>
              <a:gd name="connsiteY6" fmla="*/ 161925 h 857250"/>
              <a:gd name="connsiteX7" fmla="*/ 285750 w 361950"/>
              <a:gd name="connsiteY7" fmla="*/ 228600 h 857250"/>
              <a:gd name="connsiteX8" fmla="*/ 314325 w 361950"/>
              <a:gd name="connsiteY8" fmla="*/ 285750 h 857250"/>
              <a:gd name="connsiteX9" fmla="*/ 333375 w 361950"/>
              <a:gd name="connsiteY9" fmla="*/ 323850 h 857250"/>
              <a:gd name="connsiteX10" fmla="*/ 323850 w 361950"/>
              <a:gd name="connsiteY10" fmla="*/ 438150 h 857250"/>
              <a:gd name="connsiteX11" fmla="*/ 304800 w 361950"/>
              <a:gd name="connsiteY11" fmla="*/ 476250 h 857250"/>
              <a:gd name="connsiteX12" fmla="*/ 266700 w 361950"/>
              <a:gd name="connsiteY12" fmla="*/ 552450 h 857250"/>
              <a:gd name="connsiteX13" fmla="*/ 238125 w 361950"/>
              <a:gd name="connsiteY13" fmla="*/ 647700 h 857250"/>
              <a:gd name="connsiteX14" fmla="*/ 285750 w 361950"/>
              <a:gd name="connsiteY14" fmla="*/ 800100 h 857250"/>
              <a:gd name="connsiteX15" fmla="*/ 333375 w 361950"/>
              <a:gd name="connsiteY15" fmla="*/ 838200 h 857250"/>
              <a:gd name="connsiteX16" fmla="*/ 361950 w 361950"/>
              <a:gd name="connsiteY16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19075 w 361950"/>
              <a:gd name="connsiteY4" fmla="*/ 133350 h 857250"/>
              <a:gd name="connsiteX5" fmla="*/ 228600 w 361950"/>
              <a:gd name="connsiteY5" fmla="*/ 161925 h 857250"/>
              <a:gd name="connsiteX6" fmla="*/ 285750 w 361950"/>
              <a:gd name="connsiteY6" fmla="*/ 228600 h 857250"/>
              <a:gd name="connsiteX7" fmla="*/ 314325 w 361950"/>
              <a:gd name="connsiteY7" fmla="*/ 285750 h 857250"/>
              <a:gd name="connsiteX8" fmla="*/ 333375 w 361950"/>
              <a:gd name="connsiteY8" fmla="*/ 323850 h 857250"/>
              <a:gd name="connsiteX9" fmla="*/ 323850 w 361950"/>
              <a:gd name="connsiteY9" fmla="*/ 438150 h 857250"/>
              <a:gd name="connsiteX10" fmla="*/ 304800 w 361950"/>
              <a:gd name="connsiteY10" fmla="*/ 476250 h 857250"/>
              <a:gd name="connsiteX11" fmla="*/ 266700 w 361950"/>
              <a:gd name="connsiteY11" fmla="*/ 552450 h 857250"/>
              <a:gd name="connsiteX12" fmla="*/ 238125 w 361950"/>
              <a:gd name="connsiteY12" fmla="*/ 647700 h 857250"/>
              <a:gd name="connsiteX13" fmla="*/ 285750 w 361950"/>
              <a:gd name="connsiteY13" fmla="*/ 800100 h 857250"/>
              <a:gd name="connsiteX14" fmla="*/ 333375 w 361950"/>
              <a:gd name="connsiteY14" fmla="*/ 838200 h 857250"/>
              <a:gd name="connsiteX15" fmla="*/ 361950 w 361950"/>
              <a:gd name="connsiteY15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19075 w 361950"/>
              <a:gd name="connsiteY4" fmla="*/ 133350 h 857250"/>
              <a:gd name="connsiteX5" fmla="*/ 285750 w 361950"/>
              <a:gd name="connsiteY5" fmla="*/ 228600 h 857250"/>
              <a:gd name="connsiteX6" fmla="*/ 314325 w 361950"/>
              <a:gd name="connsiteY6" fmla="*/ 285750 h 857250"/>
              <a:gd name="connsiteX7" fmla="*/ 333375 w 361950"/>
              <a:gd name="connsiteY7" fmla="*/ 323850 h 857250"/>
              <a:gd name="connsiteX8" fmla="*/ 323850 w 361950"/>
              <a:gd name="connsiteY8" fmla="*/ 438150 h 857250"/>
              <a:gd name="connsiteX9" fmla="*/ 304800 w 361950"/>
              <a:gd name="connsiteY9" fmla="*/ 476250 h 857250"/>
              <a:gd name="connsiteX10" fmla="*/ 266700 w 361950"/>
              <a:gd name="connsiteY10" fmla="*/ 552450 h 857250"/>
              <a:gd name="connsiteX11" fmla="*/ 238125 w 361950"/>
              <a:gd name="connsiteY11" fmla="*/ 647700 h 857250"/>
              <a:gd name="connsiteX12" fmla="*/ 285750 w 361950"/>
              <a:gd name="connsiteY12" fmla="*/ 800100 h 857250"/>
              <a:gd name="connsiteX13" fmla="*/ 333375 w 361950"/>
              <a:gd name="connsiteY13" fmla="*/ 838200 h 857250"/>
              <a:gd name="connsiteX14" fmla="*/ 361950 w 361950"/>
              <a:gd name="connsiteY14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85750 w 361950"/>
              <a:gd name="connsiteY4" fmla="*/ 228600 h 857250"/>
              <a:gd name="connsiteX5" fmla="*/ 314325 w 361950"/>
              <a:gd name="connsiteY5" fmla="*/ 285750 h 857250"/>
              <a:gd name="connsiteX6" fmla="*/ 333375 w 361950"/>
              <a:gd name="connsiteY6" fmla="*/ 323850 h 857250"/>
              <a:gd name="connsiteX7" fmla="*/ 323850 w 361950"/>
              <a:gd name="connsiteY7" fmla="*/ 438150 h 857250"/>
              <a:gd name="connsiteX8" fmla="*/ 304800 w 361950"/>
              <a:gd name="connsiteY8" fmla="*/ 476250 h 857250"/>
              <a:gd name="connsiteX9" fmla="*/ 266700 w 361950"/>
              <a:gd name="connsiteY9" fmla="*/ 552450 h 857250"/>
              <a:gd name="connsiteX10" fmla="*/ 238125 w 361950"/>
              <a:gd name="connsiteY10" fmla="*/ 647700 h 857250"/>
              <a:gd name="connsiteX11" fmla="*/ 285750 w 361950"/>
              <a:gd name="connsiteY11" fmla="*/ 800100 h 857250"/>
              <a:gd name="connsiteX12" fmla="*/ 333375 w 361950"/>
              <a:gd name="connsiteY12" fmla="*/ 838200 h 857250"/>
              <a:gd name="connsiteX13" fmla="*/ 361950 w 361950"/>
              <a:gd name="connsiteY13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85750 w 361950"/>
              <a:gd name="connsiteY4" fmla="*/ 228600 h 857250"/>
              <a:gd name="connsiteX5" fmla="*/ 314325 w 361950"/>
              <a:gd name="connsiteY5" fmla="*/ 285750 h 857250"/>
              <a:gd name="connsiteX6" fmla="*/ 333375 w 361950"/>
              <a:gd name="connsiteY6" fmla="*/ 323850 h 857250"/>
              <a:gd name="connsiteX7" fmla="*/ 323850 w 361950"/>
              <a:gd name="connsiteY7" fmla="*/ 438150 h 857250"/>
              <a:gd name="connsiteX8" fmla="*/ 304800 w 361950"/>
              <a:gd name="connsiteY8" fmla="*/ 476250 h 857250"/>
              <a:gd name="connsiteX9" fmla="*/ 238125 w 361950"/>
              <a:gd name="connsiteY9" fmla="*/ 647700 h 857250"/>
              <a:gd name="connsiteX10" fmla="*/ 285750 w 361950"/>
              <a:gd name="connsiteY10" fmla="*/ 800100 h 857250"/>
              <a:gd name="connsiteX11" fmla="*/ 333375 w 361950"/>
              <a:gd name="connsiteY11" fmla="*/ 838200 h 857250"/>
              <a:gd name="connsiteX12" fmla="*/ 361950 w 361950"/>
              <a:gd name="connsiteY12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85750 w 361950"/>
              <a:gd name="connsiteY4" fmla="*/ 228600 h 857250"/>
              <a:gd name="connsiteX5" fmla="*/ 314325 w 361950"/>
              <a:gd name="connsiteY5" fmla="*/ 285750 h 857250"/>
              <a:gd name="connsiteX6" fmla="*/ 333375 w 361950"/>
              <a:gd name="connsiteY6" fmla="*/ 323850 h 857250"/>
              <a:gd name="connsiteX7" fmla="*/ 323850 w 361950"/>
              <a:gd name="connsiteY7" fmla="*/ 438150 h 857250"/>
              <a:gd name="connsiteX8" fmla="*/ 238125 w 361950"/>
              <a:gd name="connsiteY8" fmla="*/ 647700 h 857250"/>
              <a:gd name="connsiteX9" fmla="*/ 285750 w 361950"/>
              <a:gd name="connsiteY9" fmla="*/ 800100 h 857250"/>
              <a:gd name="connsiteX10" fmla="*/ 333375 w 361950"/>
              <a:gd name="connsiteY10" fmla="*/ 838200 h 857250"/>
              <a:gd name="connsiteX11" fmla="*/ 361950 w 361950"/>
              <a:gd name="connsiteY11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314325 w 361950"/>
              <a:gd name="connsiteY4" fmla="*/ 285750 h 857250"/>
              <a:gd name="connsiteX5" fmla="*/ 333375 w 361950"/>
              <a:gd name="connsiteY5" fmla="*/ 323850 h 857250"/>
              <a:gd name="connsiteX6" fmla="*/ 323850 w 361950"/>
              <a:gd name="connsiteY6" fmla="*/ 438150 h 857250"/>
              <a:gd name="connsiteX7" fmla="*/ 238125 w 361950"/>
              <a:gd name="connsiteY7" fmla="*/ 647700 h 857250"/>
              <a:gd name="connsiteX8" fmla="*/ 285750 w 361950"/>
              <a:gd name="connsiteY8" fmla="*/ 800100 h 857250"/>
              <a:gd name="connsiteX9" fmla="*/ 333375 w 361950"/>
              <a:gd name="connsiteY9" fmla="*/ 838200 h 857250"/>
              <a:gd name="connsiteX10" fmla="*/ 361950 w 361950"/>
              <a:gd name="connsiteY10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333375 w 361950"/>
              <a:gd name="connsiteY4" fmla="*/ 323850 h 857250"/>
              <a:gd name="connsiteX5" fmla="*/ 323850 w 361950"/>
              <a:gd name="connsiteY5" fmla="*/ 438150 h 857250"/>
              <a:gd name="connsiteX6" fmla="*/ 238125 w 361950"/>
              <a:gd name="connsiteY6" fmla="*/ 647700 h 857250"/>
              <a:gd name="connsiteX7" fmla="*/ 285750 w 361950"/>
              <a:gd name="connsiteY7" fmla="*/ 800100 h 857250"/>
              <a:gd name="connsiteX8" fmla="*/ 333375 w 361950"/>
              <a:gd name="connsiteY8" fmla="*/ 838200 h 857250"/>
              <a:gd name="connsiteX9" fmla="*/ 361950 w 361950"/>
              <a:gd name="connsiteY9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333375 w 361950"/>
              <a:gd name="connsiteY3" fmla="*/ 323850 h 857250"/>
              <a:gd name="connsiteX4" fmla="*/ 323850 w 361950"/>
              <a:gd name="connsiteY4" fmla="*/ 438150 h 857250"/>
              <a:gd name="connsiteX5" fmla="*/ 238125 w 361950"/>
              <a:gd name="connsiteY5" fmla="*/ 647700 h 857250"/>
              <a:gd name="connsiteX6" fmla="*/ 285750 w 361950"/>
              <a:gd name="connsiteY6" fmla="*/ 800100 h 857250"/>
              <a:gd name="connsiteX7" fmla="*/ 333375 w 361950"/>
              <a:gd name="connsiteY7" fmla="*/ 838200 h 857250"/>
              <a:gd name="connsiteX8" fmla="*/ 361950 w 361950"/>
              <a:gd name="connsiteY8" fmla="*/ 857250 h 857250"/>
              <a:gd name="connsiteX0" fmla="*/ 0 w 361950"/>
              <a:gd name="connsiteY0" fmla="*/ 0 h 857250"/>
              <a:gd name="connsiteX1" fmla="*/ 142875 w 361950"/>
              <a:gd name="connsiteY1" fmla="*/ 85725 h 857250"/>
              <a:gd name="connsiteX2" fmla="*/ 333375 w 361950"/>
              <a:gd name="connsiteY2" fmla="*/ 323850 h 857250"/>
              <a:gd name="connsiteX3" fmla="*/ 323850 w 361950"/>
              <a:gd name="connsiteY3" fmla="*/ 438150 h 857250"/>
              <a:gd name="connsiteX4" fmla="*/ 238125 w 361950"/>
              <a:gd name="connsiteY4" fmla="*/ 647700 h 857250"/>
              <a:gd name="connsiteX5" fmla="*/ 285750 w 361950"/>
              <a:gd name="connsiteY5" fmla="*/ 800100 h 857250"/>
              <a:gd name="connsiteX6" fmla="*/ 333375 w 361950"/>
              <a:gd name="connsiteY6" fmla="*/ 838200 h 857250"/>
              <a:gd name="connsiteX7" fmla="*/ 361950 w 361950"/>
              <a:gd name="connsiteY7" fmla="*/ 857250 h 857250"/>
              <a:gd name="connsiteX0" fmla="*/ 0 w 361950"/>
              <a:gd name="connsiteY0" fmla="*/ 0 h 857250"/>
              <a:gd name="connsiteX1" fmla="*/ 142875 w 361950"/>
              <a:gd name="connsiteY1" fmla="*/ 85725 h 857250"/>
              <a:gd name="connsiteX2" fmla="*/ 333375 w 361950"/>
              <a:gd name="connsiteY2" fmla="*/ 323850 h 857250"/>
              <a:gd name="connsiteX3" fmla="*/ 323850 w 361950"/>
              <a:gd name="connsiteY3" fmla="*/ 438150 h 857250"/>
              <a:gd name="connsiteX4" fmla="*/ 238125 w 361950"/>
              <a:gd name="connsiteY4" fmla="*/ 647700 h 857250"/>
              <a:gd name="connsiteX5" fmla="*/ 285750 w 361950"/>
              <a:gd name="connsiteY5" fmla="*/ 800100 h 857250"/>
              <a:gd name="connsiteX6" fmla="*/ 361950 w 361950"/>
              <a:gd name="connsiteY6" fmla="*/ 857250 h 857250"/>
              <a:gd name="connsiteX0" fmla="*/ 0 w 771525"/>
              <a:gd name="connsiteY0" fmla="*/ 0 h 1400175"/>
              <a:gd name="connsiteX1" fmla="*/ 142875 w 771525"/>
              <a:gd name="connsiteY1" fmla="*/ 85725 h 1400175"/>
              <a:gd name="connsiteX2" fmla="*/ 333375 w 771525"/>
              <a:gd name="connsiteY2" fmla="*/ 323850 h 1400175"/>
              <a:gd name="connsiteX3" fmla="*/ 323850 w 771525"/>
              <a:gd name="connsiteY3" fmla="*/ 438150 h 1400175"/>
              <a:gd name="connsiteX4" fmla="*/ 238125 w 771525"/>
              <a:gd name="connsiteY4" fmla="*/ 647700 h 1400175"/>
              <a:gd name="connsiteX5" fmla="*/ 285750 w 771525"/>
              <a:gd name="connsiteY5" fmla="*/ 800100 h 1400175"/>
              <a:gd name="connsiteX6" fmla="*/ 771525 w 771525"/>
              <a:gd name="connsiteY6" fmla="*/ 1400175 h 1400175"/>
              <a:gd name="connsiteX0" fmla="*/ 0 w 771525"/>
              <a:gd name="connsiteY0" fmla="*/ 0 h 1400175"/>
              <a:gd name="connsiteX1" fmla="*/ 142875 w 771525"/>
              <a:gd name="connsiteY1" fmla="*/ 85725 h 1400175"/>
              <a:gd name="connsiteX2" fmla="*/ 333375 w 771525"/>
              <a:gd name="connsiteY2" fmla="*/ 323850 h 1400175"/>
              <a:gd name="connsiteX3" fmla="*/ 323850 w 771525"/>
              <a:gd name="connsiteY3" fmla="*/ 438150 h 1400175"/>
              <a:gd name="connsiteX4" fmla="*/ 238125 w 771525"/>
              <a:gd name="connsiteY4" fmla="*/ 647700 h 1400175"/>
              <a:gd name="connsiteX5" fmla="*/ 628650 w 771525"/>
              <a:gd name="connsiteY5" fmla="*/ 876300 h 1400175"/>
              <a:gd name="connsiteX6" fmla="*/ 771525 w 771525"/>
              <a:gd name="connsiteY6" fmla="*/ 1400175 h 1400175"/>
              <a:gd name="connsiteX0" fmla="*/ 0 w 628822"/>
              <a:gd name="connsiteY0" fmla="*/ 0 h 1485900"/>
              <a:gd name="connsiteX1" fmla="*/ 142875 w 628822"/>
              <a:gd name="connsiteY1" fmla="*/ 85725 h 1485900"/>
              <a:gd name="connsiteX2" fmla="*/ 333375 w 628822"/>
              <a:gd name="connsiteY2" fmla="*/ 323850 h 1485900"/>
              <a:gd name="connsiteX3" fmla="*/ 323850 w 628822"/>
              <a:gd name="connsiteY3" fmla="*/ 438150 h 1485900"/>
              <a:gd name="connsiteX4" fmla="*/ 238125 w 628822"/>
              <a:gd name="connsiteY4" fmla="*/ 647700 h 1485900"/>
              <a:gd name="connsiteX5" fmla="*/ 628650 w 628822"/>
              <a:gd name="connsiteY5" fmla="*/ 876300 h 1485900"/>
              <a:gd name="connsiteX6" fmla="*/ 180975 w 628822"/>
              <a:gd name="connsiteY6" fmla="*/ 1485900 h 1485900"/>
              <a:gd name="connsiteX0" fmla="*/ 0 w 628822"/>
              <a:gd name="connsiteY0" fmla="*/ 0 h 1485900"/>
              <a:gd name="connsiteX1" fmla="*/ 428625 w 628822"/>
              <a:gd name="connsiteY1" fmla="*/ 123825 h 1485900"/>
              <a:gd name="connsiteX2" fmla="*/ 333375 w 628822"/>
              <a:gd name="connsiteY2" fmla="*/ 323850 h 1485900"/>
              <a:gd name="connsiteX3" fmla="*/ 323850 w 628822"/>
              <a:gd name="connsiteY3" fmla="*/ 438150 h 1485900"/>
              <a:gd name="connsiteX4" fmla="*/ 238125 w 628822"/>
              <a:gd name="connsiteY4" fmla="*/ 647700 h 1485900"/>
              <a:gd name="connsiteX5" fmla="*/ 628650 w 628822"/>
              <a:gd name="connsiteY5" fmla="*/ 876300 h 1485900"/>
              <a:gd name="connsiteX6" fmla="*/ 180975 w 628822"/>
              <a:gd name="connsiteY6" fmla="*/ 1485900 h 1485900"/>
              <a:gd name="connsiteX0" fmla="*/ 0 w 716256"/>
              <a:gd name="connsiteY0" fmla="*/ 0 h 1485900"/>
              <a:gd name="connsiteX1" fmla="*/ 428625 w 716256"/>
              <a:gd name="connsiteY1" fmla="*/ 123825 h 1485900"/>
              <a:gd name="connsiteX2" fmla="*/ 714375 w 716256"/>
              <a:gd name="connsiteY2" fmla="*/ 485775 h 1485900"/>
              <a:gd name="connsiteX3" fmla="*/ 323850 w 716256"/>
              <a:gd name="connsiteY3" fmla="*/ 438150 h 1485900"/>
              <a:gd name="connsiteX4" fmla="*/ 238125 w 716256"/>
              <a:gd name="connsiteY4" fmla="*/ 647700 h 1485900"/>
              <a:gd name="connsiteX5" fmla="*/ 628650 w 716256"/>
              <a:gd name="connsiteY5" fmla="*/ 876300 h 1485900"/>
              <a:gd name="connsiteX6" fmla="*/ 180975 w 716256"/>
              <a:gd name="connsiteY6" fmla="*/ 1485900 h 1485900"/>
              <a:gd name="connsiteX0" fmla="*/ 0 w 984636"/>
              <a:gd name="connsiteY0" fmla="*/ 0 h 1485900"/>
              <a:gd name="connsiteX1" fmla="*/ 428625 w 984636"/>
              <a:gd name="connsiteY1" fmla="*/ 123825 h 1485900"/>
              <a:gd name="connsiteX2" fmla="*/ 714375 w 984636"/>
              <a:gd name="connsiteY2" fmla="*/ 485775 h 1485900"/>
              <a:gd name="connsiteX3" fmla="*/ 971550 w 984636"/>
              <a:gd name="connsiteY3" fmla="*/ 933450 h 1485900"/>
              <a:gd name="connsiteX4" fmla="*/ 238125 w 984636"/>
              <a:gd name="connsiteY4" fmla="*/ 647700 h 1485900"/>
              <a:gd name="connsiteX5" fmla="*/ 628650 w 984636"/>
              <a:gd name="connsiteY5" fmla="*/ 876300 h 1485900"/>
              <a:gd name="connsiteX6" fmla="*/ 180975 w 984636"/>
              <a:gd name="connsiteY6" fmla="*/ 1485900 h 1485900"/>
              <a:gd name="connsiteX0" fmla="*/ 0 w 1086322"/>
              <a:gd name="connsiteY0" fmla="*/ 0 h 1888164"/>
              <a:gd name="connsiteX1" fmla="*/ 428625 w 1086322"/>
              <a:gd name="connsiteY1" fmla="*/ 123825 h 1888164"/>
              <a:gd name="connsiteX2" fmla="*/ 714375 w 1086322"/>
              <a:gd name="connsiteY2" fmla="*/ 485775 h 1888164"/>
              <a:gd name="connsiteX3" fmla="*/ 971550 w 1086322"/>
              <a:gd name="connsiteY3" fmla="*/ 933450 h 1888164"/>
              <a:gd name="connsiteX4" fmla="*/ 1085850 w 1086322"/>
              <a:gd name="connsiteY4" fmla="*/ 1876425 h 1888164"/>
              <a:gd name="connsiteX5" fmla="*/ 628650 w 1086322"/>
              <a:gd name="connsiteY5" fmla="*/ 876300 h 1888164"/>
              <a:gd name="connsiteX6" fmla="*/ 180975 w 1086322"/>
              <a:gd name="connsiteY6" fmla="*/ 1485900 h 1888164"/>
              <a:gd name="connsiteX0" fmla="*/ 0 w 1086721"/>
              <a:gd name="connsiteY0" fmla="*/ 0 h 2614328"/>
              <a:gd name="connsiteX1" fmla="*/ 428625 w 1086721"/>
              <a:gd name="connsiteY1" fmla="*/ 123825 h 2614328"/>
              <a:gd name="connsiteX2" fmla="*/ 714375 w 1086721"/>
              <a:gd name="connsiteY2" fmla="*/ 485775 h 2614328"/>
              <a:gd name="connsiteX3" fmla="*/ 971550 w 1086721"/>
              <a:gd name="connsiteY3" fmla="*/ 933450 h 2614328"/>
              <a:gd name="connsiteX4" fmla="*/ 1085850 w 1086721"/>
              <a:gd name="connsiteY4" fmla="*/ 1876425 h 2614328"/>
              <a:gd name="connsiteX5" fmla="*/ 828675 w 1086721"/>
              <a:gd name="connsiteY5" fmla="*/ 2609850 h 2614328"/>
              <a:gd name="connsiteX6" fmla="*/ 180975 w 1086721"/>
              <a:gd name="connsiteY6" fmla="*/ 1485900 h 2614328"/>
              <a:gd name="connsiteX0" fmla="*/ 0 w 1086654"/>
              <a:gd name="connsiteY0" fmla="*/ 0 h 2743200"/>
              <a:gd name="connsiteX1" fmla="*/ 428625 w 1086654"/>
              <a:gd name="connsiteY1" fmla="*/ 123825 h 2743200"/>
              <a:gd name="connsiteX2" fmla="*/ 714375 w 1086654"/>
              <a:gd name="connsiteY2" fmla="*/ 485775 h 2743200"/>
              <a:gd name="connsiteX3" fmla="*/ 971550 w 1086654"/>
              <a:gd name="connsiteY3" fmla="*/ 933450 h 2743200"/>
              <a:gd name="connsiteX4" fmla="*/ 1085850 w 1086654"/>
              <a:gd name="connsiteY4" fmla="*/ 1876425 h 2743200"/>
              <a:gd name="connsiteX5" fmla="*/ 828675 w 1086654"/>
              <a:gd name="connsiteY5" fmla="*/ 2609850 h 2743200"/>
              <a:gd name="connsiteX6" fmla="*/ 247650 w 1086654"/>
              <a:gd name="connsiteY6" fmla="*/ 2743200 h 2743200"/>
              <a:gd name="connsiteX0" fmla="*/ 0 w 1086330"/>
              <a:gd name="connsiteY0" fmla="*/ 0 h 2743200"/>
              <a:gd name="connsiteX1" fmla="*/ 428625 w 1086330"/>
              <a:gd name="connsiteY1" fmla="*/ 123825 h 2743200"/>
              <a:gd name="connsiteX2" fmla="*/ 714375 w 1086330"/>
              <a:gd name="connsiteY2" fmla="*/ 485775 h 2743200"/>
              <a:gd name="connsiteX3" fmla="*/ 971550 w 1086330"/>
              <a:gd name="connsiteY3" fmla="*/ 933450 h 2743200"/>
              <a:gd name="connsiteX4" fmla="*/ 1085850 w 1086330"/>
              <a:gd name="connsiteY4" fmla="*/ 1876425 h 2743200"/>
              <a:gd name="connsiteX5" fmla="*/ 733425 w 1086330"/>
              <a:gd name="connsiteY5" fmla="*/ 2505075 h 2743200"/>
              <a:gd name="connsiteX6" fmla="*/ 247650 w 1086330"/>
              <a:gd name="connsiteY6" fmla="*/ 2743200 h 2743200"/>
              <a:gd name="connsiteX0" fmla="*/ 0 w 1039397"/>
              <a:gd name="connsiteY0" fmla="*/ 0 h 2743200"/>
              <a:gd name="connsiteX1" fmla="*/ 428625 w 1039397"/>
              <a:gd name="connsiteY1" fmla="*/ 123825 h 2743200"/>
              <a:gd name="connsiteX2" fmla="*/ 714375 w 1039397"/>
              <a:gd name="connsiteY2" fmla="*/ 485775 h 2743200"/>
              <a:gd name="connsiteX3" fmla="*/ 971550 w 1039397"/>
              <a:gd name="connsiteY3" fmla="*/ 933450 h 2743200"/>
              <a:gd name="connsiteX4" fmla="*/ 1038225 w 1039397"/>
              <a:gd name="connsiteY4" fmla="*/ 1733550 h 2743200"/>
              <a:gd name="connsiteX5" fmla="*/ 733425 w 1039397"/>
              <a:gd name="connsiteY5" fmla="*/ 2505075 h 2743200"/>
              <a:gd name="connsiteX6" fmla="*/ 247650 w 1039397"/>
              <a:gd name="connsiteY6" fmla="*/ 2743200 h 2743200"/>
              <a:gd name="connsiteX0" fmla="*/ 0 w 1039397"/>
              <a:gd name="connsiteY0" fmla="*/ 0 h 2743200"/>
              <a:gd name="connsiteX1" fmla="*/ 400050 w 1039397"/>
              <a:gd name="connsiteY1" fmla="*/ 180975 h 2743200"/>
              <a:gd name="connsiteX2" fmla="*/ 714375 w 1039397"/>
              <a:gd name="connsiteY2" fmla="*/ 485775 h 2743200"/>
              <a:gd name="connsiteX3" fmla="*/ 971550 w 1039397"/>
              <a:gd name="connsiteY3" fmla="*/ 933450 h 2743200"/>
              <a:gd name="connsiteX4" fmla="*/ 1038225 w 1039397"/>
              <a:gd name="connsiteY4" fmla="*/ 1733550 h 2743200"/>
              <a:gd name="connsiteX5" fmla="*/ 733425 w 1039397"/>
              <a:gd name="connsiteY5" fmla="*/ 2505075 h 2743200"/>
              <a:gd name="connsiteX6" fmla="*/ 247650 w 1039397"/>
              <a:gd name="connsiteY6" fmla="*/ 2743200 h 2743200"/>
              <a:gd name="connsiteX0" fmla="*/ 0 w 1048661"/>
              <a:gd name="connsiteY0" fmla="*/ 0 h 2743200"/>
              <a:gd name="connsiteX1" fmla="*/ 400050 w 1048661"/>
              <a:gd name="connsiteY1" fmla="*/ 180975 h 2743200"/>
              <a:gd name="connsiteX2" fmla="*/ 714375 w 1048661"/>
              <a:gd name="connsiteY2" fmla="*/ 485775 h 2743200"/>
              <a:gd name="connsiteX3" fmla="*/ 971550 w 1048661"/>
              <a:gd name="connsiteY3" fmla="*/ 933450 h 2743200"/>
              <a:gd name="connsiteX4" fmla="*/ 1047750 w 1048661"/>
              <a:gd name="connsiteY4" fmla="*/ 1581150 h 2743200"/>
              <a:gd name="connsiteX5" fmla="*/ 733425 w 1048661"/>
              <a:gd name="connsiteY5" fmla="*/ 2505075 h 2743200"/>
              <a:gd name="connsiteX6" fmla="*/ 247650 w 1048661"/>
              <a:gd name="connsiteY6" fmla="*/ 2743200 h 2743200"/>
              <a:gd name="connsiteX0" fmla="*/ 0 w 1049619"/>
              <a:gd name="connsiteY0" fmla="*/ 0 h 2743200"/>
              <a:gd name="connsiteX1" fmla="*/ 400050 w 1049619"/>
              <a:gd name="connsiteY1" fmla="*/ 180975 h 2743200"/>
              <a:gd name="connsiteX2" fmla="*/ 714375 w 1049619"/>
              <a:gd name="connsiteY2" fmla="*/ 485775 h 2743200"/>
              <a:gd name="connsiteX3" fmla="*/ 971550 w 1049619"/>
              <a:gd name="connsiteY3" fmla="*/ 933450 h 2743200"/>
              <a:gd name="connsiteX4" fmla="*/ 1047750 w 1049619"/>
              <a:gd name="connsiteY4" fmla="*/ 1581150 h 2743200"/>
              <a:gd name="connsiteX5" fmla="*/ 911685 w 1049619"/>
              <a:gd name="connsiteY5" fmla="*/ 2102644 h 2743200"/>
              <a:gd name="connsiteX6" fmla="*/ 733425 w 1049619"/>
              <a:gd name="connsiteY6" fmla="*/ 2505075 h 2743200"/>
              <a:gd name="connsiteX7" fmla="*/ 247650 w 1049619"/>
              <a:gd name="connsiteY7" fmla="*/ 2743200 h 2743200"/>
              <a:gd name="connsiteX0" fmla="*/ 0 w 1049619"/>
              <a:gd name="connsiteY0" fmla="*/ 0 h 2743200"/>
              <a:gd name="connsiteX1" fmla="*/ 400050 w 1049619"/>
              <a:gd name="connsiteY1" fmla="*/ 180975 h 2743200"/>
              <a:gd name="connsiteX2" fmla="*/ 714375 w 1049619"/>
              <a:gd name="connsiteY2" fmla="*/ 485775 h 2743200"/>
              <a:gd name="connsiteX3" fmla="*/ 971550 w 1049619"/>
              <a:gd name="connsiteY3" fmla="*/ 933450 h 2743200"/>
              <a:gd name="connsiteX4" fmla="*/ 1047750 w 1049619"/>
              <a:gd name="connsiteY4" fmla="*/ 1581150 h 2743200"/>
              <a:gd name="connsiteX5" fmla="*/ 987885 w 1049619"/>
              <a:gd name="connsiteY5" fmla="*/ 2140744 h 2743200"/>
              <a:gd name="connsiteX6" fmla="*/ 733425 w 1049619"/>
              <a:gd name="connsiteY6" fmla="*/ 2505075 h 2743200"/>
              <a:gd name="connsiteX7" fmla="*/ 247650 w 1049619"/>
              <a:gd name="connsiteY7" fmla="*/ 2743200 h 2743200"/>
              <a:gd name="connsiteX0" fmla="*/ 0 w 1049619"/>
              <a:gd name="connsiteY0" fmla="*/ 0 h 2743200"/>
              <a:gd name="connsiteX1" fmla="*/ 400050 w 1049619"/>
              <a:gd name="connsiteY1" fmla="*/ 180975 h 2743200"/>
              <a:gd name="connsiteX2" fmla="*/ 714375 w 1049619"/>
              <a:gd name="connsiteY2" fmla="*/ 485775 h 2743200"/>
              <a:gd name="connsiteX3" fmla="*/ 971550 w 1049619"/>
              <a:gd name="connsiteY3" fmla="*/ 933450 h 2743200"/>
              <a:gd name="connsiteX4" fmla="*/ 1047750 w 1049619"/>
              <a:gd name="connsiteY4" fmla="*/ 1581150 h 2743200"/>
              <a:gd name="connsiteX5" fmla="*/ 987885 w 1049619"/>
              <a:gd name="connsiteY5" fmla="*/ 2140744 h 2743200"/>
              <a:gd name="connsiteX6" fmla="*/ 666750 w 1049619"/>
              <a:gd name="connsiteY6" fmla="*/ 2657475 h 2743200"/>
              <a:gd name="connsiteX7" fmla="*/ 247650 w 1049619"/>
              <a:gd name="connsiteY7" fmla="*/ 2743200 h 2743200"/>
              <a:gd name="connsiteX0" fmla="*/ 0 w 1049619"/>
              <a:gd name="connsiteY0" fmla="*/ 0 h 2733675"/>
              <a:gd name="connsiteX1" fmla="*/ 400050 w 1049619"/>
              <a:gd name="connsiteY1" fmla="*/ 180975 h 2733675"/>
              <a:gd name="connsiteX2" fmla="*/ 714375 w 1049619"/>
              <a:gd name="connsiteY2" fmla="*/ 485775 h 2733675"/>
              <a:gd name="connsiteX3" fmla="*/ 971550 w 1049619"/>
              <a:gd name="connsiteY3" fmla="*/ 933450 h 2733675"/>
              <a:gd name="connsiteX4" fmla="*/ 1047750 w 1049619"/>
              <a:gd name="connsiteY4" fmla="*/ 1581150 h 2733675"/>
              <a:gd name="connsiteX5" fmla="*/ 987885 w 1049619"/>
              <a:gd name="connsiteY5" fmla="*/ 2140744 h 2733675"/>
              <a:gd name="connsiteX6" fmla="*/ 666750 w 1049619"/>
              <a:gd name="connsiteY6" fmla="*/ 2657475 h 2733675"/>
              <a:gd name="connsiteX7" fmla="*/ 228600 w 1049619"/>
              <a:gd name="connsiteY7" fmla="*/ 2733675 h 2733675"/>
              <a:gd name="connsiteX0" fmla="*/ 0 w 1048821"/>
              <a:gd name="connsiteY0" fmla="*/ 0 h 2733675"/>
              <a:gd name="connsiteX1" fmla="*/ 400050 w 1048821"/>
              <a:gd name="connsiteY1" fmla="*/ 180975 h 2733675"/>
              <a:gd name="connsiteX2" fmla="*/ 904875 w 1048821"/>
              <a:gd name="connsiteY2" fmla="*/ 371475 h 2733675"/>
              <a:gd name="connsiteX3" fmla="*/ 971550 w 1048821"/>
              <a:gd name="connsiteY3" fmla="*/ 933450 h 2733675"/>
              <a:gd name="connsiteX4" fmla="*/ 1047750 w 1048821"/>
              <a:gd name="connsiteY4" fmla="*/ 1581150 h 2733675"/>
              <a:gd name="connsiteX5" fmla="*/ 987885 w 1048821"/>
              <a:gd name="connsiteY5" fmla="*/ 2140744 h 2733675"/>
              <a:gd name="connsiteX6" fmla="*/ 666750 w 1048821"/>
              <a:gd name="connsiteY6" fmla="*/ 2657475 h 2733675"/>
              <a:gd name="connsiteX7" fmla="*/ 228600 w 1048821"/>
              <a:gd name="connsiteY7" fmla="*/ 2733675 h 2733675"/>
              <a:gd name="connsiteX0" fmla="*/ 0 w 1230740"/>
              <a:gd name="connsiteY0" fmla="*/ 0 h 2733675"/>
              <a:gd name="connsiteX1" fmla="*/ 400050 w 1230740"/>
              <a:gd name="connsiteY1" fmla="*/ 180975 h 2733675"/>
              <a:gd name="connsiteX2" fmla="*/ 904875 w 1230740"/>
              <a:gd name="connsiteY2" fmla="*/ 371475 h 2733675"/>
              <a:gd name="connsiteX3" fmla="*/ 1228725 w 1230740"/>
              <a:gd name="connsiteY3" fmla="*/ 971550 h 2733675"/>
              <a:gd name="connsiteX4" fmla="*/ 1047750 w 1230740"/>
              <a:gd name="connsiteY4" fmla="*/ 1581150 h 2733675"/>
              <a:gd name="connsiteX5" fmla="*/ 987885 w 1230740"/>
              <a:gd name="connsiteY5" fmla="*/ 2140744 h 2733675"/>
              <a:gd name="connsiteX6" fmla="*/ 666750 w 1230740"/>
              <a:gd name="connsiteY6" fmla="*/ 2657475 h 2733675"/>
              <a:gd name="connsiteX7" fmla="*/ 228600 w 1230740"/>
              <a:gd name="connsiteY7" fmla="*/ 2733675 h 2733675"/>
              <a:gd name="connsiteX0" fmla="*/ 0 w 1298545"/>
              <a:gd name="connsiteY0" fmla="*/ 0 h 2733675"/>
              <a:gd name="connsiteX1" fmla="*/ 400050 w 1298545"/>
              <a:gd name="connsiteY1" fmla="*/ 180975 h 2733675"/>
              <a:gd name="connsiteX2" fmla="*/ 904875 w 1298545"/>
              <a:gd name="connsiteY2" fmla="*/ 371475 h 2733675"/>
              <a:gd name="connsiteX3" fmla="*/ 1228725 w 1298545"/>
              <a:gd name="connsiteY3" fmla="*/ 971550 h 2733675"/>
              <a:gd name="connsiteX4" fmla="*/ 1295400 w 1298545"/>
              <a:gd name="connsiteY4" fmla="*/ 1676400 h 2733675"/>
              <a:gd name="connsiteX5" fmla="*/ 987885 w 1298545"/>
              <a:gd name="connsiteY5" fmla="*/ 2140744 h 2733675"/>
              <a:gd name="connsiteX6" fmla="*/ 666750 w 1298545"/>
              <a:gd name="connsiteY6" fmla="*/ 2657475 h 2733675"/>
              <a:gd name="connsiteX7" fmla="*/ 228600 w 1298545"/>
              <a:gd name="connsiteY7" fmla="*/ 2733675 h 2733675"/>
              <a:gd name="connsiteX0" fmla="*/ 0 w 1298545"/>
              <a:gd name="connsiteY0" fmla="*/ 0 h 2733675"/>
              <a:gd name="connsiteX1" fmla="*/ 400050 w 1298545"/>
              <a:gd name="connsiteY1" fmla="*/ 180975 h 2733675"/>
              <a:gd name="connsiteX2" fmla="*/ 904875 w 1298545"/>
              <a:gd name="connsiteY2" fmla="*/ 371475 h 2733675"/>
              <a:gd name="connsiteX3" fmla="*/ 1228725 w 1298545"/>
              <a:gd name="connsiteY3" fmla="*/ 971550 h 2733675"/>
              <a:gd name="connsiteX4" fmla="*/ 1295400 w 1298545"/>
              <a:gd name="connsiteY4" fmla="*/ 1676400 h 2733675"/>
              <a:gd name="connsiteX5" fmla="*/ 1083135 w 1298545"/>
              <a:gd name="connsiteY5" fmla="*/ 2245519 h 2733675"/>
              <a:gd name="connsiteX6" fmla="*/ 666750 w 1298545"/>
              <a:gd name="connsiteY6" fmla="*/ 2657475 h 2733675"/>
              <a:gd name="connsiteX7" fmla="*/ 228600 w 1298545"/>
              <a:gd name="connsiteY7" fmla="*/ 2733675 h 2733675"/>
              <a:gd name="connsiteX0" fmla="*/ 0 w 1298545"/>
              <a:gd name="connsiteY0" fmla="*/ 0 h 2733675"/>
              <a:gd name="connsiteX1" fmla="*/ 409575 w 1298545"/>
              <a:gd name="connsiteY1" fmla="*/ 66675 h 2733675"/>
              <a:gd name="connsiteX2" fmla="*/ 904875 w 1298545"/>
              <a:gd name="connsiteY2" fmla="*/ 371475 h 2733675"/>
              <a:gd name="connsiteX3" fmla="*/ 1228725 w 1298545"/>
              <a:gd name="connsiteY3" fmla="*/ 971550 h 2733675"/>
              <a:gd name="connsiteX4" fmla="*/ 1295400 w 1298545"/>
              <a:gd name="connsiteY4" fmla="*/ 1676400 h 2733675"/>
              <a:gd name="connsiteX5" fmla="*/ 1083135 w 1298545"/>
              <a:gd name="connsiteY5" fmla="*/ 2245519 h 2733675"/>
              <a:gd name="connsiteX6" fmla="*/ 666750 w 1298545"/>
              <a:gd name="connsiteY6" fmla="*/ 2657475 h 2733675"/>
              <a:gd name="connsiteX7" fmla="*/ 228600 w 1298545"/>
              <a:gd name="connsiteY7" fmla="*/ 2733675 h 2733675"/>
              <a:gd name="connsiteX0" fmla="*/ 0 w 1297894"/>
              <a:gd name="connsiteY0" fmla="*/ 0 h 2733675"/>
              <a:gd name="connsiteX1" fmla="*/ 409575 w 1297894"/>
              <a:gd name="connsiteY1" fmla="*/ 66675 h 2733675"/>
              <a:gd name="connsiteX2" fmla="*/ 952500 w 1297894"/>
              <a:gd name="connsiteY2" fmla="*/ 428625 h 2733675"/>
              <a:gd name="connsiteX3" fmla="*/ 1228725 w 1297894"/>
              <a:gd name="connsiteY3" fmla="*/ 971550 h 2733675"/>
              <a:gd name="connsiteX4" fmla="*/ 1295400 w 1297894"/>
              <a:gd name="connsiteY4" fmla="*/ 1676400 h 2733675"/>
              <a:gd name="connsiteX5" fmla="*/ 1083135 w 1297894"/>
              <a:gd name="connsiteY5" fmla="*/ 2245519 h 2733675"/>
              <a:gd name="connsiteX6" fmla="*/ 666750 w 1297894"/>
              <a:gd name="connsiteY6" fmla="*/ 2657475 h 2733675"/>
              <a:gd name="connsiteX7" fmla="*/ 228600 w 1297894"/>
              <a:gd name="connsiteY7" fmla="*/ 2733675 h 2733675"/>
              <a:gd name="connsiteX0" fmla="*/ 0 w 2726644"/>
              <a:gd name="connsiteY0" fmla="*/ 1047537 h 2685837"/>
              <a:gd name="connsiteX1" fmla="*/ 1838325 w 2726644"/>
              <a:gd name="connsiteY1" fmla="*/ 18837 h 2685837"/>
              <a:gd name="connsiteX2" fmla="*/ 2381250 w 2726644"/>
              <a:gd name="connsiteY2" fmla="*/ 380787 h 2685837"/>
              <a:gd name="connsiteX3" fmla="*/ 2657475 w 2726644"/>
              <a:gd name="connsiteY3" fmla="*/ 923712 h 2685837"/>
              <a:gd name="connsiteX4" fmla="*/ 2724150 w 2726644"/>
              <a:gd name="connsiteY4" fmla="*/ 1628562 h 2685837"/>
              <a:gd name="connsiteX5" fmla="*/ 2511885 w 2726644"/>
              <a:gd name="connsiteY5" fmla="*/ 2197681 h 2685837"/>
              <a:gd name="connsiteX6" fmla="*/ 2095500 w 2726644"/>
              <a:gd name="connsiteY6" fmla="*/ 2609637 h 2685837"/>
              <a:gd name="connsiteX7" fmla="*/ 1657350 w 2726644"/>
              <a:gd name="connsiteY7" fmla="*/ 2685837 h 2685837"/>
              <a:gd name="connsiteX0" fmla="*/ 0 w 2726644"/>
              <a:gd name="connsiteY0" fmla="*/ 669918 h 2308218"/>
              <a:gd name="connsiteX1" fmla="*/ 1095375 w 2726644"/>
              <a:gd name="connsiteY1" fmla="*/ 831843 h 2308218"/>
              <a:gd name="connsiteX2" fmla="*/ 2381250 w 2726644"/>
              <a:gd name="connsiteY2" fmla="*/ 3168 h 2308218"/>
              <a:gd name="connsiteX3" fmla="*/ 2657475 w 2726644"/>
              <a:gd name="connsiteY3" fmla="*/ 546093 h 2308218"/>
              <a:gd name="connsiteX4" fmla="*/ 2724150 w 2726644"/>
              <a:gd name="connsiteY4" fmla="*/ 1250943 h 2308218"/>
              <a:gd name="connsiteX5" fmla="*/ 2511885 w 2726644"/>
              <a:gd name="connsiteY5" fmla="*/ 1820062 h 2308218"/>
              <a:gd name="connsiteX6" fmla="*/ 2095500 w 2726644"/>
              <a:gd name="connsiteY6" fmla="*/ 2232018 h 2308218"/>
              <a:gd name="connsiteX7" fmla="*/ 1657350 w 2726644"/>
              <a:gd name="connsiteY7" fmla="*/ 2308218 h 2308218"/>
              <a:gd name="connsiteX0" fmla="*/ 0 w 2761150"/>
              <a:gd name="connsiteY0" fmla="*/ 126024 h 1764324"/>
              <a:gd name="connsiteX1" fmla="*/ 1095375 w 2761150"/>
              <a:gd name="connsiteY1" fmla="*/ 287949 h 1764324"/>
              <a:gd name="connsiteX2" fmla="*/ 1666875 w 2761150"/>
              <a:gd name="connsiteY2" fmla="*/ 954699 h 1764324"/>
              <a:gd name="connsiteX3" fmla="*/ 2657475 w 2761150"/>
              <a:gd name="connsiteY3" fmla="*/ 2199 h 1764324"/>
              <a:gd name="connsiteX4" fmla="*/ 2724150 w 2761150"/>
              <a:gd name="connsiteY4" fmla="*/ 707049 h 1764324"/>
              <a:gd name="connsiteX5" fmla="*/ 2511885 w 2761150"/>
              <a:gd name="connsiteY5" fmla="*/ 1276168 h 1764324"/>
              <a:gd name="connsiteX6" fmla="*/ 2095500 w 2761150"/>
              <a:gd name="connsiteY6" fmla="*/ 1688124 h 1764324"/>
              <a:gd name="connsiteX7" fmla="*/ 1657350 w 2761150"/>
              <a:gd name="connsiteY7" fmla="*/ 1764324 h 1764324"/>
              <a:gd name="connsiteX0" fmla="*/ 0 w 2724252"/>
              <a:gd name="connsiteY0" fmla="*/ 0 h 1638300"/>
              <a:gd name="connsiteX1" fmla="*/ 1095375 w 2724252"/>
              <a:gd name="connsiteY1" fmla="*/ 161925 h 1638300"/>
              <a:gd name="connsiteX2" fmla="*/ 1666875 w 2724252"/>
              <a:gd name="connsiteY2" fmla="*/ 828675 h 1638300"/>
              <a:gd name="connsiteX3" fmla="*/ 1838325 w 2724252"/>
              <a:gd name="connsiteY3" fmla="*/ 990600 h 1638300"/>
              <a:gd name="connsiteX4" fmla="*/ 2724150 w 2724252"/>
              <a:gd name="connsiteY4" fmla="*/ 581025 h 1638300"/>
              <a:gd name="connsiteX5" fmla="*/ 2511885 w 2724252"/>
              <a:gd name="connsiteY5" fmla="*/ 1150144 h 1638300"/>
              <a:gd name="connsiteX6" fmla="*/ 2095500 w 2724252"/>
              <a:gd name="connsiteY6" fmla="*/ 1562100 h 1638300"/>
              <a:gd name="connsiteX7" fmla="*/ 1657350 w 2724252"/>
              <a:gd name="connsiteY7" fmla="*/ 1638300 h 1638300"/>
              <a:gd name="connsiteX0" fmla="*/ 0 w 2511885"/>
              <a:gd name="connsiteY0" fmla="*/ 0 h 1638300"/>
              <a:gd name="connsiteX1" fmla="*/ 1095375 w 2511885"/>
              <a:gd name="connsiteY1" fmla="*/ 161925 h 1638300"/>
              <a:gd name="connsiteX2" fmla="*/ 1666875 w 2511885"/>
              <a:gd name="connsiteY2" fmla="*/ 828675 h 1638300"/>
              <a:gd name="connsiteX3" fmla="*/ 1838325 w 2511885"/>
              <a:gd name="connsiteY3" fmla="*/ 990600 h 1638300"/>
              <a:gd name="connsiteX4" fmla="*/ 2511885 w 2511885"/>
              <a:gd name="connsiteY4" fmla="*/ 1150144 h 1638300"/>
              <a:gd name="connsiteX5" fmla="*/ 2095500 w 2511885"/>
              <a:gd name="connsiteY5" fmla="*/ 1562100 h 1638300"/>
              <a:gd name="connsiteX6" fmla="*/ 1657350 w 2511885"/>
              <a:gd name="connsiteY6" fmla="*/ 1638300 h 1638300"/>
              <a:gd name="connsiteX0" fmla="*/ 0 w 2098370"/>
              <a:gd name="connsiteY0" fmla="*/ 0 h 1638300"/>
              <a:gd name="connsiteX1" fmla="*/ 1095375 w 2098370"/>
              <a:gd name="connsiteY1" fmla="*/ 161925 h 1638300"/>
              <a:gd name="connsiteX2" fmla="*/ 1666875 w 2098370"/>
              <a:gd name="connsiteY2" fmla="*/ 828675 h 1638300"/>
              <a:gd name="connsiteX3" fmla="*/ 1838325 w 2098370"/>
              <a:gd name="connsiteY3" fmla="*/ 990600 h 1638300"/>
              <a:gd name="connsiteX4" fmla="*/ 2095500 w 2098370"/>
              <a:gd name="connsiteY4" fmla="*/ 1562100 h 1638300"/>
              <a:gd name="connsiteX5" fmla="*/ 1657350 w 2098370"/>
              <a:gd name="connsiteY5" fmla="*/ 1638300 h 1638300"/>
              <a:gd name="connsiteX0" fmla="*/ 0 w 1838338"/>
              <a:gd name="connsiteY0" fmla="*/ 0 h 1638300"/>
              <a:gd name="connsiteX1" fmla="*/ 1095375 w 1838338"/>
              <a:gd name="connsiteY1" fmla="*/ 161925 h 1638300"/>
              <a:gd name="connsiteX2" fmla="*/ 1666875 w 1838338"/>
              <a:gd name="connsiteY2" fmla="*/ 828675 h 1638300"/>
              <a:gd name="connsiteX3" fmla="*/ 1838325 w 1838338"/>
              <a:gd name="connsiteY3" fmla="*/ 990600 h 1638300"/>
              <a:gd name="connsiteX4" fmla="*/ 1657350 w 1838338"/>
              <a:gd name="connsiteY4" fmla="*/ 1638300 h 1638300"/>
              <a:gd name="connsiteX0" fmla="*/ 0 w 1933823"/>
              <a:gd name="connsiteY0" fmla="*/ 0 h 1123950"/>
              <a:gd name="connsiteX1" fmla="*/ 1095375 w 1933823"/>
              <a:gd name="connsiteY1" fmla="*/ 161925 h 1123950"/>
              <a:gd name="connsiteX2" fmla="*/ 1666875 w 1933823"/>
              <a:gd name="connsiteY2" fmla="*/ 828675 h 1123950"/>
              <a:gd name="connsiteX3" fmla="*/ 1838325 w 1933823"/>
              <a:gd name="connsiteY3" fmla="*/ 990600 h 1123950"/>
              <a:gd name="connsiteX4" fmla="*/ 1924050 w 1933823"/>
              <a:gd name="connsiteY4" fmla="*/ 1123950 h 1123950"/>
              <a:gd name="connsiteX0" fmla="*/ 0 w 1928665"/>
              <a:gd name="connsiteY0" fmla="*/ 0 h 1123950"/>
              <a:gd name="connsiteX1" fmla="*/ 1095375 w 1928665"/>
              <a:gd name="connsiteY1" fmla="*/ 161925 h 1123950"/>
              <a:gd name="connsiteX2" fmla="*/ 1666875 w 1928665"/>
              <a:gd name="connsiteY2" fmla="*/ 828675 h 1123950"/>
              <a:gd name="connsiteX3" fmla="*/ 1714500 w 1928665"/>
              <a:gd name="connsiteY3" fmla="*/ 1047750 h 1123950"/>
              <a:gd name="connsiteX4" fmla="*/ 1924050 w 1928665"/>
              <a:gd name="connsiteY4" fmla="*/ 1123950 h 1123950"/>
              <a:gd name="connsiteX0" fmla="*/ 0 w 1924050"/>
              <a:gd name="connsiteY0" fmla="*/ 0 h 1123950"/>
              <a:gd name="connsiteX1" fmla="*/ 1095375 w 1924050"/>
              <a:gd name="connsiteY1" fmla="*/ 161925 h 1123950"/>
              <a:gd name="connsiteX2" fmla="*/ 1666875 w 1924050"/>
              <a:gd name="connsiteY2" fmla="*/ 828675 h 1123950"/>
              <a:gd name="connsiteX3" fmla="*/ 1714500 w 1924050"/>
              <a:gd name="connsiteY3" fmla="*/ 1047750 h 1123950"/>
              <a:gd name="connsiteX4" fmla="*/ 1924050 w 1924050"/>
              <a:gd name="connsiteY4" fmla="*/ 1123950 h 1123950"/>
              <a:gd name="connsiteX0" fmla="*/ 0 w 1924050"/>
              <a:gd name="connsiteY0" fmla="*/ 0 h 1123950"/>
              <a:gd name="connsiteX1" fmla="*/ 1095375 w 1924050"/>
              <a:gd name="connsiteY1" fmla="*/ 161925 h 1123950"/>
              <a:gd name="connsiteX2" fmla="*/ 1666875 w 1924050"/>
              <a:gd name="connsiteY2" fmla="*/ 828675 h 1123950"/>
              <a:gd name="connsiteX3" fmla="*/ 1522948 w 1924050"/>
              <a:gd name="connsiteY3" fmla="*/ 848528 h 1123950"/>
              <a:gd name="connsiteX4" fmla="*/ 1714500 w 1924050"/>
              <a:gd name="connsiteY4" fmla="*/ 1047750 h 1123950"/>
              <a:gd name="connsiteX5" fmla="*/ 1924050 w 1924050"/>
              <a:gd name="connsiteY5" fmla="*/ 1123950 h 1123950"/>
              <a:gd name="connsiteX0" fmla="*/ 0 w 1924050"/>
              <a:gd name="connsiteY0" fmla="*/ 0 h 1123950"/>
              <a:gd name="connsiteX1" fmla="*/ 1095375 w 1924050"/>
              <a:gd name="connsiteY1" fmla="*/ 161925 h 1123950"/>
              <a:gd name="connsiteX2" fmla="*/ 1228725 w 1924050"/>
              <a:gd name="connsiteY2" fmla="*/ 457200 h 1123950"/>
              <a:gd name="connsiteX3" fmla="*/ 1522948 w 1924050"/>
              <a:gd name="connsiteY3" fmla="*/ 848528 h 1123950"/>
              <a:gd name="connsiteX4" fmla="*/ 1714500 w 1924050"/>
              <a:gd name="connsiteY4" fmla="*/ 1047750 h 1123950"/>
              <a:gd name="connsiteX5" fmla="*/ 1924050 w 1924050"/>
              <a:gd name="connsiteY5" fmla="*/ 1123950 h 1123950"/>
              <a:gd name="connsiteX0" fmla="*/ 0 w 1924050"/>
              <a:gd name="connsiteY0" fmla="*/ 0 h 1123950"/>
              <a:gd name="connsiteX1" fmla="*/ 676275 w 1924050"/>
              <a:gd name="connsiteY1" fmla="*/ 200025 h 1123950"/>
              <a:gd name="connsiteX2" fmla="*/ 1228725 w 1924050"/>
              <a:gd name="connsiteY2" fmla="*/ 457200 h 1123950"/>
              <a:gd name="connsiteX3" fmla="*/ 1522948 w 1924050"/>
              <a:gd name="connsiteY3" fmla="*/ 848528 h 1123950"/>
              <a:gd name="connsiteX4" fmla="*/ 1714500 w 1924050"/>
              <a:gd name="connsiteY4" fmla="*/ 1047750 h 1123950"/>
              <a:gd name="connsiteX5" fmla="*/ 1924050 w 1924050"/>
              <a:gd name="connsiteY5" fmla="*/ 1123950 h 1123950"/>
              <a:gd name="connsiteX0" fmla="*/ 0 w 1962150"/>
              <a:gd name="connsiteY0" fmla="*/ 0 h 1123950"/>
              <a:gd name="connsiteX1" fmla="*/ 676275 w 1962150"/>
              <a:gd name="connsiteY1" fmla="*/ 200025 h 1123950"/>
              <a:gd name="connsiteX2" fmla="*/ 1228725 w 1962150"/>
              <a:gd name="connsiteY2" fmla="*/ 457200 h 1123950"/>
              <a:gd name="connsiteX3" fmla="*/ 1522948 w 1962150"/>
              <a:gd name="connsiteY3" fmla="*/ 848528 h 1123950"/>
              <a:gd name="connsiteX4" fmla="*/ 1714500 w 1962150"/>
              <a:gd name="connsiteY4" fmla="*/ 1047750 h 1123950"/>
              <a:gd name="connsiteX5" fmla="*/ 1962150 w 1962150"/>
              <a:gd name="connsiteY5" fmla="*/ 1123950 h 1123950"/>
              <a:gd name="connsiteX0" fmla="*/ 0 w 1971675"/>
              <a:gd name="connsiteY0" fmla="*/ 0 h 1085850"/>
              <a:gd name="connsiteX1" fmla="*/ 676275 w 1971675"/>
              <a:gd name="connsiteY1" fmla="*/ 200025 h 1085850"/>
              <a:gd name="connsiteX2" fmla="*/ 1228725 w 1971675"/>
              <a:gd name="connsiteY2" fmla="*/ 457200 h 1085850"/>
              <a:gd name="connsiteX3" fmla="*/ 1522948 w 1971675"/>
              <a:gd name="connsiteY3" fmla="*/ 848528 h 1085850"/>
              <a:gd name="connsiteX4" fmla="*/ 1714500 w 1971675"/>
              <a:gd name="connsiteY4" fmla="*/ 1047750 h 1085850"/>
              <a:gd name="connsiteX5" fmla="*/ 1971675 w 1971675"/>
              <a:gd name="connsiteY5" fmla="*/ 1085850 h 1085850"/>
              <a:gd name="connsiteX0" fmla="*/ 0 w 1971675"/>
              <a:gd name="connsiteY0" fmla="*/ 0 h 1085850"/>
              <a:gd name="connsiteX1" fmla="*/ 676275 w 1971675"/>
              <a:gd name="connsiteY1" fmla="*/ 200025 h 1085850"/>
              <a:gd name="connsiteX2" fmla="*/ 1522948 w 1971675"/>
              <a:gd name="connsiteY2" fmla="*/ 848528 h 1085850"/>
              <a:gd name="connsiteX3" fmla="*/ 1714500 w 1971675"/>
              <a:gd name="connsiteY3" fmla="*/ 1047750 h 1085850"/>
              <a:gd name="connsiteX4" fmla="*/ 1971675 w 1971675"/>
              <a:gd name="connsiteY4" fmla="*/ 1085850 h 1085850"/>
              <a:gd name="connsiteX0" fmla="*/ 0 w 1971675"/>
              <a:gd name="connsiteY0" fmla="*/ 0 h 1085850"/>
              <a:gd name="connsiteX1" fmla="*/ 676275 w 1971675"/>
              <a:gd name="connsiteY1" fmla="*/ 200025 h 1085850"/>
              <a:gd name="connsiteX2" fmla="*/ 1208623 w 1971675"/>
              <a:gd name="connsiteY2" fmla="*/ 724703 h 1085850"/>
              <a:gd name="connsiteX3" fmla="*/ 1714500 w 1971675"/>
              <a:gd name="connsiteY3" fmla="*/ 1047750 h 1085850"/>
              <a:gd name="connsiteX4" fmla="*/ 1971675 w 1971675"/>
              <a:gd name="connsiteY4" fmla="*/ 1085850 h 1085850"/>
              <a:gd name="connsiteX0" fmla="*/ 0 w 1876425"/>
              <a:gd name="connsiteY0" fmla="*/ 0 h 1050394"/>
              <a:gd name="connsiteX1" fmla="*/ 676275 w 1876425"/>
              <a:gd name="connsiteY1" fmla="*/ 200025 h 1050394"/>
              <a:gd name="connsiteX2" fmla="*/ 1208623 w 1876425"/>
              <a:gd name="connsiteY2" fmla="*/ 724703 h 1050394"/>
              <a:gd name="connsiteX3" fmla="*/ 1714500 w 1876425"/>
              <a:gd name="connsiteY3" fmla="*/ 1047750 h 1050394"/>
              <a:gd name="connsiteX4" fmla="*/ 1876425 w 1876425"/>
              <a:gd name="connsiteY4" fmla="*/ 895350 h 1050394"/>
              <a:gd name="connsiteX0" fmla="*/ 0 w 1876425"/>
              <a:gd name="connsiteY0" fmla="*/ 0 h 895350"/>
              <a:gd name="connsiteX1" fmla="*/ 676275 w 1876425"/>
              <a:gd name="connsiteY1" fmla="*/ 200025 h 895350"/>
              <a:gd name="connsiteX2" fmla="*/ 1208623 w 1876425"/>
              <a:gd name="connsiteY2" fmla="*/ 724703 h 895350"/>
              <a:gd name="connsiteX3" fmla="*/ 1552575 w 1876425"/>
              <a:gd name="connsiteY3" fmla="*/ 876300 h 895350"/>
              <a:gd name="connsiteX4" fmla="*/ 1876425 w 1876425"/>
              <a:gd name="connsiteY4" fmla="*/ 895350 h 895350"/>
              <a:gd name="connsiteX0" fmla="*/ 0 w 2228850"/>
              <a:gd name="connsiteY0" fmla="*/ 298186 h 698236"/>
              <a:gd name="connsiteX1" fmla="*/ 1028700 w 2228850"/>
              <a:gd name="connsiteY1" fmla="*/ 2911 h 698236"/>
              <a:gd name="connsiteX2" fmla="*/ 1561048 w 2228850"/>
              <a:gd name="connsiteY2" fmla="*/ 527589 h 698236"/>
              <a:gd name="connsiteX3" fmla="*/ 1905000 w 2228850"/>
              <a:gd name="connsiteY3" fmla="*/ 679186 h 698236"/>
              <a:gd name="connsiteX4" fmla="*/ 2228850 w 2228850"/>
              <a:gd name="connsiteY4" fmla="*/ 698236 h 698236"/>
              <a:gd name="connsiteX0" fmla="*/ 0 w 2228850"/>
              <a:gd name="connsiteY0" fmla="*/ 0 h 400050"/>
              <a:gd name="connsiteX1" fmla="*/ 790575 w 2228850"/>
              <a:gd name="connsiteY1" fmla="*/ 57150 h 400050"/>
              <a:gd name="connsiteX2" fmla="*/ 1561048 w 2228850"/>
              <a:gd name="connsiteY2" fmla="*/ 229403 h 400050"/>
              <a:gd name="connsiteX3" fmla="*/ 1905000 w 2228850"/>
              <a:gd name="connsiteY3" fmla="*/ 381000 h 400050"/>
              <a:gd name="connsiteX4" fmla="*/ 2228850 w 2228850"/>
              <a:gd name="connsiteY4" fmla="*/ 400050 h 400050"/>
              <a:gd name="connsiteX0" fmla="*/ 0 w 2228850"/>
              <a:gd name="connsiteY0" fmla="*/ 0 h 400050"/>
              <a:gd name="connsiteX1" fmla="*/ 895350 w 2228850"/>
              <a:gd name="connsiteY1" fmla="*/ 19050 h 400050"/>
              <a:gd name="connsiteX2" fmla="*/ 1561048 w 2228850"/>
              <a:gd name="connsiteY2" fmla="*/ 229403 h 400050"/>
              <a:gd name="connsiteX3" fmla="*/ 1905000 w 2228850"/>
              <a:gd name="connsiteY3" fmla="*/ 381000 h 400050"/>
              <a:gd name="connsiteX4" fmla="*/ 2228850 w 2228850"/>
              <a:gd name="connsiteY4" fmla="*/ 400050 h 400050"/>
              <a:gd name="connsiteX0" fmla="*/ 0 w 1905301"/>
              <a:gd name="connsiteY0" fmla="*/ 461439 h 874342"/>
              <a:gd name="connsiteX1" fmla="*/ 895350 w 1905301"/>
              <a:gd name="connsiteY1" fmla="*/ 480489 h 874342"/>
              <a:gd name="connsiteX2" fmla="*/ 1561048 w 1905301"/>
              <a:gd name="connsiteY2" fmla="*/ 690842 h 874342"/>
              <a:gd name="connsiteX3" fmla="*/ 1905000 w 1905301"/>
              <a:gd name="connsiteY3" fmla="*/ 842439 h 874342"/>
              <a:gd name="connsiteX4" fmla="*/ 1489262 w 1905301"/>
              <a:gd name="connsiteY4" fmla="*/ 877 h 874342"/>
              <a:gd name="connsiteX0" fmla="*/ 0 w 1528783"/>
              <a:gd name="connsiteY0" fmla="*/ 1954062 h 1954246"/>
              <a:gd name="connsiteX1" fmla="*/ 518832 w 1528783"/>
              <a:gd name="connsiteY1" fmla="*/ 480489 h 1954246"/>
              <a:gd name="connsiteX2" fmla="*/ 1184530 w 1528783"/>
              <a:gd name="connsiteY2" fmla="*/ 690842 h 1954246"/>
              <a:gd name="connsiteX3" fmla="*/ 1528482 w 1528783"/>
              <a:gd name="connsiteY3" fmla="*/ 842439 h 1954246"/>
              <a:gd name="connsiteX4" fmla="*/ 1112744 w 1528783"/>
              <a:gd name="connsiteY4" fmla="*/ 877 h 1954246"/>
              <a:gd name="connsiteX0" fmla="*/ 0 w 1528783"/>
              <a:gd name="connsiteY0" fmla="*/ 1954062 h 1965181"/>
              <a:gd name="connsiteX1" fmla="*/ 451597 w 1528783"/>
              <a:gd name="connsiteY1" fmla="*/ 1784854 h 1965181"/>
              <a:gd name="connsiteX2" fmla="*/ 1184530 w 1528783"/>
              <a:gd name="connsiteY2" fmla="*/ 690842 h 1965181"/>
              <a:gd name="connsiteX3" fmla="*/ 1528482 w 1528783"/>
              <a:gd name="connsiteY3" fmla="*/ 842439 h 1965181"/>
              <a:gd name="connsiteX4" fmla="*/ 1112744 w 1528783"/>
              <a:gd name="connsiteY4" fmla="*/ 877 h 1965181"/>
              <a:gd name="connsiteX0" fmla="*/ 0 w 1534573"/>
              <a:gd name="connsiteY0" fmla="*/ 1954093 h 1961105"/>
              <a:gd name="connsiteX1" fmla="*/ 451597 w 1534573"/>
              <a:gd name="connsiteY1" fmla="*/ 1784885 h 1961105"/>
              <a:gd name="connsiteX2" fmla="*/ 673542 w 1534573"/>
              <a:gd name="connsiteY2" fmla="*/ 852238 h 1961105"/>
              <a:gd name="connsiteX3" fmla="*/ 1528482 w 1534573"/>
              <a:gd name="connsiteY3" fmla="*/ 842470 h 1961105"/>
              <a:gd name="connsiteX4" fmla="*/ 1112744 w 1534573"/>
              <a:gd name="connsiteY4" fmla="*/ 908 h 1961105"/>
              <a:gd name="connsiteX0" fmla="*/ 0 w 1112744"/>
              <a:gd name="connsiteY0" fmla="*/ 1956347 h 1963359"/>
              <a:gd name="connsiteX1" fmla="*/ 451597 w 1112744"/>
              <a:gd name="connsiteY1" fmla="*/ 1787139 h 1963359"/>
              <a:gd name="connsiteX2" fmla="*/ 673542 w 1112744"/>
              <a:gd name="connsiteY2" fmla="*/ 854492 h 1963359"/>
              <a:gd name="connsiteX3" fmla="*/ 654423 w 1112744"/>
              <a:gd name="connsiteY3" fmla="*/ 306841 h 1963359"/>
              <a:gd name="connsiteX4" fmla="*/ 1112744 w 1112744"/>
              <a:gd name="connsiteY4" fmla="*/ 3162 h 1963359"/>
              <a:gd name="connsiteX0" fmla="*/ 0 w 1112744"/>
              <a:gd name="connsiteY0" fmla="*/ 1961859 h 1989339"/>
              <a:gd name="connsiteX1" fmla="*/ 451597 w 1112744"/>
              <a:gd name="connsiteY1" fmla="*/ 1792651 h 1989339"/>
              <a:gd name="connsiteX2" fmla="*/ 654423 w 1112744"/>
              <a:gd name="connsiteY2" fmla="*/ 312353 h 1989339"/>
              <a:gd name="connsiteX3" fmla="*/ 1112744 w 1112744"/>
              <a:gd name="connsiteY3" fmla="*/ 8674 h 1989339"/>
              <a:gd name="connsiteX0" fmla="*/ 0 w 1139638"/>
              <a:gd name="connsiteY0" fmla="*/ 2015648 h 2029025"/>
              <a:gd name="connsiteX1" fmla="*/ 478491 w 1139638"/>
              <a:gd name="connsiteY1" fmla="*/ 1792651 h 2029025"/>
              <a:gd name="connsiteX2" fmla="*/ 681317 w 1139638"/>
              <a:gd name="connsiteY2" fmla="*/ 312353 h 2029025"/>
              <a:gd name="connsiteX3" fmla="*/ 1139638 w 1139638"/>
              <a:gd name="connsiteY3" fmla="*/ 8674 h 2029025"/>
              <a:gd name="connsiteX0" fmla="*/ 0 w 1139638"/>
              <a:gd name="connsiteY0" fmla="*/ 2014524 h 2017700"/>
              <a:gd name="connsiteX1" fmla="*/ 491938 w 1139638"/>
              <a:gd name="connsiteY1" fmla="*/ 1697397 h 2017700"/>
              <a:gd name="connsiteX2" fmla="*/ 681317 w 1139638"/>
              <a:gd name="connsiteY2" fmla="*/ 311229 h 2017700"/>
              <a:gd name="connsiteX3" fmla="*/ 1139638 w 1139638"/>
              <a:gd name="connsiteY3" fmla="*/ 7550 h 2017700"/>
              <a:gd name="connsiteX0" fmla="*/ 0 w 1139638"/>
              <a:gd name="connsiteY0" fmla="*/ 2014524 h 2015214"/>
              <a:gd name="connsiteX1" fmla="*/ 347784 w 1139638"/>
              <a:gd name="connsiteY1" fmla="*/ 1416510 h 2015214"/>
              <a:gd name="connsiteX2" fmla="*/ 681317 w 1139638"/>
              <a:gd name="connsiteY2" fmla="*/ 311229 h 2015214"/>
              <a:gd name="connsiteX3" fmla="*/ 1139638 w 1139638"/>
              <a:gd name="connsiteY3" fmla="*/ 7550 h 2015214"/>
              <a:gd name="connsiteX0" fmla="*/ 0 w 1139638"/>
              <a:gd name="connsiteY0" fmla="*/ 2014524 h 2014524"/>
              <a:gd name="connsiteX1" fmla="*/ 197878 w 1139638"/>
              <a:gd name="connsiteY1" fmla="*/ 1724087 h 2014524"/>
              <a:gd name="connsiteX2" fmla="*/ 347784 w 1139638"/>
              <a:gd name="connsiteY2" fmla="*/ 1416510 h 2014524"/>
              <a:gd name="connsiteX3" fmla="*/ 681317 w 1139638"/>
              <a:gd name="connsiteY3" fmla="*/ 311229 h 2014524"/>
              <a:gd name="connsiteX4" fmla="*/ 1139638 w 1139638"/>
              <a:gd name="connsiteY4" fmla="*/ 7550 h 2014524"/>
              <a:gd name="connsiteX0" fmla="*/ 0 w 1139638"/>
              <a:gd name="connsiteY0" fmla="*/ 2014524 h 2014524"/>
              <a:gd name="connsiteX1" fmla="*/ 192333 w 1139638"/>
              <a:gd name="connsiteY1" fmla="*/ 1841668 h 2014524"/>
              <a:gd name="connsiteX2" fmla="*/ 347784 w 1139638"/>
              <a:gd name="connsiteY2" fmla="*/ 1416510 h 2014524"/>
              <a:gd name="connsiteX3" fmla="*/ 681317 w 1139638"/>
              <a:gd name="connsiteY3" fmla="*/ 311229 h 2014524"/>
              <a:gd name="connsiteX4" fmla="*/ 1139638 w 1139638"/>
              <a:gd name="connsiteY4" fmla="*/ 7550 h 2014524"/>
              <a:gd name="connsiteX0" fmla="*/ 0 w 1139638"/>
              <a:gd name="connsiteY0" fmla="*/ 2014524 h 2014524"/>
              <a:gd name="connsiteX1" fmla="*/ 203421 w 1139638"/>
              <a:gd name="connsiteY1" fmla="*/ 1874329 h 2014524"/>
              <a:gd name="connsiteX2" fmla="*/ 347784 w 1139638"/>
              <a:gd name="connsiteY2" fmla="*/ 1416510 h 2014524"/>
              <a:gd name="connsiteX3" fmla="*/ 681317 w 1139638"/>
              <a:gd name="connsiteY3" fmla="*/ 311229 h 2014524"/>
              <a:gd name="connsiteX4" fmla="*/ 1139638 w 1139638"/>
              <a:gd name="connsiteY4" fmla="*/ 7550 h 2014524"/>
              <a:gd name="connsiteX0" fmla="*/ 0 w 1161815"/>
              <a:gd name="connsiteY0" fmla="*/ 2014524 h 2014524"/>
              <a:gd name="connsiteX1" fmla="*/ 225598 w 1161815"/>
              <a:gd name="connsiteY1" fmla="*/ 1874329 h 2014524"/>
              <a:gd name="connsiteX2" fmla="*/ 369961 w 1161815"/>
              <a:gd name="connsiteY2" fmla="*/ 1416510 h 2014524"/>
              <a:gd name="connsiteX3" fmla="*/ 703494 w 1161815"/>
              <a:gd name="connsiteY3" fmla="*/ 311229 h 2014524"/>
              <a:gd name="connsiteX4" fmla="*/ 1161815 w 1161815"/>
              <a:gd name="connsiteY4" fmla="*/ 7550 h 2014524"/>
              <a:gd name="connsiteX0" fmla="*/ 0 w 1161815"/>
              <a:gd name="connsiteY0" fmla="*/ 2014524 h 2014524"/>
              <a:gd name="connsiteX1" fmla="*/ 225598 w 1161815"/>
              <a:gd name="connsiteY1" fmla="*/ 1874329 h 2014524"/>
              <a:gd name="connsiteX2" fmla="*/ 369961 w 1161815"/>
              <a:gd name="connsiteY2" fmla="*/ 1416510 h 2014524"/>
              <a:gd name="connsiteX3" fmla="*/ 703494 w 1161815"/>
              <a:gd name="connsiteY3" fmla="*/ 311229 h 2014524"/>
              <a:gd name="connsiteX4" fmla="*/ 1161815 w 1161815"/>
              <a:gd name="connsiteY4" fmla="*/ 7550 h 2014524"/>
              <a:gd name="connsiteX0" fmla="*/ 0 w 1139638"/>
              <a:gd name="connsiteY0" fmla="*/ 2027588 h 2027588"/>
              <a:gd name="connsiteX1" fmla="*/ 203421 w 1139638"/>
              <a:gd name="connsiteY1" fmla="*/ 1874329 h 2027588"/>
              <a:gd name="connsiteX2" fmla="*/ 347784 w 1139638"/>
              <a:gd name="connsiteY2" fmla="*/ 1416510 h 2027588"/>
              <a:gd name="connsiteX3" fmla="*/ 681317 w 1139638"/>
              <a:gd name="connsiteY3" fmla="*/ 311229 h 2027588"/>
              <a:gd name="connsiteX4" fmla="*/ 1139638 w 1139638"/>
              <a:gd name="connsiteY4" fmla="*/ 7550 h 2027588"/>
              <a:gd name="connsiteX0" fmla="*/ 0 w 1117461"/>
              <a:gd name="connsiteY0" fmla="*/ 2034120 h 2034120"/>
              <a:gd name="connsiteX1" fmla="*/ 181244 w 1117461"/>
              <a:gd name="connsiteY1" fmla="*/ 1874329 h 2034120"/>
              <a:gd name="connsiteX2" fmla="*/ 325607 w 1117461"/>
              <a:gd name="connsiteY2" fmla="*/ 1416510 h 2034120"/>
              <a:gd name="connsiteX3" fmla="*/ 659140 w 1117461"/>
              <a:gd name="connsiteY3" fmla="*/ 311229 h 2034120"/>
              <a:gd name="connsiteX4" fmla="*/ 1117461 w 1117461"/>
              <a:gd name="connsiteY4" fmla="*/ 7550 h 2034120"/>
              <a:gd name="connsiteX0" fmla="*/ 0 w 1117461"/>
              <a:gd name="connsiteY0" fmla="*/ 2034120 h 2034120"/>
              <a:gd name="connsiteX1" fmla="*/ 452600 w 1117461"/>
              <a:gd name="connsiteY1" fmla="*/ 1922834 h 2034120"/>
              <a:gd name="connsiteX2" fmla="*/ 325607 w 1117461"/>
              <a:gd name="connsiteY2" fmla="*/ 1416510 h 2034120"/>
              <a:gd name="connsiteX3" fmla="*/ 659140 w 1117461"/>
              <a:gd name="connsiteY3" fmla="*/ 311229 h 2034120"/>
              <a:gd name="connsiteX4" fmla="*/ 1117461 w 1117461"/>
              <a:gd name="connsiteY4" fmla="*/ 7550 h 2034120"/>
              <a:gd name="connsiteX0" fmla="*/ 0 w 1117461"/>
              <a:gd name="connsiteY0" fmla="*/ 2034120 h 2034120"/>
              <a:gd name="connsiteX1" fmla="*/ 452600 w 1117461"/>
              <a:gd name="connsiteY1" fmla="*/ 1922834 h 2034120"/>
              <a:gd name="connsiteX2" fmla="*/ 964094 w 1117461"/>
              <a:gd name="connsiteY2" fmla="*/ 1545855 h 2034120"/>
              <a:gd name="connsiteX3" fmla="*/ 659140 w 1117461"/>
              <a:gd name="connsiteY3" fmla="*/ 311229 h 2034120"/>
              <a:gd name="connsiteX4" fmla="*/ 1117461 w 1117461"/>
              <a:gd name="connsiteY4" fmla="*/ 7550 h 2034120"/>
              <a:gd name="connsiteX0" fmla="*/ 0 w 1117461"/>
              <a:gd name="connsiteY0" fmla="*/ 2034120 h 2034120"/>
              <a:gd name="connsiteX1" fmla="*/ 644147 w 1117461"/>
              <a:gd name="connsiteY1" fmla="*/ 1939002 h 2034120"/>
              <a:gd name="connsiteX2" fmla="*/ 964094 w 1117461"/>
              <a:gd name="connsiteY2" fmla="*/ 1545855 h 2034120"/>
              <a:gd name="connsiteX3" fmla="*/ 659140 w 1117461"/>
              <a:gd name="connsiteY3" fmla="*/ 311229 h 2034120"/>
              <a:gd name="connsiteX4" fmla="*/ 1117461 w 1117461"/>
              <a:gd name="connsiteY4" fmla="*/ 7550 h 2034120"/>
              <a:gd name="connsiteX0" fmla="*/ 0 w 1117461"/>
              <a:gd name="connsiteY0" fmla="*/ 2034120 h 2034120"/>
              <a:gd name="connsiteX1" fmla="*/ 644147 w 1117461"/>
              <a:gd name="connsiteY1" fmla="*/ 1939002 h 2034120"/>
              <a:gd name="connsiteX2" fmla="*/ 964094 w 1117461"/>
              <a:gd name="connsiteY2" fmla="*/ 1545855 h 2034120"/>
              <a:gd name="connsiteX3" fmla="*/ 659140 w 1117461"/>
              <a:gd name="connsiteY3" fmla="*/ 311229 h 2034120"/>
              <a:gd name="connsiteX4" fmla="*/ 1117461 w 1117461"/>
              <a:gd name="connsiteY4" fmla="*/ 7550 h 2034120"/>
              <a:gd name="connsiteX0" fmla="*/ 0 w 1117461"/>
              <a:gd name="connsiteY0" fmla="*/ 2034120 h 2034120"/>
              <a:gd name="connsiteX1" fmla="*/ 787806 w 1117461"/>
              <a:gd name="connsiteY1" fmla="*/ 2003675 h 2034120"/>
              <a:gd name="connsiteX2" fmla="*/ 964094 w 1117461"/>
              <a:gd name="connsiteY2" fmla="*/ 1545855 h 2034120"/>
              <a:gd name="connsiteX3" fmla="*/ 659140 w 1117461"/>
              <a:gd name="connsiteY3" fmla="*/ 311229 h 2034120"/>
              <a:gd name="connsiteX4" fmla="*/ 1117461 w 1117461"/>
              <a:gd name="connsiteY4" fmla="*/ 7550 h 2034120"/>
              <a:gd name="connsiteX0" fmla="*/ 0 w 1117461"/>
              <a:gd name="connsiteY0" fmla="*/ 2034120 h 2034120"/>
              <a:gd name="connsiteX1" fmla="*/ 787806 w 1117461"/>
              <a:gd name="connsiteY1" fmla="*/ 2003675 h 2034120"/>
              <a:gd name="connsiteX2" fmla="*/ 964094 w 1117461"/>
              <a:gd name="connsiteY2" fmla="*/ 1545855 h 2034120"/>
              <a:gd name="connsiteX3" fmla="*/ 659140 w 1117461"/>
              <a:gd name="connsiteY3" fmla="*/ 311229 h 2034120"/>
              <a:gd name="connsiteX4" fmla="*/ 1117461 w 1117461"/>
              <a:gd name="connsiteY4" fmla="*/ 7550 h 2034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7461" h="2034120">
                <a:moveTo>
                  <a:pt x="0" y="2034120"/>
                </a:moveTo>
                <a:cubicBezTo>
                  <a:pt x="71791" y="2011844"/>
                  <a:pt x="570220" y="2022502"/>
                  <a:pt x="787806" y="2003675"/>
                </a:cubicBezTo>
                <a:cubicBezTo>
                  <a:pt x="845770" y="1904006"/>
                  <a:pt x="985538" y="1827929"/>
                  <a:pt x="964094" y="1545855"/>
                </a:cubicBezTo>
                <a:cubicBezTo>
                  <a:pt x="942650" y="1263781"/>
                  <a:pt x="551190" y="592870"/>
                  <a:pt x="659140" y="311229"/>
                </a:cubicBezTo>
                <a:cubicBezTo>
                  <a:pt x="767090" y="29588"/>
                  <a:pt x="993239" y="-22612"/>
                  <a:pt x="1117461" y="7550"/>
                </a:cubicBezTo>
              </a:path>
            </a:pathLst>
          </a:custGeom>
          <a:ln w="25400">
            <a:gradFill>
              <a:gsLst>
                <a:gs pos="25000">
                  <a:schemeClr val="accent3"/>
                </a:gs>
                <a:gs pos="43000">
                  <a:schemeClr val="accent6">
                    <a:lumMod val="20000"/>
                    <a:lumOff val="80000"/>
                  </a:schemeClr>
                </a:gs>
                <a:gs pos="53000">
                  <a:srgbClr val="00B050"/>
                </a:gs>
              </a:gsLst>
              <a:lin ang="5400000" scaled="0"/>
            </a:gradFill>
            <a:headEnd type="stealth" w="lg" len="lg"/>
            <a:tailEnd type="stealth" w="lg" len="lg"/>
          </a:ln>
          <a:effectLst>
            <a:outerShdw blurRad="114300" dist="38100" dir="5400000" sx="101000" sy="101000" algn="ctr" rotWithShape="0">
              <a:schemeClr val="accent2">
                <a:lumMod val="50000"/>
              </a:schemeClr>
            </a:outerShd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 flipH="1" flipV="1">
            <a:off x="5724127" y="4355386"/>
            <a:ext cx="528327" cy="1454641"/>
          </a:xfrm>
          <a:custGeom>
            <a:avLst/>
            <a:gdLst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95250 w 361950"/>
              <a:gd name="connsiteY2" fmla="*/ 28575 h 857250"/>
              <a:gd name="connsiteX3" fmla="*/ 123825 w 361950"/>
              <a:gd name="connsiteY3" fmla="*/ 47625 h 857250"/>
              <a:gd name="connsiteX4" fmla="*/ 142875 w 361950"/>
              <a:gd name="connsiteY4" fmla="*/ 85725 h 857250"/>
              <a:gd name="connsiteX5" fmla="*/ 180975 w 361950"/>
              <a:gd name="connsiteY5" fmla="*/ 104775 h 857250"/>
              <a:gd name="connsiteX6" fmla="*/ 219075 w 361950"/>
              <a:gd name="connsiteY6" fmla="*/ 133350 h 857250"/>
              <a:gd name="connsiteX7" fmla="*/ 228600 w 361950"/>
              <a:gd name="connsiteY7" fmla="*/ 161925 h 857250"/>
              <a:gd name="connsiteX8" fmla="*/ 285750 w 361950"/>
              <a:gd name="connsiteY8" fmla="*/ 228600 h 857250"/>
              <a:gd name="connsiteX9" fmla="*/ 314325 w 361950"/>
              <a:gd name="connsiteY9" fmla="*/ 285750 h 857250"/>
              <a:gd name="connsiteX10" fmla="*/ 333375 w 361950"/>
              <a:gd name="connsiteY10" fmla="*/ 323850 h 857250"/>
              <a:gd name="connsiteX11" fmla="*/ 323850 w 361950"/>
              <a:gd name="connsiteY11" fmla="*/ 438150 h 857250"/>
              <a:gd name="connsiteX12" fmla="*/ 304800 w 361950"/>
              <a:gd name="connsiteY12" fmla="*/ 476250 h 857250"/>
              <a:gd name="connsiteX13" fmla="*/ 266700 w 361950"/>
              <a:gd name="connsiteY13" fmla="*/ 552450 h 857250"/>
              <a:gd name="connsiteX14" fmla="*/ 238125 w 361950"/>
              <a:gd name="connsiteY14" fmla="*/ 647700 h 857250"/>
              <a:gd name="connsiteX15" fmla="*/ 285750 w 361950"/>
              <a:gd name="connsiteY15" fmla="*/ 800100 h 857250"/>
              <a:gd name="connsiteX16" fmla="*/ 333375 w 361950"/>
              <a:gd name="connsiteY16" fmla="*/ 838200 h 857250"/>
              <a:gd name="connsiteX17" fmla="*/ 361950 w 361950"/>
              <a:gd name="connsiteY17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95250 w 361950"/>
              <a:gd name="connsiteY2" fmla="*/ 28575 h 857250"/>
              <a:gd name="connsiteX3" fmla="*/ 142875 w 361950"/>
              <a:gd name="connsiteY3" fmla="*/ 85725 h 857250"/>
              <a:gd name="connsiteX4" fmla="*/ 180975 w 361950"/>
              <a:gd name="connsiteY4" fmla="*/ 104775 h 857250"/>
              <a:gd name="connsiteX5" fmla="*/ 219075 w 361950"/>
              <a:gd name="connsiteY5" fmla="*/ 133350 h 857250"/>
              <a:gd name="connsiteX6" fmla="*/ 228600 w 361950"/>
              <a:gd name="connsiteY6" fmla="*/ 161925 h 857250"/>
              <a:gd name="connsiteX7" fmla="*/ 285750 w 361950"/>
              <a:gd name="connsiteY7" fmla="*/ 228600 h 857250"/>
              <a:gd name="connsiteX8" fmla="*/ 314325 w 361950"/>
              <a:gd name="connsiteY8" fmla="*/ 285750 h 857250"/>
              <a:gd name="connsiteX9" fmla="*/ 333375 w 361950"/>
              <a:gd name="connsiteY9" fmla="*/ 323850 h 857250"/>
              <a:gd name="connsiteX10" fmla="*/ 323850 w 361950"/>
              <a:gd name="connsiteY10" fmla="*/ 438150 h 857250"/>
              <a:gd name="connsiteX11" fmla="*/ 304800 w 361950"/>
              <a:gd name="connsiteY11" fmla="*/ 476250 h 857250"/>
              <a:gd name="connsiteX12" fmla="*/ 266700 w 361950"/>
              <a:gd name="connsiteY12" fmla="*/ 552450 h 857250"/>
              <a:gd name="connsiteX13" fmla="*/ 238125 w 361950"/>
              <a:gd name="connsiteY13" fmla="*/ 647700 h 857250"/>
              <a:gd name="connsiteX14" fmla="*/ 285750 w 361950"/>
              <a:gd name="connsiteY14" fmla="*/ 800100 h 857250"/>
              <a:gd name="connsiteX15" fmla="*/ 333375 w 361950"/>
              <a:gd name="connsiteY15" fmla="*/ 838200 h 857250"/>
              <a:gd name="connsiteX16" fmla="*/ 361950 w 361950"/>
              <a:gd name="connsiteY16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19075 w 361950"/>
              <a:gd name="connsiteY4" fmla="*/ 133350 h 857250"/>
              <a:gd name="connsiteX5" fmla="*/ 228600 w 361950"/>
              <a:gd name="connsiteY5" fmla="*/ 161925 h 857250"/>
              <a:gd name="connsiteX6" fmla="*/ 285750 w 361950"/>
              <a:gd name="connsiteY6" fmla="*/ 228600 h 857250"/>
              <a:gd name="connsiteX7" fmla="*/ 314325 w 361950"/>
              <a:gd name="connsiteY7" fmla="*/ 285750 h 857250"/>
              <a:gd name="connsiteX8" fmla="*/ 333375 w 361950"/>
              <a:gd name="connsiteY8" fmla="*/ 323850 h 857250"/>
              <a:gd name="connsiteX9" fmla="*/ 323850 w 361950"/>
              <a:gd name="connsiteY9" fmla="*/ 438150 h 857250"/>
              <a:gd name="connsiteX10" fmla="*/ 304800 w 361950"/>
              <a:gd name="connsiteY10" fmla="*/ 476250 h 857250"/>
              <a:gd name="connsiteX11" fmla="*/ 266700 w 361950"/>
              <a:gd name="connsiteY11" fmla="*/ 552450 h 857250"/>
              <a:gd name="connsiteX12" fmla="*/ 238125 w 361950"/>
              <a:gd name="connsiteY12" fmla="*/ 647700 h 857250"/>
              <a:gd name="connsiteX13" fmla="*/ 285750 w 361950"/>
              <a:gd name="connsiteY13" fmla="*/ 800100 h 857250"/>
              <a:gd name="connsiteX14" fmla="*/ 333375 w 361950"/>
              <a:gd name="connsiteY14" fmla="*/ 838200 h 857250"/>
              <a:gd name="connsiteX15" fmla="*/ 361950 w 361950"/>
              <a:gd name="connsiteY15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19075 w 361950"/>
              <a:gd name="connsiteY4" fmla="*/ 133350 h 857250"/>
              <a:gd name="connsiteX5" fmla="*/ 285750 w 361950"/>
              <a:gd name="connsiteY5" fmla="*/ 228600 h 857250"/>
              <a:gd name="connsiteX6" fmla="*/ 314325 w 361950"/>
              <a:gd name="connsiteY6" fmla="*/ 285750 h 857250"/>
              <a:gd name="connsiteX7" fmla="*/ 333375 w 361950"/>
              <a:gd name="connsiteY7" fmla="*/ 323850 h 857250"/>
              <a:gd name="connsiteX8" fmla="*/ 323850 w 361950"/>
              <a:gd name="connsiteY8" fmla="*/ 438150 h 857250"/>
              <a:gd name="connsiteX9" fmla="*/ 304800 w 361950"/>
              <a:gd name="connsiteY9" fmla="*/ 476250 h 857250"/>
              <a:gd name="connsiteX10" fmla="*/ 266700 w 361950"/>
              <a:gd name="connsiteY10" fmla="*/ 552450 h 857250"/>
              <a:gd name="connsiteX11" fmla="*/ 238125 w 361950"/>
              <a:gd name="connsiteY11" fmla="*/ 647700 h 857250"/>
              <a:gd name="connsiteX12" fmla="*/ 285750 w 361950"/>
              <a:gd name="connsiteY12" fmla="*/ 800100 h 857250"/>
              <a:gd name="connsiteX13" fmla="*/ 333375 w 361950"/>
              <a:gd name="connsiteY13" fmla="*/ 838200 h 857250"/>
              <a:gd name="connsiteX14" fmla="*/ 361950 w 361950"/>
              <a:gd name="connsiteY14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85750 w 361950"/>
              <a:gd name="connsiteY4" fmla="*/ 228600 h 857250"/>
              <a:gd name="connsiteX5" fmla="*/ 314325 w 361950"/>
              <a:gd name="connsiteY5" fmla="*/ 285750 h 857250"/>
              <a:gd name="connsiteX6" fmla="*/ 333375 w 361950"/>
              <a:gd name="connsiteY6" fmla="*/ 323850 h 857250"/>
              <a:gd name="connsiteX7" fmla="*/ 323850 w 361950"/>
              <a:gd name="connsiteY7" fmla="*/ 438150 h 857250"/>
              <a:gd name="connsiteX8" fmla="*/ 304800 w 361950"/>
              <a:gd name="connsiteY8" fmla="*/ 476250 h 857250"/>
              <a:gd name="connsiteX9" fmla="*/ 266700 w 361950"/>
              <a:gd name="connsiteY9" fmla="*/ 552450 h 857250"/>
              <a:gd name="connsiteX10" fmla="*/ 238125 w 361950"/>
              <a:gd name="connsiteY10" fmla="*/ 647700 h 857250"/>
              <a:gd name="connsiteX11" fmla="*/ 285750 w 361950"/>
              <a:gd name="connsiteY11" fmla="*/ 800100 h 857250"/>
              <a:gd name="connsiteX12" fmla="*/ 333375 w 361950"/>
              <a:gd name="connsiteY12" fmla="*/ 838200 h 857250"/>
              <a:gd name="connsiteX13" fmla="*/ 361950 w 361950"/>
              <a:gd name="connsiteY13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85750 w 361950"/>
              <a:gd name="connsiteY4" fmla="*/ 228600 h 857250"/>
              <a:gd name="connsiteX5" fmla="*/ 314325 w 361950"/>
              <a:gd name="connsiteY5" fmla="*/ 285750 h 857250"/>
              <a:gd name="connsiteX6" fmla="*/ 333375 w 361950"/>
              <a:gd name="connsiteY6" fmla="*/ 323850 h 857250"/>
              <a:gd name="connsiteX7" fmla="*/ 323850 w 361950"/>
              <a:gd name="connsiteY7" fmla="*/ 438150 h 857250"/>
              <a:gd name="connsiteX8" fmla="*/ 304800 w 361950"/>
              <a:gd name="connsiteY8" fmla="*/ 476250 h 857250"/>
              <a:gd name="connsiteX9" fmla="*/ 238125 w 361950"/>
              <a:gd name="connsiteY9" fmla="*/ 647700 h 857250"/>
              <a:gd name="connsiteX10" fmla="*/ 285750 w 361950"/>
              <a:gd name="connsiteY10" fmla="*/ 800100 h 857250"/>
              <a:gd name="connsiteX11" fmla="*/ 333375 w 361950"/>
              <a:gd name="connsiteY11" fmla="*/ 838200 h 857250"/>
              <a:gd name="connsiteX12" fmla="*/ 361950 w 361950"/>
              <a:gd name="connsiteY12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85750 w 361950"/>
              <a:gd name="connsiteY4" fmla="*/ 228600 h 857250"/>
              <a:gd name="connsiteX5" fmla="*/ 314325 w 361950"/>
              <a:gd name="connsiteY5" fmla="*/ 285750 h 857250"/>
              <a:gd name="connsiteX6" fmla="*/ 333375 w 361950"/>
              <a:gd name="connsiteY6" fmla="*/ 323850 h 857250"/>
              <a:gd name="connsiteX7" fmla="*/ 323850 w 361950"/>
              <a:gd name="connsiteY7" fmla="*/ 438150 h 857250"/>
              <a:gd name="connsiteX8" fmla="*/ 238125 w 361950"/>
              <a:gd name="connsiteY8" fmla="*/ 647700 h 857250"/>
              <a:gd name="connsiteX9" fmla="*/ 285750 w 361950"/>
              <a:gd name="connsiteY9" fmla="*/ 800100 h 857250"/>
              <a:gd name="connsiteX10" fmla="*/ 333375 w 361950"/>
              <a:gd name="connsiteY10" fmla="*/ 838200 h 857250"/>
              <a:gd name="connsiteX11" fmla="*/ 361950 w 361950"/>
              <a:gd name="connsiteY11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314325 w 361950"/>
              <a:gd name="connsiteY4" fmla="*/ 285750 h 857250"/>
              <a:gd name="connsiteX5" fmla="*/ 333375 w 361950"/>
              <a:gd name="connsiteY5" fmla="*/ 323850 h 857250"/>
              <a:gd name="connsiteX6" fmla="*/ 323850 w 361950"/>
              <a:gd name="connsiteY6" fmla="*/ 438150 h 857250"/>
              <a:gd name="connsiteX7" fmla="*/ 238125 w 361950"/>
              <a:gd name="connsiteY7" fmla="*/ 647700 h 857250"/>
              <a:gd name="connsiteX8" fmla="*/ 285750 w 361950"/>
              <a:gd name="connsiteY8" fmla="*/ 800100 h 857250"/>
              <a:gd name="connsiteX9" fmla="*/ 333375 w 361950"/>
              <a:gd name="connsiteY9" fmla="*/ 838200 h 857250"/>
              <a:gd name="connsiteX10" fmla="*/ 361950 w 361950"/>
              <a:gd name="connsiteY10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333375 w 361950"/>
              <a:gd name="connsiteY4" fmla="*/ 323850 h 857250"/>
              <a:gd name="connsiteX5" fmla="*/ 323850 w 361950"/>
              <a:gd name="connsiteY5" fmla="*/ 438150 h 857250"/>
              <a:gd name="connsiteX6" fmla="*/ 238125 w 361950"/>
              <a:gd name="connsiteY6" fmla="*/ 647700 h 857250"/>
              <a:gd name="connsiteX7" fmla="*/ 285750 w 361950"/>
              <a:gd name="connsiteY7" fmla="*/ 800100 h 857250"/>
              <a:gd name="connsiteX8" fmla="*/ 333375 w 361950"/>
              <a:gd name="connsiteY8" fmla="*/ 838200 h 857250"/>
              <a:gd name="connsiteX9" fmla="*/ 361950 w 361950"/>
              <a:gd name="connsiteY9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333375 w 361950"/>
              <a:gd name="connsiteY3" fmla="*/ 323850 h 857250"/>
              <a:gd name="connsiteX4" fmla="*/ 323850 w 361950"/>
              <a:gd name="connsiteY4" fmla="*/ 438150 h 857250"/>
              <a:gd name="connsiteX5" fmla="*/ 238125 w 361950"/>
              <a:gd name="connsiteY5" fmla="*/ 647700 h 857250"/>
              <a:gd name="connsiteX6" fmla="*/ 285750 w 361950"/>
              <a:gd name="connsiteY6" fmla="*/ 800100 h 857250"/>
              <a:gd name="connsiteX7" fmla="*/ 333375 w 361950"/>
              <a:gd name="connsiteY7" fmla="*/ 838200 h 857250"/>
              <a:gd name="connsiteX8" fmla="*/ 361950 w 361950"/>
              <a:gd name="connsiteY8" fmla="*/ 857250 h 857250"/>
              <a:gd name="connsiteX0" fmla="*/ 0 w 361950"/>
              <a:gd name="connsiteY0" fmla="*/ 0 h 857250"/>
              <a:gd name="connsiteX1" fmla="*/ 142875 w 361950"/>
              <a:gd name="connsiteY1" fmla="*/ 85725 h 857250"/>
              <a:gd name="connsiteX2" fmla="*/ 333375 w 361950"/>
              <a:gd name="connsiteY2" fmla="*/ 323850 h 857250"/>
              <a:gd name="connsiteX3" fmla="*/ 323850 w 361950"/>
              <a:gd name="connsiteY3" fmla="*/ 438150 h 857250"/>
              <a:gd name="connsiteX4" fmla="*/ 238125 w 361950"/>
              <a:gd name="connsiteY4" fmla="*/ 647700 h 857250"/>
              <a:gd name="connsiteX5" fmla="*/ 285750 w 361950"/>
              <a:gd name="connsiteY5" fmla="*/ 800100 h 857250"/>
              <a:gd name="connsiteX6" fmla="*/ 333375 w 361950"/>
              <a:gd name="connsiteY6" fmla="*/ 838200 h 857250"/>
              <a:gd name="connsiteX7" fmla="*/ 361950 w 361950"/>
              <a:gd name="connsiteY7" fmla="*/ 857250 h 857250"/>
              <a:gd name="connsiteX0" fmla="*/ 0 w 361950"/>
              <a:gd name="connsiteY0" fmla="*/ 0 h 857250"/>
              <a:gd name="connsiteX1" fmla="*/ 142875 w 361950"/>
              <a:gd name="connsiteY1" fmla="*/ 85725 h 857250"/>
              <a:gd name="connsiteX2" fmla="*/ 333375 w 361950"/>
              <a:gd name="connsiteY2" fmla="*/ 323850 h 857250"/>
              <a:gd name="connsiteX3" fmla="*/ 323850 w 361950"/>
              <a:gd name="connsiteY3" fmla="*/ 438150 h 857250"/>
              <a:gd name="connsiteX4" fmla="*/ 238125 w 361950"/>
              <a:gd name="connsiteY4" fmla="*/ 647700 h 857250"/>
              <a:gd name="connsiteX5" fmla="*/ 285750 w 361950"/>
              <a:gd name="connsiteY5" fmla="*/ 800100 h 857250"/>
              <a:gd name="connsiteX6" fmla="*/ 361950 w 361950"/>
              <a:gd name="connsiteY6" fmla="*/ 857250 h 857250"/>
              <a:gd name="connsiteX0" fmla="*/ 0 w 771525"/>
              <a:gd name="connsiteY0" fmla="*/ 0 h 1400175"/>
              <a:gd name="connsiteX1" fmla="*/ 142875 w 771525"/>
              <a:gd name="connsiteY1" fmla="*/ 85725 h 1400175"/>
              <a:gd name="connsiteX2" fmla="*/ 333375 w 771525"/>
              <a:gd name="connsiteY2" fmla="*/ 323850 h 1400175"/>
              <a:gd name="connsiteX3" fmla="*/ 323850 w 771525"/>
              <a:gd name="connsiteY3" fmla="*/ 438150 h 1400175"/>
              <a:gd name="connsiteX4" fmla="*/ 238125 w 771525"/>
              <a:gd name="connsiteY4" fmla="*/ 647700 h 1400175"/>
              <a:gd name="connsiteX5" fmla="*/ 285750 w 771525"/>
              <a:gd name="connsiteY5" fmla="*/ 800100 h 1400175"/>
              <a:gd name="connsiteX6" fmla="*/ 771525 w 771525"/>
              <a:gd name="connsiteY6" fmla="*/ 1400175 h 1400175"/>
              <a:gd name="connsiteX0" fmla="*/ 0 w 771525"/>
              <a:gd name="connsiteY0" fmla="*/ 0 h 1400175"/>
              <a:gd name="connsiteX1" fmla="*/ 142875 w 771525"/>
              <a:gd name="connsiteY1" fmla="*/ 85725 h 1400175"/>
              <a:gd name="connsiteX2" fmla="*/ 333375 w 771525"/>
              <a:gd name="connsiteY2" fmla="*/ 323850 h 1400175"/>
              <a:gd name="connsiteX3" fmla="*/ 323850 w 771525"/>
              <a:gd name="connsiteY3" fmla="*/ 438150 h 1400175"/>
              <a:gd name="connsiteX4" fmla="*/ 238125 w 771525"/>
              <a:gd name="connsiteY4" fmla="*/ 647700 h 1400175"/>
              <a:gd name="connsiteX5" fmla="*/ 628650 w 771525"/>
              <a:gd name="connsiteY5" fmla="*/ 876300 h 1400175"/>
              <a:gd name="connsiteX6" fmla="*/ 771525 w 771525"/>
              <a:gd name="connsiteY6" fmla="*/ 1400175 h 1400175"/>
              <a:gd name="connsiteX0" fmla="*/ 0 w 628822"/>
              <a:gd name="connsiteY0" fmla="*/ 0 h 1485900"/>
              <a:gd name="connsiteX1" fmla="*/ 142875 w 628822"/>
              <a:gd name="connsiteY1" fmla="*/ 85725 h 1485900"/>
              <a:gd name="connsiteX2" fmla="*/ 333375 w 628822"/>
              <a:gd name="connsiteY2" fmla="*/ 323850 h 1485900"/>
              <a:gd name="connsiteX3" fmla="*/ 323850 w 628822"/>
              <a:gd name="connsiteY3" fmla="*/ 438150 h 1485900"/>
              <a:gd name="connsiteX4" fmla="*/ 238125 w 628822"/>
              <a:gd name="connsiteY4" fmla="*/ 647700 h 1485900"/>
              <a:gd name="connsiteX5" fmla="*/ 628650 w 628822"/>
              <a:gd name="connsiteY5" fmla="*/ 876300 h 1485900"/>
              <a:gd name="connsiteX6" fmla="*/ 180975 w 628822"/>
              <a:gd name="connsiteY6" fmla="*/ 1485900 h 1485900"/>
              <a:gd name="connsiteX0" fmla="*/ 0 w 628822"/>
              <a:gd name="connsiteY0" fmla="*/ 0 h 1485900"/>
              <a:gd name="connsiteX1" fmla="*/ 428625 w 628822"/>
              <a:gd name="connsiteY1" fmla="*/ 123825 h 1485900"/>
              <a:gd name="connsiteX2" fmla="*/ 333375 w 628822"/>
              <a:gd name="connsiteY2" fmla="*/ 323850 h 1485900"/>
              <a:gd name="connsiteX3" fmla="*/ 323850 w 628822"/>
              <a:gd name="connsiteY3" fmla="*/ 438150 h 1485900"/>
              <a:gd name="connsiteX4" fmla="*/ 238125 w 628822"/>
              <a:gd name="connsiteY4" fmla="*/ 647700 h 1485900"/>
              <a:gd name="connsiteX5" fmla="*/ 628650 w 628822"/>
              <a:gd name="connsiteY5" fmla="*/ 876300 h 1485900"/>
              <a:gd name="connsiteX6" fmla="*/ 180975 w 628822"/>
              <a:gd name="connsiteY6" fmla="*/ 1485900 h 1485900"/>
              <a:gd name="connsiteX0" fmla="*/ 0 w 716256"/>
              <a:gd name="connsiteY0" fmla="*/ 0 h 1485900"/>
              <a:gd name="connsiteX1" fmla="*/ 428625 w 716256"/>
              <a:gd name="connsiteY1" fmla="*/ 123825 h 1485900"/>
              <a:gd name="connsiteX2" fmla="*/ 714375 w 716256"/>
              <a:gd name="connsiteY2" fmla="*/ 485775 h 1485900"/>
              <a:gd name="connsiteX3" fmla="*/ 323850 w 716256"/>
              <a:gd name="connsiteY3" fmla="*/ 438150 h 1485900"/>
              <a:gd name="connsiteX4" fmla="*/ 238125 w 716256"/>
              <a:gd name="connsiteY4" fmla="*/ 647700 h 1485900"/>
              <a:gd name="connsiteX5" fmla="*/ 628650 w 716256"/>
              <a:gd name="connsiteY5" fmla="*/ 876300 h 1485900"/>
              <a:gd name="connsiteX6" fmla="*/ 180975 w 716256"/>
              <a:gd name="connsiteY6" fmla="*/ 1485900 h 1485900"/>
              <a:gd name="connsiteX0" fmla="*/ 0 w 984636"/>
              <a:gd name="connsiteY0" fmla="*/ 0 h 1485900"/>
              <a:gd name="connsiteX1" fmla="*/ 428625 w 984636"/>
              <a:gd name="connsiteY1" fmla="*/ 123825 h 1485900"/>
              <a:gd name="connsiteX2" fmla="*/ 714375 w 984636"/>
              <a:gd name="connsiteY2" fmla="*/ 485775 h 1485900"/>
              <a:gd name="connsiteX3" fmla="*/ 971550 w 984636"/>
              <a:gd name="connsiteY3" fmla="*/ 933450 h 1485900"/>
              <a:gd name="connsiteX4" fmla="*/ 238125 w 984636"/>
              <a:gd name="connsiteY4" fmla="*/ 647700 h 1485900"/>
              <a:gd name="connsiteX5" fmla="*/ 628650 w 984636"/>
              <a:gd name="connsiteY5" fmla="*/ 876300 h 1485900"/>
              <a:gd name="connsiteX6" fmla="*/ 180975 w 984636"/>
              <a:gd name="connsiteY6" fmla="*/ 1485900 h 1485900"/>
              <a:gd name="connsiteX0" fmla="*/ 0 w 1086322"/>
              <a:gd name="connsiteY0" fmla="*/ 0 h 1888164"/>
              <a:gd name="connsiteX1" fmla="*/ 428625 w 1086322"/>
              <a:gd name="connsiteY1" fmla="*/ 123825 h 1888164"/>
              <a:gd name="connsiteX2" fmla="*/ 714375 w 1086322"/>
              <a:gd name="connsiteY2" fmla="*/ 485775 h 1888164"/>
              <a:gd name="connsiteX3" fmla="*/ 971550 w 1086322"/>
              <a:gd name="connsiteY3" fmla="*/ 933450 h 1888164"/>
              <a:gd name="connsiteX4" fmla="*/ 1085850 w 1086322"/>
              <a:gd name="connsiteY4" fmla="*/ 1876425 h 1888164"/>
              <a:gd name="connsiteX5" fmla="*/ 628650 w 1086322"/>
              <a:gd name="connsiteY5" fmla="*/ 876300 h 1888164"/>
              <a:gd name="connsiteX6" fmla="*/ 180975 w 1086322"/>
              <a:gd name="connsiteY6" fmla="*/ 1485900 h 1888164"/>
              <a:gd name="connsiteX0" fmla="*/ 0 w 1086721"/>
              <a:gd name="connsiteY0" fmla="*/ 0 h 2614328"/>
              <a:gd name="connsiteX1" fmla="*/ 428625 w 1086721"/>
              <a:gd name="connsiteY1" fmla="*/ 123825 h 2614328"/>
              <a:gd name="connsiteX2" fmla="*/ 714375 w 1086721"/>
              <a:gd name="connsiteY2" fmla="*/ 485775 h 2614328"/>
              <a:gd name="connsiteX3" fmla="*/ 971550 w 1086721"/>
              <a:gd name="connsiteY3" fmla="*/ 933450 h 2614328"/>
              <a:gd name="connsiteX4" fmla="*/ 1085850 w 1086721"/>
              <a:gd name="connsiteY4" fmla="*/ 1876425 h 2614328"/>
              <a:gd name="connsiteX5" fmla="*/ 828675 w 1086721"/>
              <a:gd name="connsiteY5" fmla="*/ 2609850 h 2614328"/>
              <a:gd name="connsiteX6" fmla="*/ 180975 w 1086721"/>
              <a:gd name="connsiteY6" fmla="*/ 1485900 h 2614328"/>
              <a:gd name="connsiteX0" fmla="*/ 0 w 1086654"/>
              <a:gd name="connsiteY0" fmla="*/ 0 h 2743200"/>
              <a:gd name="connsiteX1" fmla="*/ 428625 w 1086654"/>
              <a:gd name="connsiteY1" fmla="*/ 123825 h 2743200"/>
              <a:gd name="connsiteX2" fmla="*/ 714375 w 1086654"/>
              <a:gd name="connsiteY2" fmla="*/ 485775 h 2743200"/>
              <a:gd name="connsiteX3" fmla="*/ 971550 w 1086654"/>
              <a:gd name="connsiteY3" fmla="*/ 933450 h 2743200"/>
              <a:gd name="connsiteX4" fmla="*/ 1085850 w 1086654"/>
              <a:gd name="connsiteY4" fmla="*/ 1876425 h 2743200"/>
              <a:gd name="connsiteX5" fmla="*/ 828675 w 1086654"/>
              <a:gd name="connsiteY5" fmla="*/ 2609850 h 2743200"/>
              <a:gd name="connsiteX6" fmla="*/ 247650 w 1086654"/>
              <a:gd name="connsiteY6" fmla="*/ 2743200 h 2743200"/>
              <a:gd name="connsiteX0" fmla="*/ 0 w 1086330"/>
              <a:gd name="connsiteY0" fmla="*/ 0 h 2743200"/>
              <a:gd name="connsiteX1" fmla="*/ 428625 w 1086330"/>
              <a:gd name="connsiteY1" fmla="*/ 123825 h 2743200"/>
              <a:gd name="connsiteX2" fmla="*/ 714375 w 1086330"/>
              <a:gd name="connsiteY2" fmla="*/ 485775 h 2743200"/>
              <a:gd name="connsiteX3" fmla="*/ 971550 w 1086330"/>
              <a:gd name="connsiteY3" fmla="*/ 933450 h 2743200"/>
              <a:gd name="connsiteX4" fmla="*/ 1085850 w 1086330"/>
              <a:gd name="connsiteY4" fmla="*/ 1876425 h 2743200"/>
              <a:gd name="connsiteX5" fmla="*/ 733425 w 1086330"/>
              <a:gd name="connsiteY5" fmla="*/ 2505075 h 2743200"/>
              <a:gd name="connsiteX6" fmla="*/ 247650 w 1086330"/>
              <a:gd name="connsiteY6" fmla="*/ 2743200 h 2743200"/>
              <a:gd name="connsiteX0" fmla="*/ 0 w 1039397"/>
              <a:gd name="connsiteY0" fmla="*/ 0 h 2743200"/>
              <a:gd name="connsiteX1" fmla="*/ 428625 w 1039397"/>
              <a:gd name="connsiteY1" fmla="*/ 123825 h 2743200"/>
              <a:gd name="connsiteX2" fmla="*/ 714375 w 1039397"/>
              <a:gd name="connsiteY2" fmla="*/ 485775 h 2743200"/>
              <a:gd name="connsiteX3" fmla="*/ 971550 w 1039397"/>
              <a:gd name="connsiteY3" fmla="*/ 933450 h 2743200"/>
              <a:gd name="connsiteX4" fmla="*/ 1038225 w 1039397"/>
              <a:gd name="connsiteY4" fmla="*/ 1733550 h 2743200"/>
              <a:gd name="connsiteX5" fmla="*/ 733425 w 1039397"/>
              <a:gd name="connsiteY5" fmla="*/ 2505075 h 2743200"/>
              <a:gd name="connsiteX6" fmla="*/ 247650 w 1039397"/>
              <a:gd name="connsiteY6" fmla="*/ 2743200 h 2743200"/>
              <a:gd name="connsiteX0" fmla="*/ 0 w 1039397"/>
              <a:gd name="connsiteY0" fmla="*/ 0 h 2743200"/>
              <a:gd name="connsiteX1" fmla="*/ 400050 w 1039397"/>
              <a:gd name="connsiteY1" fmla="*/ 180975 h 2743200"/>
              <a:gd name="connsiteX2" fmla="*/ 714375 w 1039397"/>
              <a:gd name="connsiteY2" fmla="*/ 485775 h 2743200"/>
              <a:gd name="connsiteX3" fmla="*/ 971550 w 1039397"/>
              <a:gd name="connsiteY3" fmla="*/ 933450 h 2743200"/>
              <a:gd name="connsiteX4" fmla="*/ 1038225 w 1039397"/>
              <a:gd name="connsiteY4" fmla="*/ 1733550 h 2743200"/>
              <a:gd name="connsiteX5" fmla="*/ 733425 w 1039397"/>
              <a:gd name="connsiteY5" fmla="*/ 2505075 h 2743200"/>
              <a:gd name="connsiteX6" fmla="*/ 247650 w 1039397"/>
              <a:gd name="connsiteY6" fmla="*/ 2743200 h 2743200"/>
              <a:gd name="connsiteX0" fmla="*/ 0 w 1048661"/>
              <a:gd name="connsiteY0" fmla="*/ 0 h 2743200"/>
              <a:gd name="connsiteX1" fmla="*/ 400050 w 1048661"/>
              <a:gd name="connsiteY1" fmla="*/ 180975 h 2743200"/>
              <a:gd name="connsiteX2" fmla="*/ 714375 w 1048661"/>
              <a:gd name="connsiteY2" fmla="*/ 485775 h 2743200"/>
              <a:gd name="connsiteX3" fmla="*/ 971550 w 1048661"/>
              <a:gd name="connsiteY3" fmla="*/ 933450 h 2743200"/>
              <a:gd name="connsiteX4" fmla="*/ 1047750 w 1048661"/>
              <a:gd name="connsiteY4" fmla="*/ 1581150 h 2743200"/>
              <a:gd name="connsiteX5" fmla="*/ 733425 w 1048661"/>
              <a:gd name="connsiteY5" fmla="*/ 2505075 h 2743200"/>
              <a:gd name="connsiteX6" fmla="*/ 247650 w 1048661"/>
              <a:gd name="connsiteY6" fmla="*/ 2743200 h 2743200"/>
              <a:gd name="connsiteX0" fmla="*/ 0 w 1049619"/>
              <a:gd name="connsiteY0" fmla="*/ 0 h 2743200"/>
              <a:gd name="connsiteX1" fmla="*/ 400050 w 1049619"/>
              <a:gd name="connsiteY1" fmla="*/ 180975 h 2743200"/>
              <a:gd name="connsiteX2" fmla="*/ 714375 w 1049619"/>
              <a:gd name="connsiteY2" fmla="*/ 485775 h 2743200"/>
              <a:gd name="connsiteX3" fmla="*/ 971550 w 1049619"/>
              <a:gd name="connsiteY3" fmla="*/ 933450 h 2743200"/>
              <a:gd name="connsiteX4" fmla="*/ 1047750 w 1049619"/>
              <a:gd name="connsiteY4" fmla="*/ 1581150 h 2743200"/>
              <a:gd name="connsiteX5" fmla="*/ 911685 w 1049619"/>
              <a:gd name="connsiteY5" fmla="*/ 2102644 h 2743200"/>
              <a:gd name="connsiteX6" fmla="*/ 733425 w 1049619"/>
              <a:gd name="connsiteY6" fmla="*/ 2505075 h 2743200"/>
              <a:gd name="connsiteX7" fmla="*/ 247650 w 1049619"/>
              <a:gd name="connsiteY7" fmla="*/ 2743200 h 2743200"/>
              <a:gd name="connsiteX0" fmla="*/ 0 w 1049619"/>
              <a:gd name="connsiteY0" fmla="*/ 0 h 2743200"/>
              <a:gd name="connsiteX1" fmla="*/ 400050 w 1049619"/>
              <a:gd name="connsiteY1" fmla="*/ 180975 h 2743200"/>
              <a:gd name="connsiteX2" fmla="*/ 714375 w 1049619"/>
              <a:gd name="connsiteY2" fmla="*/ 485775 h 2743200"/>
              <a:gd name="connsiteX3" fmla="*/ 971550 w 1049619"/>
              <a:gd name="connsiteY3" fmla="*/ 933450 h 2743200"/>
              <a:gd name="connsiteX4" fmla="*/ 1047750 w 1049619"/>
              <a:gd name="connsiteY4" fmla="*/ 1581150 h 2743200"/>
              <a:gd name="connsiteX5" fmla="*/ 987885 w 1049619"/>
              <a:gd name="connsiteY5" fmla="*/ 2140744 h 2743200"/>
              <a:gd name="connsiteX6" fmla="*/ 733425 w 1049619"/>
              <a:gd name="connsiteY6" fmla="*/ 2505075 h 2743200"/>
              <a:gd name="connsiteX7" fmla="*/ 247650 w 1049619"/>
              <a:gd name="connsiteY7" fmla="*/ 2743200 h 2743200"/>
              <a:gd name="connsiteX0" fmla="*/ 0 w 1049619"/>
              <a:gd name="connsiteY0" fmla="*/ 0 h 2743200"/>
              <a:gd name="connsiteX1" fmla="*/ 400050 w 1049619"/>
              <a:gd name="connsiteY1" fmla="*/ 180975 h 2743200"/>
              <a:gd name="connsiteX2" fmla="*/ 714375 w 1049619"/>
              <a:gd name="connsiteY2" fmla="*/ 485775 h 2743200"/>
              <a:gd name="connsiteX3" fmla="*/ 971550 w 1049619"/>
              <a:gd name="connsiteY3" fmla="*/ 933450 h 2743200"/>
              <a:gd name="connsiteX4" fmla="*/ 1047750 w 1049619"/>
              <a:gd name="connsiteY4" fmla="*/ 1581150 h 2743200"/>
              <a:gd name="connsiteX5" fmla="*/ 987885 w 1049619"/>
              <a:gd name="connsiteY5" fmla="*/ 2140744 h 2743200"/>
              <a:gd name="connsiteX6" fmla="*/ 666750 w 1049619"/>
              <a:gd name="connsiteY6" fmla="*/ 2657475 h 2743200"/>
              <a:gd name="connsiteX7" fmla="*/ 247650 w 1049619"/>
              <a:gd name="connsiteY7" fmla="*/ 2743200 h 2743200"/>
              <a:gd name="connsiteX0" fmla="*/ 0 w 1049619"/>
              <a:gd name="connsiteY0" fmla="*/ 0 h 2733675"/>
              <a:gd name="connsiteX1" fmla="*/ 400050 w 1049619"/>
              <a:gd name="connsiteY1" fmla="*/ 180975 h 2733675"/>
              <a:gd name="connsiteX2" fmla="*/ 714375 w 1049619"/>
              <a:gd name="connsiteY2" fmla="*/ 485775 h 2733675"/>
              <a:gd name="connsiteX3" fmla="*/ 971550 w 1049619"/>
              <a:gd name="connsiteY3" fmla="*/ 933450 h 2733675"/>
              <a:gd name="connsiteX4" fmla="*/ 1047750 w 1049619"/>
              <a:gd name="connsiteY4" fmla="*/ 1581150 h 2733675"/>
              <a:gd name="connsiteX5" fmla="*/ 987885 w 1049619"/>
              <a:gd name="connsiteY5" fmla="*/ 2140744 h 2733675"/>
              <a:gd name="connsiteX6" fmla="*/ 666750 w 1049619"/>
              <a:gd name="connsiteY6" fmla="*/ 2657475 h 2733675"/>
              <a:gd name="connsiteX7" fmla="*/ 228600 w 1049619"/>
              <a:gd name="connsiteY7" fmla="*/ 2733675 h 2733675"/>
              <a:gd name="connsiteX0" fmla="*/ 0 w 1048821"/>
              <a:gd name="connsiteY0" fmla="*/ 0 h 2733675"/>
              <a:gd name="connsiteX1" fmla="*/ 400050 w 1048821"/>
              <a:gd name="connsiteY1" fmla="*/ 180975 h 2733675"/>
              <a:gd name="connsiteX2" fmla="*/ 904875 w 1048821"/>
              <a:gd name="connsiteY2" fmla="*/ 371475 h 2733675"/>
              <a:gd name="connsiteX3" fmla="*/ 971550 w 1048821"/>
              <a:gd name="connsiteY3" fmla="*/ 933450 h 2733675"/>
              <a:gd name="connsiteX4" fmla="*/ 1047750 w 1048821"/>
              <a:gd name="connsiteY4" fmla="*/ 1581150 h 2733675"/>
              <a:gd name="connsiteX5" fmla="*/ 987885 w 1048821"/>
              <a:gd name="connsiteY5" fmla="*/ 2140744 h 2733675"/>
              <a:gd name="connsiteX6" fmla="*/ 666750 w 1048821"/>
              <a:gd name="connsiteY6" fmla="*/ 2657475 h 2733675"/>
              <a:gd name="connsiteX7" fmla="*/ 228600 w 1048821"/>
              <a:gd name="connsiteY7" fmla="*/ 2733675 h 2733675"/>
              <a:gd name="connsiteX0" fmla="*/ 0 w 1230740"/>
              <a:gd name="connsiteY0" fmla="*/ 0 h 2733675"/>
              <a:gd name="connsiteX1" fmla="*/ 400050 w 1230740"/>
              <a:gd name="connsiteY1" fmla="*/ 180975 h 2733675"/>
              <a:gd name="connsiteX2" fmla="*/ 904875 w 1230740"/>
              <a:gd name="connsiteY2" fmla="*/ 371475 h 2733675"/>
              <a:gd name="connsiteX3" fmla="*/ 1228725 w 1230740"/>
              <a:gd name="connsiteY3" fmla="*/ 971550 h 2733675"/>
              <a:gd name="connsiteX4" fmla="*/ 1047750 w 1230740"/>
              <a:gd name="connsiteY4" fmla="*/ 1581150 h 2733675"/>
              <a:gd name="connsiteX5" fmla="*/ 987885 w 1230740"/>
              <a:gd name="connsiteY5" fmla="*/ 2140744 h 2733675"/>
              <a:gd name="connsiteX6" fmla="*/ 666750 w 1230740"/>
              <a:gd name="connsiteY6" fmla="*/ 2657475 h 2733675"/>
              <a:gd name="connsiteX7" fmla="*/ 228600 w 1230740"/>
              <a:gd name="connsiteY7" fmla="*/ 2733675 h 2733675"/>
              <a:gd name="connsiteX0" fmla="*/ 0 w 1298545"/>
              <a:gd name="connsiteY0" fmla="*/ 0 h 2733675"/>
              <a:gd name="connsiteX1" fmla="*/ 400050 w 1298545"/>
              <a:gd name="connsiteY1" fmla="*/ 180975 h 2733675"/>
              <a:gd name="connsiteX2" fmla="*/ 904875 w 1298545"/>
              <a:gd name="connsiteY2" fmla="*/ 371475 h 2733675"/>
              <a:gd name="connsiteX3" fmla="*/ 1228725 w 1298545"/>
              <a:gd name="connsiteY3" fmla="*/ 971550 h 2733675"/>
              <a:gd name="connsiteX4" fmla="*/ 1295400 w 1298545"/>
              <a:gd name="connsiteY4" fmla="*/ 1676400 h 2733675"/>
              <a:gd name="connsiteX5" fmla="*/ 987885 w 1298545"/>
              <a:gd name="connsiteY5" fmla="*/ 2140744 h 2733675"/>
              <a:gd name="connsiteX6" fmla="*/ 666750 w 1298545"/>
              <a:gd name="connsiteY6" fmla="*/ 2657475 h 2733675"/>
              <a:gd name="connsiteX7" fmla="*/ 228600 w 1298545"/>
              <a:gd name="connsiteY7" fmla="*/ 2733675 h 2733675"/>
              <a:gd name="connsiteX0" fmla="*/ 0 w 1298545"/>
              <a:gd name="connsiteY0" fmla="*/ 0 h 2733675"/>
              <a:gd name="connsiteX1" fmla="*/ 400050 w 1298545"/>
              <a:gd name="connsiteY1" fmla="*/ 180975 h 2733675"/>
              <a:gd name="connsiteX2" fmla="*/ 904875 w 1298545"/>
              <a:gd name="connsiteY2" fmla="*/ 371475 h 2733675"/>
              <a:gd name="connsiteX3" fmla="*/ 1228725 w 1298545"/>
              <a:gd name="connsiteY3" fmla="*/ 971550 h 2733675"/>
              <a:gd name="connsiteX4" fmla="*/ 1295400 w 1298545"/>
              <a:gd name="connsiteY4" fmla="*/ 1676400 h 2733675"/>
              <a:gd name="connsiteX5" fmla="*/ 1083135 w 1298545"/>
              <a:gd name="connsiteY5" fmla="*/ 2245519 h 2733675"/>
              <a:gd name="connsiteX6" fmla="*/ 666750 w 1298545"/>
              <a:gd name="connsiteY6" fmla="*/ 2657475 h 2733675"/>
              <a:gd name="connsiteX7" fmla="*/ 228600 w 1298545"/>
              <a:gd name="connsiteY7" fmla="*/ 2733675 h 2733675"/>
              <a:gd name="connsiteX0" fmla="*/ 0 w 1298545"/>
              <a:gd name="connsiteY0" fmla="*/ 0 h 2733675"/>
              <a:gd name="connsiteX1" fmla="*/ 409575 w 1298545"/>
              <a:gd name="connsiteY1" fmla="*/ 66675 h 2733675"/>
              <a:gd name="connsiteX2" fmla="*/ 904875 w 1298545"/>
              <a:gd name="connsiteY2" fmla="*/ 371475 h 2733675"/>
              <a:gd name="connsiteX3" fmla="*/ 1228725 w 1298545"/>
              <a:gd name="connsiteY3" fmla="*/ 971550 h 2733675"/>
              <a:gd name="connsiteX4" fmla="*/ 1295400 w 1298545"/>
              <a:gd name="connsiteY4" fmla="*/ 1676400 h 2733675"/>
              <a:gd name="connsiteX5" fmla="*/ 1083135 w 1298545"/>
              <a:gd name="connsiteY5" fmla="*/ 2245519 h 2733675"/>
              <a:gd name="connsiteX6" fmla="*/ 666750 w 1298545"/>
              <a:gd name="connsiteY6" fmla="*/ 2657475 h 2733675"/>
              <a:gd name="connsiteX7" fmla="*/ 228600 w 1298545"/>
              <a:gd name="connsiteY7" fmla="*/ 2733675 h 2733675"/>
              <a:gd name="connsiteX0" fmla="*/ 0 w 1297894"/>
              <a:gd name="connsiteY0" fmla="*/ 0 h 2733675"/>
              <a:gd name="connsiteX1" fmla="*/ 409575 w 1297894"/>
              <a:gd name="connsiteY1" fmla="*/ 66675 h 2733675"/>
              <a:gd name="connsiteX2" fmla="*/ 952500 w 1297894"/>
              <a:gd name="connsiteY2" fmla="*/ 428625 h 2733675"/>
              <a:gd name="connsiteX3" fmla="*/ 1228725 w 1297894"/>
              <a:gd name="connsiteY3" fmla="*/ 971550 h 2733675"/>
              <a:gd name="connsiteX4" fmla="*/ 1295400 w 1297894"/>
              <a:gd name="connsiteY4" fmla="*/ 1676400 h 2733675"/>
              <a:gd name="connsiteX5" fmla="*/ 1083135 w 1297894"/>
              <a:gd name="connsiteY5" fmla="*/ 2245519 h 2733675"/>
              <a:gd name="connsiteX6" fmla="*/ 666750 w 1297894"/>
              <a:gd name="connsiteY6" fmla="*/ 2657475 h 2733675"/>
              <a:gd name="connsiteX7" fmla="*/ 228600 w 1297894"/>
              <a:gd name="connsiteY7" fmla="*/ 2733675 h 2733675"/>
              <a:gd name="connsiteX0" fmla="*/ 0 w 2726644"/>
              <a:gd name="connsiteY0" fmla="*/ 1047537 h 2685837"/>
              <a:gd name="connsiteX1" fmla="*/ 1838325 w 2726644"/>
              <a:gd name="connsiteY1" fmla="*/ 18837 h 2685837"/>
              <a:gd name="connsiteX2" fmla="*/ 2381250 w 2726644"/>
              <a:gd name="connsiteY2" fmla="*/ 380787 h 2685837"/>
              <a:gd name="connsiteX3" fmla="*/ 2657475 w 2726644"/>
              <a:gd name="connsiteY3" fmla="*/ 923712 h 2685837"/>
              <a:gd name="connsiteX4" fmla="*/ 2724150 w 2726644"/>
              <a:gd name="connsiteY4" fmla="*/ 1628562 h 2685837"/>
              <a:gd name="connsiteX5" fmla="*/ 2511885 w 2726644"/>
              <a:gd name="connsiteY5" fmla="*/ 2197681 h 2685837"/>
              <a:gd name="connsiteX6" fmla="*/ 2095500 w 2726644"/>
              <a:gd name="connsiteY6" fmla="*/ 2609637 h 2685837"/>
              <a:gd name="connsiteX7" fmla="*/ 1657350 w 2726644"/>
              <a:gd name="connsiteY7" fmla="*/ 2685837 h 2685837"/>
              <a:gd name="connsiteX0" fmla="*/ 0 w 2726644"/>
              <a:gd name="connsiteY0" fmla="*/ 669918 h 2308218"/>
              <a:gd name="connsiteX1" fmla="*/ 1095375 w 2726644"/>
              <a:gd name="connsiteY1" fmla="*/ 831843 h 2308218"/>
              <a:gd name="connsiteX2" fmla="*/ 2381250 w 2726644"/>
              <a:gd name="connsiteY2" fmla="*/ 3168 h 2308218"/>
              <a:gd name="connsiteX3" fmla="*/ 2657475 w 2726644"/>
              <a:gd name="connsiteY3" fmla="*/ 546093 h 2308218"/>
              <a:gd name="connsiteX4" fmla="*/ 2724150 w 2726644"/>
              <a:gd name="connsiteY4" fmla="*/ 1250943 h 2308218"/>
              <a:gd name="connsiteX5" fmla="*/ 2511885 w 2726644"/>
              <a:gd name="connsiteY5" fmla="*/ 1820062 h 2308218"/>
              <a:gd name="connsiteX6" fmla="*/ 2095500 w 2726644"/>
              <a:gd name="connsiteY6" fmla="*/ 2232018 h 2308218"/>
              <a:gd name="connsiteX7" fmla="*/ 1657350 w 2726644"/>
              <a:gd name="connsiteY7" fmla="*/ 2308218 h 2308218"/>
              <a:gd name="connsiteX0" fmla="*/ 0 w 2761150"/>
              <a:gd name="connsiteY0" fmla="*/ 126024 h 1764324"/>
              <a:gd name="connsiteX1" fmla="*/ 1095375 w 2761150"/>
              <a:gd name="connsiteY1" fmla="*/ 287949 h 1764324"/>
              <a:gd name="connsiteX2" fmla="*/ 1666875 w 2761150"/>
              <a:gd name="connsiteY2" fmla="*/ 954699 h 1764324"/>
              <a:gd name="connsiteX3" fmla="*/ 2657475 w 2761150"/>
              <a:gd name="connsiteY3" fmla="*/ 2199 h 1764324"/>
              <a:gd name="connsiteX4" fmla="*/ 2724150 w 2761150"/>
              <a:gd name="connsiteY4" fmla="*/ 707049 h 1764324"/>
              <a:gd name="connsiteX5" fmla="*/ 2511885 w 2761150"/>
              <a:gd name="connsiteY5" fmla="*/ 1276168 h 1764324"/>
              <a:gd name="connsiteX6" fmla="*/ 2095500 w 2761150"/>
              <a:gd name="connsiteY6" fmla="*/ 1688124 h 1764324"/>
              <a:gd name="connsiteX7" fmla="*/ 1657350 w 2761150"/>
              <a:gd name="connsiteY7" fmla="*/ 1764324 h 1764324"/>
              <a:gd name="connsiteX0" fmla="*/ 0 w 2724252"/>
              <a:gd name="connsiteY0" fmla="*/ 0 h 1638300"/>
              <a:gd name="connsiteX1" fmla="*/ 1095375 w 2724252"/>
              <a:gd name="connsiteY1" fmla="*/ 161925 h 1638300"/>
              <a:gd name="connsiteX2" fmla="*/ 1666875 w 2724252"/>
              <a:gd name="connsiteY2" fmla="*/ 828675 h 1638300"/>
              <a:gd name="connsiteX3" fmla="*/ 1838325 w 2724252"/>
              <a:gd name="connsiteY3" fmla="*/ 990600 h 1638300"/>
              <a:gd name="connsiteX4" fmla="*/ 2724150 w 2724252"/>
              <a:gd name="connsiteY4" fmla="*/ 581025 h 1638300"/>
              <a:gd name="connsiteX5" fmla="*/ 2511885 w 2724252"/>
              <a:gd name="connsiteY5" fmla="*/ 1150144 h 1638300"/>
              <a:gd name="connsiteX6" fmla="*/ 2095500 w 2724252"/>
              <a:gd name="connsiteY6" fmla="*/ 1562100 h 1638300"/>
              <a:gd name="connsiteX7" fmla="*/ 1657350 w 2724252"/>
              <a:gd name="connsiteY7" fmla="*/ 1638300 h 1638300"/>
              <a:gd name="connsiteX0" fmla="*/ 0 w 2511885"/>
              <a:gd name="connsiteY0" fmla="*/ 0 h 1638300"/>
              <a:gd name="connsiteX1" fmla="*/ 1095375 w 2511885"/>
              <a:gd name="connsiteY1" fmla="*/ 161925 h 1638300"/>
              <a:gd name="connsiteX2" fmla="*/ 1666875 w 2511885"/>
              <a:gd name="connsiteY2" fmla="*/ 828675 h 1638300"/>
              <a:gd name="connsiteX3" fmla="*/ 1838325 w 2511885"/>
              <a:gd name="connsiteY3" fmla="*/ 990600 h 1638300"/>
              <a:gd name="connsiteX4" fmla="*/ 2511885 w 2511885"/>
              <a:gd name="connsiteY4" fmla="*/ 1150144 h 1638300"/>
              <a:gd name="connsiteX5" fmla="*/ 2095500 w 2511885"/>
              <a:gd name="connsiteY5" fmla="*/ 1562100 h 1638300"/>
              <a:gd name="connsiteX6" fmla="*/ 1657350 w 2511885"/>
              <a:gd name="connsiteY6" fmla="*/ 1638300 h 1638300"/>
              <a:gd name="connsiteX0" fmla="*/ 0 w 2098370"/>
              <a:gd name="connsiteY0" fmla="*/ 0 h 1638300"/>
              <a:gd name="connsiteX1" fmla="*/ 1095375 w 2098370"/>
              <a:gd name="connsiteY1" fmla="*/ 161925 h 1638300"/>
              <a:gd name="connsiteX2" fmla="*/ 1666875 w 2098370"/>
              <a:gd name="connsiteY2" fmla="*/ 828675 h 1638300"/>
              <a:gd name="connsiteX3" fmla="*/ 1838325 w 2098370"/>
              <a:gd name="connsiteY3" fmla="*/ 990600 h 1638300"/>
              <a:gd name="connsiteX4" fmla="*/ 2095500 w 2098370"/>
              <a:gd name="connsiteY4" fmla="*/ 1562100 h 1638300"/>
              <a:gd name="connsiteX5" fmla="*/ 1657350 w 2098370"/>
              <a:gd name="connsiteY5" fmla="*/ 1638300 h 1638300"/>
              <a:gd name="connsiteX0" fmla="*/ 0 w 1838338"/>
              <a:gd name="connsiteY0" fmla="*/ 0 h 1638300"/>
              <a:gd name="connsiteX1" fmla="*/ 1095375 w 1838338"/>
              <a:gd name="connsiteY1" fmla="*/ 161925 h 1638300"/>
              <a:gd name="connsiteX2" fmla="*/ 1666875 w 1838338"/>
              <a:gd name="connsiteY2" fmla="*/ 828675 h 1638300"/>
              <a:gd name="connsiteX3" fmla="*/ 1838325 w 1838338"/>
              <a:gd name="connsiteY3" fmla="*/ 990600 h 1638300"/>
              <a:gd name="connsiteX4" fmla="*/ 1657350 w 1838338"/>
              <a:gd name="connsiteY4" fmla="*/ 1638300 h 1638300"/>
              <a:gd name="connsiteX0" fmla="*/ 0 w 1933823"/>
              <a:gd name="connsiteY0" fmla="*/ 0 h 1123950"/>
              <a:gd name="connsiteX1" fmla="*/ 1095375 w 1933823"/>
              <a:gd name="connsiteY1" fmla="*/ 161925 h 1123950"/>
              <a:gd name="connsiteX2" fmla="*/ 1666875 w 1933823"/>
              <a:gd name="connsiteY2" fmla="*/ 828675 h 1123950"/>
              <a:gd name="connsiteX3" fmla="*/ 1838325 w 1933823"/>
              <a:gd name="connsiteY3" fmla="*/ 990600 h 1123950"/>
              <a:gd name="connsiteX4" fmla="*/ 1924050 w 1933823"/>
              <a:gd name="connsiteY4" fmla="*/ 1123950 h 1123950"/>
              <a:gd name="connsiteX0" fmla="*/ 0 w 1928665"/>
              <a:gd name="connsiteY0" fmla="*/ 0 h 1123950"/>
              <a:gd name="connsiteX1" fmla="*/ 1095375 w 1928665"/>
              <a:gd name="connsiteY1" fmla="*/ 161925 h 1123950"/>
              <a:gd name="connsiteX2" fmla="*/ 1666875 w 1928665"/>
              <a:gd name="connsiteY2" fmla="*/ 828675 h 1123950"/>
              <a:gd name="connsiteX3" fmla="*/ 1714500 w 1928665"/>
              <a:gd name="connsiteY3" fmla="*/ 1047750 h 1123950"/>
              <a:gd name="connsiteX4" fmla="*/ 1924050 w 1928665"/>
              <a:gd name="connsiteY4" fmla="*/ 1123950 h 1123950"/>
              <a:gd name="connsiteX0" fmla="*/ 0 w 1924050"/>
              <a:gd name="connsiteY0" fmla="*/ 0 h 1123950"/>
              <a:gd name="connsiteX1" fmla="*/ 1095375 w 1924050"/>
              <a:gd name="connsiteY1" fmla="*/ 161925 h 1123950"/>
              <a:gd name="connsiteX2" fmla="*/ 1666875 w 1924050"/>
              <a:gd name="connsiteY2" fmla="*/ 828675 h 1123950"/>
              <a:gd name="connsiteX3" fmla="*/ 1714500 w 1924050"/>
              <a:gd name="connsiteY3" fmla="*/ 1047750 h 1123950"/>
              <a:gd name="connsiteX4" fmla="*/ 1924050 w 1924050"/>
              <a:gd name="connsiteY4" fmla="*/ 1123950 h 1123950"/>
              <a:gd name="connsiteX0" fmla="*/ 0 w 1924050"/>
              <a:gd name="connsiteY0" fmla="*/ 0 h 1123950"/>
              <a:gd name="connsiteX1" fmla="*/ 1095375 w 1924050"/>
              <a:gd name="connsiteY1" fmla="*/ 161925 h 1123950"/>
              <a:gd name="connsiteX2" fmla="*/ 1666875 w 1924050"/>
              <a:gd name="connsiteY2" fmla="*/ 828675 h 1123950"/>
              <a:gd name="connsiteX3" fmla="*/ 1522948 w 1924050"/>
              <a:gd name="connsiteY3" fmla="*/ 848528 h 1123950"/>
              <a:gd name="connsiteX4" fmla="*/ 1714500 w 1924050"/>
              <a:gd name="connsiteY4" fmla="*/ 1047750 h 1123950"/>
              <a:gd name="connsiteX5" fmla="*/ 1924050 w 1924050"/>
              <a:gd name="connsiteY5" fmla="*/ 1123950 h 1123950"/>
              <a:gd name="connsiteX0" fmla="*/ 0 w 1924050"/>
              <a:gd name="connsiteY0" fmla="*/ 0 h 1123950"/>
              <a:gd name="connsiteX1" fmla="*/ 1095375 w 1924050"/>
              <a:gd name="connsiteY1" fmla="*/ 161925 h 1123950"/>
              <a:gd name="connsiteX2" fmla="*/ 1228725 w 1924050"/>
              <a:gd name="connsiteY2" fmla="*/ 457200 h 1123950"/>
              <a:gd name="connsiteX3" fmla="*/ 1522948 w 1924050"/>
              <a:gd name="connsiteY3" fmla="*/ 848528 h 1123950"/>
              <a:gd name="connsiteX4" fmla="*/ 1714500 w 1924050"/>
              <a:gd name="connsiteY4" fmla="*/ 1047750 h 1123950"/>
              <a:gd name="connsiteX5" fmla="*/ 1924050 w 1924050"/>
              <a:gd name="connsiteY5" fmla="*/ 1123950 h 1123950"/>
              <a:gd name="connsiteX0" fmla="*/ 0 w 1924050"/>
              <a:gd name="connsiteY0" fmla="*/ 0 h 1123950"/>
              <a:gd name="connsiteX1" fmla="*/ 676275 w 1924050"/>
              <a:gd name="connsiteY1" fmla="*/ 200025 h 1123950"/>
              <a:gd name="connsiteX2" fmla="*/ 1228725 w 1924050"/>
              <a:gd name="connsiteY2" fmla="*/ 457200 h 1123950"/>
              <a:gd name="connsiteX3" fmla="*/ 1522948 w 1924050"/>
              <a:gd name="connsiteY3" fmla="*/ 848528 h 1123950"/>
              <a:gd name="connsiteX4" fmla="*/ 1714500 w 1924050"/>
              <a:gd name="connsiteY4" fmla="*/ 1047750 h 1123950"/>
              <a:gd name="connsiteX5" fmla="*/ 1924050 w 1924050"/>
              <a:gd name="connsiteY5" fmla="*/ 1123950 h 1123950"/>
              <a:gd name="connsiteX0" fmla="*/ 0 w 1962150"/>
              <a:gd name="connsiteY0" fmla="*/ 0 h 1123950"/>
              <a:gd name="connsiteX1" fmla="*/ 676275 w 1962150"/>
              <a:gd name="connsiteY1" fmla="*/ 200025 h 1123950"/>
              <a:gd name="connsiteX2" fmla="*/ 1228725 w 1962150"/>
              <a:gd name="connsiteY2" fmla="*/ 457200 h 1123950"/>
              <a:gd name="connsiteX3" fmla="*/ 1522948 w 1962150"/>
              <a:gd name="connsiteY3" fmla="*/ 848528 h 1123950"/>
              <a:gd name="connsiteX4" fmla="*/ 1714500 w 1962150"/>
              <a:gd name="connsiteY4" fmla="*/ 1047750 h 1123950"/>
              <a:gd name="connsiteX5" fmla="*/ 1962150 w 1962150"/>
              <a:gd name="connsiteY5" fmla="*/ 1123950 h 1123950"/>
              <a:gd name="connsiteX0" fmla="*/ 0 w 1971675"/>
              <a:gd name="connsiteY0" fmla="*/ 0 h 1085850"/>
              <a:gd name="connsiteX1" fmla="*/ 676275 w 1971675"/>
              <a:gd name="connsiteY1" fmla="*/ 200025 h 1085850"/>
              <a:gd name="connsiteX2" fmla="*/ 1228725 w 1971675"/>
              <a:gd name="connsiteY2" fmla="*/ 457200 h 1085850"/>
              <a:gd name="connsiteX3" fmla="*/ 1522948 w 1971675"/>
              <a:gd name="connsiteY3" fmla="*/ 848528 h 1085850"/>
              <a:gd name="connsiteX4" fmla="*/ 1714500 w 1971675"/>
              <a:gd name="connsiteY4" fmla="*/ 1047750 h 1085850"/>
              <a:gd name="connsiteX5" fmla="*/ 1971675 w 1971675"/>
              <a:gd name="connsiteY5" fmla="*/ 1085850 h 1085850"/>
              <a:gd name="connsiteX0" fmla="*/ 0 w 1971675"/>
              <a:gd name="connsiteY0" fmla="*/ 0 h 1085850"/>
              <a:gd name="connsiteX1" fmla="*/ 676275 w 1971675"/>
              <a:gd name="connsiteY1" fmla="*/ 200025 h 1085850"/>
              <a:gd name="connsiteX2" fmla="*/ 1522948 w 1971675"/>
              <a:gd name="connsiteY2" fmla="*/ 848528 h 1085850"/>
              <a:gd name="connsiteX3" fmla="*/ 1714500 w 1971675"/>
              <a:gd name="connsiteY3" fmla="*/ 1047750 h 1085850"/>
              <a:gd name="connsiteX4" fmla="*/ 1971675 w 1971675"/>
              <a:gd name="connsiteY4" fmla="*/ 1085850 h 1085850"/>
              <a:gd name="connsiteX0" fmla="*/ 0 w 1971675"/>
              <a:gd name="connsiteY0" fmla="*/ 0 h 1085850"/>
              <a:gd name="connsiteX1" fmla="*/ 676275 w 1971675"/>
              <a:gd name="connsiteY1" fmla="*/ 200025 h 1085850"/>
              <a:gd name="connsiteX2" fmla="*/ 1208623 w 1971675"/>
              <a:gd name="connsiteY2" fmla="*/ 724703 h 1085850"/>
              <a:gd name="connsiteX3" fmla="*/ 1714500 w 1971675"/>
              <a:gd name="connsiteY3" fmla="*/ 1047750 h 1085850"/>
              <a:gd name="connsiteX4" fmla="*/ 1971675 w 1971675"/>
              <a:gd name="connsiteY4" fmla="*/ 1085850 h 1085850"/>
              <a:gd name="connsiteX0" fmla="*/ 0 w 1876425"/>
              <a:gd name="connsiteY0" fmla="*/ 0 h 1050394"/>
              <a:gd name="connsiteX1" fmla="*/ 676275 w 1876425"/>
              <a:gd name="connsiteY1" fmla="*/ 200025 h 1050394"/>
              <a:gd name="connsiteX2" fmla="*/ 1208623 w 1876425"/>
              <a:gd name="connsiteY2" fmla="*/ 724703 h 1050394"/>
              <a:gd name="connsiteX3" fmla="*/ 1714500 w 1876425"/>
              <a:gd name="connsiteY3" fmla="*/ 1047750 h 1050394"/>
              <a:gd name="connsiteX4" fmla="*/ 1876425 w 1876425"/>
              <a:gd name="connsiteY4" fmla="*/ 895350 h 1050394"/>
              <a:gd name="connsiteX0" fmla="*/ 0 w 1876425"/>
              <a:gd name="connsiteY0" fmla="*/ 0 h 895350"/>
              <a:gd name="connsiteX1" fmla="*/ 676275 w 1876425"/>
              <a:gd name="connsiteY1" fmla="*/ 200025 h 895350"/>
              <a:gd name="connsiteX2" fmla="*/ 1208623 w 1876425"/>
              <a:gd name="connsiteY2" fmla="*/ 724703 h 895350"/>
              <a:gd name="connsiteX3" fmla="*/ 1552575 w 1876425"/>
              <a:gd name="connsiteY3" fmla="*/ 876300 h 895350"/>
              <a:gd name="connsiteX4" fmla="*/ 1876425 w 1876425"/>
              <a:gd name="connsiteY4" fmla="*/ 895350 h 895350"/>
              <a:gd name="connsiteX0" fmla="*/ 0 w 2228850"/>
              <a:gd name="connsiteY0" fmla="*/ 298186 h 698236"/>
              <a:gd name="connsiteX1" fmla="*/ 1028700 w 2228850"/>
              <a:gd name="connsiteY1" fmla="*/ 2911 h 698236"/>
              <a:gd name="connsiteX2" fmla="*/ 1561048 w 2228850"/>
              <a:gd name="connsiteY2" fmla="*/ 527589 h 698236"/>
              <a:gd name="connsiteX3" fmla="*/ 1905000 w 2228850"/>
              <a:gd name="connsiteY3" fmla="*/ 679186 h 698236"/>
              <a:gd name="connsiteX4" fmla="*/ 2228850 w 2228850"/>
              <a:gd name="connsiteY4" fmla="*/ 698236 h 698236"/>
              <a:gd name="connsiteX0" fmla="*/ 0 w 2228850"/>
              <a:gd name="connsiteY0" fmla="*/ 0 h 400050"/>
              <a:gd name="connsiteX1" fmla="*/ 790575 w 2228850"/>
              <a:gd name="connsiteY1" fmla="*/ 57150 h 400050"/>
              <a:gd name="connsiteX2" fmla="*/ 1561048 w 2228850"/>
              <a:gd name="connsiteY2" fmla="*/ 229403 h 400050"/>
              <a:gd name="connsiteX3" fmla="*/ 1905000 w 2228850"/>
              <a:gd name="connsiteY3" fmla="*/ 381000 h 400050"/>
              <a:gd name="connsiteX4" fmla="*/ 2228850 w 2228850"/>
              <a:gd name="connsiteY4" fmla="*/ 400050 h 400050"/>
              <a:gd name="connsiteX0" fmla="*/ 0 w 2228850"/>
              <a:gd name="connsiteY0" fmla="*/ 0 h 400050"/>
              <a:gd name="connsiteX1" fmla="*/ 895350 w 2228850"/>
              <a:gd name="connsiteY1" fmla="*/ 19050 h 400050"/>
              <a:gd name="connsiteX2" fmla="*/ 1561048 w 2228850"/>
              <a:gd name="connsiteY2" fmla="*/ 229403 h 400050"/>
              <a:gd name="connsiteX3" fmla="*/ 1905000 w 2228850"/>
              <a:gd name="connsiteY3" fmla="*/ 381000 h 400050"/>
              <a:gd name="connsiteX4" fmla="*/ 2228850 w 2228850"/>
              <a:gd name="connsiteY4" fmla="*/ 400050 h 400050"/>
              <a:gd name="connsiteX0" fmla="*/ 0 w 1905301"/>
              <a:gd name="connsiteY0" fmla="*/ 461439 h 874342"/>
              <a:gd name="connsiteX1" fmla="*/ 895350 w 1905301"/>
              <a:gd name="connsiteY1" fmla="*/ 480489 h 874342"/>
              <a:gd name="connsiteX2" fmla="*/ 1561048 w 1905301"/>
              <a:gd name="connsiteY2" fmla="*/ 690842 h 874342"/>
              <a:gd name="connsiteX3" fmla="*/ 1905000 w 1905301"/>
              <a:gd name="connsiteY3" fmla="*/ 842439 h 874342"/>
              <a:gd name="connsiteX4" fmla="*/ 1489262 w 1905301"/>
              <a:gd name="connsiteY4" fmla="*/ 877 h 874342"/>
              <a:gd name="connsiteX0" fmla="*/ 0 w 1528783"/>
              <a:gd name="connsiteY0" fmla="*/ 1954062 h 1954246"/>
              <a:gd name="connsiteX1" fmla="*/ 518832 w 1528783"/>
              <a:gd name="connsiteY1" fmla="*/ 480489 h 1954246"/>
              <a:gd name="connsiteX2" fmla="*/ 1184530 w 1528783"/>
              <a:gd name="connsiteY2" fmla="*/ 690842 h 1954246"/>
              <a:gd name="connsiteX3" fmla="*/ 1528482 w 1528783"/>
              <a:gd name="connsiteY3" fmla="*/ 842439 h 1954246"/>
              <a:gd name="connsiteX4" fmla="*/ 1112744 w 1528783"/>
              <a:gd name="connsiteY4" fmla="*/ 877 h 1954246"/>
              <a:gd name="connsiteX0" fmla="*/ 0 w 1528783"/>
              <a:gd name="connsiteY0" fmla="*/ 1954062 h 1965181"/>
              <a:gd name="connsiteX1" fmla="*/ 451597 w 1528783"/>
              <a:gd name="connsiteY1" fmla="*/ 1784854 h 1965181"/>
              <a:gd name="connsiteX2" fmla="*/ 1184530 w 1528783"/>
              <a:gd name="connsiteY2" fmla="*/ 690842 h 1965181"/>
              <a:gd name="connsiteX3" fmla="*/ 1528482 w 1528783"/>
              <a:gd name="connsiteY3" fmla="*/ 842439 h 1965181"/>
              <a:gd name="connsiteX4" fmla="*/ 1112744 w 1528783"/>
              <a:gd name="connsiteY4" fmla="*/ 877 h 1965181"/>
              <a:gd name="connsiteX0" fmla="*/ 0 w 1534573"/>
              <a:gd name="connsiteY0" fmla="*/ 1954093 h 1961105"/>
              <a:gd name="connsiteX1" fmla="*/ 451597 w 1534573"/>
              <a:gd name="connsiteY1" fmla="*/ 1784885 h 1961105"/>
              <a:gd name="connsiteX2" fmla="*/ 673542 w 1534573"/>
              <a:gd name="connsiteY2" fmla="*/ 852238 h 1961105"/>
              <a:gd name="connsiteX3" fmla="*/ 1528482 w 1534573"/>
              <a:gd name="connsiteY3" fmla="*/ 842470 h 1961105"/>
              <a:gd name="connsiteX4" fmla="*/ 1112744 w 1534573"/>
              <a:gd name="connsiteY4" fmla="*/ 908 h 1961105"/>
              <a:gd name="connsiteX0" fmla="*/ 0 w 1112744"/>
              <a:gd name="connsiteY0" fmla="*/ 1956347 h 1963359"/>
              <a:gd name="connsiteX1" fmla="*/ 451597 w 1112744"/>
              <a:gd name="connsiteY1" fmla="*/ 1787139 h 1963359"/>
              <a:gd name="connsiteX2" fmla="*/ 673542 w 1112744"/>
              <a:gd name="connsiteY2" fmla="*/ 854492 h 1963359"/>
              <a:gd name="connsiteX3" fmla="*/ 654423 w 1112744"/>
              <a:gd name="connsiteY3" fmla="*/ 306841 h 1963359"/>
              <a:gd name="connsiteX4" fmla="*/ 1112744 w 1112744"/>
              <a:gd name="connsiteY4" fmla="*/ 3162 h 1963359"/>
              <a:gd name="connsiteX0" fmla="*/ 0 w 1112744"/>
              <a:gd name="connsiteY0" fmla="*/ 1961859 h 1989339"/>
              <a:gd name="connsiteX1" fmla="*/ 451597 w 1112744"/>
              <a:gd name="connsiteY1" fmla="*/ 1792651 h 1989339"/>
              <a:gd name="connsiteX2" fmla="*/ 654423 w 1112744"/>
              <a:gd name="connsiteY2" fmla="*/ 312353 h 1989339"/>
              <a:gd name="connsiteX3" fmla="*/ 1112744 w 1112744"/>
              <a:gd name="connsiteY3" fmla="*/ 8674 h 1989339"/>
              <a:gd name="connsiteX0" fmla="*/ 0 w 1139638"/>
              <a:gd name="connsiteY0" fmla="*/ 2015648 h 2029025"/>
              <a:gd name="connsiteX1" fmla="*/ 478491 w 1139638"/>
              <a:gd name="connsiteY1" fmla="*/ 1792651 h 2029025"/>
              <a:gd name="connsiteX2" fmla="*/ 681317 w 1139638"/>
              <a:gd name="connsiteY2" fmla="*/ 312353 h 2029025"/>
              <a:gd name="connsiteX3" fmla="*/ 1139638 w 1139638"/>
              <a:gd name="connsiteY3" fmla="*/ 8674 h 2029025"/>
              <a:gd name="connsiteX0" fmla="*/ 0 w 1139638"/>
              <a:gd name="connsiteY0" fmla="*/ 2014524 h 2017700"/>
              <a:gd name="connsiteX1" fmla="*/ 491938 w 1139638"/>
              <a:gd name="connsiteY1" fmla="*/ 1697397 h 2017700"/>
              <a:gd name="connsiteX2" fmla="*/ 681317 w 1139638"/>
              <a:gd name="connsiteY2" fmla="*/ 311229 h 2017700"/>
              <a:gd name="connsiteX3" fmla="*/ 1139638 w 1139638"/>
              <a:gd name="connsiteY3" fmla="*/ 7550 h 2017700"/>
              <a:gd name="connsiteX0" fmla="*/ 0 w 1139638"/>
              <a:gd name="connsiteY0" fmla="*/ 2014524 h 2015214"/>
              <a:gd name="connsiteX1" fmla="*/ 347784 w 1139638"/>
              <a:gd name="connsiteY1" fmla="*/ 1416510 h 2015214"/>
              <a:gd name="connsiteX2" fmla="*/ 681317 w 1139638"/>
              <a:gd name="connsiteY2" fmla="*/ 311229 h 2015214"/>
              <a:gd name="connsiteX3" fmla="*/ 1139638 w 1139638"/>
              <a:gd name="connsiteY3" fmla="*/ 7550 h 2015214"/>
              <a:gd name="connsiteX0" fmla="*/ 0 w 1139638"/>
              <a:gd name="connsiteY0" fmla="*/ 2014524 h 2014524"/>
              <a:gd name="connsiteX1" fmla="*/ 197878 w 1139638"/>
              <a:gd name="connsiteY1" fmla="*/ 1724087 h 2014524"/>
              <a:gd name="connsiteX2" fmla="*/ 347784 w 1139638"/>
              <a:gd name="connsiteY2" fmla="*/ 1416510 h 2014524"/>
              <a:gd name="connsiteX3" fmla="*/ 681317 w 1139638"/>
              <a:gd name="connsiteY3" fmla="*/ 311229 h 2014524"/>
              <a:gd name="connsiteX4" fmla="*/ 1139638 w 1139638"/>
              <a:gd name="connsiteY4" fmla="*/ 7550 h 2014524"/>
              <a:gd name="connsiteX0" fmla="*/ 0 w 1139638"/>
              <a:gd name="connsiteY0" fmla="*/ 2014524 h 2014524"/>
              <a:gd name="connsiteX1" fmla="*/ 192333 w 1139638"/>
              <a:gd name="connsiteY1" fmla="*/ 1841668 h 2014524"/>
              <a:gd name="connsiteX2" fmla="*/ 347784 w 1139638"/>
              <a:gd name="connsiteY2" fmla="*/ 1416510 h 2014524"/>
              <a:gd name="connsiteX3" fmla="*/ 681317 w 1139638"/>
              <a:gd name="connsiteY3" fmla="*/ 311229 h 2014524"/>
              <a:gd name="connsiteX4" fmla="*/ 1139638 w 1139638"/>
              <a:gd name="connsiteY4" fmla="*/ 7550 h 2014524"/>
              <a:gd name="connsiteX0" fmla="*/ 0 w 1139638"/>
              <a:gd name="connsiteY0" fmla="*/ 2014524 h 2014524"/>
              <a:gd name="connsiteX1" fmla="*/ 203421 w 1139638"/>
              <a:gd name="connsiteY1" fmla="*/ 1874329 h 2014524"/>
              <a:gd name="connsiteX2" fmla="*/ 347784 w 1139638"/>
              <a:gd name="connsiteY2" fmla="*/ 1416510 h 2014524"/>
              <a:gd name="connsiteX3" fmla="*/ 681317 w 1139638"/>
              <a:gd name="connsiteY3" fmla="*/ 311229 h 2014524"/>
              <a:gd name="connsiteX4" fmla="*/ 1139638 w 1139638"/>
              <a:gd name="connsiteY4" fmla="*/ 7550 h 2014524"/>
              <a:gd name="connsiteX0" fmla="*/ 0 w 1161815"/>
              <a:gd name="connsiteY0" fmla="*/ 2014524 h 2014524"/>
              <a:gd name="connsiteX1" fmla="*/ 225598 w 1161815"/>
              <a:gd name="connsiteY1" fmla="*/ 1874329 h 2014524"/>
              <a:gd name="connsiteX2" fmla="*/ 369961 w 1161815"/>
              <a:gd name="connsiteY2" fmla="*/ 1416510 h 2014524"/>
              <a:gd name="connsiteX3" fmla="*/ 703494 w 1161815"/>
              <a:gd name="connsiteY3" fmla="*/ 311229 h 2014524"/>
              <a:gd name="connsiteX4" fmla="*/ 1161815 w 1161815"/>
              <a:gd name="connsiteY4" fmla="*/ 7550 h 2014524"/>
              <a:gd name="connsiteX0" fmla="*/ 0 w 1161815"/>
              <a:gd name="connsiteY0" fmla="*/ 2014524 h 2014524"/>
              <a:gd name="connsiteX1" fmla="*/ 225598 w 1161815"/>
              <a:gd name="connsiteY1" fmla="*/ 1874329 h 2014524"/>
              <a:gd name="connsiteX2" fmla="*/ 369961 w 1161815"/>
              <a:gd name="connsiteY2" fmla="*/ 1416510 h 2014524"/>
              <a:gd name="connsiteX3" fmla="*/ 703494 w 1161815"/>
              <a:gd name="connsiteY3" fmla="*/ 311229 h 2014524"/>
              <a:gd name="connsiteX4" fmla="*/ 1161815 w 1161815"/>
              <a:gd name="connsiteY4" fmla="*/ 7550 h 2014524"/>
              <a:gd name="connsiteX0" fmla="*/ 0 w 1139638"/>
              <a:gd name="connsiteY0" fmla="*/ 2027588 h 2027588"/>
              <a:gd name="connsiteX1" fmla="*/ 203421 w 1139638"/>
              <a:gd name="connsiteY1" fmla="*/ 1874329 h 2027588"/>
              <a:gd name="connsiteX2" fmla="*/ 347784 w 1139638"/>
              <a:gd name="connsiteY2" fmla="*/ 1416510 h 2027588"/>
              <a:gd name="connsiteX3" fmla="*/ 681317 w 1139638"/>
              <a:gd name="connsiteY3" fmla="*/ 311229 h 2027588"/>
              <a:gd name="connsiteX4" fmla="*/ 1139638 w 1139638"/>
              <a:gd name="connsiteY4" fmla="*/ 7550 h 2027588"/>
              <a:gd name="connsiteX0" fmla="*/ 0 w 1117461"/>
              <a:gd name="connsiteY0" fmla="*/ 2034120 h 2034120"/>
              <a:gd name="connsiteX1" fmla="*/ 181244 w 1117461"/>
              <a:gd name="connsiteY1" fmla="*/ 1874329 h 2034120"/>
              <a:gd name="connsiteX2" fmla="*/ 325607 w 1117461"/>
              <a:gd name="connsiteY2" fmla="*/ 1416510 h 2034120"/>
              <a:gd name="connsiteX3" fmla="*/ 659140 w 1117461"/>
              <a:gd name="connsiteY3" fmla="*/ 311229 h 2034120"/>
              <a:gd name="connsiteX4" fmla="*/ 1117461 w 1117461"/>
              <a:gd name="connsiteY4" fmla="*/ 7550 h 2034120"/>
              <a:gd name="connsiteX0" fmla="*/ 0 w 1117461"/>
              <a:gd name="connsiteY0" fmla="*/ 2034120 h 2034120"/>
              <a:gd name="connsiteX1" fmla="*/ 452600 w 1117461"/>
              <a:gd name="connsiteY1" fmla="*/ 1922834 h 2034120"/>
              <a:gd name="connsiteX2" fmla="*/ 325607 w 1117461"/>
              <a:gd name="connsiteY2" fmla="*/ 1416510 h 2034120"/>
              <a:gd name="connsiteX3" fmla="*/ 659140 w 1117461"/>
              <a:gd name="connsiteY3" fmla="*/ 311229 h 2034120"/>
              <a:gd name="connsiteX4" fmla="*/ 1117461 w 1117461"/>
              <a:gd name="connsiteY4" fmla="*/ 7550 h 2034120"/>
              <a:gd name="connsiteX0" fmla="*/ 0 w 1117461"/>
              <a:gd name="connsiteY0" fmla="*/ 2034120 h 2034120"/>
              <a:gd name="connsiteX1" fmla="*/ 452600 w 1117461"/>
              <a:gd name="connsiteY1" fmla="*/ 1922834 h 2034120"/>
              <a:gd name="connsiteX2" fmla="*/ 964094 w 1117461"/>
              <a:gd name="connsiteY2" fmla="*/ 1545855 h 2034120"/>
              <a:gd name="connsiteX3" fmla="*/ 659140 w 1117461"/>
              <a:gd name="connsiteY3" fmla="*/ 311229 h 2034120"/>
              <a:gd name="connsiteX4" fmla="*/ 1117461 w 1117461"/>
              <a:gd name="connsiteY4" fmla="*/ 7550 h 2034120"/>
              <a:gd name="connsiteX0" fmla="*/ 0 w 1117461"/>
              <a:gd name="connsiteY0" fmla="*/ 2034120 h 2034120"/>
              <a:gd name="connsiteX1" fmla="*/ 644147 w 1117461"/>
              <a:gd name="connsiteY1" fmla="*/ 1939002 h 2034120"/>
              <a:gd name="connsiteX2" fmla="*/ 964094 w 1117461"/>
              <a:gd name="connsiteY2" fmla="*/ 1545855 h 2034120"/>
              <a:gd name="connsiteX3" fmla="*/ 659140 w 1117461"/>
              <a:gd name="connsiteY3" fmla="*/ 311229 h 2034120"/>
              <a:gd name="connsiteX4" fmla="*/ 1117461 w 1117461"/>
              <a:gd name="connsiteY4" fmla="*/ 7550 h 2034120"/>
              <a:gd name="connsiteX0" fmla="*/ 0 w 1117461"/>
              <a:gd name="connsiteY0" fmla="*/ 2034120 h 2034120"/>
              <a:gd name="connsiteX1" fmla="*/ 644147 w 1117461"/>
              <a:gd name="connsiteY1" fmla="*/ 1939002 h 2034120"/>
              <a:gd name="connsiteX2" fmla="*/ 964094 w 1117461"/>
              <a:gd name="connsiteY2" fmla="*/ 1545855 h 2034120"/>
              <a:gd name="connsiteX3" fmla="*/ 659140 w 1117461"/>
              <a:gd name="connsiteY3" fmla="*/ 311229 h 2034120"/>
              <a:gd name="connsiteX4" fmla="*/ 1117461 w 1117461"/>
              <a:gd name="connsiteY4" fmla="*/ 7550 h 2034120"/>
              <a:gd name="connsiteX0" fmla="*/ 0 w 1117461"/>
              <a:gd name="connsiteY0" fmla="*/ 2034120 h 2034120"/>
              <a:gd name="connsiteX1" fmla="*/ 787806 w 1117461"/>
              <a:gd name="connsiteY1" fmla="*/ 2003675 h 2034120"/>
              <a:gd name="connsiteX2" fmla="*/ 964094 w 1117461"/>
              <a:gd name="connsiteY2" fmla="*/ 1545855 h 2034120"/>
              <a:gd name="connsiteX3" fmla="*/ 659140 w 1117461"/>
              <a:gd name="connsiteY3" fmla="*/ 311229 h 2034120"/>
              <a:gd name="connsiteX4" fmla="*/ 1117461 w 1117461"/>
              <a:gd name="connsiteY4" fmla="*/ 7550 h 2034120"/>
              <a:gd name="connsiteX0" fmla="*/ 0 w 1117461"/>
              <a:gd name="connsiteY0" fmla="*/ 2034120 h 2034120"/>
              <a:gd name="connsiteX1" fmla="*/ 787806 w 1117461"/>
              <a:gd name="connsiteY1" fmla="*/ 2003675 h 2034120"/>
              <a:gd name="connsiteX2" fmla="*/ 964094 w 1117461"/>
              <a:gd name="connsiteY2" fmla="*/ 1545855 h 2034120"/>
              <a:gd name="connsiteX3" fmla="*/ 659140 w 1117461"/>
              <a:gd name="connsiteY3" fmla="*/ 311229 h 2034120"/>
              <a:gd name="connsiteX4" fmla="*/ 1117461 w 1117461"/>
              <a:gd name="connsiteY4" fmla="*/ 7550 h 2034120"/>
              <a:gd name="connsiteX0" fmla="*/ 0 w 638597"/>
              <a:gd name="connsiteY0" fmla="*/ 2211970 h 2211970"/>
              <a:gd name="connsiteX1" fmla="*/ 308942 w 638597"/>
              <a:gd name="connsiteY1" fmla="*/ 2003675 h 2211970"/>
              <a:gd name="connsiteX2" fmla="*/ 485230 w 638597"/>
              <a:gd name="connsiteY2" fmla="*/ 1545855 h 2211970"/>
              <a:gd name="connsiteX3" fmla="*/ 180276 w 638597"/>
              <a:gd name="connsiteY3" fmla="*/ 311229 h 2211970"/>
              <a:gd name="connsiteX4" fmla="*/ 638597 w 638597"/>
              <a:gd name="connsiteY4" fmla="*/ 7550 h 2211970"/>
              <a:gd name="connsiteX0" fmla="*/ 0 w 638597"/>
              <a:gd name="connsiteY0" fmla="*/ 2211970 h 2211970"/>
              <a:gd name="connsiteX1" fmla="*/ 404715 w 638597"/>
              <a:gd name="connsiteY1" fmla="*/ 2181525 h 2211970"/>
              <a:gd name="connsiteX2" fmla="*/ 485230 w 638597"/>
              <a:gd name="connsiteY2" fmla="*/ 1545855 h 2211970"/>
              <a:gd name="connsiteX3" fmla="*/ 180276 w 638597"/>
              <a:gd name="connsiteY3" fmla="*/ 311229 h 2211970"/>
              <a:gd name="connsiteX4" fmla="*/ 638597 w 638597"/>
              <a:gd name="connsiteY4" fmla="*/ 7550 h 2211970"/>
              <a:gd name="connsiteX0" fmla="*/ 0 w 638597"/>
              <a:gd name="connsiteY0" fmla="*/ 2211970 h 2211970"/>
              <a:gd name="connsiteX1" fmla="*/ 436639 w 638597"/>
              <a:gd name="connsiteY1" fmla="*/ 2084515 h 2211970"/>
              <a:gd name="connsiteX2" fmla="*/ 485230 w 638597"/>
              <a:gd name="connsiteY2" fmla="*/ 1545855 h 2211970"/>
              <a:gd name="connsiteX3" fmla="*/ 180276 w 638597"/>
              <a:gd name="connsiteY3" fmla="*/ 311229 h 2211970"/>
              <a:gd name="connsiteX4" fmla="*/ 638597 w 638597"/>
              <a:gd name="connsiteY4" fmla="*/ 7550 h 2211970"/>
              <a:gd name="connsiteX0" fmla="*/ 0 w 638597"/>
              <a:gd name="connsiteY0" fmla="*/ 2211970 h 2211970"/>
              <a:gd name="connsiteX1" fmla="*/ 436639 w 638597"/>
              <a:gd name="connsiteY1" fmla="*/ 2084515 h 2211970"/>
              <a:gd name="connsiteX2" fmla="*/ 485230 w 638597"/>
              <a:gd name="connsiteY2" fmla="*/ 1545855 h 2211970"/>
              <a:gd name="connsiteX3" fmla="*/ 180276 w 638597"/>
              <a:gd name="connsiteY3" fmla="*/ 311229 h 2211970"/>
              <a:gd name="connsiteX4" fmla="*/ 638597 w 638597"/>
              <a:gd name="connsiteY4" fmla="*/ 7550 h 2211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597" h="2211970">
                <a:moveTo>
                  <a:pt x="0" y="2211970"/>
                </a:moveTo>
                <a:cubicBezTo>
                  <a:pt x="71791" y="2189694"/>
                  <a:pt x="250977" y="2216520"/>
                  <a:pt x="436639" y="2084515"/>
                </a:cubicBezTo>
                <a:cubicBezTo>
                  <a:pt x="494603" y="1984846"/>
                  <a:pt x="527957" y="1841403"/>
                  <a:pt x="485230" y="1545855"/>
                </a:cubicBezTo>
                <a:cubicBezTo>
                  <a:pt x="442503" y="1250307"/>
                  <a:pt x="72326" y="592870"/>
                  <a:pt x="180276" y="311229"/>
                </a:cubicBezTo>
                <a:cubicBezTo>
                  <a:pt x="288226" y="29588"/>
                  <a:pt x="514375" y="-22612"/>
                  <a:pt x="638597" y="7550"/>
                </a:cubicBezTo>
              </a:path>
            </a:pathLst>
          </a:custGeom>
          <a:ln w="25400">
            <a:gradFill>
              <a:gsLst>
                <a:gs pos="25000">
                  <a:schemeClr val="accent3"/>
                </a:gs>
                <a:gs pos="43000">
                  <a:schemeClr val="accent6">
                    <a:lumMod val="20000"/>
                    <a:lumOff val="80000"/>
                  </a:schemeClr>
                </a:gs>
                <a:gs pos="53000">
                  <a:srgbClr val="00B050"/>
                </a:gs>
              </a:gsLst>
              <a:lin ang="5400000" scaled="0"/>
            </a:gradFill>
            <a:headEnd type="stealth" w="lg" len="lg"/>
            <a:tailEnd type="stealth" w="lg" len="lg"/>
          </a:ln>
          <a:effectLst>
            <a:outerShdw blurRad="114300" dist="38100" dir="5400000" sx="101000" sy="101000" algn="ctr" rotWithShape="0">
              <a:schemeClr val="accent2">
                <a:lumMod val="50000"/>
              </a:schemeClr>
            </a:outerShd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 flipH="1" flipV="1">
            <a:off x="5450666" y="4624632"/>
            <a:ext cx="1475729" cy="1470940"/>
          </a:xfrm>
          <a:custGeom>
            <a:avLst/>
            <a:gdLst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95250 w 361950"/>
              <a:gd name="connsiteY2" fmla="*/ 28575 h 857250"/>
              <a:gd name="connsiteX3" fmla="*/ 123825 w 361950"/>
              <a:gd name="connsiteY3" fmla="*/ 47625 h 857250"/>
              <a:gd name="connsiteX4" fmla="*/ 142875 w 361950"/>
              <a:gd name="connsiteY4" fmla="*/ 85725 h 857250"/>
              <a:gd name="connsiteX5" fmla="*/ 180975 w 361950"/>
              <a:gd name="connsiteY5" fmla="*/ 104775 h 857250"/>
              <a:gd name="connsiteX6" fmla="*/ 219075 w 361950"/>
              <a:gd name="connsiteY6" fmla="*/ 133350 h 857250"/>
              <a:gd name="connsiteX7" fmla="*/ 228600 w 361950"/>
              <a:gd name="connsiteY7" fmla="*/ 161925 h 857250"/>
              <a:gd name="connsiteX8" fmla="*/ 285750 w 361950"/>
              <a:gd name="connsiteY8" fmla="*/ 228600 h 857250"/>
              <a:gd name="connsiteX9" fmla="*/ 314325 w 361950"/>
              <a:gd name="connsiteY9" fmla="*/ 285750 h 857250"/>
              <a:gd name="connsiteX10" fmla="*/ 333375 w 361950"/>
              <a:gd name="connsiteY10" fmla="*/ 323850 h 857250"/>
              <a:gd name="connsiteX11" fmla="*/ 323850 w 361950"/>
              <a:gd name="connsiteY11" fmla="*/ 438150 h 857250"/>
              <a:gd name="connsiteX12" fmla="*/ 304800 w 361950"/>
              <a:gd name="connsiteY12" fmla="*/ 476250 h 857250"/>
              <a:gd name="connsiteX13" fmla="*/ 266700 w 361950"/>
              <a:gd name="connsiteY13" fmla="*/ 552450 h 857250"/>
              <a:gd name="connsiteX14" fmla="*/ 238125 w 361950"/>
              <a:gd name="connsiteY14" fmla="*/ 647700 h 857250"/>
              <a:gd name="connsiteX15" fmla="*/ 285750 w 361950"/>
              <a:gd name="connsiteY15" fmla="*/ 800100 h 857250"/>
              <a:gd name="connsiteX16" fmla="*/ 333375 w 361950"/>
              <a:gd name="connsiteY16" fmla="*/ 838200 h 857250"/>
              <a:gd name="connsiteX17" fmla="*/ 361950 w 361950"/>
              <a:gd name="connsiteY17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95250 w 361950"/>
              <a:gd name="connsiteY2" fmla="*/ 28575 h 857250"/>
              <a:gd name="connsiteX3" fmla="*/ 142875 w 361950"/>
              <a:gd name="connsiteY3" fmla="*/ 85725 h 857250"/>
              <a:gd name="connsiteX4" fmla="*/ 180975 w 361950"/>
              <a:gd name="connsiteY4" fmla="*/ 104775 h 857250"/>
              <a:gd name="connsiteX5" fmla="*/ 219075 w 361950"/>
              <a:gd name="connsiteY5" fmla="*/ 133350 h 857250"/>
              <a:gd name="connsiteX6" fmla="*/ 228600 w 361950"/>
              <a:gd name="connsiteY6" fmla="*/ 161925 h 857250"/>
              <a:gd name="connsiteX7" fmla="*/ 285750 w 361950"/>
              <a:gd name="connsiteY7" fmla="*/ 228600 h 857250"/>
              <a:gd name="connsiteX8" fmla="*/ 314325 w 361950"/>
              <a:gd name="connsiteY8" fmla="*/ 285750 h 857250"/>
              <a:gd name="connsiteX9" fmla="*/ 333375 w 361950"/>
              <a:gd name="connsiteY9" fmla="*/ 323850 h 857250"/>
              <a:gd name="connsiteX10" fmla="*/ 323850 w 361950"/>
              <a:gd name="connsiteY10" fmla="*/ 438150 h 857250"/>
              <a:gd name="connsiteX11" fmla="*/ 304800 w 361950"/>
              <a:gd name="connsiteY11" fmla="*/ 476250 h 857250"/>
              <a:gd name="connsiteX12" fmla="*/ 266700 w 361950"/>
              <a:gd name="connsiteY12" fmla="*/ 552450 h 857250"/>
              <a:gd name="connsiteX13" fmla="*/ 238125 w 361950"/>
              <a:gd name="connsiteY13" fmla="*/ 647700 h 857250"/>
              <a:gd name="connsiteX14" fmla="*/ 285750 w 361950"/>
              <a:gd name="connsiteY14" fmla="*/ 800100 h 857250"/>
              <a:gd name="connsiteX15" fmla="*/ 333375 w 361950"/>
              <a:gd name="connsiteY15" fmla="*/ 838200 h 857250"/>
              <a:gd name="connsiteX16" fmla="*/ 361950 w 361950"/>
              <a:gd name="connsiteY16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19075 w 361950"/>
              <a:gd name="connsiteY4" fmla="*/ 133350 h 857250"/>
              <a:gd name="connsiteX5" fmla="*/ 228600 w 361950"/>
              <a:gd name="connsiteY5" fmla="*/ 161925 h 857250"/>
              <a:gd name="connsiteX6" fmla="*/ 285750 w 361950"/>
              <a:gd name="connsiteY6" fmla="*/ 228600 h 857250"/>
              <a:gd name="connsiteX7" fmla="*/ 314325 w 361950"/>
              <a:gd name="connsiteY7" fmla="*/ 285750 h 857250"/>
              <a:gd name="connsiteX8" fmla="*/ 333375 w 361950"/>
              <a:gd name="connsiteY8" fmla="*/ 323850 h 857250"/>
              <a:gd name="connsiteX9" fmla="*/ 323850 w 361950"/>
              <a:gd name="connsiteY9" fmla="*/ 438150 h 857250"/>
              <a:gd name="connsiteX10" fmla="*/ 304800 w 361950"/>
              <a:gd name="connsiteY10" fmla="*/ 476250 h 857250"/>
              <a:gd name="connsiteX11" fmla="*/ 266700 w 361950"/>
              <a:gd name="connsiteY11" fmla="*/ 552450 h 857250"/>
              <a:gd name="connsiteX12" fmla="*/ 238125 w 361950"/>
              <a:gd name="connsiteY12" fmla="*/ 647700 h 857250"/>
              <a:gd name="connsiteX13" fmla="*/ 285750 w 361950"/>
              <a:gd name="connsiteY13" fmla="*/ 800100 h 857250"/>
              <a:gd name="connsiteX14" fmla="*/ 333375 w 361950"/>
              <a:gd name="connsiteY14" fmla="*/ 838200 h 857250"/>
              <a:gd name="connsiteX15" fmla="*/ 361950 w 361950"/>
              <a:gd name="connsiteY15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19075 w 361950"/>
              <a:gd name="connsiteY4" fmla="*/ 133350 h 857250"/>
              <a:gd name="connsiteX5" fmla="*/ 285750 w 361950"/>
              <a:gd name="connsiteY5" fmla="*/ 228600 h 857250"/>
              <a:gd name="connsiteX6" fmla="*/ 314325 w 361950"/>
              <a:gd name="connsiteY6" fmla="*/ 285750 h 857250"/>
              <a:gd name="connsiteX7" fmla="*/ 333375 w 361950"/>
              <a:gd name="connsiteY7" fmla="*/ 323850 h 857250"/>
              <a:gd name="connsiteX8" fmla="*/ 323850 w 361950"/>
              <a:gd name="connsiteY8" fmla="*/ 438150 h 857250"/>
              <a:gd name="connsiteX9" fmla="*/ 304800 w 361950"/>
              <a:gd name="connsiteY9" fmla="*/ 476250 h 857250"/>
              <a:gd name="connsiteX10" fmla="*/ 266700 w 361950"/>
              <a:gd name="connsiteY10" fmla="*/ 552450 h 857250"/>
              <a:gd name="connsiteX11" fmla="*/ 238125 w 361950"/>
              <a:gd name="connsiteY11" fmla="*/ 647700 h 857250"/>
              <a:gd name="connsiteX12" fmla="*/ 285750 w 361950"/>
              <a:gd name="connsiteY12" fmla="*/ 800100 h 857250"/>
              <a:gd name="connsiteX13" fmla="*/ 333375 w 361950"/>
              <a:gd name="connsiteY13" fmla="*/ 838200 h 857250"/>
              <a:gd name="connsiteX14" fmla="*/ 361950 w 361950"/>
              <a:gd name="connsiteY14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85750 w 361950"/>
              <a:gd name="connsiteY4" fmla="*/ 228600 h 857250"/>
              <a:gd name="connsiteX5" fmla="*/ 314325 w 361950"/>
              <a:gd name="connsiteY5" fmla="*/ 285750 h 857250"/>
              <a:gd name="connsiteX6" fmla="*/ 333375 w 361950"/>
              <a:gd name="connsiteY6" fmla="*/ 323850 h 857250"/>
              <a:gd name="connsiteX7" fmla="*/ 323850 w 361950"/>
              <a:gd name="connsiteY7" fmla="*/ 438150 h 857250"/>
              <a:gd name="connsiteX8" fmla="*/ 304800 w 361950"/>
              <a:gd name="connsiteY8" fmla="*/ 476250 h 857250"/>
              <a:gd name="connsiteX9" fmla="*/ 266700 w 361950"/>
              <a:gd name="connsiteY9" fmla="*/ 552450 h 857250"/>
              <a:gd name="connsiteX10" fmla="*/ 238125 w 361950"/>
              <a:gd name="connsiteY10" fmla="*/ 647700 h 857250"/>
              <a:gd name="connsiteX11" fmla="*/ 285750 w 361950"/>
              <a:gd name="connsiteY11" fmla="*/ 800100 h 857250"/>
              <a:gd name="connsiteX12" fmla="*/ 333375 w 361950"/>
              <a:gd name="connsiteY12" fmla="*/ 838200 h 857250"/>
              <a:gd name="connsiteX13" fmla="*/ 361950 w 361950"/>
              <a:gd name="connsiteY13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85750 w 361950"/>
              <a:gd name="connsiteY4" fmla="*/ 228600 h 857250"/>
              <a:gd name="connsiteX5" fmla="*/ 314325 w 361950"/>
              <a:gd name="connsiteY5" fmla="*/ 285750 h 857250"/>
              <a:gd name="connsiteX6" fmla="*/ 333375 w 361950"/>
              <a:gd name="connsiteY6" fmla="*/ 323850 h 857250"/>
              <a:gd name="connsiteX7" fmla="*/ 323850 w 361950"/>
              <a:gd name="connsiteY7" fmla="*/ 438150 h 857250"/>
              <a:gd name="connsiteX8" fmla="*/ 304800 w 361950"/>
              <a:gd name="connsiteY8" fmla="*/ 476250 h 857250"/>
              <a:gd name="connsiteX9" fmla="*/ 238125 w 361950"/>
              <a:gd name="connsiteY9" fmla="*/ 647700 h 857250"/>
              <a:gd name="connsiteX10" fmla="*/ 285750 w 361950"/>
              <a:gd name="connsiteY10" fmla="*/ 800100 h 857250"/>
              <a:gd name="connsiteX11" fmla="*/ 333375 w 361950"/>
              <a:gd name="connsiteY11" fmla="*/ 838200 h 857250"/>
              <a:gd name="connsiteX12" fmla="*/ 361950 w 361950"/>
              <a:gd name="connsiteY12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85750 w 361950"/>
              <a:gd name="connsiteY4" fmla="*/ 228600 h 857250"/>
              <a:gd name="connsiteX5" fmla="*/ 314325 w 361950"/>
              <a:gd name="connsiteY5" fmla="*/ 285750 h 857250"/>
              <a:gd name="connsiteX6" fmla="*/ 333375 w 361950"/>
              <a:gd name="connsiteY6" fmla="*/ 323850 h 857250"/>
              <a:gd name="connsiteX7" fmla="*/ 323850 w 361950"/>
              <a:gd name="connsiteY7" fmla="*/ 438150 h 857250"/>
              <a:gd name="connsiteX8" fmla="*/ 238125 w 361950"/>
              <a:gd name="connsiteY8" fmla="*/ 647700 h 857250"/>
              <a:gd name="connsiteX9" fmla="*/ 285750 w 361950"/>
              <a:gd name="connsiteY9" fmla="*/ 800100 h 857250"/>
              <a:gd name="connsiteX10" fmla="*/ 333375 w 361950"/>
              <a:gd name="connsiteY10" fmla="*/ 838200 h 857250"/>
              <a:gd name="connsiteX11" fmla="*/ 361950 w 361950"/>
              <a:gd name="connsiteY11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314325 w 361950"/>
              <a:gd name="connsiteY4" fmla="*/ 285750 h 857250"/>
              <a:gd name="connsiteX5" fmla="*/ 333375 w 361950"/>
              <a:gd name="connsiteY5" fmla="*/ 323850 h 857250"/>
              <a:gd name="connsiteX6" fmla="*/ 323850 w 361950"/>
              <a:gd name="connsiteY6" fmla="*/ 438150 h 857250"/>
              <a:gd name="connsiteX7" fmla="*/ 238125 w 361950"/>
              <a:gd name="connsiteY7" fmla="*/ 647700 h 857250"/>
              <a:gd name="connsiteX8" fmla="*/ 285750 w 361950"/>
              <a:gd name="connsiteY8" fmla="*/ 800100 h 857250"/>
              <a:gd name="connsiteX9" fmla="*/ 333375 w 361950"/>
              <a:gd name="connsiteY9" fmla="*/ 838200 h 857250"/>
              <a:gd name="connsiteX10" fmla="*/ 361950 w 361950"/>
              <a:gd name="connsiteY10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333375 w 361950"/>
              <a:gd name="connsiteY4" fmla="*/ 323850 h 857250"/>
              <a:gd name="connsiteX5" fmla="*/ 323850 w 361950"/>
              <a:gd name="connsiteY5" fmla="*/ 438150 h 857250"/>
              <a:gd name="connsiteX6" fmla="*/ 238125 w 361950"/>
              <a:gd name="connsiteY6" fmla="*/ 647700 h 857250"/>
              <a:gd name="connsiteX7" fmla="*/ 285750 w 361950"/>
              <a:gd name="connsiteY7" fmla="*/ 800100 h 857250"/>
              <a:gd name="connsiteX8" fmla="*/ 333375 w 361950"/>
              <a:gd name="connsiteY8" fmla="*/ 838200 h 857250"/>
              <a:gd name="connsiteX9" fmla="*/ 361950 w 361950"/>
              <a:gd name="connsiteY9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333375 w 361950"/>
              <a:gd name="connsiteY3" fmla="*/ 323850 h 857250"/>
              <a:gd name="connsiteX4" fmla="*/ 323850 w 361950"/>
              <a:gd name="connsiteY4" fmla="*/ 438150 h 857250"/>
              <a:gd name="connsiteX5" fmla="*/ 238125 w 361950"/>
              <a:gd name="connsiteY5" fmla="*/ 647700 h 857250"/>
              <a:gd name="connsiteX6" fmla="*/ 285750 w 361950"/>
              <a:gd name="connsiteY6" fmla="*/ 800100 h 857250"/>
              <a:gd name="connsiteX7" fmla="*/ 333375 w 361950"/>
              <a:gd name="connsiteY7" fmla="*/ 838200 h 857250"/>
              <a:gd name="connsiteX8" fmla="*/ 361950 w 361950"/>
              <a:gd name="connsiteY8" fmla="*/ 857250 h 857250"/>
              <a:gd name="connsiteX0" fmla="*/ 0 w 361950"/>
              <a:gd name="connsiteY0" fmla="*/ 0 h 857250"/>
              <a:gd name="connsiteX1" fmla="*/ 142875 w 361950"/>
              <a:gd name="connsiteY1" fmla="*/ 85725 h 857250"/>
              <a:gd name="connsiteX2" fmla="*/ 333375 w 361950"/>
              <a:gd name="connsiteY2" fmla="*/ 323850 h 857250"/>
              <a:gd name="connsiteX3" fmla="*/ 323850 w 361950"/>
              <a:gd name="connsiteY3" fmla="*/ 438150 h 857250"/>
              <a:gd name="connsiteX4" fmla="*/ 238125 w 361950"/>
              <a:gd name="connsiteY4" fmla="*/ 647700 h 857250"/>
              <a:gd name="connsiteX5" fmla="*/ 285750 w 361950"/>
              <a:gd name="connsiteY5" fmla="*/ 800100 h 857250"/>
              <a:gd name="connsiteX6" fmla="*/ 333375 w 361950"/>
              <a:gd name="connsiteY6" fmla="*/ 838200 h 857250"/>
              <a:gd name="connsiteX7" fmla="*/ 361950 w 361950"/>
              <a:gd name="connsiteY7" fmla="*/ 857250 h 857250"/>
              <a:gd name="connsiteX0" fmla="*/ 0 w 361950"/>
              <a:gd name="connsiteY0" fmla="*/ 0 h 857250"/>
              <a:gd name="connsiteX1" fmla="*/ 142875 w 361950"/>
              <a:gd name="connsiteY1" fmla="*/ 85725 h 857250"/>
              <a:gd name="connsiteX2" fmla="*/ 333375 w 361950"/>
              <a:gd name="connsiteY2" fmla="*/ 323850 h 857250"/>
              <a:gd name="connsiteX3" fmla="*/ 323850 w 361950"/>
              <a:gd name="connsiteY3" fmla="*/ 438150 h 857250"/>
              <a:gd name="connsiteX4" fmla="*/ 238125 w 361950"/>
              <a:gd name="connsiteY4" fmla="*/ 647700 h 857250"/>
              <a:gd name="connsiteX5" fmla="*/ 285750 w 361950"/>
              <a:gd name="connsiteY5" fmla="*/ 800100 h 857250"/>
              <a:gd name="connsiteX6" fmla="*/ 361950 w 361950"/>
              <a:gd name="connsiteY6" fmla="*/ 857250 h 857250"/>
              <a:gd name="connsiteX0" fmla="*/ 0 w 771525"/>
              <a:gd name="connsiteY0" fmla="*/ 0 h 1400175"/>
              <a:gd name="connsiteX1" fmla="*/ 142875 w 771525"/>
              <a:gd name="connsiteY1" fmla="*/ 85725 h 1400175"/>
              <a:gd name="connsiteX2" fmla="*/ 333375 w 771525"/>
              <a:gd name="connsiteY2" fmla="*/ 323850 h 1400175"/>
              <a:gd name="connsiteX3" fmla="*/ 323850 w 771525"/>
              <a:gd name="connsiteY3" fmla="*/ 438150 h 1400175"/>
              <a:gd name="connsiteX4" fmla="*/ 238125 w 771525"/>
              <a:gd name="connsiteY4" fmla="*/ 647700 h 1400175"/>
              <a:gd name="connsiteX5" fmla="*/ 285750 w 771525"/>
              <a:gd name="connsiteY5" fmla="*/ 800100 h 1400175"/>
              <a:gd name="connsiteX6" fmla="*/ 771525 w 771525"/>
              <a:gd name="connsiteY6" fmla="*/ 1400175 h 1400175"/>
              <a:gd name="connsiteX0" fmla="*/ 0 w 771525"/>
              <a:gd name="connsiteY0" fmla="*/ 0 h 1400175"/>
              <a:gd name="connsiteX1" fmla="*/ 142875 w 771525"/>
              <a:gd name="connsiteY1" fmla="*/ 85725 h 1400175"/>
              <a:gd name="connsiteX2" fmla="*/ 333375 w 771525"/>
              <a:gd name="connsiteY2" fmla="*/ 323850 h 1400175"/>
              <a:gd name="connsiteX3" fmla="*/ 323850 w 771525"/>
              <a:gd name="connsiteY3" fmla="*/ 438150 h 1400175"/>
              <a:gd name="connsiteX4" fmla="*/ 238125 w 771525"/>
              <a:gd name="connsiteY4" fmla="*/ 647700 h 1400175"/>
              <a:gd name="connsiteX5" fmla="*/ 628650 w 771525"/>
              <a:gd name="connsiteY5" fmla="*/ 876300 h 1400175"/>
              <a:gd name="connsiteX6" fmla="*/ 771525 w 771525"/>
              <a:gd name="connsiteY6" fmla="*/ 1400175 h 1400175"/>
              <a:gd name="connsiteX0" fmla="*/ 0 w 628822"/>
              <a:gd name="connsiteY0" fmla="*/ 0 h 1485900"/>
              <a:gd name="connsiteX1" fmla="*/ 142875 w 628822"/>
              <a:gd name="connsiteY1" fmla="*/ 85725 h 1485900"/>
              <a:gd name="connsiteX2" fmla="*/ 333375 w 628822"/>
              <a:gd name="connsiteY2" fmla="*/ 323850 h 1485900"/>
              <a:gd name="connsiteX3" fmla="*/ 323850 w 628822"/>
              <a:gd name="connsiteY3" fmla="*/ 438150 h 1485900"/>
              <a:gd name="connsiteX4" fmla="*/ 238125 w 628822"/>
              <a:gd name="connsiteY4" fmla="*/ 647700 h 1485900"/>
              <a:gd name="connsiteX5" fmla="*/ 628650 w 628822"/>
              <a:gd name="connsiteY5" fmla="*/ 876300 h 1485900"/>
              <a:gd name="connsiteX6" fmla="*/ 180975 w 628822"/>
              <a:gd name="connsiteY6" fmla="*/ 1485900 h 1485900"/>
              <a:gd name="connsiteX0" fmla="*/ 0 w 628822"/>
              <a:gd name="connsiteY0" fmla="*/ 0 h 1485900"/>
              <a:gd name="connsiteX1" fmla="*/ 428625 w 628822"/>
              <a:gd name="connsiteY1" fmla="*/ 123825 h 1485900"/>
              <a:gd name="connsiteX2" fmla="*/ 333375 w 628822"/>
              <a:gd name="connsiteY2" fmla="*/ 323850 h 1485900"/>
              <a:gd name="connsiteX3" fmla="*/ 323850 w 628822"/>
              <a:gd name="connsiteY3" fmla="*/ 438150 h 1485900"/>
              <a:gd name="connsiteX4" fmla="*/ 238125 w 628822"/>
              <a:gd name="connsiteY4" fmla="*/ 647700 h 1485900"/>
              <a:gd name="connsiteX5" fmla="*/ 628650 w 628822"/>
              <a:gd name="connsiteY5" fmla="*/ 876300 h 1485900"/>
              <a:gd name="connsiteX6" fmla="*/ 180975 w 628822"/>
              <a:gd name="connsiteY6" fmla="*/ 1485900 h 1485900"/>
              <a:gd name="connsiteX0" fmla="*/ 0 w 716256"/>
              <a:gd name="connsiteY0" fmla="*/ 0 h 1485900"/>
              <a:gd name="connsiteX1" fmla="*/ 428625 w 716256"/>
              <a:gd name="connsiteY1" fmla="*/ 123825 h 1485900"/>
              <a:gd name="connsiteX2" fmla="*/ 714375 w 716256"/>
              <a:gd name="connsiteY2" fmla="*/ 485775 h 1485900"/>
              <a:gd name="connsiteX3" fmla="*/ 323850 w 716256"/>
              <a:gd name="connsiteY3" fmla="*/ 438150 h 1485900"/>
              <a:gd name="connsiteX4" fmla="*/ 238125 w 716256"/>
              <a:gd name="connsiteY4" fmla="*/ 647700 h 1485900"/>
              <a:gd name="connsiteX5" fmla="*/ 628650 w 716256"/>
              <a:gd name="connsiteY5" fmla="*/ 876300 h 1485900"/>
              <a:gd name="connsiteX6" fmla="*/ 180975 w 716256"/>
              <a:gd name="connsiteY6" fmla="*/ 1485900 h 1485900"/>
              <a:gd name="connsiteX0" fmla="*/ 0 w 984636"/>
              <a:gd name="connsiteY0" fmla="*/ 0 h 1485900"/>
              <a:gd name="connsiteX1" fmla="*/ 428625 w 984636"/>
              <a:gd name="connsiteY1" fmla="*/ 123825 h 1485900"/>
              <a:gd name="connsiteX2" fmla="*/ 714375 w 984636"/>
              <a:gd name="connsiteY2" fmla="*/ 485775 h 1485900"/>
              <a:gd name="connsiteX3" fmla="*/ 971550 w 984636"/>
              <a:gd name="connsiteY3" fmla="*/ 933450 h 1485900"/>
              <a:gd name="connsiteX4" fmla="*/ 238125 w 984636"/>
              <a:gd name="connsiteY4" fmla="*/ 647700 h 1485900"/>
              <a:gd name="connsiteX5" fmla="*/ 628650 w 984636"/>
              <a:gd name="connsiteY5" fmla="*/ 876300 h 1485900"/>
              <a:gd name="connsiteX6" fmla="*/ 180975 w 984636"/>
              <a:gd name="connsiteY6" fmla="*/ 1485900 h 1485900"/>
              <a:gd name="connsiteX0" fmla="*/ 0 w 1086322"/>
              <a:gd name="connsiteY0" fmla="*/ 0 h 1888164"/>
              <a:gd name="connsiteX1" fmla="*/ 428625 w 1086322"/>
              <a:gd name="connsiteY1" fmla="*/ 123825 h 1888164"/>
              <a:gd name="connsiteX2" fmla="*/ 714375 w 1086322"/>
              <a:gd name="connsiteY2" fmla="*/ 485775 h 1888164"/>
              <a:gd name="connsiteX3" fmla="*/ 971550 w 1086322"/>
              <a:gd name="connsiteY3" fmla="*/ 933450 h 1888164"/>
              <a:gd name="connsiteX4" fmla="*/ 1085850 w 1086322"/>
              <a:gd name="connsiteY4" fmla="*/ 1876425 h 1888164"/>
              <a:gd name="connsiteX5" fmla="*/ 628650 w 1086322"/>
              <a:gd name="connsiteY5" fmla="*/ 876300 h 1888164"/>
              <a:gd name="connsiteX6" fmla="*/ 180975 w 1086322"/>
              <a:gd name="connsiteY6" fmla="*/ 1485900 h 1888164"/>
              <a:gd name="connsiteX0" fmla="*/ 0 w 1086721"/>
              <a:gd name="connsiteY0" fmla="*/ 0 h 2614328"/>
              <a:gd name="connsiteX1" fmla="*/ 428625 w 1086721"/>
              <a:gd name="connsiteY1" fmla="*/ 123825 h 2614328"/>
              <a:gd name="connsiteX2" fmla="*/ 714375 w 1086721"/>
              <a:gd name="connsiteY2" fmla="*/ 485775 h 2614328"/>
              <a:gd name="connsiteX3" fmla="*/ 971550 w 1086721"/>
              <a:gd name="connsiteY3" fmla="*/ 933450 h 2614328"/>
              <a:gd name="connsiteX4" fmla="*/ 1085850 w 1086721"/>
              <a:gd name="connsiteY4" fmla="*/ 1876425 h 2614328"/>
              <a:gd name="connsiteX5" fmla="*/ 828675 w 1086721"/>
              <a:gd name="connsiteY5" fmla="*/ 2609850 h 2614328"/>
              <a:gd name="connsiteX6" fmla="*/ 180975 w 1086721"/>
              <a:gd name="connsiteY6" fmla="*/ 1485900 h 2614328"/>
              <a:gd name="connsiteX0" fmla="*/ 0 w 1086654"/>
              <a:gd name="connsiteY0" fmla="*/ 0 h 2743200"/>
              <a:gd name="connsiteX1" fmla="*/ 428625 w 1086654"/>
              <a:gd name="connsiteY1" fmla="*/ 123825 h 2743200"/>
              <a:gd name="connsiteX2" fmla="*/ 714375 w 1086654"/>
              <a:gd name="connsiteY2" fmla="*/ 485775 h 2743200"/>
              <a:gd name="connsiteX3" fmla="*/ 971550 w 1086654"/>
              <a:gd name="connsiteY3" fmla="*/ 933450 h 2743200"/>
              <a:gd name="connsiteX4" fmla="*/ 1085850 w 1086654"/>
              <a:gd name="connsiteY4" fmla="*/ 1876425 h 2743200"/>
              <a:gd name="connsiteX5" fmla="*/ 828675 w 1086654"/>
              <a:gd name="connsiteY5" fmla="*/ 2609850 h 2743200"/>
              <a:gd name="connsiteX6" fmla="*/ 247650 w 1086654"/>
              <a:gd name="connsiteY6" fmla="*/ 2743200 h 2743200"/>
              <a:gd name="connsiteX0" fmla="*/ 0 w 1086330"/>
              <a:gd name="connsiteY0" fmla="*/ 0 h 2743200"/>
              <a:gd name="connsiteX1" fmla="*/ 428625 w 1086330"/>
              <a:gd name="connsiteY1" fmla="*/ 123825 h 2743200"/>
              <a:gd name="connsiteX2" fmla="*/ 714375 w 1086330"/>
              <a:gd name="connsiteY2" fmla="*/ 485775 h 2743200"/>
              <a:gd name="connsiteX3" fmla="*/ 971550 w 1086330"/>
              <a:gd name="connsiteY3" fmla="*/ 933450 h 2743200"/>
              <a:gd name="connsiteX4" fmla="*/ 1085850 w 1086330"/>
              <a:gd name="connsiteY4" fmla="*/ 1876425 h 2743200"/>
              <a:gd name="connsiteX5" fmla="*/ 733425 w 1086330"/>
              <a:gd name="connsiteY5" fmla="*/ 2505075 h 2743200"/>
              <a:gd name="connsiteX6" fmla="*/ 247650 w 1086330"/>
              <a:gd name="connsiteY6" fmla="*/ 2743200 h 2743200"/>
              <a:gd name="connsiteX0" fmla="*/ 0 w 1039397"/>
              <a:gd name="connsiteY0" fmla="*/ 0 h 2743200"/>
              <a:gd name="connsiteX1" fmla="*/ 428625 w 1039397"/>
              <a:gd name="connsiteY1" fmla="*/ 123825 h 2743200"/>
              <a:gd name="connsiteX2" fmla="*/ 714375 w 1039397"/>
              <a:gd name="connsiteY2" fmla="*/ 485775 h 2743200"/>
              <a:gd name="connsiteX3" fmla="*/ 971550 w 1039397"/>
              <a:gd name="connsiteY3" fmla="*/ 933450 h 2743200"/>
              <a:gd name="connsiteX4" fmla="*/ 1038225 w 1039397"/>
              <a:gd name="connsiteY4" fmla="*/ 1733550 h 2743200"/>
              <a:gd name="connsiteX5" fmla="*/ 733425 w 1039397"/>
              <a:gd name="connsiteY5" fmla="*/ 2505075 h 2743200"/>
              <a:gd name="connsiteX6" fmla="*/ 247650 w 1039397"/>
              <a:gd name="connsiteY6" fmla="*/ 2743200 h 2743200"/>
              <a:gd name="connsiteX0" fmla="*/ 0 w 1039397"/>
              <a:gd name="connsiteY0" fmla="*/ 0 h 2743200"/>
              <a:gd name="connsiteX1" fmla="*/ 400050 w 1039397"/>
              <a:gd name="connsiteY1" fmla="*/ 180975 h 2743200"/>
              <a:gd name="connsiteX2" fmla="*/ 714375 w 1039397"/>
              <a:gd name="connsiteY2" fmla="*/ 485775 h 2743200"/>
              <a:gd name="connsiteX3" fmla="*/ 971550 w 1039397"/>
              <a:gd name="connsiteY3" fmla="*/ 933450 h 2743200"/>
              <a:gd name="connsiteX4" fmla="*/ 1038225 w 1039397"/>
              <a:gd name="connsiteY4" fmla="*/ 1733550 h 2743200"/>
              <a:gd name="connsiteX5" fmla="*/ 733425 w 1039397"/>
              <a:gd name="connsiteY5" fmla="*/ 2505075 h 2743200"/>
              <a:gd name="connsiteX6" fmla="*/ 247650 w 1039397"/>
              <a:gd name="connsiteY6" fmla="*/ 2743200 h 2743200"/>
              <a:gd name="connsiteX0" fmla="*/ 0 w 1048661"/>
              <a:gd name="connsiteY0" fmla="*/ 0 h 2743200"/>
              <a:gd name="connsiteX1" fmla="*/ 400050 w 1048661"/>
              <a:gd name="connsiteY1" fmla="*/ 180975 h 2743200"/>
              <a:gd name="connsiteX2" fmla="*/ 714375 w 1048661"/>
              <a:gd name="connsiteY2" fmla="*/ 485775 h 2743200"/>
              <a:gd name="connsiteX3" fmla="*/ 971550 w 1048661"/>
              <a:gd name="connsiteY3" fmla="*/ 933450 h 2743200"/>
              <a:gd name="connsiteX4" fmla="*/ 1047750 w 1048661"/>
              <a:gd name="connsiteY4" fmla="*/ 1581150 h 2743200"/>
              <a:gd name="connsiteX5" fmla="*/ 733425 w 1048661"/>
              <a:gd name="connsiteY5" fmla="*/ 2505075 h 2743200"/>
              <a:gd name="connsiteX6" fmla="*/ 247650 w 1048661"/>
              <a:gd name="connsiteY6" fmla="*/ 2743200 h 2743200"/>
              <a:gd name="connsiteX0" fmla="*/ 0 w 1049619"/>
              <a:gd name="connsiteY0" fmla="*/ 0 h 2743200"/>
              <a:gd name="connsiteX1" fmla="*/ 400050 w 1049619"/>
              <a:gd name="connsiteY1" fmla="*/ 180975 h 2743200"/>
              <a:gd name="connsiteX2" fmla="*/ 714375 w 1049619"/>
              <a:gd name="connsiteY2" fmla="*/ 485775 h 2743200"/>
              <a:gd name="connsiteX3" fmla="*/ 971550 w 1049619"/>
              <a:gd name="connsiteY3" fmla="*/ 933450 h 2743200"/>
              <a:gd name="connsiteX4" fmla="*/ 1047750 w 1049619"/>
              <a:gd name="connsiteY4" fmla="*/ 1581150 h 2743200"/>
              <a:gd name="connsiteX5" fmla="*/ 911685 w 1049619"/>
              <a:gd name="connsiteY5" fmla="*/ 2102644 h 2743200"/>
              <a:gd name="connsiteX6" fmla="*/ 733425 w 1049619"/>
              <a:gd name="connsiteY6" fmla="*/ 2505075 h 2743200"/>
              <a:gd name="connsiteX7" fmla="*/ 247650 w 1049619"/>
              <a:gd name="connsiteY7" fmla="*/ 2743200 h 2743200"/>
              <a:gd name="connsiteX0" fmla="*/ 0 w 1049619"/>
              <a:gd name="connsiteY0" fmla="*/ 0 h 2743200"/>
              <a:gd name="connsiteX1" fmla="*/ 400050 w 1049619"/>
              <a:gd name="connsiteY1" fmla="*/ 180975 h 2743200"/>
              <a:gd name="connsiteX2" fmla="*/ 714375 w 1049619"/>
              <a:gd name="connsiteY2" fmla="*/ 485775 h 2743200"/>
              <a:gd name="connsiteX3" fmla="*/ 971550 w 1049619"/>
              <a:gd name="connsiteY3" fmla="*/ 933450 h 2743200"/>
              <a:gd name="connsiteX4" fmla="*/ 1047750 w 1049619"/>
              <a:gd name="connsiteY4" fmla="*/ 1581150 h 2743200"/>
              <a:gd name="connsiteX5" fmla="*/ 987885 w 1049619"/>
              <a:gd name="connsiteY5" fmla="*/ 2140744 h 2743200"/>
              <a:gd name="connsiteX6" fmla="*/ 733425 w 1049619"/>
              <a:gd name="connsiteY6" fmla="*/ 2505075 h 2743200"/>
              <a:gd name="connsiteX7" fmla="*/ 247650 w 1049619"/>
              <a:gd name="connsiteY7" fmla="*/ 2743200 h 2743200"/>
              <a:gd name="connsiteX0" fmla="*/ 0 w 1049619"/>
              <a:gd name="connsiteY0" fmla="*/ 0 h 2743200"/>
              <a:gd name="connsiteX1" fmla="*/ 400050 w 1049619"/>
              <a:gd name="connsiteY1" fmla="*/ 180975 h 2743200"/>
              <a:gd name="connsiteX2" fmla="*/ 714375 w 1049619"/>
              <a:gd name="connsiteY2" fmla="*/ 485775 h 2743200"/>
              <a:gd name="connsiteX3" fmla="*/ 971550 w 1049619"/>
              <a:gd name="connsiteY3" fmla="*/ 933450 h 2743200"/>
              <a:gd name="connsiteX4" fmla="*/ 1047750 w 1049619"/>
              <a:gd name="connsiteY4" fmla="*/ 1581150 h 2743200"/>
              <a:gd name="connsiteX5" fmla="*/ 987885 w 1049619"/>
              <a:gd name="connsiteY5" fmla="*/ 2140744 h 2743200"/>
              <a:gd name="connsiteX6" fmla="*/ 666750 w 1049619"/>
              <a:gd name="connsiteY6" fmla="*/ 2657475 h 2743200"/>
              <a:gd name="connsiteX7" fmla="*/ 247650 w 1049619"/>
              <a:gd name="connsiteY7" fmla="*/ 2743200 h 2743200"/>
              <a:gd name="connsiteX0" fmla="*/ 0 w 1049619"/>
              <a:gd name="connsiteY0" fmla="*/ 0 h 2733675"/>
              <a:gd name="connsiteX1" fmla="*/ 400050 w 1049619"/>
              <a:gd name="connsiteY1" fmla="*/ 180975 h 2733675"/>
              <a:gd name="connsiteX2" fmla="*/ 714375 w 1049619"/>
              <a:gd name="connsiteY2" fmla="*/ 485775 h 2733675"/>
              <a:gd name="connsiteX3" fmla="*/ 971550 w 1049619"/>
              <a:gd name="connsiteY3" fmla="*/ 933450 h 2733675"/>
              <a:gd name="connsiteX4" fmla="*/ 1047750 w 1049619"/>
              <a:gd name="connsiteY4" fmla="*/ 1581150 h 2733675"/>
              <a:gd name="connsiteX5" fmla="*/ 987885 w 1049619"/>
              <a:gd name="connsiteY5" fmla="*/ 2140744 h 2733675"/>
              <a:gd name="connsiteX6" fmla="*/ 666750 w 1049619"/>
              <a:gd name="connsiteY6" fmla="*/ 2657475 h 2733675"/>
              <a:gd name="connsiteX7" fmla="*/ 228600 w 1049619"/>
              <a:gd name="connsiteY7" fmla="*/ 2733675 h 2733675"/>
              <a:gd name="connsiteX0" fmla="*/ 0 w 1048821"/>
              <a:gd name="connsiteY0" fmla="*/ 0 h 2733675"/>
              <a:gd name="connsiteX1" fmla="*/ 400050 w 1048821"/>
              <a:gd name="connsiteY1" fmla="*/ 180975 h 2733675"/>
              <a:gd name="connsiteX2" fmla="*/ 904875 w 1048821"/>
              <a:gd name="connsiteY2" fmla="*/ 371475 h 2733675"/>
              <a:gd name="connsiteX3" fmla="*/ 971550 w 1048821"/>
              <a:gd name="connsiteY3" fmla="*/ 933450 h 2733675"/>
              <a:gd name="connsiteX4" fmla="*/ 1047750 w 1048821"/>
              <a:gd name="connsiteY4" fmla="*/ 1581150 h 2733675"/>
              <a:gd name="connsiteX5" fmla="*/ 987885 w 1048821"/>
              <a:gd name="connsiteY5" fmla="*/ 2140744 h 2733675"/>
              <a:gd name="connsiteX6" fmla="*/ 666750 w 1048821"/>
              <a:gd name="connsiteY6" fmla="*/ 2657475 h 2733675"/>
              <a:gd name="connsiteX7" fmla="*/ 228600 w 1048821"/>
              <a:gd name="connsiteY7" fmla="*/ 2733675 h 2733675"/>
              <a:gd name="connsiteX0" fmla="*/ 0 w 1230740"/>
              <a:gd name="connsiteY0" fmla="*/ 0 h 2733675"/>
              <a:gd name="connsiteX1" fmla="*/ 400050 w 1230740"/>
              <a:gd name="connsiteY1" fmla="*/ 180975 h 2733675"/>
              <a:gd name="connsiteX2" fmla="*/ 904875 w 1230740"/>
              <a:gd name="connsiteY2" fmla="*/ 371475 h 2733675"/>
              <a:gd name="connsiteX3" fmla="*/ 1228725 w 1230740"/>
              <a:gd name="connsiteY3" fmla="*/ 971550 h 2733675"/>
              <a:gd name="connsiteX4" fmla="*/ 1047750 w 1230740"/>
              <a:gd name="connsiteY4" fmla="*/ 1581150 h 2733675"/>
              <a:gd name="connsiteX5" fmla="*/ 987885 w 1230740"/>
              <a:gd name="connsiteY5" fmla="*/ 2140744 h 2733675"/>
              <a:gd name="connsiteX6" fmla="*/ 666750 w 1230740"/>
              <a:gd name="connsiteY6" fmla="*/ 2657475 h 2733675"/>
              <a:gd name="connsiteX7" fmla="*/ 228600 w 1230740"/>
              <a:gd name="connsiteY7" fmla="*/ 2733675 h 2733675"/>
              <a:gd name="connsiteX0" fmla="*/ 0 w 1298545"/>
              <a:gd name="connsiteY0" fmla="*/ 0 h 2733675"/>
              <a:gd name="connsiteX1" fmla="*/ 400050 w 1298545"/>
              <a:gd name="connsiteY1" fmla="*/ 180975 h 2733675"/>
              <a:gd name="connsiteX2" fmla="*/ 904875 w 1298545"/>
              <a:gd name="connsiteY2" fmla="*/ 371475 h 2733675"/>
              <a:gd name="connsiteX3" fmla="*/ 1228725 w 1298545"/>
              <a:gd name="connsiteY3" fmla="*/ 971550 h 2733675"/>
              <a:gd name="connsiteX4" fmla="*/ 1295400 w 1298545"/>
              <a:gd name="connsiteY4" fmla="*/ 1676400 h 2733675"/>
              <a:gd name="connsiteX5" fmla="*/ 987885 w 1298545"/>
              <a:gd name="connsiteY5" fmla="*/ 2140744 h 2733675"/>
              <a:gd name="connsiteX6" fmla="*/ 666750 w 1298545"/>
              <a:gd name="connsiteY6" fmla="*/ 2657475 h 2733675"/>
              <a:gd name="connsiteX7" fmla="*/ 228600 w 1298545"/>
              <a:gd name="connsiteY7" fmla="*/ 2733675 h 2733675"/>
              <a:gd name="connsiteX0" fmla="*/ 0 w 1298545"/>
              <a:gd name="connsiteY0" fmla="*/ 0 h 2733675"/>
              <a:gd name="connsiteX1" fmla="*/ 400050 w 1298545"/>
              <a:gd name="connsiteY1" fmla="*/ 180975 h 2733675"/>
              <a:gd name="connsiteX2" fmla="*/ 904875 w 1298545"/>
              <a:gd name="connsiteY2" fmla="*/ 371475 h 2733675"/>
              <a:gd name="connsiteX3" fmla="*/ 1228725 w 1298545"/>
              <a:gd name="connsiteY3" fmla="*/ 971550 h 2733675"/>
              <a:gd name="connsiteX4" fmla="*/ 1295400 w 1298545"/>
              <a:gd name="connsiteY4" fmla="*/ 1676400 h 2733675"/>
              <a:gd name="connsiteX5" fmla="*/ 1083135 w 1298545"/>
              <a:gd name="connsiteY5" fmla="*/ 2245519 h 2733675"/>
              <a:gd name="connsiteX6" fmla="*/ 666750 w 1298545"/>
              <a:gd name="connsiteY6" fmla="*/ 2657475 h 2733675"/>
              <a:gd name="connsiteX7" fmla="*/ 228600 w 1298545"/>
              <a:gd name="connsiteY7" fmla="*/ 2733675 h 2733675"/>
              <a:gd name="connsiteX0" fmla="*/ 0 w 1298545"/>
              <a:gd name="connsiteY0" fmla="*/ 0 h 2733675"/>
              <a:gd name="connsiteX1" fmla="*/ 409575 w 1298545"/>
              <a:gd name="connsiteY1" fmla="*/ 66675 h 2733675"/>
              <a:gd name="connsiteX2" fmla="*/ 904875 w 1298545"/>
              <a:gd name="connsiteY2" fmla="*/ 371475 h 2733675"/>
              <a:gd name="connsiteX3" fmla="*/ 1228725 w 1298545"/>
              <a:gd name="connsiteY3" fmla="*/ 971550 h 2733675"/>
              <a:gd name="connsiteX4" fmla="*/ 1295400 w 1298545"/>
              <a:gd name="connsiteY4" fmla="*/ 1676400 h 2733675"/>
              <a:gd name="connsiteX5" fmla="*/ 1083135 w 1298545"/>
              <a:gd name="connsiteY5" fmla="*/ 2245519 h 2733675"/>
              <a:gd name="connsiteX6" fmla="*/ 666750 w 1298545"/>
              <a:gd name="connsiteY6" fmla="*/ 2657475 h 2733675"/>
              <a:gd name="connsiteX7" fmla="*/ 228600 w 1298545"/>
              <a:gd name="connsiteY7" fmla="*/ 2733675 h 2733675"/>
              <a:gd name="connsiteX0" fmla="*/ 0 w 1297894"/>
              <a:gd name="connsiteY0" fmla="*/ 0 h 2733675"/>
              <a:gd name="connsiteX1" fmla="*/ 409575 w 1297894"/>
              <a:gd name="connsiteY1" fmla="*/ 66675 h 2733675"/>
              <a:gd name="connsiteX2" fmla="*/ 952500 w 1297894"/>
              <a:gd name="connsiteY2" fmla="*/ 428625 h 2733675"/>
              <a:gd name="connsiteX3" fmla="*/ 1228725 w 1297894"/>
              <a:gd name="connsiteY3" fmla="*/ 971550 h 2733675"/>
              <a:gd name="connsiteX4" fmla="*/ 1295400 w 1297894"/>
              <a:gd name="connsiteY4" fmla="*/ 1676400 h 2733675"/>
              <a:gd name="connsiteX5" fmla="*/ 1083135 w 1297894"/>
              <a:gd name="connsiteY5" fmla="*/ 2245519 h 2733675"/>
              <a:gd name="connsiteX6" fmla="*/ 666750 w 1297894"/>
              <a:gd name="connsiteY6" fmla="*/ 2657475 h 2733675"/>
              <a:gd name="connsiteX7" fmla="*/ 228600 w 1297894"/>
              <a:gd name="connsiteY7" fmla="*/ 2733675 h 2733675"/>
              <a:gd name="connsiteX0" fmla="*/ 0 w 2726644"/>
              <a:gd name="connsiteY0" fmla="*/ 1047537 h 2685837"/>
              <a:gd name="connsiteX1" fmla="*/ 1838325 w 2726644"/>
              <a:gd name="connsiteY1" fmla="*/ 18837 h 2685837"/>
              <a:gd name="connsiteX2" fmla="*/ 2381250 w 2726644"/>
              <a:gd name="connsiteY2" fmla="*/ 380787 h 2685837"/>
              <a:gd name="connsiteX3" fmla="*/ 2657475 w 2726644"/>
              <a:gd name="connsiteY3" fmla="*/ 923712 h 2685837"/>
              <a:gd name="connsiteX4" fmla="*/ 2724150 w 2726644"/>
              <a:gd name="connsiteY4" fmla="*/ 1628562 h 2685837"/>
              <a:gd name="connsiteX5" fmla="*/ 2511885 w 2726644"/>
              <a:gd name="connsiteY5" fmla="*/ 2197681 h 2685837"/>
              <a:gd name="connsiteX6" fmla="*/ 2095500 w 2726644"/>
              <a:gd name="connsiteY6" fmla="*/ 2609637 h 2685837"/>
              <a:gd name="connsiteX7" fmla="*/ 1657350 w 2726644"/>
              <a:gd name="connsiteY7" fmla="*/ 2685837 h 2685837"/>
              <a:gd name="connsiteX0" fmla="*/ 0 w 2726644"/>
              <a:gd name="connsiteY0" fmla="*/ 669918 h 2308218"/>
              <a:gd name="connsiteX1" fmla="*/ 1095375 w 2726644"/>
              <a:gd name="connsiteY1" fmla="*/ 831843 h 2308218"/>
              <a:gd name="connsiteX2" fmla="*/ 2381250 w 2726644"/>
              <a:gd name="connsiteY2" fmla="*/ 3168 h 2308218"/>
              <a:gd name="connsiteX3" fmla="*/ 2657475 w 2726644"/>
              <a:gd name="connsiteY3" fmla="*/ 546093 h 2308218"/>
              <a:gd name="connsiteX4" fmla="*/ 2724150 w 2726644"/>
              <a:gd name="connsiteY4" fmla="*/ 1250943 h 2308218"/>
              <a:gd name="connsiteX5" fmla="*/ 2511885 w 2726644"/>
              <a:gd name="connsiteY5" fmla="*/ 1820062 h 2308218"/>
              <a:gd name="connsiteX6" fmla="*/ 2095500 w 2726644"/>
              <a:gd name="connsiteY6" fmla="*/ 2232018 h 2308218"/>
              <a:gd name="connsiteX7" fmla="*/ 1657350 w 2726644"/>
              <a:gd name="connsiteY7" fmla="*/ 2308218 h 2308218"/>
              <a:gd name="connsiteX0" fmla="*/ 0 w 2761150"/>
              <a:gd name="connsiteY0" fmla="*/ 126024 h 1764324"/>
              <a:gd name="connsiteX1" fmla="*/ 1095375 w 2761150"/>
              <a:gd name="connsiteY1" fmla="*/ 287949 h 1764324"/>
              <a:gd name="connsiteX2" fmla="*/ 1666875 w 2761150"/>
              <a:gd name="connsiteY2" fmla="*/ 954699 h 1764324"/>
              <a:gd name="connsiteX3" fmla="*/ 2657475 w 2761150"/>
              <a:gd name="connsiteY3" fmla="*/ 2199 h 1764324"/>
              <a:gd name="connsiteX4" fmla="*/ 2724150 w 2761150"/>
              <a:gd name="connsiteY4" fmla="*/ 707049 h 1764324"/>
              <a:gd name="connsiteX5" fmla="*/ 2511885 w 2761150"/>
              <a:gd name="connsiteY5" fmla="*/ 1276168 h 1764324"/>
              <a:gd name="connsiteX6" fmla="*/ 2095500 w 2761150"/>
              <a:gd name="connsiteY6" fmla="*/ 1688124 h 1764324"/>
              <a:gd name="connsiteX7" fmla="*/ 1657350 w 2761150"/>
              <a:gd name="connsiteY7" fmla="*/ 1764324 h 1764324"/>
              <a:gd name="connsiteX0" fmla="*/ 0 w 2724252"/>
              <a:gd name="connsiteY0" fmla="*/ 0 h 1638300"/>
              <a:gd name="connsiteX1" fmla="*/ 1095375 w 2724252"/>
              <a:gd name="connsiteY1" fmla="*/ 161925 h 1638300"/>
              <a:gd name="connsiteX2" fmla="*/ 1666875 w 2724252"/>
              <a:gd name="connsiteY2" fmla="*/ 828675 h 1638300"/>
              <a:gd name="connsiteX3" fmla="*/ 1838325 w 2724252"/>
              <a:gd name="connsiteY3" fmla="*/ 990600 h 1638300"/>
              <a:gd name="connsiteX4" fmla="*/ 2724150 w 2724252"/>
              <a:gd name="connsiteY4" fmla="*/ 581025 h 1638300"/>
              <a:gd name="connsiteX5" fmla="*/ 2511885 w 2724252"/>
              <a:gd name="connsiteY5" fmla="*/ 1150144 h 1638300"/>
              <a:gd name="connsiteX6" fmla="*/ 2095500 w 2724252"/>
              <a:gd name="connsiteY6" fmla="*/ 1562100 h 1638300"/>
              <a:gd name="connsiteX7" fmla="*/ 1657350 w 2724252"/>
              <a:gd name="connsiteY7" fmla="*/ 1638300 h 1638300"/>
              <a:gd name="connsiteX0" fmla="*/ 0 w 2511885"/>
              <a:gd name="connsiteY0" fmla="*/ 0 h 1638300"/>
              <a:gd name="connsiteX1" fmla="*/ 1095375 w 2511885"/>
              <a:gd name="connsiteY1" fmla="*/ 161925 h 1638300"/>
              <a:gd name="connsiteX2" fmla="*/ 1666875 w 2511885"/>
              <a:gd name="connsiteY2" fmla="*/ 828675 h 1638300"/>
              <a:gd name="connsiteX3" fmla="*/ 1838325 w 2511885"/>
              <a:gd name="connsiteY3" fmla="*/ 990600 h 1638300"/>
              <a:gd name="connsiteX4" fmla="*/ 2511885 w 2511885"/>
              <a:gd name="connsiteY4" fmla="*/ 1150144 h 1638300"/>
              <a:gd name="connsiteX5" fmla="*/ 2095500 w 2511885"/>
              <a:gd name="connsiteY5" fmla="*/ 1562100 h 1638300"/>
              <a:gd name="connsiteX6" fmla="*/ 1657350 w 2511885"/>
              <a:gd name="connsiteY6" fmla="*/ 1638300 h 1638300"/>
              <a:gd name="connsiteX0" fmla="*/ 0 w 2098370"/>
              <a:gd name="connsiteY0" fmla="*/ 0 h 1638300"/>
              <a:gd name="connsiteX1" fmla="*/ 1095375 w 2098370"/>
              <a:gd name="connsiteY1" fmla="*/ 161925 h 1638300"/>
              <a:gd name="connsiteX2" fmla="*/ 1666875 w 2098370"/>
              <a:gd name="connsiteY2" fmla="*/ 828675 h 1638300"/>
              <a:gd name="connsiteX3" fmla="*/ 1838325 w 2098370"/>
              <a:gd name="connsiteY3" fmla="*/ 990600 h 1638300"/>
              <a:gd name="connsiteX4" fmla="*/ 2095500 w 2098370"/>
              <a:gd name="connsiteY4" fmla="*/ 1562100 h 1638300"/>
              <a:gd name="connsiteX5" fmla="*/ 1657350 w 2098370"/>
              <a:gd name="connsiteY5" fmla="*/ 1638300 h 1638300"/>
              <a:gd name="connsiteX0" fmla="*/ 0 w 1838338"/>
              <a:gd name="connsiteY0" fmla="*/ 0 h 1638300"/>
              <a:gd name="connsiteX1" fmla="*/ 1095375 w 1838338"/>
              <a:gd name="connsiteY1" fmla="*/ 161925 h 1638300"/>
              <a:gd name="connsiteX2" fmla="*/ 1666875 w 1838338"/>
              <a:gd name="connsiteY2" fmla="*/ 828675 h 1638300"/>
              <a:gd name="connsiteX3" fmla="*/ 1838325 w 1838338"/>
              <a:gd name="connsiteY3" fmla="*/ 990600 h 1638300"/>
              <a:gd name="connsiteX4" fmla="*/ 1657350 w 1838338"/>
              <a:gd name="connsiteY4" fmla="*/ 1638300 h 1638300"/>
              <a:gd name="connsiteX0" fmla="*/ 0 w 1933823"/>
              <a:gd name="connsiteY0" fmla="*/ 0 h 1123950"/>
              <a:gd name="connsiteX1" fmla="*/ 1095375 w 1933823"/>
              <a:gd name="connsiteY1" fmla="*/ 161925 h 1123950"/>
              <a:gd name="connsiteX2" fmla="*/ 1666875 w 1933823"/>
              <a:gd name="connsiteY2" fmla="*/ 828675 h 1123950"/>
              <a:gd name="connsiteX3" fmla="*/ 1838325 w 1933823"/>
              <a:gd name="connsiteY3" fmla="*/ 990600 h 1123950"/>
              <a:gd name="connsiteX4" fmla="*/ 1924050 w 1933823"/>
              <a:gd name="connsiteY4" fmla="*/ 1123950 h 1123950"/>
              <a:gd name="connsiteX0" fmla="*/ 0 w 1928665"/>
              <a:gd name="connsiteY0" fmla="*/ 0 h 1123950"/>
              <a:gd name="connsiteX1" fmla="*/ 1095375 w 1928665"/>
              <a:gd name="connsiteY1" fmla="*/ 161925 h 1123950"/>
              <a:gd name="connsiteX2" fmla="*/ 1666875 w 1928665"/>
              <a:gd name="connsiteY2" fmla="*/ 828675 h 1123950"/>
              <a:gd name="connsiteX3" fmla="*/ 1714500 w 1928665"/>
              <a:gd name="connsiteY3" fmla="*/ 1047750 h 1123950"/>
              <a:gd name="connsiteX4" fmla="*/ 1924050 w 1928665"/>
              <a:gd name="connsiteY4" fmla="*/ 1123950 h 1123950"/>
              <a:gd name="connsiteX0" fmla="*/ 0 w 1924050"/>
              <a:gd name="connsiteY0" fmla="*/ 0 h 1123950"/>
              <a:gd name="connsiteX1" fmla="*/ 1095375 w 1924050"/>
              <a:gd name="connsiteY1" fmla="*/ 161925 h 1123950"/>
              <a:gd name="connsiteX2" fmla="*/ 1666875 w 1924050"/>
              <a:gd name="connsiteY2" fmla="*/ 828675 h 1123950"/>
              <a:gd name="connsiteX3" fmla="*/ 1714500 w 1924050"/>
              <a:gd name="connsiteY3" fmla="*/ 1047750 h 1123950"/>
              <a:gd name="connsiteX4" fmla="*/ 1924050 w 1924050"/>
              <a:gd name="connsiteY4" fmla="*/ 1123950 h 1123950"/>
              <a:gd name="connsiteX0" fmla="*/ 0 w 1924050"/>
              <a:gd name="connsiteY0" fmla="*/ 0 h 1123950"/>
              <a:gd name="connsiteX1" fmla="*/ 1095375 w 1924050"/>
              <a:gd name="connsiteY1" fmla="*/ 161925 h 1123950"/>
              <a:gd name="connsiteX2" fmla="*/ 1666875 w 1924050"/>
              <a:gd name="connsiteY2" fmla="*/ 828675 h 1123950"/>
              <a:gd name="connsiteX3" fmla="*/ 1522948 w 1924050"/>
              <a:gd name="connsiteY3" fmla="*/ 848528 h 1123950"/>
              <a:gd name="connsiteX4" fmla="*/ 1714500 w 1924050"/>
              <a:gd name="connsiteY4" fmla="*/ 1047750 h 1123950"/>
              <a:gd name="connsiteX5" fmla="*/ 1924050 w 1924050"/>
              <a:gd name="connsiteY5" fmla="*/ 1123950 h 1123950"/>
              <a:gd name="connsiteX0" fmla="*/ 0 w 1924050"/>
              <a:gd name="connsiteY0" fmla="*/ 0 h 1123950"/>
              <a:gd name="connsiteX1" fmla="*/ 1095375 w 1924050"/>
              <a:gd name="connsiteY1" fmla="*/ 161925 h 1123950"/>
              <a:gd name="connsiteX2" fmla="*/ 1228725 w 1924050"/>
              <a:gd name="connsiteY2" fmla="*/ 457200 h 1123950"/>
              <a:gd name="connsiteX3" fmla="*/ 1522948 w 1924050"/>
              <a:gd name="connsiteY3" fmla="*/ 848528 h 1123950"/>
              <a:gd name="connsiteX4" fmla="*/ 1714500 w 1924050"/>
              <a:gd name="connsiteY4" fmla="*/ 1047750 h 1123950"/>
              <a:gd name="connsiteX5" fmla="*/ 1924050 w 1924050"/>
              <a:gd name="connsiteY5" fmla="*/ 1123950 h 1123950"/>
              <a:gd name="connsiteX0" fmla="*/ 0 w 1924050"/>
              <a:gd name="connsiteY0" fmla="*/ 0 h 1123950"/>
              <a:gd name="connsiteX1" fmla="*/ 676275 w 1924050"/>
              <a:gd name="connsiteY1" fmla="*/ 200025 h 1123950"/>
              <a:gd name="connsiteX2" fmla="*/ 1228725 w 1924050"/>
              <a:gd name="connsiteY2" fmla="*/ 457200 h 1123950"/>
              <a:gd name="connsiteX3" fmla="*/ 1522948 w 1924050"/>
              <a:gd name="connsiteY3" fmla="*/ 848528 h 1123950"/>
              <a:gd name="connsiteX4" fmla="*/ 1714500 w 1924050"/>
              <a:gd name="connsiteY4" fmla="*/ 1047750 h 1123950"/>
              <a:gd name="connsiteX5" fmla="*/ 1924050 w 1924050"/>
              <a:gd name="connsiteY5" fmla="*/ 1123950 h 1123950"/>
              <a:gd name="connsiteX0" fmla="*/ 0 w 1962150"/>
              <a:gd name="connsiteY0" fmla="*/ 0 h 1123950"/>
              <a:gd name="connsiteX1" fmla="*/ 676275 w 1962150"/>
              <a:gd name="connsiteY1" fmla="*/ 200025 h 1123950"/>
              <a:gd name="connsiteX2" fmla="*/ 1228725 w 1962150"/>
              <a:gd name="connsiteY2" fmla="*/ 457200 h 1123950"/>
              <a:gd name="connsiteX3" fmla="*/ 1522948 w 1962150"/>
              <a:gd name="connsiteY3" fmla="*/ 848528 h 1123950"/>
              <a:gd name="connsiteX4" fmla="*/ 1714500 w 1962150"/>
              <a:gd name="connsiteY4" fmla="*/ 1047750 h 1123950"/>
              <a:gd name="connsiteX5" fmla="*/ 1962150 w 1962150"/>
              <a:gd name="connsiteY5" fmla="*/ 1123950 h 1123950"/>
              <a:gd name="connsiteX0" fmla="*/ 0 w 1971675"/>
              <a:gd name="connsiteY0" fmla="*/ 0 h 1085850"/>
              <a:gd name="connsiteX1" fmla="*/ 676275 w 1971675"/>
              <a:gd name="connsiteY1" fmla="*/ 200025 h 1085850"/>
              <a:gd name="connsiteX2" fmla="*/ 1228725 w 1971675"/>
              <a:gd name="connsiteY2" fmla="*/ 457200 h 1085850"/>
              <a:gd name="connsiteX3" fmla="*/ 1522948 w 1971675"/>
              <a:gd name="connsiteY3" fmla="*/ 848528 h 1085850"/>
              <a:gd name="connsiteX4" fmla="*/ 1714500 w 1971675"/>
              <a:gd name="connsiteY4" fmla="*/ 1047750 h 1085850"/>
              <a:gd name="connsiteX5" fmla="*/ 1971675 w 1971675"/>
              <a:gd name="connsiteY5" fmla="*/ 1085850 h 1085850"/>
              <a:gd name="connsiteX0" fmla="*/ 0 w 1971675"/>
              <a:gd name="connsiteY0" fmla="*/ 0 h 1085850"/>
              <a:gd name="connsiteX1" fmla="*/ 676275 w 1971675"/>
              <a:gd name="connsiteY1" fmla="*/ 200025 h 1085850"/>
              <a:gd name="connsiteX2" fmla="*/ 1522948 w 1971675"/>
              <a:gd name="connsiteY2" fmla="*/ 848528 h 1085850"/>
              <a:gd name="connsiteX3" fmla="*/ 1714500 w 1971675"/>
              <a:gd name="connsiteY3" fmla="*/ 1047750 h 1085850"/>
              <a:gd name="connsiteX4" fmla="*/ 1971675 w 1971675"/>
              <a:gd name="connsiteY4" fmla="*/ 1085850 h 1085850"/>
              <a:gd name="connsiteX0" fmla="*/ 0 w 1971675"/>
              <a:gd name="connsiteY0" fmla="*/ 0 h 1085850"/>
              <a:gd name="connsiteX1" fmla="*/ 676275 w 1971675"/>
              <a:gd name="connsiteY1" fmla="*/ 200025 h 1085850"/>
              <a:gd name="connsiteX2" fmla="*/ 1208623 w 1971675"/>
              <a:gd name="connsiteY2" fmla="*/ 724703 h 1085850"/>
              <a:gd name="connsiteX3" fmla="*/ 1714500 w 1971675"/>
              <a:gd name="connsiteY3" fmla="*/ 1047750 h 1085850"/>
              <a:gd name="connsiteX4" fmla="*/ 1971675 w 1971675"/>
              <a:gd name="connsiteY4" fmla="*/ 1085850 h 1085850"/>
              <a:gd name="connsiteX0" fmla="*/ 0 w 1876425"/>
              <a:gd name="connsiteY0" fmla="*/ 0 h 1050394"/>
              <a:gd name="connsiteX1" fmla="*/ 676275 w 1876425"/>
              <a:gd name="connsiteY1" fmla="*/ 200025 h 1050394"/>
              <a:gd name="connsiteX2" fmla="*/ 1208623 w 1876425"/>
              <a:gd name="connsiteY2" fmla="*/ 724703 h 1050394"/>
              <a:gd name="connsiteX3" fmla="*/ 1714500 w 1876425"/>
              <a:gd name="connsiteY3" fmla="*/ 1047750 h 1050394"/>
              <a:gd name="connsiteX4" fmla="*/ 1876425 w 1876425"/>
              <a:gd name="connsiteY4" fmla="*/ 895350 h 1050394"/>
              <a:gd name="connsiteX0" fmla="*/ 0 w 1876425"/>
              <a:gd name="connsiteY0" fmla="*/ 0 h 895350"/>
              <a:gd name="connsiteX1" fmla="*/ 676275 w 1876425"/>
              <a:gd name="connsiteY1" fmla="*/ 200025 h 895350"/>
              <a:gd name="connsiteX2" fmla="*/ 1208623 w 1876425"/>
              <a:gd name="connsiteY2" fmla="*/ 724703 h 895350"/>
              <a:gd name="connsiteX3" fmla="*/ 1552575 w 1876425"/>
              <a:gd name="connsiteY3" fmla="*/ 876300 h 895350"/>
              <a:gd name="connsiteX4" fmla="*/ 1876425 w 1876425"/>
              <a:gd name="connsiteY4" fmla="*/ 895350 h 895350"/>
              <a:gd name="connsiteX0" fmla="*/ 0 w 2228850"/>
              <a:gd name="connsiteY0" fmla="*/ 298186 h 698236"/>
              <a:gd name="connsiteX1" fmla="*/ 1028700 w 2228850"/>
              <a:gd name="connsiteY1" fmla="*/ 2911 h 698236"/>
              <a:gd name="connsiteX2" fmla="*/ 1561048 w 2228850"/>
              <a:gd name="connsiteY2" fmla="*/ 527589 h 698236"/>
              <a:gd name="connsiteX3" fmla="*/ 1905000 w 2228850"/>
              <a:gd name="connsiteY3" fmla="*/ 679186 h 698236"/>
              <a:gd name="connsiteX4" fmla="*/ 2228850 w 2228850"/>
              <a:gd name="connsiteY4" fmla="*/ 698236 h 698236"/>
              <a:gd name="connsiteX0" fmla="*/ 0 w 2228850"/>
              <a:gd name="connsiteY0" fmla="*/ 0 h 400050"/>
              <a:gd name="connsiteX1" fmla="*/ 790575 w 2228850"/>
              <a:gd name="connsiteY1" fmla="*/ 57150 h 400050"/>
              <a:gd name="connsiteX2" fmla="*/ 1561048 w 2228850"/>
              <a:gd name="connsiteY2" fmla="*/ 229403 h 400050"/>
              <a:gd name="connsiteX3" fmla="*/ 1905000 w 2228850"/>
              <a:gd name="connsiteY3" fmla="*/ 381000 h 400050"/>
              <a:gd name="connsiteX4" fmla="*/ 2228850 w 2228850"/>
              <a:gd name="connsiteY4" fmla="*/ 400050 h 400050"/>
              <a:gd name="connsiteX0" fmla="*/ 0 w 2228850"/>
              <a:gd name="connsiteY0" fmla="*/ 0 h 400050"/>
              <a:gd name="connsiteX1" fmla="*/ 895350 w 2228850"/>
              <a:gd name="connsiteY1" fmla="*/ 19050 h 400050"/>
              <a:gd name="connsiteX2" fmla="*/ 1561048 w 2228850"/>
              <a:gd name="connsiteY2" fmla="*/ 229403 h 400050"/>
              <a:gd name="connsiteX3" fmla="*/ 1905000 w 2228850"/>
              <a:gd name="connsiteY3" fmla="*/ 381000 h 400050"/>
              <a:gd name="connsiteX4" fmla="*/ 2228850 w 2228850"/>
              <a:gd name="connsiteY4" fmla="*/ 400050 h 400050"/>
              <a:gd name="connsiteX0" fmla="*/ 0 w 1905301"/>
              <a:gd name="connsiteY0" fmla="*/ 461439 h 874342"/>
              <a:gd name="connsiteX1" fmla="*/ 895350 w 1905301"/>
              <a:gd name="connsiteY1" fmla="*/ 480489 h 874342"/>
              <a:gd name="connsiteX2" fmla="*/ 1561048 w 1905301"/>
              <a:gd name="connsiteY2" fmla="*/ 690842 h 874342"/>
              <a:gd name="connsiteX3" fmla="*/ 1905000 w 1905301"/>
              <a:gd name="connsiteY3" fmla="*/ 842439 h 874342"/>
              <a:gd name="connsiteX4" fmla="*/ 1489262 w 1905301"/>
              <a:gd name="connsiteY4" fmla="*/ 877 h 874342"/>
              <a:gd name="connsiteX0" fmla="*/ 0 w 1528783"/>
              <a:gd name="connsiteY0" fmla="*/ 1954062 h 1954246"/>
              <a:gd name="connsiteX1" fmla="*/ 518832 w 1528783"/>
              <a:gd name="connsiteY1" fmla="*/ 480489 h 1954246"/>
              <a:gd name="connsiteX2" fmla="*/ 1184530 w 1528783"/>
              <a:gd name="connsiteY2" fmla="*/ 690842 h 1954246"/>
              <a:gd name="connsiteX3" fmla="*/ 1528482 w 1528783"/>
              <a:gd name="connsiteY3" fmla="*/ 842439 h 1954246"/>
              <a:gd name="connsiteX4" fmla="*/ 1112744 w 1528783"/>
              <a:gd name="connsiteY4" fmla="*/ 877 h 1954246"/>
              <a:gd name="connsiteX0" fmla="*/ 0 w 1528783"/>
              <a:gd name="connsiteY0" fmla="*/ 1954062 h 1965181"/>
              <a:gd name="connsiteX1" fmla="*/ 451597 w 1528783"/>
              <a:gd name="connsiteY1" fmla="*/ 1784854 h 1965181"/>
              <a:gd name="connsiteX2" fmla="*/ 1184530 w 1528783"/>
              <a:gd name="connsiteY2" fmla="*/ 690842 h 1965181"/>
              <a:gd name="connsiteX3" fmla="*/ 1528482 w 1528783"/>
              <a:gd name="connsiteY3" fmla="*/ 842439 h 1965181"/>
              <a:gd name="connsiteX4" fmla="*/ 1112744 w 1528783"/>
              <a:gd name="connsiteY4" fmla="*/ 877 h 1965181"/>
              <a:gd name="connsiteX0" fmla="*/ 0 w 1534573"/>
              <a:gd name="connsiteY0" fmla="*/ 1954093 h 1961105"/>
              <a:gd name="connsiteX1" fmla="*/ 451597 w 1534573"/>
              <a:gd name="connsiteY1" fmla="*/ 1784885 h 1961105"/>
              <a:gd name="connsiteX2" fmla="*/ 673542 w 1534573"/>
              <a:gd name="connsiteY2" fmla="*/ 852238 h 1961105"/>
              <a:gd name="connsiteX3" fmla="*/ 1528482 w 1534573"/>
              <a:gd name="connsiteY3" fmla="*/ 842470 h 1961105"/>
              <a:gd name="connsiteX4" fmla="*/ 1112744 w 1534573"/>
              <a:gd name="connsiteY4" fmla="*/ 908 h 1961105"/>
              <a:gd name="connsiteX0" fmla="*/ 0 w 1112744"/>
              <a:gd name="connsiteY0" fmla="*/ 1956347 h 1963359"/>
              <a:gd name="connsiteX1" fmla="*/ 451597 w 1112744"/>
              <a:gd name="connsiteY1" fmla="*/ 1787139 h 1963359"/>
              <a:gd name="connsiteX2" fmla="*/ 673542 w 1112744"/>
              <a:gd name="connsiteY2" fmla="*/ 854492 h 1963359"/>
              <a:gd name="connsiteX3" fmla="*/ 654423 w 1112744"/>
              <a:gd name="connsiteY3" fmla="*/ 306841 h 1963359"/>
              <a:gd name="connsiteX4" fmla="*/ 1112744 w 1112744"/>
              <a:gd name="connsiteY4" fmla="*/ 3162 h 1963359"/>
              <a:gd name="connsiteX0" fmla="*/ 0 w 1112744"/>
              <a:gd name="connsiteY0" fmla="*/ 1961859 h 1989339"/>
              <a:gd name="connsiteX1" fmla="*/ 451597 w 1112744"/>
              <a:gd name="connsiteY1" fmla="*/ 1792651 h 1989339"/>
              <a:gd name="connsiteX2" fmla="*/ 654423 w 1112744"/>
              <a:gd name="connsiteY2" fmla="*/ 312353 h 1989339"/>
              <a:gd name="connsiteX3" fmla="*/ 1112744 w 1112744"/>
              <a:gd name="connsiteY3" fmla="*/ 8674 h 1989339"/>
              <a:gd name="connsiteX0" fmla="*/ 0 w 1139638"/>
              <a:gd name="connsiteY0" fmla="*/ 2015648 h 2029025"/>
              <a:gd name="connsiteX1" fmla="*/ 478491 w 1139638"/>
              <a:gd name="connsiteY1" fmla="*/ 1792651 h 2029025"/>
              <a:gd name="connsiteX2" fmla="*/ 681317 w 1139638"/>
              <a:gd name="connsiteY2" fmla="*/ 312353 h 2029025"/>
              <a:gd name="connsiteX3" fmla="*/ 1139638 w 1139638"/>
              <a:gd name="connsiteY3" fmla="*/ 8674 h 2029025"/>
              <a:gd name="connsiteX0" fmla="*/ 0 w 1139638"/>
              <a:gd name="connsiteY0" fmla="*/ 2014524 h 2017700"/>
              <a:gd name="connsiteX1" fmla="*/ 491938 w 1139638"/>
              <a:gd name="connsiteY1" fmla="*/ 1697397 h 2017700"/>
              <a:gd name="connsiteX2" fmla="*/ 681317 w 1139638"/>
              <a:gd name="connsiteY2" fmla="*/ 311229 h 2017700"/>
              <a:gd name="connsiteX3" fmla="*/ 1139638 w 1139638"/>
              <a:gd name="connsiteY3" fmla="*/ 7550 h 2017700"/>
              <a:gd name="connsiteX0" fmla="*/ 0 w 1139638"/>
              <a:gd name="connsiteY0" fmla="*/ 2014524 h 2015214"/>
              <a:gd name="connsiteX1" fmla="*/ 347784 w 1139638"/>
              <a:gd name="connsiteY1" fmla="*/ 1416510 h 2015214"/>
              <a:gd name="connsiteX2" fmla="*/ 681317 w 1139638"/>
              <a:gd name="connsiteY2" fmla="*/ 311229 h 2015214"/>
              <a:gd name="connsiteX3" fmla="*/ 1139638 w 1139638"/>
              <a:gd name="connsiteY3" fmla="*/ 7550 h 2015214"/>
              <a:gd name="connsiteX0" fmla="*/ 0 w 1139638"/>
              <a:gd name="connsiteY0" fmla="*/ 2014524 h 2014524"/>
              <a:gd name="connsiteX1" fmla="*/ 197878 w 1139638"/>
              <a:gd name="connsiteY1" fmla="*/ 1724087 h 2014524"/>
              <a:gd name="connsiteX2" fmla="*/ 347784 w 1139638"/>
              <a:gd name="connsiteY2" fmla="*/ 1416510 h 2014524"/>
              <a:gd name="connsiteX3" fmla="*/ 681317 w 1139638"/>
              <a:gd name="connsiteY3" fmla="*/ 311229 h 2014524"/>
              <a:gd name="connsiteX4" fmla="*/ 1139638 w 1139638"/>
              <a:gd name="connsiteY4" fmla="*/ 7550 h 2014524"/>
              <a:gd name="connsiteX0" fmla="*/ 0 w 1139638"/>
              <a:gd name="connsiteY0" fmla="*/ 2014524 h 2014524"/>
              <a:gd name="connsiteX1" fmla="*/ 192333 w 1139638"/>
              <a:gd name="connsiteY1" fmla="*/ 1841668 h 2014524"/>
              <a:gd name="connsiteX2" fmla="*/ 347784 w 1139638"/>
              <a:gd name="connsiteY2" fmla="*/ 1416510 h 2014524"/>
              <a:gd name="connsiteX3" fmla="*/ 681317 w 1139638"/>
              <a:gd name="connsiteY3" fmla="*/ 311229 h 2014524"/>
              <a:gd name="connsiteX4" fmla="*/ 1139638 w 1139638"/>
              <a:gd name="connsiteY4" fmla="*/ 7550 h 2014524"/>
              <a:gd name="connsiteX0" fmla="*/ 0 w 1139638"/>
              <a:gd name="connsiteY0" fmla="*/ 2014524 h 2014524"/>
              <a:gd name="connsiteX1" fmla="*/ 203421 w 1139638"/>
              <a:gd name="connsiteY1" fmla="*/ 1874329 h 2014524"/>
              <a:gd name="connsiteX2" fmla="*/ 347784 w 1139638"/>
              <a:gd name="connsiteY2" fmla="*/ 1416510 h 2014524"/>
              <a:gd name="connsiteX3" fmla="*/ 681317 w 1139638"/>
              <a:gd name="connsiteY3" fmla="*/ 311229 h 2014524"/>
              <a:gd name="connsiteX4" fmla="*/ 1139638 w 1139638"/>
              <a:gd name="connsiteY4" fmla="*/ 7550 h 2014524"/>
              <a:gd name="connsiteX0" fmla="*/ 0 w 1161815"/>
              <a:gd name="connsiteY0" fmla="*/ 2014524 h 2014524"/>
              <a:gd name="connsiteX1" fmla="*/ 225598 w 1161815"/>
              <a:gd name="connsiteY1" fmla="*/ 1874329 h 2014524"/>
              <a:gd name="connsiteX2" fmla="*/ 369961 w 1161815"/>
              <a:gd name="connsiteY2" fmla="*/ 1416510 h 2014524"/>
              <a:gd name="connsiteX3" fmla="*/ 703494 w 1161815"/>
              <a:gd name="connsiteY3" fmla="*/ 311229 h 2014524"/>
              <a:gd name="connsiteX4" fmla="*/ 1161815 w 1161815"/>
              <a:gd name="connsiteY4" fmla="*/ 7550 h 2014524"/>
              <a:gd name="connsiteX0" fmla="*/ 0 w 1161815"/>
              <a:gd name="connsiteY0" fmla="*/ 2014524 h 2014524"/>
              <a:gd name="connsiteX1" fmla="*/ 225598 w 1161815"/>
              <a:gd name="connsiteY1" fmla="*/ 1874329 h 2014524"/>
              <a:gd name="connsiteX2" fmla="*/ 369961 w 1161815"/>
              <a:gd name="connsiteY2" fmla="*/ 1416510 h 2014524"/>
              <a:gd name="connsiteX3" fmla="*/ 703494 w 1161815"/>
              <a:gd name="connsiteY3" fmla="*/ 311229 h 2014524"/>
              <a:gd name="connsiteX4" fmla="*/ 1161815 w 1161815"/>
              <a:gd name="connsiteY4" fmla="*/ 7550 h 2014524"/>
              <a:gd name="connsiteX0" fmla="*/ 0 w 1139638"/>
              <a:gd name="connsiteY0" fmla="*/ 2027588 h 2027588"/>
              <a:gd name="connsiteX1" fmla="*/ 203421 w 1139638"/>
              <a:gd name="connsiteY1" fmla="*/ 1874329 h 2027588"/>
              <a:gd name="connsiteX2" fmla="*/ 347784 w 1139638"/>
              <a:gd name="connsiteY2" fmla="*/ 1416510 h 2027588"/>
              <a:gd name="connsiteX3" fmla="*/ 681317 w 1139638"/>
              <a:gd name="connsiteY3" fmla="*/ 311229 h 2027588"/>
              <a:gd name="connsiteX4" fmla="*/ 1139638 w 1139638"/>
              <a:gd name="connsiteY4" fmla="*/ 7550 h 2027588"/>
              <a:gd name="connsiteX0" fmla="*/ 0 w 1117461"/>
              <a:gd name="connsiteY0" fmla="*/ 2034120 h 2034120"/>
              <a:gd name="connsiteX1" fmla="*/ 181244 w 1117461"/>
              <a:gd name="connsiteY1" fmla="*/ 1874329 h 2034120"/>
              <a:gd name="connsiteX2" fmla="*/ 325607 w 1117461"/>
              <a:gd name="connsiteY2" fmla="*/ 1416510 h 2034120"/>
              <a:gd name="connsiteX3" fmla="*/ 659140 w 1117461"/>
              <a:gd name="connsiteY3" fmla="*/ 311229 h 2034120"/>
              <a:gd name="connsiteX4" fmla="*/ 1117461 w 1117461"/>
              <a:gd name="connsiteY4" fmla="*/ 7550 h 2034120"/>
              <a:gd name="connsiteX0" fmla="*/ 0 w 1117461"/>
              <a:gd name="connsiteY0" fmla="*/ 2034120 h 2034120"/>
              <a:gd name="connsiteX1" fmla="*/ 452600 w 1117461"/>
              <a:gd name="connsiteY1" fmla="*/ 1922834 h 2034120"/>
              <a:gd name="connsiteX2" fmla="*/ 325607 w 1117461"/>
              <a:gd name="connsiteY2" fmla="*/ 1416510 h 2034120"/>
              <a:gd name="connsiteX3" fmla="*/ 659140 w 1117461"/>
              <a:gd name="connsiteY3" fmla="*/ 311229 h 2034120"/>
              <a:gd name="connsiteX4" fmla="*/ 1117461 w 1117461"/>
              <a:gd name="connsiteY4" fmla="*/ 7550 h 2034120"/>
              <a:gd name="connsiteX0" fmla="*/ 0 w 1117461"/>
              <a:gd name="connsiteY0" fmla="*/ 2034120 h 2034120"/>
              <a:gd name="connsiteX1" fmla="*/ 452600 w 1117461"/>
              <a:gd name="connsiteY1" fmla="*/ 1922834 h 2034120"/>
              <a:gd name="connsiteX2" fmla="*/ 964094 w 1117461"/>
              <a:gd name="connsiteY2" fmla="*/ 1545855 h 2034120"/>
              <a:gd name="connsiteX3" fmla="*/ 659140 w 1117461"/>
              <a:gd name="connsiteY3" fmla="*/ 311229 h 2034120"/>
              <a:gd name="connsiteX4" fmla="*/ 1117461 w 1117461"/>
              <a:gd name="connsiteY4" fmla="*/ 7550 h 2034120"/>
              <a:gd name="connsiteX0" fmla="*/ 0 w 1117461"/>
              <a:gd name="connsiteY0" fmla="*/ 2034120 h 2034120"/>
              <a:gd name="connsiteX1" fmla="*/ 644147 w 1117461"/>
              <a:gd name="connsiteY1" fmla="*/ 1939002 h 2034120"/>
              <a:gd name="connsiteX2" fmla="*/ 964094 w 1117461"/>
              <a:gd name="connsiteY2" fmla="*/ 1545855 h 2034120"/>
              <a:gd name="connsiteX3" fmla="*/ 659140 w 1117461"/>
              <a:gd name="connsiteY3" fmla="*/ 311229 h 2034120"/>
              <a:gd name="connsiteX4" fmla="*/ 1117461 w 1117461"/>
              <a:gd name="connsiteY4" fmla="*/ 7550 h 2034120"/>
              <a:gd name="connsiteX0" fmla="*/ 0 w 1117461"/>
              <a:gd name="connsiteY0" fmla="*/ 2034120 h 2034120"/>
              <a:gd name="connsiteX1" fmla="*/ 644147 w 1117461"/>
              <a:gd name="connsiteY1" fmla="*/ 1939002 h 2034120"/>
              <a:gd name="connsiteX2" fmla="*/ 964094 w 1117461"/>
              <a:gd name="connsiteY2" fmla="*/ 1545855 h 2034120"/>
              <a:gd name="connsiteX3" fmla="*/ 659140 w 1117461"/>
              <a:gd name="connsiteY3" fmla="*/ 311229 h 2034120"/>
              <a:gd name="connsiteX4" fmla="*/ 1117461 w 1117461"/>
              <a:gd name="connsiteY4" fmla="*/ 7550 h 2034120"/>
              <a:gd name="connsiteX0" fmla="*/ 0 w 1117461"/>
              <a:gd name="connsiteY0" fmla="*/ 2034120 h 2034120"/>
              <a:gd name="connsiteX1" fmla="*/ 787806 w 1117461"/>
              <a:gd name="connsiteY1" fmla="*/ 2003675 h 2034120"/>
              <a:gd name="connsiteX2" fmla="*/ 964094 w 1117461"/>
              <a:gd name="connsiteY2" fmla="*/ 1545855 h 2034120"/>
              <a:gd name="connsiteX3" fmla="*/ 659140 w 1117461"/>
              <a:gd name="connsiteY3" fmla="*/ 311229 h 2034120"/>
              <a:gd name="connsiteX4" fmla="*/ 1117461 w 1117461"/>
              <a:gd name="connsiteY4" fmla="*/ 7550 h 2034120"/>
              <a:gd name="connsiteX0" fmla="*/ 0 w 1117461"/>
              <a:gd name="connsiteY0" fmla="*/ 2034120 h 2034120"/>
              <a:gd name="connsiteX1" fmla="*/ 787806 w 1117461"/>
              <a:gd name="connsiteY1" fmla="*/ 2003675 h 2034120"/>
              <a:gd name="connsiteX2" fmla="*/ 964094 w 1117461"/>
              <a:gd name="connsiteY2" fmla="*/ 1545855 h 2034120"/>
              <a:gd name="connsiteX3" fmla="*/ 659140 w 1117461"/>
              <a:gd name="connsiteY3" fmla="*/ 311229 h 2034120"/>
              <a:gd name="connsiteX4" fmla="*/ 1117461 w 1117461"/>
              <a:gd name="connsiteY4" fmla="*/ 7550 h 2034120"/>
              <a:gd name="connsiteX0" fmla="*/ 0 w 638597"/>
              <a:gd name="connsiteY0" fmla="*/ 2211970 h 2211970"/>
              <a:gd name="connsiteX1" fmla="*/ 308942 w 638597"/>
              <a:gd name="connsiteY1" fmla="*/ 2003675 h 2211970"/>
              <a:gd name="connsiteX2" fmla="*/ 485230 w 638597"/>
              <a:gd name="connsiteY2" fmla="*/ 1545855 h 2211970"/>
              <a:gd name="connsiteX3" fmla="*/ 180276 w 638597"/>
              <a:gd name="connsiteY3" fmla="*/ 311229 h 2211970"/>
              <a:gd name="connsiteX4" fmla="*/ 638597 w 638597"/>
              <a:gd name="connsiteY4" fmla="*/ 7550 h 2211970"/>
              <a:gd name="connsiteX0" fmla="*/ 0 w 638597"/>
              <a:gd name="connsiteY0" fmla="*/ 2211970 h 2211970"/>
              <a:gd name="connsiteX1" fmla="*/ 404715 w 638597"/>
              <a:gd name="connsiteY1" fmla="*/ 2181525 h 2211970"/>
              <a:gd name="connsiteX2" fmla="*/ 485230 w 638597"/>
              <a:gd name="connsiteY2" fmla="*/ 1545855 h 2211970"/>
              <a:gd name="connsiteX3" fmla="*/ 180276 w 638597"/>
              <a:gd name="connsiteY3" fmla="*/ 311229 h 2211970"/>
              <a:gd name="connsiteX4" fmla="*/ 638597 w 638597"/>
              <a:gd name="connsiteY4" fmla="*/ 7550 h 2211970"/>
              <a:gd name="connsiteX0" fmla="*/ 0 w 638597"/>
              <a:gd name="connsiteY0" fmla="*/ 2211970 h 2211970"/>
              <a:gd name="connsiteX1" fmla="*/ 436639 w 638597"/>
              <a:gd name="connsiteY1" fmla="*/ 2084515 h 2211970"/>
              <a:gd name="connsiteX2" fmla="*/ 485230 w 638597"/>
              <a:gd name="connsiteY2" fmla="*/ 1545855 h 2211970"/>
              <a:gd name="connsiteX3" fmla="*/ 180276 w 638597"/>
              <a:gd name="connsiteY3" fmla="*/ 311229 h 2211970"/>
              <a:gd name="connsiteX4" fmla="*/ 638597 w 638597"/>
              <a:gd name="connsiteY4" fmla="*/ 7550 h 2211970"/>
              <a:gd name="connsiteX0" fmla="*/ 0 w 638597"/>
              <a:gd name="connsiteY0" fmla="*/ 2211970 h 2211970"/>
              <a:gd name="connsiteX1" fmla="*/ 436639 w 638597"/>
              <a:gd name="connsiteY1" fmla="*/ 2084515 h 2211970"/>
              <a:gd name="connsiteX2" fmla="*/ 485230 w 638597"/>
              <a:gd name="connsiteY2" fmla="*/ 1545855 h 2211970"/>
              <a:gd name="connsiteX3" fmla="*/ 180276 w 638597"/>
              <a:gd name="connsiteY3" fmla="*/ 311229 h 2211970"/>
              <a:gd name="connsiteX4" fmla="*/ 638597 w 638597"/>
              <a:gd name="connsiteY4" fmla="*/ 7550 h 2211970"/>
              <a:gd name="connsiteX0" fmla="*/ 0 w 1500555"/>
              <a:gd name="connsiteY0" fmla="*/ 2276642 h 2276642"/>
              <a:gd name="connsiteX1" fmla="*/ 1298597 w 1500555"/>
              <a:gd name="connsiteY1" fmla="*/ 2084515 h 2276642"/>
              <a:gd name="connsiteX2" fmla="*/ 1347188 w 1500555"/>
              <a:gd name="connsiteY2" fmla="*/ 1545855 h 2276642"/>
              <a:gd name="connsiteX3" fmla="*/ 1042234 w 1500555"/>
              <a:gd name="connsiteY3" fmla="*/ 311229 h 2276642"/>
              <a:gd name="connsiteX4" fmla="*/ 1500555 w 1500555"/>
              <a:gd name="connsiteY4" fmla="*/ 7550 h 2276642"/>
              <a:gd name="connsiteX0" fmla="*/ 0 w 1500555"/>
              <a:gd name="connsiteY0" fmla="*/ 2276642 h 2276642"/>
              <a:gd name="connsiteX1" fmla="*/ 277016 w 1500555"/>
              <a:gd name="connsiteY1" fmla="*/ 1680311 h 2276642"/>
              <a:gd name="connsiteX2" fmla="*/ 1347188 w 1500555"/>
              <a:gd name="connsiteY2" fmla="*/ 1545855 h 2276642"/>
              <a:gd name="connsiteX3" fmla="*/ 1042234 w 1500555"/>
              <a:gd name="connsiteY3" fmla="*/ 311229 h 2276642"/>
              <a:gd name="connsiteX4" fmla="*/ 1500555 w 1500555"/>
              <a:gd name="connsiteY4" fmla="*/ 7550 h 2276642"/>
              <a:gd name="connsiteX0" fmla="*/ 0 w 1500555"/>
              <a:gd name="connsiteY0" fmla="*/ 2276642 h 2276642"/>
              <a:gd name="connsiteX1" fmla="*/ 277016 w 1500555"/>
              <a:gd name="connsiteY1" fmla="*/ 1680311 h 2276642"/>
              <a:gd name="connsiteX2" fmla="*/ 293683 w 1500555"/>
              <a:gd name="connsiteY2" fmla="*/ 1060809 h 2276642"/>
              <a:gd name="connsiteX3" fmla="*/ 1042234 w 1500555"/>
              <a:gd name="connsiteY3" fmla="*/ 311229 h 2276642"/>
              <a:gd name="connsiteX4" fmla="*/ 1500555 w 1500555"/>
              <a:gd name="connsiteY4" fmla="*/ 7550 h 2276642"/>
              <a:gd name="connsiteX0" fmla="*/ 246397 w 1746952"/>
              <a:gd name="connsiteY0" fmla="*/ 2276642 h 2276642"/>
              <a:gd name="connsiteX1" fmla="*/ 44547 w 1746952"/>
              <a:gd name="connsiteY1" fmla="*/ 1631805 h 2276642"/>
              <a:gd name="connsiteX2" fmla="*/ 540080 w 1746952"/>
              <a:gd name="connsiteY2" fmla="*/ 1060809 h 2276642"/>
              <a:gd name="connsiteX3" fmla="*/ 1288631 w 1746952"/>
              <a:gd name="connsiteY3" fmla="*/ 311229 h 2276642"/>
              <a:gd name="connsiteX4" fmla="*/ 1746952 w 1746952"/>
              <a:gd name="connsiteY4" fmla="*/ 7550 h 2276642"/>
              <a:gd name="connsiteX0" fmla="*/ 188098 w 1752502"/>
              <a:gd name="connsiteY0" fmla="*/ 2260473 h 2260473"/>
              <a:gd name="connsiteX1" fmla="*/ 50097 w 1752502"/>
              <a:gd name="connsiteY1" fmla="*/ 1631805 h 2260473"/>
              <a:gd name="connsiteX2" fmla="*/ 545630 w 1752502"/>
              <a:gd name="connsiteY2" fmla="*/ 1060809 h 2260473"/>
              <a:gd name="connsiteX3" fmla="*/ 1294181 w 1752502"/>
              <a:gd name="connsiteY3" fmla="*/ 311229 h 2260473"/>
              <a:gd name="connsiteX4" fmla="*/ 1752502 w 1752502"/>
              <a:gd name="connsiteY4" fmla="*/ 7550 h 2260473"/>
              <a:gd name="connsiteX0" fmla="*/ 38944 w 1603348"/>
              <a:gd name="connsiteY0" fmla="*/ 2260473 h 2260473"/>
              <a:gd name="connsiteX1" fmla="*/ 76527 w 1603348"/>
              <a:gd name="connsiteY1" fmla="*/ 1696478 h 2260473"/>
              <a:gd name="connsiteX2" fmla="*/ 396476 w 1603348"/>
              <a:gd name="connsiteY2" fmla="*/ 1060809 h 2260473"/>
              <a:gd name="connsiteX3" fmla="*/ 1145027 w 1603348"/>
              <a:gd name="connsiteY3" fmla="*/ 311229 h 2260473"/>
              <a:gd name="connsiteX4" fmla="*/ 1603348 w 1603348"/>
              <a:gd name="connsiteY4" fmla="*/ 7550 h 2260473"/>
              <a:gd name="connsiteX0" fmla="*/ 0 w 1564404"/>
              <a:gd name="connsiteY0" fmla="*/ 2260473 h 2260473"/>
              <a:gd name="connsiteX1" fmla="*/ 37583 w 1564404"/>
              <a:gd name="connsiteY1" fmla="*/ 1696478 h 2260473"/>
              <a:gd name="connsiteX2" fmla="*/ 357532 w 1564404"/>
              <a:gd name="connsiteY2" fmla="*/ 1060809 h 2260473"/>
              <a:gd name="connsiteX3" fmla="*/ 1106083 w 1564404"/>
              <a:gd name="connsiteY3" fmla="*/ 311229 h 2260473"/>
              <a:gd name="connsiteX4" fmla="*/ 1564404 w 1564404"/>
              <a:gd name="connsiteY4" fmla="*/ 7550 h 2260473"/>
              <a:gd name="connsiteX0" fmla="*/ 0 w 1564404"/>
              <a:gd name="connsiteY0" fmla="*/ 2256757 h 2256757"/>
              <a:gd name="connsiteX1" fmla="*/ 37583 w 1564404"/>
              <a:gd name="connsiteY1" fmla="*/ 1692762 h 2256757"/>
              <a:gd name="connsiteX2" fmla="*/ 357532 w 1564404"/>
              <a:gd name="connsiteY2" fmla="*/ 1057093 h 2256757"/>
              <a:gd name="connsiteX3" fmla="*/ 946460 w 1564404"/>
              <a:gd name="connsiteY3" fmla="*/ 404521 h 2256757"/>
              <a:gd name="connsiteX4" fmla="*/ 1564404 w 1564404"/>
              <a:gd name="connsiteY4" fmla="*/ 3834 h 2256757"/>
              <a:gd name="connsiteX0" fmla="*/ 0 w 1564404"/>
              <a:gd name="connsiteY0" fmla="*/ 2256755 h 2256755"/>
              <a:gd name="connsiteX1" fmla="*/ 37583 w 1564404"/>
              <a:gd name="connsiteY1" fmla="*/ 1692760 h 2256755"/>
              <a:gd name="connsiteX2" fmla="*/ 357532 w 1564404"/>
              <a:gd name="connsiteY2" fmla="*/ 1057091 h 2256755"/>
              <a:gd name="connsiteX3" fmla="*/ 946460 w 1564404"/>
              <a:gd name="connsiteY3" fmla="*/ 404519 h 2256755"/>
              <a:gd name="connsiteX4" fmla="*/ 1564404 w 1564404"/>
              <a:gd name="connsiteY4" fmla="*/ 3832 h 2256755"/>
              <a:gd name="connsiteX0" fmla="*/ 0 w 1564404"/>
              <a:gd name="connsiteY0" fmla="*/ 2255605 h 2255605"/>
              <a:gd name="connsiteX1" fmla="*/ 37583 w 1564404"/>
              <a:gd name="connsiteY1" fmla="*/ 1691610 h 2255605"/>
              <a:gd name="connsiteX2" fmla="*/ 357532 w 1564404"/>
              <a:gd name="connsiteY2" fmla="*/ 1055941 h 2255605"/>
              <a:gd name="connsiteX3" fmla="*/ 946460 w 1564404"/>
              <a:gd name="connsiteY3" fmla="*/ 403369 h 2255605"/>
              <a:gd name="connsiteX4" fmla="*/ 1564404 w 1564404"/>
              <a:gd name="connsiteY4" fmla="*/ 2682 h 2255605"/>
              <a:gd name="connsiteX0" fmla="*/ 0 w 1564404"/>
              <a:gd name="connsiteY0" fmla="*/ 2255605 h 2255605"/>
              <a:gd name="connsiteX1" fmla="*/ 117394 w 1564404"/>
              <a:gd name="connsiteY1" fmla="*/ 1497591 h 2255605"/>
              <a:gd name="connsiteX2" fmla="*/ 357532 w 1564404"/>
              <a:gd name="connsiteY2" fmla="*/ 1055941 h 2255605"/>
              <a:gd name="connsiteX3" fmla="*/ 946460 w 1564404"/>
              <a:gd name="connsiteY3" fmla="*/ 403369 h 2255605"/>
              <a:gd name="connsiteX4" fmla="*/ 1564404 w 1564404"/>
              <a:gd name="connsiteY4" fmla="*/ 2682 h 2255605"/>
              <a:gd name="connsiteX0" fmla="*/ 4369 w 1568773"/>
              <a:gd name="connsiteY0" fmla="*/ 2255605 h 2255605"/>
              <a:gd name="connsiteX1" fmla="*/ 10029 w 1568773"/>
              <a:gd name="connsiteY1" fmla="*/ 1497591 h 2255605"/>
              <a:gd name="connsiteX2" fmla="*/ 361901 w 1568773"/>
              <a:gd name="connsiteY2" fmla="*/ 1055941 h 2255605"/>
              <a:gd name="connsiteX3" fmla="*/ 950829 w 1568773"/>
              <a:gd name="connsiteY3" fmla="*/ 403369 h 2255605"/>
              <a:gd name="connsiteX4" fmla="*/ 1568773 w 1568773"/>
              <a:gd name="connsiteY4" fmla="*/ 2682 h 2255605"/>
              <a:gd name="connsiteX0" fmla="*/ 0 w 1564404"/>
              <a:gd name="connsiteY0" fmla="*/ 2255605 h 2255605"/>
              <a:gd name="connsiteX1" fmla="*/ 5660 w 1564404"/>
              <a:gd name="connsiteY1" fmla="*/ 1497591 h 2255605"/>
              <a:gd name="connsiteX2" fmla="*/ 357532 w 1564404"/>
              <a:gd name="connsiteY2" fmla="*/ 1055941 h 2255605"/>
              <a:gd name="connsiteX3" fmla="*/ 946460 w 1564404"/>
              <a:gd name="connsiteY3" fmla="*/ 403369 h 2255605"/>
              <a:gd name="connsiteX4" fmla="*/ 1564404 w 1564404"/>
              <a:gd name="connsiteY4" fmla="*/ 2682 h 2255605"/>
              <a:gd name="connsiteX0" fmla="*/ 0 w 1564404"/>
              <a:gd name="connsiteY0" fmla="*/ 2255605 h 2255605"/>
              <a:gd name="connsiteX1" fmla="*/ 5660 w 1564404"/>
              <a:gd name="connsiteY1" fmla="*/ 1497591 h 2255605"/>
              <a:gd name="connsiteX2" fmla="*/ 357532 w 1564404"/>
              <a:gd name="connsiteY2" fmla="*/ 1055941 h 2255605"/>
              <a:gd name="connsiteX3" fmla="*/ 946460 w 1564404"/>
              <a:gd name="connsiteY3" fmla="*/ 403369 h 2255605"/>
              <a:gd name="connsiteX4" fmla="*/ 1564404 w 1564404"/>
              <a:gd name="connsiteY4" fmla="*/ 2682 h 2255605"/>
              <a:gd name="connsiteX0" fmla="*/ 0 w 1564404"/>
              <a:gd name="connsiteY0" fmla="*/ 2255605 h 2255605"/>
              <a:gd name="connsiteX1" fmla="*/ 85471 w 1564404"/>
              <a:gd name="connsiteY1" fmla="*/ 1610769 h 2255605"/>
              <a:gd name="connsiteX2" fmla="*/ 357532 w 1564404"/>
              <a:gd name="connsiteY2" fmla="*/ 1055941 h 2255605"/>
              <a:gd name="connsiteX3" fmla="*/ 946460 w 1564404"/>
              <a:gd name="connsiteY3" fmla="*/ 403369 h 2255605"/>
              <a:gd name="connsiteX4" fmla="*/ 1564404 w 1564404"/>
              <a:gd name="connsiteY4" fmla="*/ 2682 h 2255605"/>
              <a:gd name="connsiteX0" fmla="*/ 18264 w 1582668"/>
              <a:gd name="connsiteY0" fmla="*/ 2255605 h 2255605"/>
              <a:gd name="connsiteX1" fmla="*/ 103735 w 1582668"/>
              <a:gd name="connsiteY1" fmla="*/ 1610769 h 2255605"/>
              <a:gd name="connsiteX2" fmla="*/ 375796 w 1582668"/>
              <a:gd name="connsiteY2" fmla="*/ 1055941 h 2255605"/>
              <a:gd name="connsiteX3" fmla="*/ 964724 w 1582668"/>
              <a:gd name="connsiteY3" fmla="*/ 403369 h 2255605"/>
              <a:gd name="connsiteX4" fmla="*/ 1582668 w 1582668"/>
              <a:gd name="connsiteY4" fmla="*/ 2682 h 2255605"/>
              <a:gd name="connsiteX0" fmla="*/ 0 w 1564404"/>
              <a:gd name="connsiteY0" fmla="*/ 2255605 h 2255605"/>
              <a:gd name="connsiteX1" fmla="*/ 357532 w 1564404"/>
              <a:gd name="connsiteY1" fmla="*/ 1055941 h 2255605"/>
              <a:gd name="connsiteX2" fmla="*/ 946460 w 1564404"/>
              <a:gd name="connsiteY2" fmla="*/ 403369 h 2255605"/>
              <a:gd name="connsiteX3" fmla="*/ 1564404 w 1564404"/>
              <a:gd name="connsiteY3" fmla="*/ 2682 h 2255605"/>
              <a:gd name="connsiteX0" fmla="*/ 0 w 1564404"/>
              <a:gd name="connsiteY0" fmla="*/ 2256219 h 2256219"/>
              <a:gd name="connsiteX1" fmla="*/ 357532 w 1564404"/>
              <a:gd name="connsiteY1" fmla="*/ 1056555 h 2256219"/>
              <a:gd name="connsiteX2" fmla="*/ 659140 w 1564404"/>
              <a:gd name="connsiteY2" fmla="*/ 355479 h 2256219"/>
              <a:gd name="connsiteX3" fmla="*/ 1564404 w 1564404"/>
              <a:gd name="connsiteY3" fmla="*/ 3296 h 2256219"/>
              <a:gd name="connsiteX0" fmla="*/ 0 w 1564404"/>
              <a:gd name="connsiteY0" fmla="*/ 2256219 h 2256219"/>
              <a:gd name="connsiteX1" fmla="*/ 70212 w 1564404"/>
              <a:gd name="connsiteY1" fmla="*/ 1056556 h 2256219"/>
              <a:gd name="connsiteX2" fmla="*/ 659140 w 1564404"/>
              <a:gd name="connsiteY2" fmla="*/ 355479 h 2256219"/>
              <a:gd name="connsiteX3" fmla="*/ 1564404 w 1564404"/>
              <a:gd name="connsiteY3" fmla="*/ 3296 h 2256219"/>
              <a:gd name="connsiteX0" fmla="*/ 101116 w 1665520"/>
              <a:gd name="connsiteY0" fmla="*/ 2256219 h 2256219"/>
              <a:gd name="connsiteX1" fmla="*/ 27669 w 1665520"/>
              <a:gd name="connsiteY1" fmla="*/ 1476929 h 2256219"/>
              <a:gd name="connsiteX2" fmla="*/ 760256 w 1665520"/>
              <a:gd name="connsiteY2" fmla="*/ 355479 h 2256219"/>
              <a:gd name="connsiteX3" fmla="*/ 1665520 w 1665520"/>
              <a:gd name="connsiteY3" fmla="*/ 3296 h 2256219"/>
              <a:gd name="connsiteX0" fmla="*/ 0 w 1564404"/>
              <a:gd name="connsiteY0" fmla="*/ 2256219 h 2256219"/>
              <a:gd name="connsiteX1" fmla="*/ 134062 w 1564404"/>
              <a:gd name="connsiteY1" fmla="*/ 894875 h 2256219"/>
              <a:gd name="connsiteX2" fmla="*/ 659140 w 1564404"/>
              <a:gd name="connsiteY2" fmla="*/ 355479 h 2256219"/>
              <a:gd name="connsiteX3" fmla="*/ 1564404 w 1564404"/>
              <a:gd name="connsiteY3" fmla="*/ 3296 h 2256219"/>
              <a:gd name="connsiteX0" fmla="*/ 4712 w 1569116"/>
              <a:gd name="connsiteY0" fmla="*/ 2252922 h 2252922"/>
              <a:gd name="connsiteX1" fmla="*/ 138774 w 1569116"/>
              <a:gd name="connsiteY1" fmla="*/ 891578 h 2252922"/>
              <a:gd name="connsiteX2" fmla="*/ 1569116 w 1569116"/>
              <a:gd name="connsiteY2" fmla="*/ -1 h 2252922"/>
              <a:gd name="connsiteX0" fmla="*/ 0 w 1564404"/>
              <a:gd name="connsiteY0" fmla="*/ 2252924 h 2252924"/>
              <a:gd name="connsiteX1" fmla="*/ 309647 w 1564404"/>
              <a:gd name="connsiteY1" fmla="*/ 891580 h 2252924"/>
              <a:gd name="connsiteX2" fmla="*/ 1564404 w 1564404"/>
              <a:gd name="connsiteY2" fmla="*/ 1 h 2252924"/>
              <a:gd name="connsiteX0" fmla="*/ 0 w 1484593"/>
              <a:gd name="connsiteY0" fmla="*/ 2236753 h 2236754"/>
              <a:gd name="connsiteX1" fmla="*/ 229836 w 1484593"/>
              <a:gd name="connsiteY1" fmla="*/ 891578 h 2236754"/>
              <a:gd name="connsiteX2" fmla="*/ 1484593 w 1484593"/>
              <a:gd name="connsiteY2" fmla="*/ -1 h 2236754"/>
              <a:gd name="connsiteX0" fmla="*/ 21339 w 1505932"/>
              <a:gd name="connsiteY0" fmla="*/ 2236755 h 2236754"/>
              <a:gd name="connsiteX1" fmla="*/ 251175 w 1505932"/>
              <a:gd name="connsiteY1" fmla="*/ 891580 h 2236754"/>
              <a:gd name="connsiteX2" fmla="*/ 1505932 w 1505932"/>
              <a:gd name="connsiteY2" fmla="*/ 1 h 2236754"/>
              <a:gd name="connsiteX0" fmla="*/ 54728 w 2395445"/>
              <a:gd name="connsiteY0" fmla="*/ 2236753 h 2236754"/>
              <a:gd name="connsiteX1" fmla="*/ 284564 w 2395445"/>
              <a:gd name="connsiteY1" fmla="*/ 891578 h 2236754"/>
              <a:gd name="connsiteX2" fmla="*/ 2395444 w 2395445"/>
              <a:gd name="connsiteY2" fmla="*/ 0 h 2236754"/>
              <a:gd name="connsiteX0" fmla="*/ 54730 w 2395445"/>
              <a:gd name="connsiteY0" fmla="*/ 2236753 h 2236752"/>
              <a:gd name="connsiteX1" fmla="*/ 284566 w 2395445"/>
              <a:gd name="connsiteY1" fmla="*/ 891578 h 2236752"/>
              <a:gd name="connsiteX2" fmla="*/ 1324312 w 2395445"/>
              <a:gd name="connsiteY2" fmla="*/ 388081 h 2236752"/>
              <a:gd name="connsiteX3" fmla="*/ 2395446 w 2395445"/>
              <a:gd name="connsiteY3" fmla="*/ 0 h 2236752"/>
              <a:gd name="connsiteX0" fmla="*/ 15666 w 2356382"/>
              <a:gd name="connsiteY0" fmla="*/ 2236753 h 2236754"/>
              <a:gd name="connsiteX1" fmla="*/ 245502 w 2356382"/>
              <a:gd name="connsiteY1" fmla="*/ 891578 h 2236754"/>
              <a:gd name="connsiteX2" fmla="*/ 1211444 w 2356382"/>
              <a:gd name="connsiteY2" fmla="*/ 118959 h 2236754"/>
              <a:gd name="connsiteX3" fmla="*/ 2356382 w 2356382"/>
              <a:gd name="connsiteY3" fmla="*/ 0 h 22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6382" h="2236754">
                <a:moveTo>
                  <a:pt x="15666" y="2236753"/>
                </a:moveTo>
                <a:cubicBezTo>
                  <a:pt x="-37545" y="1970656"/>
                  <a:pt x="46206" y="1244544"/>
                  <a:pt x="245502" y="891578"/>
                </a:cubicBezTo>
                <a:cubicBezTo>
                  <a:pt x="444798" y="538612"/>
                  <a:pt x="859631" y="267555"/>
                  <a:pt x="1211444" y="118959"/>
                </a:cubicBezTo>
                <a:cubicBezTo>
                  <a:pt x="1563257" y="-29637"/>
                  <a:pt x="2177860" y="64680"/>
                  <a:pt x="2356382" y="0"/>
                </a:cubicBezTo>
              </a:path>
            </a:pathLst>
          </a:custGeom>
          <a:ln w="25400">
            <a:gradFill>
              <a:gsLst>
                <a:gs pos="25000">
                  <a:schemeClr val="accent3"/>
                </a:gs>
                <a:gs pos="43000">
                  <a:schemeClr val="accent2">
                    <a:lumMod val="20000"/>
                    <a:lumOff val="80000"/>
                  </a:schemeClr>
                </a:gs>
                <a:gs pos="53000">
                  <a:srgbClr val="00B050"/>
                </a:gs>
              </a:gsLst>
              <a:lin ang="5400000" scaled="0"/>
            </a:gradFill>
            <a:headEnd type="stealth" w="lg" len="lg"/>
            <a:tailEnd type="stealth" w="lg" len="lg"/>
          </a:ln>
          <a:effectLst>
            <a:outerShdw blurRad="114300" dist="38100" dir="5400000" sx="101000" sy="101000" algn="ctr" rotWithShape="0">
              <a:schemeClr val="accent2">
                <a:lumMod val="50000"/>
              </a:schemeClr>
            </a:outerShd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7" name="Скругленная соединительная линия 5"/>
          <p:cNvCxnSpPr>
            <a:endCxn id="12" idx="1"/>
          </p:cNvCxnSpPr>
          <p:nvPr/>
        </p:nvCxnSpPr>
        <p:spPr bwMode="auto">
          <a:xfrm flipV="1">
            <a:off x="4644008" y="1888685"/>
            <a:ext cx="845468" cy="502399"/>
          </a:xfrm>
          <a:prstGeom prst="bentConnector3">
            <a:avLst>
              <a:gd name="adj1" fmla="val 50000"/>
            </a:avLst>
          </a:prstGeom>
          <a:noFill/>
          <a:ln w="44450">
            <a:gradFill flip="none" rotWithShape="1">
              <a:gsLst>
                <a:gs pos="7000">
                  <a:schemeClr val="tx1">
                    <a:lumMod val="50000"/>
                    <a:lumOff val="50000"/>
                  </a:schemeClr>
                </a:gs>
                <a:gs pos="42000">
                  <a:schemeClr val="bg1"/>
                </a:gs>
                <a:gs pos="90000">
                  <a:schemeClr val="accent3"/>
                </a:gs>
              </a:gsLst>
              <a:lin ang="0" scaled="1"/>
              <a:tileRect/>
            </a:gradFill>
            <a:round/>
            <a:headEnd type="none"/>
            <a:tailEnd type="triangl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rgbClr val="808080"/>
            </a:outerShdw>
          </a:effectLst>
          <a:extLst/>
        </p:spPr>
      </p:cxnSp>
      <p:cxnSp>
        <p:nvCxnSpPr>
          <p:cNvPr id="30" name="Скругленная соединительная линия 5"/>
          <p:cNvCxnSpPr/>
          <p:nvPr/>
        </p:nvCxnSpPr>
        <p:spPr bwMode="auto">
          <a:xfrm rot="5400000">
            <a:off x="6706316" y="2379416"/>
            <a:ext cx="1125648" cy="698185"/>
          </a:xfrm>
          <a:prstGeom prst="bentConnector3">
            <a:avLst>
              <a:gd name="adj1" fmla="val 50000"/>
            </a:avLst>
          </a:prstGeom>
          <a:noFill/>
          <a:ln w="44450">
            <a:gradFill flip="none" rotWithShape="1">
              <a:gsLst>
                <a:gs pos="7000">
                  <a:schemeClr val="tx1">
                    <a:lumMod val="50000"/>
                    <a:lumOff val="50000"/>
                  </a:schemeClr>
                </a:gs>
                <a:gs pos="42000">
                  <a:schemeClr val="bg1"/>
                </a:gs>
                <a:gs pos="90000">
                  <a:schemeClr val="accent3"/>
                </a:gs>
              </a:gsLst>
              <a:lin ang="0" scaled="1"/>
              <a:tileRect/>
            </a:gradFill>
            <a:round/>
            <a:headEnd type="none"/>
            <a:tailEnd type="triangl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rgbClr val="808080"/>
            </a:outerShdw>
          </a:effectLst>
          <a:extLst/>
        </p:spPr>
      </p:cxn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6701772" y="4501523"/>
            <a:ext cx="436549" cy="246221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/>
          <a:p>
            <a:r>
              <a:rPr lang="en-US" sz="1600" b="1" dirty="0" smtClean="0">
                <a:solidFill>
                  <a:srgbClr val="A50021"/>
                </a:solidFill>
                <a:latin typeface="Arial" charset="0"/>
              </a:rPr>
              <a:t>SGI</a:t>
            </a:r>
            <a:endParaRPr lang="ru-RU" sz="1600" b="1" dirty="0">
              <a:solidFill>
                <a:srgbClr val="A50021"/>
              </a:solidFill>
              <a:latin typeface="Arial" charset="0"/>
            </a:endParaRP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6701772" y="4255302"/>
            <a:ext cx="436549" cy="246221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/>
          <a:p>
            <a:r>
              <a:rPr lang="en-US" sz="1600" b="1" dirty="0" smtClean="0">
                <a:solidFill>
                  <a:srgbClr val="A50021"/>
                </a:solidFill>
                <a:latin typeface="Arial" charset="0"/>
              </a:rPr>
              <a:t>KZ</a:t>
            </a:r>
            <a:endParaRPr lang="ru-RU" sz="1600" b="1" dirty="0">
              <a:solidFill>
                <a:srgbClr val="A50021"/>
              </a:solidFill>
              <a:latin typeface="Arial" charset="0"/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6708121" y="4055008"/>
            <a:ext cx="436549" cy="246221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/>
          <a:p>
            <a:r>
              <a:rPr lang="en-US" sz="1600" b="1" dirty="0" err="1" smtClean="0">
                <a:solidFill>
                  <a:srgbClr val="A50021"/>
                </a:solidFill>
                <a:latin typeface="Arial" charset="0"/>
              </a:rPr>
              <a:t>ru</a:t>
            </a:r>
            <a:endParaRPr lang="ru-RU" sz="1600" b="1" dirty="0">
              <a:solidFill>
                <a:srgbClr val="A50021"/>
              </a:solidFill>
              <a:latin typeface="Arial" charset="0"/>
            </a:endParaRPr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2258948" y="3579075"/>
            <a:ext cx="2871006" cy="246221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tx1"/>
            </a:solidFill>
          </a:ln>
          <a:effectLst/>
          <a:extLst/>
        </p:spPr>
        <p:txBody>
          <a:bodyPr wrap="square" lIns="0" tIns="0" rIns="0" bIns="0">
            <a:spAutoFit/>
          </a:bodyPr>
          <a:lstStyle/>
          <a:p>
            <a:r>
              <a:rPr lang="ru-RU" sz="1600" b="1" dirty="0" smtClean="0">
                <a:solidFill>
                  <a:srgbClr val="A50021"/>
                </a:solidFill>
                <a:latin typeface="Arial" charset="0"/>
              </a:rPr>
              <a:t>Песок (рыхлые отложения)</a:t>
            </a:r>
            <a:endParaRPr lang="ru-RU" sz="1600" b="1" dirty="0">
              <a:solidFill>
                <a:srgbClr val="A50021"/>
              </a:solidFill>
              <a:latin typeface="Arial" charset="0"/>
            </a:endParaRP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7138321" y="4178120"/>
            <a:ext cx="594392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/>
          <a:p>
            <a:r>
              <a:rPr lang="ru-RU" sz="1600" b="1" dirty="0" err="1"/>
              <a:t>құм</a:t>
            </a:r>
            <a:endParaRPr lang="ru-RU" sz="1600" b="1" dirty="0"/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7173064" y="4005064"/>
            <a:ext cx="774692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/>
          <a:p>
            <a:r>
              <a:rPr lang="ru-RU" sz="1600" b="1" dirty="0" err="1" smtClean="0">
                <a:solidFill>
                  <a:srgbClr val="A50021"/>
                </a:solidFill>
                <a:latin typeface="Arial" charset="0"/>
              </a:rPr>
              <a:t>пе</a:t>
            </a:r>
            <a:r>
              <a:rPr lang="en-US" sz="1600" b="1" dirty="0" smtClean="0">
                <a:solidFill>
                  <a:srgbClr val="A50021"/>
                </a:solidFill>
                <a:latin typeface="Arial" charset="0"/>
              </a:rPr>
              <a:t>co</a:t>
            </a:r>
            <a:r>
              <a:rPr lang="ru-RU" sz="1600" b="1" dirty="0" smtClean="0">
                <a:solidFill>
                  <a:srgbClr val="A50021"/>
                </a:solidFill>
                <a:latin typeface="Arial" charset="0"/>
              </a:rPr>
              <a:t>к</a:t>
            </a:r>
            <a:endParaRPr lang="ru-RU" sz="1600" b="1" dirty="0">
              <a:solidFill>
                <a:srgbClr val="A50021"/>
              </a:solidFill>
              <a:latin typeface="Arial" charset="0"/>
            </a:endParaRPr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5296737" y="1919463"/>
            <a:ext cx="891793" cy="21544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/>
          <a:p>
            <a:r>
              <a:rPr lang="en-US" sz="1400" b="1" dirty="0" smtClean="0">
                <a:solidFill>
                  <a:srgbClr val="A50021"/>
                </a:solidFill>
                <a:latin typeface="Arial" charset="0"/>
              </a:rPr>
              <a:t>RU_EN</a:t>
            </a:r>
            <a:endParaRPr lang="ru-RU" sz="1400" b="1" dirty="0">
              <a:solidFill>
                <a:srgbClr val="A50021"/>
              </a:solidFill>
              <a:latin typeface="Arial" charset="0"/>
            </a:endParaRPr>
          </a:p>
        </p:txBody>
      </p: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2843808" y="5957072"/>
            <a:ext cx="2673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1800" b="1" dirty="0" err="1" smtClean="0">
                <a:solidFill>
                  <a:schemeClr val="bg1"/>
                </a:solidFill>
                <a:latin typeface="Arial" charset="0"/>
              </a:rPr>
              <a:t>OneGeology</a:t>
            </a:r>
            <a:r>
              <a:rPr lang="en-US" sz="1800" b="1" dirty="0" smtClean="0">
                <a:solidFill>
                  <a:schemeClr val="bg1"/>
                </a:solidFill>
                <a:latin typeface="Arial" charset="0"/>
              </a:rPr>
              <a:t> -SGI IUGS</a:t>
            </a:r>
            <a:endParaRPr lang="ru-RU" sz="18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5296737" y="2194668"/>
            <a:ext cx="891793" cy="21544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/>
          <a:p>
            <a:r>
              <a:rPr lang="en-US" sz="1400" b="1" dirty="0" smtClean="0">
                <a:solidFill>
                  <a:srgbClr val="A50021"/>
                </a:solidFill>
                <a:latin typeface="Arial" charset="0"/>
              </a:rPr>
              <a:t>RU_KZ</a:t>
            </a:r>
            <a:endParaRPr lang="ru-RU" sz="1400" b="1" dirty="0">
              <a:solidFill>
                <a:srgbClr val="A5002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69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-36512" y="360189"/>
            <a:ext cx="9180513" cy="6453187"/>
          </a:xfrm>
          <a:prstGeom prst="rect">
            <a:avLst/>
          </a:prstGeom>
          <a:gradFill>
            <a:gsLst>
              <a:gs pos="0">
                <a:srgbClr val="003366"/>
              </a:gs>
              <a:gs pos="61000">
                <a:schemeClr val="accent6">
                  <a:lumMod val="75000"/>
                </a:schemeClr>
              </a:gs>
              <a:gs pos="91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  <a:effectLst/>
          <a:extLst/>
        </p:spPr>
        <p:txBody>
          <a:bodyPr wrap="none" anchor="ctr"/>
          <a:lstStyle/>
          <a:p>
            <a:pPr marL="342900" indent="-342900" algn="ctr">
              <a:lnSpc>
                <a:spcPct val="80000"/>
              </a:lnSpc>
              <a:defRPr/>
            </a:pPr>
            <a:endParaRPr lang="ru-RU" dirty="0">
              <a:cs typeface="+mn-cs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-36513" y="0"/>
            <a:ext cx="9180513" cy="404813"/>
          </a:xfrm>
          <a:prstGeom prst="rect">
            <a:avLst/>
          </a:prstGeom>
          <a:gradFill rotWithShape="1">
            <a:gsLst>
              <a:gs pos="0">
                <a:schemeClr val="bg1">
                  <a:alpha val="53000"/>
                </a:scheme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pic>
        <p:nvPicPr>
          <p:cNvPr id="4100" name="Picture 5" descr="logo VSEGEI dar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" y="4763"/>
            <a:ext cx="1042988" cy="328612"/>
          </a:xfrm>
          <a:prstGeom prst="rect">
            <a:avLst/>
          </a:prstGeom>
          <a:solidFill>
            <a:schemeClr val="accent5">
              <a:alpha val="37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1258888" y="0"/>
            <a:ext cx="788511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ru-RU" sz="900" b="1">
                <a:solidFill>
                  <a:srgbClr val="003366"/>
                </a:solidFill>
                <a:latin typeface="Arial" charset="0"/>
              </a:rPr>
              <a:t>В с е р о с с и й с к и й   н а у ч н о – и с с л е д о в а т е л ь с к и й   г е о л о г и ч е с к и й   и н с т и т у т   и м .   А . П . К а р п и н с к о г о</a:t>
            </a:r>
          </a:p>
        </p:txBody>
      </p:sp>
      <p:sp>
        <p:nvSpPr>
          <p:cNvPr id="23558" name="Rectangle 8"/>
          <p:cNvSpPr>
            <a:spLocks noChangeArrowheads="1"/>
          </p:cNvSpPr>
          <p:nvPr/>
        </p:nvSpPr>
        <p:spPr bwMode="auto">
          <a:xfrm>
            <a:off x="2484438" y="188913"/>
            <a:ext cx="5248275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900" b="1">
                <a:solidFill>
                  <a:schemeClr val="bg1"/>
                </a:solidFill>
                <a:latin typeface="Arial" charset="0"/>
              </a:rPr>
              <a:t>phone</a:t>
            </a:r>
            <a:r>
              <a:rPr lang="ru-RU" sz="900" b="1">
                <a:solidFill>
                  <a:schemeClr val="bg1"/>
                </a:solidFill>
                <a:latin typeface="Arial" charset="0"/>
              </a:rPr>
              <a:t>: +7 (812) 321-5706</a:t>
            </a:r>
            <a:r>
              <a:rPr lang="en-US" sz="900" b="1">
                <a:solidFill>
                  <a:schemeClr val="bg1"/>
                </a:solidFill>
                <a:latin typeface="Arial" charset="0"/>
              </a:rPr>
              <a:t>, fax: +7 (812) 321-3023</a:t>
            </a:r>
            <a:r>
              <a:rPr lang="ru-RU" sz="900" b="1">
                <a:solidFill>
                  <a:schemeClr val="bg1"/>
                </a:solidFill>
                <a:latin typeface="Arial" charset="0"/>
              </a:rPr>
              <a:t>; </a:t>
            </a:r>
            <a:r>
              <a:rPr lang="en-US" sz="900" b="1">
                <a:solidFill>
                  <a:schemeClr val="bg1"/>
                </a:solidFill>
                <a:latin typeface="Arial" charset="0"/>
              </a:rPr>
              <a:t>e-mail: vsegei@vsegei.ru,  http://www.vsegei.ru</a:t>
            </a:r>
            <a:endParaRPr lang="ru-RU" sz="9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3560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51520" y="1412776"/>
            <a:ext cx="8280920" cy="5232202"/>
          </a:xfrm>
          <a:prstGeom prst="rect">
            <a:avLst/>
          </a:prstGeom>
          <a:gradFill flip="none" rotWithShape="1">
            <a:gsLst>
              <a:gs pos="7000">
                <a:schemeClr val="accent3">
                  <a:lumMod val="75000"/>
                </a:schemeClr>
              </a:gs>
              <a:gs pos="42000">
                <a:schemeClr val="bg1"/>
              </a:gs>
              <a:gs pos="90000">
                <a:schemeClr val="accent3"/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Проблема 1 – определение терминов:</a:t>
            </a:r>
            <a:r>
              <a:rPr lang="ru-RU" sz="2400" dirty="0" smtClean="0"/>
              <a:t> </a:t>
            </a:r>
            <a:endParaRPr lang="en-US" sz="24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Tx/>
              <a:buChar char="-"/>
            </a:pPr>
            <a:endParaRPr lang="ru-RU" sz="24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Tx/>
              <a:buChar char="-"/>
            </a:pPr>
            <a:r>
              <a:rPr lang="en-US" sz="1400" dirty="0">
                <a:solidFill>
                  <a:srgbClr val="0000CC"/>
                </a:solidFill>
              </a:rPr>
              <a:t>     </a:t>
            </a:r>
            <a:r>
              <a:rPr lang="en-US" dirty="0"/>
              <a:t>1a)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ru-RU" dirty="0" smtClean="0">
                <a:solidFill>
                  <a:srgbClr val="0000CC"/>
                </a:solidFill>
              </a:rPr>
              <a:t>неполное соответствие в определения содержания термина (одно и то же словарное значение в русской терминологии и в </a:t>
            </a:r>
            <a:r>
              <a:rPr lang="en-US" dirty="0" err="1" smtClean="0">
                <a:solidFill>
                  <a:srgbClr val="0000CC"/>
                </a:solidFill>
              </a:rPr>
              <a:t>GeoSciML</a:t>
            </a:r>
            <a:r>
              <a:rPr lang="ru-RU" dirty="0" smtClean="0">
                <a:solidFill>
                  <a:srgbClr val="0000CC"/>
                </a:solidFill>
              </a:rPr>
              <a:t>- имеют разное содержание)</a:t>
            </a:r>
            <a:endParaRPr lang="en-US" dirty="0">
              <a:solidFill>
                <a:srgbClr val="0000CC"/>
              </a:solidFill>
            </a:endParaRPr>
          </a:p>
          <a:p>
            <a:pPr>
              <a:buFontTx/>
              <a:buChar char="-"/>
            </a:pPr>
            <a:endParaRPr lang="en-US" dirty="0">
              <a:solidFill>
                <a:srgbClr val="0000CC"/>
              </a:solidFill>
            </a:endParaRPr>
          </a:p>
          <a:p>
            <a:pPr>
              <a:buFontTx/>
              <a:buChar char="-"/>
            </a:pPr>
            <a:r>
              <a:rPr lang="en-US" dirty="0">
                <a:solidFill>
                  <a:srgbClr val="0000CC"/>
                </a:solidFill>
              </a:rPr>
              <a:t>     </a:t>
            </a:r>
            <a:r>
              <a:rPr lang="en-US" dirty="0"/>
              <a:t>1b) </a:t>
            </a:r>
            <a:r>
              <a:rPr lang="ru-RU" dirty="0" smtClean="0">
                <a:solidFill>
                  <a:srgbClr val="0000CC"/>
                </a:solidFill>
              </a:rPr>
              <a:t>отсутствие аналогов для терминов </a:t>
            </a:r>
            <a:r>
              <a:rPr lang="en-US" dirty="0" err="1" smtClean="0">
                <a:solidFill>
                  <a:srgbClr val="0000CC"/>
                </a:solidFill>
              </a:rPr>
              <a:t>GeoSciML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ru-RU" dirty="0" smtClean="0">
                <a:solidFill>
                  <a:srgbClr val="0000CC"/>
                </a:solidFill>
              </a:rPr>
              <a:t>в российской геологической практике;</a:t>
            </a:r>
            <a:endParaRPr lang="en-US" dirty="0">
              <a:solidFill>
                <a:srgbClr val="0000CC"/>
              </a:solidFill>
            </a:endParaRPr>
          </a:p>
          <a:p>
            <a:pPr>
              <a:buFontTx/>
              <a:buChar char="-"/>
            </a:pPr>
            <a:endParaRPr lang="en-US" dirty="0">
              <a:solidFill>
                <a:srgbClr val="0000CC"/>
              </a:solidFill>
            </a:endParaRPr>
          </a:p>
          <a:p>
            <a:pPr>
              <a:buFontTx/>
              <a:buChar char="-"/>
            </a:pPr>
            <a:r>
              <a:rPr lang="en-US" dirty="0">
                <a:solidFill>
                  <a:srgbClr val="0000CC"/>
                </a:solidFill>
              </a:rPr>
              <a:t>     </a:t>
            </a:r>
            <a:r>
              <a:rPr lang="en-US" dirty="0"/>
              <a:t>1c) </a:t>
            </a:r>
            <a:r>
              <a:rPr lang="ru-RU" dirty="0" smtClean="0">
                <a:solidFill>
                  <a:srgbClr val="0000CC"/>
                </a:solidFill>
              </a:rPr>
              <a:t>отсутствие в </a:t>
            </a:r>
            <a:r>
              <a:rPr lang="en-US" dirty="0" err="1" smtClean="0">
                <a:solidFill>
                  <a:srgbClr val="0000CC"/>
                </a:solidFill>
              </a:rPr>
              <a:t>GeoSciML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ru-RU" dirty="0" smtClean="0">
                <a:solidFill>
                  <a:srgbClr val="0000CC"/>
                </a:solidFill>
              </a:rPr>
              <a:t>некоторых терминов, широко используемых в России</a:t>
            </a:r>
            <a:r>
              <a:rPr lang="en-US" dirty="0" smtClean="0">
                <a:solidFill>
                  <a:srgbClr val="0000CC"/>
                </a:solidFill>
              </a:rPr>
              <a:t>. </a:t>
            </a:r>
            <a:endParaRPr lang="ru-RU" dirty="0">
              <a:solidFill>
                <a:srgbClr val="0000CC"/>
              </a:solidFill>
            </a:endParaRPr>
          </a:p>
          <a:p>
            <a:pPr>
              <a:buFontTx/>
              <a:buChar char="-"/>
            </a:pPr>
            <a:endParaRPr lang="en-US" dirty="0">
              <a:solidFill>
                <a:srgbClr val="0000CC"/>
              </a:solidFill>
            </a:endParaRPr>
          </a:p>
          <a:p>
            <a:pPr algn="ctr"/>
            <a:r>
              <a:rPr lang="ru-RU" sz="2400" b="1" dirty="0" smtClean="0"/>
              <a:t>Проблема </a:t>
            </a:r>
            <a:r>
              <a:rPr lang="en-US" sz="2400" b="1" dirty="0" smtClean="0"/>
              <a:t>2</a:t>
            </a:r>
            <a:r>
              <a:rPr lang="ru-RU" sz="2400" b="1" dirty="0" smtClean="0"/>
              <a:t>  -  иерархия терминов</a:t>
            </a:r>
          </a:p>
          <a:p>
            <a:r>
              <a:rPr lang="ru-RU" dirty="0">
                <a:solidFill>
                  <a:srgbClr val="0000CC"/>
                </a:solidFill>
              </a:rPr>
              <a:t>- </a:t>
            </a:r>
            <a:r>
              <a:rPr lang="ru-RU" dirty="0" smtClean="0">
                <a:solidFill>
                  <a:srgbClr val="0000CC"/>
                </a:solidFill>
              </a:rPr>
              <a:t>Полное /частичное не соответствие иерархии терминов</a:t>
            </a:r>
            <a:endParaRPr lang="ru-RU" dirty="0" smtClean="0"/>
          </a:p>
          <a:p>
            <a:pPr algn="ctr"/>
            <a:endParaRPr lang="ru-RU" sz="1400" dirty="0">
              <a:solidFill>
                <a:srgbClr val="0000CC"/>
              </a:solidFill>
            </a:endParaRPr>
          </a:p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+  различные комбинации проблемы 1 и 2</a:t>
            </a: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endParaRPr lang="ru-RU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395536" y="692696"/>
            <a:ext cx="3744416" cy="39395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80000"/>
              </a:lnSpc>
            </a:pP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Термины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GeoSciML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4" name="Не равно 3"/>
          <p:cNvSpPr/>
          <p:nvPr/>
        </p:nvSpPr>
        <p:spPr bwMode="auto">
          <a:xfrm>
            <a:off x="3904432" y="692696"/>
            <a:ext cx="1008112" cy="321946"/>
          </a:xfrm>
          <a:prstGeom prst="mathNotEqual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5004048" y="656692"/>
            <a:ext cx="3816424" cy="39395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80000"/>
              </a:lnSpc>
            </a:pP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Термины </a:t>
            </a:r>
            <a:r>
              <a:rPr lang="ru-RU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Госгеолкарт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9762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-36512" y="360189"/>
            <a:ext cx="9180513" cy="6453187"/>
          </a:xfrm>
          <a:prstGeom prst="rect">
            <a:avLst/>
          </a:prstGeom>
          <a:gradFill>
            <a:gsLst>
              <a:gs pos="0">
                <a:srgbClr val="003366"/>
              </a:gs>
              <a:gs pos="84000">
                <a:schemeClr val="accent6">
                  <a:lumMod val="75000"/>
                </a:schemeClr>
              </a:gs>
              <a:gs pos="95000">
                <a:srgbClr val="C4D6EB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  <a:effectLst/>
          <a:extLst/>
        </p:spPr>
        <p:txBody>
          <a:bodyPr wrap="none" anchor="ctr"/>
          <a:lstStyle/>
          <a:p>
            <a:pPr marL="342900" indent="-342900" algn="ctr">
              <a:lnSpc>
                <a:spcPct val="80000"/>
              </a:lnSpc>
              <a:defRPr/>
            </a:pPr>
            <a:endParaRPr lang="ru-RU">
              <a:cs typeface="+mn-cs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-36513" y="0"/>
            <a:ext cx="9180513" cy="404813"/>
          </a:xfrm>
          <a:prstGeom prst="rect">
            <a:avLst/>
          </a:prstGeom>
          <a:gradFill rotWithShape="1">
            <a:gsLst>
              <a:gs pos="0">
                <a:schemeClr val="bg1">
                  <a:alpha val="53000"/>
                </a:scheme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pic>
        <p:nvPicPr>
          <p:cNvPr id="4100" name="Picture 5" descr="logo VSEGEI dar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" y="4763"/>
            <a:ext cx="1042988" cy="328612"/>
          </a:xfrm>
          <a:prstGeom prst="rect">
            <a:avLst/>
          </a:prstGeom>
          <a:solidFill>
            <a:schemeClr val="accent5">
              <a:alpha val="37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1258888" y="0"/>
            <a:ext cx="788511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ru-RU" sz="900" b="1">
                <a:solidFill>
                  <a:srgbClr val="003366"/>
                </a:solidFill>
                <a:latin typeface="Arial" charset="0"/>
              </a:rPr>
              <a:t>В с е р о с с и й с к и й   н а у ч н о – и с с л е д о в а т е л ь с к и й   г е о л о г и ч е с к и й   и н с т и т у т   и м .   А . П . К а р п и н с к о г о</a:t>
            </a:r>
          </a:p>
        </p:txBody>
      </p:sp>
      <p:sp>
        <p:nvSpPr>
          <p:cNvPr id="23558" name="Rectangle 8"/>
          <p:cNvSpPr>
            <a:spLocks noChangeArrowheads="1"/>
          </p:cNvSpPr>
          <p:nvPr/>
        </p:nvSpPr>
        <p:spPr bwMode="auto">
          <a:xfrm>
            <a:off x="2484438" y="188913"/>
            <a:ext cx="5248275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900" b="1">
                <a:solidFill>
                  <a:schemeClr val="bg1"/>
                </a:solidFill>
                <a:latin typeface="Arial" charset="0"/>
              </a:rPr>
              <a:t>phone</a:t>
            </a:r>
            <a:r>
              <a:rPr lang="ru-RU" sz="900" b="1">
                <a:solidFill>
                  <a:schemeClr val="bg1"/>
                </a:solidFill>
                <a:latin typeface="Arial" charset="0"/>
              </a:rPr>
              <a:t>: +7 (812) 321-5706</a:t>
            </a:r>
            <a:r>
              <a:rPr lang="en-US" sz="900" b="1">
                <a:solidFill>
                  <a:schemeClr val="bg1"/>
                </a:solidFill>
                <a:latin typeface="Arial" charset="0"/>
              </a:rPr>
              <a:t>, fax: +7 (812) 321-3023</a:t>
            </a:r>
            <a:r>
              <a:rPr lang="ru-RU" sz="900" b="1">
                <a:solidFill>
                  <a:schemeClr val="bg1"/>
                </a:solidFill>
                <a:latin typeface="Arial" charset="0"/>
              </a:rPr>
              <a:t>; </a:t>
            </a:r>
            <a:r>
              <a:rPr lang="en-US" sz="900" b="1">
                <a:solidFill>
                  <a:schemeClr val="bg1"/>
                </a:solidFill>
                <a:latin typeface="Arial" charset="0"/>
              </a:rPr>
              <a:t>e-mail: vsegei@vsegei.ru,  http://www.vsegei.ru</a:t>
            </a:r>
            <a:endParaRPr lang="ru-RU" sz="9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3560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265557" y="936576"/>
            <a:ext cx="3240088" cy="156966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en-US" sz="1200" b="1" dirty="0"/>
              <a:t>Sand</a:t>
            </a:r>
          </a:p>
          <a:p>
            <a:pPr algn="just"/>
            <a:r>
              <a:rPr lang="en-US" sz="1200" b="1" dirty="0"/>
              <a:t> </a:t>
            </a:r>
            <a:r>
              <a:rPr lang="en-US" sz="1200" b="1" i="1" dirty="0"/>
              <a:t>(«SimpleLithology2009xx»,HKey=3.1.0.0.2)</a:t>
            </a:r>
            <a:r>
              <a:rPr lang="en-US" sz="1200" b="1" dirty="0"/>
              <a:t> </a:t>
            </a:r>
          </a:p>
          <a:p>
            <a:pPr algn="just">
              <a:buFontTx/>
              <a:buChar char="-"/>
            </a:pPr>
            <a:r>
              <a:rPr lang="en-US" sz="1200" dirty="0" err="1"/>
              <a:t>Clastic</a:t>
            </a:r>
            <a:r>
              <a:rPr lang="en-US" sz="1200" dirty="0"/>
              <a:t> sediment in which less than 30 percent of particles are gravel (greater than 2 mm in diameter) and the sand to mud ratio is at least 1.</a:t>
            </a:r>
          </a:p>
          <a:p>
            <a:pPr algn="just">
              <a:buFontTx/>
              <a:buChar char="-"/>
            </a:pPr>
            <a:endParaRPr lang="en-US" sz="1200" dirty="0"/>
          </a:p>
          <a:p>
            <a:pPr algn="just">
              <a:buFontTx/>
              <a:buChar char="-"/>
            </a:pPr>
            <a:endParaRPr lang="en-US" sz="1200" dirty="0"/>
          </a:p>
          <a:p>
            <a:pPr algn="just">
              <a:buFontTx/>
              <a:buChar char="-"/>
            </a:pPr>
            <a:endParaRPr lang="ru-RU" sz="1200" dirty="0"/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4080320" y="881856"/>
            <a:ext cx="4681538" cy="1646605"/>
          </a:xfrm>
          <a:prstGeom prst="rect">
            <a:avLst/>
          </a:prstGeom>
          <a:solidFill>
            <a:srgbClr val="FFFFCC">
              <a:alpha val="91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ru-RU" sz="1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Песок</a:t>
            </a:r>
            <a:r>
              <a:rPr lang="ru-RU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1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[</a:t>
            </a:r>
            <a:r>
              <a:rPr lang="en-US" sz="1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</a:t>
            </a:r>
            <a:r>
              <a:rPr lang="ru-RU" sz="12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and</a:t>
            </a:r>
            <a:r>
              <a:rPr lang="ru-RU" sz="1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]</a:t>
            </a:r>
            <a:r>
              <a:rPr lang="en-US" sz="1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ru-RU" sz="12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Geological</a:t>
            </a:r>
            <a:r>
              <a:rPr lang="ru-RU" sz="1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12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dictionary</a:t>
            </a:r>
            <a:r>
              <a:rPr lang="ru-RU" sz="1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12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Russia</a:t>
            </a:r>
            <a:r>
              <a:rPr lang="ru-RU" sz="1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, 2010</a:t>
            </a:r>
            <a:r>
              <a:rPr lang="en-US" sz="1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  <a:p>
            <a:r>
              <a:rPr lang="ru-RU" sz="1200" dirty="0"/>
              <a:t> </a:t>
            </a:r>
            <a:r>
              <a:rPr lang="ru-RU" sz="1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–</a:t>
            </a:r>
            <a:r>
              <a:rPr lang="en-US" sz="1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1100" dirty="0"/>
              <a:t>рыхлая терригенная п. группы псаммитов. Большинство песков состоит из песчинок силикатного и алюмосиликатного состава. Иногда встречаются пески, сложенные карбонатными зернами (</a:t>
            </a:r>
            <a:r>
              <a:rPr lang="ru-RU" sz="1100" dirty="0" err="1"/>
              <a:t>калькаренит</a:t>
            </a:r>
            <a:r>
              <a:rPr lang="ru-RU" sz="1100" dirty="0"/>
              <a:t>). По наиболее широко используемой в России десятичной гранулометрической шкале пески подразделяют по преобладающему (&gt; 50%) размеру зерен на тонкозернистые (0,05 – 0,1 мм), мелкозернистые (0,1 – 0,25 мм), среднезернистые (0,25 – 0,5 мм), крупнозернистые (0, 5 – 1 мм) и грубозернистые (1 – 2 мм).</a:t>
            </a: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250825" y="3140968"/>
            <a:ext cx="3240088" cy="101441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en-US" sz="1200" b="1" dirty="0"/>
              <a:t>Gravel</a:t>
            </a:r>
          </a:p>
          <a:p>
            <a:pPr algn="just"/>
            <a:r>
              <a:rPr lang="en-US" sz="1200" b="1" dirty="0"/>
              <a:t> («SimpleLithology2009xx»,HKey=3.1.0.0.1). </a:t>
            </a:r>
            <a:r>
              <a:rPr lang="en-US" sz="1200" dirty="0"/>
              <a:t>Sediment containing greater than 30 percent gravel-size particles (greater than 2.0 mm diameter).</a:t>
            </a:r>
            <a:endParaRPr lang="ru-RU" sz="1200" dirty="0"/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4067175" y="3140968"/>
            <a:ext cx="4681538" cy="1138773"/>
          </a:xfrm>
          <a:prstGeom prst="rect">
            <a:avLst/>
          </a:prstGeom>
          <a:solidFill>
            <a:srgbClr val="FFFFCC">
              <a:alpha val="91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ru-RU" sz="1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Гравий </a:t>
            </a:r>
            <a:r>
              <a:rPr lang="ru-RU" sz="1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[</a:t>
            </a:r>
            <a:r>
              <a:rPr lang="en-US" sz="1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</a:t>
            </a:r>
            <a:r>
              <a:rPr lang="ru-RU" sz="12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ravel</a:t>
            </a:r>
            <a:r>
              <a:rPr lang="ru-RU" sz="1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] </a:t>
            </a:r>
            <a:r>
              <a:rPr lang="en-US" sz="1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ru-RU" sz="12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Geological</a:t>
            </a:r>
            <a:r>
              <a:rPr lang="ru-RU" sz="1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12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dictionary</a:t>
            </a:r>
            <a:r>
              <a:rPr lang="ru-RU" sz="1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12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Russia</a:t>
            </a:r>
            <a:r>
              <a:rPr lang="ru-RU" sz="1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, 2010</a:t>
            </a:r>
            <a:r>
              <a:rPr lang="en-US" sz="1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  <a:p>
            <a:pPr algn="just"/>
            <a:r>
              <a:rPr lang="ru-RU" sz="1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– </a:t>
            </a:r>
            <a:r>
              <a:rPr lang="ru-RU" sz="1100" dirty="0" smtClean="0"/>
              <a:t>рыхлая </a:t>
            </a:r>
            <a:r>
              <a:rPr lang="ru-RU" sz="1100" dirty="0"/>
              <a:t>крупнообломочная порода, состоящая из окатанных обломков размером от 2 до 10 мм, промежутки между которыми может заполнять песчаный или алевритовый матрикс. В зависимости от преобладающего размера обломков выделяют мелкий ( 5 – 2 мм) и крупный (10 – 5 мм ) Г. См. </a:t>
            </a:r>
            <a:r>
              <a:rPr lang="ru-RU" sz="1100" dirty="0" err="1"/>
              <a:t>Псефиты</a:t>
            </a:r>
            <a:r>
              <a:rPr lang="ru-RU" sz="1100" dirty="0"/>
              <a:t>. </a:t>
            </a:r>
            <a:endParaRPr lang="ru-RU" sz="11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1281583" y="862806"/>
            <a:ext cx="1800225" cy="284163"/>
          </a:xfrm>
          <a:prstGeom prst="rect">
            <a:avLst/>
          </a:prstGeom>
          <a:solidFill>
            <a:srgbClr val="CC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2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GeoSciML, v.2</a:t>
            </a:r>
            <a:endParaRPr lang="ru-RU" sz="120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7536308" y="834231"/>
            <a:ext cx="1620838" cy="284163"/>
          </a:xfrm>
          <a:prstGeom prst="rect">
            <a:avLst/>
          </a:prstGeom>
          <a:solidFill>
            <a:srgbClr val="CC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2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Russian_term</a:t>
            </a:r>
            <a:endParaRPr lang="ru-RU" sz="120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6" name="Rectangle 21"/>
          <p:cNvSpPr>
            <a:spLocks noChangeArrowheads="1"/>
          </p:cNvSpPr>
          <p:nvPr/>
        </p:nvSpPr>
        <p:spPr bwMode="auto">
          <a:xfrm>
            <a:off x="250825" y="5325015"/>
            <a:ext cx="3240088" cy="120032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en-US" sz="1200" b="1" dirty="0"/>
              <a:t>Mud</a:t>
            </a:r>
          </a:p>
          <a:p>
            <a:pPr algn="just"/>
            <a:r>
              <a:rPr lang="en-US" sz="1200" b="1" dirty="0"/>
              <a:t>(«SimpleLithology2009xx»,HKey=3.1.0.0.3) </a:t>
            </a:r>
            <a:r>
              <a:rPr lang="en-US" sz="1200" dirty="0" err="1"/>
              <a:t>Clastic</a:t>
            </a:r>
            <a:r>
              <a:rPr lang="en-US" sz="1200" dirty="0"/>
              <a:t> sediment consisting of less than 30 percent gravel-size (2 mm) particles and with a mud to sand ratio greater than 1. </a:t>
            </a:r>
            <a:r>
              <a:rPr lang="en-US" sz="1200" dirty="0" err="1"/>
              <a:t>Clasts</a:t>
            </a:r>
            <a:r>
              <a:rPr lang="en-US" sz="1200" dirty="0"/>
              <a:t> may be of any composition or origin.</a:t>
            </a:r>
            <a:endParaRPr lang="ru-RU" sz="1200" dirty="0"/>
          </a:p>
        </p:txBody>
      </p:sp>
      <p:sp>
        <p:nvSpPr>
          <p:cNvPr id="17" name="Rectangle 22"/>
          <p:cNvSpPr>
            <a:spLocks noChangeArrowheads="1"/>
          </p:cNvSpPr>
          <p:nvPr/>
        </p:nvSpPr>
        <p:spPr bwMode="auto">
          <a:xfrm>
            <a:off x="4067175" y="5350415"/>
            <a:ext cx="4683125" cy="954107"/>
          </a:xfrm>
          <a:prstGeom prst="rect">
            <a:avLst/>
          </a:prstGeom>
          <a:solidFill>
            <a:srgbClr val="FFFFCC">
              <a:alpha val="91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endParaRPr lang="ru-RU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??????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just"/>
            <a:endParaRPr lang="ru-RU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just"/>
            <a:endParaRPr lang="en-US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" name="AutoShape 23"/>
          <p:cNvSpPr>
            <a:spLocks noChangeArrowheads="1"/>
          </p:cNvSpPr>
          <p:nvPr/>
        </p:nvSpPr>
        <p:spPr bwMode="auto">
          <a:xfrm>
            <a:off x="3505645" y="954881"/>
            <a:ext cx="576263" cy="144463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9" name="AutoShape 24"/>
          <p:cNvSpPr>
            <a:spLocks noChangeArrowheads="1"/>
          </p:cNvSpPr>
          <p:nvPr/>
        </p:nvSpPr>
        <p:spPr bwMode="auto">
          <a:xfrm>
            <a:off x="3492500" y="3215580"/>
            <a:ext cx="576263" cy="144463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" name="AutoShape 25"/>
          <p:cNvSpPr>
            <a:spLocks noChangeArrowheads="1"/>
          </p:cNvSpPr>
          <p:nvPr/>
        </p:nvSpPr>
        <p:spPr bwMode="auto">
          <a:xfrm rot="5400000">
            <a:off x="3563937" y="5639340"/>
            <a:ext cx="360363" cy="503238"/>
          </a:xfrm>
          <a:custGeom>
            <a:avLst/>
            <a:gdLst>
              <a:gd name="T0" fmla="*/ 9250 w 21600"/>
              <a:gd name="T1" fmla="*/ 0 h 21600"/>
              <a:gd name="T2" fmla="*/ 3055 w 21600"/>
              <a:gd name="T3" fmla="*/ 21600 h 21600"/>
              <a:gd name="T4" fmla="*/ 9725 w 21600"/>
              <a:gd name="T5" fmla="*/ 8310 h 21600"/>
              <a:gd name="T6" fmla="*/ 15662 w 21600"/>
              <a:gd name="T7" fmla="*/ 14285 h 21600"/>
              <a:gd name="T8" fmla="*/ 21600 w 21600"/>
              <a:gd name="T9" fmla="*/ 8310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rgbClr val="FF0000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1" name="Rectangle 28"/>
          <p:cNvSpPr>
            <a:spLocks noChangeArrowheads="1"/>
          </p:cNvSpPr>
          <p:nvPr/>
        </p:nvSpPr>
        <p:spPr bwMode="auto">
          <a:xfrm>
            <a:off x="3299" y="2528461"/>
            <a:ext cx="9144000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r>
              <a:rPr lang="ru-RU" sz="1400" b="1" i="1" dirty="0">
                <a:solidFill>
                  <a:srgbClr val="002060"/>
                </a:solidFill>
              </a:rPr>
              <a:t>В российских классификациях не используется соотношение "песок / ил", нет общепринятой границы по проценту примесных фракций (может быть от 40% до 5-10%)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22" name="Rectangle 29"/>
          <p:cNvSpPr>
            <a:spLocks noChangeArrowheads="1"/>
          </p:cNvSpPr>
          <p:nvPr/>
        </p:nvSpPr>
        <p:spPr bwMode="auto">
          <a:xfrm>
            <a:off x="-27805" y="4260740"/>
            <a:ext cx="914400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400" b="1" i="1" dirty="0">
                <a:solidFill>
                  <a:srgbClr val="002060"/>
                </a:solidFill>
              </a:rPr>
              <a:t>В  российских классификациях - процентные границы для определяющей фракции - как правило, не менее 50%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68981" y="4884708"/>
            <a:ext cx="86269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отсутствие </a:t>
            </a:r>
            <a:r>
              <a:rPr lang="ru-RU" b="1" dirty="0">
                <a:solidFill>
                  <a:srgbClr val="FFFF00"/>
                </a:solidFill>
              </a:rPr>
              <a:t>аналогов для терминов </a:t>
            </a:r>
            <a:r>
              <a:rPr lang="en-US" b="1" dirty="0" err="1">
                <a:solidFill>
                  <a:srgbClr val="FFFF00"/>
                </a:solidFill>
              </a:rPr>
              <a:t>GeoSciML</a:t>
            </a:r>
            <a:r>
              <a:rPr lang="ru-RU" b="1" dirty="0">
                <a:solidFill>
                  <a:srgbClr val="FFFF00"/>
                </a:solidFill>
              </a:rPr>
              <a:t> в российской </a:t>
            </a:r>
            <a:r>
              <a:rPr lang="ru-RU" b="1" dirty="0" smtClean="0">
                <a:solidFill>
                  <a:srgbClr val="FFFF00"/>
                </a:solidFill>
              </a:rPr>
              <a:t> практике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27583" y="441999"/>
            <a:ext cx="72007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неполное соответствие в определения содержания термина </a:t>
            </a:r>
          </a:p>
        </p:txBody>
      </p:sp>
    </p:spTree>
    <p:extLst>
      <p:ext uri="{BB962C8B-B14F-4D97-AF65-F5344CB8AC3E}">
        <p14:creationId xmlns:p14="http://schemas.microsoft.com/office/powerpoint/2010/main" val="210717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-36513" y="1"/>
            <a:ext cx="9180513" cy="6858000"/>
          </a:xfrm>
          <a:prstGeom prst="rect">
            <a:avLst/>
          </a:prstGeom>
          <a:gradFill>
            <a:gsLst>
              <a:gs pos="100000">
                <a:schemeClr val="bg1">
                  <a:lumMod val="49000"/>
                </a:schemeClr>
              </a:gs>
              <a:gs pos="98000">
                <a:srgbClr val="003366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150000"/>
              </a:lnSpc>
            </a:pPr>
            <a:endParaRPr lang="ru-RU">
              <a:solidFill>
                <a:schemeClr val="bg1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-36512" y="6658882"/>
            <a:ext cx="9180513" cy="262791"/>
            <a:chOff x="-36512" y="6658882"/>
            <a:chExt cx="9180513" cy="262791"/>
          </a:xfrm>
        </p:grpSpPr>
        <p:sp>
          <p:nvSpPr>
            <p:cNvPr id="35" name="Rectangle 2"/>
            <p:cNvSpPr>
              <a:spLocks noChangeArrowheads="1"/>
            </p:cNvSpPr>
            <p:nvPr/>
          </p:nvSpPr>
          <p:spPr bwMode="auto">
            <a:xfrm>
              <a:off x="-36512" y="6658882"/>
              <a:ext cx="9180513" cy="262791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69000">
                  <a:srgbClr val="003366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36" name="Rectangle 11"/>
            <p:cNvSpPr>
              <a:spLocks noChangeArrowheads="1"/>
            </p:cNvSpPr>
            <p:nvPr/>
          </p:nvSpPr>
          <p:spPr bwMode="auto">
            <a:xfrm>
              <a:off x="1929607" y="6722015"/>
              <a:ext cx="5067093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42900" indent="-342900"/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phone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: +7 (812) 321-5706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, fax: +7 (812) 321-3023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; 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e-mail: vsegei@vsegei.ru,  http://www.vsegei.ru</a:t>
              </a:r>
              <a:endParaRPr lang="ru-RU" sz="900" u="sng" dirty="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32" name="Picture 5" descr="logo VSEGEI dark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688093"/>
              <a:ext cx="648643" cy="204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</p:grp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516572" y="85770"/>
            <a:ext cx="811085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600" b="1" i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База Данных </a:t>
            </a:r>
            <a:r>
              <a:rPr lang="ru-RU" sz="1600" b="1" i="1" spc="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Госгеолкарт</a:t>
            </a:r>
            <a:r>
              <a:rPr lang="ru-RU" sz="1600" b="1" i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векторные данные</a:t>
            </a:r>
            <a:endParaRPr lang="ru-RU" sz="1600" b="1" i="1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Rectangle 37"/>
          <p:cNvSpPr>
            <a:spLocks noChangeArrowheads="1"/>
          </p:cNvSpPr>
          <p:nvPr/>
        </p:nvSpPr>
        <p:spPr bwMode="auto">
          <a:xfrm>
            <a:off x="35497" y="544467"/>
            <a:ext cx="4320479" cy="769441"/>
          </a:xfrm>
          <a:prstGeom prst="rect">
            <a:avLst/>
          </a:prstGeom>
          <a:solidFill>
            <a:schemeClr val="accent3"/>
          </a:solidFill>
          <a:ln w="9525" algn="ctr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100" dirty="0" smtClean="0"/>
              <a:t>«Классы терминов» – многоуровневая классификация </a:t>
            </a:r>
          </a:p>
          <a:p>
            <a:pPr algn="ctr"/>
            <a:r>
              <a:rPr lang="ru-RU" sz="1100" dirty="0" smtClean="0"/>
              <a:t>(подход США), </a:t>
            </a:r>
            <a:endParaRPr lang="en-US" sz="1100" dirty="0" smtClean="0"/>
          </a:p>
          <a:p>
            <a:pPr algn="ctr"/>
            <a:r>
              <a:rPr lang="ru-RU" sz="1100" dirty="0" smtClean="0"/>
              <a:t>в настоящее время используется для разработки терминологии </a:t>
            </a:r>
            <a:r>
              <a:rPr lang="en-US" sz="1100" dirty="0" err="1" smtClean="0"/>
              <a:t>GeoSciML</a:t>
            </a:r>
            <a:r>
              <a:rPr lang="ru-RU" sz="1100" dirty="0" smtClean="0"/>
              <a:t> в проекте </a:t>
            </a:r>
            <a:r>
              <a:rPr lang="en-US" sz="1100" dirty="0" err="1" smtClean="0"/>
              <a:t>OneGeology</a:t>
            </a:r>
            <a:r>
              <a:rPr lang="en-US" sz="1100" dirty="0" smtClean="0"/>
              <a:t> (</a:t>
            </a:r>
            <a:r>
              <a:rPr lang="ru-RU" sz="1100" dirty="0" smtClean="0"/>
              <a:t>а так же  в </a:t>
            </a:r>
            <a:r>
              <a:rPr lang="en-US" sz="1100" dirty="0" err="1" smtClean="0"/>
              <a:t>OneGeologyEurope</a:t>
            </a:r>
            <a:r>
              <a:rPr lang="en-US" sz="1100" dirty="0" smtClean="0"/>
              <a:t>)</a:t>
            </a:r>
            <a:endParaRPr lang="ru-RU" sz="12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360785"/>
            <a:ext cx="4320480" cy="5197042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29" y="4062410"/>
            <a:ext cx="2803113" cy="1764923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97513"/>
            <a:ext cx="3184910" cy="1361793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Rectangle 37"/>
          <p:cNvSpPr>
            <a:spLocks noChangeArrowheads="1"/>
          </p:cNvSpPr>
          <p:nvPr/>
        </p:nvSpPr>
        <p:spPr bwMode="auto">
          <a:xfrm>
            <a:off x="1700017" y="1534098"/>
            <a:ext cx="2624136" cy="630942"/>
          </a:xfrm>
          <a:prstGeom prst="rect">
            <a:avLst/>
          </a:prstGeom>
          <a:solidFill>
            <a:schemeClr val="accent3"/>
          </a:solidFill>
          <a:ln w="9525" algn="ctr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100" dirty="0" smtClean="0"/>
              <a:t>SLTT - </a:t>
            </a:r>
            <a:r>
              <a:rPr lang="en-US" sz="1100" b="1" dirty="0" smtClean="0"/>
              <a:t>Science </a:t>
            </a:r>
            <a:r>
              <a:rPr lang="en-US" sz="1100" b="1" dirty="0"/>
              <a:t>Language Technical </a:t>
            </a:r>
            <a:r>
              <a:rPr lang="en-US" sz="1100" b="1" dirty="0" smtClean="0"/>
              <a:t>Team</a:t>
            </a:r>
            <a:r>
              <a:rPr lang="en-US" sz="1100" dirty="0" smtClean="0"/>
              <a:t> (</a:t>
            </a:r>
            <a:r>
              <a:rPr lang="en-US" sz="1200" i="1" dirty="0" smtClean="0"/>
              <a:t>By</a:t>
            </a:r>
            <a:r>
              <a:rPr lang="en-US" sz="1200" dirty="0"/>
              <a:t> </a:t>
            </a:r>
            <a:r>
              <a:rPr lang="en-US" sz="1200" i="1" dirty="0"/>
              <a:t>North American Geologic Map Data Model Steering </a:t>
            </a:r>
            <a:r>
              <a:rPr lang="en-US" sz="1200" i="1" dirty="0" smtClean="0"/>
              <a:t>Committee</a:t>
            </a:r>
            <a:r>
              <a:rPr lang="en-US" sz="1200" dirty="0" smtClean="0"/>
              <a:t>)</a:t>
            </a:r>
            <a:endParaRPr lang="ru-RU" sz="12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" name="Rectangle 37"/>
          <p:cNvSpPr>
            <a:spLocks noChangeArrowheads="1"/>
          </p:cNvSpPr>
          <p:nvPr/>
        </p:nvSpPr>
        <p:spPr bwMode="auto">
          <a:xfrm>
            <a:off x="9900592" y="404664"/>
            <a:ext cx="2624136" cy="600164"/>
          </a:xfrm>
          <a:prstGeom prst="rect">
            <a:avLst/>
          </a:prstGeom>
          <a:solidFill>
            <a:schemeClr val="accent3"/>
          </a:solidFill>
          <a:ln w="9525" algn="ctr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100" dirty="0" smtClean="0"/>
              <a:t>ВСТАВИТЬ ЭКСЕЛЕВСКУЮ ТАБЛИЧКУ ЛЮДМИЛЫ ИВАНОВНЫ ПО </a:t>
            </a:r>
            <a:r>
              <a:rPr lang="en-US" sz="1100" dirty="0" err="1" smtClean="0"/>
              <a:t>sIMPLElITOLOGY</a:t>
            </a:r>
            <a:endParaRPr lang="ru-RU" sz="12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349216"/>
            <a:ext cx="4815228" cy="2849010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73016"/>
            <a:ext cx="4815228" cy="2877720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Rectangle 37"/>
          <p:cNvSpPr>
            <a:spLocks noChangeArrowheads="1"/>
          </p:cNvSpPr>
          <p:nvPr/>
        </p:nvSpPr>
        <p:spPr bwMode="auto">
          <a:xfrm>
            <a:off x="4571999" y="548680"/>
            <a:ext cx="4572001" cy="754053"/>
          </a:xfrm>
          <a:prstGeom prst="rect">
            <a:avLst/>
          </a:prstGeom>
          <a:solidFill>
            <a:schemeClr val="accent3"/>
          </a:solidFill>
          <a:ln w="9525" algn="ctr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100" dirty="0" smtClean="0"/>
              <a:t>Русская локализация терминологической основы </a:t>
            </a:r>
            <a:r>
              <a:rPr lang="en-US" sz="1100" dirty="0" err="1" smtClean="0"/>
              <a:t>OneGeology</a:t>
            </a:r>
            <a:r>
              <a:rPr lang="en-US" sz="1100" dirty="0" smtClean="0"/>
              <a:t> </a:t>
            </a:r>
          </a:p>
          <a:p>
            <a:pPr algn="ctr"/>
            <a:r>
              <a:rPr lang="en-US" sz="1100" dirty="0" smtClean="0"/>
              <a:t>(CGI IUGS)</a:t>
            </a:r>
          </a:p>
          <a:p>
            <a:pPr algn="ctr"/>
            <a:r>
              <a:rPr lang="ru-RU" sz="11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Словарь </a:t>
            </a:r>
            <a:r>
              <a:rPr lang="en-US" sz="11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SimpleLitology</a:t>
            </a:r>
            <a:endParaRPr lang="en-US" sz="11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en-US" sz="1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ru-RU" sz="1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Шарпенок Л.Н., Костин А.Е., Кухаренко Е.А., Наумов М.А., Снежко В.В.)</a:t>
            </a:r>
          </a:p>
        </p:txBody>
      </p:sp>
    </p:spTree>
    <p:extLst>
      <p:ext uri="{BB962C8B-B14F-4D97-AF65-F5344CB8AC3E}">
        <p14:creationId xmlns:p14="http://schemas.microsoft.com/office/powerpoint/2010/main" val="38519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-36513" y="1"/>
            <a:ext cx="9180513" cy="6858000"/>
          </a:xfrm>
          <a:prstGeom prst="rect">
            <a:avLst/>
          </a:prstGeom>
          <a:gradFill>
            <a:gsLst>
              <a:gs pos="100000">
                <a:schemeClr val="bg1">
                  <a:lumMod val="49000"/>
                </a:schemeClr>
              </a:gs>
              <a:gs pos="98000">
                <a:srgbClr val="003366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150000"/>
              </a:lnSpc>
            </a:pP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-36512" y="6658882"/>
            <a:ext cx="9180513" cy="262791"/>
            <a:chOff x="-36512" y="6658882"/>
            <a:chExt cx="9180513" cy="262791"/>
          </a:xfrm>
        </p:grpSpPr>
        <p:sp>
          <p:nvSpPr>
            <p:cNvPr id="35" name="Rectangle 2"/>
            <p:cNvSpPr>
              <a:spLocks noChangeArrowheads="1"/>
            </p:cNvSpPr>
            <p:nvPr/>
          </p:nvSpPr>
          <p:spPr bwMode="auto">
            <a:xfrm>
              <a:off x="-36512" y="6658882"/>
              <a:ext cx="9180513" cy="262791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69000">
                  <a:srgbClr val="003366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36" name="Rectangle 11"/>
            <p:cNvSpPr>
              <a:spLocks noChangeArrowheads="1"/>
            </p:cNvSpPr>
            <p:nvPr/>
          </p:nvSpPr>
          <p:spPr bwMode="auto">
            <a:xfrm>
              <a:off x="1929607" y="6722015"/>
              <a:ext cx="5067093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42900" indent="-342900"/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phone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: +7 (812) 321-5706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, fax: +7 (812) 321-3023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; 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e-mail: vsegei@vsegei.ru,  http://www.vsegei.ru</a:t>
              </a:r>
              <a:endParaRPr lang="ru-RU" sz="900" u="sng" dirty="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32" name="Picture 5" descr="logo VSEGEI dark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688093"/>
              <a:ext cx="648643" cy="204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</p:grp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516572" y="85770"/>
            <a:ext cx="811085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600" b="1" i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ПРЕДЛОЖЕНИЯ:</a:t>
            </a:r>
            <a:endParaRPr lang="ru-RU" sz="1600" b="1" i="1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81126" y="406704"/>
            <a:ext cx="8830934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61950" indent="-361950">
              <a:buAutoNum type="arabicPeriod"/>
            </a:pP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растровым картам ГК-200 </a:t>
            </a:r>
            <a:r>
              <a:rPr lang="ru-RU" sz="1400" dirty="0">
                <a:solidFill>
                  <a:schemeClr val="bg1"/>
                </a:solidFill>
              </a:rPr>
              <a:t>(п.13 протокола </a:t>
            </a:r>
            <a:r>
              <a:rPr lang="en-US" sz="1400" dirty="0">
                <a:solidFill>
                  <a:schemeClr val="bg1"/>
                </a:solidFill>
              </a:rPr>
              <a:t>XVII </a:t>
            </a:r>
            <a:r>
              <a:rPr lang="ru-RU" sz="1400" dirty="0">
                <a:solidFill>
                  <a:schemeClr val="bg1"/>
                </a:solidFill>
              </a:rPr>
              <a:t>сессии </a:t>
            </a:r>
            <a:r>
              <a:rPr lang="ru-RU" sz="1400" dirty="0" err="1">
                <a:solidFill>
                  <a:schemeClr val="bg1"/>
                </a:solidFill>
              </a:rPr>
              <a:t>Межправсовета</a:t>
            </a:r>
            <a:r>
              <a:rPr lang="ru-RU" sz="1400" dirty="0">
                <a:solidFill>
                  <a:schemeClr val="bg1"/>
                </a:solidFill>
              </a:rPr>
              <a:t>)  – </a:t>
            </a:r>
            <a:r>
              <a:rPr lang="ru-RU" sz="1400" dirty="0" smtClean="0">
                <a:solidFill>
                  <a:schemeClr val="bg1"/>
                </a:solidFill>
              </a:rPr>
              <a:t>ФГУП </a:t>
            </a:r>
            <a:r>
              <a:rPr lang="ru-RU" sz="1400" dirty="0">
                <a:solidFill>
                  <a:schemeClr val="bg1"/>
                </a:solidFill>
              </a:rPr>
              <a:t>ВСЕГЕИ выполнять подготовку и интеграцию геолого-картографических материалов, в соответствии с технологией, ранее апробированной при подготовке ГК-1000. Технологические  вопросы по интеграции цифровой информации решать с технической группой </a:t>
            </a:r>
            <a:r>
              <a:rPr lang="en-US" sz="1400" dirty="0" err="1">
                <a:solidFill>
                  <a:schemeClr val="bg1"/>
                </a:solidFill>
              </a:rPr>
              <a:t>OneGeology</a:t>
            </a:r>
            <a:r>
              <a:rPr lang="ru-RU" sz="1400" dirty="0">
                <a:solidFill>
                  <a:schemeClr val="bg1"/>
                </a:solidFill>
              </a:rPr>
              <a:t>.  </a:t>
            </a:r>
            <a:r>
              <a:rPr lang="ru-RU" sz="1400" dirty="0" smtClean="0">
                <a:solidFill>
                  <a:schemeClr val="bg1"/>
                </a:solidFill>
              </a:rPr>
              <a:t>Представить подготовленный ресурс на 35 </a:t>
            </a:r>
            <a:r>
              <a:rPr lang="en-US" sz="1400" dirty="0" smtClean="0">
                <a:solidFill>
                  <a:schemeClr val="bg1"/>
                </a:solidFill>
              </a:rPr>
              <a:t>IGS</a:t>
            </a:r>
            <a:r>
              <a:rPr lang="ru-RU" sz="1400" dirty="0" smtClean="0">
                <a:solidFill>
                  <a:schemeClr val="bg1"/>
                </a:solidFill>
              </a:rPr>
              <a:t> в Кейп-</a:t>
            </a:r>
            <a:r>
              <a:rPr lang="ru-RU" sz="1400" dirty="0" err="1" smtClean="0">
                <a:solidFill>
                  <a:schemeClr val="bg1"/>
                </a:solidFill>
              </a:rPr>
              <a:t>Тауне</a:t>
            </a:r>
            <a:r>
              <a:rPr lang="en-US" sz="1400" dirty="0">
                <a:solidFill>
                  <a:schemeClr val="bg1"/>
                </a:solidFill>
              </a:rPr>
              <a:t>.</a:t>
            </a:r>
            <a:endParaRPr lang="ru-RU" sz="1400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2</a:t>
            </a:r>
            <a:r>
              <a:rPr lang="ru-RU" sz="1400" dirty="0">
                <a:solidFill>
                  <a:schemeClr val="bg1"/>
                </a:solidFill>
              </a:rPr>
              <a:t>. 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векторным картам</a:t>
            </a:r>
            <a:r>
              <a:rPr lang="ru-RU" sz="1400" dirty="0">
                <a:solidFill>
                  <a:schemeClr val="bg1"/>
                </a:solidFill>
              </a:rPr>
              <a:t>  масштаба 1:2500000  и 1:5000 000 </a:t>
            </a:r>
            <a:r>
              <a:rPr lang="ru-RU" sz="1400" dirty="0" smtClean="0">
                <a:solidFill>
                  <a:schemeClr val="bg1"/>
                </a:solidFill>
              </a:rPr>
              <a:t>:</a:t>
            </a:r>
            <a:endParaRPr lang="ru-RU" sz="1400" dirty="0">
              <a:solidFill>
                <a:schemeClr val="bg1"/>
              </a:solidFill>
            </a:endParaRPr>
          </a:p>
          <a:p>
            <a:pPr marL="361950"/>
            <a:r>
              <a:rPr lang="ru-RU" sz="1400" u="sng" dirty="0" smtClean="0">
                <a:solidFill>
                  <a:schemeClr val="bg1"/>
                </a:solidFill>
              </a:rPr>
              <a:t>Геологическая карта </a:t>
            </a:r>
            <a:r>
              <a:rPr lang="ru-RU" sz="1400" dirty="0">
                <a:solidFill>
                  <a:schemeClr val="bg1"/>
                </a:solidFill>
              </a:rPr>
              <a:t>  -  </a:t>
            </a:r>
          </a:p>
          <a:p>
            <a:pPr marL="361950" lvl="0"/>
            <a:r>
              <a:rPr lang="ru-RU" sz="1400" dirty="0">
                <a:solidFill>
                  <a:schemeClr val="bg1"/>
                </a:solidFill>
              </a:rPr>
              <a:t>а) </a:t>
            </a:r>
            <a:r>
              <a:rPr lang="ru-RU" sz="1400" dirty="0" smtClean="0">
                <a:solidFill>
                  <a:schemeClr val="bg1"/>
                </a:solidFill>
              </a:rPr>
              <a:t>рекомендовать ФГУП </a:t>
            </a:r>
            <a:r>
              <a:rPr lang="ru-RU" sz="1400" dirty="0">
                <a:solidFill>
                  <a:schemeClr val="bg1"/>
                </a:solidFill>
              </a:rPr>
              <a:t>ВСЕГЕИ (по мере подготовки карт) выполнить интеграцию карт в макет НГКИС и подготовить материалы  для публикации  в соответствии с международными стандартами  </a:t>
            </a:r>
            <a:r>
              <a:rPr lang="en-US" sz="1400" dirty="0">
                <a:solidFill>
                  <a:schemeClr val="bg1"/>
                </a:solidFill>
              </a:rPr>
              <a:t>WMS</a:t>
            </a:r>
            <a:r>
              <a:rPr lang="ru-RU" sz="1400" dirty="0">
                <a:solidFill>
                  <a:schemeClr val="bg1"/>
                </a:solidFill>
              </a:rPr>
              <a:t>, </a:t>
            </a:r>
            <a:r>
              <a:rPr lang="en-US" sz="1400" dirty="0">
                <a:solidFill>
                  <a:schemeClr val="bg1"/>
                </a:solidFill>
              </a:rPr>
              <a:t>WFS </a:t>
            </a:r>
            <a:r>
              <a:rPr lang="ru-RU" sz="1400" dirty="0">
                <a:solidFill>
                  <a:schemeClr val="bg1"/>
                </a:solidFill>
              </a:rPr>
              <a:t>и техническими </a:t>
            </a:r>
            <a:r>
              <a:rPr lang="ru-RU" sz="1400" dirty="0" err="1" smtClean="0">
                <a:solidFill>
                  <a:schemeClr val="bg1"/>
                </a:solidFill>
              </a:rPr>
              <a:t>требовния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проекта </a:t>
            </a:r>
            <a:r>
              <a:rPr lang="en-US" sz="1400" dirty="0" err="1">
                <a:solidFill>
                  <a:schemeClr val="bg1"/>
                </a:solidFill>
              </a:rPr>
              <a:t>OneGeology</a:t>
            </a:r>
            <a:r>
              <a:rPr lang="ru-RU" sz="1400" dirty="0">
                <a:solidFill>
                  <a:schemeClr val="bg1"/>
                </a:solidFill>
              </a:rPr>
              <a:t> к векторным данным; </a:t>
            </a:r>
          </a:p>
          <a:p>
            <a:pPr marL="361950" lvl="0"/>
            <a:r>
              <a:rPr lang="ru-RU" sz="1400" dirty="0">
                <a:solidFill>
                  <a:schemeClr val="bg1"/>
                </a:solidFill>
              </a:rPr>
              <a:t>б) </a:t>
            </a:r>
            <a:r>
              <a:rPr lang="ru-RU" sz="1400" dirty="0" smtClean="0">
                <a:solidFill>
                  <a:schemeClr val="bg1"/>
                </a:solidFill>
              </a:rPr>
              <a:t>рекомендовать ФГУП </a:t>
            </a:r>
            <a:r>
              <a:rPr lang="ru-RU" sz="1400" dirty="0">
                <a:solidFill>
                  <a:schemeClr val="bg1"/>
                </a:solidFill>
              </a:rPr>
              <a:t>ВСЕГЕИ  и ФГУП </a:t>
            </a:r>
            <a:r>
              <a:rPr lang="ru-RU" sz="1400" dirty="0" err="1">
                <a:solidFill>
                  <a:schemeClr val="bg1"/>
                </a:solidFill>
              </a:rPr>
              <a:t>ВНИИГеосистем</a:t>
            </a:r>
            <a:r>
              <a:rPr lang="ru-RU" sz="1400" dirty="0">
                <a:solidFill>
                  <a:schemeClr val="bg1"/>
                </a:solidFill>
              </a:rPr>
              <a:t> разработать программно-технологические средства, обеспечивающие публикацию геологических карт на портале </a:t>
            </a:r>
            <a:r>
              <a:rPr lang="en-US" sz="1400" dirty="0" err="1">
                <a:solidFill>
                  <a:schemeClr val="bg1"/>
                </a:solidFill>
              </a:rPr>
              <a:t>OneGeology</a:t>
            </a:r>
            <a:r>
              <a:rPr lang="ru-RU" sz="1400" dirty="0">
                <a:solidFill>
                  <a:schemeClr val="bg1"/>
                </a:solidFill>
              </a:rPr>
              <a:t>, с учетом спецификации </a:t>
            </a:r>
            <a:r>
              <a:rPr lang="en-US" sz="1400" dirty="0" err="1">
                <a:solidFill>
                  <a:schemeClr val="bg1"/>
                </a:solidFill>
              </a:rPr>
              <a:t>GeoSciML</a:t>
            </a:r>
            <a:r>
              <a:rPr lang="ru-RU" sz="1400" dirty="0">
                <a:solidFill>
                  <a:schemeClr val="bg1"/>
                </a:solidFill>
              </a:rPr>
              <a:t>.</a:t>
            </a:r>
          </a:p>
          <a:p>
            <a:pPr marL="361950"/>
            <a:r>
              <a:rPr lang="ru-RU" sz="1400" u="sng" dirty="0">
                <a:solidFill>
                  <a:schemeClr val="bg1"/>
                </a:solidFill>
              </a:rPr>
              <a:t>Остальной набор карт 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</a:p>
          <a:p>
            <a:pPr marL="361950"/>
            <a:r>
              <a:rPr lang="ru-RU" sz="1400" dirty="0">
                <a:solidFill>
                  <a:schemeClr val="bg1"/>
                </a:solidFill>
              </a:rPr>
              <a:t>-  </a:t>
            </a:r>
            <a:r>
              <a:rPr lang="ru-RU" sz="1400" dirty="0" smtClean="0">
                <a:solidFill>
                  <a:schemeClr val="bg1"/>
                </a:solidFill>
              </a:rPr>
              <a:t>рекомендовать ФГУП </a:t>
            </a:r>
            <a:r>
              <a:rPr lang="ru-RU" sz="1400" dirty="0">
                <a:solidFill>
                  <a:schemeClr val="bg1"/>
                </a:solidFill>
              </a:rPr>
              <a:t>ВСЕГЕИ </a:t>
            </a:r>
            <a:r>
              <a:rPr lang="ru-RU" sz="1400" dirty="0" smtClean="0">
                <a:solidFill>
                  <a:schemeClr val="bg1"/>
                </a:solidFill>
              </a:rPr>
              <a:t>разработать</a:t>
            </a:r>
            <a:r>
              <a:rPr lang="ru-RU" sz="1400" dirty="0">
                <a:solidFill>
                  <a:schemeClr val="bg1"/>
                </a:solidFill>
              </a:rPr>
              <a:t>  в составе Базы данных </a:t>
            </a:r>
            <a:r>
              <a:rPr lang="ru-RU" sz="1400" dirty="0" err="1">
                <a:solidFill>
                  <a:schemeClr val="bg1"/>
                </a:solidFill>
              </a:rPr>
              <a:t>Госгеолкарт</a:t>
            </a:r>
            <a:r>
              <a:rPr lang="ru-RU" sz="1400" dirty="0">
                <a:solidFill>
                  <a:schemeClr val="bg1"/>
                </a:solidFill>
              </a:rPr>
              <a:t> специализированные схемы для хранения тематической информации, </a:t>
            </a:r>
            <a:r>
              <a:rPr lang="ru-RU" sz="1400" dirty="0" smtClean="0">
                <a:solidFill>
                  <a:schemeClr val="bg1"/>
                </a:solidFill>
              </a:rPr>
              <a:t>выполнить </a:t>
            </a:r>
            <a:r>
              <a:rPr lang="ru-RU" sz="1400" dirty="0">
                <a:solidFill>
                  <a:schemeClr val="bg1"/>
                </a:solidFill>
              </a:rPr>
              <a:t>подготовку и интеграцию материалов, обеспечит их публикацию в соответствии с международным стандартом  </a:t>
            </a:r>
            <a:r>
              <a:rPr lang="en-US" sz="1400" dirty="0">
                <a:solidFill>
                  <a:schemeClr val="bg1"/>
                </a:solidFill>
              </a:rPr>
              <a:t>WMS</a:t>
            </a:r>
            <a:r>
              <a:rPr lang="ru-RU" sz="1400" dirty="0" smtClean="0">
                <a:solidFill>
                  <a:schemeClr val="bg1"/>
                </a:solidFill>
              </a:rPr>
              <a:t>.</a:t>
            </a:r>
          </a:p>
          <a:p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dirty="0">
                <a:solidFill>
                  <a:schemeClr val="bg1"/>
                </a:solidFill>
              </a:rPr>
              <a:t>3. 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словарной системе </a:t>
            </a:r>
            <a:r>
              <a:rPr lang="ru-RU" sz="1400" dirty="0">
                <a:solidFill>
                  <a:schemeClr val="bg1"/>
                </a:solidFill>
              </a:rPr>
              <a:t>:</a:t>
            </a:r>
          </a:p>
          <a:p>
            <a:pPr marL="361950"/>
            <a:r>
              <a:rPr lang="ru-RU" sz="1400" dirty="0">
                <a:solidFill>
                  <a:schemeClr val="bg1"/>
                </a:solidFill>
              </a:rPr>
              <a:t>а) представителю ФГУП ВСЕГЕИ в рабочей группе  </a:t>
            </a:r>
            <a:r>
              <a:rPr lang="en-US" sz="1400" dirty="0">
                <a:solidFill>
                  <a:schemeClr val="bg1"/>
                </a:solidFill>
              </a:rPr>
              <a:t>CGI  IUGS </a:t>
            </a:r>
            <a:r>
              <a:rPr lang="ru-RU" sz="1400" dirty="0">
                <a:solidFill>
                  <a:schemeClr val="bg1"/>
                </a:solidFill>
              </a:rPr>
              <a:t>продолжить работы по локализации словарей </a:t>
            </a:r>
            <a:r>
              <a:rPr lang="en-US" sz="1400" dirty="0" err="1">
                <a:solidFill>
                  <a:schemeClr val="bg1"/>
                </a:solidFill>
              </a:rPr>
              <a:t>GeoSCIML</a:t>
            </a:r>
            <a:r>
              <a:rPr lang="ru-RU" sz="1400" dirty="0">
                <a:solidFill>
                  <a:schemeClr val="bg1"/>
                </a:solidFill>
              </a:rPr>
              <a:t>;</a:t>
            </a:r>
          </a:p>
          <a:p>
            <a:pPr marL="361950"/>
            <a:r>
              <a:rPr lang="ru-RU" sz="1400" dirty="0">
                <a:solidFill>
                  <a:schemeClr val="bg1"/>
                </a:solidFill>
              </a:rPr>
              <a:t>б) рекомендовать представителям ведущих научных и производственных предприятий принять участие в </a:t>
            </a:r>
            <a:r>
              <a:rPr lang="ru-RU" sz="1400" dirty="0" smtClean="0">
                <a:solidFill>
                  <a:schemeClr val="bg1"/>
                </a:solidFill>
              </a:rPr>
              <a:t>деятельности  </a:t>
            </a:r>
            <a:r>
              <a:rPr lang="ru-RU" sz="1400" dirty="0">
                <a:solidFill>
                  <a:schemeClr val="bg1"/>
                </a:solidFill>
              </a:rPr>
              <a:t>рабочих групп международных проектов (техническая группа </a:t>
            </a:r>
            <a:r>
              <a:rPr lang="en-US" sz="1400" dirty="0" err="1">
                <a:solidFill>
                  <a:schemeClr val="bg1"/>
                </a:solidFill>
              </a:rPr>
              <a:t>GeoSciML</a:t>
            </a:r>
            <a:r>
              <a:rPr lang="ru-RU" sz="1400" dirty="0">
                <a:solidFill>
                  <a:schemeClr val="bg1"/>
                </a:solidFill>
              </a:rPr>
              <a:t>, группа </a:t>
            </a:r>
            <a:r>
              <a:rPr lang="en-US" sz="1400" dirty="0" err="1" smtClean="0">
                <a:solidFill>
                  <a:schemeClr val="bg1"/>
                </a:solidFill>
              </a:rPr>
              <a:t>EarthResourceML</a:t>
            </a:r>
            <a:r>
              <a:rPr lang="ru-RU" sz="1400" dirty="0" smtClean="0">
                <a:solidFill>
                  <a:schemeClr val="bg1"/>
                </a:solidFill>
              </a:rPr>
              <a:t> и т.д.)</a:t>
            </a:r>
            <a:endParaRPr lang="ru-RU" sz="1400" dirty="0">
              <a:solidFill>
                <a:schemeClr val="bg1"/>
              </a:solidFill>
            </a:endParaRPr>
          </a:p>
          <a:p>
            <a:pPr marL="361950"/>
            <a:r>
              <a:rPr lang="ru-RU" sz="1400" dirty="0">
                <a:solidFill>
                  <a:schemeClr val="bg1"/>
                </a:solidFill>
              </a:rPr>
              <a:t>б) </a:t>
            </a:r>
            <a:r>
              <a:rPr lang="ru-RU" sz="1400" dirty="0" smtClean="0">
                <a:solidFill>
                  <a:schemeClr val="bg1"/>
                </a:solidFill>
              </a:rPr>
              <a:t>рекомендовать ФГУП </a:t>
            </a:r>
            <a:r>
              <a:rPr lang="ru-RU" sz="1400" dirty="0">
                <a:solidFill>
                  <a:schemeClr val="bg1"/>
                </a:solidFill>
              </a:rPr>
              <a:t>ВСЕГЕИ провести публикацию словарной системы макета НГКИС на официальном сайте</a:t>
            </a:r>
          </a:p>
          <a:p>
            <a:pPr marL="361950"/>
            <a:r>
              <a:rPr lang="ru-RU" sz="1400" dirty="0">
                <a:solidFill>
                  <a:schemeClr val="bg1"/>
                </a:solidFill>
              </a:rPr>
              <a:t>в) подготовить  и представить на </a:t>
            </a:r>
            <a:r>
              <a:rPr lang="ru-RU" sz="1400" dirty="0" err="1">
                <a:solidFill>
                  <a:schemeClr val="bg1"/>
                </a:solidFill>
              </a:rPr>
              <a:t>Межправсовете</a:t>
            </a:r>
            <a:r>
              <a:rPr lang="ru-RU" sz="1400" dirty="0">
                <a:solidFill>
                  <a:schemeClr val="bg1"/>
                </a:solidFill>
              </a:rPr>
              <a:t> предложения о создании рабочей группы по разработке многоязычного тезауруса для  стран СНГ, предназначенного для описания картографируемых единиц карт масштабов 1:200 000 - 1:50000 000 для использования в международных проектах</a:t>
            </a:r>
          </a:p>
        </p:txBody>
      </p:sp>
    </p:spTree>
    <p:extLst>
      <p:ext uri="{BB962C8B-B14F-4D97-AF65-F5344CB8AC3E}">
        <p14:creationId xmlns:p14="http://schemas.microsoft.com/office/powerpoint/2010/main" val="370187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-36513" y="1"/>
            <a:ext cx="9180513" cy="6858000"/>
          </a:xfrm>
          <a:prstGeom prst="rect">
            <a:avLst/>
          </a:prstGeom>
          <a:gradFill>
            <a:gsLst>
              <a:gs pos="100000">
                <a:schemeClr val="bg1">
                  <a:lumMod val="49000"/>
                </a:schemeClr>
              </a:gs>
              <a:gs pos="98000">
                <a:srgbClr val="003366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150000"/>
              </a:lnSpc>
            </a:pP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-36512" y="6658882"/>
            <a:ext cx="9180513" cy="262791"/>
            <a:chOff x="-36512" y="6658882"/>
            <a:chExt cx="9180513" cy="262791"/>
          </a:xfrm>
        </p:grpSpPr>
        <p:sp>
          <p:nvSpPr>
            <p:cNvPr id="35" name="Rectangle 2"/>
            <p:cNvSpPr>
              <a:spLocks noChangeArrowheads="1"/>
            </p:cNvSpPr>
            <p:nvPr/>
          </p:nvSpPr>
          <p:spPr bwMode="auto">
            <a:xfrm>
              <a:off x="-36512" y="6658882"/>
              <a:ext cx="9180513" cy="262791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69000">
                  <a:srgbClr val="003366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36" name="Rectangle 11"/>
            <p:cNvSpPr>
              <a:spLocks noChangeArrowheads="1"/>
            </p:cNvSpPr>
            <p:nvPr/>
          </p:nvSpPr>
          <p:spPr bwMode="auto">
            <a:xfrm>
              <a:off x="1929607" y="6722015"/>
              <a:ext cx="5067093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42900" indent="-342900"/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phone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: +7 (812) 321-5706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, fax: +7 (812) 321-3023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; 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e-mail: vsegei@vsegei.ru,  http://www.vsegei.ru</a:t>
              </a:r>
              <a:endParaRPr lang="ru-RU" sz="900" u="sng" dirty="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32" name="Picture 5" descr="logo VSEGEI dark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688093"/>
              <a:ext cx="648643" cy="204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</p:grp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669030" y="980728"/>
            <a:ext cx="8110855" cy="86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chemeClr val="bg1"/>
                </a:solidFill>
              </a:rPr>
              <a:t>Опыт взаимодействия с проектом </a:t>
            </a:r>
            <a:r>
              <a:rPr lang="ru-RU" b="1" dirty="0" err="1">
                <a:solidFill>
                  <a:schemeClr val="bg1"/>
                </a:solidFill>
              </a:rPr>
              <a:t>OneGeology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и </a:t>
            </a:r>
            <a:r>
              <a:rPr lang="ru-RU" b="1" dirty="0">
                <a:solidFill>
                  <a:schemeClr val="bg1"/>
                </a:solidFill>
              </a:rPr>
              <a:t>отраслевыми ИС </a:t>
            </a:r>
            <a:r>
              <a:rPr lang="ru-RU" b="1" dirty="0" err="1">
                <a:solidFill>
                  <a:schemeClr val="bg1"/>
                </a:solidFill>
              </a:rPr>
              <a:t>Роснедра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690883" y="1952779"/>
            <a:ext cx="8110855" cy="32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 smtClean="0">
                <a:solidFill>
                  <a:schemeClr val="bg1"/>
                </a:solidFill>
              </a:rPr>
              <a:t>на основе международных стандартов взаимодействия</a:t>
            </a:r>
            <a:endParaRPr lang="ru-RU" sz="1600" dirty="0">
              <a:solidFill>
                <a:schemeClr val="bg1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275856" y="2987949"/>
            <a:ext cx="3096343" cy="2376264"/>
            <a:chOff x="3609063" y="4077072"/>
            <a:chExt cx="1799492" cy="1526881"/>
          </a:xfrm>
        </p:grpSpPr>
        <p:pic>
          <p:nvPicPr>
            <p:cNvPr id="15362" name="Рисунок 2" descr="image00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145" r="80996"/>
            <a:stretch/>
          </p:blipFill>
          <p:spPr bwMode="auto">
            <a:xfrm>
              <a:off x="3609063" y="4077072"/>
              <a:ext cx="961181" cy="1526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Рисунок 2" descr="image001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50" t="44145" r="16575"/>
            <a:stretch/>
          </p:blipFill>
          <p:spPr bwMode="auto">
            <a:xfrm>
              <a:off x="4570244" y="4077072"/>
              <a:ext cx="838311" cy="1526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3131840" y="2708920"/>
            <a:ext cx="34337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ru-RU" sz="16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Статистика обращений к </a:t>
            </a:r>
            <a:r>
              <a:rPr lang="en-US" sz="1600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wms</a:t>
            </a:r>
            <a:r>
              <a:rPr lang="ru-RU" sz="16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1600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vsegei</a:t>
            </a:r>
            <a:r>
              <a:rPr lang="ru-RU" sz="16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1600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</a:t>
            </a:r>
            <a:endParaRPr lang="ru-RU" sz="16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2843808" y="5364213"/>
            <a:ext cx="403244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6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момента публикации ресурса (август 2012) </a:t>
            </a:r>
          </a:p>
          <a:p>
            <a:pPr algn="ctr"/>
            <a:r>
              <a:rPr lang="ru-RU" sz="16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 1 000 000</a:t>
            </a:r>
            <a:endParaRPr lang="ru-RU" sz="16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343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-36513" y="1"/>
            <a:ext cx="9180513" cy="6858000"/>
          </a:xfrm>
          <a:prstGeom prst="rect">
            <a:avLst/>
          </a:prstGeom>
          <a:gradFill>
            <a:gsLst>
              <a:gs pos="100000">
                <a:schemeClr val="bg1">
                  <a:lumMod val="49000"/>
                </a:schemeClr>
              </a:gs>
              <a:gs pos="98000">
                <a:srgbClr val="003366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150000"/>
              </a:lnSpc>
            </a:pPr>
            <a:endParaRPr lang="ru-RU">
              <a:solidFill>
                <a:schemeClr val="bg1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-36512" y="6658882"/>
            <a:ext cx="9180513" cy="262791"/>
            <a:chOff x="-36512" y="6658882"/>
            <a:chExt cx="9180513" cy="262791"/>
          </a:xfrm>
        </p:grpSpPr>
        <p:sp>
          <p:nvSpPr>
            <p:cNvPr id="35" name="Rectangle 2"/>
            <p:cNvSpPr>
              <a:spLocks noChangeArrowheads="1"/>
            </p:cNvSpPr>
            <p:nvPr/>
          </p:nvSpPr>
          <p:spPr bwMode="auto">
            <a:xfrm>
              <a:off x="-36512" y="6658882"/>
              <a:ext cx="9180513" cy="262791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69000">
                  <a:srgbClr val="003366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36" name="Rectangle 11"/>
            <p:cNvSpPr>
              <a:spLocks noChangeArrowheads="1"/>
            </p:cNvSpPr>
            <p:nvPr/>
          </p:nvSpPr>
          <p:spPr bwMode="auto">
            <a:xfrm>
              <a:off x="1929607" y="6722015"/>
              <a:ext cx="5067093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42900" indent="-342900"/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phone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: +7 (812) 321-5706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, fax: +7 (812) 321-3023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; 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e-mail: vsegei@vsegei.ru,  http://www.vsegei.ru</a:t>
              </a:r>
              <a:endParaRPr lang="ru-RU" sz="900" u="sng" dirty="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32" name="Picture 5" descr="logo VSEGEI dark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6688093"/>
              <a:ext cx="648643" cy="204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</p:grpSp>
      <p:sp>
        <p:nvSpPr>
          <p:cNvPr id="42" name="Rectangle 14"/>
          <p:cNvSpPr>
            <a:spLocks noChangeArrowheads="1"/>
          </p:cNvSpPr>
          <p:nvPr/>
        </p:nvSpPr>
        <p:spPr bwMode="auto">
          <a:xfrm>
            <a:off x="107504" y="99762"/>
            <a:ext cx="504055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ВЗАИМОДЕЙСТВИЕ  БД ГОСГЕОЛКАРТ  С МЕЖДУНАРОДНЫМИ  ИНФОРМАЦИОННЫМИ СИСТЕМАМИ </a:t>
            </a:r>
            <a:endParaRPr lang="ru-RU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6156175" y="44624"/>
            <a:ext cx="296878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1600" i="1" spc="300" dirty="0" smtClean="0">
                <a:solidFill>
                  <a:schemeClr val="bg1"/>
                </a:solidFill>
              </a:rPr>
              <a:t>WMS </a:t>
            </a:r>
            <a:r>
              <a:rPr lang="en-US" sz="1600" i="1" spc="300" dirty="0">
                <a:solidFill>
                  <a:schemeClr val="bg1"/>
                </a:solidFill>
              </a:rPr>
              <a:t>(Web Map Service</a:t>
            </a:r>
            <a:r>
              <a:rPr lang="en-US" sz="1600" i="1" spc="300" dirty="0" smtClean="0">
                <a:solidFill>
                  <a:schemeClr val="bg1"/>
                </a:solidFill>
              </a:rPr>
              <a:t>)</a:t>
            </a:r>
            <a:endParaRPr lang="ru-RU" sz="1600" i="1" spc="300" dirty="0">
              <a:solidFill>
                <a:schemeClr val="bg1"/>
              </a:solidFill>
            </a:endParaRPr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5952940" y="332656"/>
            <a:ext cx="3040722" cy="23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b="1" spc="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OneGeology</a:t>
            </a:r>
            <a:endParaRPr lang="en-US" sz="1600" b="1" spc="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6254704" cy="4679920"/>
          </a:xfrm>
          <a:prstGeom prst="rect">
            <a:avLst/>
          </a:prstGeom>
          <a:noFill/>
          <a:ln>
            <a:noFill/>
          </a:ln>
          <a:effectLst>
            <a:outerShdw blurRad="38100" dist="635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588224" y="522022"/>
            <a:ext cx="2376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http://portal.onegeology.org/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60" y="3022772"/>
            <a:ext cx="5112568" cy="3498926"/>
          </a:xfrm>
          <a:prstGeom prst="rect">
            <a:avLst/>
          </a:prstGeom>
          <a:noFill/>
          <a:ln>
            <a:noFill/>
          </a:ln>
          <a:effectLst>
            <a:outerShdw blurRad="38100" dist="635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2645532" y="3429001"/>
            <a:ext cx="3816424" cy="307777"/>
          </a:xfrm>
          <a:prstGeom prst="rect">
            <a:avLst/>
          </a:prstGeom>
          <a:solidFill>
            <a:srgbClr val="72856B">
              <a:alpha val="35000"/>
            </a:srgbClr>
          </a:solidFill>
          <a:ln>
            <a:noFill/>
          </a:ln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  <a:ex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WMS </a:t>
            </a:r>
            <a:r>
              <a:rPr lang="en-US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(Web Map Service</a:t>
            </a:r>
            <a:r>
              <a:rPr lang="en-US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762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-36513" y="1"/>
            <a:ext cx="9180513" cy="6858000"/>
          </a:xfrm>
          <a:prstGeom prst="rect">
            <a:avLst/>
          </a:prstGeom>
          <a:gradFill>
            <a:gsLst>
              <a:gs pos="100000">
                <a:schemeClr val="bg1">
                  <a:lumMod val="49000"/>
                </a:schemeClr>
              </a:gs>
              <a:gs pos="98000">
                <a:srgbClr val="003366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150000"/>
              </a:lnSpc>
            </a:pPr>
            <a:endParaRPr lang="ru-RU">
              <a:solidFill>
                <a:schemeClr val="bg1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-36512" y="6658882"/>
            <a:ext cx="9180513" cy="262791"/>
            <a:chOff x="-36512" y="6658882"/>
            <a:chExt cx="9180513" cy="262791"/>
          </a:xfrm>
        </p:grpSpPr>
        <p:sp>
          <p:nvSpPr>
            <p:cNvPr id="35" name="Rectangle 2"/>
            <p:cNvSpPr>
              <a:spLocks noChangeArrowheads="1"/>
            </p:cNvSpPr>
            <p:nvPr/>
          </p:nvSpPr>
          <p:spPr bwMode="auto">
            <a:xfrm>
              <a:off x="-36512" y="6658882"/>
              <a:ext cx="9180513" cy="262791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69000">
                  <a:srgbClr val="003366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36" name="Rectangle 11"/>
            <p:cNvSpPr>
              <a:spLocks noChangeArrowheads="1"/>
            </p:cNvSpPr>
            <p:nvPr/>
          </p:nvSpPr>
          <p:spPr bwMode="auto">
            <a:xfrm>
              <a:off x="1929607" y="6722015"/>
              <a:ext cx="5067093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42900" indent="-342900"/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phone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: +7 (812) 321-5706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, fax: +7 (812) 321-3023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; 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e-mail: vsegei@vsegei.ru,  http://www.vsegei.ru</a:t>
              </a:r>
              <a:endParaRPr lang="ru-RU" sz="900" u="sng" dirty="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32" name="Picture 5" descr="logo VSEGEI dark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6688093"/>
              <a:ext cx="648643" cy="204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</p:grpSp>
      <p:sp>
        <p:nvSpPr>
          <p:cNvPr id="42" name="Rectangle 14"/>
          <p:cNvSpPr>
            <a:spLocks noChangeArrowheads="1"/>
          </p:cNvSpPr>
          <p:nvPr/>
        </p:nvSpPr>
        <p:spPr bwMode="auto">
          <a:xfrm>
            <a:off x="0" y="183584"/>
            <a:ext cx="411336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ВЗАИМОДЕЙСТВИЕ  БД ГОСГЕОЛКАРТ  С ОТРАСЛЕВЫМИ ИНФОРМАЦИОННЫМИ СИСТЕМАМИ </a:t>
            </a:r>
            <a:endParaRPr lang="ru-RU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4788024" y="66981"/>
            <a:ext cx="417646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СОБР-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Роснедра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ВНИИГеосистем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</a:t>
            </a:r>
            <a:endParaRPr 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42" y="1253186"/>
            <a:ext cx="7224321" cy="537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5088488" y="501536"/>
            <a:ext cx="381642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200" i="1" spc="300" dirty="0" smtClean="0">
                <a:solidFill>
                  <a:schemeClr val="bg1"/>
                </a:solidFill>
              </a:rPr>
              <a:t>WMS </a:t>
            </a:r>
            <a:r>
              <a:rPr lang="en-US" sz="1200" i="1" spc="300" dirty="0">
                <a:solidFill>
                  <a:schemeClr val="bg1"/>
                </a:solidFill>
              </a:rPr>
              <a:t>(Web Map Service</a:t>
            </a:r>
            <a:r>
              <a:rPr lang="en-US" sz="1200" i="1" spc="300" dirty="0" smtClean="0">
                <a:solidFill>
                  <a:schemeClr val="bg1"/>
                </a:solidFill>
              </a:rPr>
              <a:t>)</a:t>
            </a:r>
            <a:endParaRPr lang="ru-RU" sz="1200" i="1" spc="300" dirty="0">
              <a:solidFill>
                <a:schemeClr val="bg1"/>
              </a:solidFill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1187624" y="3938786"/>
            <a:ext cx="3816424" cy="307777"/>
          </a:xfrm>
          <a:prstGeom prst="rect">
            <a:avLst/>
          </a:prstGeom>
          <a:solidFill>
            <a:srgbClr val="72856B">
              <a:alpha val="35000"/>
            </a:srgbClr>
          </a:solidFill>
          <a:ln>
            <a:noFill/>
          </a:ln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  <a:ex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WMS </a:t>
            </a:r>
            <a:r>
              <a:rPr lang="en-US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(Web Map Service</a:t>
            </a:r>
            <a:r>
              <a:rPr lang="en-US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556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16" y="-44831"/>
            <a:ext cx="9180513" cy="6913563"/>
          </a:xfrm>
          <a:prstGeom prst="rect">
            <a:avLst/>
          </a:prstGeom>
          <a:solidFill>
            <a:srgbClr val="003366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99" y="2368530"/>
            <a:ext cx="8673588" cy="4220169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59" y="883047"/>
            <a:ext cx="4320480" cy="133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515" y="2132856"/>
            <a:ext cx="4043935" cy="2354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Овал 8"/>
          <p:cNvSpPr/>
          <p:nvPr/>
        </p:nvSpPr>
        <p:spPr bwMode="auto">
          <a:xfrm>
            <a:off x="1331640" y="2227219"/>
            <a:ext cx="432048" cy="41147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1" name="Прямая со стрелкой 10"/>
          <p:cNvCxnSpPr>
            <a:stCxn id="9" idx="6"/>
          </p:cNvCxnSpPr>
          <p:nvPr/>
        </p:nvCxnSpPr>
        <p:spPr bwMode="auto">
          <a:xfrm flipV="1">
            <a:off x="1763688" y="2106350"/>
            <a:ext cx="648072" cy="32660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Овал 11"/>
          <p:cNvSpPr/>
          <p:nvPr/>
        </p:nvSpPr>
        <p:spPr bwMode="auto">
          <a:xfrm>
            <a:off x="1012059" y="1818318"/>
            <a:ext cx="3240360" cy="28803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 bwMode="auto">
          <a:xfrm>
            <a:off x="5148267" y="2570938"/>
            <a:ext cx="1056111" cy="275963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Дуга 22"/>
          <p:cNvSpPr/>
          <p:nvPr/>
        </p:nvSpPr>
        <p:spPr bwMode="auto">
          <a:xfrm>
            <a:off x="5616771" y="2220338"/>
            <a:ext cx="1548172" cy="1446195"/>
          </a:xfrm>
          <a:prstGeom prst="arc">
            <a:avLst>
              <a:gd name="adj1" fmla="val 5168125"/>
              <a:gd name="adj2" fmla="val 10946190"/>
            </a:avLst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 bwMode="auto">
          <a:xfrm>
            <a:off x="6561658" y="4213824"/>
            <a:ext cx="2555775" cy="864096"/>
          </a:xfrm>
          <a:prstGeom prst="roundRect">
            <a:avLst/>
          </a:prstGeom>
          <a:solidFill>
            <a:srgbClr val="FFFFCC">
              <a:alpha val="8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07499" y="4205378"/>
            <a:ext cx="25896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Возможность выбора объектов</a:t>
            </a:r>
          </a:p>
          <a:p>
            <a:r>
              <a:rPr lang="ru-RU" sz="1400" dirty="0" smtClean="0"/>
              <a:t>как по уникальному значению</a:t>
            </a:r>
          </a:p>
          <a:p>
            <a:r>
              <a:rPr lang="ru-RU" sz="1400" dirty="0"/>
              <a:t>т</a:t>
            </a:r>
            <a:r>
              <a:rPr lang="ru-RU" sz="1400" dirty="0" smtClean="0"/>
              <a:t>ак и по ветке дерева иерархии</a:t>
            </a:r>
            <a:endParaRPr lang="ru-RU" sz="1400" dirty="0"/>
          </a:p>
        </p:txBody>
      </p:sp>
      <p:sp>
        <p:nvSpPr>
          <p:cNvPr id="27" name="Скругленный прямоугольник 26"/>
          <p:cNvSpPr/>
          <p:nvPr/>
        </p:nvSpPr>
        <p:spPr bwMode="auto">
          <a:xfrm>
            <a:off x="59505" y="4084595"/>
            <a:ext cx="3216351" cy="2382682"/>
          </a:xfrm>
          <a:prstGeom prst="roundRect">
            <a:avLst>
              <a:gd name="adj" fmla="val 12363"/>
            </a:avLst>
          </a:prstGeom>
          <a:solidFill>
            <a:srgbClr val="FFFFCC">
              <a:alpha val="8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9863" y="4096993"/>
            <a:ext cx="304243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Выбор </a:t>
            </a:r>
            <a:r>
              <a:rPr lang="ru-RU" sz="1400" dirty="0" err="1" smtClean="0"/>
              <a:t>картируемых</a:t>
            </a:r>
            <a:r>
              <a:rPr lang="ru-RU" sz="1400" dirty="0" smtClean="0"/>
              <a:t> подразделений </a:t>
            </a:r>
          </a:p>
          <a:p>
            <a:r>
              <a:rPr lang="ru-RU" sz="1400" dirty="0" smtClean="0"/>
              <a:t>из БД </a:t>
            </a:r>
            <a:r>
              <a:rPr lang="ru-RU" sz="1400" dirty="0" err="1" smtClean="0"/>
              <a:t>Госгеолкарт</a:t>
            </a:r>
            <a:r>
              <a:rPr lang="ru-RU" sz="1400" dirty="0" smtClean="0"/>
              <a:t> по атрибутам:</a:t>
            </a:r>
          </a:p>
          <a:p>
            <a:pPr marL="285750" indent="-285750">
              <a:buFontTx/>
              <a:buChar char="-"/>
            </a:pPr>
            <a:r>
              <a:rPr lang="ru-RU" sz="1200" dirty="0" smtClean="0"/>
              <a:t>Стратиграфический возраст</a:t>
            </a:r>
          </a:p>
          <a:p>
            <a:pPr marL="285750" indent="-285750">
              <a:buFontTx/>
              <a:buChar char="-"/>
            </a:pPr>
            <a:r>
              <a:rPr lang="ru-RU" sz="1200" dirty="0" smtClean="0"/>
              <a:t>Горная порода</a:t>
            </a:r>
          </a:p>
          <a:p>
            <a:pPr marL="285750" indent="-285750">
              <a:buFontTx/>
              <a:buChar char="-"/>
            </a:pPr>
            <a:r>
              <a:rPr lang="ru-RU" sz="1200" dirty="0" smtClean="0"/>
              <a:t>Генезис</a:t>
            </a:r>
          </a:p>
          <a:p>
            <a:pPr marL="285750" indent="-285750">
              <a:buFontTx/>
              <a:buChar char="-"/>
            </a:pPr>
            <a:r>
              <a:rPr lang="ru-RU" sz="1200" dirty="0" smtClean="0"/>
              <a:t>(включая Генезис исходной породы)</a:t>
            </a:r>
          </a:p>
          <a:p>
            <a:pPr marL="285750" indent="-285750">
              <a:buFontTx/>
              <a:buChar char="-"/>
            </a:pPr>
            <a:r>
              <a:rPr lang="ru-RU" sz="1200" dirty="0" smtClean="0"/>
              <a:t>Обстановка формирования</a:t>
            </a:r>
          </a:p>
          <a:p>
            <a:pPr marL="285750" indent="-285750">
              <a:buFontTx/>
              <a:buChar char="-"/>
            </a:pPr>
            <a:r>
              <a:rPr lang="ru-RU" sz="1200" dirty="0" smtClean="0"/>
              <a:t>Химический состав</a:t>
            </a:r>
          </a:p>
          <a:p>
            <a:pPr marL="285750" indent="-285750">
              <a:buFontTx/>
              <a:buChar char="-"/>
            </a:pPr>
            <a:r>
              <a:rPr lang="ru-RU" sz="1200" dirty="0" smtClean="0"/>
              <a:t>др.</a:t>
            </a:r>
          </a:p>
          <a:p>
            <a:r>
              <a:rPr lang="ru-RU" sz="1400" dirty="0" smtClean="0"/>
              <a:t>и построение соответствующих карт </a:t>
            </a:r>
          </a:p>
          <a:p>
            <a:r>
              <a:rPr lang="ru-RU" sz="1400" dirty="0" smtClean="0"/>
              <a:t>при помощи ВЭБ инструмента</a:t>
            </a:r>
            <a:endParaRPr lang="ru-RU" sz="1400" dirty="0"/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5605399" y="832939"/>
            <a:ext cx="38164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200" i="1" dirty="0" smtClean="0">
                <a:solidFill>
                  <a:schemeClr val="bg1"/>
                </a:solidFill>
              </a:rPr>
              <a:t>WFS </a:t>
            </a:r>
            <a:r>
              <a:rPr lang="en-US" sz="1200" i="1" dirty="0">
                <a:solidFill>
                  <a:schemeClr val="bg1"/>
                </a:solidFill>
              </a:rPr>
              <a:t>(Web Feature Service) +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200" i="1" dirty="0" err="1" smtClean="0">
                <a:solidFill>
                  <a:schemeClr val="bg1"/>
                </a:solidFill>
                <a:latin typeface="+mn-lt"/>
              </a:rPr>
              <a:t>GeosciML</a:t>
            </a:r>
            <a:r>
              <a:rPr lang="en-US" sz="1200" i="1" dirty="0" smtClean="0">
                <a:solidFill>
                  <a:schemeClr val="bg1"/>
                </a:solidFill>
                <a:latin typeface="+mn-lt"/>
              </a:rPr>
              <a:t>  </a:t>
            </a:r>
            <a:r>
              <a:rPr lang="en-US" sz="1200" i="1" dirty="0">
                <a:solidFill>
                  <a:schemeClr val="bg1"/>
                </a:solidFill>
                <a:latin typeface="+mn-lt"/>
              </a:rPr>
              <a:t>(Geoscience Markup Language</a:t>
            </a:r>
            <a:r>
              <a:rPr lang="en-US" sz="1200" i="1" dirty="0" smtClean="0">
                <a:solidFill>
                  <a:schemeClr val="bg1"/>
                </a:solidFill>
                <a:latin typeface="+mn-lt"/>
              </a:rPr>
              <a:t>)</a:t>
            </a:r>
            <a:endParaRPr lang="ru-RU" sz="12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0" y="66981"/>
            <a:ext cx="411336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ВЗАИМОДЕЙСТВИЕ  БД ГОСГЕОЛКАРТ  С ОТРАСЛЕВЫМИ ИНФОРМАЦИОННЫМИ СИСТЕМАМИ </a:t>
            </a:r>
            <a:endParaRPr lang="ru-RU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4788024" y="66981"/>
            <a:ext cx="417646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СОБР-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Роснедра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ВНИИГеосистем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</a:t>
            </a:r>
            <a:endParaRPr 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971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80513" cy="6913563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sp>
        <p:nvSpPr>
          <p:cNvPr id="61" name="Блок-схема: процесс 60"/>
          <p:cNvSpPr/>
          <p:nvPr/>
        </p:nvSpPr>
        <p:spPr bwMode="auto">
          <a:xfrm>
            <a:off x="-4224" y="5977963"/>
            <a:ext cx="9129712" cy="891368"/>
          </a:xfrm>
          <a:prstGeom prst="flowChartProcess">
            <a:avLst/>
          </a:prstGeom>
          <a:gradFill flip="none" rotWithShape="1">
            <a:gsLst>
              <a:gs pos="0">
                <a:srgbClr val="003366"/>
              </a:gs>
              <a:gs pos="89000">
                <a:srgbClr val="66FF66">
                  <a:alpha val="91000"/>
                </a:srgbClr>
              </a:gs>
              <a:gs pos="63000">
                <a:srgbClr val="003366"/>
              </a:gs>
            </a:gsLst>
            <a:lin ang="10800000" scaled="1"/>
            <a:tileRect/>
          </a:gradFill>
          <a:ln w="9525" cap="flat" cmpd="sng" algn="ctr">
            <a:gradFill flip="none" rotWithShape="1">
              <a:gsLst>
                <a:gs pos="0">
                  <a:srgbClr val="FFFF66"/>
                </a:gs>
                <a:gs pos="0">
                  <a:schemeClr val="accent1">
                    <a:shade val="67500"/>
                    <a:satMod val="115000"/>
                  </a:schemeClr>
                </a:gs>
                <a:gs pos="100000">
                  <a:srgbClr val="003366"/>
                </a:gs>
              </a:gsLst>
              <a:lin ang="10800000" scaled="1"/>
              <a:tileRect/>
            </a:gra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wrap="square" lIns="0" tIns="0" rIns="0" bIns="0">
            <a:spAutoFit/>
          </a:bodyPr>
          <a:lstStyle/>
          <a:p>
            <a:pPr marL="342900" indent="-342900">
              <a:lnSpc>
                <a:spcPct val="80000"/>
              </a:lnSpc>
              <a:defRPr/>
            </a:pPr>
            <a:endParaRPr lang="ru-RU">
              <a:cs typeface="+mn-cs"/>
            </a:endParaRPr>
          </a:p>
        </p:txBody>
      </p:sp>
      <p:grpSp>
        <p:nvGrpSpPr>
          <p:cNvPr id="7175" name="Группа 29"/>
          <p:cNvGrpSpPr>
            <a:grpSpLocks/>
          </p:cNvGrpSpPr>
          <p:nvPr/>
        </p:nvGrpSpPr>
        <p:grpSpPr bwMode="auto">
          <a:xfrm>
            <a:off x="-53975" y="7316788"/>
            <a:ext cx="9180513" cy="277812"/>
            <a:chOff x="0" y="6577850"/>
            <a:chExt cx="9144000" cy="280149"/>
          </a:xfrm>
        </p:grpSpPr>
        <p:sp>
          <p:nvSpPr>
            <p:cNvPr id="7228" name="Rectangle 2"/>
            <p:cNvSpPr>
              <a:spLocks noChangeArrowheads="1"/>
            </p:cNvSpPr>
            <p:nvPr/>
          </p:nvSpPr>
          <p:spPr bwMode="auto">
            <a:xfrm>
              <a:off x="0" y="6577850"/>
              <a:ext cx="9144000" cy="280149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100000">
                  <a:srgbClr val="00336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7229" name="Text Box 8"/>
            <p:cNvSpPr txBox="1">
              <a:spLocks noChangeArrowheads="1"/>
            </p:cNvSpPr>
            <p:nvPr/>
          </p:nvSpPr>
          <p:spPr bwMode="auto">
            <a:xfrm>
              <a:off x="0" y="6577851"/>
              <a:ext cx="9036050" cy="230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900" b="1">
                  <a:solidFill>
                    <a:srgbClr val="003366"/>
                  </a:solidFill>
                  <a:latin typeface="Arial" charset="0"/>
                </a:rPr>
                <a:t>ФГУП «Всероссийский научно-исследовательский институт геологических, геофизических и геохимических систем (ВНИИгеосистем)»</a:t>
              </a:r>
            </a:p>
          </p:txBody>
        </p:sp>
      </p:grpSp>
      <p:sp>
        <p:nvSpPr>
          <p:cNvPr id="5" name="Блок-схема: процесс 4"/>
          <p:cNvSpPr/>
          <p:nvPr/>
        </p:nvSpPr>
        <p:spPr bwMode="auto">
          <a:xfrm>
            <a:off x="-36512" y="2075606"/>
            <a:ext cx="9162000" cy="1224136"/>
          </a:xfrm>
          <a:prstGeom prst="flowChartProcess">
            <a:avLst/>
          </a:prstGeom>
          <a:gradFill flip="none" rotWithShape="1">
            <a:gsLst>
              <a:gs pos="0">
                <a:srgbClr val="003366"/>
              </a:gs>
              <a:gs pos="89000">
                <a:srgbClr val="FFFF99"/>
              </a:gs>
              <a:gs pos="66000">
                <a:srgbClr val="003366"/>
              </a:gs>
            </a:gsLst>
            <a:lin ang="10800000" scaled="1"/>
            <a:tileRect/>
          </a:gradFill>
          <a:ln w="9525" cap="flat" cmpd="sng" algn="ctr">
            <a:gradFill flip="none" rotWithShape="1">
              <a:gsLst>
                <a:gs pos="0">
                  <a:srgbClr val="FFFF66"/>
                </a:gs>
                <a:gs pos="0">
                  <a:schemeClr val="accent1">
                    <a:shade val="67500"/>
                    <a:satMod val="115000"/>
                  </a:schemeClr>
                </a:gs>
                <a:gs pos="100000">
                  <a:srgbClr val="003366"/>
                </a:gs>
              </a:gsLst>
              <a:lin ang="10800000" scaled="1"/>
              <a:tileRect/>
            </a:gra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ct val="80000"/>
              </a:lnSpc>
              <a:defRPr/>
            </a:pPr>
            <a:endParaRPr lang="ru-RU">
              <a:cs typeface="+mn-cs"/>
            </a:endParaRPr>
          </a:p>
        </p:txBody>
      </p:sp>
      <p:sp>
        <p:nvSpPr>
          <p:cNvPr id="37" name="Прямоугольник с одним вырезанным скругленным углом 36"/>
          <p:cNvSpPr/>
          <p:nvPr/>
        </p:nvSpPr>
        <p:spPr bwMode="auto">
          <a:xfrm>
            <a:off x="2951163" y="2529979"/>
            <a:ext cx="1223962" cy="503238"/>
          </a:xfrm>
          <a:prstGeom prst="snipRoundRect">
            <a:avLst>
              <a:gd name="adj1" fmla="val 49654"/>
              <a:gd name="adj2" fmla="val 50000"/>
            </a:avLst>
          </a:prstGeom>
          <a:gradFill>
            <a:gsLst>
              <a:gs pos="0">
                <a:srgbClr val="DDEBCF"/>
              </a:gs>
              <a:gs pos="67000">
                <a:srgbClr val="FFFF99"/>
              </a:gs>
              <a:gs pos="91000">
                <a:srgbClr val="003366"/>
              </a:gs>
            </a:gsLst>
            <a:lin ang="5400000" scaled="0"/>
          </a:gradFill>
          <a:ln w="12700">
            <a:solidFill>
              <a:schemeClr val="tx1"/>
            </a:solidFill>
          </a:ln>
          <a:extLst/>
        </p:spPr>
        <p:txBody>
          <a:bodyPr/>
          <a:lstStyle/>
          <a:p>
            <a:pPr algn="ctr">
              <a:lnSpc>
                <a:spcPct val="80000"/>
              </a:lnSpc>
              <a:defRPr/>
            </a:pPr>
            <a:r>
              <a:rPr lang="ru-RU" sz="1200" dirty="0">
                <a:cs typeface="+mn-cs"/>
              </a:rPr>
              <a:t>Сервис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200" dirty="0">
                <a:cs typeface="+mn-cs"/>
              </a:rPr>
              <a:t>WMS</a:t>
            </a:r>
            <a:endParaRPr lang="ru-RU" sz="1200" dirty="0">
              <a:cs typeface="+mn-cs"/>
            </a:endParaRPr>
          </a:p>
        </p:txBody>
      </p:sp>
      <p:sp>
        <p:nvSpPr>
          <p:cNvPr id="42" name="Прямоугольник с одним вырезанным скругленным углом 41"/>
          <p:cNvSpPr/>
          <p:nvPr/>
        </p:nvSpPr>
        <p:spPr bwMode="auto">
          <a:xfrm>
            <a:off x="4067175" y="2507754"/>
            <a:ext cx="1223963" cy="503238"/>
          </a:xfrm>
          <a:prstGeom prst="snipRoundRect">
            <a:avLst>
              <a:gd name="adj1" fmla="val 49654"/>
              <a:gd name="adj2" fmla="val 50000"/>
            </a:avLst>
          </a:prstGeom>
          <a:gradFill>
            <a:gsLst>
              <a:gs pos="0">
                <a:srgbClr val="DDEBCF"/>
              </a:gs>
              <a:gs pos="67000">
                <a:srgbClr val="FFFF99"/>
              </a:gs>
              <a:gs pos="91000">
                <a:srgbClr val="003366"/>
              </a:gs>
            </a:gsLst>
            <a:lin ang="5400000" scaled="0"/>
          </a:gradFill>
          <a:ln w="12700">
            <a:solidFill>
              <a:schemeClr val="tx1"/>
            </a:solidFill>
          </a:ln>
          <a:extLst/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ru-RU" sz="1200" dirty="0">
                <a:cs typeface="+mn-cs"/>
              </a:rPr>
              <a:t>Сервис</a:t>
            </a:r>
          </a:p>
          <a:p>
            <a:pPr algn="ctr">
              <a:lnSpc>
                <a:spcPct val="80000"/>
              </a:lnSpc>
            </a:pPr>
            <a:r>
              <a:rPr lang="en-US" sz="1200" dirty="0">
                <a:cs typeface="+mn-cs"/>
              </a:rPr>
              <a:t>WFS</a:t>
            </a:r>
            <a:endParaRPr lang="ru-RU" sz="1200" dirty="0">
              <a:cs typeface="+mn-cs"/>
            </a:endParaRPr>
          </a:p>
        </p:txBody>
      </p:sp>
      <p:sp>
        <p:nvSpPr>
          <p:cNvPr id="43" name="Прямоугольник с одним вырезанным скругленным углом 42"/>
          <p:cNvSpPr/>
          <p:nvPr/>
        </p:nvSpPr>
        <p:spPr bwMode="auto">
          <a:xfrm>
            <a:off x="5183188" y="2507754"/>
            <a:ext cx="1223962" cy="503238"/>
          </a:xfrm>
          <a:prstGeom prst="snipRoundRect">
            <a:avLst>
              <a:gd name="adj1" fmla="val 49654"/>
              <a:gd name="adj2" fmla="val 50000"/>
            </a:avLst>
          </a:prstGeom>
          <a:gradFill>
            <a:gsLst>
              <a:gs pos="0">
                <a:srgbClr val="DDEBCF"/>
              </a:gs>
              <a:gs pos="67000">
                <a:srgbClr val="FFFF99"/>
              </a:gs>
              <a:gs pos="91000">
                <a:srgbClr val="003366"/>
              </a:gs>
            </a:gsLst>
            <a:lin ang="5400000" scaled="0"/>
          </a:gradFill>
          <a:ln w="12700">
            <a:solidFill>
              <a:schemeClr val="tx1"/>
            </a:solidFill>
          </a:ln>
          <a:extLst/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1200" dirty="0" err="1">
                <a:cs typeface="+mn-cs"/>
              </a:rPr>
              <a:t>GeoSciML</a:t>
            </a:r>
            <a:r>
              <a:rPr lang="en-US" sz="1200" dirty="0">
                <a:cs typeface="+mn-cs"/>
              </a:rPr>
              <a:t> Wrapper</a:t>
            </a:r>
            <a:endParaRPr lang="ru-RU" sz="1200" dirty="0">
              <a:cs typeface="+mn-cs"/>
            </a:endParaRPr>
          </a:p>
        </p:txBody>
      </p:sp>
      <p:sp>
        <p:nvSpPr>
          <p:cNvPr id="44" name="Прямоугольник с одним вырезанным скругленным углом 43"/>
          <p:cNvSpPr/>
          <p:nvPr/>
        </p:nvSpPr>
        <p:spPr bwMode="auto">
          <a:xfrm>
            <a:off x="6372373" y="2507754"/>
            <a:ext cx="1223963" cy="503238"/>
          </a:xfrm>
          <a:prstGeom prst="snipRoundRect">
            <a:avLst>
              <a:gd name="adj1" fmla="val 49654"/>
              <a:gd name="adj2" fmla="val 50000"/>
            </a:avLst>
          </a:prstGeom>
          <a:gradFill>
            <a:gsLst>
              <a:gs pos="0">
                <a:srgbClr val="DDEBCF"/>
              </a:gs>
              <a:gs pos="67000">
                <a:srgbClr val="FFFF99"/>
              </a:gs>
              <a:gs pos="91000">
                <a:srgbClr val="003366"/>
              </a:gs>
            </a:gsLst>
            <a:lin ang="5400000" scaled="0"/>
          </a:gradFill>
          <a:ln w="12700">
            <a:solidFill>
              <a:schemeClr val="tx1"/>
            </a:solidFill>
          </a:ln>
          <a:extLst/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ru-RU" sz="1200" dirty="0">
                <a:cs typeface="+mn-cs"/>
              </a:rPr>
              <a:t>Сервис</a:t>
            </a:r>
          </a:p>
          <a:p>
            <a:pPr algn="ctr">
              <a:lnSpc>
                <a:spcPct val="80000"/>
              </a:lnSpc>
            </a:pPr>
            <a:r>
              <a:rPr lang="en-US" sz="1200" dirty="0">
                <a:cs typeface="+mn-cs"/>
              </a:rPr>
              <a:t>CSW</a:t>
            </a:r>
            <a:endParaRPr lang="ru-RU" sz="1200" dirty="0">
              <a:cs typeface="+mn-cs"/>
            </a:endParaRPr>
          </a:p>
        </p:txBody>
      </p:sp>
      <p:sp>
        <p:nvSpPr>
          <p:cNvPr id="45" name="Прямоугольник с одним вырезанным скругленным углом 44"/>
          <p:cNvSpPr/>
          <p:nvPr/>
        </p:nvSpPr>
        <p:spPr bwMode="auto">
          <a:xfrm>
            <a:off x="7596510" y="2507754"/>
            <a:ext cx="1223962" cy="503238"/>
          </a:xfrm>
          <a:prstGeom prst="snipRoundRect">
            <a:avLst>
              <a:gd name="adj1" fmla="val 49654"/>
              <a:gd name="adj2" fmla="val 50000"/>
            </a:avLst>
          </a:prstGeom>
          <a:gradFill>
            <a:gsLst>
              <a:gs pos="0">
                <a:srgbClr val="DDEBCF"/>
              </a:gs>
              <a:gs pos="67000">
                <a:srgbClr val="FFFF99"/>
              </a:gs>
              <a:gs pos="91000">
                <a:srgbClr val="003366"/>
              </a:gs>
            </a:gsLst>
            <a:lin ang="5400000" scaled="0"/>
          </a:gradFill>
          <a:ln w="12700">
            <a:solidFill>
              <a:schemeClr val="tx1"/>
            </a:solidFill>
          </a:ln>
          <a:extLst/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ru-RU" sz="1200" dirty="0">
                <a:cs typeface="+mn-cs"/>
              </a:rPr>
              <a:t>Сервис</a:t>
            </a:r>
          </a:p>
          <a:p>
            <a:pPr algn="ctr">
              <a:lnSpc>
                <a:spcPct val="80000"/>
              </a:lnSpc>
            </a:pPr>
            <a:r>
              <a:rPr lang="en-US" sz="1200" dirty="0" err="1">
                <a:cs typeface="+mn-cs"/>
              </a:rPr>
              <a:t>ArcSDE</a:t>
            </a:r>
            <a:endParaRPr lang="ru-RU" sz="1200" dirty="0">
              <a:cs typeface="+mn-cs"/>
            </a:endParaRPr>
          </a:p>
        </p:txBody>
      </p:sp>
      <p:sp>
        <p:nvSpPr>
          <p:cNvPr id="53" name="Блок-схема: процесс 52"/>
          <p:cNvSpPr/>
          <p:nvPr/>
        </p:nvSpPr>
        <p:spPr bwMode="auto">
          <a:xfrm>
            <a:off x="-36512" y="3285288"/>
            <a:ext cx="9162000" cy="1548000"/>
          </a:xfrm>
          <a:prstGeom prst="flowChartProcess">
            <a:avLst/>
          </a:prstGeom>
          <a:gradFill flip="none" rotWithShape="1">
            <a:gsLst>
              <a:gs pos="0">
                <a:srgbClr val="003366"/>
              </a:gs>
              <a:gs pos="89000">
                <a:srgbClr val="FF9900"/>
              </a:gs>
              <a:gs pos="66000">
                <a:srgbClr val="003366"/>
              </a:gs>
            </a:gsLst>
            <a:lin ang="10800000" scaled="1"/>
            <a:tileRect/>
          </a:gradFill>
          <a:ln w="9525" cap="flat" cmpd="sng" algn="ctr">
            <a:gradFill flip="none" rotWithShape="1">
              <a:gsLst>
                <a:gs pos="0">
                  <a:srgbClr val="FFFF66"/>
                </a:gs>
                <a:gs pos="0">
                  <a:schemeClr val="accent1">
                    <a:shade val="67500"/>
                    <a:satMod val="115000"/>
                  </a:schemeClr>
                </a:gs>
                <a:gs pos="100000">
                  <a:srgbClr val="003366"/>
                </a:gs>
              </a:gsLst>
              <a:lin ang="10800000" scaled="1"/>
              <a:tileRect/>
            </a:gra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ct val="80000"/>
              </a:lnSpc>
              <a:defRPr/>
            </a:pPr>
            <a:endParaRPr lang="ru-RU">
              <a:cs typeface="+mn-cs"/>
            </a:endParaRPr>
          </a:p>
        </p:txBody>
      </p:sp>
      <p:sp>
        <p:nvSpPr>
          <p:cNvPr id="33" name="AutoShape 13"/>
          <p:cNvSpPr>
            <a:spLocks noChangeArrowheads="1"/>
          </p:cNvSpPr>
          <p:nvPr/>
        </p:nvSpPr>
        <p:spPr bwMode="auto">
          <a:xfrm>
            <a:off x="2951163" y="3382583"/>
            <a:ext cx="5589837" cy="1280644"/>
          </a:xfrm>
          <a:prstGeom prst="can">
            <a:avLst>
              <a:gd name="adj" fmla="val 16616"/>
            </a:avLst>
          </a:prstGeom>
          <a:gradFill flip="none" rotWithShape="1">
            <a:gsLst>
              <a:gs pos="0">
                <a:srgbClr val="8488C4"/>
              </a:gs>
              <a:gs pos="10000">
                <a:srgbClr val="D4DEFF"/>
              </a:gs>
              <a:gs pos="82000">
                <a:srgbClr val="D4DEFF"/>
              </a:gs>
              <a:gs pos="100000">
                <a:srgbClr val="96AB94"/>
              </a:gs>
            </a:gsLst>
            <a:lin ang="1080000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>
            <a:glow rad="76200">
              <a:srgbClr val="AEBA98">
                <a:alpha val="35000"/>
              </a:srgb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woPt" dir="t">
              <a:rot lat="0" lon="0" rev="12600000"/>
            </a:lightRig>
          </a:scene3d>
          <a:sp3d prstMaterial="dkEdge"/>
        </p:spPr>
        <p:txBody>
          <a:bodyPr wrap="none" lIns="0" tIns="0" rIns="0" bIns="0" anchor="ctr"/>
          <a:lstStyle/>
          <a:p>
            <a:pPr algn="ctr">
              <a:lnSpc>
                <a:spcPct val="80000"/>
              </a:lnSpc>
              <a:defRPr/>
            </a:pPr>
            <a:r>
              <a:rPr lang="ru-RU" dirty="0">
                <a:cs typeface="+mn-cs"/>
              </a:rPr>
              <a:t>БД</a:t>
            </a:r>
          </a:p>
          <a:p>
            <a:pPr algn="ctr">
              <a:lnSpc>
                <a:spcPct val="80000"/>
              </a:lnSpc>
              <a:defRPr/>
            </a:pPr>
            <a:r>
              <a:rPr lang="ru-RU" dirty="0" err="1" smtClean="0">
                <a:cs typeface="+mn-cs"/>
              </a:rPr>
              <a:t>Госгеолкарт</a:t>
            </a:r>
            <a:endParaRPr lang="ru-RU" dirty="0">
              <a:cs typeface="+mn-cs"/>
            </a:endParaRPr>
          </a:p>
        </p:txBody>
      </p:sp>
      <p:sp>
        <p:nvSpPr>
          <p:cNvPr id="54" name="Блок-схема: процесс 53"/>
          <p:cNvSpPr/>
          <p:nvPr/>
        </p:nvSpPr>
        <p:spPr bwMode="auto">
          <a:xfrm>
            <a:off x="-36512" y="4833288"/>
            <a:ext cx="9180512" cy="1188000"/>
          </a:xfrm>
          <a:prstGeom prst="flowChartProcess">
            <a:avLst/>
          </a:prstGeom>
          <a:gradFill flip="none" rotWithShape="1">
            <a:gsLst>
              <a:gs pos="0">
                <a:srgbClr val="003366"/>
              </a:gs>
              <a:gs pos="89000">
                <a:srgbClr val="FFFF99"/>
              </a:gs>
              <a:gs pos="66000">
                <a:srgbClr val="003366"/>
              </a:gs>
            </a:gsLst>
            <a:lin ang="10800000" scaled="1"/>
            <a:tileRect/>
          </a:gradFill>
          <a:ln w="9525" cap="flat" cmpd="sng" algn="ctr">
            <a:gradFill flip="none" rotWithShape="1">
              <a:gsLst>
                <a:gs pos="0">
                  <a:srgbClr val="FFFF66"/>
                </a:gs>
                <a:gs pos="0">
                  <a:schemeClr val="accent1">
                    <a:shade val="67500"/>
                    <a:satMod val="115000"/>
                  </a:schemeClr>
                </a:gs>
                <a:gs pos="100000">
                  <a:srgbClr val="003366"/>
                </a:gs>
              </a:gsLst>
              <a:lin ang="10800000" scaled="1"/>
              <a:tileRect/>
            </a:gra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ct val="80000"/>
              </a:lnSpc>
              <a:defRPr/>
            </a:pPr>
            <a:endParaRPr lang="ru-RU">
              <a:cs typeface="+mn-cs"/>
            </a:endParaRPr>
          </a:p>
        </p:txBody>
      </p:sp>
      <p:sp>
        <p:nvSpPr>
          <p:cNvPr id="2" name="Прямоугольник с одним вырезанным скругленным углом 1"/>
          <p:cNvSpPr/>
          <p:nvPr/>
        </p:nvSpPr>
        <p:spPr bwMode="auto">
          <a:xfrm>
            <a:off x="5795169" y="5482175"/>
            <a:ext cx="1469888" cy="238768"/>
          </a:xfrm>
          <a:prstGeom prst="snipRoundRect">
            <a:avLst>
              <a:gd name="adj1" fmla="val 16667"/>
              <a:gd name="adj2" fmla="val 23397"/>
            </a:avLst>
          </a:prstGeom>
          <a:gradFill flip="none" rotWithShape="1">
            <a:gsLst>
              <a:gs pos="0">
                <a:srgbClr val="92D050"/>
              </a:gs>
              <a:gs pos="69000">
                <a:schemeClr val="accent1"/>
              </a:gs>
              <a:gs pos="34000">
                <a:schemeClr val="accent1"/>
              </a:gs>
              <a:gs pos="100000">
                <a:srgbClr val="66FF66"/>
              </a:gs>
            </a:gsLst>
            <a:lin ang="0" scaled="1"/>
            <a:tileRect/>
          </a:gradFill>
          <a:ln w="12700">
            <a:solidFill>
              <a:schemeClr val="tx1"/>
            </a:solidFill>
          </a:ln>
          <a:ex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100" b="1" dirty="0">
                <a:cs typeface="+mn-cs"/>
              </a:rPr>
              <a:t>Утилиты </a:t>
            </a:r>
            <a:r>
              <a:rPr lang="en-US" sz="1100" b="1" dirty="0">
                <a:cs typeface="+mn-cs"/>
              </a:rPr>
              <a:t>ENTRY</a:t>
            </a:r>
            <a:endParaRPr lang="ru-RU" sz="1100" b="1" dirty="0">
              <a:cs typeface="+mn-cs"/>
            </a:endParaRPr>
          </a:p>
        </p:txBody>
      </p:sp>
      <p:sp>
        <p:nvSpPr>
          <p:cNvPr id="47" name="Прямоугольник с одним вырезанным скругленным углом 46"/>
          <p:cNvSpPr/>
          <p:nvPr/>
        </p:nvSpPr>
        <p:spPr bwMode="auto">
          <a:xfrm>
            <a:off x="4293099" y="5482818"/>
            <a:ext cx="1403111" cy="238125"/>
          </a:xfrm>
          <a:prstGeom prst="snipRoundRect">
            <a:avLst>
              <a:gd name="adj1" fmla="val 16667"/>
              <a:gd name="adj2" fmla="val 23397"/>
            </a:avLst>
          </a:prstGeom>
          <a:gradFill flip="none" rotWithShape="1">
            <a:gsLst>
              <a:gs pos="0">
                <a:srgbClr val="92D050"/>
              </a:gs>
              <a:gs pos="69000">
                <a:schemeClr val="accent1"/>
              </a:gs>
              <a:gs pos="34000">
                <a:schemeClr val="accent1"/>
              </a:gs>
              <a:gs pos="100000">
                <a:srgbClr val="66FF66"/>
              </a:gs>
            </a:gsLst>
            <a:lin ang="0" scaled="1"/>
            <a:tileRect/>
          </a:gradFill>
          <a:ln w="12700">
            <a:solidFill>
              <a:schemeClr val="tx1"/>
            </a:solidFill>
          </a:ln>
          <a:ex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00" b="1" dirty="0" err="1">
                <a:cs typeface="+mn-cs"/>
              </a:rPr>
              <a:t>MapLith</a:t>
            </a:r>
            <a:endParaRPr lang="ru-RU" sz="1100" b="1" dirty="0">
              <a:cs typeface="+mn-cs"/>
            </a:endParaRPr>
          </a:p>
        </p:txBody>
      </p:sp>
      <p:sp>
        <p:nvSpPr>
          <p:cNvPr id="46" name="Прямоугольник с одним вырезанным скругленным углом 45"/>
          <p:cNvSpPr/>
          <p:nvPr/>
        </p:nvSpPr>
        <p:spPr bwMode="auto">
          <a:xfrm>
            <a:off x="14288" y="5414467"/>
            <a:ext cx="2447925" cy="561975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200" dirty="0">
                <a:cs typeface="+mn-cs"/>
              </a:rPr>
              <a:t>Клиентские приложения для загрузки  данных и администрирования системы</a:t>
            </a:r>
          </a:p>
        </p:txBody>
      </p:sp>
      <p:sp>
        <p:nvSpPr>
          <p:cNvPr id="56" name="Прямоугольник с одним вырезанным скругленным углом 55"/>
          <p:cNvSpPr/>
          <p:nvPr/>
        </p:nvSpPr>
        <p:spPr bwMode="auto">
          <a:xfrm>
            <a:off x="0" y="4833442"/>
            <a:ext cx="3095625" cy="638175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400" b="1" dirty="0">
                <a:cs typeface="+mn-cs"/>
              </a:rPr>
              <a:t>УРОВЕНЬ КЛИЕНТСКИХ ПРИЛОЖЕНИЙ ДЛЯ УПРАВЛЕНИЯ СИСТЕМОЙ </a:t>
            </a:r>
          </a:p>
        </p:txBody>
      </p:sp>
      <p:sp>
        <p:nvSpPr>
          <p:cNvPr id="58" name="Прямоугольник с одним вырезанным скругленным углом 57"/>
          <p:cNvSpPr/>
          <p:nvPr/>
        </p:nvSpPr>
        <p:spPr bwMode="auto">
          <a:xfrm>
            <a:off x="-1588" y="3884117"/>
            <a:ext cx="2449513" cy="715962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200" dirty="0">
                <a:cs typeface="+mn-cs"/>
              </a:rPr>
              <a:t>Схемы базы данных – </a:t>
            </a:r>
            <a:r>
              <a:rPr lang="en-US" sz="1200" dirty="0">
                <a:cs typeface="+mn-cs"/>
              </a:rPr>
              <a:t>CATALOG, NADMUSER, VECTOR, GEONETWORK, MDSYS </a:t>
            </a:r>
            <a:r>
              <a:rPr lang="ru-RU" sz="1200" dirty="0">
                <a:cs typeface="+mn-cs"/>
              </a:rPr>
              <a:t>и т.д.</a:t>
            </a:r>
          </a:p>
        </p:txBody>
      </p:sp>
      <p:sp>
        <p:nvSpPr>
          <p:cNvPr id="59" name="Прямоугольник с одним вырезанным скругленным углом 58"/>
          <p:cNvSpPr/>
          <p:nvPr/>
        </p:nvSpPr>
        <p:spPr bwMode="auto">
          <a:xfrm>
            <a:off x="9525" y="3547567"/>
            <a:ext cx="3095625" cy="277812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400" b="1" dirty="0">
                <a:cs typeface="+mn-cs"/>
              </a:rPr>
              <a:t>ЯДРО </a:t>
            </a:r>
            <a:r>
              <a:rPr lang="ru-RU" sz="1400" b="1" dirty="0" smtClean="0">
                <a:cs typeface="+mn-cs"/>
              </a:rPr>
              <a:t>СИСТЕМЫ</a:t>
            </a:r>
            <a:endParaRPr lang="ru-RU" sz="1400" b="1" dirty="0">
              <a:cs typeface="+mn-cs"/>
            </a:endParaRPr>
          </a:p>
        </p:txBody>
      </p:sp>
      <p:sp>
        <p:nvSpPr>
          <p:cNvPr id="60" name="Прямоугольник с одним вырезанным скругленным углом 59"/>
          <p:cNvSpPr/>
          <p:nvPr/>
        </p:nvSpPr>
        <p:spPr bwMode="auto">
          <a:xfrm>
            <a:off x="-36513" y="2099767"/>
            <a:ext cx="3095626" cy="638175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400" b="1" dirty="0">
                <a:cs typeface="+mn-cs"/>
              </a:rPr>
              <a:t>УРОВЕНЬ СЕРВЕРНЫХ</a:t>
            </a:r>
          </a:p>
          <a:p>
            <a:pPr>
              <a:lnSpc>
                <a:spcPct val="80000"/>
              </a:lnSpc>
              <a:defRPr/>
            </a:pPr>
            <a:r>
              <a:rPr lang="ru-RU" sz="1400" b="1" dirty="0">
                <a:cs typeface="+mn-cs"/>
              </a:rPr>
              <a:t>ПРИЛОЖЕНИЙ ДЛЯ ДОСТУПА К ДАННЫМ </a:t>
            </a:r>
          </a:p>
        </p:txBody>
      </p:sp>
      <p:sp>
        <p:nvSpPr>
          <p:cNvPr id="9" name="Выноска со стрелками влево/вправо 8"/>
          <p:cNvSpPr/>
          <p:nvPr/>
        </p:nvSpPr>
        <p:spPr bwMode="auto">
          <a:xfrm rot="5400000">
            <a:off x="3023674" y="1476002"/>
            <a:ext cx="1025676" cy="720080"/>
          </a:xfrm>
          <a:prstGeom prst="leftRightArrowCallout">
            <a:avLst>
              <a:gd name="adj1" fmla="val 25000"/>
              <a:gd name="adj2" fmla="val 26649"/>
              <a:gd name="adj3" fmla="val 23351"/>
              <a:gd name="adj4" fmla="val 48123"/>
            </a:avLst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vert270" lIns="0" tIns="0" rIns="0" bIns="0" anchor="ctr" anchorCtr="1"/>
          <a:lstStyle/>
          <a:p>
            <a:pPr marL="342900" indent="-342900">
              <a:lnSpc>
                <a:spcPct val="80000"/>
              </a:lnSpc>
              <a:defRPr/>
            </a:pPr>
            <a:r>
              <a:rPr lang="en-US" sz="1400" dirty="0">
                <a:cs typeface="+mn-cs"/>
              </a:rPr>
              <a:t>WMS</a:t>
            </a:r>
            <a:endParaRPr lang="ru-RU" sz="1400" dirty="0">
              <a:cs typeface="+mn-cs"/>
            </a:endParaRPr>
          </a:p>
        </p:txBody>
      </p:sp>
      <p:sp>
        <p:nvSpPr>
          <p:cNvPr id="63" name="Выноска со стрелками влево/вправо 62"/>
          <p:cNvSpPr/>
          <p:nvPr/>
        </p:nvSpPr>
        <p:spPr bwMode="auto">
          <a:xfrm rot="5400000">
            <a:off x="4140301" y="1476002"/>
            <a:ext cx="1025676" cy="720080"/>
          </a:xfrm>
          <a:prstGeom prst="leftRightArrowCallout">
            <a:avLst>
              <a:gd name="adj1" fmla="val 25000"/>
              <a:gd name="adj2" fmla="val 26649"/>
              <a:gd name="adj3" fmla="val 23351"/>
              <a:gd name="adj4" fmla="val 48123"/>
            </a:avLst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vert270" lIns="0" tIns="0" rIns="0" bIns="0" anchor="ctr" anchorCtr="1"/>
          <a:lstStyle/>
          <a:p>
            <a:pPr marL="342900" indent="-342900">
              <a:lnSpc>
                <a:spcPct val="80000"/>
              </a:lnSpc>
            </a:pPr>
            <a:r>
              <a:rPr lang="en-US" sz="1400" dirty="0">
                <a:cs typeface="+mn-cs"/>
              </a:rPr>
              <a:t>WFS</a:t>
            </a:r>
            <a:endParaRPr lang="ru-RU" sz="1400" dirty="0">
              <a:cs typeface="+mn-cs"/>
            </a:endParaRPr>
          </a:p>
        </p:txBody>
      </p:sp>
      <p:sp>
        <p:nvSpPr>
          <p:cNvPr id="64" name="Выноска со стрелками влево/вправо 63"/>
          <p:cNvSpPr/>
          <p:nvPr/>
        </p:nvSpPr>
        <p:spPr bwMode="auto">
          <a:xfrm rot="5400000">
            <a:off x="5183846" y="1476002"/>
            <a:ext cx="1025676" cy="720080"/>
          </a:xfrm>
          <a:prstGeom prst="leftRightArrowCallout">
            <a:avLst>
              <a:gd name="adj1" fmla="val 25000"/>
              <a:gd name="adj2" fmla="val 26649"/>
              <a:gd name="adj3" fmla="val 23351"/>
              <a:gd name="adj4" fmla="val 48123"/>
            </a:avLst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vert270" lIns="0" tIns="0" rIns="0" bIns="0" anchor="ctr" anchorCtr="1"/>
          <a:lstStyle/>
          <a:p>
            <a:pPr marL="342900" indent="-342900">
              <a:lnSpc>
                <a:spcPct val="80000"/>
              </a:lnSpc>
            </a:pPr>
            <a:r>
              <a:rPr lang="en-US" sz="1200" dirty="0" err="1">
                <a:cs typeface="+mn-cs"/>
              </a:rPr>
              <a:t>GeoSciML</a:t>
            </a:r>
            <a:endParaRPr lang="ru-RU" sz="1200" dirty="0">
              <a:cs typeface="+mn-cs"/>
            </a:endParaRPr>
          </a:p>
        </p:txBody>
      </p:sp>
      <p:sp>
        <p:nvSpPr>
          <p:cNvPr id="65" name="Выноска со стрелками влево/вправо 64"/>
          <p:cNvSpPr/>
          <p:nvPr/>
        </p:nvSpPr>
        <p:spPr bwMode="auto">
          <a:xfrm rot="5400000">
            <a:off x="6362994" y="1476002"/>
            <a:ext cx="1025676" cy="720080"/>
          </a:xfrm>
          <a:prstGeom prst="leftRightArrowCallout">
            <a:avLst>
              <a:gd name="adj1" fmla="val 25000"/>
              <a:gd name="adj2" fmla="val 26649"/>
              <a:gd name="adj3" fmla="val 23351"/>
              <a:gd name="adj4" fmla="val 48123"/>
            </a:avLst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vert270" lIns="0" tIns="0" rIns="0" bIns="0" anchor="ctr" anchorCtr="1"/>
          <a:lstStyle/>
          <a:p>
            <a:pPr marL="342900" indent="-342900">
              <a:lnSpc>
                <a:spcPct val="80000"/>
              </a:lnSpc>
            </a:pPr>
            <a:r>
              <a:rPr lang="en-US" sz="1400" dirty="0">
                <a:cs typeface="+mn-cs"/>
              </a:rPr>
              <a:t>CSW</a:t>
            </a:r>
            <a:endParaRPr lang="ru-RU" sz="1400" dirty="0">
              <a:cs typeface="+mn-cs"/>
            </a:endParaRPr>
          </a:p>
        </p:txBody>
      </p:sp>
      <p:sp>
        <p:nvSpPr>
          <p:cNvPr id="66" name="Выноска со стрелками влево/вправо 65"/>
          <p:cNvSpPr/>
          <p:nvPr/>
        </p:nvSpPr>
        <p:spPr bwMode="auto">
          <a:xfrm rot="5400000">
            <a:off x="7488034" y="1476002"/>
            <a:ext cx="1025676" cy="720080"/>
          </a:xfrm>
          <a:prstGeom prst="leftRightArrowCallout">
            <a:avLst>
              <a:gd name="adj1" fmla="val 25000"/>
              <a:gd name="adj2" fmla="val 26649"/>
              <a:gd name="adj3" fmla="val 23351"/>
              <a:gd name="adj4" fmla="val 48123"/>
            </a:avLst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vert270" lIns="0" tIns="0" rIns="0" bIns="0" anchor="ctr" anchorCtr="1"/>
          <a:lstStyle/>
          <a:p>
            <a:pPr marL="342900" indent="-342900">
              <a:lnSpc>
                <a:spcPct val="80000"/>
              </a:lnSpc>
            </a:pPr>
            <a:r>
              <a:rPr lang="en-US" sz="1400" dirty="0" err="1">
                <a:cs typeface="+mn-cs"/>
              </a:rPr>
              <a:t>ArcSDE</a:t>
            </a:r>
            <a:endParaRPr lang="ru-RU" sz="1400" dirty="0">
              <a:cs typeface="+mn-cs"/>
            </a:endParaRPr>
          </a:p>
        </p:txBody>
      </p:sp>
      <p:sp>
        <p:nvSpPr>
          <p:cNvPr id="10" name="Правая фигурная скобка 9"/>
          <p:cNvSpPr/>
          <p:nvPr/>
        </p:nvSpPr>
        <p:spPr bwMode="auto">
          <a:xfrm rot="-5400000">
            <a:off x="5557160" y="-1588628"/>
            <a:ext cx="324035" cy="5643645"/>
          </a:xfrm>
          <a:prstGeom prst="rightBrace">
            <a:avLst>
              <a:gd name="adj1" fmla="val 132937"/>
              <a:gd name="adj2" fmla="val 50644"/>
            </a:avLst>
          </a:prstGeom>
          <a:noFill/>
          <a:ln w="19050" cap="flat" cmpd="sng" algn="ctr">
            <a:gradFill>
              <a:gsLst>
                <a:gs pos="0">
                  <a:schemeClr val="accent3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ct val="80000"/>
              </a:lnSpc>
              <a:defRPr/>
            </a:pPr>
            <a:endParaRPr lang="ru-RU">
              <a:cs typeface="+mn-cs"/>
            </a:endParaRPr>
          </a:p>
        </p:txBody>
      </p:sp>
      <p:sp>
        <p:nvSpPr>
          <p:cNvPr id="3" name="Прямоугольник с двумя вырезанными противолежащими углами 2"/>
          <p:cNvSpPr/>
          <p:nvPr/>
        </p:nvSpPr>
        <p:spPr bwMode="auto">
          <a:xfrm flipH="1">
            <a:off x="3477980" y="3696222"/>
            <a:ext cx="1440160" cy="360000"/>
          </a:xfrm>
          <a:prstGeom prst="snip2DiagRect">
            <a:avLst/>
          </a:prstGeom>
          <a:gradFill flip="none" rotWithShape="1">
            <a:gsLst>
              <a:gs pos="0">
                <a:srgbClr val="8488C4"/>
              </a:gs>
              <a:gs pos="16000">
                <a:srgbClr val="D4DEFF"/>
              </a:gs>
              <a:gs pos="88000">
                <a:srgbClr val="D4DEFF">
                  <a:alpha val="99000"/>
                </a:srgbClr>
              </a:gs>
              <a:gs pos="100000">
                <a:srgbClr val="96AB94"/>
              </a:gs>
            </a:gsLst>
            <a:lin ang="10800000" scaled="1"/>
            <a:tileRect/>
          </a:gradFill>
          <a:ln w="28575">
            <a:solidFill>
              <a:schemeClr val="tx1"/>
            </a:solidFill>
            <a:round/>
            <a:headEnd/>
            <a:tailEnd/>
          </a:ln>
          <a:effectLst>
            <a:glow rad="101600">
              <a:schemeClr val="bg1">
                <a:lumMod val="6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extLst/>
        </p:spPr>
        <p:txBody>
          <a:bodyPr wrap="none" lIns="0" tIns="0" rIns="0" bIns="0" anchor="ctr"/>
          <a:lstStyle/>
          <a:p>
            <a:pPr algn="ctr">
              <a:lnSpc>
                <a:spcPct val="80000"/>
              </a:lnSpc>
            </a:pPr>
            <a:r>
              <a:rPr lang="ru-RU" sz="1100" dirty="0">
                <a:cs typeface="+mn-cs"/>
              </a:rPr>
              <a:t>ЦМ ГК- </a:t>
            </a:r>
            <a:r>
              <a:rPr lang="ru-RU" sz="1100" dirty="0" smtClean="0">
                <a:cs typeface="+mn-cs"/>
              </a:rPr>
              <a:t>200-1000-</a:t>
            </a: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2500</a:t>
            </a:r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" name="Прямоугольник с двумя вырезанными противолежащими углами 69"/>
          <p:cNvSpPr/>
          <p:nvPr/>
        </p:nvSpPr>
        <p:spPr bwMode="auto">
          <a:xfrm>
            <a:off x="6622224" y="3718624"/>
            <a:ext cx="1523854" cy="360000"/>
          </a:xfrm>
          <a:prstGeom prst="snip2DiagRect">
            <a:avLst/>
          </a:prstGeom>
          <a:gradFill flip="none" rotWithShape="1">
            <a:gsLst>
              <a:gs pos="0">
                <a:srgbClr val="8488C4"/>
              </a:gs>
              <a:gs pos="16000">
                <a:srgbClr val="D4DEFF"/>
              </a:gs>
              <a:gs pos="88000">
                <a:srgbClr val="D4DEFF">
                  <a:alpha val="99000"/>
                </a:srgbClr>
              </a:gs>
              <a:gs pos="100000">
                <a:srgbClr val="96AB94"/>
              </a:gs>
            </a:gsLst>
            <a:lin ang="10800000" scaled="1"/>
            <a:tileRect/>
          </a:gradFill>
          <a:ln w="28575">
            <a:solidFill>
              <a:schemeClr val="tx1"/>
            </a:solidFill>
            <a:round/>
            <a:headEnd/>
            <a:tailEnd/>
          </a:ln>
          <a:effectLst>
            <a:glow rad="101600">
              <a:schemeClr val="bg1">
                <a:lumMod val="6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extLst/>
        </p:spPr>
        <p:txBody>
          <a:bodyPr wrap="none" lIns="0" tIns="0" rIns="0" bIns="0" anchor="ctr"/>
          <a:lstStyle/>
          <a:p>
            <a:pPr algn="ctr">
              <a:lnSpc>
                <a:spcPct val="80000"/>
              </a:lnSpc>
            </a:pPr>
            <a:r>
              <a:rPr lang="ru-RU" sz="1100" dirty="0">
                <a:cs typeface="+mn-cs"/>
              </a:rPr>
              <a:t>СЛ  ГК- 200-1000</a:t>
            </a:r>
          </a:p>
        </p:txBody>
      </p:sp>
      <p:sp>
        <p:nvSpPr>
          <p:cNvPr id="71" name="Прямоугольник с двумя вырезанными противолежащими углами 70"/>
          <p:cNvSpPr/>
          <p:nvPr/>
        </p:nvSpPr>
        <p:spPr bwMode="auto">
          <a:xfrm flipH="1">
            <a:off x="3492040" y="4149120"/>
            <a:ext cx="1440000" cy="360000"/>
          </a:xfrm>
          <a:prstGeom prst="snip2DiagRect">
            <a:avLst/>
          </a:prstGeom>
          <a:gradFill flip="none" rotWithShape="1">
            <a:gsLst>
              <a:gs pos="0">
                <a:srgbClr val="8488C4"/>
              </a:gs>
              <a:gs pos="16000">
                <a:srgbClr val="D4DEFF"/>
              </a:gs>
              <a:gs pos="88000">
                <a:srgbClr val="D4DEFF">
                  <a:alpha val="99000"/>
                </a:srgbClr>
              </a:gs>
              <a:gs pos="100000">
                <a:srgbClr val="96AB94"/>
              </a:gs>
            </a:gsLst>
            <a:lin ang="10800000" scaled="1"/>
            <a:tileRect/>
          </a:gradFill>
          <a:ln w="28575">
            <a:solidFill>
              <a:schemeClr val="tx1"/>
            </a:solidFill>
            <a:round/>
            <a:headEnd/>
            <a:tailEnd/>
          </a:ln>
          <a:effectLst>
            <a:glow rad="101600">
              <a:schemeClr val="bg1">
                <a:lumMod val="6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extLst/>
        </p:spPr>
        <p:txBody>
          <a:bodyPr wrap="none" lIns="0" tIns="0" rIns="0" bIns="0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1100" dirty="0" err="1" smtClean="0">
                <a:cs typeface="+mn-cs"/>
              </a:rPr>
              <a:t>Георастр</a:t>
            </a:r>
            <a:r>
              <a:rPr lang="ru-RU" sz="1100" dirty="0" smtClean="0">
                <a:cs typeface="+mn-cs"/>
              </a:rPr>
              <a:t>  </a:t>
            </a:r>
            <a:r>
              <a:rPr lang="ru-RU" sz="1100" dirty="0">
                <a:cs typeface="+mn-cs"/>
              </a:rPr>
              <a:t>ГК-200-1000</a:t>
            </a:r>
          </a:p>
        </p:txBody>
      </p:sp>
      <p:sp>
        <p:nvSpPr>
          <p:cNvPr id="72" name="Прямоугольник с двумя вырезанными противолежащими углами 71"/>
          <p:cNvSpPr/>
          <p:nvPr/>
        </p:nvSpPr>
        <p:spPr bwMode="auto">
          <a:xfrm>
            <a:off x="6624910" y="4185256"/>
            <a:ext cx="1547490" cy="360000"/>
          </a:xfrm>
          <a:prstGeom prst="snip2DiagRect">
            <a:avLst/>
          </a:prstGeom>
          <a:gradFill flip="none" rotWithShape="1">
            <a:gsLst>
              <a:gs pos="0">
                <a:srgbClr val="8488C4"/>
              </a:gs>
              <a:gs pos="16000">
                <a:srgbClr val="D4DEFF"/>
              </a:gs>
              <a:gs pos="88000">
                <a:srgbClr val="D4DEFF">
                  <a:alpha val="99000"/>
                </a:srgbClr>
              </a:gs>
              <a:gs pos="100000">
                <a:srgbClr val="96AB94"/>
              </a:gs>
            </a:gsLst>
            <a:lin ang="10800000" scaled="1"/>
            <a:tileRect/>
          </a:gradFill>
          <a:ln w="28575">
            <a:solidFill>
              <a:schemeClr val="tx1"/>
            </a:solidFill>
            <a:round/>
            <a:headEnd/>
            <a:tailEnd/>
          </a:ln>
          <a:effectLst>
            <a:glow rad="101600">
              <a:schemeClr val="bg1">
                <a:lumMod val="6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extLst/>
        </p:spPr>
        <p:txBody>
          <a:bodyPr wrap="none" lIns="0" tIns="0" rIns="0" bIns="0" anchor="ctr"/>
          <a:lstStyle/>
          <a:p>
            <a:pPr algn="ctr">
              <a:lnSpc>
                <a:spcPct val="80000"/>
              </a:lnSpc>
            </a:pPr>
            <a:r>
              <a:rPr lang="ru-RU" sz="1100" dirty="0">
                <a:cs typeface="+mn-cs"/>
              </a:rPr>
              <a:t>Онтологии ГК-200-1000</a:t>
            </a:r>
          </a:p>
        </p:txBody>
      </p:sp>
      <p:sp>
        <p:nvSpPr>
          <p:cNvPr id="7" name="Прямоугольник с двумя скругленными соседними углами 6"/>
          <p:cNvSpPr/>
          <p:nvPr/>
        </p:nvSpPr>
        <p:spPr bwMode="auto">
          <a:xfrm>
            <a:off x="323528" y="260648"/>
            <a:ext cx="8712522" cy="648072"/>
          </a:xfrm>
          <a:prstGeom prst="round2SameRect">
            <a:avLst>
              <a:gd name="adj1" fmla="val 16667"/>
              <a:gd name="adj2" fmla="val 14099"/>
            </a:avLst>
          </a:prstGeom>
          <a:gradFill>
            <a:gsLst>
              <a:gs pos="0">
                <a:srgbClr val="DDEBCF"/>
              </a:gs>
              <a:gs pos="68000">
                <a:srgbClr val="FFFF99"/>
              </a:gs>
              <a:gs pos="98333">
                <a:schemeClr val="bg1"/>
              </a:gs>
              <a:gs pos="89000">
                <a:schemeClr val="accent4">
                  <a:lumMod val="65000"/>
                  <a:lumOff val="35000"/>
                </a:schemeClr>
              </a:gs>
            </a:gsLst>
            <a:lin ang="5400000" scaled="0"/>
          </a:gradFill>
          <a:ln w="12700">
            <a:solidFill>
              <a:schemeClr val="tx1"/>
            </a:solidFill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endParaRPr lang="ru-RU" sz="1100">
              <a:cs typeface="+mn-cs"/>
            </a:endParaRPr>
          </a:p>
        </p:txBody>
      </p:sp>
      <p:sp>
        <p:nvSpPr>
          <p:cNvPr id="68" name="Прямоугольник с одним вырезанным скругленным углом 67"/>
          <p:cNvSpPr/>
          <p:nvPr/>
        </p:nvSpPr>
        <p:spPr bwMode="auto">
          <a:xfrm>
            <a:off x="539552" y="387740"/>
            <a:ext cx="8001198" cy="406551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200" b="1" dirty="0">
                <a:solidFill>
                  <a:schemeClr val="accent5">
                    <a:lumMod val="25000"/>
                  </a:schemeClr>
                </a:solidFill>
                <a:cs typeface="+mn-cs"/>
              </a:rPr>
              <a:t>ПРОГРАММНЫЕ  КЛИЕНТЫ</a:t>
            </a:r>
            <a:r>
              <a:rPr lang="en-US" sz="1200" b="1" dirty="0">
                <a:solidFill>
                  <a:schemeClr val="accent5">
                    <a:lumMod val="25000"/>
                  </a:schemeClr>
                </a:solidFill>
                <a:cs typeface="+mn-cs"/>
              </a:rPr>
              <a:t> </a:t>
            </a:r>
            <a:r>
              <a:rPr lang="ru-RU" sz="1200" b="1" dirty="0" smtClean="0">
                <a:solidFill>
                  <a:schemeClr val="accent5">
                    <a:lumMod val="25000"/>
                  </a:schemeClr>
                </a:solidFill>
                <a:cs typeface="+mn-cs"/>
              </a:rPr>
              <a:t>                  (</a:t>
            </a:r>
            <a:r>
              <a:rPr lang="en-US" sz="1200" b="1" dirty="0" err="1">
                <a:solidFill>
                  <a:schemeClr val="accent5">
                    <a:lumMod val="25000"/>
                  </a:schemeClr>
                </a:solidFill>
                <a:cs typeface="+mn-cs"/>
              </a:rPr>
              <a:t>ArcGis</a:t>
            </a:r>
            <a:r>
              <a:rPr lang="en-US" sz="1200" b="1" dirty="0">
                <a:solidFill>
                  <a:schemeClr val="accent5">
                    <a:lumMod val="25000"/>
                  </a:schemeClr>
                </a:solidFill>
                <a:cs typeface="+mn-cs"/>
              </a:rPr>
              <a:t>, MapInfo, </a:t>
            </a:r>
            <a:r>
              <a:rPr lang="en-US" sz="1200" b="1" dirty="0" err="1">
                <a:solidFill>
                  <a:schemeClr val="accent5">
                    <a:lumMod val="25000"/>
                  </a:schemeClr>
                </a:solidFill>
                <a:cs typeface="+mn-cs"/>
              </a:rPr>
              <a:t>GeoSoft</a:t>
            </a:r>
            <a:r>
              <a:rPr lang="en-US" sz="1200" b="1" dirty="0">
                <a:solidFill>
                  <a:schemeClr val="accent5">
                    <a:lumMod val="25000"/>
                  </a:schemeClr>
                </a:solidFill>
                <a:cs typeface="+mn-cs"/>
              </a:rPr>
              <a:t>, </a:t>
            </a:r>
            <a:r>
              <a:rPr lang="en-US" sz="1200" b="1" dirty="0" err="1">
                <a:solidFill>
                  <a:schemeClr val="accent5">
                    <a:lumMod val="25000"/>
                  </a:schemeClr>
                </a:solidFill>
                <a:cs typeface="+mn-cs"/>
              </a:rPr>
              <a:t>QuantumGIS</a:t>
            </a:r>
            <a:r>
              <a:rPr lang="en-US" sz="1200" b="1" dirty="0">
                <a:solidFill>
                  <a:schemeClr val="accent5">
                    <a:lumMod val="25000"/>
                  </a:schemeClr>
                </a:solidFill>
                <a:cs typeface="+mn-cs"/>
              </a:rPr>
              <a:t>, GRASS, Dapple</a:t>
            </a:r>
            <a:r>
              <a:rPr lang="en-US" sz="1200" b="1" dirty="0" smtClean="0">
                <a:solidFill>
                  <a:schemeClr val="accent5">
                    <a:lumMod val="25000"/>
                  </a:schemeClr>
                </a:solidFill>
                <a:cs typeface="+mn-cs"/>
              </a:rPr>
              <a:t>…)</a:t>
            </a:r>
            <a:r>
              <a:rPr lang="ru-RU" sz="1200" b="1" dirty="0" smtClean="0">
                <a:solidFill>
                  <a:schemeClr val="accent5">
                    <a:lumMod val="25000"/>
                  </a:schemeClr>
                </a:solidFill>
                <a:cs typeface="+mn-cs"/>
              </a:rPr>
              <a:t> ИНФОРМАЦИОННЫЕ </a:t>
            </a:r>
            <a:r>
              <a:rPr lang="ru-RU" sz="1200" b="1" dirty="0">
                <a:solidFill>
                  <a:schemeClr val="accent5">
                    <a:lumMod val="25000"/>
                  </a:schemeClr>
                </a:solidFill>
                <a:cs typeface="+mn-cs"/>
              </a:rPr>
              <a:t>СИСТЕМЫ</a:t>
            </a:r>
            <a:r>
              <a:rPr lang="en-US" sz="1200" b="1" dirty="0">
                <a:solidFill>
                  <a:schemeClr val="accent5">
                    <a:lumMod val="25000"/>
                  </a:schemeClr>
                </a:solidFill>
                <a:cs typeface="+mn-cs"/>
              </a:rPr>
              <a:t> </a:t>
            </a:r>
            <a:r>
              <a:rPr lang="ru-RU" sz="1200" b="1" dirty="0" smtClean="0">
                <a:solidFill>
                  <a:schemeClr val="accent5">
                    <a:lumMod val="25000"/>
                  </a:schemeClr>
                </a:solidFill>
                <a:cs typeface="+mn-cs"/>
              </a:rPr>
              <a:t>       </a:t>
            </a:r>
            <a:r>
              <a:rPr lang="en-US" sz="1200" b="1" dirty="0" smtClean="0">
                <a:solidFill>
                  <a:schemeClr val="accent5">
                    <a:lumMod val="25000"/>
                  </a:schemeClr>
                </a:solidFill>
                <a:cs typeface="+mn-cs"/>
              </a:rPr>
              <a:t>(</a:t>
            </a:r>
            <a:r>
              <a:rPr lang="ru-RU" sz="1200" b="1" dirty="0" smtClean="0">
                <a:solidFill>
                  <a:schemeClr val="accent5">
                    <a:lumMod val="25000"/>
                  </a:schemeClr>
                </a:solidFill>
                <a:cs typeface="+mn-cs"/>
              </a:rPr>
              <a:t>СОБР-</a:t>
            </a:r>
            <a:r>
              <a:rPr lang="ru-RU" sz="1200" b="1" dirty="0" err="1" smtClean="0">
                <a:solidFill>
                  <a:schemeClr val="accent5">
                    <a:lumMod val="25000"/>
                  </a:schemeClr>
                </a:solidFill>
                <a:cs typeface="+mn-cs"/>
              </a:rPr>
              <a:t>Роснедра</a:t>
            </a:r>
            <a:r>
              <a:rPr lang="ru-RU" sz="1200" b="1" dirty="0">
                <a:solidFill>
                  <a:schemeClr val="accent5">
                    <a:lumMod val="25000"/>
                  </a:schemeClr>
                </a:solidFill>
                <a:cs typeface="+mn-cs"/>
              </a:rPr>
              <a:t>, ООБ </a:t>
            </a:r>
            <a:r>
              <a:rPr lang="ru-RU" sz="1200" b="1" dirty="0" err="1" smtClean="0">
                <a:solidFill>
                  <a:schemeClr val="accent5">
                    <a:lumMod val="25000"/>
                  </a:schemeClr>
                </a:solidFill>
                <a:cs typeface="+mn-cs"/>
              </a:rPr>
              <a:t>Минерагения</a:t>
            </a:r>
            <a:r>
              <a:rPr lang="ru-RU" sz="1200" b="1" dirty="0" smtClean="0">
                <a:solidFill>
                  <a:schemeClr val="accent5">
                    <a:lumMod val="25000"/>
                  </a:schemeClr>
                </a:solidFill>
                <a:cs typeface="+mn-cs"/>
              </a:rPr>
              <a:t>….., </a:t>
            </a:r>
            <a:r>
              <a:rPr lang="ru-RU" sz="1200" b="1" dirty="0" err="1" smtClean="0">
                <a:solidFill>
                  <a:schemeClr val="accent5">
                    <a:lumMod val="25000"/>
                  </a:schemeClr>
                </a:solidFill>
                <a:cs typeface="+mn-cs"/>
              </a:rPr>
              <a:t>Росгеолофонд</a:t>
            </a:r>
            <a:r>
              <a:rPr lang="ru-RU" sz="1200" b="1" dirty="0" smtClean="0">
                <a:solidFill>
                  <a:schemeClr val="accent5">
                    <a:lumMod val="25000"/>
                  </a:schemeClr>
                </a:solidFill>
                <a:cs typeface="+mn-cs"/>
              </a:rPr>
              <a:t>, Минерал)</a:t>
            </a:r>
            <a:endParaRPr lang="ru-RU" sz="1200" b="1" dirty="0">
              <a:solidFill>
                <a:schemeClr val="accent5">
                  <a:lumMod val="25000"/>
                </a:schemeClr>
              </a:solidFill>
              <a:cs typeface="+mn-cs"/>
            </a:endParaRPr>
          </a:p>
        </p:txBody>
      </p:sp>
      <p:sp>
        <p:nvSpPr>
          <p:cNvPr id="51" name="Прямоугольник с одним вырезанным скругленным углом 50"/>
          <p:cNvSpPr/>
          <p:nvPr/>
        </p:nvSpPr>
        <p:spPr bwMode="auto">
          <a:xfrm>
            <a:off x="-684584" y="-266273"/>
            <a:ext cx="8955087" cy="250825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1200" b="1" spc="670" dirty="0">
                <a:solidFill>
                  <a:schemeClr val="bg1"/>
                </a:solidFill>
                <a:cs typeface="+mn-cs"/>
              </a:rPr>
              <a:t>ОБЩАЯ АРХИТЕКТУРА </a:t>
            </a:r>
          </a:p>
        </p:txBody>
      </p:sp>
      <p:sp>
        <p:nvSpPr>
          <p:cNvPr id="52" name="Прямоугольник с одним вырезанным скругленным углом 51"/>
          <p:cNvSpPr/>
          <p:nvPr/>
        </p:nvSpPr>
        <p:spPr bwMode="auto">
          <a:xfrm>
            <a:off x="-36513" y="2687142"/>
            <a:ext cx="2690813" cy="561975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200" dirty="0">
                <a:cs typeface="+mn-cs"/>
              </a:rPr>
              <a:t>Картографические сервисы для организации доступа к данным по локальным и глобальным сетям</a:t>
            </a:r>
          </a:p>
        </p:txBody>
      </p:sp>
      <p:sp>
        <p:nvSpPr>
          <p:cNvPr id="4" name="Стрелка вверх 3"/>
          <p:cNvSpPr/>
          <p:nvPr/>
        </p:nvSpPr>
        <p:spPr bwMode="auto">
          <a:xfrm>
            <a:off x="3707904" y="4792562"/>
            <a:ext cx="396547" cy="1282130"/>
          </a:xfrm>
          <a:prstGeom prst="upArrow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vert270" lIns="0" tIns="0" rIns="0" bIns="0" anchor="ctr" anchorCtr="1"/>
          <a:lstStyle/>
          <a:p>
            <a:pPr marL="342900" indent="-342900">
              <a:lnSpc>
                <a:spcPct val="80000"/>
              </a:lnSpc>
            </a:pPr>
            <a:endParaRPr lang="ru-RU" sz="1400">
              <a:cs typeface="+mn-cs"/>
            </a:endParaRPr>
          </a:p>
        </p:txBody>
      </p:sp>
      <p:sp>
        <p:nvSpPr>
          <p:cNvPr id="69" name="Прямоугольник с одним вырезанным скругленным углом 68"/>
          <p:cNvSpPr/>
          <p:nvPr/>
        </p:nvSpPr>
        <p:spPr bwMode="auto">
          <a:xfrm>
            <a:off x="-38889" y="6029682"/>
            <a:ext cx="3095625" cy="277487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400" b="1" dirty="0" smtClean="0">
                <a:cs typeface="+mn-cs"/>
              </a:rPr>
              <a:t>ЛОКАЛЬНЫЕ БД ФГУП ВСЕГЕИ</a:t>
            </a:r>
            <a:endParaRPr lang="ru-RU" sz="1400" b="1" dirty="0">
              <a:cs typeface="+mn-cs"/>
            </a:endParaRPr>
          </a:p>
        </p:txBody>
      </p:sp>
      <p:sp>
        <p:nvSpPr>
          <p:cNvPr id="73" name="Прямоугольник с одним вырезанным скругленным углом 72"/>
          <p:cNvSpPr/>
          <p:nvPr/>
        </p:nvSpPr>
        <p:spPr bwMode="auto">
          <a:xfrm>
            <a:off x="14288" y="6297873"/>
            <a:ext cx="2447925" cy="561427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200" dirty="0" smtClean="0">
                <a:cs typeface="+mn-cs"/>
              </a:rPr>
              <a:t>Загрузка цифровых материалов из локальных БД ведущихся во  ВСЕГЕИ</a:t>
            </a:r>
            <a:endParaRPr lang="ru-RU" sz="1200" dirty="0">
              <a:cs typeface="+mn-cs"/>
            </a:endParaRPr>
          </a:p>
        </p:txBody>
      </p:sp>
      <p:sp>
        <p:nvSpPr>
          <p:cNvPr id="6" name="Блок-схема: магнитный диск 5"/>
          <p:cNvSpPr/>
          <p:nvPr/>
        </p:nvSpPr>
        <p:spPr bwMode="auto">
          <a:xfrm>
            <a:off x="4565798" y="6169796"/>
            <a:ext cx="1584895" cy="615558"/>
          </a:xfrm>
          <a:prstGeom prst="flowChartMagneticDisk">
            <a:avLst/>
          </a:prstGeom>
          <a:gradFill flip="none" rotWithShape="1">
            <a:gsLst>
              <a:gs pos="0">
                <a:srgbClr val="92D050"/>
              </a:gs>
              <a:gs pos="51000">
                <a:srgbClr val="D4DEFF"/>
              </a:gs>
              <a:gs pos="88000">
                <a:srgbClr val="92D050"/>
              </a:gs>
              <a:gs pos="100000">
                <a:srgbClr val="96AB94"/>
              </a:gs>
            </a:gsLst>
            <a:lin ang="1080000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>
            <a:glow rad="101600">
              <a:schemeClr val="bg1">
                <a:lumMod val="6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extLst/>
        </p:spPr>
        <p:txBody>
          <a:bodyPr wrap="none" lIns="0" tIns="0" rIns="0" bIns="0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1100" dirty="0" smtClean="0"/>
              <a:t>файловое хранилище</a:t>
            </a:r>
            <a:endParaRPr lang="ru-RU" sz="1100" dirty="0"/>
          </a:p>
          <a:p>
            <a:pPr algn="ctr">
              <a:lnSpc>
                <a:spcPct val="80000"/>
              </a:lnSpc>
              <a:defRPr/>
            </a:pPr>
            <a:r>
              <a:rPr lang="ru-RU" sz="1100" dirty="0" smtClean="0"/>
              <a:t>Г/Ф </a:t>
            </a:r>
            <a:r>
              <a:rPr lang="ru-RU" sz="1100" dirty="0"/>
              <a:t>основ</a:t>
            </a:r>
          </a:p>
        </p:txBody>
      </p:sp>
      <p:sp>
        <p:nvSpPr>
          <p:cNvPr id="74" name="Блок-схема: магнитный диск 73"/>
          <p:cNvSpPr/>
          <p:nvPr/>
        </p:nvSpPr>
        <p:spPr bwMode="auto">
          <a:xfrm>
            <a:off x="2987824" y="6169796"/>
            <a:ext cx="1574800" cy="615558"/>
          </a:xfrm>
          <a:prstGeom prst="flowChartMagneticDisk">
            <a:avLst/>
          </a:prstGeom>
          <a:gradFill flip="none" rotWithShape="1">
            <a:gsLst>
              <a:gs pos="0">
                <a:srgbClr val="92D050"/>
              </a:gs>
              <a:gs pos="51000">
                <a:srgbClr val="D4DEFF"/>
              </a:gs>
              <a:gs pos="88000">
                <a:srgbClr val="92D050"/>
              </a:gs>
              <a:gs pos="100000">
                <a:srgbClr val="96AB94"/>
              </a:gs>
            </a:gsLst>
            <a:lin ang="1080000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>
            <a:glow rad="101600">
              <a:schemeClr val="bg1">
                <a:lumMod val="6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extLst/>
        </p:spPr>
        <p:txBody>
          <a:bodyPr wrap="none" lIns="0" tIns="0" rIns="0" bIns="0" anchor="ctr"/>
          <a:lstStyle/>
          <a:p>
            <a:pPr algn="ctr">
              <a:lnSpc>
                <a:spcPct val="80000"/>
              </a:lnSpc>
            </a:pPr>
            <a:r>
              <a:rPr lang="ru-RU" sz="1100" dirty="0" smtClean="0"/>
              <a:t>файловое </a:t>
            </a:r>
            <a:r>
              <a:rPr lang="ru-RU" sz="1100" dirty="0"/>
              <a:t>хранилище </a:t>
            </a:r>
            <a:endParaRPr lang="ru-RU" sz="1100" dirty="0" smtClean="0"/>
          </a:p>
          <a:p>
            <a:pPr algn="ctr">
              <a:lnSpc>
                <a:spcPct val="80000"/>
              </a:lnSpc>
            </a:pPr>
            <a:r>
              <a:rPr lang="ru-RU" sz="1100" dirty="0" smtClean="0"/>
              <a:t>Дистанционных </a:t>
            </a:r>
            <a:r>
              <a:rPr lang="ru-RU" sz="1100" dirty="0"/>
              <a:t>основ</a:t>
            </a:r>
          </a:p>
        </p:txBody>
      </p:sp>
      <p:sp>
        <p:nvSpPr>
          <p:cNvPr id="75" name="Блок-схема: магнитный диск 74"/>
          <p:cNvSpPr/>
          <p:nvPr/>
        </p:nvSpPr>
        <p:spPr bwMode="auto">
          <a:xfrm>
            <a:off x="6185243" y="6169796"/>
            <a:ext cx="1431131" cy="615558"/>
          </a:xfrm>
          <a:prstGeom prst="flowChartMagneticDisk">
            <a:avLst/>
          </a:prstGeom>
          <a:gradFill flip="none" rotWithShape="1">
            <a:gsLst>
              <a:gs pos="0">
                <a:srgbClr val="92D050"/>
              </a:gs>
              <a:gs pos="51000">
                <a:srgbClr val="D4DEFF"/>
              </a:gs>
              <a:gs pos="88000">
                <a:srgbClr val="92D050"/>
              </a:gs>
              <a:gs pos="100000">
                <a:srgbClr val="96AB94"/>
              </a:gs>
            </a:gsLst>
            <a:lin ang="1080000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>
            <a:glow rad="101600">
              <a:schemeClr val="bg1">
                <a:lumMod val="6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extLst/>
        </p:spPr>
        <p:txBody>
          <a:bodyPr wrap="none" lIns="0" tIns="0" rIns="0" bIns="0" anchor="ctr"/>
          <a:lstStyle/>
          <a:p>
            <a:pPr algn="ctr">
              <a:lnSpc>
                <a:spcPct val="80000"/>
              </a:lnSpc>
            </a:pPr>
            <a:r>
              <a:rPr lang="ru-RU" sz="1100" dirty="0"/>
              <a:t>файловое хранилище</a:t>
            </a:r>
          </a:p>
          <a:p>
            <a:pPr algn="ctr">
              <a:lnSpc>
                <a:spcPct val="80000"/>
              </a:lnSpc>
            </a:pPr>
            <a:r>
              <a:rPr lang="ru-RU" sz="1100" dirty="0"/>
              <a:t>ЦИИ</a:t>
            </a:r>
          </a:p>
        </p:txBody>
      </p:sp>
      <p:sp>
        <p:nvSpPr>
          <p:cNvPr id="76" name="Блок-схема: магнитный диск 75"/>
          <p:cNvSpPr/>
          <p:nvPr/>
        </p:nvSpPr>
        <p:spPr bwMode="auto">
          <a:xfrm>
            <a:off x="7669899" y="6154381"/>
            <a:ext cx="1431131" cy="615558"/>
          </a:xfrm>
          <a:prstGeom prst="flowChartMagneticDisk">
            <a:avLst/>
          </a:prstGeom>
          <a:gradFill flip="none" rotWithShape="1">
            <a:gsLst>
              <a:gs pos="0">
                <a:srgbClr val="92D050"/>
              </a:gs>
              <a:gs pos="51000">
                <a:srgbClr val="D4DEFF"/>
              </a:gs>
              <a:gs pos="88000">
                <a:srgbClr val="92D050"/>
              </a:gs>
              <a:gs pos="100000">
                <a:srgbClr val="96AB94"/>
              </a:gs>
            </a:gsLst>
            <a:lin ang="1080000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>
            <a:glow rad="101600">
              <a:schemeClr val="bg1">
                <a:lumMod val="6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extLst/>
        </p:spPr>
        <p:txBody>
          <a:bodyPr wrap="none" lIns="0" tIns="0" rIns="0" bIns="0" anchor="ctr"/>
          <a:lstStyle/>
          <a:p>
            <a:pPr algn="ctr">
              <a:lnSpc>
                <a:spcPct val="80000"/>
              </a:lnSpc>
            </a:pPr>
            <a:r>
              <a:rPr lang="ru-RU" sz="1100" dirty="0"/>
              <a:t>БД </a:t>
            </a:r>
          </a:p>
          <a:p>
            <a:pPr algn="ctr">
              <a:lnSpc>
                <a:spcPct val="80000"/>
              </a:lnSpc>
            </a:pPr>
            <a:r>
              <a:rPr lang="ru-RU" sz="1100" dirty="0"/>
              <a:t>ЦНИГРИ Музея</a:t>
            </a:r>
          </a:p>
        </p:txBody>
      </p:sp>
      <p:sp>
        <p:nvSpPr>
          <p:cNvPr id="77" name="Прямоугольник с одним вырезанным скругленным углом 76"/>
          <p:cNvSpPr/>
          <p:nvPr/>
        </p:nvSpPr>
        <p:spPr bwMode="auto">
          <a:xfrm>
            <a:off x="163516" y="1227679"/>
            <a:ext cx="2690813" cy="329113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Макет  НГКИС</a:t>
            </a: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" name="Прямоугольник с одним вырезанным скругленным углом 49"/>
          <p:cNvSpPr/>
          <p:nvPr/>
        </p:nvSpPr>
        <p:spPr bwMode="auto">
          <a:xfrm>
            <a:off x="3212877" y="5189163"/>
            <a:ext cx="1638300" cy="238125"/>
          </a:xfrm>
          <a:prstGeom prst="snipRoundRect">
            <a:avLst>
              <a:gd name="adj1" fmla="val 16667"/>
              <a:gd name="adj2" fmla="val 23397"/>
            </a:avLst>
          </a:prstGeom>
          <a:gradFill flip="none" rotWithShape="1">
            <a:gsLst>
              <a:gs pos="0">
                <a:srgbClr val="92D050"/>
              </a:gs>
              <a:gs pos="69000">
                <a:schemeClr val="accent1"/>
              </a:gs>
              <a:gs pos="34000">
                <a:schemeClr val="accent1"/>
              </a:gs>
              <a:gs pos="100000">
                <a:srgbClr val="66FF66"/>
              </a:gs>
            </a:gsLst>
            <a:lin ang="0" scaled="1"/>
            <a:tileRect/>
          </a:gradFill>
          <a:ln w="12700">
            <a:solidFill>
              <a:schemeClr val="tx1"/>
            </a:solidFill>
          </a:ln>
          <a:ex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1100" b="1" dirty="0" err="1">
                <a:cs typeface="+mn-cs"/>
              </a:rPr>
              <a:t>LoadRastr</a:t>
            </a:r>
            <a:endParaRPr lang="ru-RU" sz="1100" b="1" dirty="0">
              <a:cs typeface="+mn-cs"/>
            </a:endParaRPr>
          </a:p>
        </p:txBody>
      </p:sp>
      <p:sp>
        <p:nvSpPr>
          <p:cNvPr id="48" name="Прямоугольник с одним вырезанным скругленным углом 47"/>
          <p:cNvSpPr/>
          <p:nvPr/>
        </p:nvSpPr>
        <p:spPr bwMode="auto">
          <a:xfrm>
            <a:off x="6263691" y="5189163"/>
            <a:ext cx="1294979" cy="238125"/>
          </a:xfrm>
          <a:prstGeom prst="snipRoundRect">
            <a:avLst>
              <a:gd name="adj1" fmla="val 16667"/>
              <a:gd name="adj2" fmla="val 23397"/>
            </a:avLst>
          </a:prstGeom>
          <a:gradFill flip="none" rotWithShape="1">
            <a:gsLst>
              <a:gs pos="0">
                <a:srgbClr val="92D050"/>
              </a:gs>
              <a:gs pos="69000">
                <a:schemeClr val="accent1"/>
              </a:gs>
              <a:gs pos="34000">
                <a:schemeClr val="accent1"/>
              </a:gs>
              <a:gs pos="100000">
                <a:srgbClr val="66FF66"/>
              </a:gs>
            </a:gsLst>
            <a:lin ang="0" scaled="1"/>
            <a:tileRect/>
          </a:gradFill>
          <a:ln w="12700">
            <a:solidFill>
              <a:schemeClr val="tx1"/>
            </a:solidFill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00" b="1" dirty="0">
                <a:cs typeface="+mn-cs"/>
              </a:rPr>
              <a:t>Passport</a:t>
            </a:r>
            <a:endParaRPr lang="ru-RU" sz="1100" b="1" dirty="0">
              <a:cs typeface="+mn-cs"/>
            </a:endParaRPr>
          </a:p>
        </p:txBody>
      </p:sp>
      <p:sp>
        <p:nvSpPr>
          <p:cNvPr id="78" name="Прямоугольник с одним вырезанным скругленным углом 77"/>
          <p:cNvSpPr/>
          <p:nvPr/>
        </p:nvSpPr>
        <p:spPr bwMode="auto">
          <a:xfrm>
            <a:off x="4895850" y="5188520"/>
            <a:ext cx="1289394" cy="238768"/>
          </a:xfrm>
          <a:prstGeom prst="snipRoundRect">
            <a:avLst>
              <a:gd name="adj1" fmla="val 16667"/>
              <a:gd name="adj2" fmla="val 23397"/>
            </a:avLst>
          </a:prstGeom>
          <a:gradFill flip="none" rotWithShape="1">
            <a:gsLst>
              <a:gs pos="0">
                <a:srgbClr val="92D050"/>
              </a:gs>
              <a:gs pos="69000">
                <a:schemeClr val="accent1"/>
              </a:gs>
              <a:gs pos="34000">
                <a:schemeClr val="accent1"/>
              </a:gs>
              <a:gs pos="100000">
                <a:srgbClr val="66FF66"/>
              </a:gs>
            </a:gsLst>
            <a:lin ang="0" scaled="1"/>
            <a:tileRect/>
          </a:gradFill>
          <a:ln w="12700">
            <a:solidFill>
              <a:schemeClr val="tx1"/>
            </a:solidFill>
          </a:ln>
          <a:ex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00" b="1" dirty="0">
                <a:cs typeface="+mn-cs"/>
              </a:rPr>
              <a:t>KS</a:t>
            </a:r>
            <a:endParaRPr lang="ru-RU" sz="1100" b="1" dirty="0">
              <a:cs typeface="+mn-cs"/>
            </a:endParaRPr>
          </a:p>
        </p:txBody>
      </p:sp>
      <p:sp>
        <p:nvSpPr>
          <p:cNvPr id="57" name="Прямоугольник с одним вырезанным скругленным углом 56"/>
          <p:cNvSpPr/>
          <p:nvPr/>
        </p:nvSpPr>
        <p:spPr bwMode="auto">
          <a:xfrm>
            <a:off x="7398655" y="5482175"/>
            <a:ext cx="1404343" cy="238768"/>
          </a:xfrm>
          <a:prstGeom prst="snipRoundRect">
            <a:avLst>
              <a:gd name="adj1" fmla="val 16667"/>
              <a:gd name="adj2" fmla="val 23397"/>
            </a:avLst>
          </a:prstGeom>
          <a:gradFill flip="none" rotWithShape="1">
            <a:gsLst>
              <a:gs pos="0">
                <a:srgbClr val="92D050"/>
              </a:gs>
              <a:gs pos="69000">
                <a:schemeClr val="accent1"/>
              </a:gs>
              <a:gs pos="34000">
                <a:schemeClr val="accent1"/>
              </a:gs>
              <a:gs pos="100000">
                <a:srgbClr val="66FF66"/>
              </a:gs>
            </a:gsLst>
            <a:lin ang="0" scaled="1"/>
            <a:tileRect/>
          </a:gradFill>
          <a:ln w="12700">
            <a:solidFill>
              <a:schemeClr val="tx1"/>
            </a:solidFill>
          </a:ln>
          <a:ex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00" b="1" dirty="0">
                <a:cs typeface="+mn-cs"/>
              </a:rPr>
              <a:t>KS-</a:t>
            </a:r>
            <a:r>
              <a:rPr lang="en-US" sz="1100" b="1" dirty="0" err="1">
                <a:cs typeface="+mn-cs"/>
              </a:rPr>
              <a:t>NewLeg</a:t>
            </a:r>
            <a:endParaRPr lang="ru-RU" sz="1100" b="1" dirty="0">
              <a:cs typeface="+mn-cs"/>
            </a:endParaRPr>
          </a:p>
        </p:txBody>
      </p:sp>
      <p:sp>
        <p:nvSpPr>
          <p:cNvPr id="62" name="Прямоугольник с одним вырезанным скругленным углом 61"/>
          <p:cNvSpPr/>
          <p:nvPr/>
        </p:nvSpPr>
        <p:spPr bwMode="auto">
          <a:xfrm>
            <a:off x="7665915" y="5189163"/>
            <a:ext cx="1430164" cy="238125"/>
          </a:xfrm>
          <a:prstGeom prst="snipRoundRect">
            <a:avLst>
              <a:gd name="adj1" fmla="val 16667"/>
              <a:gd name="adj2" fmla="val 23397"/>
            </a:avLst>
          </a:prstGeom>
          <a:gradFill flip="none" rotWithShape="1">
            <a:gsLst>
              <a:gs pos="0">
                <a:srgbClr val="92D050"/>
              </a:gs>
              <a:gs pos="69000">
                <a:schemeClr val="accent1"/>
              </a:gs>
              <a:gs pos="34000">
                <a:schemeClr val="accent1"/>
              </a:gs>
              <a:gs pos="100000">
                <a:srgbClr val="66FF66"/>
              </a:gs>
            </a:gsLst>
            <a:lin ang="0" scaled="1"/>
            <a:tileRect/>
          </a:gradFill>
          <a:ln w="12700">
            <a:solidFill>
              <a:schemeClr val="tx1"/>
            </a:solidFill>
          </a:ln>
          <a:ex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00" b="1" dirty="0" err="1">
                <a:cs typeface="+mn-cs"/>
              </a:rPr>
              <a:t>MapAdmin</a:t>
            </a:r>
            <a:endParaRPr lang="ru-RU" sz="1100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20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-36513" y="1"/>
            <a:ext cx="9180513" cy="6858000"/>
          </a:xfrm>
          <a:prstGeom prst="rect">
            <a:avLst/>
          </a:prstGeom>
          <a:gradFill>
            <a:gsLst>
              <a:gs pos="100000">
                <a:schemeClr val="bg1">
                  <a:lumMod val="49000"/>
                </a:schemeClr>
              </a:gs>
              <a:gs pos="98000">
                <a:srgbClr val="003366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150000"/>
              </a:lnSpc>
            </a:pPr>
            <a:endParaRPr lang="ru-RU">
              <a:solidFill>
                <a:schemeClr val="bg1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-36512" y="6658882"/>
            <a:ext cx="9180513" cy="262791"/>
            <a:chOff x="-36512" y="6658882"/>
            <a:chExt cx="9180513" cy="262791"/>
          </a:xfrm>
        </p:grpSpPr>
        <p:sp>
          <p:nvSpPr>
            <p:cNvPr id="35" name="Rectangle 2"/>
            <p:cNvSpPr>
              <a:spLocks noChangeArrowheads="1"/>
            </p:cNvSpPr>
            <p:nvPr/>
          </p:nvSpPr>
          <p:spPr bwMode="auto">
            <a:xfrm>
              <a:off x="-36512" y="6658882"/>
              <a:ext cx="9180513" cy="262791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69000">
                  <a:srgbClr val="003366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36" name="Rectangle 11"/>
            <p:cNvSpPr>
              <a:spLocks noChangeArrowheads="1"/>
            </p:cNvSpPr>
            <p:nvPr/>
          </p:nvSpPr>
          <p:spPr bwMode="auto">
            <a:xfrm>
              <a:off x="1929607" y="6722015"/>
              <a:ext cx="5067093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42900" indent="-342900"/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phone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: +7 (812) 321-5706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, fax: +7 (812) 321-3023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; 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e-mail: vsegei@vsegei.ru,  http://www.vsegei.ru</a:t>
              </a:r>
              <a:endParaRPr lang="ru-RU" sz="900" u="sng" dirty="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32" name="Picture 5" descr="logo VSEGEI dark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6688093"/>
              <a:ext cx="648643" cy="204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</p:grp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209693" y="1481977"/>
            <a:ext cx="381642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i="1" spc="300" dirty="0" smtClean="0">
                <a:solidFill>
                  <a:schemeClr val="bg1"/>
                </a:solidFill>
              </a:rPr>
              <a:t>WMS </a:t>
            </a:r>
            <a:r>
              <a:rPr lang="en-US" sz="1600" i="1" spc="300" dirty="0">
                <a:solidFill>
                  <a:schemeClr val="bg1"/>
                </a:solidFill>
              </a:rPr>
              <a:t>(Web Map Service</a:t>
            </a:r>
            <a:r>
              <a:rPr lang="en-US" sz="1600" i="1" spc="300" dirty="0" smtClean="0">
                <a:solidFill>
                  <a:schemeClr val="bg1"/>
                </a:solidFill>
              </a:rPr>
              <a:t>)</a:t>
            </a:r>
            <a:endParaRPr lang="ru-RU" sz="1600" i="1" spc="300" dirty="0">
              <a:solidFill>
                <a:schemeClr val="bg1"/>
              </a:solidFill>
            </a:endParaRPr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107505" y="1079845"/>
            <a:ext cx="482453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75000"/>
              </a:lnSpc>
            </a:pP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Электронная карта Недропользования</a:t>
            </a:r>
            <a:endParaRPr 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7" y="2348880"/>
            <a:ext cx="6196855" cy="41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516216" y="2332045"/>
            <a:ext cx="2627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+mn-lt"/>
              </a:rPr>
              <a:t>http://wms.vsegei.ru/VSEGEI_Bedrock_geology/wms?</a:t>
            </a:r>
            <a:endParaRPr lang="ru-RU" sz="18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21" name="Скругленная соединительная линия 20"/>
          <p:cNvCxnSpPr/>
          <p:nvPr/>
        </p:nvCxnSpPr>
        <p:spPr bwMode="auto">
          <a:xfrm rot="5400000">
            <a:off x="5783641" y="3176880"/>
            <a:ext cx="1873449" cy="2105980"/>
          </a:xfrm>
          <a:prstGeom prst="curvedConnector2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oval" w="med" len="med"/>
            <a:tailEnd type="stealth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0" y="183584"/>
            <a:ext cx="411336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ВЗАИМОДЕЙСТВИЕ  БД ГОСГЕОЛКАРТ  С ОТРАСЛЕВЫМИ ИНФОРМАЦИОННЫМИ СИСТЕМАМИ </a:t>
            </a:r>
            <a:endParaRPr lang="ru-RU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655" y="227961"/>
            <a:ext cx="2668975" cy="193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 bwMode="auto">
          <a:xfrm>
            <a:off x="8316416" y="1472258"/>
            <a:ext cx="504056" cy="8453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50800" dist="254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2143166" y="4439424"/>
            <a:ext cx="3816424" cy="307777"/>
          </a:xfrm>
          <a:prstGeom prst="rect">
            <a:avLst/>
          </a:prstGeom>
          <a:solidFill>
            <a:srgbClr val="72856B">
              <a:alpha val="35000"/>
            </a:srgbClr>
          </a:solidFill>
          <a:ln>
            <a:noFill/>
          </a:ln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  <a:ex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WMS </a:t>
            </a:r>
            <a:r>
              <a:rPr lang="en-US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(Web Map Service</a:t>
            </a:r>
            <a:r>
              <a:rPr lang="en-US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642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-36513" y="1"/>
            <a:ext cx="9180513" cy="68580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sp>
        <p:nvSpPr>
          <p:cNvPr id="46" name="Rectangle 2"/>
          <p:cNvSpPr>
            <a:spLocks noChangeArrowheads="1"/>
          </p:cNvSpPr>
          <p:nvPr/>
        </p:nvSpPr>
        <p:spPr bwMode="auto">
          <a:xfrm>
            <a:off x="0" y="6644450"/>
            <a:ext cx="9144000" cy="240934"/>
          </a:xfrm>
          <a:prstGeom prst="rect">
            <a:avLst/>
          </a:prstGeom>
          <a:gradFill rotWithShape="1">
            <a:gsLst>
              <a:gs pos="0">
                <a:schemeClr val="bg1">
                  <a:alpha val="53000"/>
                </a:scheme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47" name="Text Box 8"/>
          <p:cNvSpPr txBox="1">
            <a:spLocks noChangeArrowheads="1"/>
          </p:cNvSpPr>
          <p:nvPr/>
        </p:nvSpPr>
        <p:spPr bwMode="auto">
          <a:xfrm>
            <a:off x="0" y="6597352"/>
            <a:ext cx="903605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ru-RU" sz="900" dirty="0">
                <a:solidFill>
                  <a:schemeClr val="bg1"/>
                </a:solidFill>
                <a:latin typeface="Arial" charset="0"/>
              </a:rPr>
              <a:t>ФГУП «Всероссийский научно-исследовательский институт геологических, геофизических и геохимических систем (</a:t>
            </a:r>
            <a:r>
              <a:rPr lang="ru-RU" sz="900" dirty="0" err="1">
                <a:solidFill>
                  <a:schemeClr val="bg1"/>
                </a:solidFill>
                <a:latin typeface="Arial" charset="0"/>
              </a:rPr>
              <a:t>ВНИИгеосистем</a:t>
            </a:r>
            <a:r>
              <a:rPr lang="ru-RU" sz="900" dirty="0">
                <a:solidFill>
                  <a:schemeClr val="bg1"/>
                </a:solidFill>
                <a:latin typeface="Arial" charset="0"/>
              </a:rPr>
              <a:t>)»</a:t>
            </a:r>
          </a:p>
        </p:txBody>
      </p:sp>
      <p:sp>
        <p:nvSpPr>
          <p:cNvPr id="48" name="Прямоугольник с одним вырезанным скругленным углом 47"/>
          <p:cNvSpPr/>
          <p:nvPr/>
        </p:nvSpPr>
        <p:spPr bwMode="auto">
          <a:xfrm>
            <a:off x="441165" y="2708920"/>
            <a:ext cx="8568952" cy="354925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П А С И Б О    З А    В Н И М А Н И Е </a:t>
            </a:r>
            <a:endParaRPr lang="ru-RU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-36512" y="6658882"/>
            <a:ext cx="9180513" cy="262791"/>
            <a:chOff x="-36512" y="6658882"/>
            <a:chExt cx="9180513" cy="262791"/>
          </a:xfrm>
        </p:grpSpPr>
        <p:sp>
          <p:nvSpPr>
            <p:cNvPr id="13" name="Rectangle 2"/>
            <p:cNvSpPr>
              <a:spLocks noChangeArrowheads="1"/>
            </p:cNvSpPr>
            <p:nvPr/>
          </p:nvSpPr>
          <p:spPr bwMode="auto">
            <a:xfrm>
              <a:off x="-36512" y="6658882"/>
              <a:ext cx="9180513" cy="262791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69000">
                  <a:srgbClr val="003366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1929607" y="6722015"/>
              <a:ext cx="5067093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42900" indent="-342900"/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phone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: +7 (812) 321-5706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, fax: +7 (812) 321-3023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; 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e-mail: vsegei@vsegei.ru,  http://www.vsegei.ru</a:t>
              </a:r>
              <a:endParaRPr lang="ru-RU" sz="900" u="sng" dirty="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15" name="Picture 5" descr="logo VSEGEI dark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688093"/>
              <a:ext cx="648643" cy="204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</p:grpSp>
      <p:sp>
        <p:nvSpPr>
          <p:cNvPr id="16" name="Прямоугольник с одним вырезанным скругленным углом 15"/>
          <p:cNvSpPr/>
          <p:nvPr/>
        </p:nvSpPr>
        <p:spPr bwMode="auto">
          <a:xfrm>
            <a:off x="441165" y="6165304"/>
            <a:ext cx="8568952" cy="303300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Viktor_Snezhko@vsegei.ru</a:t>
            </a:r>
            <a:endParaRPr lang="ru-RU" sz="1600" u="sng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558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-36513" y="1"/>
            <a:ext cx="9180513" cy="6858000"/>
          </a:xfrm>
          <a:prstGeom prst="rect">
            <a:avLst/>
          </a:prstGeom>
          <a:gradFill>
            <a:gsLst>
              <a:gs pos="100000">
                <a:schemeClr val="bg1">
                  <a:lumMod val="49000"/>
                </a:schemeClr>
              </a:gs>
              <a:gs pos="98000">
                <a:srgbClr val="003366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150000"/>
              </a:lnSpc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37" name="AutoShape 13"/>
          <p:cNvSpPr>
            <a:spLocks noChangeArrowheads="1"/>
          </p:cNvSpPr>
          <p:nvPr/>
        </p:nvSpPr>
        <p:spPr bwMode="auto">
          <a:xfrm>
            <a:off x="324321" y="1359937"/>
            <a:ext cx="8496151" cy="4896321"/>
          </a:xfrm>
          <a:prstGeom prst="can">
            <a:avLst>
              <a:gd name="adj" fmla="val 8755"/>
            </a:avLst>
          </a:prstGeom>
          <a:gradFill flip="none" rotWithShape="1">
            <a:gsLst>
              <a:gs pos="0">
                <a:srgbClr val="8488C4"/>
              </a:gs>
              <a:gs pos="28000">
                <a:srgbClr val="D4DEFF"/>
              </a:gs>
              <a:gs pos="72000">
                <a:srgbClr val="D4DEFF"/>
              </a:gs>
              <a:gs pos="100000">
                <a:srgbClr val="96AB94"/>
              </a:gs>
            </a:gsLst>
            <a:lin ang="1080000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>
            <a:glow rad="63500">
              <a:schemeClr val="bg1">
                <a:lumMod val="95000"/>
                <a:alpha val="40000"/>
              </a:schemeClr>
            </a:glow>
            <a:outerShdw dist="35921" dir="2700000" algn="ctr" rotWithShape="0">
              <a:schemeClr val="bg2"/>
            </a:outerShdw>
            <a:softEdge rad="0"/>
          </a:effectLst>
        </p:spPr>
        <p:txBody>
          <a:bodyPr wrap="none" lIns="0" tIns="0" rIns="0" bIns="0" anchor="t"/>
          <a:lstStyle/>
          <a:p>
            <a:pPr algn="ctr"/>
            <a:endParaRPr lang="en-US" sz="1400" b="1" dirty="0" smtClean="0">
              <a:latin typeface="+mj-lt"/>
            </a:endParaRPr>
          </a:p>
          <a:p>
            <a:pPr algn="ctr"/>
            <a:r>
              <a:rPr lang="ru-RU" sz="1200" b="1" cap="all" spc="3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БАЗА ДАННЫХ</a:t>
            </a:r>
          </a:p>
          <a:p>
            <a:pPr algn="ctr"/>
            <a:r>
              <a:rPr lang="ru-RU" sz="12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Государственных геологических карт</a:t>
            </a:r>
            <a:r>
              <a:rPr lang="en-US" sz="12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ru-RU" sz="12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территории России</a:t>
            </a:r>
            <a:r>
              <a:rPr lang="en-US" sz="12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ru-RU" sz="12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и ее континентального шельфа</a:t>
            </a:r>
          </a:p>
        </p:txBody>
      </p:sp>
      <p:sp>
        <p:nvSpPr>
          <p:cNvPr id="7203" name="Rectangle 11"/>
          <p:cNvSpPr>
            <a:spLocks noChangeArrowheads="1"/>
          </p:cNvSpPr>
          <p:nvPr/>
        </p:nvSpPr>
        <p:spPr bwMode="auto">
          <a:xfrm>
            <a:off x="4991604" y="2513857"/>
            <a:ext cx="2384338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ru-RU" sz="1200" b="1" dirty="0" smtClean="0"/>
              <a:t>Блок ЦМ геологических карт</a:t>
            </a:r>
            <a:endParaRPr lang="ru-RU" sz="1200" b="1" dirty="0"/>
          </a:p>
          <a:p>
            <a:r>
              <a:rPr lang="ru-RU" sz="1050" dirty="0" smtClean="0"/>
              <a:t>100 листов ГК </a:t>
            </a:r>
            <a:r>
              <a:rPr lang="en-US" sz="1050" dirty="0" smtClean="0"/>
              <a:t> </a:t>
            </a:r>
            <a:r>
              <a:rPr lang="ru-RU" sz="1050" dirty="0"/>
              <a:t>1:1 000 000 </a:t>
            </a:r>
            <a:r>
              <a:rPr lang="en-US" sz="1050" dirty="0" smtClean="0"/>
              <a:t> </a:t>
            </a:r>
          </a:p>
          <a:p>
            <a:r>
              <a:rPr lang="en-US" sz="1050" dirty="0" smtClean="0"/>
              <a:t>5 </a:t>
            </a:r>
            <a:r>
              <a:rPr lang="ru-RU" sz="1050" dirty="0" smtClean="0"/>
              <a:t>листов ГК </a:t>
            </a:r>
            <a:r>
              <a:rPr lang="en-US" sz="1050" dirty="0" smtClean="0"/>
              <a:t> </a:t>
            </a:r>
            <a:r>
              <a:rPr lang="ru-RU" sz="1050" dirty="0" smtClean="0"/>
              <a:t>1:200 000 </a:t>
            </a:r>
            <a:endParaRPr lang="ru-RU" sz="1050" dirty="0"/>
          </a:p>
          <a:p>
            <a:r>
              <a:rPr lang="ru-RU" sz="1050" dirty="0" smtClean="0"/>
              <a:t>8</a:t>
            </a:r>
            <a:r>
              <a:rPr lang="en-US" sz="1050" dirty="0" smtClean="0"/>
              <a:t> </a:t>
            </a:r>
            <a:r>
              <a:rPr lang="ru-RU" sz="1050" dirty="0" smtClean="0"/>
              <a:t>Бесшовных фрагмента </a:t>
            </a:r>
            <a:r>
              <a:rPr lang="en-US" sz="1050" dirty="0" smtClean="0"/>
              <a:t>2</a:t>
            </a:r>
            <a:r>
              <a:rPr lang="ru-RU" sz="1050" dirty="0" smtClean="0"/>
              <a:t> млн.км</a:t>
            </a:r>
            <a:r>
              <a:rPr lang="ru-RU" sz="1050" baseline="30000" dirty="0" smtClean="0"/>
              <a:t>2</a:t>
            </a:r>
            <a:r>
              <a:rPr lang="ru-RU" sz="1050" dirty="0" smtClean="0"/>
              <a:t> </a:t>
            </a:r>
            <a:r>
              <a:rPr lang="en-US" sz="1050" dirty="0" smtClean="0"/>
              <a:t>. </a:t>
            </a:r>
            <a:endParaRPr lang="en-US" sz="1050" dirty="0"/>
          </a:p>
        </p:txBody>
      </p:sp>
      <p:pic>
        <p:nvPicPr>
          <p:cNvPr id="4116" name="Picture 18"/>
          <p:cNvPicPr preferRelativeResize="0"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293" y="4560345"/>
            <a:ext cx="1501150" cy="1167114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>
            <a:glow rad="50800">
              <a:srgbClr val="DFCEBD">
                <a:alpha val="28627"/>
              </a:srgbClr>
            </a:glow>
            <a:outerShdw dist="35921" dir="2700000" algn="ctr" rotWithShape="0">
              <a:schemeClr val="bg2"/>
            </a:outerShdw>
            <a:reflection blurRad="6350" stA="28000" endPos="22000" dist="101600" dir="5400000" sy="-100000" algn="bl" rotWithShape="0"/>
            <a:softEdge rad="12700"/>
          </a:effectLst>
          <a:extLst/>
        </p:spPr>
      </p:pic>
      <p:pic>
        <p:nvPicPr>
          <p:cNvPr id="4117" name="Picture 17"/>
          <p:cNvPicPr preferRelativeResize="0"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883095" y="5048095"/>
            <a:ext cx="1219296" cy="948697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>
            <a:glow rad="50800">
              <a:srgbClr val="DFCEBD">
                <a:alpha val="28627"/>
              </a:srgbClr>
            </a:glow>
            <a:outerShdw dist="35921" dir="2700000" algn="ctr" rotWithShape="0">
              <a:schemeClr val="bg2"/>
            </a:outerShdw>
            <a:reflection blurRad="6350" stA="28000" endPos="22000" dist="101600" dir="5400000" sy="-100000" algn="bl" rotWithShape="0"/>
            <a:softEdge rad="12700"/>
          </a:effectLst>
          <a:extLst/>
        </p:spPr>
      </p:pic>
      <p:pic>
        <p:nvPicPr>
          <p:cNvPr id="4118" name="Picture 20"/>
          <p:cNvPicPr preferRelativeResize="0"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7561027" y="4695206"/>
            <a:ext cx="1165204" cy="1032253"/>
          </a:xfrm>
          <a:prstGeom prst="rect">
            <a:avLst/>
          </a:prstGeom>
          <a:noFill/>
          <a:ln w="6350" algn="ctr">
            <a:solidFill>
              <a:schemeClr val="tx1"/>
            </a:solidFill>
            <a:miter lim="800000"/>
            <a:headEnd/>
            <a:tailEnd/>
          </a:ln>
          <a:effectLst>
            <a:glow rad="508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4119" name="Picture 21"/>
          <p:cNvPicPr preferRelativeResize="0"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6901996" y="5119695"/>
            <a:ext cx="1002694" cy="1024452"/>
          </a:xfrm>
          <a:prstGeom prst="rect">
            <a:avLst/>
          </a:prstGeom>
          <a:noFill/>
          <a:ln w="6350" algn="ctr">
            <a:solidFill>
              <a:schemeClr val="tx1"/>
            </a:solidFill>
            <a:miter lim="800000"/>
            <a:headEnd/>
            <a:tailEnd/>
          </a:ln>
          <a:effectLst>
            <a:glow rad="508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4120" name="Picture 22"/>
          <p:cNvPicPr preferRelativeResize="0">
            <a:picLocks noChangeAspect="1" noChangeArrowheads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 bwMode="auto">
          <a:xfrm>
            <a:off x="7244371" y="4897097"/>
            <a:ext cx="926414" cy="1179161"/>
          </a:xfrm>
          <a:prstGeom prst="rect">
            <a:avLst/>
          </a:prstGeom>
          <a:noFill/>
          <a:ln w="6350" algn="ctr">
            <a:solidFill>
              <a:schemeClr val="tx1"/>
            </a:solidFill>
            <a:miter lim="800000"/>
            <a:headEnd/>
            <a:tailEnd/>
          </a:ln>
          <a:effectLst>
            <a:glow rad="508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7181" name="Rectangle 19"/>
          <p:cNvSpPr>
            <a:spLocks noChangeArrowheads="1"/>
          </p:cNvSpPr>
          <p:nvPr/>
        </p:nvSpPr>
        <p:spPr bwMode="auto">
          <a:xfrm>
            <a:off x="1877764" y="5219347"/>
            <a:ext cx="1656184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ru-RU" sz="1200" b="1" dirty="0"/>
              <a:t>Терминологический </a:t>
            </a:r>
            <a:r>
              <a:rPr lang="en-US" sz="1200" b="1" dirty="0"/>
              <a:t> </a:t>
            </a:r>
            <a:r>
              <a:rPr lang="ru-RU" sz="1200" b="1" dirty="0"/>
              <a:t>Блок </a:t>
            </a:r>
            <a:endParaRPr lang="en-US" sz="1200" b="1" dirty="0"/>
          </a:p>
          <a:p>
            <a:pPr marL="95250" indent="-95250"/>
            <a:r>
              <a:rPr lang="en-US" sz="1050" dirty="0"/>
              <a:t>47 </a:t>
            </a:r>
            <a:r>
              <a:rPr lang="ru-RU" sz="1050" dirty="0" smtClean="0"/>
              <a:t>словарей</a:t>
            </a:r>
          </a:p>
          <a:p>
            <a:pPr marL="95250" indent="-95250"/>
            <a:r>
              <a:rPr lang="en-US" sz="1050" dirty="0" smtClean="0"/>
              <a:t> </a:t>
            </a:r>
            <a:r>
              <a:rPr lang="en-US" sz="1050" dirty="0"/>
              <a:t>3000 </a:t>
            </a:r>
            <a:r>
              <a:rPr lang="ru-RU" sz="1050" dirty="0"/>
              <a:t> терминов</a:t>
            </a:r>
            <a:r>
              <a:rPr lang="en-US" sz="1050" dirty="0"/>
              <a:t> </a:t>
            </a:r>
            <a:endParaRPr lang="ru-RU" sz="1050" dirty="0"/>
          </a:p>
        </p:txBody>
      </p:sp>
      <p:pic>
        <p:nvPicPr>
          <p:cNvPr id="4109" name="Picture 10"/>
          <p:cNvPicPr preferRelativeResize="0"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022" y="2632535"/>
            <a:ext cx="1481778" cy="1101472"/>
          </a:xfrm>
          <a:prstGeom prst="rect">
            <a:avLst/>
          </a:prstGeom>
          <a:noFill/>
          <a:ln w="6350" algn="ctr">
            <a:solidFill>
              <a:schemeClr val="tx1"/>
            </a:solidFill>
            <a:miter lim="800000"/>
            <a:headEnd/>
            <a:tailEnd/>
          </a:ln>
          <a:effectLst>
            <a:glow rad="50800"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33" name="Picture 1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2820159"/>
            <a:ext cx="1398874" cy="1121656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>
            <a:glow rad="101600">
              <a:srgbClr val="AEBA98">
                <a:alpha val="4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-36512" y="6658882"/>
            <a:ext cx="9180513" cy="262791"/>
            <a:chOff x="-36512" y="6658882"/>
            <a:chExt cx="9180513" cy="262791"/>
          </a:xfrm>
        </p:grpSpPr>
        <p:sp>
          <p:nvSpPr>
            <p:cNvPr id="35" name="Rectangle 2"/>
            <p:cNvSpPr>
              <a:spLocks noChangeArrowheads="1"/>
            </p:cNvSpPr>
            <p:nvPr/>
          </p:nvSpPr>
          <p:spPr bwMode="auto">
            <a:xfrm>
              <a:off x="-36512" y="6658882"/>
              <a:ext cx="9180513" cy="262791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69000">
                  <a:srgbClr val="003366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36" name="Rectangle 11"/>
            <p:cNvSpPr>
              <a:spLocks noChangeArrowheads="1"/>
            </p:cNvSpPr>
            <p:nvPr/>
          </p:nvSpPr>
          <p:spPr bwMode="auto">
            <a:xfrm>
              <a:off x="1929607" y="6722015"/>
              <a:ext cx="5067093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42900" indent="-342900"/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phone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: +7 (812) 321-5706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, fax: +7 (812) 321-3023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; 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e-mail: vsegei@vsegei.ru,  http://www.vsegei.ru</a:t>
              </a:r>
              <a:endParaRPr lang="ru-RU" sz="900" u="sng" dirty="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32" name="Picture 5" descr="logo VSEGEI dark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688093"/>
              <a:ext cx="648643" cy="204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6361" y="2551305"/>
            <a:ext cx="1313636" cy="100389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glow rad="508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8" name="Picture 9"/>
          <p:cNvPicPr preferRelativeResize="0"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2780258"/>
            <a:ext cx="1296143" cy="89698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4114" name="Picture 15"/>
          <p:cNvPicPr preferRelativeResize="0"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59" y="3286021"/>
            <a:ext cx="753897" cy="588691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>
            <a:glow rad="508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4115" name="Picture 16"/>
          <p:cNvPicPr preferRelativeResize="0"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8501" y="2935862"/>
            <a:ext cx="793479" cy="619342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>
            <a:glow rad="508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7197" name="Picture 9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3053255"/>
            <a:ext cx="1501593" cy="1032222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>
            <a:glow rad="50800"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5045899" y="3221071"/>
            <a:ext cx="211838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0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ГК России масштаба </a:t>
            </a:r>
            <a:r>
              <a:rPr lang="en-US" sz="10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: </a:t>
            </a:r>
            <a:r>
              <a:rPr lang="en-US" sz="10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2 500 000</a:t>
            </a:r>
            <a:r>
              <a:rPr lang="ru-RU" sz="10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версия 2011 г.</a:t>
            </a:r>
            <a:r>
              <a:rPr lang="en-US" sz="10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0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вал 2"/>
          <p:cNvSpPr/>
          <p:nvPr/>
        </p:nvSpPr>
        <p:spPr bwMode="auto">
          <a:xfrm>
            <a:off x="2901781" y="3125820"/>
            <a:ext cx="2818784" cy="2839117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/>
              <a:t>1 295 000 </a:t>
            </a:r>
            <a:r>
              <a:rPr lang="ru-RU" sz="1400" dirty="0" smtClean="0"/>
              <a:t>пространственных объектов </a:t>
            </a:r>
          </a:p>
          <a:p>
            <a:pPr algn="ctr">
              <a:lnSpc>
                <a:spcPct val="80000"/>
              </a:lnSpc>
            </a:pPr>
            <a:endParaRPr lang="ru-RU" sz="1400" dirty="0" smtClean="0"/>
          </a:p>
          <a:p>
            <a:pPr algn="ctr">
              <a:lnSpc>
                <a:spcPct val="80000"/>
              </a:lnSpc>
            </a:pPr>
            <a:r>
              <a:rPr lang="ru-RU" b="1" dirty="0" smtClean="0"/>
              <a:t>76 000 </a:t>
            </a:r>
          </a:p>
          <a:p>
            <a:pPr algn="ctr">
              <a:lnSpc>
                <a:spcPct val="80000"/>
              </a:lnSpc>
            </a:pPr>
            <a:r>
              <a:rPr lang="ru-RU" sz="1400" dirty="0" smtClean="0"/>
              <a:t>геологических подразделений</a:t>
            </a:r>
          </a:p>
          <a:p>
            <a:pPr algn="ctr">
              <a:lnSpc>
                <a:spcPct val="80000"/>
              </a:lnSpc>
            </a:pPr>
            <a:endParaRPr lang="ru-RU" sz="1400" dirty="0"/>
          </a:p>
          <a:p>
            <a:pPr marL="342900" indent="-342900" algn="ctr">
              <a:lnSpc>
                <a:spcPct val="80000"/>
              </a:lnSpc>
            </a:pPr>
            <a:r>
              <a:rPr lang="ru-RU" b="1" dirty="0" smtClean="0"/>
              <a:t>16 800</a:t>
            </a:r>
          </a:p>
          <a:p>
            <a:pPr marL="342900" indent="-342900" algn="ctr">
              <a:lnSpc>
                <a:spcPct val="80000"/>
              </a:lnSpc>
            </a:pPr>
            <a:r>
              <a:rPr lang="ru-RU" dirty="0" smtClean="0"/>
              <a:t> </a:t>
            </a:r>
            <a:r>
              <a:rPr lang="ru-RU" sz="1400" dirty="0" smtClean="0"/>
              <a:t>растров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4" name="Стрелка вниз 33"/>
          <p:cNvSpPr/>
          <p:nvPr/>
        </p:nvSpPr>
        <p:spPr bwMode="auto">
          <a:xfrm>
            <a:off x="4064625" y="578212"/>
            <a:ext cx="294669" cy="1050587"/>
          </a:xfrm>
          <a:prstGeom prst="downArrow">
            <a:avLst/>
          </a:prstGeom>
          <a:gradFill flip="none" rotWithShape="1">
            <a:gsLst>
              <a:gs pos="0">
                <a:schemeClr val="bg1">
                  <a:lumMod val="56000"/>
                </a:schemeClr>
              </a:gs>
              <a:gs pos="39999">
                <a:srgbClr val="85C2FF"/>
              </a:gs>
              <a:gs pos="100000">
                <a:srgbClr val="FFEBFA"/>
              </a:gs>
            </a:gsLst>
            <a:lin ang="5400000" scaled="0"/>
            <a:tileRect/>
          </a:gradFill>
          <a:ln w="19050" cap="flat" cmpd="sng" algn="ctr">
            <a:gradFill>
              <a:gsLst>
                <a:gs pos="0">
                  <a:schemeClr val="bg1"/>
                </a:gs>
                <a:gs pos="79000">
                  <a:schemeClr val="tx1">
                    <a:lumMod val="66000"/>
                    <a:lumOff val="3400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prstDash val="solid"/>
            <a:round/>
            <a:headEnd type="triangle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77000"/>
              </a:prstClr>
            </a:outerShdw>
            <a:softEdge rad="12700"/>
          </a:effectLst>
          <a:scene3d>
            <a:camera prst="orthographicFront"/>
            <a:lightRig rig="threePt" dir="t"/>
          </a:scene3d>
          <a:sp3d prstMaterial="metal"/>
          <a:extLst/>
        </p:spPr>
        <p:txBody>
          <a:bodyPr wrap="square" lIns="0" tIns="0" rIns="0" bIns="0">
            <a:spAutoFit/>
          </a:bodyPr>
          <a:lstStyle/>
          <a:p>
            <a:pPr marL="342900" indent="-342900">
              <a:lnSpc>
                <a:spcPct val="80000"/>
              </a:lnSpc>
              <a:defRPr/>
            </a:pPr>
            <a:endParaRPr lang="ru-RU">
              <a:latin typeface="Arial" charset="0"/>
            </a:endParaRPr>
          </a:p>
        </p:txBody>
      </p:sp>
      <p:sp>
        <p:nvSpPr>
          <p:cNvPr id="39" name="Rectangle 14"/>
          <p:cNvSpPr>
            <a:spLocks noChangeArrowheads="1"/>
          </p:cNvSpPr>
          <p:nvPr/>
        </p:nvSpPr>
        <p:spPr bwMode="auto">
          <a:xfrm>
            <a:off x="2554941" y="85770"/>
            <a:ext cx="381642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600" b="1" i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ВНЕШНИЙ ДОСТУП</a:t>
            </a:r>
            <a:endParaRPr lang="ru-RU" sz="1600" b="1" i="1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1" name="Стрелка вниз 40"/>
          <p:cNvSpPr/>
          <p:nvPr/>
        </p:nvSpPr>
        <p:spPr bwMode="auto">
          <a:xfrm rot="10800000">
            <a:off x="4720519" y="564152"/>
            <a:ext cx="294669" cy="1050587"/>
          </a:xfrm>
          <a:prstGeom prst="downArrow">
            <a:avLst/>
          </a:prstGeom>
          <a:gradFill flip="none" rotWithShape="1">
            <a:gsLst>
              <a:gs pos="0">
                <a:schemeClr val="bg1">
                  <a:lumMod val="56000"/>
                </a:schemeClr>
              </a:gs>
              <a:gs pos="39999">
                <a:srgbClr val="85C2FF"/>
              </a:gs>
              <a:gs pos="100000">
                <a:srgbClr val="FFEBFA"/>
              </a:gs>
            </a:gsLst>
            <a:lin ang="5400000" scaled="0"/>
            <a:tileRect/>
          </a:gradFill>
          <a:ln w="19050" cap="flat" cmpd="sng" algn="ctr">
            <a:gradFill>
              <a:gsLst>
                <a:gs pos="0">
                  <a:schemeClr val="bg1"/>
                </a:gs>
                <a:gs pos="79000">
                  <a:schemeClr val="tx1">
                    <a:lumMod val="66000"/>
                    <a:lumOff val="3400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prstDash val="solid"/>
            <a:round/>
            <a:headEnd type="triangle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77000"/>
              </a:prstClr>
            </a:outerShdw>
            <a:softEdge rad="12700"/>
          </a:effectLst>
          <a:scene3d>
            <a:camera prst="orthographicFront"/>
            <a:lightRig rig="threePt" dir="t"/>
          </a:scene3d>
          <a:sp3d prstMaterial="metal"/>
          <a:extLst/>
        </p:spPr>
        <p:txBody>
          <a:bodyPr wrap="square" lIns="0" tIns="0" rIns="0" bIns="0">
            <a:spAutoFit/>
          </a:bodyPr>
          <a:lstStyle/>
          <a:p>
            <a:pPr marL="342900" indent="-342900">
              <a:lnSpc>
                <a:spcPct val="80000"/>
              </a:lnSpc>
              <a:defRPr/>
            </a:pPr>
            <a:endParaRPr lang="ru-RU">
              <a:latin typeface="Arial" charset="0"/>
            </a:endParaRPr>
          </a:p>
        </p:txBody>
      </p:sp>
      <p:sp>
        <p:nvSpPr>
          <p:cNvPr id="7196" name="Rectangle 12"/>
          <p:cNvSpPr>
            <a:spLocks noChangeArrowheads="1"/>
          </p:cNvSpPr>
          <p:nvPr/>
        </p:nvSpPr>
        <p:spPr bwMode="auto">
          <a:xfrm>
            <a:off x="2002657" y="2598004"/>
            <a:ext cx="20619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algn="ctr"/>
            <a:r>
              <a:rPr lang="ru-RU" sz="1200" b="1" dirty="0" smtClean="0"/>
              <a:t>Блок Легенд Серий Листов</a:t>
            </a:r>
            <a:endParaRPr lang="en-US" sz="1200" b="1" dirty="0" smtClean="0"/>
          </a:p>
          <a:p>
            <a:r>
              <a:rPr lang="ru-RU" sz="1050" dirty="0" smtClean="0"/>
              <a:t>21 </a:t>
            </a:r>
            <a:r>
              <a:rPr lang="en-US" sz="1050" dirty="0" smtClean="0"/>
              <a:t> </a:t>
            </a:r>
            <a:r>
              <a:rPr lang="ru-RU" sz="1050" dirty="0" smtClean="0"/>
              <a:t>Серийная легенда  ГК-1000/3</a:t>
            </a:r>
            <a:endParaRPr lang="en-US" sz="1050" dirty="0" smtClean="0"/>
          </a:p>
          <a:p>
            <a:r>
              <a:rPr lang="ru-RU" sz="1050" dirty="0" smtClean="0"/>
              <a:t>20</a:t>
            </a:r>
            <a:r>
              <a:rPr lang="en-US" sz="1050" dirty="0" smtClean="0"/>
              <a:t> </a:t>
            </a:r>
            <a:r>
              <a:rPr lang="ru-RU" sz="1050" dirty="0" smtClean="0"/>
              <a:t>Серийных легенд  ГК-200/2</a:t>
            </a:r>
            <a:endParaRPr lang="en-US" sz="1050" dirty="0" smtClean="0"/>
          </a:p>
          <a:p>
            <a:r>
              <a:rPr lang="ru-RU" sz="1050" dirty="0" smtClean="0"/>
              <a:t>Более 300 таксонов и  </a:t>
            </a:r>
            <a:r>
              <a:rPr lang="en-US" sz="1050" dirty="0" smtClean="0"/>
              <a:t>14 000</a:t>
            </a:r>
            <a:r>
              <a:rPr lang="ru-RU" sz="1050" dirty="0" smtClean="0"/>
              <a:t> уникальных подразделений</a:t>
            </a:r>
            <a:endParaRPr lang="ru-RU" sz="1050" dirty="0"/>
          </a:p>
        </p:txBody>
      </p:sp>
      <p:sp>
        <p:nvSpPr>
          <p:cNvPr id="4121" name="Rectangle 23"/>
          <p:cNvSpPr>
            <a:spLocks noChangeArrowheads="1"/>
          </p:cNvSpPr>
          <p:nvPr/>
        </p:nvSpPr>
        <p:spPr bwMode="auto">
          <a:xfrm>
            <a:off x="5294104" y="5034681"/>
            <a:ext cx="1779337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ru-RU" sz="1200" b="1" dirty="0" smtClean="0"/>
              <a:t>                               Блок</a:t>
            </a:r>
            <a:endParaRPr lang="ru-RU" sz="1200" b="1" dirty="0"/>
          </a:p>
          <a:p>
            <a:r>
              <a:rPr lang="ru-RU" sz="1200" b="1" dirty="0" smtClean="0"/>
              <a:t>                Растровых </a:t>
            </a:r>
            <a:r>
              <a:rPr lang="ru-RU" sz="1200" b="1" dirty="0"/>
              <a:t>карт</a:t>
            </a:r>
            <a:endParaRPr lang="en-US" sz="1200" b="1" dirty="0"/>
          </a:p>
          <a:p>
            <a:r>
              <a:rPr lang="en-US" sz="1200" b="1" dirty="0" smtClean="0"/>
              <a:t>-</a:t>
            </a:r>
            <a:r>
              <a:rPr lang="ru-RU" sz="1200" b="1" dirty="0" smtClean="0"/>
              <a:t>- </a:t>
            </a:r>
            <a:r>
              <a:rPr lang="ru-RU" sz="1050" dirty="0" smtClean="0"/>
              <a:t>ГК </a:t>
            </a:r>
            <a:r>
              <a:rPr lang="ru-RU" sz="1050" dirty="0"/>
              <a:t>1000/2  бывший СССР;</a:t>
            </a:r>
          </a:p>
          <a:p>
            <a:r>
              <a:rPr lang="en-US" sz="1050" dirty="0"/>
              <a:t>- </a:t>
            </a:r>
            <a:r>
              <a:rPr lang="ru-RU" sz="1050" dirty="0" err="1"/>
              <a:t>Георастр</a:t>
            </a:r>
            <a:r>
              <a:rPr lang="ru-RU" sz="1050" dirty="0"/>
              <a:t> ГК  </a:t>
            </a:r>
            <a:r>
              <a:rPr lang="en-US" sz="1050" dirty="0"/>
              <a:t>200 –1000 </a:t>
            </a:r>
            <a:r>
              <a:rPr lang="ru-RU" sz="1050" dirty="0"/>
              <a:t> 1-3 </a:t>
            </a:r>
            <a:r>
              <a:rPr lang="ru-RU" sz="1050" dirty="0" smtClean="0"/>
              <a:t>поколений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38380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-36513" y="1"/>
            <a:ext cx="9180513" cy="6858000"/>
          </a:xfrm>
          <a:prstGeom prst="rect">
            <a:avLst/>
          </a:prstGeom>
          <a:gradFill>
            <a:gsLst>
              <a:gs pos="100000">
                <a:schemeClr val="bg1">
                  <a:lumMod val="49000"/>
                </a:schemeClr>
              </a:gs>
              <a:gs pos="98000">
                <a:srgbClr val="003366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150000"/>
              </a:lnSpc>
            </a:pPr>
            <a:endParaRPr lang="ru-RU">
              <a:solidFill>
                <a:schemeClr val="bg1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-36512" y="6658882"/>
            <a:ext cx="9180513" cy="262791"/>
            <a:chOff x="-36512" y="6658882"/>
            <a:chExt cx="9180513" cy="262791"/>
          </a:xfrm>
        </p:grpSpPr>
        <p:sp>
          <p:nvSpPr>
            <p:cNvPr id="35" name="Rectangle 2"/>
            <p:cNvSpPr>
              <a:spLocks noChangeArrowheads="1"/>
            </p:cNvSpPr>
            <p:nvPr/>
          </p:nvSpPr>
          <p:spPr bwMode="auto">
            <a:xfrm>
              <a:off x="-36512" y="6658882"/>
              <a:ext cx="9180513" cy="262791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69000">
                  <a:srgbClr val="003366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36" name="Rectangle 11"/>
            <p:cNvSpPr>
              <a:spLocks noChangeArrowheads="1"/>
            </p:cNvSpPr>
            <p:nvPr/>
          </p:nvSpPr>
          <p:spPr bwMode="auto">
            <a:xfrm>
              <a:off x="1929607" y="6722015"/>
              <a:ext cx="5067093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42900" indent="-342900"/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phone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: +7 (812) 321-5706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, fax: +7 (812) 321-3023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; 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e-mail: vsegei@vsegei.ru,  http://www.vsegei.ru</a:t>
              </a:r>
              <a:endParaRPr lang="ru-RU" sz="900" u="sng" dirty="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32" name="Picture 5" descr="logo VSEGEI dark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688093"/>
              <a:ext cx="648643" cy="204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</p:grpSp>
      <p:sp>
        <p:nvSpPr>
          <p:cNvPr id="39" name="Rectangle 14"/>
          <p:cNvSpPr>
            <a:spLocks noChangeArrowheads="1"/>
          </p:cNvSpPr>
          <p:nvPr/>
        </p:nvSpPr>
        <p:spPr bwMode="auto">
          <a:xfrm>
            <a:off x="516572" y="85770"/>
            <a:ext cx="811085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600" b="1" i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База Данных </a:t>
            </a:r>
            <a:r>
              <a:rPr lang="ru-RU" sz="1600" b="1" i="1" spc="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Госгеолкарт</a:t>
            </a:r>
            <a:r>
              <a:rPr lang="ru-RU" sz="1600" b="1" i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масштаб 1:200 000</a:t>
            </a:r>
            <a:endParaRPr lang="ru-RU" sz="1600" b="1" i="1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59" y="438027"/>
            <a:ext cx="8892480" cy="2914263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dist="107763" dir="2700000" algn="ctr" rotWithShape="0">
              <a:schemeClr val="accent6">
                <a:lumMod val="75000"/>
              </a:schemeClr>
            </a:outerShdw>
            <a:reflection blurRad="177800" stA="31000" endPos="72000" dist="508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37494"/>
            <a:ext cx="8882804" cy="575404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dist="107763" dir="2700000" algn="ctr" rotWithShape="0">
              <a:schemeClr val="accent6">
                <a:lumMod val="75000"/>
              </a:schemeClr>
            </a:outerShdw>
            <a:reflection blurRad="177800" stA="31000" endPos="72000" dist="508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080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-36513" y="1"/>
            <a:ext cx="9180513" cy="6858000"/>
          </a:xfrm>
          <a:prstGeom prst="rect">
            <a:avLst/>
          </a:prstGeom>
          <a:gradFill>
            <a:gsLst>
              <a:gs pos="100000">
                <a:schemeClr val="bg1">
                  <a:lumMod val="49000"/>
                </a:schemeClr>
              </a:gs>
              <a:gs pos="98000">
                <a:srgbClr val="003366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150000"/>
              </a:lnSpc>
            </a:pPr>
            <a:endParaRPr lang="ru-RU">
              <a:solidFill>
                <a:schemeClr val="bg1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-36512" y="6658882"/>
            <a:ext cx="9180513" cy="262791"/>
            <a:chOff x="-36512" y="6658882"/>
            <a:chExt cx="9180513" cy="262791"/>
          </a:xfrm>
        </p:grpSpPr>
        <p:sp>
          <p:nvSpPr>
            <p:cNvPr id="35" name="Rectangle 2"/>
            <p:cNvSpPr>
              <a:spLocks noChangeArrowheads="1"/>
            </p:cNvSpPr>
            <p:nvPr/>
          </p:nvSpPr>
          <p:spPr bwMode="auto">
            <a:xfrm>
              <a:off x="-36512" y="6658882"/>
              <a:ext cx="9180513" cy="262791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69000">
                  <a:srgbClr val="003366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36" name="Rectangle 11"/>
            <p:cNvSpPr>
              <a:spLocks noChangeArrowheads="1"/>
            </p:cNvSpPr>
            <p:nvPr/>
          </p:nvSpPr>
          <p:spPr bwMode="auto">
            <a:xfrm>
              <a:off x="1929607" y="6722015"/>
              <a:ext cx="5067093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42900" indent="-342900"/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phone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: +7 (812) 321-5706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, fax: +7 (812) 321-3023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; 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e-mail: vsegei@vsegei.ru,  http://www.vsegei.ru</a:t>
              </a:r>
              <a:endParaRPr lang="ru-RU" sz="900" u="sng" dirty="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32" name="Picture 5" descr="logo VSEGEI dark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688093"/>
              <a:ext cx="648643" cy="204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</p:grpSp>
      <p:sp>
        <p:nvSpPr>
          <p:cNvPr id="39" name="Rectangle 14"/>
          <p:cNvSpPr>
            <a:spLocks noChangeArrowheads="1"/>
          </p:cNvSpPr>
          <p:nvPr/>
        </p:nvSpPr>
        <p:spPr bwMode="auto">
          <a:xfrm>
            <a:off x="516572" y="85770"/>
            <a:ext cx="811085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600" b="1" i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База Данных </a:t>
            </a:r>
            <a:r>
              <a:rPr lang="ru-RU" sz="1600" b="1" i="1" spc="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Госгеолкарт</a:t>
            </a:r>
            <a:r>
              <a:rPr lang="ru-RU" sz="1600" b="1" i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b="1" i="1" u="sng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ГЕОРАСТР</a:t>
            </a:r>
            <a:endParaRPr lang="ru-RU" sz="1600" b="1" i="1" u="sng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1475656" y="836712"/>
            <a:ext cx="643169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600" b="1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Варианты доступа к  ГК-1000 (новая серия)</a:t>
            </a:r>
            <a:endParaRPr lang="ru-RU" sz="1600" b="1" i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4" name="Rectangle 50"/>
          <p:cNvSpPr>
            <a:spLocks noChangeArrowheads="1"/>
          </p:cNvSpPr>
          <p:nvPr/>
        </p:nvSpPr>
        <p:spPr bwMode="auto">
          <a:xfrm>
            <a:off x="6070584" y="3383290"/>
            <a:ext cx="1178784" cy="365452"/>
          </a:xfrm>
          <a:prstGeom prst="rect">
            <a:avLst/>
          </a:prstGeom>
          <a:solidFill>
            <a:srgbClr val="CCFFFF"/>
          </a:solidFill>
          <a:ln w="952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tx1"/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ru-RU" sz="1200" dirty="0"/>
              <a:t>Clients</a:t>
            </a:r>
            <a:r>
              <a:rPr lang="ru-RU" altLang="ru-RU" sz="1200" dirty="0"/>
              <a:t> WMS:</a:t>
            </a:r>
          </a:p>
          <a:p>
            <a:pPr eaLnBrk="1" hangingPunct="1"/>
            <a:endParaRPr lang="ru-RU" altLang="ru-RU" sz="1200" dirty="0"/>
          </a:p>
          <a:p>
            <a:pPr eaLnBrk="1" hangingPunct="1"/>
            <a:endParaRPr lang="ru-RU" altLang="ru-RU" dirty="0"/>
          </a:p>
        </p:txBody>
      </p:sp>
      <p:sp>
        <p:nvSpPr>
          <p:cNvPr id="15" name="Rectangle 51"/>
          <p:cNvSpPr>
            <a:spLocks noChangeArrowheads="1"/>
          </p:cNvSpPr>
          <p:nvPr/>
        </p:nvSpPr>
        <p:spPr bwMode="auto">
          <a:xfrm>
            <a:off x="4246547" y="5756112"/>
            <a:ext cx="751656" cy="365452"/>
          </a:xfrm>
          <a:prstGeom prst="rect">
            <a:avLst/>
          </a:prstGeom>
          <a:solidFill>
            <a:srgbClr val="CCFFFF"/>
          </a:solidFill>
          <a:ln w="952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tx1"/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/>
          <a:lstStyle/>
          <a:p>
            <a:pPr marL="342900" indent="-342900"/>
            <a:r>
              <a:rPr lang="en-US" altLang="ru-RU" sz="1200" dirty="0" err="1"/>
              <a:t>ArcSDE</a:t>
            </a:r>
            <a:endParaRPr lang="ru-RU" altLang="ru-RU" sz="1200" dirty="0"/>
          </a:p>
        </p:txBody>
      </p:sp>
      <p:sp>
        <p:nvSpPr>
          <p:cNvPr id="16" name="Rectangle 52"/>
          <p:cNvSpPr>
            <a:spLocks noChangeArrowheads="1"/>
          </p:cNvSpPr>
          <p:nvPr/>
        </p:nvSpPr>
        <p:spPr bwMode="auto">
          <a:xfrm>
            <a:off x="5480052" y="2013826"/>
            <a:ext cx="1877999" cy="972575"/>
          </a:xfrm>
          <a:prstGeom prst="rect">
            <a:avLst/>
          </a:prstGeom>
          <a:solidFill>
            <a:srgbClr val="CC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ru-RU" sz="1200" dirty="0"/>
              <a:t>Clients</a:t>
            </a:r>
            <a:r>
              <a:rPr lang="ru-RU" altLang="ru-RU" sz="1200" dirty="0"/>
              <a:t> </a:t>
            </a:r>
            <a:r>
              <a:rPr lang="en-US" altLang="ru-RU" sz="1200" dirty="0"/>
              <a:t>(Desktop)</a:t>
            </a:r>
            <a:r>
              <a:rPr lang="ru-RU" altLang="ru-RU" sz="1200" dirty="0"/>
              <a:t>:</a:t>
            </a:r>
          </a:p>
          <a:p>
            <a:pPr eaLnBrk="1" hangingPunct="1"/>
            <a:r>
              <a:rPr lang="en-US" altLang="ru-RU" sz="1200" dirty="0"/>
              <a:t>ArcGIS</a:t>
            </a:r>
          </a:p>
          <a:p>
            <a:pPr eaLnBrk="1" hangingPunct="1"/>
            <a:r>
              <a:rPr lang="en-US" altLang="ru-RU" sz="1200" dirty="0"/>
              <a:t>MapInfo</a:t>
            </a:r>
          </a:p>
          <a:p>
            <a:pPr eaLnBrk="1" hangingPunct="1"/>
            <a:r>
              <a:rPr lang="en-US" altLang="ru-RU" sz="1200" dirty="0" err="1"/>
              <a:t>GeoMedia</a:t>
            </a:r>
            <a:endParaRPr lang="en-US" altLang="ru-RU" sz="1200" dirty="0"/>
          </a:p>
          <a:p>
            <a:pPr eaLnBrk="1" hangingPunct="1"/>
            <a:r>
              <a:rPr lang="en-US" altLang="ru-RU" sz="1200" dirty="0"/>
              <a:t>Quantum </a:t>
            </a:r>
            <a:r>
              <a:rPr lang="en-US" altLang="ru-RU" sz="1200" dirty="0" smtClean="0"/>
              <a:t>GIS and </a:t>
            </a:r>
            <a:r>
              <a:rPr lang="en-US" altLang="ru-RU" sz="1200" dirty="0"/>
              <a:t>others</a:t>
            </a:r>
          </a:p>
          <a:p>
            <a:pPr eaLnBrk="1" hangingPunct="1"/>
            <a:endParaRPr lang="ru-RU" altLang="ru-RU" dirty="0"/>
          </a:p>
        </p:txBody>
      </p:sp>
      <p:sp>
        <p:nvSpPr>
          <p:cNvPr id="17" name="Rectangle 53"/>
          <p:cNvSpPr>
            <a:spLocks noChangeArrowheads="1"/>
          </p:cNvSpPr>
          <p:nvPr/>
        </p:nvSpPr>
        <p:spPr bwMode="auto">
          <a:xfrm>
            <a:off x="7519174" y="2013826"/>
            <a:ext cx="1555753" cy="1095702"/>
          </a:xfrm>
          <a:prstGeom prst="rect">
            <a:avLst/>
          </a:prstGeom>
          <a:solidFill>
            <a:srgbClr val="CC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ru-RU" sz="1200" dirty="0"/>
              <a:t>Clients (Web):</a:t>
            </a:r>
          </a:p>
          <a:p>
            <a:pPr eaLnBrk="1" hangingPunct="1"/>
            <a:r>
              <a:rPr lang="en-US" altLang="ru-RU" sz="1200" dirty="0" err="1"/>
              <a:t>MapBuilder</a:t>
            </a:r>
            <a:endParaRPr lang="en-US" altLang="ru-RU" sz="1200" dirty="0"/>
          </a:p>
          <a:p>
            <a:pPr eaLnBrk="1" hangingPunct="1"/>
            <a:r>
              <a:rPr lang="en-US" altLang="ru-RU" sz="1200" dirty="0" err="1"/>
              <a:t>MapBender</a:t>
            </a:r>
            <a:endParaRPr lang="en-US" altLang="ru-RU" sz="1200" dirty="0"/>
          </a:p>
          <a:p>
            <a:pPr eaLnBrk="1" hangingPunct="1"/>
            <a:r>
              <a:rPr lang="en-US" altLang="ru-RU" sz="1200" dirty="0" err="1"/>
              <a:t>InterMap</a:t>
            </a:r>
            <a:endParaRPr lang="en-US" altLang="ru-RU" sz="1200" dirty="0"/>
          </a:p>
          <a:p>
            <a:pPr eaLnBrk="1" hangingPunct="1"/>
            <a:r>
              <a:rPr lang="en-US" altLang="ru-RU" sz="1200" dirty="0" err="1"/>
              <a:t>Ka</a:t>
            </a:r>
            <a:r>
              <a:rPr lang="en-US" altLang="ru-RU" sz="1200" dirty="0"/>
              <a:t>-Map</a:t>
            </a:r>
          </a:p>
          <a:p>
            <a:pPr eaLnBrk="1" hangingPunct="1"/>
            <a:r>
              <a:rPr lang="en-US" altLang="ru-RU" sz="1200" dirty="0" err="1" smtClean="0"/>
              <a:t>OpenLayers</a:t>
            </a:r>
            <a:r>
              <a:rPr lang="en-US" altLang="ru-RU" sz="1200" dirty="0" smtClean="0"/>
              <a:t> </a:t>
            </a:r>
            <a:endParaRPr lang="ru-RU" altLang="ru-RU" dirty="0"/>
          </a:p>
        </p:txBody>
      </p:sp>
      <p:sp>
        <p:nvSpPr>
          <p:cNvPr id="18" name="AutoShape 54"/>
          <p:cNvSpPr>
            <a:spLocks noChangeArrowheads="1"/>
          </p:cNvSpPr>
          <p:nvPr/>
        </p:nvSpPr>
        <p:spPr bwMode="auto">
          <a:xfrm>
            <a:off x="5962662" y="6121564"/>
            <a:ext cx="1393869" cy="456488"/>
          </a:xfrm>
          <a:prstGeom prst="can">
            <a:avLst>
              <a:gd name="adj" fmla="val 25000"/>
            </a:avLst>
          </a:prstGeom>
          <a:solidFill>
            <a:srgbClr val="CCFFFF"/>
          </a:solidFill>
          <a:ln w="952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tx1"/>
                </a:gs>
              </a:gsLst>
              <a:lin ang="5400000" scaled="0"/>
            </a:gradFill>
            <a:round/>
            <a:headEnd/>
            <a:tailEnd/>
          </a:ln>
        </p:spPr>
        <p:txBody>
          <a:bodyPr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ru-RU" sz="1200"/>
              <a:t>Oracle</a:t>
            </a:r>
            <a:endParaRPr lang="ru-RU" altLang="ru-RU"/>
          </a:p>
        </p:txBody>
      </p:sp>
      <p:sp>
        <p:nvSpPr>
          <p:cNvPr id="19" name="AutoShape 55"/>
          <p:cNvSpPr>
            <a:spLocks noChangeArrowheads="1"/>
          </p:cNvSpPr>
          <p:nvPr/>
        </p:nvSpPr>
        <p:spPr bwMode="auto">
          <a:xfrm>
            <a:off x="5962662" y="5756112"/>
            <a:ext cx="1393869" cy="365452"/>
          </a:xfrm>
          <a:prstGeom prst="can">
            <a:avLst>
              <a:gd name="adj" fmla="val 25000"/>
            </a:avLst>
          </a:prstGeom>
          <a:solidFill>
            <a:srgbClr val="CCFFFF"/>
          </a:solidFill>
          <a:ln w="952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tx1"/>
                </a:gs>
              </a:gsLst>
              <a:lin ang="5400000" scaled="0"/>
            </a:gradFill>
            <a:round/>
            <a:headEnd/>
            <a:tailEnd/>
          </a:ln>
        </p:spPr>
        <p:txBody>
          <a:bodyPr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ru-RU" sz="1200"/>
              <a:t>Oracle Spatial</a:t>
            </a:r>
            <a:endParaRPr lang="ru-RU" altLang="ru-RU"/>
          </a:p>
        </p:txBody>
      </p:sp>
      <p:sp>
        <p:nvSpPr>
          <p:cNvPr id="20" name="Rectangle 56"/>
          <p:cNvSpPr>
            <a:spLocks noChangeArrowheads="1"/>
          </p:cNvSpPr>
          <p:nvPr/>
        </p:nvSpPr>
        <p:spPr bwMode="auto">
          <a:xfrm>
            <a:off x="5962662" y="5117552"/>
            <a:ext cx="1395389" cy="365452"/>
          </a:xfrm>
          <a:prstGeom prst="rect">
            <a:avLst/>
          </a:prstGeom>
          <a:solidFill>
            <a:srgbClr val="CCFFFF"/>
          </a:solidFill>
          <a:ln w="952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tx1"/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ru-RU" sz="1200" dirty="0" smtClean="0"/>
              <a:t>UMN </a:t>
            </a:r>
            <a:r>
              <a:rPr lang="en-US" altLang="ru-RU" sz="1200" dirty="0" err="1" smtClean="0"/>
              <a:t>MapServer</a:t>
            </a:r>
            <a:endParaRPr lang="en-US" altLang="ru-RU" sz="1200" dirty="0"/>
          </a:p>
          <a:p>
            <a:pPr eaLnBrk="1" hangingPunct="1"/>
            <a:endParaRPr lang="ru-RU" altLang="ru-RU" sz="1200" dirty="0"/>
          </a:p>
          <a:p>
            <a:pPr eaLnBrk="1" hangingPunct="1"/>
            <a:endParaRPr lang="ru-RU" altLang="ru-RU" dirty="0"/>
          </a:p>
        </p:txBody>
      </p:sp>
      <p:sp>
        <p:nvSpPr>
          <p:cNvPr id="21" name="Rectangle 57"/>
          <p:cNvSpPr>
            <a:spLocks noChangeArrowheads="1"/>
          </p:cNvSpPr>
          <p:nvPr/>
        </p:nvSpPr>
        <p:spPr bwMode="auto">
          <a:xfrm>
            <a:off x="6284149" y="4478993"/>
            <a:ext cx="751656" cy="364143"/>
          </a:xfrm>
          <a:prstGeom prst="rect">
            <a:avLst/>
          </a:prstGeom>
          <a:solidFill>
            <a:srgbClr val="CCFFFF"/>
          </a:solidFill>
          <a:ln w="952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tx1"/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ru-RU" sz="1200"/>
              <a:t>WMS</a:t>
            </a:r>
            <a:endParaRPr lang="ru-RU" altLang="ru-RU"/>
          </a:p>
        </p:txBody>
      </p:sp>
      <p:sp>
        <p:nvSpPr>
          <p:cNvPr id="22" name="Rectangle 58"/>
          <p:cNvSpPr>
            <a:spLocks noChangeArrowheads="1"/>
          </p:cNvSpPr>
          <p:nvPr/>
        </p:nvSpPr>
        <p:spPr bwMode="auto">
          <a:xfrm>
            <a:off x="4246547" y="2013826"/>
            <a:ext cx="751656" cy="365452"/>
          </a:xfrm>
          <a:prstGeom prst="rect">
            <a:avLst/>
          </a:prstGeom>
          <a:solidFill>
            <a:srgbClr val="CCFFFF"/>
          </a:solidFill>
          <a:ln w="952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tx1"/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/>
          <a:lstStyle/>
          <a:p>
            <a:pPr marL="342900" indent="-342900"/>
            <a:r>
              <a:rPr lang="en-US" altLang="ru-RU" sz="1200"/>
              <a:t>ArcGIS</a:t>
            </a:r>
            <a:endParaRPr lang="ru-RU" altLang="ru-RU" sz="1200"/>
          </a:p>
        </p:txBody>
      </p:sp>
      <p:cxnSp>
        <p:nvCxnSpPr>
          <p:cNvPr id="23" name="AutoShape 59"/>
          <p:cNvCxnSpPr>
            <a:cxnSpLocks noChangeShapeType="1"/>
            <a:stCxn id="19" idx="2"/>
            <a:endCxn id="15" idx="3"/>
          </p:cNvCxnSpPr>
          <p:nvPr/>
        </p:nvCxnSpPr>
        <p:spPr bwMode="auto">
          <a:xfrm rot="10800000">
            <a:off x="4998202" y="5938838"/>
            <a:ext cx="964460" cy="655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AutoShape 60"/>
          <p:cNvCxnSpPr>
            <a:cxnSpLocks noChangeShapeType="1"/>
            <a:stCxn id="19" idx="1"/>
            <a:endCxn id="20" idx="2"/>
          </p:cNvCxnSpPr>
          <p:nvPr/>
        </p:nvCxnSpPr>
        <p:spPr bwMode="auto">
          <a:xfrm rot="16200000">
            <a:off x="6523423" y="5619178"/>
            <a:ext cx="273107" cy="760"/>
          </a:xfrm>
          <a:prstGeom prst="bentConnector3">
            <a:avLst>
              <a:gd name="adj1" fmla="val 50093"/>
            </a:avLst>
          </a:prstGeom>
          <a:noFill/>
          <a:ln w="9525">
            <a:solidFill>
              <a:schemeClr val="bg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AutoShape 61"/>
          <p:cNvCxnSpPr>
            <a:cxnSpLocks noChangeShapeType="1"/>
            <a:stCxn id="20" idx="0"/>
            <a:endCxn id="21" idx="2"/>
          </p:cNvCxnSpPr>
          <p:nvPr/>
        </p:nvCxnSpPr>
        <p:spPr bwMode="auto">
          <a:xfrm rot="16200000">
            <a:off x="6523528" y="4979964"/>
            <a:ext cx="274417" cy="76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AutoShape 62"/>
          <p:cNvCxnSpPr>
            <a:cxnSpLocks noChangeShapeType="1"/>
            <a:stCxn id="21" idx="0"/>
            <a:endCxn id="14" idx="2"/>
          </p:cNvCxnSpPr>
          <p:nvPr/>
        </p:nvCxnSpPr>
        <p:spPr bwMode="auto">
          <a:xfrm rot="16200000">
            <a:off x="6295612" y="4113488"/>
            <a:ext cx="730250" cy="76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AutoShape 63"/>
          <p:cNvCxnSpPr>
            <a:cxnSpLocks noChangeShapeType="1"/>
            <a:stCxn id="14" idx="0"/>
            <a:endCxn id="17" idx="2"/>
          </p:cNvCxnSpPr>
          <p:nvPr/>
        </p:nvCxnSpPr>
        <p:spPr bwMode="auto">
          <a:xfrm rot="5400000" flipH="1" flipV="1">
            <a:off x="7341632" y="2427872"/>
            <a:ext cx="273762" cy="163707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bg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AutoShape 64"/>
          <p:cNvCxnSpPr>
            <a:cxnSpLocks noChangeShapeType="1"/>
            <a:stCxn id="14" idx="0"/>
            <a:endCxn id="16" idx="2"/>
          </p:cNvCxnSpPr>
          <p:nvPr/>
        </p:nvCxnSpPr>
        <p:spPr bwMode="auto">
          <a:xfrm rot="16200000" flipV="1">
            <a:off x="6341069" y="3064711"/>
            <a:ext cx="396889" cy="24092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bg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AutoShape 65"/>
          <p:cNvCxnSpPr>
            <a:cxnSpLocks noChangeShapeType="1"/>
            <a:stCxn id="15" idx="0"/>
            <a:endCxn id="22" idx="2"/>
          </p:cNvCxnSpPr>
          <p:nvPr/>
        </p:nvCxnSpPr>
        <p:spPr bwMode="auto">
          <a:xfrm rot="16200000">
            <a:off x="2934338" y="4066988"/>
            <a:ext cx="3376833" cy="760"/>
          </a:xfrm>
          <a:prstGeom prst="bentConnector3">
            <a:avLst>
              <a:gd name="adj1" fmla="val 50009"/>
            </a:avLst>
          </a:prstGeom>
          <a:noFill/>
          <a:ln w="9525">
            <a:solidFill>
              <a:schemeClr val="bg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Oval 66"/>
          <p:cNvSpPr>
            <a:spLocks noChangeArrowheads="1"/>
          </p:cNvSpPr>
          <p:nvPr/>
        </p:nvSpPr>
        <p:spPr bwMode="auto">
          <a:xfrm>
            <a:off x="4460871" y="1648374"/>
            <a:ext cx="321487" cy="274417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ru-RU" sz="1200"/>
              <a:t>1</a:t>
            </a:r>
            <a:endParaRPr lang="ru-RU" altLang="ru-RU"/>
          </a:p>
        </p:txBody>
      </p:sp>
      <p:sp>
        <p:nvSpPr>
          <p:cNvPr id="31" name="Oval 67"/>
          <p:cNvSpPr>
            <a:spLocks noChangeArrowheads="1"/>
          </p:cNvSpPr>
          <p:nvPr/>
        </p:nvSpPr>
        <p:spPr bwMode="auto">
          <a:xfrm>
            <a:off x="6392071" y="1648374"/>
            <a:ext cx="321487" cy="274417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ru-RU" sz="1200"/>
              <a:t>2</a:t>
            </a:r>
            <a:endParaRPr lang="ru-RU" altLang="ru-RU"/>
          </a:p>
        </p:txBody>
      </p:sp>
      <p:sp>
        <p:nvSpPr>
          <p:cNvPr id="33" name="Oval 68"/>
          <p:cNvSpPr>
            <a:spLocks noChangeArrowheads="1"/>
          </p:cNvSpPr>
          <p:nvPr/>
        </p:nvSpPr>
        <p:spPr bwMode="auto">
          <a:xfrm>
            <a:off x="8216109" y="1648374"/>
            <a:ext cx="321487" cy="274417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ru-RU" sz="1200"/>
              <a:t>3</a:t>
            </a:r>
            <a:endParaRPr lang="ru-RU" altLang="ru-RU"/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 bwMode="auto">
          <a:xfrm>
            <a:off x="731347" y="5506394"/>
            <a:ext cx="936104" cy="382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ru-RU" sz="1600" b="1" kern="0" dirty="0" smtClean="0">
                <a:solidFill>
                  <a:schemeClr val="bg1"/>
                </a:solidFill>
              </a:rPr>
              <a:t>Server </a:t>
            </a:r>
            <a:r>
              <a:rPr lang="ru-RU" altLang="ru-RU" sz="1600" kern="0" dirty="0" smtClean="0">
                <a:solidFill>
                  <a:schemeClr val="bg1"/>
                </a:solidFill>
              </a:rPr>
              <a:t>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ru-RU" altLang="ru-RU" sz="1600" kern="0" dirty="0" smtClean="0">
              <a:solidFill>
                <a:schemeClr val="bg1"/>
              </a:solidFill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ru-RU" altLang="ru-RU" sz="2000" kern="0" dirty="0" smtClean="0">
              <a:solidFill>
                <a:schemeClr val="bg1"/>
              </a:solidFill>
            </a:endParaRPr>
          </a:p>
        </p:txBody>
      </p:sp>
      <p:sp>
        <p:nvSpPr>
          <p:cNvPr id="37" name="AutoShape 30"/>
          <p:cNvSpPr>
            <a:spLocks/>
          </p:cNvSpPr>
          <p:nvPr/>
        </p:nvSpPr>
        <p:spPr bwMode="auto">
          <a:xfrm>
            <a:off x="3564458" y="5157192"/>
            <a:ext cx="143669" cy="1152525"/>
          </a:xfrm>
          <a:prstGeom prst="leftBrace">
            <a:avLst>
              <a:gd name="adj1" fmla="val 88971"/>
              <a:gd name="adj2" fmla="val 50000"/>
            </a:avLst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8" name="AutoShape 31"/>
          <p:cNvSpPr>
            <a:spLocks/>
          </p:cNvSpPr>
          <p:nvPr/>
        </p:nvSpPr>
        <p:spPr bwMode="auto">
          <a:xfrm>
            <a:off x="3434680" y="1922791"/>
            <a:ext cx="273447" cy="2000057"/>
          </a:xfrm>
          <a:prstGeom prst="leftBrace">
            <a:avLst>
              <a:gd name="adj1" fmla="val 70605"/>
              <a:gd name="adj2" fmla="val 50000"/>
            </a:avLst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0" name="AutoShape 32"/>
          <p:cNvSpPr>
            <a:spLocks/>
          </p:cNvSpPr>
          <p:nvPr/>
        </p:nvSpPr>
        <p:spPr bwMode="auto">
          <a:xfrm>
            <a:off x="3507035" y="4087390"/>
            <a:ext cx="215900" cy="863600"/>
          </a:xfrm>
          <a:prstGeom prst="leftBrace">
            <a:avLst>
              <a:gd name="adj1" fmla="val 33333"/>
              <a:gd name="adj2" fmla="val 50000"/>
            </a:avLst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1" name="Rectangle 3"/>
          <p:cNvSpPr txBox="1">
            <a:spLocks noChangeArrowheads="1"/>
          </p:cNvSpPr>
          <p:nvPr/>
        </p:nvSpPr>
        <p:spPr bwMode="auto">
          <a:xfrm>
            <a:off x="731347" y="2407235"/>
            <a:ext cx="2447925" cy="1158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ru-RU" altLang="ru-RU" sz="1600" b="1" kern="0" dirty="0" smtClean="0">
              <a:solidFill>
                <a:schemeClr val="bg1"/>
              </a:solidFill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ru-RU" sz="1600" b="1" kern="0" dirty="0" smtClean="0">
                <a:solidFill>
                  <a:schemeClr val="bg1"/>
                </a:solidFill>
              </a:rPr>
              <a:t>Client</a:t>
            </a:r>
            <a:r>
              <a:rPr lang="ru-RU" altLang="ru-RU" sz="1600" kern="0" dirty="0" smtClean="0">
                <a:solidFill>
                  <a:schemeClr val="bg1"/>
                </a:solidFill>
              </a:rPr>
              <a:t> – </a:t>
            </a:r>
            <a:r>
              <a:rPr lang="en-US" altLang="ru-RU" sz="1600" kern="0" dirty="0" err="1" smtClean="0">
                <a:solidFill>
                  <a:schemeClr val="bg1"/>
                </a:solidFill>
              </a:rPr>
              <a:t>geoinformation</a:t>
            </a:r>
            <a:r>
              <a:rPr lang="en-US" altLang="ru-RU" sz="1600" kern="0" dirty="0" smtClean="0">
                <a:solidFill>
                  <a:schemeClr val="bg1"/>
                </a:solidFill>
              </a:rPr>
              <a:t> system</a:t>
            </a:r>
            <a:r>
              <a:rPr lang="ru-RU" altLang="ru-RU" sz="1600" kern="0" dirty="0" smtClean="0">
                <a:solidFill>
                  <a:schemeClr val="bg1"/>
                </a:solidFill>
              </a:rPr>
              <a:t>/</a:t>
            </a:r>
            <a:r>
              <a:rPr lang="en-US" altLang="ru-RU" sz="1600" kern="0" dirty="0" smtClean="0">
                <a:solidFill>
                  <a:schemeClr val="bg1"/>
                </a:solidFill>
              </a:rPr>
              <a:t>web </a:t>
            </a:r>
            <a:r>
              <a:rPr lang="en-US" altLang="ru-RU" sz="1600" kern="0" dirty="0" err="1" smtClean="0">
                <a:solidFill>
                  <a:schemeClr val="bg1"/>
                </a:solidFill>
              </a:rPr>
              <a:t>brouser</a:t>
            </a:r>
            <a:r>
              <a:rPr lang="en-US" altLang="ru-RU" sz="1600" kern="0" dirty="0" smtClean="0">
                <a:solidFill>
                  <a:schemeClr val="bg1"/>
                </a:solidFill>
              </a:rPr>
              <a:t> supporting the WMS</a:t>
            </a:r>
            <a:r>
              <a:rPr lang="ru-RU" altLang="ru-RU" sz="1600" kern="0" dirty="0" smtClean="0">
                <a:solidFill>
                  <a:schemeClr val="bg1"/>
                </a:solidFill>
              </a:rPr>
              <a:t> </a:t>
            </a:r>
            <a:r>
              <a:rPr lang="en-US" altLang="ru-RU" sz="1600" kern="0" dirty="0" smtClean="0">
                <a:solidFill>
                  <a:schemeClr val="bg1"/>
                </a:solidFill>
              </a:rPr>
              <a:t>standard</a:t>
            </a:r>
            <a:endParaRPr lang="ru-RU" altLang="ru-RU" sz="2000" kern="0" dirty="0" smtClean="0">
              <a:solidFill>
                <a:schemeClr val="bg1"/>
              </a:solidFill>
            </a:endParaRPr>
          </a:p>
        </p:txBody>
      </p:sp>
      <p:sp>
        <p:nvSpPr>
          <p:cNvPr id="42" name="Rectangle 3"/>
          <p:cNvSpPr txBox="1">
            <a:spLocks noChangeArrowheads="1"/>
          </p:cNvSpPr>
          <p:nvPr/>
        </p:nvSpPr>
        <p:spPr bwMode="auto">
          <a:xfrm>
            <a:off x="731347" y="4365104"/>
            <a:ext cx="936104" cy="382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ru-RU" sz="1600" b="1" kern="0" dirty="0">
                <a:solidFill>
                  <a:schemeClr val="bg1"/>
                </a:solidFill>
              </a:rPr>
              <a:t>Web service</a:t>
            </a:r>
            <a:endParaRPr lang="ru-RU" altLang="ru-RU" sz="1600" b="1" kern="0" dirty="0">
              <a:solidFill>
                <a:schemeClr val="bg1"/>
              </a:solidFill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ru-RU" sz="1600" kern="0" dirty="0" smtClean="0">
                <a:solidFill>
                  <a:schemeClr val="bg1"/>
                </a:solidFill>
              </a:rPr>
              <a:t>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ru-RU" altLang="ru-RU" sz="1600" kern="0" dirty="0" smtClean="0">
              <a:solidFill>
                <a:schemeClr val="bg1"/>
              </a:solidFill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ru-RU" altLang="ru-RU" sz="2000" kern="0" dirty="0" smtClean="0">
              <a:solidFill>
                <a:schemeClr val="bg1"/>
              </a:solidFill>
            </a:endParaRPr>
          </a:p>
        </p:txBody>
      </p:sp>
      <p:sp>
        <p:nvSpPr>
          <p:cNvPr id="8" name="Овал 7"/>
          <p:cNvSpPr/>
          <p:nvPr/>
        </p:nvSpPr>
        <p:spPr bwMode="auto">
          <a:xfrm>
            <a:off x="5881779" y="4229536"/>
            <a:ext cx="1481788" cy="760161"/>
          </a:xfrm>
          <a:custGeom>
            <a:avLst/>
            <a:gdLst>
              <a:gd name="connsiteX0" fmla="*/ 0 w 1388396"/>
              <a:gd name="connsiteY0" fmla="*/ 379113 h 758226"/>
              <a:gd name="connsiteX1" fmla="*/ 694198 w 1388396"/>
              <a:gd name="connsiteY1" fmla="*/ 0 h 758226"/>
              <a:gd name="connsiteX2" fmla="*/ 1388396 w 1388396"/>
              <a:gd name="connsiteY2" fmla="*/ 379113 h 758226"/>
              <a:gd name="connsiteX3" fmla="*/ 694198 w 1388396"/>
              <a:gd name="connsiteY3" fmla="*/ 758226 h 758226"/>
              <a:gd name="connsiteX4" fmla="*/ 0 w 1388396"/>
              <a:gd name="connsiteY4" fmla="*/ 379113 h 758226"/>
              <a:gd name="connsiteX0" fmla="*/ 0 w 1398891"/>
              <a:gd name="connsiteY0" fmla="*/ 396077 h 775190"/>
              <a:gd name="connsiteX1" fmla="*/ 694198 w 1398891"/>
              <a:gd name="connsiteY1" fmla="*/ 16964 h 775190"/>
              <a:gd name="connsiteX2" fmla="*/ 1084181 w 1398891"/>
              <a:gd name="connsiteY2" fmla="*/ 99076 h 775190"/>
              <a:gd name="connsiteX3" fmla="*/ 1388396 w 1398891"/>
              <a:gd name="connsiteY3" fmla="*/ 396077 h 775190"/>
              <a:gd name="connsiteX4" fmla="*/ 694198 w 1398891"/>
              <a:gd name="connsiteY4" fmla="*/ 775190 h 775190"/>
              <a:gd name="connsiteX5" fmla="*/ 0 w 1398891"/>
              <a:gd name="connsiteY5" fmla="*/ 396077 h 775190"/>
              <a:gd name="connsiteX0" fmla="*/ 0 w 1400904"/>
              <a:gd name="connsiteY0" fmla="*/ 398349 h 777462"/>
              <a:gd name="connsiteX1" fmla="*/ 694198 w 1400904"/>
              <a:gd name="connsiteY1" fmla="*/ 19236 h 777462"/>
              <a:gd name="connsiteX2" fmla="*/ 1133876 w 1400904"/>
              <a:gd name="connsiteY2" fmla="*/ 91409 h 777462"/>
              <a:gd name="connsiteX3" fmla="*/ 1388396 w 1400904"/>
              <a:gd name="connsiteY3" fmla="*/ 398349 h 777462"/>
              <a:gd name="connsiteX4" fmla="*/ 694198 w 1400904"/>
              <a:gd name="connsiteY4" fmla="*/ 777462 h 777462"/>
              <a:gd name="connsiteX5" fmla="*/ 0 w 1400904"/>
              <a:gd name="connsiteY5" fmla="*/ 398349 h 777462"/>
              <a:gd name="connsiteX0" fmla="*/ 13552 w 1414456"/>
              <a:gd name="connsiteY0" fmla="*/ 381048 h 760161"/>
              <a:gd name="connsiteX1" fmla="*/ 282724 w 1414456"/>
              <a:gd name="connsiteY1" fmla="*/ 123803 h 760161"/>
              <a:gd name="connsiteX2" fmla="*/ 707750 w 1414456"/>
              <a:gd name="connsiteY2" fmla="*/ 1935 h 760161"/>
              <a:gd name="connsiteX3" fmla="*/ 1147428 w 1414456"/>
              <a:gd name="connsiteY3" fmla="*/ 74108 h 760161"/>
              <a:gd name="connsiteX4" fmla="*/ 1401948 w 1414456"/>
              <a:gd name="connsiteY4" fmla="*/ 381048 h 760161"/>
              <a:gd name="connsiteX5" fmla="*/ 707750 w 1414456"/>
              <a:gd name="connsiteY5" fmla="*/ 760161 h 760161"/>
              <a:gd name="connsiteX6" fmla="*/ 13552 w 1414456"/>
              <a:gd name="connsiteY6" fmla="*/ 381048 h 760161"/>
              <a:gd name="connsiteX0" fmla="*/ 11736 w 1412640"/>
              <a:gd name="connsiteY0" fmla="*/ 385320 h 764433"/>
              <a:gd name="connsiteX1" fmla="*/ 300786 w 1412640"/>
              <a:gd name="connsiteY1" fmla="*/ 197649 h 764433"/>
              <a:gd name="connsiteX2" fmla="*/ 705934 w 1412640"/>
              <a:gd name="connsiteY2" fmla="*/ 6207 h 764433"/>
              <a:gd name="connsiteX3" fmla="*/ 1145612 w 1412640"/>
              <a:gd name="connsiteY3" fmla="*/ 78380 h 764433"/>
              <a:gd name="connsiteX4" fmla="*/ 1400132 w 1412640"/>
              <a:gd name="connsiteY4" fmla="*/ 385320 h 764433"/>
              <a:gd name="connsiteX5" fmla="*/ 705934 w 1412640"/>
              <a:gd name="connsiteY5" fmla="*/ 764433 h 764433"/>
              <a:gd name="connsiteX6" fmla="*/ 11736 w 1412640"/>
              <a:gd name="connsiteY6" fmla="*/ 385320 h 764433"/>
              <a:gd name="connsiteX0" fmla="*/ 80884 w 1481788"/>
              <a:gd name="connsiteY0" fmla="*/ 381048 h 760161"/>
              <a:gd name="connsiteX1" fmla="*/ 91638 w 1481788"/>
              <a:gd name="connsiteY1" fmla="*/ 123803 h 760161"/>
              <a:gd name="connsiteX2" fmla="*/ 775082 w 1481788"/>
              <a:gd name="connsiteY2" fmla="*/ 1935 h 760161"/>
              <a:gd name="connsiteX3" fmla="*/ 1214760 w 1481788"/>
              <a:gd name="connsiteY3" fmla="*/ 74108 h 760161"/>
              <a:gd name="connsiteX4" fmla="*/ 1469280 w 1481788"/>
              <a:gd name="connsiteY4" fmla="*/ 381048 h 760161"/>
              <a:gd name="connsiteX5" fmla="*/ 775082 w 1481788"/>
              <a:gd name="connsiteY5" fmla="*/ 760161 h 760161"/>
              <a:gd name="connsiteX6" fmla="*/ 80884 w 1481788"/>
              <a:gd name="connsiteY6" fmla="*/ 381048 h 76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1788" h="760161">
                <a:moveTo>
                  <a:pt x="80884" y="381048"/>
                </a:moveTo>
                <a:cubicBezTo>
                  <a:pt x="-33023" y="274988"/>
                  <a:pt x="-24062" y="186989"/>
                  <a:pt x="91638" y="123803"/>
                </a:cubicBezTo>
                <a:cubicBezTo>
                  <a:pt x="207338" y="60618"/>
                  <a:pt x="587895" y="10218"/>
                  <a:pt x="775082" y="1935"/>
                </a:cubicBezTo>
                <a:cubicBezTo>
                  <a:pt x="962269" y="-6348"/>
                  <a:pt x="1099060" y="10923"/>
                  <a:pt x="1214760" y="74108"/>
                </a:cubicBezTo>
                <a:cubicBezTo>
                  <a:pt x="1330460" y="137294"/>
                  <a:pt x="1534277" y="268362"/>
                  <a:pt x="1469280" y="381048"/>
                </a:cubicBezTo>
                <a:cubicBezTo>
                  <a:pt x="1404283" y="493734"/>
                  <a:pt x="1158477" y="760161"/>
                  <a:pt x="775082" y="760161"/>
                </a:cubicBezTo>
                <a:cubicBezTo>
                  <a:pt x="391687" y="760161"/>
                  <a:pt x="194791" y="487108"/>
                  <a:pt x="80884" y="381048"/>
                </a:cubicBezTo>
                <a:close/>
              </a:path>
            </a:pathLst>
          </a:custGeom>
          <a:noFill/>
          <a:ln w="41275" cap="flat" cmpd="sng" algn="ctr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63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-36513" y="1"/>
            <a:ext cx="9180513" cy="6858000"/>
          </a:xfrm>
          <a:prstGeom prst="rect">
            <a:avLst/>
          </a:prstGeom>
          <a:gradFill>
            <a:gsLst>
              <a:gs pos="100000">
                <a:schemeClr val="bg1">
                  <a:lumMod val="49000"/>
                </a:schemeClr>
              </a:gs>
              <a:gs pos="98000">
                <a:srgbClr val="003366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150000"/>
              </a:lnSpc>
            </a:pPr>
            <a:endParaRPr lang="ru-RU">
              <a:solidFill>
                <a:schemeClr val="bg1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-36512" y="6658882"/>
            <a:ext cx="9180513" cy="262791"/>
            <a:chOff x="-36512" y="6658882"/>
            <a:chExt cx="9180513" cy="262791"/>
          </a:xfrm>
        </p:grpSpPr>
        <p:sp>
          <p:nvSpPr>
            <p:cNvPr id="35" name="Rectangle 2"/>
            <p:cNvSpPr>
              <a:spLocks noChangeArrowheads="1"/>
            </p:cNvSpPr>
            <p:nvPr/>
          </p:nvSpPr>
          <p:spPr bwMode="auto">
            <a:xfrm>
              <a:off x="-36512" y="6658882"/>
              <a:ext cx="9180513" cy="262791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69000">
                  <a:srgbClr val="003366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36" name="Rectangle 11"/>
            <p:cNvSpPr>
              <a:spLocks noChangeArrowheads="1"/>
            </p:cNvSpPr>
            <p:nvPr/>
          </p:nvSpPr>
          <p:spPr bwMode="auto">
            <a:xfrm>
              <a:off x="1929607" y="6722015"/>
              <a:ext cx="5067093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42900" indent="-342900"/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phone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: +7 (812) 321-5706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, fax: +7 (812) 321-3023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; 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e-mail: vsegei@vsegei.ru,  http://www.vsegei.ru</a:t>
              </a:r>
              <a:endParaRPr lang="ru-RU" sz="900" u="sng" dirty="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32" name="Picture 5" descr="logo VSEGEI dark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688093"/>
              <a:ext cx="648643" cy="204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</p:grp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620444" y="671790"/>
            <a:ext cx="811085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600" b="1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Опыт успешной реализации ГК-1000 (новая серия)</a:t>
            </a:r>
            <a:endParaRPr lang="ru-RU" sz="1600" b="1" i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753" y="4077072"/>
            <a:ext cx="4608570" cy="2248614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dist="107763" dir="2700000" algn="ctr" rotWithShape="0">
              <a:schemeClr val="accent6">
                <a:lumMod val="75000"/>
              </a:schemeClr>
            </a:outerShdw>
            <a:reflection blurRad="177800" stA="31000" endPos="72000" dist="508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36004"/>
            <a:ext cx="3200973" cy="1501815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dist="107763" dir="2700000" algn="ctr" rotWithShape="0">
              <a:schemeClr val="accent6">
                <a:lumMod val="75000"/>
              </a:schemeClr>
            </a:outerShdw>
            <a:reflection blurRad="177800" stA="31000" endPos="72000" dist="50800" dir="5400000" sy="-100000" algn="bl" rotWithShape="0"/>
          </a:effectLst>
          <a:ex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03" y="1204250"/>
            <a:ext cx="2380613" cy="1737829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dist="107763" dir="2700000" algn="ctr" rotWithShape="0">
              <a:schemeClr val="accent6">
                <a:lumMod val="75000"/>
              </a:schemeClr>
            </a:outerShdw>
            <a:reflection blurRad="177800" stA="31000" endPos="72000" dist="50800" dir="5400000" sy="-100000" algn="bl" rotWithShape="0"/>
          </a:effectLst>
          <a:extLst/>
        </p:spPr>
      </p:pic>
      <p:pic>
        <p:nvPicPr>
          <p:cNvPr id="10242" name="Picture 2" descr="D:\_РАБОЧИЙ\Конференции____\Конференция Киев_2013_рус\onegeology_porta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310124"/>
            <a:ext cx="2191947" cy="1640068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dist="107763" dir="2700000" algn="ctr" rotWithShape="0">
              <a:schemeClr val="accent6">
                <a:lumMod val="75000"/>
              </a:schemeClr>
            </a:outerShdw>
            <a:reflection blurRad="177800" stA="31000" endPos="72000" dist="50800" dir="5400000" sy="-100000" algn="bl" rotWithShape="0"/>
          </a:effectLst>
          <a:extLst/>
        </p:spPr>
      </p:pic>
      <p:cxnSp>
        <p:nvCxnSpPr>
          <p:cNvPr id="8" name="Прямая со стрелкой 7"/>
          <p:cNvCxnSpPr>
            <a:endCxn id="12" idx="2"/>
          </p:cNvCxnSpPr>
          <p:nvPr/>
        </p:nvCxnSpPr>
        <p:spPr bwMode="auto">
          <a:xfrm flipH="1" flipV="1">
            <a:off x="1549110" y="2942079"/>
            <a:ext cx="3022889" cy="774953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lg" len="lg"/>
          </a:ln>
          <a:effectLst>
            <a:glow rad="38100">
              <a:schemeClr val="tx1"/>
            </a:glow>
            <a:outerShdw dist="35921" dir="2700000" algn="ctr" rotWithShape="0">
              <a:schemeClr val="bg2"/>
            </a:outerShdw>
          </a:effectLst>
          <a:extLst/>
        </p:spPr>
      </p:cxnSp>
      <p:cxnSp>
        <p:nvCxnSpPr>
          <p:cNvPr id="22" name="Прямая со стрелкой 21"/>
          <p:cNvCxnSpPr/>
          <p:nvPr/>
        </p:nvCxnSpPr>
        <p:spPr bwMode="auto">
          <a:xfrm flipV="1">
            <a:off x="5015100" y="2950194"/>
            <a:ext cx="0" cy="766838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lg" len="lg"/>
          </a:ln>
          <a:effectLst>
            <a:glow rad="38100">
              <a:schemeClr val="tx1"/>
            </a:glow>
            <a:outerShdw dist="35921" dir="2700000" algn="ctr" rotWithShape="0">
              <a:schemeClr val="bg2"/>
            </a:outerShdw>
          </a:effectLst>
          <a:extLst/>
        </p:spPr>
      </p:cxnSp>
      <p:cxnSp>
        <p:nvCxnSpPr>
          <p:cNvPr id="24" name="Прямая со стрелкой 23"/>
          <p:cNvCxnSpPr/>
          <p:nvPr/>
        </p:nvCxnSpPr>
        <p:spPr bwMode="auto">
          <a:xfrm flipV="1">
            <a:off x="5796136" y="2961756"/>
            <a:ext cx="2104085" cy="755276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lg" len="lg"/>
          </a:ln>
          <a:effectLst>
            <a:glow rad="38100">
              <a:schemeClr val="tx1"/>
            </a:glow>
            <a:outerShdw dist="35921" dir="2700000" algn="ctr" rotWithShape="0">
              <a:schemeClr val="bg2"/>
            </a:outerShdw>
          </a:effectLst>
          <a:extLst/>
        </p:spPr>
      </p:cxn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516572" y="85770"/>
            <a:ext cx="811085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600" b="1" i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База Данных </a:t>
            </a:r>
            <a:r>
              <a:rPr lang="ru-RU" sz="1600" b="1" i="1" spc="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Госгеолкарт</a:t>
            </a:r>
            <a:r>
              <a:rPr lang="ru-RU" sz="1600" b="1" i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b="1" i="1" u="sng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ГЕОРАСТР</a:t>
            </a:r>
            <a:endParaRPr lang="ru-RU" sz="1600" b="1" i="1" u="sng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073" b="4191"/>
          <a:stretch/>
        </p:blipFill>
        <p:spPr bwMode="auto">
          <a:xfrm>
            <a:off x="2616257" y="3717032"/>
            <a:ext cx="5279563" cy="238538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glow rad="63500">
              <a:schemeClr val="accent1">
                <a:lumMod val="50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557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"/>
          <p:cNvSpPr>
            <a:spLocks noChangeArrowheads="1"/>
          </p:cNvSpPr>
          <p:nvPr/>
        </p:nvSpPr>
        <p:spPr bwMode="auto">
          <a:xfrm>
            <a:off x="-36512" y="1"/>
            <a:ext cx="9180512" cy="6858000"/>
          </a:xfrm>
          <a:prstGeom prst="rect">
            <a:avLst/>
          </a:prstGeom>
          <a:gradFill>
            <a:gsLst>
              <a:gs pos="100000">
                <a:schemeClr val="bg1">
                  <a:lumMod val="49000"/>
                </a:schemeClr>
              </a:gs>
              <a:gs pos="98000">
                <a:srgbClr val="003366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"/>
          <a:stretch/>
        </p:blipFill>
        <p:spPr bwMode="auto">
          <a:xfrm>
            <a:off x="561975" y="2707141"/>
            <a:ext cx="5728496" cy="372600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80000"/>
              </a:schemeClr>
            </a:glow>
            <a:outerShdw dist="35921" dir="2700000" algn="ctr" rotWithShape="0">
              <a:schemeClr val="bg2"/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15"/>
          <p:cNvSpPr txBox="1">
            <a:spLocks noChangeArrowheads="1"/>
          </p:cNvSpPr>
          <p:nvPr/>
        </p:nvSpPr>
        <p:spPr bwMode="auto">
          <a:xfrm>
            <a:off x="3059832" y="71340"/>
            <a:ext cx="442849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342900" indent="-342900" algn="ctr">
              <a:defRPr b="1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AU" dirty="0" err="1"/>
              <a:t>DataBase</a:t>
            </a:r>
            <a:r>
              <a:rPr lang="en-AU" dirty="0"/>
              <a:t> of the State Geological Maps </a:t>
            </a:r>
            <a:r>
              <a:rPr lang="en-US" spc="240" dirty="0"/>
              <a:t>Raster Block</a:t>
            </a:r>
            <a:endParaRPr lang="ru-RU" spc="240" dirty="0"/>
          </a:p>
        </p:txBody>
      </p:sp>
      <p:sp>
        <p:nvSpPr>
          <p:cNvPr id="23" name="Прямоугольник 22"/>
          <p:cNvSpPr/>
          <p:nvPr/>
        </p:nvSpPr>
        <p:spPr bwMode="auto">
          <a:xfrm>
            <a:off x="4575048" y="4701684"/>
            <a:ext cx="418520" cy="488398"/>
          </a:xfrm>
          <a:custGeom>
            <a:avLst/>
            <a:gdLst>
              <a:gd name="connsiteX0" fmla="*/ 0 w 233694"/>
              <a:gd name="connsiteY0" fmla="*/ 0 h 216024"/>
              <a:gd name="connsiteX1" fmla="*/ 233694 w 233694"/>
              <a:gd name="connsiteY1" fmla="*/ 0 h 216024"/>
              <a:gd name="connsiteX2" fmla="*/ 233694 w 233694"/>
              <a:gd name="connsiteY2" fmla="*/ 216024 h 216024"/>
              <a:gd name="connsiteX3" fmla="*/ 0 w 233694"/>
              <a:gd name="connsiteY3" fmla="*/ 216024 h 216024"/>
              <a:gd name="connsiteX4" fmla="*/ 0 w 233694"/>
              <a:gd name="connsiteY4" fmla="*/ 0 h 216024"/>
              <a:gd name="connsiteX0" fmla="*/ 0 w 233694"/>
              <a:gd name="connsiteY0" fmla="*/ 0 h 556492"/>
              <a:gd name="connsiteX1" fmla="*/ 233694 w 233694"/>
              <a:gd name="connsiteY1" fmla="*/ 0 h 556492"/>
              <a:gd name="connsiteX2" fmla="*/ 233694 w 233694"/>
              <a:gd name="connsiteY2" fmla="*/ 216024 h 556492"/>
              <a:gd name="connsiteX3" fmla="*/ 68093 w 233694"/>
              <a:gd name="connsiteY3" fmla="*/ 556492 h 556492"/>
              <a:gd name="connsiteX4" fmla="*/ 0 w 233694"/>
              <a:gd name="connsiteY4" fmla="*/ 0 h 556492"/>
              <a:gd name="connsiteX0" fmla="*/ 0 w 330971"/>
              <a:gd name="connsiteY0" fmla="*/ 0 h 556492"/>
              <a:gd name="connsiteX1" fmla="*/ 233694 w 330971"/>
              <a:gd name="connsiteY1" fmla="*/ 0 h 556492"/>
              <a:gd name="connsiteX2" fmla="*/ 330971 w 330971"/>
              <a:gd name="connsiteY2" fmla="*/ 361939 h 556492"/>
              <a:gd name="connsiteX3" fmla="*/ 68093 w 330971"/>
              <a:gd name="connsiteY3" fmla="*/ 556492 h 556492"/>
              <a:gd name="connsiteX4" fmla="*/ 0 w 330971"/>
              <a:gd name="connsiteY4" fmla="*/ 0 h 556492"/>
              <a:gd name="connsiteX0" fmla="*/ 0 w 330971"/>
              <a:gd name="connsiteY0" fmla="*/ 0 h 439760"/>
              <a:gd name="connsiteX1" fmla="*/ 233694 w 330971"/>
              <a:gd name="connsiteY1" fmla="*/ 0 h 439760"/>
              <a:gd name="connsiteX2" fmla="*/ 330971 w 330971"/>
              <a:gd name="connsiteY2" fmla="*/ 361939 h 439760"/>
              <a:gd name="connsiteX3" fmla="*/ 68093 w 330971"/>
              <a:gd name="connsiteY3" fmla="*/ 439760 h 439760"/>
              <a:gd name="connsiteX4" fmla="*/ 0 w 330971"/>
              <a:gd name="connsiteY4" fmla="*/ 0 h 439760"/>
              <a:gd name="connsiteX0" fmla="*/ 0 w 389337"/>
              <a:gd name="connsiteY0" fmla="*/ 107004 h 439760"/>
              <a:gd name="connsiteX1" fmla="*/ 292060 w 389337"/>
              <a:gd name="connsiteY1" fmla="*/ 0 h 439760"/>
              <a:gd name="connsiteX2" fmla="*/ 389337 w 389337"/>
              <a:gd name="connsiteY2" fmla="*/ 361939 h 439760"/>
              <a:gd name="connsiteX3" fmla="*/ 126459 w 389337"/>
              <a:gd name="connsiteY3" fmla="*/ 439760 h 439760"/>
              <a:gd name="connsiteX4" fmla="*/ 0 w 389337"/>
              <a:gd name="connsiteY4" fmla="*/ 107004 h 439760"/>
              <a:gd name="connsiteX0" fmla="*/ 0 w 389337"/>
              <a:gd name="connsiteY0" fmla="*/ 126459 h 459215"/>
              <a:gd name="connsiteX1" fmla="*/ 253150 w 389337"/>
              <a:gd name="connsiteY1" fmla="*/ 0 h 459215"/>
              <a:gd name="connsiteX2" fmla="*/ 389337 w 389337"/>
              <a:gd name="connsiteY2" fmla="*/ 381394 h 459215"/>
              <a:gd name="connsiteX3" fmla="*/ 126459 w 389337"/>
              <a:gd name="connsiteY3" fmla="*/ 459215 h 459215"/>
              <a:gd name="connsiteX4" fmla="*/ 0 w 389337"/>
              <a:gd name="connsiteY4" fmla="*/ 126459 h 459215"/>
              <a:gd name="connsiteX0" fmla="*/ 0 w 418520"/>
              <a:gd name="connsiteY0" fmla="*/ 126459 h 459215"/>
              <a:gd name="connsiteX1" fmla="*/ 253150 w 418520"/>
              <a:gd name="connsiteY1" fmla="*/ 0 h 459215"/>
              <a:gd name="connsiteX2" fmla="*/ 418520 w 418520"/>
              <a:gd name="connsiteY2" fmla="*/ 371666 h 459215"/>
              <a:gd name="connsiteX3" fmla="*/ 126459 w 418520"/>
              <a:gd name="connsiteY3" fmla="*/ 459215 h 459215"/>
              <a:gd name="connsiteX4" fmla="*/ 0 w 418520"/>
              <a:gd name="connsiteY4" fmla="*/ 126459 h 459215"/>
              <a:gd name="connsiteX0" fmla="*/ 0 w 418520"/>
              <a:gd name="connsiteY0" fmla="*/ 126459 h 488398"/>
              <a:gd name="connsiteX1" fmla="*/ 253150 w 418520"/>
              <a:gd name="connsiteY1" fmla="*/ 0 h 488398"/>
              <a:gd name="connsiteX2" fmla="*/ 418520 w 418520"/>
              <a:gd name="connsiteY2" fmla="*/ 371666 h 488398"/>
              <a:gd name="connsiteX3" fmla="*/ 155642 w 418520"/>
              <a:gd name="connsiteY3" fmla="*/ 488398 h 488398"/>
              <a:gd name="connsiteX4" fmla="*/ 0 w 418520"/>
              <a:gd name="connsiteY4" fmla="*/ 126459 h 488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520" h="488398">
                <a:moveTo>
                  <a:pt x="0" y="126459"/>
                </a:moveTo>
                <a:lnTo>
                  <a:pt x="253150" y="0"/>
                </a:lnTo>
                <a:lnTo>
                  <a:pt x="418520" y="371666"/>
                </a:lnTo>
                <a:lnTo>
                  <a:pt x="155642" y="488398"/>
                </a:lnTo>
                <a:lnTo>
                  <a:pt x="0" y="126459"/>
                </a:ln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4" r="9718"/>
          <a:stretch/>
        </p:blipFill>
        <p:spPr bwMode="auto">
          <a:xfrm>
            <a:off x="4932041" y="1018164"/>
            <a:ext cx="4211960" cy="3377953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80000"/>
              </a:schemeClr>
            </a:glow>
            <a:outerShdw dist="35921" dir="2700000" algn="ctr" rotWithShape="0">
              <a:schemeClr val="bg2"/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513" y="4281897"/>
            <a:ext cx="3785621" cy="952799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>
                <a:lumMod val="6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9000"/>
                    </a14:imgEffect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433914"/>
            <a:ext cx="1488165" cy="2998284"/>
          </a:xfrm>
          <a:prstGeom prst="rect">
            <a:avLst/>
          </a:prstGeom>
          <a:noFill/>
          <a:ln>
            <a:noFill/>
          </a:ln>
          <a:effectLst>
            <a:glow rad="63500">
              <a:srgbClr val="996600">
                <a:alpha val="4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230" y="57976"/>
            <a:ext cx="1645220" cy="1728192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>
                <a:lumMod val="6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586896"/>
            <a:ext cx="968190" cy="946049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344" y="5116215"/>
            <a:ext cx="1247056" cy="1196444"/>
          </a:xfrm>
          <a:prstGeom prst="rect">
            <a:avLst/>
          </a:prstGeom>
          <a:noFill/>
          <a:ln>
            <a:noFill/>
          </a:ln>
          <a:effectLst>
            <a:glow rad="63500">
              <a:srgbClr val="996600">
                <a:alpha val="4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Прямая со стрелкой 25"/>
          <p:cNvCxnSpPr/>
          <p:nvPr/>
        </p:nvCxnSpPr>
        <p:spPr bwMode="auto">
          <a:xfrm flipV="1">
            <a:off x="4784308" y="2707140"/>
            <a:ext cx="2764564" cy="223874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>
            <a:glow rad="88900">
              <a:schemeClr val="bg1">
                <a:alpha val="67000"/>
              </a:schemeClr>
            </a:glow>
            <a:outerShdw dist="12700" dir="2700000" algn="ctr" rotWithShape="0">
              <a:schemeClr val="bg1"/>
            </a:outerShdw>
          </a:effectLst>
          <a:extLst/>
        </p:spPr>
      </p:cxnSp>
      <p:grpSp>
        <p:nvGrpSpPr>
          <p:cNvPr id="40" name="Группа 39"/>
          <p:cNvGrpSpPr/>
          <p:nvPr/>
        </p:nvGrpSpPr>
        <p:grpSpPr>
          <a:xfrm>
            <a:off x="-36512" y="6658882"/>
            <a:ext cx="9180513" cy="262791"/>
            <a:chOff x="-36512" y="6658882"/>
            <a:chExt cx="9180513" cy="262791"/>
          </a:xfrm>
        </p:grpSpPr>
        <p:sp>
          <p:nvSpPr>
            <p:cNvPr id="41" name="Rectangle 2"/>
            <p:cNvSpPr>
              <a:spLocks noChangeArrowheads="1"/>
            </p:cNvSpPr>
            <p:nvPr/>
          </p:nvSpPr>
          <p:spPr bwMode="auto">
            <a:xfrm>
              <a:off x="-36512" y="6658882"/>
              <a:ext cx="9180513" cy="262791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69000">
                  <a:srgbClr val="003366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42" name="Rectangle 11"/>
            <p:cNvSpPr>
              <a:spLocks noChangeArrowheads="1"/>
            </p:cNvSpPr>
            <p:nvPr/>
          </p:nvSpPr>
          <p:spPr bwMode="auto">
            <a:xfrm>
              <a:off x="1929607" y="6722015"/>
              <a:ext cx="5067093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42900" indent="-342900"/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phone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: +7 (812) 321-5706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, fax: +7 (812) 321-3023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; 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e-mail: vsegei@vsegei.ru,  http://www.vsegei.ru</a:t>
              </a:r>
              <a:endParaRPr lang="ru-RU" sz="900" u="sng" dirty="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43" name="Picture 5" descr="logo VSEGEI dark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6688093"/>
              <a:ext cx="648643" cy="204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</p:grpSp>
      <p:cxnSp>
        <p:nvCxnSpPr>
          <p:cNvPr id="2056" name="Прямая со стрелкой 2055"/>
          <p:cNvCxnSpPr/>
          <p:nvPr/>
        </p:nvCxnSpPr>
        <p:spPr bwMode="auto">
          <a:xfrm flipH="1" flipV="1">
            <a:off x="751325" y="3845363"/>
            <a:ext cx="102681" cy="85632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>
            <a:glow rad="88900">
              <a:schemeClr val="bg1">
                <a:alpha val="67000"/>
              </a:schemeClr>
            </a:glow>
            <a:outerShdw dist="12700" dir="2700000" algn="ctr" rotWithShape="0">
              <a:schemeClr val="bg1"/>
            </a:outerShdw>
          </a:effectLst>
          <a:extLst/>
        </p:spPr>
      </p:cxnSp>
      <p:sp>
        <p:nvSpPr>
          <p:cNvPr id="2055" name="Прямоугольник 2054"/>
          <p:cNvSpPr/>
          <p:nvPr/>
        </p:nvSpPr>
        <p:spPr>
          <a:xfrm>
            <a:off x="561975" y="4701684"/>
            <a:ext cx="584063" cy="877611"/>
          </a:xfrm>
          <a:prstGeom prst="rect">
            <a:avLst/>
          </a:prstGeom>
          <a:solidFill>
            <a:schemeClr val="accent1">
              <a:alpha val="22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4" y="44624"/>
            <a:ext cx="2893744" cy="3800739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80000"/>
              </a:schemeClr>
            </a:glow>
            <a:outerShdw dist="35921" dir="2700000" algn="ctr" rotWithShape="0">
              <a:schemeClr val="bg2"/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87" b="8444"/>
          <a:stretch/>
        </p:blipFill>
        <p:spPr bwMode="auto">
          <a:xfrm>
            <a:off x="1728320" y="1124744"/>
            <a:ext cx="2301999" cy="177088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80000"/>
              </a:schemeClr>
            </a:glow>
            <a:outerShdw dist="35921" dir="2700000" algn="ctr" rotWithShape="0">
              <a:schemeClr val="bg2"/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15"/>
          <p:cNvSpPr txBox="1">
            <a:spLocks noChangeArrowheads="1"/>
          </p:cNvSpPr>
          <p:nvPr/>
        </p:nvSpPr>
        <p:spPr bwMode="auto">
          <a:xfrm>
            <a:off x="1478686" y="4273523"/>
            <a:ext cx="3342100" cy="307777"/>
          </a:xfrm>
          <a:prstGeom prst="rect">
            <a:avLst/>
          </a:prstGeom>
          <a:noFill/>
          <a:ln>
            <a:noFill/>
          </a:ln>
          <a:effectLst>
            <a:glow rad="228600">
              <a:srgbClr val="FF0000">
                <a:alpha val="34000"/>
              </a:srgbClr>
            </a:glow>
            <a:outerShdw blurRad="50800" dist="38100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342900" indent="-342900" algn="ctr">
              <a:defRPr b="1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sz="2000" spc="59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Mosaic of </a:t>
            </a:r>
            <a:r>
              <a:rPr lang="en-US" sz="2000" spc="59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Raster </a:t>
            </a:r>
            <a:endParaRPr lang="ru-RU" sz="2000" spc="59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15"/>
          <p:cNvSpPr txBox="1">
            <a:spLocks noChangeArrowheads="1"/>
          </p:cNvSpPr>
          <p:nvPr/>
        </p:nvSpPr>
        <p:spPr bwMode="auto">
          <a:xfrm>
            <a:off x="7548872" y="209839"/>
            <a:ext cx="1595129" cy="169277"/>
          </a:xfrm>
          <a:prstGeom prst="rect">
            <a:avLst/>
          </a:prstGeom>
          <a:noFill/>
          <a:ln>
            <a:noFill/>
          </a:ln>
          <a:effectLst>
            <a:glow rad="228600">
              <a:srgbClr val="FF0000">
                <a:alpha val="34000"/>
              </a:srgbClr>
            </a:glow>
            <a:outerShdw blurRad="50800" dist="38100" dir="2700000" algn="ctr" rotWithShape="0">
              <a:schemeClr val="tx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342900" indent="-342900" algn="ctr">
              <a:defRPr sz="1400" b="1" spc="27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r>
              <a:rPr lang="en-US" sz="1100" i="1" dirty="0" smtClean="0"/>
              <a:t>the Legend</a:t>
            </a:r>
            <a:endParaRPr lang="ru-RU" sz="1100" i="1" dirty="0"/>
          </a:p>
        </p:txBody>
      </p:sp>
      <p:sp>
        <p:nvSpPr>
          <p:cNvPr id="24" name="TextBox 15"/>
          <p:cNvSpPr txBox="1">
            <a:spLocks noChangeArrowheads="1"/>
          </p:cNvSpPr>
          <p:nvPr/>
        </p:nvSpPr>
        <p:spPr bwMode="auto">
          <a:xfrm>
            <a:off x="5274078" y="1154101"/>
            <a:ext cx="2178242" cy="169277"/>
          </a:xfrm>
          <a:prstGeom prst="rect">
            <a:avLst/>
          </a:prstGeom>
          <a:noFill/>
          <a:ln>
            <a:noFill/>
          </a:ln>
          <a:effectLst>
            <a:glow rad="228600">
              <a:srgbClr val="FF0000">
                <a:alpha val="34000"/>
              </a:srgbClr>
            </a:glow>
            <a:outerShdw blurRad="50800" dist="38100" dir="2700000" algn="ctr" rotWithShape="0">
              <a:schemeClr val="tx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342900" indent="-342900" algn="ctr">
              <a:defRPr b="1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sz="1100" spc="27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Map Sheet</a:t>
            </a:r>
            <a:endParaRPr lang="ru-RU" sz="1100" spc="27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15"/>
          <p:cNvSpPr txBox="1">
            <a:spLocks noChangeArrowheads="1"/>
          </p:cNvSpPr>
          <p:nvPr/>
        </p:nvSpPr>
        <p:spPr bwMode="auto">
          <a:xfrm>
            <a:off x="7668344" y="3502169"/>
            <a:ext cx="1595129" cy="338554"/>
          </a:xfrm>
          <a:prstGeom prst="rect">
            <a:avLst/>
          </a:prstGeom>
          <a:noFill/>
          <a:ln>
            <a:noFill/>
          </a:ln>
          <a:effectLst>
            <a:glow rad="228600">
              <a:srgbClr val="FF0000">
                <a:alpha val="34000"/>
              </a:srgbClr>
            </a:glow>
            <a:outerShdw blurRad="50800" dist="38100" dir="2700000" algn="ctr" rotWithShape="0">
              <a:schemeClr val="tx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342900" indent="-342900" algn="ctr">
              <a:defRPr sz="1400" b="1" spc="27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r>
              <a:rPr lang="en-US" sz="1100" i="1" dirty="0" smtClean="0"/>
              <a:t>Stratigraphic Column</a:t>
            </a:r>
            <a:endParaRPr lang="ru-RU" sz="1100" i="1" dirty="0"/>
          </a:p>
        </p:txBody>
      </p:sp>
      <p:sp>
        <p:nvSpPr>
          <p:cNvPr id="27" name="TextBox 15"/>
          <p:cNvSpPr txBox="1">
            <a:spLocks noChangeArrowheads="1"/>
          </p:cNvSpPr>
          <p:nvPr/>
        </p:nvSpPr>
        <p:spPr bwMode="auto">
          <a:xfrm>
            <a:off x="5673733" y="4437044"/>
            <a:ext cx="1875139" cy="169277"/>
          </a:xfrm>
          <a:prstGeom prst="rect">
            <a:avLst/>
          </a:prstGeom>
          <a:noFill/>
          <a:ln>
            <a:noFill/>
          </a:ln>
          <a:effectLst>
            <a:glow rad="228600">
              <a:srgbClr val="FF0000">
                <a:alpha val="34000"/>
              </a:srgbClr>
            </a:glow>
            <a:outerShdw blurRad="50800" dist="38100" dir="2700000" algn="ctr" rotWithShape="0">
              <a:schemeClr val="tx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342900" indent="-342900" algn="ctr">
              <a:defRPr sz="1400" b="1" spc="27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r>
              <a:rPr lang="en-US" sz="1100" i="1" dirty="0" smtClean="0">
                <a:effectLst/>
              </a:rPr>
              <a:t>Geological Section</a:t>
            </a:r>
            <a:endParaRPr lang="en-US" sz="1100" i="1" dirty="0">
              <a:effectLst/>
            </a:endParaRPr>
          </a:p>
        </p:txBody>
      </p:sp>
      <p:sp>
        <p:nvSpPr>
          <p:cNvPr id="28" name="TextBox 15"/>
          <p:cNvSpPr txBox="1">
            <a:spLocks noChangeArrowheads="1"/>
          </p:cNvSpPr>
          <p:nvPr/>
        </p:nvSpPr>
        <p:spPr bwMode="auto">
          <a:xfrm>
            <a:off x="7030945" y="5387305"/>
            <a:ext cx="1031684" cy="507831"/>
          </a:xfrm>
          <a:prstGeom prst="rect">
            <a:avLst/>
          </a:prstGeom>
          <a:noFill/>
          <a:ln>
            <a:noFill/>
          </a:ln>
          <a:effectLst>
            <a:glow rad="228600">
              <a:srgbClr val="FF0000">
                <a:alpha val="34000"/>
              </a:srgbClr>
            </a:glow>
            <a:outerShdw blurRad="50800" dist="38100" dir="2700000" algn="ctr" rotWithShape="0">
              <a:schemeClr val="tx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342900" indent="-342900" algn="ctr">
              <a:defRPr sz="1400" b="1" spc="27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r>
              <a:rPr lang="en-US" sz="1100" i="1" spc="0" dirty="0" smtClean="0">
                <a:effectLst/>
              </a:rPr>
              <a:t>Scheme </a:t>
            </a:r>
          </a:p>
          <a:p>
            <a:r>
              <a:rPr lang="en-US" sz="1100" i="1" spc="0" dirty="0" smtClean="0">
                <a:effectLst/>
              </a:rPr>
              <a:t>of </a:t>
            </a:r>
            <a:r>
              <a:rPr lang="en-US" sz="1100" i="1" spc="0" dirty="0">
                <a:effectLst/>
              </a:rPr>
              <a:t>used materials</a:t>
            </a:r>
          </a:p>
        </p:txBody>
      </p:sp>
      <p:sp>
        <p:nvSpPr>
          <p:cNvPr id="29" name="TextBox 15"/>
          <p:cNvSpPr txBox="1">
            <a:spLocks noChangeArrowheads="1"/>
          </p:cNvSpPr>
          <p:nvPr/>
        </p:nvSpPr>
        <p:spPr bwMode="auto">
          <a:xfrm>
            <a:off x="7876738" y="6058743"/>
            <a:ext cx="1262711" cy="507831"/>
          </a:xfrm>
          <a:prstGeom prst="rect">
            <a:avLst/>
          </a:prstGeom>
          <a:noFill/>
          <a:ln>
            <a:noFill/>
          </a:ln>
          <a:effectLst>
            <a:glow rad="228600">
              <a:srgbClr val="FF0000">
                <a:alpha val="34000"/>
              </a:srgbClr>
            </a:glow>
            <a:outerShdw blurRad="50800" dist="38100" dir="2700000" algn="ctr" rotWithShape="0">
              <a:schemeClr val="tx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342900" indent="-342900" algn="ctr">
              <a:defRPr sz="1100" b="1" i="1" spc="0">
                <a:solidFill>
                  <a:srgbClr val="C00000"/>
                </a:solidFill>
                <a:effectLst/>
                <a:latin typeface="Arial" charset="0"/>
              </a:defRPr>
            </a:lvl1pPr>
          </a:lstStyle>
          <a:p>
            <a:r>
              <a:rPr lang="en-US" dirty="0" smtClean="0"/>
              <a:t>Geological Geophysical Map</a:t>
            </a:r>
            <a:r>
              <a:rPr lang="en-US" dirty="0"/>
              <a:t> </a:t>
            </a:r>
          </a:p>
        </p:txBody>
      </p:sp>
      <p:sp>
        <p:nvSpPr>
          <p:cNvPr id="30" name="TextBox 15"/>
          <p:cNvSpPr txBox="1">
            <a:spLocks noChangeArrowheads="1"/>
          </p:cNvSpPr>
          <p:nvPr/>
        </p:nvSpPr>
        <p:spPr bwMode="auto">
          <a:xfrm>
            <a:off x="-108520" y="5885155"/>
            <a:ext cx="802665" cy="369332"/>
          </a:xfrm>
          <a:prstGeom prst="rect">
            <a:avLst/>
          </a:prstGeom>
          <a:noFill/>
          <a:ln>
            <a:noFill/>
          </a:ln>
          <a:effectLst>
            <a:glow rad="228600">
              <a:srgbClr val="FF0000">
                <a:alpha val="34000"/>
              </a:srgbClr>
            </a:glow>
            <a:outerShdw blurRad="50800" dist="38100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342900" indent="-342900" algn="ctr">
              <a:defRPr b="1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WGS</a:t>
            </a:r>
          </a:p>
          <a:p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-84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031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"/>
          <p:cNvSpPr>
            <a:spLocks noChangeArrowheads="1"/>
          </p:cNvSpPr>
          <p:nvPr/>
        </p:nvSpPr>
        <p:spPr bwMode="auto">
          <a:xfrm>
            <a:off x="0" y="404813"/>
            <a:ext cx="9144000" cy="6453187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chemeClr val="bg1">
                  <a:alpha val="53000"/>
                </a:scheme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pic>
        <p:nvPicPr>
          <p:cNvPr id="2052" name="Picture 7" descr="logo VSEGEI dar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88313" y="0"/>
            <a:ext cx="1042987" cy="328613"/>
          </a:xfrm>
          <a:prstGeom prst="rect">
            <a:avLst/>
          </a:prstGeom>
          <a:solidFill>
            <a:schemeClr val="accent5">
              <a:alpha val="37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107504" y="58401"/>
            <a:ext cx="797379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ru-RU" sz="900" b="1" dirty="0">
                <a:solidFill>
                  <a:srgbClr val="003366"/>
                </a:solidFill>
                <a:latin typeface="Arial" charset="0"/>
              </a:rPr>
              <a:t>В с е р о с </a:t>
            </a:r>
            <a:r>
              <a:rPr lang="ru-RU" sz="900" b="1" dirty="0" err="1">
                <a:solidFill>
                  <a:srgbClr val="003366"/>
                </a:solidFill>
                <a:latin typeface="Arial" charset="0"/>
              </a:rPr>
              <a:t>с</a:t>
            </a:r>
            <a:r>
              <a:rPr lang="ru-RU" sz="900" b="1" dirty="0">
                <a:solidFill>
                  <a:srgbClr val="003366"/>
                </a:solidFill>
                <a:latin typeface="Arial" charset="0"/>
              </a:rPr>
              <a:t> и й с к и й   н а у ч н о – и с </a:t>
            </a:r>
            <a:r>
              <a:rPr lang="ru-RU" sz="900" b="1" dirty="0" err="1">
                <a:solidFill>
                  <a:srgbClr val="003366"/>
                </a:solidFill>
                <a:latin typeface="Arial" charset="0"/>
              </a:rPr>
              <a:t>с</a:t>
            </a:r>
            <a:r>
              <a:rPr lang="ru-RU" sz="900" b="1" dirty="0">
                <a:solidFill>
                  <a:srgbClr val="003366"/>
                </a:solidFill>
                <a:latin typeface="Arial" charset="0"/>
              </a:rPr>
              <a:t> л е д о в а т е л ь с к и й   г е о л о г и ч е с к и й   и н с т и т у т   и м .   А . П . К а р п и н с к о г о</a:t>
            </a:r>
          </a:p>
        </p:txBody>
      </p:sp>
      <p:sp>
        <p:nvSpPr>
          <p:cNvPr id="2058" name="Rectangle 2"/>
          <p:cNvSpPr>
            <a:spLocks noChangeArrowheads="1"/>
          </p:cNvSpPr>
          <p:nvPr/>
        </p:nvSpPr>
        <p:spPr bwMode="auto">
          <a:xfrm>
            <a:off x="0" y="6525344"/>
            <a:ext cx="9180513" cy="337419"/>
          </a:xfrm>
          <a:prstGeom prst="rect">
            <a:avLst/>
          </a:prstGeom>
          <a:gradFill rotWithShape="1">
            <a:gsLst>
              <a:gs pos="0">
                <a:schemeClr val="bg1">
                  <a:alpha val="53000"/>
                </a:scheme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sp>
        <p:nvSpPr>
          <p:cNvPr id="2059" name="Rectangle 8"/>
          <p:cNvSpPr>
            <a:spLocks noChangeArrowheads="1"/>
          </p:cNvSpPr>
          <p:nvPr/>
        </p:nvSpPr>
        <p:spPr bwMode="auto">
          <a:xfrm>
            <a:off x="2267406" y="6700644"/>
            <a:ext cx="4534896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800" dirty="0">
                <a:solidFill>
                  <a:schemeClr val="bg1"/>
                </a:solidFill>
                <a:latin typeface="Arial" charset="0"/>
              </a:rPr>
              <a:t>phone</a:t>
            </a:r>
            <a:r>
              <a:rPr lang="ru-RU" sz="800" dirty="0">
                <a:solidFill>
                  <a:schemeClr val="bg1"/>
                </a:solidFill>
                <a:latin typeface="Arial" charset="0"/>
              </a:rPr>
              <a:t>: +7 (812) 321-5706</a:t>
            </a:r>
            <a:r>
              <a:rPr lang="en-US" sz="800" dirty="0">
                <a:solidFill>
                  <a:schemeClr val="bg1"/>
                </a:solidFill>
                <a:latin typeface="Arial" charset="0"/>
              </a:rPr>
              <a:t>, fax: +7 (812) 321-3023</a:t>
            </a:r>
            <a:r>
              <a:rPr lang="ru-RU" sz="800" dirty="0">
                <a:solidFill>
                  <a:schemeClr val="bg1"/>
                </a:solidFill>
                <a:latin typeface="Arial" charset="0"/>
              </a:rPr>
              <a:t>; </a:t>
            </a:r>
            <a:r>
              <a:rPr lang="en-US" sz="800" dirty="0">
                <a:solidFill>
                  <a:schemeClr val="bg1"/>
                </a:solidFill>
                <a:latin typeface="Arial" charset="0"/>
              </a:rPr>
              <a:t>e-mail: vsegei@vsegei.ru,  http://www.vsegei.ru</a:t>
            </a:r>
            <a:endParaRPr lang="ru-RU" sz="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617389" y="6525344"/>
            <a:ext cx="5834931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900" b="1" spc="300" dirty="0">
                <a:solidFill>
                  <a:schemeClr val="bg1"/>
                </a:solidFill>
                <a:latin typeface="Arial" charset="0"/>
              </a:rPr>
              <a:t>A.P. </a:t>
            </a:r>
            <a:r>
              <a:rPr lang="en-US" sz="900" b="1" spc="300" dirty="0" err="1">
                <a:solidFill>
                  <a:schemeClr val="bg1"/>
                </a:solidFill>
                <a:latin typeface="Arial" charset="0"/>
              </a:rPr>
              <a:t>Karpinsky</a:t>
            </a:r>
            <a:r>
              <a:rPr lang="en-US" sz="900" b="1" spc="300" dirty="0">
                <a:solidFill>
                  <a:schemeClr val="bg1"/>
                </a:solidFill>
                <a:latin typeface="Arial" charset="0"/>
              </a:rPr>
              <a:t> Russian Geological Research Institute (VSEGEI)</a:t>
            </a:r>
            <a:endParaRPr lang="ru-RU" sz="900" b="1" spc="3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Стрелка вверх 1"/>
          <p:cNvSpPr/>
          <p:nvPr/>
        </p:nvSpPr>
        <p:spPr bwMode="auto">
          <a:xfrm>
            <a:off x="-9165118" y="4733913"/>
            <a:ext cx="213741" cy="216898"/>
          </a:xfrm>
          <a:prstGeom prst="upArrow">
            <a:avLst/>
          </a:prstGeom>
          <a:solidFill>
            <a:srgbClr val="A7197E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9"/>
          <p:cNvSpPr txBox="1">
            <a:spLocks noChangeArrowheads="1"/>
          </p:cNvSpPr>
          <p:nvPr/>
        </p:nvSpPr>
        <p:spPr bwMode="auto">
          <a:xfrm>
            <a:off x="395536" y="370828"/>
            <a:ext cx="8414490" cy="46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ctr">
              <a:defRPr sz="1100">
                <a:solidFill>
                  <a:srgbClr val="CCFFCC"/>
                </a:solidFill>
              </a:defRPr>
            </a:lvl1pPr>
          </a:lstStyle>
          <a:p>
            <a:pPr algn="l"/>
            <a:r>
              <a:rPr lang="ru-RU" sz="16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Элементы </a:t>
            </a:r>
            <a:r>
              <a:rPr lang="ru-RU" sz="1600" b="1" spc="3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зарамочного</a:t>
            </a:r>
            <a:r>
              <a:rPr lang="ru-RU" sz="16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 оформления листа КЧО </a:t>
            </a:r>
            <a:r>
              <a:rPr lang="en-US" sz="16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K-37-VI,XII</a:t>
            </a:r>
            <a:endParaRPr lang="en-US" sz="16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18" name="Rectangle 9"/>
          <p:cNvSpPr txBox="1">
            <a:spLocks noChangeArrowheads="1"/>
          </p:cNvSpPr>
          <p:nvPr/>
        </p:nvSpPr>
        <p:spPr bwMode="auto">
          <a:xfrm>
            <a:off x="-7474410" y="1149072"/>
            <a:ext cx="1512168" cy="46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ctr">
              <a:defRPr sz="1100">
                <a:solidFill>
                  <a:srgbClr val="CCFFCC"/>
                </a:solidFill>
              </a:defRPr>
            </a:lvl1pPr>
          </a:lstStyle>
          <a:p>
            <a:pPr algn="l"/>
            <a:r>
              <a:rPr lang="ru-RU" sz="1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Кнопки управления</a:t>
            </a:r>
            <a:endParaRPr lang="en-US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Стрелка вверх 18"/>
          <p:cNvSpPr/>
          <p:nvPr/>
        </p:nvSpPr>
        <p:spPr bwMode="auto">
          <a:xfrm>
            <a:off x="-7149232" y="932174"/>
            <a:ext cx="213741" cy="216898"/>
          </a:xfrm>
          <a:prstGeom prst="upArrow">
            <a:avLst/>
          </a:prstGeom>
          <a:solidFill>
            <a:srgbClr val="A7197E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8681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4"/>
          <a:stretch/>
        </p:blipFill>
        <p:spPr bwMode="auto">
          <a:xfrm>
            <a:off x="7430350" y="3933056"/>
            <a:ext cx="1447290" cy="22161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254000" dist="152400" algn="l" rotWithShape="0">
              <a:prstClr val="black">
                <a:alpha val="40000"/>
              </a:prstClr>
            </a:outerShdw>
          </a:effectLst>
          <a:extLst/>
        </p:spPr>
      </p:pic>
      <p:grpSp>
        <p:nvGrpSpPr>
          <p:cNvPr id="4" name="Группа 3"/>
          <p:cNvGrpSpPr/>
          <p:nvPr/>
        </p:nvGrpSpPr>
        <p:grpSpPr>
          <a:xfrm>
            <a:off x="539552" y="871105"/>
            <a:ext cx="8270474" cy="5520601"/>
            <a:chOff x="189958" y="478262"/>
            <a:chExt cx="8723111" cy="5938946"/>
          </a:xfrm>
        </p:grpSpPr>
        <p:pic>
          <p:nvPicPr>
            <p:cNvPr id="2867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5121" y="2439346"/>
              <a:ext cx="2177948" cy="121302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blurRad="254000" dist="152400" algn="l" rotWithShape="0">
                <a:prstClr val="black">
                  <a:alpha val="40000"/>
                </a:prstClr>
              </a:outerShdw>
            </a:effectLst>
            <a:extLst/>
          </p:spPr>
        </p:pic>
        <p:pic>
          <p:nvPicPr>
            <p:cNvPr id="28675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2397" y="3959307"/>
              <a:ext cx="2136324" cy="144847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blurRad="254000" dist="152400" algn="l" rotWithShape="0">
                <a:prstClr val="black">
                  <a:alpha val="40000"/>
                </a:prstClr>
              </a:outerShdw>
            </a:effectLst>
            <a:extLst/>
          </p:spPr>
        </p:pic>
        <p:pic>
          <p:nvPicPr>
            <p:cNvPr id="2867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4854" y="2839927"/>
              <a:ext cx="1949275" cy="129993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blurRad="254000" dist="152400" algn="l" rotWithShape="0">
                <a:prstClr val="black">
                  <a:alpha val="40000"/>
                </a:prstClr>
              </a:outerShdw>
            </a:effectLst>
            <a:extLst/>
          </p:spPr>
        </p:pic>
        <p:pic>
          <p:nvPicPr>
            <p:cNvPr id="28678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4426" y="510313"/>
              <a:ext cx="2599686" cy="224791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blurRad="254000" dist="152400" algn="l" rotWithShape="0">
                <a:prstClr val="black">
                  <a:alpha val="40000"/>
                </a:prstClr>
              </a:outerShdw>
            </a:effectLst>
            <a:extLst/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642"/>
            <a:stretch/>
          </p:blipFill>
          <p:spPr bwMode="auto">
            <a:xfrm>
              <a:off x="189958" y="478262"/>
              <a:ext cx="4166516" cy="5938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79" name="Picture 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4139" y="550743"/>
              <a:ext cx="1133219" cy="161960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blurRad="254000" dist="152400" algn="l" rotWithShape="0">
                <a:prstClr val="black">
                  <a:alpha val="40000"/>
                </a:prstClr>
              </a:outerShdw>
            </a:effectLst>
            <a:extLst/>
          </p:spPr>
        </p:pic>
        <p:pic>
          <p:nvPicPr>
            <p:cNvPr id="28677" name="Picture 5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4842363"/>
              <a:ext cx="2361182" cy="152907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blurRad="254000" dist="152400" algn="l" rotWithShape="0">
                <a:prstClr val="black">
                  <a:alpha val="40000"/>
                </a:prstClr>
              </a:outerShdw>
            </a:effectLst>
            <a:extLst/>
          </p:spPr>
        </p:pic>
      </p:grpSp>
    </p:spTree>
    <p:extLst>
      <p:ext uri="{BB962C8B-B14F-4D97-AF65-F5344CB8AC3E}">
        <p14:creationId xmlns:p14="http://schemas.microsoft.com/office/powerpoint/2010/main" val="273021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для МГК33">
  <a:themeElements>
    <a:clrScheme name="шаблон для МГК3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шаблон для МГК3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шаблон для МГК3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для МГК3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для МГК3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для МГК3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для МГК3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для МГК3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для МГК3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для МГК3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для МГК3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для МГК3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для МГК3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для МГК3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77276</TotalTime>
  <Words>3787</Words>
  <Application>Microsoft Office PowerPoint</Application>
  <PresentationFormat>Экран (4:3)</PresentationFormat>
  <Paragraphs>446</Paragraphs>
  <Slides>31</Slides>
  <Notes>31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шаблон для МГК33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SMG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Создание интегрированной базы данных растровых Государственных геологических карт Российской Федерации</dc:title>
  <dc:creator>BGV</dc:creator>
  <cp:lastModifiedBy>Снежко Виктор Викторович</cp:lastModifiedBy>
  <cp:revision>1019</cp:revision>
  <cp:lastPrinted>2014-06-10T07:11:01Z</cp:lastPrinted>
  <dcterms:created xsi:type="dcterms:W3CDTF">2008-05-09T15:01:28Z</dcterms:created>
  <dcterms:modified xsi:type="dcterms:W3CDTF">2014-06-20T12:12:18Z</dcterms:modified>
</cp:coreProperties>
</file>