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52" r:id="rId2"/>
    <p:sldId id="353" r:id="rId3"/>
    <p:sldId id="354" r:id="rId4"/>
    <p:sldId id="309" r:id="rId5"/>
    <p:sldId id="357" r:id="rId6"/>
    <p:sldId id="356" r:id="rId7"/>
    <p:sldId id="365" r:id="rId8"/>
    <p:sldId id="361" r:id="rId9"/>
    <p:sldId id="362" r:id="rId10"/>
    <p:sldId id="359" r:id="rId11"/>
    <p:sldId id="363" r:id="rId12"/>
    <p:sldId id="364" r:id="rId13"/>
    <p:sldId id="360" r:id="rId14"/>
    <p:sldId id="367" r:id="rId15"/>
    <p:sldId id="377" r:id="rId16"/>
    <p:sldId id="378" r:id="rId17"/>
    <p:sldId id="370" r:id="rId18"/>
    <p:sldId id="371" r:id="rId19"/>
    <p:sldId id="368" r:id="rId20"/>
    <p:sldId id="369" r:id="rId21"/>
    <p:sldId id="372" r:id="rId22"/>
    <p:sldId id="381" r:id="rId23"/>
    <p:sldId id="379" r:id="rId24"/>
    <p:sldId id="355" r:id="rId25"/>
    <p:sldId id="384" r:id="rId26"/>
    <p:sldId id="385" r:id="rId27"/>
    <p:sldId id="382" r:id="rId28"/>
    <p:sldId id="386" r:id="rId29"/>
    <p:sldId id="380" r:id="rId30"/>
    <p:sldId id="375" r:id="rId31"/>
  </p:sldIdLst>
  <p:sldSz cx="9144000" cy="6858000" type="screen4x3"/>
  <p:notesSz cx="68119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99CC00"/>
    <a:srgbClr val="5F754B"/>
    <a:srgbClr val="F9FD63"/>
    <a:srgbClr val="446C4B"/>
    <a:srgbClr val="F7FC3E"/>
    <a:srgbClr val="FFFFCC"/>
    <a:srgbClr val="EFEF4B"/>
    <a:srgbClr val="EAD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0047" autoAdjust="0"/>
    <p:restoredTop sz="86519" autoAdjust="0"/>
  </p:normalViewPr>
  <p:slideViewPr>
    <p:cSldViewPr>
      <p:cViewPr varScale="1">
        <p:scale>
          <a:sx n="115" d="100"/>
          <a:sy n="115" d="100"/>
        </p:scale>
        <p:origin x="-23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9213" y="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0D273-4354-4DCD-A30B-2FF2B854DF13}" type="datetimeFigureOut">
              <a:rPr lang="ru-RU" smtClean="0"/>
              <a:t>20.06.2014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11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9213" y="9444038"/>
            <a:ext cx="29511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AD271-8947-43DC-8D3D-1DC7D296C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518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E6B3D2A-A5D9-4936-A975-54F0B478F695}" type="datetimeFigureOut">
              <a:rPr lang="ru-RU"/>
              <a:pPr>
                <a:defRPr/>
              </a:pPr>
              <a:t>20.06.2014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14933C1-53C6-4966-AD2F-CB6A9D2D1B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4135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1BFD873-3C62-48FB-ABBE-FE5B8C9104E5}" type="slidenum">
              <a:rPr lang="ru-RU" altLang="ru-RU" smtClean="0"/>
              <a:pPr eaLnBrk="1" hangingPunct="1"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10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11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12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13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i="1" dirty="0" smtClean="0"/>
              <a:t>Карты (модели) устойчивости геологической среды</a:t>
            </a:r>
            <a:r>
              <a:rPr lang="ru-RU" dirty="0" smtClean="0"/>
              <a:t>, получены на основе расчета значимых для развития опасных процессов морфометрических характеристик рельефа, гидрологических, метеорологических, </a:t>
            </a:r>
            <a:r>
              <a:rPr lang="ru-RU" dirty="0" err="1" smtClean="0"/>
              <a:t>почвено</a:t>
            </a:r>
            <a:r>
              <a:rPr lang="ru-RU" dirty="0" smtClean="0"/>
              <a:t>-растительных компонент, а так же базовых характеристик строения региона. Для каждого анализируемого процесса составлялись таблицы значимых факторов с указанием источников первичной информации и методологических приемов получения нужных характеристик. </a:t>
            </a:r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14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15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16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Hydrologic Engineering Centers River Analysis System (HEC-RAS)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ru-RU" alt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1FDEEF3-F4C4-4A3D-B28D-DA4AF88897AD}" type="slidenum">
              <a:rPr lang="ru-RU" altLang="ru-RU" smtClean="0"/>
              <a:pPr eaLnBrk="1" hangingPunct="1"/>
              <a:t>17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1FDEEF3-F4C4-4A3D-B28D-DA4AF88897AD}" type="slidenum">
              <a:rPr lang="ru-RU" altLang="ru-RU" smtClean="0"/>
              <a:pPr eaLnBrk="1" hangingPunct="1"/>
              <a:t>18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19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Территория исследований представляет собой  участок, вытянутый  в северо-восточном  направлении ( до  250 км в длину,  100 км в ширину, высотные отметки от 320 м- Северо-Афганская равнина до 2883</a:t>
            </a:r>
            <a:r>
              <a:rPr lang="en-US" sz="1200" dirty="0" smtClean="0"/>
              <a:t> </a:t>
            </a:r>
            <a:r>
              <a:rPr lang="ru-RU" sz="1200" dirty="0" smtClean="0"/>
              <a:t>м </a:t>
            </a:r>
            <a:r>
              <a:rPr lang="ru-RU" sz="1200" dirty="0" err="1" smtClean="0"/>
              <a:t>хр.Рустак</a:t>
            </a:r>
            <a:r>
              <a:rPr lang="ru-RU" sz="1200" dirty="0" smtClean="0"/>
              <a:t>)  и расположенный  на трансграничной территории Республики Таджикистан и Исламской Республики Афганистан вдоль русла реки Пяндж. С востока  участок ограничивается меридианом 68</a:t>
            </a:r>
            <a:r>
              <a:rPr lang="ru-RU" sz="1200" baseline="30000" dirty="0" smtClean="0"/>
              <a:t>0</a:t>
            </a:r>
            <a:r>
              <a:rPr lang="ru-RU" sz="1200" dirty="0" smtClean="0"/>
              <a:t>0</a:t>
            </a:r>
            <a:r>
              <a:rPr lang="en-US" sz="1200" dirty="0" smtClean="0"/>
              <a:t>’</a:t>
            </a:r>
            <a:r>
              <a:rPr lang="ru-RU" sz="1200" dirty="0" smtClean="0"/>
              <a:t>'ВД, с запада 70</a:t>
            </a:r>
            <a:r>
              <a:rPr lang="ru-RU" sz="1200" baseline="30000" dirty="0" smtClean="0"/>
              <a:t>0</a:t>
            </a:r>
            <a:r>
              <a:rPr lang="ru-RU" sz="1200" dirty="0" smtClean="0"/>
              <a:t>20</a:t>
            </a:r>
            <a:r>
              <a:rPr lang="en-US" sz="1200" dirty="0" smtClean="0"/>
              <a:t>’</a:t>
            </a:r>
            <a:r>
              <a:rPr lang="ru-RU" sz="1200" dirty="0" smtClean="0"/>
              <a:t>'ВД, с юга 36</a:t>
            </a:r>
            <a:r>
              <a:rPr lang="ru-RU" sz="1200" baseline="30000" dirty="0" smtClean="0"/>
              <a:t>0</a:t>
            </a:r>
            <a:r>
              <a:rPr lang="ru-RU" sz="1200" dirty="0" smtClean="0"/>
              <a:t>36' СШ, с севера 38</a:t>
            </a:r>
            <a:r>
              <a:rPr lang="ru-RU" sz="1200" baseline="30000" dirty="0" smtClean="0"/>
              <a:t>0</a:t>
            </a:r>
            <a:r>
              <a:rPr lang="ru-RU" sz="1200" dirty="0" smtClean="0"/>
              <a:t>5'СШ. Общая площадь работ составляет около 10700 км</a:t>
            </a:r>
            <a:r>
              <a:rPr lang="ru-RU" sz="1200" baseline="30000" dirty="0" smtClean="0"/>
              <a:t>2</a:t>
            </a:r>
            <a:r>
              <a:rPr lang="ru-RU" sz="1200" dirty="0" smtClean="0"/>
              <a:t>,  в том числе территория Республики Таджикистан – 3750 км</a:t>
            </a:r>
            <a:r>
              <a:rPr lang="ru-RU" sz="1200" baseline="30000" dirty="0" smtClean="0"/>
              <a:t>2</a:t>
            </a:r>
            <a:r>
              <a:rPr lang="ru-RU" sz="1200" dirty="0" smtClean="0"/>
              <a:t> (36%) и территория Исламской Республики Афганистан 6950 км2 (64%). В контур исследований полностью или частично вошли 3 административных  района </a:t>
            </a:r>
            <a:r>
              <a:rPr lang="ru-RU" sz="1200" dirty="0" err="1" smtClean="0"/>
              <a:t>Хатлонской</a:t>
            </a:r>
            <a:r>
              <a:rPr lang="ru-RU" sz="1200" dirty="0" smtClean="0"/>
              <a:t> области (</a:t>
            </a:r>
            <a:r>
              <a:rPr lang="ru-RU" sz="1200" dirty="0" err="1" smtClean="0"/>
              <a:t>Farkhor</a:t>
            </a:r>
            <a:r>
              <a:rPr lang="ru-RU" sz="1200" dirty="0" smtClean="0"/>
              <a:t>,  </a:t>
            </a:r>
            <a:r>
              <a:rPr lang="ru-RU" sz="1200" dirty="0" err="1" smtClean="0"/>
              <a:t>Hamadoni</a:t>
            </a:r>
            <a:r>
              <a:rPr lang="ru-RU" sz="1200" dirty="0" smtClean="0"/>
              <a:t>,  </a:t>
            </a:r>
            <a:r>
              <a:rPr lang="ru-RU" sz="1200" dirty="0" err="1" smtClean="0"/>
              <a:t>Shurobod</a:t>
            </a:r>
            <a:r>
              <a:rPr lang="ru-RU" sz="1200" dirty="0" smtClean="0"/>
              <a:t>) на территории Республики Таджикистан, а так же 3 административных района провинции </a:t>
            </a:r>
            <a:r>
              <a:rPr lang="ru-RU" sz="1200" dirty="0" err="1" smtClean="0"/>
              <a:t>Кундуз</a:t>
            </a:r>
            <a:r>
              <a:rPr lang="ru-RU" sz="1200" dirty="0" smtClean="0"/>
              <a:t> (</a:t>
            </a:r>
            <a:r>
              <a:rPr lang="ru-RU" sz="1200" dirty="0" err="1" smtClean="0"/>
              <a:t>Qalai</a:t>
            </a:r>
            <a:r>
              <a:rPr lang="ru-RU" sz="1200" dirty="0" smtClean="0"/>
              <a:t>-I-</a:t>
            </a:r>
            <a:r>
              <a:rPr lang="ru-RU" sz="1200" dirty="0" err="1" smtClean="0"/>
              <a:t>Zal</a:t>
            </a:r>
            <a:r>
              <a:rPr lang="ru-RU" sz="1200" dirty="0" smtClean="0"/>
              <a:t>, </a:t>
            </a:r>
            <a:r>
              <a:rPr lang="ru-RU" sz="1200" dirty="0" err="1" smtClean="0"/>
              <a:t>Imam</a:t>
            </a:r>
            <a:r>
              <a:rPr lang="ru-RU" sz="1200" dirty="0" smtClean="0"/>
              <a:t> </a:t>
            </a:r>
            <a:r>
              <a:rPr lang="ru-RU" sz="1200" dirty="0" err="1" smtClean="0"/>
              <a:t>Sahib</a:t>
            </a:r>
            <a:r>
              <a:rPr lang="ru-RU" sz="1200" dirty="0" smtClean="0"/>
              <a:t>, </a:t>
            </a:r>
            <a:r>
              <a:rPr lang="ru-RU" sz="1200" dirty="0" err="1" smtClean="0"/>
              <a:t>Dashti</a:t>
            </a:r>
            <a:r>
              <a:rPr lang="ru-RU" sz="1200" dirty="0" smtClean="0"/>
              <a:t> </a:t>
            </a:r>
            <a:r>
              <a:rPr lang="ru-RU" sz="1200" dirty="0" err="1" smtClean="0"/>
              <a:t>Archi</a:t>
            </a:r>
            <a:r>
              <a:rPr lang="ru-RU" sz="1200" dirty="0" smtClean="0"/>
              <a:t>) и 3 административных района провинции </a:t>
            </a:r>
            <a:r>
              <a:rPr lang="ru-RU" sz="1200" dirty="0" err="1" smtClean="0"/>
              <a:t>Тахар</a:t>
            </a:r>
            <a:r>
              <a:rPr lang="ru-RU" sz="1200" dirty="0" smtClean="0"/>
              <a:t> (</a:t>
            </a:r>
            <a:r>
              <a:rPr lang="ru-RU" sz="1200" dirty="0" err="1" smtClean="0"/>
              <a:t>Yangi</a:t>
            </a:r>
            <a:r>
              <a:rPr lang="ru-RU" sz="1200" dirty="0" smtClean="0"/>
              <a:t> </a:t>
            </a:r>
            <a:r>
              <a:rPr lang="ru-RU" sz="1200" dirty="0" err="1" smtClean="0"/>
              <a:t>Qala,Darqad</a:t>
            </a:r>
            <a:r>
              <a:rPr lang="ru-RU" sz="1200" dirty="0" smtClean="0"/>
              <a:t>, </a:t>
            </a:r>
            <a:r>
              <a:rPr lang="ru-RU" sz="1200" dirty="0" err="1" smtClean="0"/>
              <a:t>Chah</a:t>
            </a:r>
            <a:r>
              <a:rPr lang="ru-RU" sz="1200" dirty="0" smtClean="0"/>
              <a:t> </a:t>
            </a:r>
            <a:r>
              <a:rPr lang="ru-RU" sz="1200" dirty="0" err="1" smtClean="0"/>
              <a:t>Ab</a:t>
            </a:r>
            <a:r>
              <a:rPr lang="ru-RU" sz="1200" dirty="0" smtClean="0"/>
              <a:t>)  на территории Исламской Республики Афганистан.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1BFD873-3C62-48FB-ABBE-FE5B8C9104E5}" type="slidenum">
              <a:rPr lang="ru-RU" altLang="ru-RU" smtClean="0"/>
              <a:pPr eaLnBrk="1" hangingPunct="1"/>
              <a:t>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361950"/>
            <a:r>
              <a:rPr lang="ru-RU" dirty="0" smtClean="0"/>
              <a:t>Фото </a:t>
            </a:r>
            <a:r>
              <a:rPr lang="ru-RU" dirty="0" err="1" smtClean="0"/>
              <a:t>Круткиной</a:t>
            </a:r>
            <a:r>
              <a:rPr lang="ru-RU" dirty="0" smtClean="0"/>
              <a:t> О.Н.</a:t>
            </a:r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20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/>
              <a:t>Фото Снежко В.В.</a:t>
            </a:r>
            <a:r>
              <a:rPr lang="ru-RU" altLang="ru-RU" baseline="0" dirty="0" smtClean="0"/>
              <a:t> И </a:t>
            </a:r>
            <a:r>
              <a:rPr lang="ru-RU" altLang="ru-RU" baseline="0" dirty="0" err="1" smtClean="0"/>
              <a:t>Саидова</a:t>
            </a:r>
            <a:r>
              <a:rPr lang="ru-RU" altLang="ru-RU" baseline="0" dirty="0" smtClean="0"/>
              <a:t> М.</a:t>
            </a:r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21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22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23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24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25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26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27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28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29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r>
              <a:rPr lang="ru-RU" sz="1200" dirty="0" smtClean="0"/>
              <a:t>Таджикистан и Афганистан - две страны, находящиеся в одном из наиболее сложных районов центральной Азии, отличающемся суровыми климатическими условиями, высокой расчлененностью рельефа и подверженному интенсивному воздействию различных видов природных опасностей, таких как землетрясения, оползни, сели, наводнения, овражная и речная эрозия и т.д. По данным Комитета по чрезвычайным ситуациям Таджикистана, за последнее  десятилетие от стихийных бедствий пострадало более 10 000 человек. Продолжающееся падение производства, уменьшение инвестиций в природоохранные мероприятия приводят к дальнейшей деструкции системы защитных инженерных сооружений, создававшейся еще в советские годы и постоянному возрастанию ущерба от опасных геологических процессов. В Афганистане негативное воздействие природных опасностей усугубляется разрушенной, в результате  30-летних боевых действий инфраструктурой страны. Так, только от наводнений, произошедших в период с марта по май 2010 года пострадало около 100 000 человек. </a:t>
            </a:r>
          </a:p>
          <a:p>
            <a:pPr algn="just">
              <a:lnSpc>
                <a:spcPct val="120000"/>
              </a:lnSpc>
            </a:pPr>
            <a:r>
              <a:rPr lang="ru-RU" sz="1200" dirty="0" smtClean="0"/>
              <a:t>Наиболее сложная ситуация складывается в пограничных районах, особенно это касается наводнений по Пянджу, где любое изменение одного из берегов неизбежно вызывает  последствия на другом, что в свою очередь приводит к локальным конфликтам, вплоть до вооруженных столкновений. Очевидно, что здесь необходима совместная стратегия борьбы с природными опасностями. Целью исследования, проведенного в рамках данного </a:t>
            </a:r>
            <a:r>
              <a:rPr lang="ru-RU" sz="1200" dirty="0" err="1" smtClean="0"/>
              <a:t>подпроекта</a:t>
            </a:r>
            <a:r>
              <a:rPr lang="ru-RU" sz="1200" dirty="0" smtClean="0"/>
              <a:t> являлась подготовка современной геолого-картографической основы масштаба 1:200 000 на трансграничную территорию Афганистана - Таджикистана, отражающей развитие основных опасных природных процессов  для данного региона, , рекомендации по предупреждению и смягчению последствий воздействия опасных природных процессов на человека и инфраструктуру народно-хозяйственного комплекса </a:t>
            </a:r>
            <a:r>
              <a:rPr lang="en-US" sz="1200" dirty="0" smtClean="0"/>
              <a:t>(mitigation)</a:t>
            </a:r>
            <a:r>
              <a:rPr lang="ru-RU" sz="1200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1BFD873-3C62-48FB-ABBE-FE5B8C9104E5}" type="slidenum">
              <a:rPr lang="ru-RU" altLang="ru-RU" smtClean="0"/>
              <a:pPr eaLnBrk="1" hangingPunct="1"/>
              <a:t>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30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dirty="0" smtClean="0"/>
              <a:t>2. Оценивая значимость выполненных работ, необходимо подчеркнуть несколько принципиальных позиций:</a:t>
            </a:r>
          </a:p>
          <a:p>
            <a:r>
              <a:rPr lang="ru-RU" sz="1200" dirty="0" smtClean="0"/>
              <a:t>- выполненные работы не имеют аналогов в межгосударственной и международной практике, поскольку впервые в масштабе 1:200 000 был подготовлен комплект карт, проведена оценка и подготовлен отчет по природным опасностям на трансграничную территорию двух государств;</a:t>
            </a:r>
          </a:p>
          <a:p>
            <a:r>
              <a:rPr lang="ru-RU" sz="1200" dirty="0" smtClean="0"/>
              <a:t>- работы основаны на картографических и фактографических материалах, полученных в результате многолетних специализированных полевых  и камеральных исследований  масштаба 1:100 000 – 1:1000 000, выполненных по территории сопредельных государств геологами Республики Таджикистан, Исламской Республики Афганистан, Министерства геологии СССР и Геологической службы США.</a:t>
            </a:r>
          </a:p>
          <a:p>
            <a:r>
              <a:rPr lang="ru-RU" sz="1200" dirty="0" smtClean="0"/>
              <a:t>- в рамках выполненных работ определен и апробирован комплекс методических подходов (в том числе с широким использованием технологий пространственного анализа геоинформационных систем) камеральных и полевых исследований, обеспечивающий на региональном уровне эффективную, достаточно мало затратную и оперативную оценку  значительных по площади равнинных и горных территорий; </a:t>
            </a:r>
          </a:p>
          <a:p>
            <a:r>
              <a:rPr lang="ru-RU" sz="1200" dirty="0" smtClean="0"/>
              <a:t>- проведение работ и заверка результатов компьютерного моделирования сопровождалось полевыми исследованиями, выполненными членами рабочей группы и национальными консультантами.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Использовались данные размещенные в интернете, опубликованные и фондовые материалы, а также сведения, предоставленные по личному обращению к авторам ранее выполненных работ. При составлении геолого-формационной основы использовались изданные листы и объяснительные записки </a:t>
            </a:r>
            <a:r>
              <a:rPr lang="ru-RU" sz="1200" dirty="0" err="1" smtClean="0"/>
              <a:t>Госгеолкарты</a:t>
            </a:r>
            <a:r>
              <a:rPr lang="ru-RU" sz="1200" dirty="0" smtClean="0"/>
              <a:t> СССР масштаба 1:200 000 на Таджикскую ССР (листы </a:t>
            </a:r>
            <a:r>
              <a:rPr lang="en-US" sz="1200" dirty="0" smtClean="0"/>
              <a:t>J-42-XVI, J-42-XVII, J-42-XX, J-42-XXI, J-42-XXII-XXVIII, J-42-XXII, J-42-XXVI, J-42-XXVII)</a:t>
            </a:r>
            <a:r>
              <a:rPr lang="ru-RU" sz="1200" dirty="0" smtClean="0"/>
              <a:t>. По территории Исламской Республики Афганистан - геологические карты масштаба 1:250 000 </a:t>
            </a:r>
            <a:r>
              <a:rPr lang="en-US" sz="1200" dirty="0" smtClean="0"/>
              <a:t>USGS </a:t>
            </a:r>
            <a:r>
              <a:rPr lang="ru-RU" sz="1200" dirty="0" smtClean="0"/>
              <a:t>и </a:t>
            </a:r>
            <a:r>
              <a:rPr lang="en-US" sz="1200" dirty="0" smtClean="0"/>
              <a:t>AGS </a:t>
            </a:r>
            <a:r>
              <a:rPr lang="ru-RU" sz="1200" dirty="0" smtClean="0"/>
              <a:t>(номенклатуры листов в нарезке </a:t>
            </a:r>
            <a:r>
              <a:rPr lang="en-US" sz="1200" dirty="0" smtClean="0"/>
              <a:t>USGS-AFS - Maps of Quadrangles 3666,3766, 3768, 3668, 3870, 3770 (</a:t>
            </a:r>
            <a:r>
              <a:rPr lang="en-US" sz="1200" dirty="0" err="1" smtClean="0"/>
              <a:t>Jalajin</a:t>
            </a:r>
            <a:r>
              <a:rPr lang="en-US" sz="1200" dirty="0" smtClean="0"/>
              <a:t> 117, Kham-Ab 118, Char </a:t>
            </a:r>
            <a:r>
              <a:rPr lang="en-US" sz="1200" dirty="0" err="1" smtClean="0"/>
              <a:t>Shangho</a:t>
            </a:r>
            <a:r>
              <a:rPr lang="en-US" sz="1200" dirty="0" smtClean="0"/>
              <a:t> 123, Balkh 219, </a:t>
            </a:r>
            <a:r>
              <a:rPr lang="en-US" sz="1200" dirty="0" err="1" smtClean="0"/>
              <a:t>Mazar</a:t>
            </a:r>
            <a:r>
              <a:rPr lang="en-US" sz="1200" dirty="0" smtClean="0"/>
              <a:t>-I-Sharif 220, </a:t>
            </a:r>
            <a:r>
              <a:rPr lang="en-US" sz="1200" dirty="0" err="1" smtClean="0"/>
              <a:t>Qarqin</a:t>
            </a:r>
            <a:r>
              <a:rPr lang="en-US" sz="1200" dirty="0" smtClean="0"/>
              <a:t> 213, and </a:t>
            </a:r>
            <a:r>
              <a:rPr lang="en-US" sz="1200" dirty="0" err="1" smtClean="0"/>
              <a:t>Hazara</a:t>
            </a:r>
            <a:r>
              <a:rPr lang="en-US" sz="1200" dirty="0" smtClean="0"/>
              <a:t> </a:t>
            </a:r>
            <a:r>
              <a:rPr lang="en-US" sz="1200" dirty="0" err="1" smtClean="0"/>
              <a:t>Toghai</a:t>
            </a:r>
            <a:r>
              <a:rPr lang="en-US" sz="1200" dirty="0" smtClean="0"/>
              <a:t> 214, Imam-</a:t>
            </a:r>
            <a:r>
              <a:rPr lang="en-US" sz="1200" dirty="0" err="1" smtClean="0"/>
              <a:t>Saheb</a:t>
            </a:r>
            <a:r>
              <a:rPr lang="en-US" sz="1200" dirty="0" smtClean="0"/>
              <a:t> 215, </a:t>
            </a:r>
            <a:r>
              <a:rPr lang="en-US" sz="1200" dirty="0" err="1" smtClean="0"/>
              <a:t>Rustaq</a:t>
            </a:r>
            <a:r>
              <a:rPr lang="en-US" sz="1200" dirty="0" smtClean="0"/>
              <a:t> 216, </a:t>
            </a:r>
            <a:r>
              <a:rPr lang="en-US" sz="1200" dirty="0" err="1" smtClean="0"/>
              <a:t>Baghlan</a:t>
            </a:r>
            <a:r>
              <a:rPr lang="en-US" sz="1200" dirty="0" smtClean="0"/>
              <a:t> 221, and </a:t>
            </a:r>
            <a:r>
              <a:rPr lang="en-US" sz="1200" dirty="0" err="1" smtClean="0"/>
              <a:t>Taloqan</a:t>
            </a:r>
            <a:r>
              <a:rPr lang="en-US" sz="1200" dirty="0" smtClean="0"/>
              <a:t> 222, </a:t>
            </a:r>
            <a:r>
              <a:rPr lang="en-US" sz="1200" dirty="0" err="1" smtClean="0"/>
              <a:t>Maymayk</a:t>
            </a:r>
            <a:r>
              <a:rPr lang="en-US" sz="1200" dirty="0" smtClean="0"/>
              <a:t> 211, </a:t>
            </a:r>
            <a:r>
              <a:rPr lang="en-US" sz="1200" dirty="0" err="1" smtClean="0"/>
              <a:t>Jamarj</a:t>
            </a:r>
            <a:r>
              <a:rPr lang="en-US" sz="1200" dirty="0" smtClean="0"/>
              <a:t>-I-</a:t>
            </a:r>
            <a:r>
              <a:rPr lang="en-US" sz="1200" dirty="0" err="1" smtClean="0"/>
              <a:t>Bala</a:t>
            </a:r>
            <a:r>
              <a:rPr lang="en-US" sz="1200" dirty="0" smtClean="0"/>
              <a:t> 212, </a:t>
            </a:r>
            <a:r>
              <a:rPr lang="en-US" sz="1200" dirty="0" err="1" smtClean="0"/>
              <a:t>Faydz</a:t>
            </a:r>
            <a:r>
              <a:rPr lang="en-US" sz="1200" dirty="0" smtClean="0"/>
              <a:t>-Abad 217, and </a:t>
            </a:r>
            <a:r>
              <a:rPr lang="en-US" sz="1200" dirty="0" err="1" smtClean="0"/>
              <a:t>Parkhaw</a:t>
            </a:r>
            <a:r>
              <a:rPr lang="en-US" sz="1200" dirty="0" smtClean="0"/>
              <a:t> 218)</a:t>
            </a:r>
            <a:r>
              <a:rPr lang="ru-RU" sz="1200" dirty="0" smtClean="0"/>
              <a:t>, монографии и отчеты по тематическим и специализированным исследованиям территории Афганистана (ВГБ, СПб). В качестве основы для картографирования и описания  экзогенных процессов по территории Таджикистана использовались фондовые материалы: «Результаты комплексной гидрогеологической и инженерно-геологической съемки масштаба 1:200 000 листа </a:t>
            </a:r>
            <a:r>
              <a:rPr lang="en-US" sz="1200" dirty="0" smtClean="0"/>
              <a:t>J</a:t>
            </a:r>
            <a:r>
              <a:rPr lang="ru-RU" sz="1200" dirty="0" smtClean="0"/>
              <a:t>-42-</a:t>
            </a:r>
            <a:r>
              <a:rPr lang="en-US" sz="1200" dirty="0" smtClean="0"/>
              <a:t>XXII</a:t>
            </a:r>
            <a:r>
              <a:rPr lang="ru-RU" sz="1200" dirty="0" smtClean="0"/>
              <a:t>/</a:t>
            </a:r>
            <a:r>
              <a:rPr lang="en-US" sz="1200" dirty="0" smtClean="0"/>
              <a:t>XXVIII </a:t>
            </a:r>
            <a:r>
              <a:rPr lang="ru-RU" sz="1200" dirty="0" smtClean="0"/>
              <a:t>за 1976-79 </a:t>
            </a:r>
            <a:r>
              <a:rPr lang="ru-RU" sz="1200" dirty="0" err="1" smtClean="0"/>
              <a:t>г.г</a:t>
            </a:r>
            <a:r>
              <a:rPr lang="ru-RU" sz="1200" dirty="0" smtClean="0"/>
              <a:t>., </a:t>
            </a:r>
            <a:r>
              <a:rPr lang="ru-RU" sz="1200" dirty="0" err="1" smtClean="0"/>
              <a:t>Лим</a:t>
            </a:r>
            <a:r>
              <a:rPr lang="ru-RU" sz="1200" dirty="0" smtClean="0"/>
              <a:t> В.В.»; «Гидрогеологическая и инженерно-геологическая съемка масштаба 1:200 000 листов трапеций </a:t>
            </a:r>
            <a:r>
              <a:rPr lang="en-US" sz="1200" dirty="0" smtClean="0"/>
              <a:t>J</a:t>
            </a:r>
            <a:r>
              <a:rPr lang="ru-RU" sz="1200" dirty="0" smtClean="0"/>
              <a:t>-42-</a:t>
            </a:r>
            <a:r>
              <a:rPr lang="en-US" sz="1200" dirty="0" smtClean="0"/>
              <a:t>XVII</a:t>
            </a:r>
            <a:r>
              <a:rPr lang="ru-RU" sz="1200" dirty="0" smtClean="0"/>
              <a:t>, </a:t>
            </a:r>
            <a:r>
              <a:rPr lang="en-US" sz="1200" dirty="0" smtClean="0"/>
              <a:t>J</a:t>
            </a:r>
            <a:r>
              <a:rPr lang="ru-RU" sz="1200" dirty="0" smtClean="0"/>
              <a:t>-42-</a:t>
            </a:r>
            <a:r>
              <a:rPr lang="en-US" sz="1200" dirty="0" smtClean="0"/>
              <a:t>XXIII</a:t>
            </a:r>
            <a:r>
              <a:rPr lang="ru-RU" sz="1200" dirty="0" smtClean="0"/>
              <a:t>», отчет Таджикской ГСП 1987-1990 г., </a:t>
            </a:r>
            <a:r>
              <a:rPr lang="ru-RU" sz="1200" dirty="0" err="1" smtClean="0"/>
              <a:t>Н.Р.Ищук</a:t>
            </a:r>
            <a:r>
              <a:rPr lang="ru-RU" sz="1200" dirty="0" smtClean="0"/>
              <a:t>»; «Инженерно-геологические исследования для  составления специализированной карты, Южная гидрогеологическая экспедиция, 1984, Петросян Г.О., Винниченко С.В.». При составлении карты наводнений, за основу были взяты цифровые модели по территории Афганистана, любезно предоставленные </a:t>
            </a:r>
            <a:r>
              <a:rPr lang="ru-RU" sz="1200" dirty="0" err="1" smtClean="0"/>
              <a:t>Эмлин</a:t>
            </a:r>
            <a:r>
              <a:rPr lang="ru-RU" sz="1200" dirty="0" smtClean="0"/>
              <a:t> </a:t>
            </a:r>
            <a:r>
              <a:rPr lang="ru-RU" sz="1200" dirty="0" err="1" smtClean="0"/>
              <a:t>Хаген</a:t>
            </a:r>
            <a:r>
              <a:rPr lang="ru-RU" sz="1200" dirty="0" smtClean="0"/>
              <a:t> (</a:t>
            </a:r>
            <a:r>
              <a:rPr lang="ru-RU" sz="1200" dirty="0" err="1" smtClean="0"/>
              <a:t>Emlyn</a:t>
            </a:r>
            <a:r>
              <a:rPr lang="ru-RU" sz="1200" dirty="0" smtClean="0"/>
              <a:t> </a:t>
            </a:r>
            <a:r>
              <a:rPr lang="ru-RU" sz="1200" dirty="0" err="1" smtClean="0"/>
              <a:t>Hagen</a:t>
            </a:r>
            <a:r>
              <a:rPr lang="ru-RU" sz="1200" dirty="0" smtClean="0"/>
              <a:t>, NC3A (2008). </a:t>
            </a:r>
            <a:r>
              <a:rPr lang="en-US" sz="1200" dirty="0" smtClean="0"/>
              <a:t>Afghanistan Flood Hazard Map v.2. 1:100 000. NATO Consultation, Command and Control Agency, CAT-6, </a:t>
            </a:r>
            <a:r>
              <a:rPr lang="en-US" sz="1200" dirty="0" err="1" smtClean="0"/>
              <a:t>GeoTeam</a:t>
            </a:r>
            <a:r>
              <a:rPr lang="en-US" sz="1200" dirty="0" smtClean="0"/>
              <a:t>.</a:t>
            </a:r>
            <a:r>
              <a:rPr lang="ru-RU" sz="1200" dirty="0" smtClean="0"/>
              <a:t> NATO C3 </a:t>
            </a:r>
            <a:r>
              <a:rPr lang="ru-RU" sz="1200" dirty="0" err="1" smtClean="0"/>
              <a:t>Agency</a:t>
            </a:r>
            <a:r>
              <a:rPr lang="ru-RU" sz="1200" dirty="0" smtClean="0"/>
              <a:t>). </a:t>
            </a:r>
            <a:r>
              <a:rPr lang="ru-RU" sz="1200" dirty="0" err="1" smtClean="0"/>
              <a:t>Метеокаталоги</a:t>
            </a:r>
            <a:r>
              <a:rPr lang="ru-RU" sz="1200" dirty="0" smtClean="0"/>
              <a:t>, каталоги сейсмичности  и каталоги чрезвычайных ситуаций Комитета по ЧС Таджикистана и Управления по ЧС Афганистана, а так же результаты современных исследований UNDP, Банка Азиатского развития, картографические и отчетные материалы AGS, USGS (USGS </a:t>
            </a:r>
            <a:r>
              <a:rPr lang="ru-RU" sz="1200" dirty="0" err="1" smtClean="0"/>
              <a:t>Project</a:t>
            </a:r>
            <a:r>
              <a:rPr lang="ru-RU" sz="1200" dirty="0" smtClean="0"/>
              <a:t> </a:t>
            </a:r>
            <a:r>
              <a:rPr lang="ru-RU" sz="1200" dirty="0" err="1" smtClean="0"/>
              <a:t>in</a:t>
            </a:r>
            <a:r>
              <a:rPr lang="ru-RU" sz="1200" dirty="0" smtClean="0"/>
              <a:t> </a:t>
            </a:r>
            <a:r>
              <a:rPr lang="ru-RU" sz="1200" dirty="0" err="1" smtClean="0"/>
              <a:t>Afghanistan</a:t>
            </a:r>
            <a:r>
              <a:rPr lang="ru-RU" sz="1200" dirty="0" smtClean="0"/>
              <a:t>, 2005) и </a:t>
            </a:r>
            <a:r>
              <a:rPr lang="ru-RU" sz="1200" dirty="0" err="1" smtClean="0"/>
              <a:t>др</a:t>
            </a:r>
            <a:r>
              <a:rPr lang="ru-RU" sz="1200" dirty="0" smtClean="0"/>
              <a:t>  .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База </a:t>
            </a:r>
            <a:r>
              <a:rPr lang="ru-RU" sz="1200" dirty="0" err="1" smtClean="0"/>
              <a:t>геоданных</a:t>
            </a:r>
            <a:r>
              <a:rPr lang="ru-RU" sz="1200" dirty="0" smtClean="0"/>
              <a:t> </a:t>
            </a:r>
            <a:r>
              <a:rPr lang="en-US" sz="1200" dirty="0" smtClean="0"/>
              <a:t>ARCGIS </a:t>
            </a:r>
            <a:r>
              <a:rPr lang="ru-RU" sz="1200" dirty="0" smtClean="0"/>
              <a:t>10/9,3</a:t>
            </a:r>
            <a:endParaRPr lang="en-US" sz="1200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Комплекты карт:  морфометрические характеристики, плотности распределения, </a:t>
            </a:r>
            <a:r>
              <a:rPr lang="ru-RU" sz="1200" dirty="0" err="1" smtClean="0"/>
              <a:t>геостатистических</a:t>
            </a:r>
            <a:r>
              <a:rPr lang="ru-RU" sz="1200" dirty="0" smtClean="0"/>
              <a:t> показателей.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F216D-B314-4ED4-ADBB-709E0ED4B280}" type="slidenum">
              <a:rPr lang="ru-RU" altLang="ru-RU" smtClean="0"/>
              <a:pPr eaLnBrk="1" hangingPunct="1"/>
              <a:t>9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6B5D8-74A7-48AE-B844-86984E9DC3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48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9B64D-A57E-407A-8A3A-3DC4FABF82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45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2637B-19B3-47D7-8994-2B67D505D4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019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0B1F4-226B-4D0C-A6E3-EE08F3F17E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680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A493A-A03F-4288-A656-B21F0249ED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73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5BC32-1FBB-4247-9CD9-A7CFF31F5E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133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B2D35-30FE-437E-BADB-49D6022795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185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18AEC-9225-4053-84FA-69C382AB0E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436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B9353-9485-418D-BE1F-DBE391BEC3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453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E9FA9-69C3-438C-BE26-84B634FD10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167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F58A3-E790-4049-9701-97CF5DB757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947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6EEE2-0116-4A7C-B403-FC24CF4100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990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6DE20-221F-42A0-93C5-16A51F536C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711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bg1"/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0D4FB2F-B42A-4E8E-BFF0-8E00E433CA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12.wdp"/><Relationship Id="rId3" Type="http://schemas.openxmlformats.org/officeDocument/2006/relationships/image" Target="../media/image38.jpeg"/><Relationship Id="rId7" Type="http://schemas.microsoft.com/office/2007/relationships/hdphoto" Target="../media/hdphoto9.wdp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45.png"/><Relationship Id="rId4" Type="http://schemas.microsoft.com/office/2007/relationships/hdphoto" Target="../media/hdphoto13.wdp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2.docx"/><Relationship Id="rId13" Type="http://schemas.openxmlformats.org/officeDocument/2006/relationships/hyperlink" Target="https://vsegei.academia.edu/VictorSnezhko?notification_code=OYLtbVbt" TargetMode="External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emf"/><Relationship Id="rId11" Type="http://schemas.openxmlformats.org/officeDocument/2006/relationships/package" Target="../embeddings/Microsoft_Word_Document3.docx"/><Relationship Id="rId5" Type="http://schemas.openxmlformats.org/officeDocument/2006/relationships/package" Target="../embeddings/Microsoft_Word_Document1.docx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5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76.png"/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12" Type="http://schemas.microsoft.com/office/2007/relationships/hdphoto" Target="../media/hdphoto19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5" Type="http://schemas.openxmlformats.org/officeDocument/2006/relationships/image" Target="../media/image78.png"/><Relationship Id="rId10" Type="http://schemas.microsoft.com/office/2007/relationships/hdphoto" Target="../media/hdphoto18.wdp"/><Relationship Id="rId4" Type="http://schemas.openxmlformats.org/officeDocument/2006/relationships/image" Target="../media/image71.jpeg"/><Relationship Id="rId9" Type="http://schemas.openxmlformats.org/officeDocument/2006/relationships/image" Target="../media/image74.jpeg"/><Relationship Id="rId1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07/relationships/hdphoto" Target="../media/hdphoto22.wdp"/><Relationship Id="rId3" Type="http://schemas.openxmlformats.org/officeDocument/2006/relationships/image" Target="../media/image79.png"/><Relationship Id="rId7" Type="http://schemas.openxmlformats.org/officeDocument/2006/relationships/image" Target="../media/image82.jpe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11" Type="http://schemas.openxmlformats.org/officeDocument/2006/relationships/image" Target="../media/image85.png"/><Relationship Id="rId5" Type="http://schemas.openxmlformats.org/officeDocument/2006/relationships/image" Target="../media/image81.png"/><Relationship Id="rId10" Type="http://schemas.openxmlformats.org/officeDocument/2006/relationships/image" Target="../media/image84.jpeg"/><Relationship Id="rId4" Type="http://schemas.openxmlformats.org/officeDocument/2006/relationships/image" Target="../media/image80.png"/><Relationship Id="rId9" Type="http://schemas.microsoft.com/office/2007/relationships/hdphoto" Target="../media/hdphoto21.wdp"/><Relationship Id="rId14" Type="http://schemas.openxmlformats.org/officeDocument/2006/relationships/image" Target="../media/image8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image" Target="../media/image13.png"/><Relationship Id="rId21" Type="http://schemas.openxmlformats.org/officeDocument/2006/relationships/image" Target="../media/image30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4.jpeg"/><Relationship Id="rId23" Type="http://schemas.openxmlformats.org/officeDocument/2006/relationships/image" Target="../media/image32.png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microsoft.com/office/2007/relationships/hdphoto" Target="../media/hdphoto3.wdp"/><Relationship Id="rId2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segei.academia.edu/VictorSnezhko?notification_code=OYLtbVb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6"/>
          <p:cNvSpPr>
            <a:spLocks noChangeArrowheads="1"/>
          </p:cNvSpPr>
          <p:nvPr/>
        </p:nvSpPr>
        <p:spPr bwMode="auto">
          <a:xfrm>
            <a:off x="-11112" y="-963488"/>
            <a:ext cx="9144000" cy="719138"/>
          </a:xfrm>
          <a:prstGeom prst="rect">
            <a:avLst/>
          </a:prstGeom>
          <a:gradFill rotWithShape="1">
            <a:gsLst>
              <a:gs pos="0">
                <a:srgbClr val="92D05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000AC8"/>
              </a:solidFill>
            </a:endParaRPr>
          </a:p>
        </p:txBody>
      </p:sp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36513" y="167959"/>
            <a:ext cx="900113" cy="6138862"/>
          </a:xfrm>
          <a:prstGeom prst="rect">
            <a:avLst/>
          </a:prstGeom>
          <a:gradFill rotWithShape="1">
            <a:gsLst>
              <a:gs pos="0">
                <a:srgbClr val="31B2EA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 rot="16200000">
            <a:off x="-1919287" y="3778250"/>
            <a:ext cx="4557712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U</a:t>
            </a:r>
            <a:r>
              <a:rPr lang="ru-RU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</a:t>
            </a:r>
            <a:r>
              <a:rPr lang="en-US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</a:t>
            </a:r>
            <a:r>
              <a:rPr lang="ru-RU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</a:t>
            </a:r>
            <a:r>
              <a:rPr lang="en-US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</a:t>
            </a:r>
            <a:r>
              <a:rPr lang="ru-RU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</a:t>
            </a:r>
            <a:r>
              <a:rPr lang="en-US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</a:t>
            </a:r>
            <a:r>
              <a:rPr lang="ru-RU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     </a:t>
            </a:r>
            <a:r>
              <a:rPr lang="en-US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T</a:t>
            </a:r>
            <a:r>
              <a:rPr lang="ru-RU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</a:t>
            </a:r>
            <a:r>
              <a:rPr lang="ru-RU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j</a:t>
            </a:r>
            <a:r>
              <a:rPr lang="ru-RU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0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</a:t>
            </a:r>
            <a:r>
              <a:rPr lang="ru-RU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k</a:t>
            </a:r>
            <a:r>
              <a:rPr lang="ru-RU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0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</a:t>
            </a:r>
            <a:r>
              <a:rPr lang="ru-RU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</a:t>
            </a:r>
            <a:r>
              <a:rPr lang="ru-RU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</a:t>
            </a:r>
            <a:r>
              <a:rPr lang="ru-RU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</a:t>
            </a:r>
            <a:r>
              <a:rPr lang="ru-RU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</a:t>
            </a:r>
            <a:r>
              <a:rPr lang="ru-RU" sz="2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</a:p>
        </p:txBody>
      </p:sp>
      <p:sp>
        <p:nvSpPr>
          <p:cNvPr id="2054" name="Text Box 14"/>
          <p:cNvSpPr txBox="1">
            <a:spLocks noChangeArrowheads="1"/>
          </p:cNvSpPr>
          <p:nvPr/>
        </p:nvSpPr>
        <p:spPr bwMode="auto">
          <a:xfrm>
            <a:off x="2483769" y="5069966"/>
            <a:ext cx="5034822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i="1" dirty="0"/>
              <a:t>Снежко В.В., </a:t>
            </a:r>
            <a:endParaRPr lang="ru-RU" sz="1400" i="1" dirty="0" smtClean="0"/>
          </a:p>
          <a:p>
            <a:pPr eaLnBrk="1" hangingPunct="1"/>
            <a:r>
              <a:rPr lang="ru-RU" sz="1400" i="1" dirty="0" err="1" smtClean="0"/>
              <a:t>Бахтдавлатов</a:t>
            </a:r>
            <a:r>
              <a:rPr lang="ru-RU" sz="1400" i="1" dirty="0" smtClean="0"/>
              <a:t> </a:t>
            </a:r>
            <a:r>
              <a:rPr lang="ru-RU" sz="1400" i="1" dirty="0"/>
              <a:t>Р.Д., </a:t>
            </a:r>
            <a:endParaRPr lang="ru-RU" sz="1400" i="1" dirty="0" smtClean="0"/>
          </a:p>
          <a:p>
            <a:pPr eaLnBrk="1" hangingPunct="1"/>
            <a:r>
              <a:rPr lang="ru-RU" sz="1400" i="1" dirty="0" smtClean="0"/>
              <a:t>Круткина </a:t>
            </a:r>
            <a:r>
              <a:rPr lang="ru-RU" sz="1400" i="1" dirty="0"/>
              <a:t>О.Н., </a:t>
            </a:r>
            <a:endParaRPr lang="ru-RU" sz="1400" i="1" dirty="0" smtClean="0"/>
          </a:p>
          <a:p>
            <a:pPr eaLnBrk="1" hangingPunct="1"/>
            <a:r>
              <a:rPr lang="ru-RU" sz="1400" i="1" dirty="0" smtClean="0"/>
              <a:t>Ахмедов </a:t>
            </a:r>
            <a:r>
              <a:rPr lang="ru-RU" sz="1400" i="1" dirty="0"/>
              <a:t>А., </a:t>
            </a:r>
            <a:endParaRPr lang="ru-RU" sz="1400" i="1" dirty="0" smtClean="0"/>
          </a:p>
          <a:p>
            <a:pPr eaLnBrk="1" hangingPunct="1"/>
            <a:r>
              <a:rPr lang="ru-RU" sz="1600" i="1" dirty="0" smtClean="0">
                <a:solidFill>
                  <a:schemeClr val="accent6"/>
                </a:solidFill>
              </a:rPr>
              <a:t>ФГУП «ВСЕГЕИ», </a:t>
            </a:r>
          </a:p>
          <a:p>
            <a:pPr eaLnBrk="1" hangingPunct="1"/>
            <a:r>
              <a:rPr lang="ru-RU" sz="1600" i="1" dirty="0" smtClean="0">
                <a:solidFill>
                  <a:schemeClr val="accent6"/>
                </a:solidFill>
              </a:rPr>
              <a:t>Главное управление геологии при правительстве Республики Таджикистан</a:t>
            </a:r>
            <a:endParaRPr lang="ru-RU" altLang="ru-RU" sz="1600" b="1" i="1" dirty="0">
              <a:solidFill>
                <a:schemeClr val="accent6"/>
              </a:solidFill>
            </a:endParaRPr>
          </a:p>
        </p:txBody>
      </p:sp>
      <p:pic>
        <p:nvPicPr>
          <p:cNvPr id="2055" name="Picture 16" descr="logo VSEGEI d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265" y="6081396"/>
            <a:ext cx="719137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17"/>
          <p:cNvSpPr txBox="1">
            <a:spLocks noChangeArrowheads="1"/>
          </p:cNvSpPr>
          <p:nvPr/>
        </p:nvSpPr>
        <p:spPr bwMode="auto">
          <a:xfrm>
            <a:off x="333375" y="-963488"/>
            <a:ext cx="84550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rgbClr val="003366"/>
                </a:solidFill>
                <a:latin typeface="Arial Narrow" pitchFamily="34" charset="0"/>
              </a:rPr>
              <a:t>Project: 	</a:t>
            </a:r>
            <a:r>
              <a:rPr lang="tg-Cyrl-TJ" altLang="ru-RU" b="1" dirty="0">
                <a:solidFill>
                  <a:srgbClr val="003366"/>
                </a:solidFill>
                <a:latin typeface="Arial Narrow" pitchFamily="34" charset="0"/>
              </a:rPr>
              <a:t>Tajikistan-Afghanistan Poverty Reduction Initiative (TAPRI)</a:t>
            </a:r>
          </a:p>
          <a:p>
            <a:pPr algn="ctr" eaLnBrk="1" hangingPunct="1"/>
            <a:r>
              <a:rPr lang="en-GB" altLang="ru-RU" sz="1600" b="1" dirty="0">
                <a:solidFill>
                  <a:srgbClr val="003366"/>
                </a:solidFill>
                <a:latin typeface="Arial Narrow" pitchFamily="34" charset="0"/>
              </a:rPr>
              <a:t>Disaster Risk Management </a:t>
            </a:r>
            <a:r>
              <a:rPr lang="en-US" altLang="ru-RU" sz="1600" b="1" dirty="0">
                <a:solidFill>
                  <a:srgbClr val="003366"/>
                </a:solidFill>
                <a:latin typeface="Arial Narrow" pitchFamily="34" charset="0"/>
              </a:rPr>
              <a:t>Activity</a:t>
            </a:r>
            <a:endParaRPr lang="ru-RU" altLang="ru-RU" sz="1600" b="1" dirty="0">
              <a:solidFill>
                <a:srgbClr val="003366"/>
              </a:solidFill>
              <a:latin typeface="Arial Narrow" pitchFamily="34" charset="0"/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" y="842963"/>
            <a:ext cx="500063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9708" y="356261"/>
            <a:ext cx="1304925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1627" y="417162"/>
            <a:ext cx="13049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1259632" y="2394019"/>
            <a:ext cx="7576393" cy="224676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Опыт интеграции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разномасштабных геолого-картографических </a:t>
            </a:r>
            <a:r>
              <a:rPr lang="ru-RU" sz="2000" b="1" dirty="0"/>
              <a:t>материалов при создании карт геологических опасностей по трансграничным территориям, на примере реализации международной инициативы ООН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по </a:t>
            </a:r>
            <a:r>
              <a:rPr lang="ru-RU" sz="2000" b="1" dirty="0"/>
              <a:t>Таджикистану и Афганистану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TAPRI </a:t>
            </a:r>
            <a:endParaRPr lang="ru-RU" sz="2000" dirty="0"/>
          </a:p>
        </p:txBody>
      </p:sp>
      <p:pic>
        <p:nvPicPr>
          <p:cNvPr id="2064" name="Picture 16" descr="Posted Image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79341" y1="5055" x2="79341" y2="5055"/>
                        <a14:backgroundMark x1="2857" y1="92308" x2="2857" y2="92308"/>
                        <a14:backgroundMark x1="18681" y1="96923" x2="18681" y2="96923"/>
                        <a14:backgroundMark x1="82637" y1="94725" x2="82637" y2="94725"/>
                        <a14:backgroundMark x1="96703" y1="82198" x2="96703" y2="82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6826" y="-99392"/>
            <a:ext cx="2110347" cy="211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3" name="Picture 1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05" b="89831" l="4070" r="99419">
                        <a14:backgroundMark x1="2326" y1="9605" x2="2326" y2="9605"/>
                        <a14:backgroundMark x1="2907" y1="18079" x2="2907" y2="18079"/>
                        <a14:backgroundMark x1="13953" y1="3955" x2="13953" y2="3955"/>
                        <a14:backgroundMark x1="94186" y1="10734" x2="94186" y2="10734"/>
                        <a14:backgroundMark x1="94767" y1="18079" x2="94767" y2="18079"/>
                        <a14:backgroundMark x1="79651" y1="4520" x2="79651" y2="4520"/>
                        <a14:backgroundMark x1="93605" y1="78531" x2="93605" y2="78531"/>
                        <a14:backgroundMark x1="94767" y1="88701" x2="94767" y2="88701"/>
                        <a14:backgroundMark x1="76744" y1="95480" x2="76744" y2="95480"/>
                        <a14:backgroundMark x1="16860" y1="96610" x2="16860" y2="96610"/>
                      </a14:backgroundRemoval>
                    </a14:imgEffect>
                    <a14:imgEffect>
                      <a14:colorTemperature colorTemp="10825"/>
                    </a14:imgEffect>
                    <a14:imgEffect>
                      <a14:saturation sat="14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8591" y="5734406"/>
            <a:ext cx="760016" cy="78211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extrusionH="76200">
            <a:bevelT w="165100" prst="coolSlant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771749"/>
      </p:ext>
    </p:extLst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340770" y="138582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/>
              <a:t>этап № 2 - </a:t>
            </a:r>
            <a:r>
              <a:rPr lang="ru-RU" dirty="0"/>
              <a:t>Прямое дешифрирование – создание карт </a:t>
            </a:r>
            <a:r>
              <a:rPr lang="ru-RU" dirty="0" smtClean="0"/>
              <a:t>фактов</a:t>
            </a:r>
            <a:endParaRPr lang="ru-RU" dirty="0"/>
          </a:p>
        </p:txBody>
      </p:sp>
      <p:pic>
        <p:nvPicPr>
          <p:cNvPr id="18" name="Рисунок 17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0536" y="918599"/>
            <a:ext cx="2993475" cy="1675610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</p:spPr>
      </p:pic>
      <p:sp>
        <p:nvSpPr>
          <p:cNvPr id="19" name="TextBox 18"/>
          <p:cNvSpPr txBox="1"/>
          <p:nvPr/>
        </p:nvSpPr>
        <p:spPr>
          <a:xfrm>
            <a:off x="553147" y="2564904"/>
            <a:ext cx="2831963" cy="2539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>
            <a:defPPr>
              <a:defRPr lang="ru-RU"/>
            </a:defPPr>
            <a:lvl1pPr>
              <a:defRPr sz="1050"/>
            </a:lvl1pPr>
          </a:lstStyle>
          <a:p>
            <a:r>
              <a:rPr lang="ru-RU" dirty="0"/>
              <a:t>Грязекаменные сели к. </a:t>
            </a:r>
            <a:r>
              <a:rPr lang="en-US" dirty="0" err="1"/>
              <a:t>Samti</a:t>
            </a:r>
            <a:r>
              <a:rPr lang="ru-RU" dirty="0"/>
              <a:t>, Афганистан</a:t>
            </a:r>
          </a:p>
        </p:txBody>
      </p:sp>
      <p:pic>
        <p:nvPicPr>
          <p:cNvPr id="20" name="Рисунок 19"/>
          <p:cNvPicPr preferRelativeResize="0"/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0165" y="908720"/>
            <a:ext cx="2882694" cy="1591773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</p:spPr>
      </p:pic>
      <p:sp>
        <p:nvSpPr>
          <p:cNvPr id="21" name="TextBox 20"/>
          <p:cNvSpPr txBox="1"/>
          <p:nvPr/>
        </p:nvSpPr>
        <p:spPr>
          <a:xfrm>
            <a:off x="545230" y="6158080"/>
            <a:ext cx="3090666" cy="2539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>
            <a:defPPr>
              <a:defRPr lang="ru-RU"/>
            </a:defPPr>
            <a:lvl1pPr>
              <a:defRPr sz="1050"/>
            </a:lvl1pPr>
          </a:lstStyle>
          <a:p>
            <a:r>
              <a:rPr lang="ru-RU" dirty="0"/>
              <a:t>Овражная эрозия, </a:t>
            </a:r>
            <a:r>
              <a:rPr lang="ru-RU" dirty="0" err="1"/>
              <a:t>Шурообод</a:t>
            </a:r>
            <a:r>
              <a:rPr lang="ru-RU" dirty="0"/>
              <a:t>, Таджикистан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36020" y="6271694"/>
            <a:ext cx="3212940" cy="39567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>
            <a:defPPr>
              <a:defRPr lang="ru-RU"/>
            </a:defPPr>
            <a:lvl1pPr>
              <a:defRPr sz="1050"/>
            </a:lvl1pPr>
          </a:lstStyle>
          <a:p>
            <a:r>
              <a:rPr lang="ru-RU" dirty="0"/>
              <a:t>Область затопления </a:t>
            </a:r>
            <a:r>
              <a:rPr lang="ru-RU" dirty="0" err="1"/>
              <a:t>р.Пяндж</a:t>
            </a:r>
            <a:r>
              <a:rPr lang="ru-RU" dirty="0"/>
              <a:t>, Таджикистан-  Афганистан</a:t>
            </a:r>
          </a:p>
        </p:txBody>
      </p:sp>
      <p:sp>
        <p:nvSpPr>
          <p:cNvPr id="23" name="Стрелка вниз 22"/>
          <p:cNvSpPr/>
          <p:nvPr/>
        </p:nvSpPr>
        <p:spPr bwMode="auto">
          <a:xfrm>
            <a:off x="5616460" y="1257840"/>
            <a:ext cx="143758" cy="178851"/>
          </a:xfrm>
          <a:prstGeom prst="down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963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Стрелка вниз 23"/>
          <p:cNvSpPr/>
          <p:nvPr/>
        </p:nvSpPr>
        <p:spPr bwMode="auto">
          <a:xfrm>
            <a:off x="1053484" y="1651087"/>
            <a:ext cx="143758" cy="178851"/>
          </a:xfrm>
          <a:prstGeom prst="down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963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Стрелка вниз 24"/>
          <p:cNvSpPr/>
          <p:nvPr/>
        </p:nvSpPr>
        <p:spPr bwMode="auto">
          <a:xfrm>
            <a:off x="3061842" y="1380088"/>
            <a:ext cx="143758" cy="178851"/>
          </a:xfrm>
          <a:prstGeom prst="down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963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6" name="Рисунок 25"/>
          <p:cNvPicPr/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0165" y="2762003"/>
            <a:ext cx="2860821" cy="1360648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</p:spPr>
      </p:pic>
      <p:sp>
        <p:nvSpPr>
          <p:cNvPr id="27" name="TextBox 26"/>
          <p:cNvSpPr txBox="1"/>
          <p:nvPr/>
        </p:nvSpPr>
        <p:spPr>
          <a:xfrm>
            <a:off x="4003783" y="4086924"/>
            <a:ext cx="2831963" cy="24180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>
            <a:defPPr>
              <a:defRPr lang="ru-RU"/>
            </a:defPPr>
            <a:lvl1pPr>
              <a:defRPr sz="1050"/>
            </a:lvl1pPr>
          </a:lstStyle>
          <a:p>
            <a:r>
              <a:rPr lang="ru-RU" dirty="0"/>
              <a:t>Оползень, провинция </a:t>
            </a:r>
            <a:r>
              <a:rPr lang="ru-RU" dirty="0" err="1"/>
              <a:t>Тахар</a:t>
            </a:r>
            <a:r>
              <a:rPr lang="ru-RU" dirty="0"/>
              <a:t>, Афганистан</a:t>
            </a:r>
          </a:p>
        </p:txBody>
      </p:sp>
      <p:sp>
        <p:nvSpPr>
          <p:cNvPr id="28" name="Стрелка вниз 27"/>
          <p:cNvSpPr/>
          <p:nvPr/>
        </p:nvSpPr>
        <p:spPr bwMode="auto">
          <a:xfrm>
            <a:off x="5419765" y="3291854"/>
            <a:ext cx="143758" cy="178851"/>
          </a:xfrm>
          <a:prstGeom prst="down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963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7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0165" y="4363287"/>
            <a:ext cx="2894449" cy="1922813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Стрелка вниз 29"/>
          <p:cNvSpPr/>
          <p:nvPr/>
        </p:nvSpPr>
        <p:spPr bwMode="auto">
          <a:xfrm>
            <a:off x="4546955" y="4741169"/>
            <a:ext cx="143758" cy="178851"/>
          </a:xfrm>
          <a:prstGeom prst="down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963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1" name="Picture 7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1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536" y="4338950"/>
            <a:ext cx="2997526" cy="1778466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Стрелка вниз 31"/>
          <p:cNvSpPr/>
          <p:nvPr/>
        </p:nvSpPr>
        <p:spPr bwMode="auto">
          <a:xfrm>
            <a:off x="2880020" y="4974535"/>
            <a:ext cx="143758" cy="178851"/>
          </a:xfrm>
          <a:prstGeom prst="down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963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" name="Стрелка вниз 32"/>
          <p:cNvSpPr/>
          <p:nvPr/>
        </p:nvSpPr>
        <p:spPr bwMode="auto">
          <a:xfrm>
            <a:off x="2150733" y="1722509"/>
            <a:ext cx="143758" cy="178851"/>
          </a:xfrm>
          <a:prstGeom prst="down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963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Стрелка вниз 33"/>
          <p:cNvSpPr/>
          <p:nvPr/>
        </p:nvSpPr>
        <p:spPr bwMode="auto">
          <a:xfrm>
            <a:off x="6184951" y="5248916"/>
            <a:ext cx="143758" cy="178851"/>
          </a:xfrm>
          <a:prstGeom prst="downArrow">
            <a:avLst/>
          </a:prstGeom>
          <a:solidFill>
            <a:srgbClr val="FF0000">
              <a:alpha val="8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963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5" name="Picture 5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000"/>
                    </a14:imgEffect>
                    <a14:imgEffect>
                      <a14:brightnessContrast bright="9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0536" y="2853432"/>
            <a:ext cx="2992716" cy="1214606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40770" y="4080191"/>
            <a:ext cx="3495250" cy="2539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>
            <a:defPPr>
              <a:defRPr lang="ru-RU"/>
            </a:defPPr>
            <a:lvl1pPr>
              <a:defRPr sz="1200"/>
            </a:lvl1pPr>
          </a:lstStyle>
          <a:p>
            <a:r>
              <a:rPr lang="ru-RU" sz="1050" dirty="0"/>
              <a:t>Суффозионно-эрозионные процессы, </a:t>
            </a:r>
            <a:r>
              <a:rPr lang="ru-RU" sz="1050" dirty="0" err="1"/>
              <a:t>Хамадони</a:t>
            </a:r>
            <a:endParaRPr lang="ru-RU" sz="1050" dirty="0"/>
          </a:p>
        </p:txBody>
      </p:sp>
      <p:sp>
        <p:nvSpPr>
          <p:cNvPr id="37" name="Стрелка вниз 36"/>
          <p:cNvSpPr/>
          <p:nvPr/>
        </p:nvSpPr>
        <p:spPr bwMode="auto">
          <a:xfrm>
            <a:off x="1599431" y="2893415"/>
            <a:ext cx="143758" cy="178851"/>
          </a:xfrm>
          <a:prstGeom prst="down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963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01013" y="2492896"/>
            <a:ext cx="3034733" cy="2539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>
            <a:defPPr>
              <a:defRPr lang="ru-RU"/>
            </a:defPPr>
            <a:lvl1pPr>
              <a:defRPr sz="1050"/>
            </a:lvl1pPr>
          </a:lstStyle>
          <a:p>
            <a:r>
              <a:rPr lang="ru-RU" dirty="0" smtClean="0"/>
              <a:t>Дефляция провинция  </a:t>
            </a:r>
            <a:r>
              <a:rPr lang="ru-RU" dirty="0" err="1" smtClean="0"/>
              <a:t>Кундуз</a:t>
            </a:r>
            <a:r>
              <a:rPr lang="ru-RU" dirty="0" smtClean="0"/>
              <a:t>, Афганистан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551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125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55" y="769979"/>
            <a:ext cx="3168818" cy="2951077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580057" y="3868051"/>
            <a:ext cx="2749450" cy="43088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100" dirty="0" smtClean="0"/>
              <a:t>Эрозионно-гравитационные процессы, </a:t>
            </a:r>
            <a:r>
              <a:rPr lang="ru-RU" sz="1100" dirty="0" err="1" smtClean="0"/>
              <a:t>Фархар</a:t>
            </a:r>
            <a:r>
              <a:rPr lang="ru-RU" sz="1100" dirty="0" smtClean="0"/>
              <a:t>, Таджикистан.</a:t>
            </a:r>
            <a:endParaRPr lang="ru-RU" sz="1100" dirty="0"/>
          </a:p>
        </p:txBody>
      </p:sp>
      <p:sp>
        <p:nvSpPr>
          <p:cNvPr id="44" name="Стрелка вниз 43"/>
          <p:cNvSpPr/>
          <p:nvPr/>
        </p:nvSpPr>
        <p:spPr bwMode="auto">
          <a:xfrm>
            <a:off x="3039364" y="995218"/>
            <a:ext cx="150934" cy="223764"/>
          </a:xfrm>
          <a:prstGeom prst="down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963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Стрелка вниз 44"/>
          <p:cNvSpPr/>
          <p:nvPr/>
        </p:nvSpPr>
        <p:spPr bwMode="auto">
          <a:xfrm>
            <a:off x="1857337" y="1882518"/>
            <a:ext cx="150934" cy="223764"/>
          </a:xfrm>
          <a:prstGeom prst="down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963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" name="Стрелка вниз 45"/>
          <p:cNvSpPr/>
          <p:nvPr/>
        </p:nvSpPr>
        <p:spPr bwMode="auto">
          <a:xfrm>
            <a:off x="900933" y="1099841"/>
            <a:ext cx="150934" cy="223764"/>
          </a:xfrm>
          <a:prstGeom prst="down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963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" name="Стрелка вниз 46"/>
          <p:cNvSpPr/>
          <p:nvPr/>
        </p:nvSpPr>
        <p:spPr bwMode="auto">
          <a:xfrm>
            <a:off x="3205172" y="2145871"/>
            <a:ext cx="150934" cy="223764"/>
          </a:xfrm>
          <a:prstGeom prst="down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963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024150" y="3853317"/>
            <a:ext cx="3669651" cy="2616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100" dirty="0" smtClean="0"/>
              <a:t>Карст, соляной </a:t>
            </a:r>
            <a:r>
              <a:rPr lang="ru-RU" sz="1100" dirty="0" err="1" smtClean="0"/>
              <a:t>диапир</a:t>
            </a:r>
            <a:r>
              <a:rPr lang="ru-RU" sz="1100" dirty="0" smtClean="0"/>
              <a:t> Ходжа-</a:t>
            </a:r>
            <a:r>
              <a:rPr lang="ru-RU" sz="1100" dirty="0" err="1" smtClean="0"/>
              <a:t>Мумын</a:t>
            </a:r>
            <a:r>
              <a:rPr lang="ru-RU" sz="1100" dirty="0" smtClean="0"/>
              <a:t>, Таджикистан</a:t>
            </a:r>
            <a:endParaRPr lang="ru-RU" sz="1100" dirty="0"/>
          </a:p>
        </p:txBody>
      </p:sp>
      <p:pic>
        <p:nvPicPr>
          <p:cNvPr id="4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1000"/>
                    </a14:imgEffect>
                    <a14:imgEffect>
                      <a14:brightnessContrast bright="-9000" contras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430" y="764704"/>
            <a:ext cx="3600906" cy="2956351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" name="Picture 4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5000"/>
                    </a14:imgEffect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816" y="4267833"/>
            <a:ext cx="3109771" cy="2309833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2" name="Picture 2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" t="2302"/>
          <a:stretch/>
        </p:blipFill>
        <p:spPr bwMode="auto">
          <a:xfrm rot="16200000">
            <a:off x="3293435" y="4265098"/>
            <a:ext cx="2333627" cy="2359220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3" name="Стрелка вниз 52"/>
          <p:cNvSpPr/>
          <p:nvPr/>
        </p:nvSpPr>
        <p:spPr bwMode="auto">
          <a:xfrm>
            <a:off x="7585789" y="5117235"/>
            <a:ext cx="216024" cy="268270"/>
          </a:xfrm>
          <a:prstGeom prst="down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963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5" name="Стрелка вниз 54"/>
          <p:cNvSpPr/>
          <p:nvPr/>
        </p:nvSpPr>
        <p:spPr bwMode="auto">
          <a:xfrm>
            <a:off x="7020272" y="5154479"/>
            <a:ext cx="216024" cy="268270"/>
          </a:xfrm>
          <a:prstGeom prst="down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963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" name="Стрелка вниз 55"/>
          <p:cNvSpPr/>
          <p:nvPr/>
        </p:nvSpPr>
        <p:spPr bwMode="auto">
          <a:xfrm>
            <a:off x="3526449" y="5059588"/>
            <a:ext cx="216024" cy="268270"/>
          </a:xfrm>
          <a:prstGeom prst="down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963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7" name="Стрелка вниз 56"/>
          <p:cNvSpPr/>
          <p:nvPr/>
        </p:nvSpPr>
        <p:spPr bwMode="auto">
          <a:xfrm>
            <a:off x="4024150" y="5058574"/>
            <a:ext cx="216024" cy="268270"/>
          </a:xfrm>
          <a:prstGeom prst="down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963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05377" y="4807988"/>
            <a:ext cx="2709454" cy="93871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100" dirty="0" err="1" smtClean="0"/>
              <a:t>Водокаменные</a:t>
            </a:r>
            <a:r>
              <a:rPr lang="ru-RU" sz="1100" dirty="0" smtClean="0"/>
              <a:t> горные сели вблизи кишлака </a:t>
            </a:r>
            <a:r>
              <a:rPr lang="ru-RU" sz="1100" dirty="0" err="1" smtClean="0"/>
              <a:t>Муминабад</a:t>
            </a:r>
            <a:r>
              <a:rPr lang="ru-RU" sz="1100" dirty="0" smtClean="0"/>
              <a:t>, Таджикистан.</a:t>
            </a:r>
          </a:p>
          <a:p>
            <a:r>
              <a:rPr lang="ru-RU" sz="1100" dirty="0" smtClean="0"/>
              <a:t>По материалам </a:t>
            </a:r>
            <a:r>
              <a:rPr lang="en-US" sz="1100" dirty="0" err="1" smtClean="0"/>
              <a:t>LandSat</a:t>
            </a:r>
            <a:r>
              <a:rPr lang="en-US" sz="1100" dirty="0" smtClean="0"/>
              <a:t> ETM+ (564)</a:t>
            </a:r>
            <a:r>
              <a:rPr lang="ru-RU" sz="1100" dirty="0" smtClean="0"/>
              <a:t> и </a:t>
            </a:r>
            <a:r>
              <a:rPr lang="en-US" sz="1100" dirty="0" smtClean="0"/>
              <a:t>OrbView-3</a:t>
            </a:r>
          </a:p>
          <a:p>
            <a:endParaRPr lang="ru-RU" sz="1100" dirty="0" smtClean="0"/>
          </a:p>
        </p:txBody>
      </p:sp>
      <p:sp>
        <p:nvSpPr>
          <p:cNvPr id="59" name="Стрелка вниз 58"/>
          <p:cNvSpPr/>
          <p:nvPr/>
        </p:nvSpPr>
        <p:spPr bwMode="auto">
          <a:xfrm rot="3516750">
            <a:off x="6809990" y="1345234"/>
            <a:ext cx="150934" cy="223764"/>
          </a:xfrm>
          <a:prstGeom prst="down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963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0770" y="138582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/>
              <a:t>этап № 2 - </a:t>
            </a:r>
            <a:r>
              <a:rPr lang="ru-RU" dirty="0"/>
              <a:t>Прямое дешифрирование – создание карт </a:t>
            </a:r>
            <a:r>
              <a:rPr lang="ru-RU" dirty="0" smtClean="0"/>
              <a:t>фактов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225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746" y="1124744"/>
            <a:ext cx="5849890" cy="4054784"/>
          </a:xfrm>
          <a:prstGeom prst="rect">
            <a:avLst/>
          </a:prstGeom>
          <a:noFill/>
          <a:ln w="9525">
            <a:solidFill>
              <a:srgbClr val="5F754B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36712"/>
            <a:ext cx="2592288" cy="5582020"/>
          </a:xfrm>
          <a:prstGeom prst="rect">
            <a:avLst/>
          </a:prstGeom>
          <a:noFill/>
          <a:ln w="9525">
            <a:solidFill>
              <a:srgbClr val="5F754B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8"/>
          <a:stretch/>
        </p:blipFill>
        <p:spPr bwMode="auto">
          <a:xfrm>
            <a:off x="17242" y="5373216"/>
            <a:ext cx="9004530" cy="1335922"/>
          </a:xfrm>
          <a:prstGeom prst="rect">
            <a:avLst/>
          </a:prstGeom>
          <a:noFill/>
          <a:ln w="9525">
            <a:solidFill>
              <a:srgbClr val="5F754B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0770" y="138582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/>
              <a:t>этап № 2 - </a:t>
            </a:r>
            <a:r>
              <a:rPr lang="ru-RU" dirty="0"/>
              <a:t>Прямое дешифрирование – создание карт </a:t>
            </a:r>
            <a:r>
              <a:rPr lang="ru-RU" dirty="0" smtClean="0"/>
              <a:t>фактов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200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116632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/>
              <a:t>этап № </a:t>
            </a:r>
            <a:r>
              <a:rPr lang="ru-RU" dirty="0"/>
              <a:t>2 - </a:t>
            </a:r>
            <a:r>
              <a:rPr lang="ru-RU" dirty="0" smtClean="0"/>
              <a:t>пополнение </a:t>
            </a:r>
            <a:r>
              <a:rPr lang="ru-RU" dirty="0"/>
              <a:t>базы данных</a:t>
            </a:r>
          </a:p>
        </p:txBody>
      </p:sp>
      <p:sp>
        <p:nvSpPr>
          <p:cNvPr id="70" name="Блок-схема: магнитный диск 69"/>
          <p:cNvSpPr/>
          <p:nvPr/>
        </p:nvSpPr>
        <p:spPr bwMode="auto">
          <a:xfrm>
            <a:off x="1647699" y="3573016"/>
            <a:ext cx="6164662" cy="1179641"/>
          </a:xfrm>
          <a:prstGeom prst="flowChartMagneticDisk">
            <a:avLst/>
          </a:prstGeom>
          <a:gradFill flip="none" rotWithShape="1">
            <a:gsLst>
              <a:gs pos="0">
                <a:srgbClr val="8488C4"/>
              </a:gs>
              <a:gs pos="10000">
                <a:srgbClr val="D4DEFF"/>
              </a:gs>
              <a:gs pos="82000">
                <a:srgbClr val="D4DEFF"/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76200">
              <a:srgbClr val="AEBA98">
                <a:alpha val="35000"/>
              </a:srgb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flood" dir="t"/>
          </a:scene3d>
          <a:sp3d prstMaterial="softEdge">
            <a:bevelT/>
          </a:sp3d>
          <a:extLst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БАЗА ДАННЫХ</a:t>
            </a:r>
          </a:p>
          <a:p>
            <a:pPr algn="ctr">
              <a:lnSpc>
                <a:spcPct val="80000"/>
              </a:lnSpc>
            </a:pPr>
            <a:r>
              <a:rPr lang="en-US" dirty="0" smtClean="0">
                <a:latin typeface="Times New Roman" pitchFamily="18" charset="0"/>
              </a:rPr>
              <a:t>Tajik-Afghan Poverty Reduction Initiative (TAPRI) </a:t>
            </a:r>
            <a:endParaRPr lang="ru-RU" dirty="0">
              <a:latin typeface="Times New Roman" pitchFamily="18" charset="0"/>
            </a:endParaRPr>
          </a:p>
        </p:txBody>
      </p:sp>
      <p:sp>
        <p:nvSpPr>
          <p:cNvPr id="73" name="Блок-схема: несколько документов 72"/>
          <p:cNvSpPr/>
          <p:nvPr/>
        </p:nvSpPr>
        <p:spPr bwMode="auto">
          <a:xfrm>
            <a:off x="224430" y="942403"/>
            <a:ext cx="2846537" cy="922184"/>
          </a:xfrm>
          <a:prstGeom prst="flowChartMultidocument">
            <a:avLst/>
          </a:prstGeom>
          <a:gradFill>
            <a:gsLst>
              <a:gs pos="0">
                <a:schemeClr val="bg1">
                  <a:alpha val="74000"/>
                  <a:lumMod val="63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/>
          </a:p>
          <a:p>
            <a:pPr algn="ctr"/>
            <a:r>
              <a:rPr lang="ru-RU" sz="1200" b="1" dirty="0" smtClean="0"/>
              <a:t>Данные дистанционного зондирования</a:t>
            </a:r>
            <a:endParaRPr lang="ru-RU" sz="1200" b="1" dirty="0"/>
          </a:p>
        </p:txBody>
      </p:sp>
      <p:sp>
        <p:nvSpPr>
          <p:cNvPr id="74" name="Блок-схема: несколько документов 73"/>
          <p:cNvSpPr/>
          <p:nvPr/>
        </p:nvSpPr>
        <p:spPr bwMode="auto">
          <a:xfrm>
            <a:off x="3366163" y="885726"/>
            <a:ext cx="1753132" cy="837110"/>
          </a:xfrm>
          <a:prstGeom prst="flowChartMultidocument">
            <a:avLst/>
          </a:prstGeom>
          <a:gradFill>
            <a:gsLst>
              <a:gs pos="0">
                <a:schemeClr val="bg1">
                  <a:alpha val="74000"/>
                  <a:lumMod val="63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200" dirty="0" smtClean="0"/>
              <a:t>Цифровая модель рельефа (</a:t>
            </a:r>
            <a:r>
              <a:rPr lang="en-US" sz="1200" dirty="0" smtClean="0"/>
              <a:t>DEM)</a:t>
            </a:r>
            <a:endParaRPr lang="ru-RU" sz="1200" dirty="0"/>
          </a:p>
        </p:txBody>
      </p:sp>
      <p:sp>
        <p:nvSpPr>
          <p:cNvPr id="75" name="Блок-схема: несколько документов 74"/>
          <p:cNvSpPr/>
          <p:nvPr/>
        </p:nvSpPr>
        <p:spPr bwMode="auto">
          <a:xfrm>
            <a:off x="5441894" y="951415"/>
            <a:ext cx="3277411" cy="1060471"/>
          </a:xfrm>
          <a:prstGeom prst="flowChartMultidocument">
            <a:avLst/>
          </a:prstGeom>
          <a:gradFill>
            <a:gsLst>
              <a:gs pos="0">
                <a:schemeClr val="bg1">
                  <a:alpha val="74000"/>
                  <a:lumMod val="63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solidFill>
              <a:schemeClr val="tx1">
                <a:lumMod val="75000"/>
                <a:lumOff val="25000"/>
                <a:alpha val="5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200" b="1" dirty="0" err="1" smtClean="0"/>
              <a:t>Георастр</a:t>
            </a:r>
            <a:r>
              <a:rPr lang="ru-RU" sz="1200" b="1" dirty="0" smtClean="0"/>
              <a:t> -  геологические, инженерно- геологические карты</a:t>
            </a:r>
          </a:p>
          <a:p>
            <a:endParaRPr lang="en-US" sz="1200" dirty="0"/>
          </a:p>
        </p:txBody>
      </p:sp>
      <p:sp>
        <p:nvSpPr>
          <p:cNvPr id="76" name="Блок-схема: несколько документов 75"/>
          <p:cNvSpPr/>
          <p:nvPr/>
        </p:nvSpPr>
        <p:spPr bwMode="auto">
          <a:xfrm>
            <a:off x="5441894" y="1894747"/>
            <a:ext cx="3277411" cy="1043131"/>
          </a:xfrm>
          <a:prstGeom prst="flowChartMultidocument">
            <a:avLst/>
          </a:prstGeom>
          <a:gradFill>
            <a:gsLst>
              <a:gs pos="0">
                <a:schemeClr val="bg1">
                  <a:alpha val="74000"/>
                  <a:lumMod val="63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solidFill>
              <a:schemeClr val="tx1">
                <a:lumMod val="75000"/>
                <a:lumOff val="25000"/>
                <a:alpha val="5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200" b="1" dirty="0" err="1" smtClean="0"/>
              <a:t>Георастр</a:t>
            </a:r>
            <a:r>
              <a:rPr lang="ru-RU" sz="1200" b="1" dirty="0" smtClean="0"/>
              <a:t>:</a:t>
            </a:r>
          </a:p>
          <a:p>
            <a:pPr algn="ctr"/>
            <a:r>
              <a:rPr lang="ru-RU" sz="1200" b="1" dirty="0" smtClean="0"/>
              <a:t>топография, землепользование, растительность </a:t>
            </a:r>
            <a:endParaRPr lang="ru-RU" sz="1200" b="1" dirty="0"/>
          </a:p>
        </p:txBody>
      </p:sp>
      <p:sp>
        <p:nvSpPr>
          <p:cNvPr id="77" name="Блок-схема: несколько документов 76"/>
          <p:cNvSpPr/>
          <p:nvPr/>
        </p:nvSpPr>
        <p:spPr bwMode="auto">
          <a:xfrm>
            <a:off x="175067" y="1700808"/>
            <a:ext cx="2668741" cy="1072401"/>
          </a:xfrm>
          <a:prstGeom prst="flowChartMultidocument">
            <a:avLst/>
          </a:prstGeom>
          <a:gradFill>
            <a:gsLst>
              <a:gs pos="0">
                <a:schemeClr val="bg1">
                  <a:alpha val="74000"/>
                  <a:lumMod val="63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solidFill>
              <a:schemeClr val="tx1">
                <a:lumMod val="75000"/>
                <a:lumOff val="25000"/>
                <a:alpha val="5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200" b="1" dirty="0" smtClean="0"/>
              <a:t>Специализированные карты по видам геологических опасностей</a:t>
            </a:r>
            <a:endParaRPr lang="ru-RU" sz="1200" b="1" dirty="0"/>
          </a:p>
        </p:txBody>
      </p:sp>
      <p:sp>
        <p:nvSpPr>
          <p:cNvPr id="79" name="Блок-схема: несколько документов 78"/>
          <p:cNvSpPr/>
          <p:nvPr/>
        </p:nvSpPr>
        <p:spPr bwMode="auto">
          <a:xfrm>
            <a:off x="3242073" y="1744557"/>
            <a:ext cx="1877221" cy="1224963"/>
          </a:xfrm>
          <a:prstGeom prst="flowChartMultidocument">
            <a:avLst/>
          </a:prstGeom>
          <a:gradFill>
            <a:gsLst>
              <a:gs pos="0">
                <a:schemeClr val="bg1">
                  <a:alpha val="74000"/>
                  <a:lumMod val="63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solidFill>
              <a:schemeClr val="tx1">
                <a:lumMod val="75000"/>
                <a:lumOff val="25000"/>
                <a:alpha val="5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200" dirty="0" smtClean="0"/>
              <a:t>Каталоги </a:t>
            </a:r>
            <a:r>
              <a:rPr lang="ru-RU" sz="1200" dirty="0" err="1" smtClean="0"/>
              <a:t>Главупр</a:t>
            </a:r>
            <a:r>
              <a:rPr lang="ru-RU" sz="1200" dirty="0" smtClean="0"/>
              <a:t> Геологии, КЧС </a:t>
            </a:r>
            <a:r>
              <a:rPr lang="ru-RU" sz="1200" dirty="0" err="1" smtClean="0"/>
              <a:t>Гидромета</a:t>
            </a:r>
            <a:r>
              <a:rPr lang="ru-RU" sz="1200" dirty="0" smtClean="0"/>
              <a:t> РТ</a:t>
            </a:r>
            <a:endParaRPr lang="en-US" sz="1200" dirty="0"/>
          </a:p>
        </p:txBody>
      </p:sp>
      <p:sp>
        <p:nvSpPr>
          <p:cNvPr id="80" name="Блок-схема: несколько документов 79"/>
          <p:cNvSpPr/>
          <p:nvPr/>
        </p:nvSpPr>
        <p:spPr bwMode="auto">
          <a:xfrm>
            <a:off x="393495" y="5496003"/>
            <a:ext cx="1977233" cy="1224963"/>
          </a:xfrm>
          <a:prstGeom prst="flowChartMultidocument">
            <a:avLst/>
          </a:prstGeom>
          <a:gradFill>
            <a:gsLst>
              <a:gs pos="7000">
                <a:schemeClr val="bg2"/>
              </a:gs>
              <a:gs pos="28000">
                <a:schemeClr val="accent5"/>
              </a:gs>
              <a:gs pos="58000">
                <a:schemeClr val="bg1"/>
              </a:gs>
              <a:gs pos="100000">
                <a:schemeClr val="accent5">
                  <a:lumMod val="90000"/>
                </a:schemeClr>
              </a:gs>
            </a:gsLst>
            <a:lin ang="5400000" scaled="0"/>
          </a:gradFill>
          <a:ln w="9525" cap="flat" cmpd="sng" algn="ctr">
            <a:solidFill>
              <a:schemeClr val="tx1">
                <a:lumMod val="75000"/>
                <a:lumOff val="25000"/>
                <a:alpha val="5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200" dirty="0" smtClean="0"/>
              <a:t>Карты морфометрических характеристик</a:t>
            </a:r>
            <a:endParaRPr lang="en-US" sz="1200" dirty="0"/>
          </a:p>
        </p:txBody>
      </p:sp>
      <p:sp>
        <p:nvSpPr>
          <p:cNvPr id="81" name="Блок-схема: несколько документов 80"/>
          <p:cNvSpPr/>
          <p:nvPr/>
        </p:nvSpPr>
        <p:spPr bwMode="auto">
          <a:xfrm>
            <a:off x="2843808" y="5516404"/>
            <a:ext cx="2997808" cy="1224963"/>
          </a:xfrm>
          <a:prstGeom prst="flowChartMultidocument">
            <a:avLst/>
          </a:prstGeom>
          <a:gradFill>
            <a:gsLst>
              <a:gs pos="7000">
                <a:schemeClr val="bg2"/>
              </a:gs>
              <a:gs pos="28000">
                <a:schemeClr val="accent5"/>
              </a:gs>
              <a:gs pos="58000">
                <a:schemeClr val="bg1"/>
              </a:gs>
              <a:gs pos="100000">
                <a:schemeClr val="accent5">
                  <a:lumMod val="90000"/>
                </a:schemeClr>
              </a:gs>
            </a:gsLst>
            <a:lin ang="5400000" scaled="0"/>
          </a:gradFill>
          <a:ln w="9525" cap="flat" cmpd="sng" algn="ctr">
            <a:solidFill>
              <a:schemeClr val="tx1">
                <a:lumMod val="75000"/>
                <a:lumOff val="25000"/>
                <a:alpha val="5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200" dirty="0" smtClean="0"/>
              <a:t>Карты  распределения плотностей </a:t>
            </a:r>
            <a:r>
              <a:rPr lang="ru-RU" sz="1200" dirty="0" err="1" smtClean="0"/>
              <a:t>процессообразующих</a:t>
            </a:r>
            <a:r>
              <a:rPr lang="ru-RU" sz="1200" dirty="0" smtClean="0"/>
              <a:t> и контролирующих  факторов</a:t>
            </a:r>
            <a:endParaRPr lang="en-US" sz="1200" dirty="0" smtClean="0"/>
          </a:p>
          <a:p>
            <a:endParaRPr lang="en-US" sz="1200" dirty="0"/>
          </a:p>
        </p:txBody>
      </p:sp>
      <p:sp>
        <p:nvSpPr>
          <p:cNvPr id="82" name="Блок-схема: несколько документов 81"/>
          <p:cNvSpPr/>
          <p:nvPr/>
        </p:nvSpPr>
        <p:spPr bwMode="auto">
          <a:xfrm>
            <a:off x="6247234" y="5516405"/>
            <a:ext cx="1977233" cy="1224963"/>
          </a:xfrm>
          <a:prstGeom prst="flowChartMultidocument">
            <a:avLst/>
          </a:prstGeom>
          <a:gradFill>
            <a:gsLst>
              <a:gs pos="7000">
                <a:schemeClr val="bg2"/>
              </a:gs>
              <a:gs pos="28000">
                <a:schemeClr val="accent5"/>
              </a:gs>
              <a:gs pos="58000">
                <a:schemeClr val="bg1"/>
              </a:gs>
              <a:gs pos="100000">
                <a:schemeClr val="accent5">
                  <a:lumMod val="90000"/>
                </a:schemeClr>
              </a:gs>
            </a:gsLst>
            <a:lin ang="5400000" scaled="0"/>
          </a:gradFill>
          <a:ln w="9525" cap="flat" cmpd="sng" algn="ctr">
            <a:solidFill>
              <a:schemeClr val="tx1">
                <a:lumMod val="75000"/>
                <a:lumOff val="25000"/>
                <a:alpha val="5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200" dirty="0" smtClean="0"/>
              <a:t>Карты фактов прямого </a:t>
            </a:r>
            <a:r>
              <a:rPr lang="ru-RU" sz="1200" dirty="0" err="1" smtClean="0"/>
              <a:t>дешифрорования</a:t>
            </a:r>
            <a:endParaRPr lang="en-US" sz="1200" dirty="0"/>
          </a:p>
        </p:txBody>
      </p:sp>
      <p:sp>
        <p:nvSpPr>
          <p:cNvPr id="83" name="Левая фигурная скобка 82"/>
          <p:cNvSpPr/>
          <p:nvPr/>
        </p:nvSpPr>
        <p:spPr bwMode="auto">
          <a:xfrm rot="16200000">
            <a:off x="4289978" y="-1375923"/>
            <a:ext cx="489701" cy="8803403"/>
          </a:xfrm>
          <a:prstGeom prst="leftBrace">
            <a:avLst>
              <a:gd name="adj1" fmla="val 3788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963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" name="Левая фигурная скобка 83"/>
          <p:cNvSpPr/>
          <p:nvPr/>
        </p:nvSpPr>
        <p:spPr bwMode="auto">
          <a:xfrm rot="5400000">
            <a:off x="4266466" y="942687"/>
            <a:ext cx="489701" cy="8803403"/>
          </a:xfrm>
          <a:prstGeom prst="leftBrace">
            <a:avLst>
              <a:gd name="adj1" fmla="val 3788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963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1647699" y="3208600"/>
            <a:ext cx="5432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pc="600" dirty="0" smtClean="0"/>
              <a:t>исходные данные</a:t>
            </a:r>
            <a:endParaRPr lang="ru-RU" u="sng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1794866" y="4798702"/>
            <a:ext cx="5432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pc="600" dirty="0" smtClean="0"/>
              <a:t>Производные данные</a:t>
            </a:r>
            <a:endParaRPr lang="ru-RU" u="sng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962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116632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этап № </a:t>
            </a:r>
            <a:r>
              <a:rPr lang="en-US" sz="1600" dirty="0" smtClean="0"/>
              <a:t>3</a:t>
            </a:r>
            <a:r>
              <a:rPr lang="ru-RU" sz="1600" dirty="0" smtClean="0"/>
              <a:t> </a:t>
            </a:r>
            <a:r>
              <a:rPr lang="ru-RU" sz="1600" dirty="0"/>
              <a:t>- отбор признаков, моделирование, построение предварительных карт 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637859"/>
              </p:ext>
            </p:extLst>
          </p:nvPr>
        </p:nvGraphicFramePr>
        <p:xfrm>
          <a:off x="251520" y="764704"/>
          <a:ext cx="4243478" cy="439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5" name="Документ" r:id="rId5" imgW="6053400" imgH="5475960" progId="Word.Document.12">
                  <p:embed/>
                </p:oleObj>
              </mc:Choice>
              <mc:Fallback>
                <p:oleObj name="Документ" r:id="rId5" imgW="6053400" imgH="5475960" progId="Word.Document.12">
                  <p:embed/>
                  <p:pic>
                    <p:nvPicPr>
                      <p:cNvPr id="0" name="Объект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764704"/>
                        <a:ext cx="4243478" cy="439248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5527704"/>
              </p:ext>
            </p:extLst>
          </p:nvPr>
        </p:nvGraphicFramePr>
        <p:xfrm>
          <a:off x="3203848" y="2780928"/>
          <a:ext cx="3722687" cy="296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6" name="Документ" r:id="rId8" imgW="6068520" imgH="3946680" progId="Word.Document.12">
                  <p:embed/>
                </p:oleObj>
              </mc:Choice>
              <mc:Fallback>
                <p:oleObj name="Документ" r:id="rId8" imgW="6068520" imgH="3946680" progId="Word.Document.12">
                  <p:embed/>
                  <p:pic>
                    <p:nvPicPr>
                      <p:cNvPr id="0" name="Объект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2780928"/>
                        <a:ext cx="3722687" cy="29622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1447862"/>
              </p:ext>
            </p:extLst>
          </p:nvPr>
        </p:nvGraphicFramePr>
        <p:xfrm>
          <a:off x="6066766" y="3501008"/>
          <a:ext cx="3055937" cy="324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7" name="Документ" r:id="rId11" imgW="5390716" imgH="5336486" progId="Word.Document.12">
                  <p:embed/>
                </p:oleObj>
              </mc:Choice>
              <mc:Fallback>
                <p:oleObj name="Документ" r:id="rId11" imgW="5390716" imgH="5336486" progId="Word.Document.12">
                  <p:embed/>
                  <p:pic>
                    <p:nvPicPr>
                      <p:cNvPr id="0" name="Объект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6766" y="3501008"/>
                        <a:ext cx="3055937" cy="324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-24186" y="6210890"/>
            <a:ext cx="6084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0000CC"/>
                </a:solidFill>
                <a:hlinkClick r:id="rId13"/>
              </a:rPr>
              <a:t>https://</a:t>
            </a:r>
            <a:r>
              <a:rPr lang="en-US" sz="1400" b="1" dirty="0" smtClean="0">
                <a:solidFill>
                  <a:srgbClr val="0000CC"/>
                </a:solidFill>
                <a:hlinkClick r:id="rId13"/>
              </a:rPr>
              <a:t>vsegei.academia.edu/VictorSnezhko?notification_code=OYLtbVbt</a:t>
            </a:r>
            <a:endParaRPr lang="ru-RU" sz="1400" b="1" dirty="0">
              <a:solidFill>
                <a:srgbClr val="0000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5626115"/>
            <a:ext cx="5688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Технологическая схема обработки данных для моделирования приведена в отчете - 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9129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116632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этап № </a:t>
            </a:r>
            <a:r>
              <a:rPr lang="en-US" sz="1600" dirty="0" smtClean="0"/>
              <a:t>3</a:t>
            </a:r>
            <a:r>
              <a:rPr lang="ru-RU" sz="1600" dirty="0" smtClean="0"/>
              <a:t> </a:t>
            </a:r>
            <a:r>
              <a:rPr lang="ru-RU" sz="1600" dirty="0"/>
              <a:t>- отбор признаков, моделирование, построение предварительных карт 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3313" y="-7660232"/>
            <a:ext cx="3548169" cy="321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5144" y="-7660232"/>
            <a:ext cx="3567307" cy="323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687" y="568368"/>
            <a:ext cx="2099071" cy="1908663"/>
          </a:xfrm>
          <a:prstGeom prst="rect">
            <a:avLst/>
          </a:prstGeom>
          <a:noFill/>
          <a:ln w="9525">
            <a:solidFill>
              <a:srgbClr val="5F754B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688" y="2362127"/>
            <a:ext cx="2099071" cy="1908663"/>
          </a:xfrm>
          <a:prstGeom prst="rect">
            <a:avLst/>
          </a:prstGeom>
          <a:noFill/>
          <a:ln w="9525">
            <a:solidFill>
              <a:srgbClr val="5F754B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25" y="697880"/>
            <a:ext cx="1963331" cy="1785236"/>
          </a:xfrm>
          <a:prstGeom prst="rect">
            <a:avLst/>
          </a:prstGeom>
          <a:noFill/>
          <a:ln w="9525">
            <a:solidFill>
              <a:srgbClr val="5F754B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25" y="4245834"/>
            <a:ext cx="1983175" cy="1801510"/>
          </a:xfrm>
          <a:prstGeom prst="rect">
            <a:avLst/>
          </a:prstGeom>
          <a:noFill/>
          <a:ln w="9525">
            <a:solidFill>
              <a:srgbClr val="5F754B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687" y="4221088"/>
            <a:ext cx="2099071" cy="1912845"/>
          </a:xfrm>
          <a:prstGeom prst="rect">
            <a:avLst/>
          </a:prstGeom>
          <a:noFill/>
          <a:ln w="9525">
            <a:solidFill>
              <a:srgbClr val="5F754B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70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96" y="2458138"/>
            <a:ext cx="1972704" cy="1787696"/>
          </a:xfrm>
          <a:prstGeom prst="rect">
            <a:avLst/>
          </a:prstGeom>
          <a:noFill/>
          <a:ln w="9525">
            <a:solidFill>
              <a:srgbClr val="5F754B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8244408" y="908720"/>
            <a:ext cx="504056" cy="504056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 extrusionH="76200" contourW="12700">
            <a:bevelT/>
            <a:extrusionClr>
              <a:schemeClr val="bg1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368345" y="2458138"/>
            <a:ext cx="360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80312" y="4365104"/>
            <a:ext cx="360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73630" y="4366930"/>
            <a:ext cx="360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8172400" y="2523651"/>
            <a:ext cx="504056" cy="504056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 extrusionH="76200" contourW="12700">
            <a:bevelT/>
            <a:extrusionClr>
              <a:schemeClr val="bg1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8383429" y="4322713"/>
            <a:ext cx="504056" cy="504056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 extrusionH="76200" contourW="12700">
            <a:bevelT/>
            <a:extrusionClr>
              <a:schemeClr val="bg1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1746443" y="4607532"/>
            <a:ext cx="504056" cy="504056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 extrusionH="76200" contourW="12700">
            <a:bevelT/>
            <a:extrusionClr>
              <a:schemeClr val="bg1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1494415" y="2861530"/>
            <a:ext cx="504056" cy="504056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 extrusionH="76200" contourW="12700">
            <a:bevelT/>
            <a:extrusionClr>
              <a:schemeClr val="bg1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1619672" y="868380"/>
            <a:ext cx="504056" cy="504056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 extrusionH="76200" contourW="12700">
            <a:bevelT/>
            <a:extrusionClr>
              <a:schemeClr val="bg1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373630" y="2595548"/>
            <a:ext cx="5979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73630" y="868380"/>
            <a:ext cx="360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274032" y="639370"/>
            <a:ext cx="43756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Интерактивная классификация </a:t>
            </a:r>
            <a:r>
              <a:rPr lang="en-US" sz="1400" dirty="0"/>
              <a:t>c </a:t>
            </a:r>
            <a:r>
              <a:rPr lang="ru-RU" sz="1400" dirty="0" smtClean="0"/>
              <a:t>обучением -</a:t>
            </a:r>
          </a:p>
          <a:p>
            <a:pPr algn="ctr"/>
            <a:r>
              <a:rPr lang="ru-RU" sz="1400" dirty="0" smtClean="0"/>
              <a:t>распределение выделенных классов</a:t>
            </a:r>
            <a:endParaRPr lang="ru-RU" sz="14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2305472" y="4941168"/>
            <a:ext cx="43756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обучающие выборки создавались на основе карты фактов и парагенетических ассоциаций типичных и наиболее опасных проявлений оползней (по материалам </a:t>
            </a:r>
            <a:r>
              <a:rPr lang="ru-RU" sz="1200" dirty="0" err="1" smtClean="0"/>
              <a:t>Лим</a:t>
            </a:r>
            <a:r>
              <a:rPr lang="ru-RU" sz="1200" dirty="0" smtClean="0"/>
              <a:t> В.В., </a:t>
            </a:r>
            <a:r>
              <a:rPr lang="ru-RU" sz="1200" dirty="0" err="1" smtClean="0"/>
              <a:t>Ищук</a:t>
            </a:r>
            <a:r>
              <a:rPr lang="ru-RU" sz="1200" dirty="0" smtClean="0"/>
              <a:t> Н.Р, </a:t>
            </a:r>
            <a:r>
              <a:rPr lang="ru-RU" sz="1200" dirty="0" err="1" smtClean="0"/>
              <a:t>Винченко</a:t>
            </a:r>
            <a:r>
              <a:rPr lang="ru-RU" sz="1200" dirty="0" smtClean="0"/>
              <a:t> Н.С</a:t>
            </a:r>
            <a:r>
              <a:rPr lang="en-US" sz="1200" dirty="0" smtClean="0"/>
              <a:t>)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pic>
        <p:nvPicPr>
          <p:cNvPr id="40974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083" y="1434865"/>
            <a:ext cx="4152415" cy="3244696"/>
          </a:xfrm>
          <a:prstGeom prst="rect">
            <a:avLst/>
          </a:prstGeom>
          <a:noFill/>
          <a:ln w="9525">
            <a:solidFill>
              <a:srgbClr val="5F754B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6962970" y="762480"/>
            <a:ext cx="5979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552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116632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этап № </a:t>
            </a:r>
            <a:r>
              <a:rPr lang="en-US" sz="1600" dirty="0" smtClean="0"/>
              <a:t>3</a:t>
            </a:r>
            <a:r>
              <a:rPr lang="ru-RU" sz="1600" dirty="0" smtClean="0"/>
              <a:t> </a:t>
            </a:r>
            <a:r>
              <a:rPr lang="ru-RU" sz="1600" dirty="0"/>
              <a:t>- отбор признаков, моделирование, </a:t>
            </a:r>
            <a:r>
              <a:rPr lang="ru-RU" sz="1600" b="1" dirty="0"/>
              <a:t>построение предварительных карт 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3313" y="-7660232"/>
            <a:ext cx="3548169" cy="321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5144" y="-7660232"/>
            <a:ext cx="3567307" cy="323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67" y="1052736"/>
            <a:ext cx="8169954" cy="56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381968" y="619076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Предварительная карта оценки устойчивости территории к оползневым процессам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73645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46315"/>
            <a:ext cx="3214688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b="1" spc="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Наводнения</a:t>
            </a:r>
            <a:endParaRPr lang="en-US" spc="600" dirty="0">
              <a:solidFill>
                <a:srgbClr val="0000CC"/>
              </a:solidFill>
            </a:endParaRP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55" y="692696"/>
            <a:ext cx="6400800" cy="4597400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4913642"/>
            <a:ext cx="3830638" cy="1889125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9823" y="25760"/>
            <a:ext cx="2606306" cy="4943897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420" y="5373216"/>
            <a:ext cx="5075644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/>
              <a:t>Основа -«</a:t>
            </a:r>
            <a:r>
              <a:rPr lang="en-US" sz="1300" dirty="0"/>
              <a:t>Final Flood Hazard Map of Afghanistan, v#2, NATO C3 Agency, CAT 6 – Geo Team, AFG-FHM v2, by Jose M.S. BALSINHAS, </a:t>
            </a:r>
            <a:r>
              <a:rPr lang="en-US" sz="1300" b="1" dirty="0" err="1"/>
              <a:t>Emlyn</a:t>
            </a:r>
            <a:r>
              <a:rPr lang="en-US" sz="1300" b="1" dirty="0"/>
              <a:t> </a:t>
            </a:r>
            <a:r>
              <a:rPr lang="en-US" sz="1300" b="1" dirty="0" smtClean="0"/>
              <a:t>HAGEN</a:t>
            </a:r>
            <a:r>
              <a:rPr lang="en-US" sz="1300" dirty="0" smtClean="0"/>
              <a:t>, </a:t>
            </a:r>
            <a:r>
              <a:rPr lang="ru-RU" sz="1300" dirty="0"/>
              <a:t>к которой с сохранением авторских принципов оценки и частичным использованием моделирования по HEC-GEORAS была достроена Таджикская часть. Верифицировалась карта путем дешифрирования наводнения 2005г. </a:t>
            </a:r>
          </a:p>
        </p:txBody>
      </p:sp>
    </p:spTree>
    <p:extLst>
      <p:ext uri="{BB962C8B-B14F-4D97-AF65-F5344CB8AC3E}">
        <p14:creationId xmlns:p14="http://schemas.microsoft.com/office/powerpoint/2010/main" val="58158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46315"/>
            <a:ext cx="3214688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b="1" spc="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Сейсмичность</a:t>
            </a:r>
            <a:endParaRPr lang="en-US" spc="600" dirty="0">
              <a:solidFill>
                <a:srgbClr val="0000C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4270" y="5461067"/>
            <a:ext cx="8997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Для оценки территории по уровню  сейсмической опасности использовались апробированные материалы: для территории Республики Таджикистан - «Карта общего сейсмического районирования Таджикистана, масштаба 1:2000000», для территории Исламской Республики Афганистан – «</a:t>
            </a:r>
            <a:r>
              <a:rPr lang="ru-RU" sz="1400" dirty="0" err="1"/>
              <a:t>Preliminary</a:t>
            </a:r>
            <a:r>
              <a:rPr lang="ru-RU" sz="1400" dirty="0"/>
              <a:t> </a:t>
            </a:r>
            <a:r>
              <a:rPr lang="ru-RU" sz="1400" dirty="0" err="1"/>
              <a:t>Earthquake</a:t>
            </a:r>
            <a:r>
              <a:rPr lang="ru-RU" sz="1400" dirty="0"/>
              <a:t> </a:t>
            </a:r>
            <a:r>
              <a:rPr lang="ru-RU" sz="1400" dirty="0" err="1"/>
              <a:t>Hazard</a:t>
            </a:r>
            <a:r>
              <a:rPr lang="ru-RU" sz="1400" dirty="0"/>
              <a:t> </a:t>
            </a:r>
            <a:r>
              <a:rPr lang="ru-RU" sz="1400" dirty="0" err="1"/>
              <a:t>Map</a:t>
            </a:r>
            <a:r>
              <a:rPr lang="ru-RU" sz="1400" dirty="0"/>
              <a:t> </a:t>
            </a:r>
            <a:r>
              <a:rPr lang="ru-RU" sz="1400" dirty="0" err="1"/>
              <a:t>of</a:t>
            </a:r>
            <a:r>
              <a:rPr lang="ru-RU" sz="1400" dirty="0"/>
              <a:t> </a:t>
            </a:r>
            <a:r>
              <a:rPr lang="ru-RU" sz="1400" dirty="0" err="1"/>
              <a:t>Afghanistan</a:t>
            </a:r>
            <a:r>
              <a:rPr lang="ru-RU" sz="1400" dirty="0"/>
              <a:t>, </a:t>
            </a:r>
            <a:r>
              <a:rPr lang="ru-RU" sz="1400" dirty="0" err="1"/>
              <a:t>of</a:t>
            </a:r>
            <a:r>
              <a:rPr lang="ru-RU" sz="1400" dirty="0"/>
              <a:t> </a:t>
            </a:r>
            <a:r>
              <a:rPr lang="ru-RU" sz="1400" dirty="0" err="1"/>
              <a:t>estimated</a:t>
            </a:r>
            <a:r>
              <a:rPr lang="ru-RU" sz="1400" dirty="0"/>
              <a:t> </a:t>
            </a:r>
            <a:r>
              <a:rPr lang="ru-RU" sz="1400" dirty="0" err="1"/>
              <a:t>peak</a:t>
            </a:r>
            <a:r>
              <a:rPr lang="ru-RU" sz="1400" dirty="0"/>
              <a:t> </a:t>
            </a:r>
            <a:r>
              <a:rPr lang="ru-RU" sz="1400" dirty="0" err="1"/>
              <a:t>ground-acceleration</a:t>
            </a:r>
            <a:r>
              <a:rPr lang="ru-RU" sz="1400" dirty="0"/>
              <a:t> (PGA), масштаба 1:2000000, </a:t>
            </a:r>
            <a:r>
              <a:rPr lang="en-US" sz="1400" dirty="0"/>
              <a:t>USGS</a:t>
            </a:r>
            <a:r>
              <a:rPr lang="ru-RU" sz="1400" dirty="0"/>
              <a:t> </a:t>
            </a:r>
            <a:r>
              <a:rPr lang="ru-RU" sz="1400" dirty="0" err="1"/>
              <a:t>Open-File</a:t>
            </a:r>
            <a:r>
              <a:rPr lang="ru-RU" sz="1400" dirty="0"/>
              <a:t> </a:t>
            </a:r>
            <a:r>
              <a:rPr lang="ru-RU" sz="1400" dirty="0" err="1"/>
              <a:t>Report</a:t>
            </a:r>
            <a:r>
              <a:rPr lang="ru-RU" sz="1400" dirty="0"/>
              <a:t> 2007–1137». Сводная карта по территории исследований выполнена на основе компиляции двух вышеприведенных источников</a:t>
            </a:r>
            <a:r>
              <a:rPr lang="ru-RU" sz="1400" dirty="0" smtClean="0"/>
              <a:t>.</a:t>
            </a:r>
            <a:endParaRPr lang="ru-RU" sz="1300" dirty="0"/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0" y="1196752"/>
            <a:ext cx="6260835" cy="4282520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41" y="53008"/>
            <a:ext cx="3924801" cy="2478186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450902" y="2531194"/>
            <a:ext cx="2546034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Пересчет </a:t>
            </a:r>
            <a:r>
              <a:rPr lang="ru-RU" sz="1100" dirty="0"/>
              <a:t>пиковых ускорений грунта (использованных при создании карты на афганскую территорию) в баллы интенсивности по 12 балльной шкале, используемой при сейсмическом районировании в Таджикистане (МСК-64) </a:t>
            </a:r>
            <a:r>
              <a:rPr lang="ru-RU" sz="1100" dirty="0" smtClean="0"/>
              <a:t>осуществлялся </a:t>
            </a:r>
            <a:r>
              <a:rPr lang="ru-RU" sz="1100" dirty="0"/>
              <a:t>в соответствии с </a:t>
            </a:r>
            <a:r>
              <a:rPr lang="ru-RU" sz="1100" dirty="0" smtClean="0"/>
              <a:t>таблицей US </a:t>
            </a:r>
            <a:r>
              <a:rPr lang="ru-RU" sz="1100" dirty="0" err="1"/>
              <a:t>Federal</a:t>
            </a:r>
            <a:r>
              <a:rPr lang="ru-RU" sz="1100" dirty="0"/>
              <a:t> </a:t>
            </a:r>
            <a:r>
              <a:rPr lang="ru-RU" sz="1100" dirty="0" err="1"/>
              <a:t>Emergency</a:t>
            </a:r>
            <a:r>
              <a:rPr lang="ru-RU" sz="1100" dirty="0"/>
              <a:t> </a:t>
            </a:r>
            <a:r>
              <a:rPr lang="ru-RU" sz="1100" dirty="0" err="1"/>
              <a:t>Management</a:t>
            </a:r>
            <a:r>
              <a:rPr lang="ru-RU" sz="1100" dirty="0"/>
              <a:t> </a:t>
            </a:r>
            <a:r>
              <a:rPr lang="ru-RU" sz="1100" dirty="0" err="1"/>
              <a:t>Agency</a:t>
            </a:r>
            <a:r>
              <a:rPr lang="ru-RU" sz="1100" dirty="0"/>
              <a:t> (</a:t>
            </a:r>
            <a:r>
              <a:rPr lang="ru-RU" sz="1100" dirty="0" err="1"/>
              <a:t>Identifying</a:t>
            </a:r>
            <a:r>
              <a:rPr lang="ru-RU" sz="1100" dirty="0"/>
              <a:t> </a:t>
            </a:r>
            <a:r>
              <a:rPr lang="ru-RU" sz="1100" dirty="0" err="1"/>
              <a:t>Hazards</a:t>
            </a:r>
            <a:r>
              <a:rPr lang="ru-RU" sz="1100" dirty="0"/>
              <a:t> </a:t>
            </a:r>
            <a:r>
              <a:rPr lang="ru-RU" sz="1100" dirty="0" err="1"/>
              <a:t>and</a:t>
            </a:r>
            <a:r>
              <a:rPr lang="ru-RU" sz="1100" dirty="0"/>
              <a:t> </a:t>
            </a:r>
            <a:r>
              <a:rPr lang="ru-RU" sz="1100" dirty="0" err="1"/>
              <a:t>Estimating</a:t>
            </a:r>
            <a:r>
              <a:rPr lang="ru-RU" sz="1100" dirty="0"/>
              <a:t> </a:t>
            </a:r>
            <a:r>
              <a:rPr lang="ru-RU" sz="1100" dirty="0" err="1"/>
              <a:t>Losses</a:t>
            </a:r>
            <a:r>
              <a:rPr lang="ru-RU" sz="1100" dirty="0"/>
              <a:t> - FEMA #386-2</a:t>
            </a:r>
            <a:r>
              <a:rPr lang="ru-RU" sz="1100" dirty="0" smtClean="0"/>
              <a:t>). Далее </a:t>
            </a:r>
            <a:r>
              <a:rPr lang="ru-RU" sz="1100" dirty="0"/>
              <a:t>баллы шкалы </a:t>
            </a:r>
            <a:r>
              <a:rPr lang="ru-RU" sz="1100" dirty="0" err="1" smtClean="0"/>
              <a:t>Меркалли</a:t>
            </a:r>
            <a:r>
              <a:rPr lang="ru-RU" sz="1100" dirty="0" smtClean="0"/>
              <a:t> приравнивались </a:t>
            </a:r>
            <a:r>
              <a:rPr lang="ru-RU" sz="1100" dirty="0"/>
              <a:t>к шкале MSK-64 (согласно ГОСТ Р53166-2008 «Качественные шкалы </a:t>
            </a:r>
            <a:r>
              <a:rPr lang="ru-RU" sz="1100" dirty="0" err="1"/>
              <a:t>Меркалли</a:t>
            </a:r>
            <a:r>
              <a:rPr lang="ru-RU" sz="1100" dirty="0"/>
              <a:t> и MSK-64 практически одинаковы»).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4270" y="620688"/>
            <a:ext cx="4775762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МСК64 – </a:t>
            </a:r>
            <a:r>
              <a:rPr lang="ru-RU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Меркали</a:t>
            </a:r>
            <a:r>
              <a:rPr lang="ru-R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Пиковые ускорения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7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116632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этап № </a:t>
            </a:r>
            <a:r>
              <a:rPr lang="en-US" sz="1600" dirty="0" smtClean="0"/>
              <a:t>3</a:t>
            </a:r>
            <a:r>
              <a:rPr lang="ru-RU" sz="1600" dirty="0" smtClean="0"/>
              <a:t> – подготовка полевых работ 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672653"/>
            <a:ext cx="90364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/>
              <a:t>Анализ предварительных карт, выявление участков для полевого обследования</a:t>
            </a:r>
            <a:r>
              <a:rPr lang="en-US" sz="1600" dirty="0" err="1"/>
              <a:t>Multihazard</a:t>
            </a:r>
            <a:r>
              <a:rPr lang="en-US" sz="1600" dirty="0"/>
              <a:t> point </a:t>
            </a:r>
            <a:r>
              <a:rPr lang="ru-RU" sz="1600" dirty="0" smtClean="0"/>
              <a:t>: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600" dirty="0" smtClean="0"/>
              <a:t>Таджикистан</a:t>
            </a:r>
            <a:r>
              <a:rPr lang="en-US" sz="1600" dirty="0" smtClean="0"/>
              <a:t> – </a:t>
            </a:r>
            <a:r>
              <a:rPr lang="ru-RU" sz="1600" dirty="0" err="1" smtClean="0"/>
              <a:t>Шуробод</a:t>
            </a:r>
            <a:r>
              <a:rPr lang="ru-RU" sz="1600" dirty="0" smtClean="0"/>
              <a:t>, Московский, </a:t>
            </a:r>
            <a:r>
              <a:rPr lang="ru-RU" sz="1600" dirty="0" err="1" smtClean="0"/>
              <a:t>Фархар</a:t>
            </a:r>
            <a:r>
              <a:rPr lang="ru-RU" sz="1600" dirty="0" smtClean="0"/>
              <a:t>, Сари-</a:t>
            </a:r>
            <a:r>
              <a:rPr lang="ru-RU" sz="1600" dirty="0" err="1" smtClean="0"/>
              <a:t>Чашма</a:t>
            </a:r>
            <a:endParaRPr lang="ru-RU" sz="1600" dirty="0" smtClean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600" dirty="0" smtClean="0"/>
              <a:t>Афганистан  - район </a:t>
            </a:r>
            <a:r>
              <a:rPr lang="ru-RU" sz="1600" dirty="0" err="1" smtClean="0"/>
              <a:t>н.п</a:t>
            </a:r>
            <a:r>
              <a:rPr lang="ru-RU" sz="1600" dirty="0" smtClean="0"/>
              <a:t>. Чохи-Об, </a:t>
            </a:r>
            <a:r>
              <a:rPr lang="ru-RU" sz="1600" dirty="0" err="1" smtClean="0"/>
              <a:t>Чашман-Хуршед</a:t>
            </a:r>
            <a:r>
              <a:rPr lang="ru-RU" sz="1600" dirty="0" smtClean="0"/>
              <a:t>,  </a:t>
            </a:r>
            <a:r>
              <a:rPr lang="ru-RU" sz="1600" dirty="0" err="1" smtClean="0"/>
              <a:t>Янгикала</a:t>
            </a:r>
            <a:r>
              <a:rPr lang="ru-RU" sz="1600" dirty="0" smtClean="0"/>
              <a:t>, </a:t>
            </a:r>
            <a:r>
              <a:rPr lang="ru-RU" sz="1600" dirty="0" err="1" smtClean="0"/>
              <a:t>Мулло-БекМухаммад</a:t>
            </a:r>
            <a:r>
              <a:rPr lang="ru-RU" sz="1600" dirty="0" smtClean="0"/>
              <a:t>), </a:t>
            </a:r>
            <a:endParaRPr lang="en-US" sz="1600" dirty="0" smtClean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600" dirty="0" smtClean="0"/>
              <a:t>пойма </a:t>
            </a:r>
            <a:r>
              <a:rPr lang="ru-RU" sz="1600" dirty="0" err="1" smtClean="0"/>
              <a:t>р.Пянж</a:t>
            </a:r>
            <a:r>
              <a:rPr lang="ru-RU" sz="1600" dirty="0" smtClean="0"/>
              <a:t> - </a:t>
            </a:r>
            <a:r>
              <a:rPr lang="ru-RU" sz="1600" dirty="0" err="1" smtClean="0"/>
              <a:t>н.п</a:t>
            </a:r>
            <a:r>
              <a:rPr lang="ru-RU" sz="1600" dirty="0" smtClean="0"/>
              <a:t>. </a:t>
            </a:r>
            <a:r>
              <a:rPr lang="ru-RU" sz="1600" dirty="0" err="1"/>
              <a:t>Кагни</a:t>
            </a:r>
            <a:r>
              <a:rPr lang="ru-RU" sz="1600" dirty="0"/>
              <a:t>, </a:t>
            </a:r>
            <a:r>
              <a:rPr lang="ru-RU" sz="1600" dirty="0" err="1"/>
              <a:t>Чедакишлок</a:t>
            </a:r>
            <a:r>
              <a:rPr lang="ru-RU" sz="1600" dirty="0"/>
              <a:t>, </a:t>
            </a:r>
            <a:r>
              <a:rPr lang="ru-RU" sz="1600" dirty="0" err="1" smtClean="0"/>
              <a:t>Марказдаркт</a:t>
            </a:r>
            <a:r>
              <a:rPr lang="ru-RU" sz="1600" dirty="0" smtClean="0"/>
              <a:t>, район </a:t>
            </a:r>
            <a:r>
              <a:rPr lang="ru-RU" sz="1600" dirty="0" err="1" smtClean="0"/>
              <a:t>Даркар</a:t>
            </a:r>
            <a:endParaRPr lang="ru-RU" sz="1600" dirty="0" smtClean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1600" dirty="0" smtClean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1600" dirty="0"/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151" y="2204864"/>
            <a:ext cx="5331892" cy="449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 7"/>
          <p:cNvSpPr/>
          <p:nvPr/>
        </p:nvSpPr>
        <p:spPr>
          <a:xfrm>
            <a:off x="5364088" y="4365104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291472" y="3840764"/>
            <a:ext cx="2886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755467" y="3933056"/>
            <a:ext cx="2886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580112" y="3566728"/>
            <a:ext cx="2886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5002832" y="3566728"/>
            <a:ext cx="2886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372200" y="3259021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00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6"/>
          <p:cNvSpPr>
            <a:spLocks noChangeArrowheads="1"/>
          </p:cNvSpPr>
          <p:nvPr/>
        </p:nvSpPr>
        <p:spPr bwMode="auto">
          <a:xfrm>
            <a:off x="-11112" y="-963488"/>
            <a:ext cx="9144000" cy="719138"/>
          </a:xfrm>
          <a:prstGeom prst="rect">
            <a:avLst/>
          </a:prstGeom>
          <a:gradFill rotWithShape="1">
            <a:gsLst>
              <a:gs pos="0">
                <a:srgbClr val="92D05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000AC8"/>
              </a:solidFill>
            </a:endParaRPr>
          </a:p>
        </p:txBody>
      </p:sp>
      <p:sp>
        <p:nvSpPr>
          <p:cNvPr id="2056" name="Text Box 17"/>
          <p:cNvSpPr txBox="1">
            <a:spLocks noChangeArrowheads="1"/>
          </p:cNvSpPr>
          <p:nvPr/>
        </p:nvSpPr>
        <p:spPr bwMode="auto">
          <a:xfrm>
            <a:off x="333375" y="-963488"/>
            <a:ext cx="84550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rgbClr val="003366"/>
                </a:solidFill>
                <a:latin typeface="Arial Narrow" pitchFamily="34" charset="0"/>
              </a:rPr>
              <a:t>Project: 	</a:t>
            </a:r>
            <a:r>
              <a:rPr lang="tg-Cyrl-TJ" altLang="ru-RU" b="1" dirty="0">
                <a:solidFill>
                  <a:srgbClr val="003366"/>
                </a:solidFill>
                <a:latin typeface="Arial Narrow" pitchFamily="34" charset="0"/>
              </a:rPr>
              <a:t>Tajikistan-Afghanistan Poverty Reduction Initiative (TAPRI)</a:t>
            </a:r>
          </a:p>
          <a:p>
            <a:pPr algn="ctr" eaLnBrk="1" hangingPunct="1"/>
            <a:r>
              <a:rPr lang="en-GB" altLang="ru-RU" sz="1600" b="1" dirty="0">
                <a:solidFill>
                  <a:srgbClr val="003366"/>
                </a:solidFill>
                <a:latin typeface="Arial Narrow" pitchFamily="34" charset="0"/>
              </a:rPr>
              <a:t>Disaster Risk Management </a:t>
            </a:r>
            <a:r>
              <a:rPr lang="en-US" altLang="ru-RU" sz="1600" b="1" dirty="0">
                <a:solidFill>
                  <a:srgbClr val="003366"/>
                </a:solidFill>
                <a:latin typeface="Arial Narrow" pitchFamily="34" charset="0"/>
              </a:rPr>
              <a:t>Activity</a:t>
            </a:r>
            <a:endParaRPr lang="ru-RU" altLang="ru-RU" sz="1600" b="1" dirty="0">
              <a:solidFill>
                <a:srgbClr val="003366"/>
              </a:solidFill>
              <a:latin typeface="Arial Narrow" pitchFamily="34" charset="0"/>
            </a:endParaRP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90280"/>
            <a:ext cx="8680896" cy="374704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glow rad="63500">
              <a:schemeClr val="bg1"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3563888" y="2311795"/>
            <a:ext cx="288032" cy="263334"/>
          </a:xfrm>
          <a:prstGeom prst="star5">
            <a:avLst/>
          </a:prstGeom>
          <a:solidFill>
            <a:srgbClr val="FF0000"/>
          </a:solidFill>
          <a:ln w="0">
            <a:solidFill>
              <a:schemeClr val="bg1"/>
            </a:solidFill>
          </a:ln>
          <a:effectLst>
            <a:outerShdw blurRad="114300" dist="38100" dir="18900000" sx="106000" sy="106000" algn="bl" rotWithShape="0">
              <a:schemeClr val="tx1">
                <a:alpha val="79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07504" y="4421407"/>
            <a:ext cx="410445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 ТАДЖИКИСТАН</a:t>
            </a:r>
            <a:endParaRPr lang="ru-RU" alt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ru-RU" altLang="ru-RU" sz="1600" b="1" dirty="0" err="1" smtClean="0"/>
              <a:t>Хатлонская</a:t>
            </a:r>
            <a:r>
              <a:rPr lang="ru-RU" altLang="ru-RU" sz="1600" b="1" dirty="0" smtClean="0"/>
              <a:t> область </a:t>
            </a:r>
            <a:r>
              <a:rPr lang="en-US" altLang="ru-RU" sz="1600" dirty="0" smtClean="0"/>
              <a:t>(</a:t>
            </a:r>
            <a:r>
              <a:rPr lang="en-US" altLang="ru-RU" sz="1400" i="1" dirty="0" err="1" smtClean="0"/>
              <a:t>Farkhor</a:t>
            </a:r>
            <a:r>
              <a:rPr lang="en-US" altLang="ru-RU" sz="1400" i="1" dirty="0"/>
              <a:t>,  </a:t>
            </a:r>
            <a:r>
              <a:rPr lang="en-US" altLang="ru-RU" sz="1400" i="1" dirty="0" err="1"/>
              <a:t>Hamadoni</a:t>
            </a:r>
            <a:r>
              <a:rPr lang="en-US" altLang="ru-RU" sz="1400" i="1" dirty="0"/>
              <a:t>,  </a:t>
            </a:r>
            <a:r>
              <a:rPr lang="en-US" altLang="ru-RU" sz="1400" i="1" dirty="0" err="1"/>
              <a:t>Shurobod</a:t>
            </a:r>
            <a:r>
              <a:rPr lang="en-US" altLang="ru-RU" sz="1600" dirty="0" smtClean="0"/>
              <a:t>)</a:t>
            </a:r>
            <a:endParaRPr lang="ru-RU" altLang="ru-RU" sz="1600" dirty="0" smtClean="0"/>
          </a:p>
          <a:p>
            <a:pPr eaLnBrk="1" hangingPunct="1"/>
            <a:r>
              <a:rPr lang="en-US" altLang="ru-RU" sz="1600" dirty="0" smtClean="0"/>
              <a:t> </a:t>
            </a:r>
          </a:p>
          <a:p>
            <a:pPr algn="ctr" eaLnBrk="1" hangingPunct="1"/>
            <a:r>
              <a:rPr lang="ru-RU" alt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Исламская  Республика  АФГАНИСТАН</a:t>
            </a:r>
          </a:p>
          <a:p>
            <a:pPr eaLnBrk="1" hangingPunct="1"/>
            <a:r>
              <a:rPr lang="ru-RU" altLang="ru-RU" sz="1600" b="1" dirty="0" smtClean="0"/>
              <a:t>Провинция </a:t>
            </a:r>
            <a:r>
              <a:rPr lang="ru-RU" altLang="ru-RU" sz="1600" b="1" dirty="0" err="1" smtClean="0"/>
              <a:t>Тахар</a:t>
            </a:r>
            <a:r>
              <a:rPr lang="ru-RU" altLang="ru-RU" sz="1600" b="1" dirty="0" smtClean="0"/>
              <a:t> </a:t>
            </a:r>
            <a:r>
              <a:rPr lang="en-US" altLang="ru-RU" sz="1600" dirty="0" smtClean="0"/>
              <a:t>(</a:t>
            </a:r>
            <a:r>
              <a:rPr lang="en-US" altLang="ru-RU" sz="1400" i="1" dirty="0" err="1" smtClean="0"/>
              <a:t>Yangi</a:t>
            </a:r>
            <a:r>
              <a:rPr lang="en-US" altLang="ru-RU" sz="1400" i="1" dirty="0" smtClean="0"/>
              <a:t> </a:t>
            </a:r>
            <a:r>
              <a:rPr lang="en-US" altLang="ru-RU" sz="1400" i="1" dirty="0" err="1"/>
              <a:t>Qala,Darqad</a:t>
            </a:r>
            <a:r>
              <a:rPr lang="en-US" altLang="ru-RU" sz="1400" i="1" dirty="0"/>
              <a:t> and </a:t>
            </a:r>
            <a:r>
              <a:rPr lang="en-US" altLang="ru-RU" sz="1400" i="1" dirty="0" err="1"/>
              <a:t>Chah</a:t>
            </a:r>
            <a:r>
              <a:rPr lang="en-US" altLang="ru-RU" sz="1400" i="1" dirty="0"/>
              <a:t> Ab districts</a:t>
            </a:r>
            <a:r>
              <a:rPr lang="en-US" altLang="ru-RU" sz="1600" dirty="0"/>
              <a:t>), </a:t>
            </a:r>
          </a:p>
          <a:p>
            <a:pPr eaLnBrk="1" hangingPunct="1"/>
            <a:r>
              <a:rPr lang="ru-RU" altLang="ru-RU" sz="1600" b="1" dirty="0" smtClean="0"/>
              <a:t>Провинция </a:t>
            </a:r>
            <a:r>
              <a:rPr lang="ru-RU" altLang="ru-RU" sz="1600" b="1" dirty="0" err="1" smtClean="0"/>
              <a:t>Кундуз</a:t>
            </a:r>
            <a:r>
              <a:rPr lang="ru-RU" altLang="ru-RU" sz="1600" b="1" dirty="0" smtClean="0"/>
              <a:t> </a:t>
            </a:r>
            <a:r>
              <a:rPr lang="en-US" altLang="ru-RU" sz="1600" dirty="0" smtClean="0"/>
              <a:t>(</a:t>
            </a:r>
            <a:r>
              <a:rPr lang="en-US" altLang="ru-RU" sz="1400" i="1" dirty="0" err="1" smtClean="0"/>
              <a:t>Qalai</a:t>
            </a:r>
            <a:r>
              <a:rPr lang="en-US" altLang="ru-RU" sz="1400" i="1" dirty="0" smtClean="0"/>
              <a:t>-I-</a:t>
            </a:r>
            <a:r>
              <a:rPr lang="en-US" altLang="ru-RU" sz="1400" i="1" dirty="0" err="1" smtClean="0"/>
              <a:t>Zal</a:t>
            </a:r>
            <a:r>
              <a:rPr lang="en-US" altLang="ru-RU" sz="1400" i="1" dirty="0"/>
              <a:t>, Imam Sahib and </a:t>
            </a:r>
            <a:r>
              <a:rPr lang="en-US" altLang="ru-RU" sz="1400" i="1" dirty="0" err="1"/>
              <a:t>Dashti</a:t>
            </a:r>
            <a:r>
              <a:rPr lang="en-US" altLang="ru-RU" sz="1400" i="1" dirty="0"/>
              <a:t> </a:t>
            </a:r>
            <a:r>
              <a:rPr lang="en-US" altLang="ru-RU" sz="1400" i="1" dirty="0" err="1"/>
              <a:t>Archi</a:t>
            </a:r>
            <a:r>
              <a:rPr lang="en-US" altLang="ru-RU" sz="1400" i="1" dirty="0"/>
              <a:t> districts</a:t>
            </a:r>
            <a:r>
              <a:rPr lang="en-US" altLang="ru-RU" sz="1600" dirty="0" smtClean="0"/>
              <a:t>)</a:t>
            </a:r>
            <a:endParaRPr lang="ru-RU" altLang="ru-RU" sz="1600" dirty="0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07503" y="4077072"/>
            <a:ext cx="41044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работ 10 700 км</a:t>
            </a:r>
            <a:r>
              <a:rPr lang="ru-RU" altLang="ru-RU" sz="16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altLang="ru-RU" sz="1600" baseline="30000" dirty="0"/>
          </a:p>
        </p:txBody>
      </p:sp>
      <p:pic>
        <p:nvPicPr>
          <p:cNvPr id="23" name="Рисунок 22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2740" y="4021964"/>
            <a:ext cx="4595660" cy="2707767"/>
          </a:xfrm>
          <a:prstGeom prst="rect">
            <a:avLst/>
          </a:prstGeom>
          <a:noFill/>
          <a:ln w="9525">
            <a:solidFill>
              <a:srgbClr val="5F754B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Стрелка вправо 3"/>
          <p:cNvSpPr/>
          <p:nvPr/>
        </p:nvSpPr>
        <p:spPr>
          <a:xfrm rot="2621618">
            <a:off x="3386042" y="3734583"/>
            <a:ext cx="3382977" cy="51090"/>
          </a:xfrm>
          <a:prstGeom prst="rightArrow">
            <a:avLst>
              <a:gd name="adj1" fmla="val 50000"/>
              <a:gd name="adj2" fmla="val 154699"/>
            </a:avLst>
          </a:prstGeom>
          <a:solidFill>
            <a:srgbClr val="FF0000"/>
          </a:solidFill>
          <a:ln w="0">
            <a:solidFill>
              <a:schemeClr val="bg1"/>
            </a:solidFill>
          </a:ln>
          <a:effectLst>
            <a:outerShdw blurRad="317500" dist="12700" dir="18900000" sx="106000" sy="106000" algn="bl" rotWithShape="0">
              <a:schemeClr val="bg1">
                <a:alpha val="81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7" name="Picture 19" descr="vsegei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208" y="-89664"/>
            <a:ext cx="864096" cy="559888"/>
          </a:xfrm>
          <a:prstGeom prst="rect">
            <a:avLst/>
          </a:prstGeom>
          <a:noFill/>
          <a:ln w="9525">
            <a:solidFill>
              <a:srgbClr val="5F754B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5-конечная звезда 15"/>
          <p:cNvSpPr/>
          <p:nvPr/>
        </p:nvSpPr>
        <p:spPr>
          <a:xfrm>
            <a:off x="1691680" y="73324"/>
            <a:ext cx="288032" cy="263334"/>
          </a:xfrm>
          <a:prstGeom prst="star5">
            <a:avLst/>
          </a:prstGeom>
          <a:solidFill>
            <a:srgbClr val="FF0000"/>
          </a:solidFill>
          <a:ln w="0">
            <a:solidFill>
              <a:schemeClr val="bg1"/>
            </a:solidFill>
          </a:ln>
          <a:effectLst>
            <a:outerShdw blurRad="114300" dist="38100" dir="18900000" sx="106000" sy="106000" algn="bl" rotWithShape="0">
              <a:schemeClr val="tx1">
                <a:alpha val="79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43509" y="0"/>
            <a:ext cx="17641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ВСЕГЕИ, СПб</a:t>
            </a:r>
            <a:endParaRPr lang="ru-RU" altLang="ru-RU" sz="16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11365"/>
      </p:ext>
    </p:extLst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90"/>
          <a:stretch/>
        </p:blipFill>
        <p:spPr bwMode="auto">
          <a:xfrm>
            <a:off x="4211961" y="457011"/>
            <a:ext cx="2282145" cy="2053329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5536" y="116632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этап № 4 </a:t>
            </a:r>
            <a:r>
              <a:rPr lang="ru-RU" sz="1600" dirty="0"/>
              <a:t>- </a:t>
            </a:r>
            <a:r>
              <a:rPr lang="ru-RU" sz="1600" dirty="0" smtClean="0"/>
              <a:t>полевые </a:t>
            </a:r>
            <a:r>
              <a:rPr lang="ru-RU" sz="1600" dirty="0"/>
              <a:t>работы, заверка предварительных </a:t>
            </a:r>
            <a:r>
              <a:rPr lang="ru-RU" sz="1600" dirty="0" smtClean="0"/>
              <a:t>карт - ТАДЖИКИСТАН</a:t>
            </a:r>
            <a:endParaRPr lang="ru-RU" sz="1600" dirty="0"/>
          </a:p>
        </p:txBody>
      </p:sp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34" y="482163"/>
            <a:ext cx="3888432" cy="2028177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9" y="2636912"/>
            <a:ext cx="3505066" cy="2043492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miter lim="800000"/>
            <a:headEnd/>
            <a:tailEnd/>
          </a:ln>
        </p:spPr>
      </p:pic>
      <p:pic>
        <p:nvPicPr>
          <p:cNvPr id="11" name="Picture 4" descr="D:\UN_Фото_АФГАНИСТАН-ТАДЖИКИСТАН\Фото_Таджикистан-Оля_Хамадони\IMG_310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5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13"/>
          <a:stretch/>
        </p:blipFill>
        <p:spPr bwMode="auto">
          <a:xfrm>
            <a:off x="202838" y="4797152"/>
            <a:ext cx="3073018" cy="1966716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UN_Фото_АФГАНИСТАН-ТАДЖИКИСТАН\Фото_Таджикистан-Оля_Хамадони\IMG_319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9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812" y="2663281"/>
            <a:ext cx="2891981" cy="2017123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646" y="4797152"/>
            <a:ext cx="2633514" cy="1966716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487" y="4792690"/>
            <a:ext cx="3010017" cy="1971178"/>
          </a:xfrm>
          <a:prstGeom prst="rect">
            <a:avLst/>
          </a:prstGeom>
          <a:noFill/>
          <a:ln w="9525" cmpd="sng">
            <a:solidFill>
              <a:srgbClr val="4F81BD"/>
            </a:solidFill>
            <a:miter lim="800000"/>
            <a:headEnd/>
            <a:tailEnd/>
          </a:ln>
          <a:effectLst/>
        </p:spPr>
      </p:pic>
      <p:pic>
        <p:nvPicPr>
          <p:cNvPr id="15" name="Рисунок 14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0" t="46483" r="20500"/>
          <a:stretch/>
        </p:blipFill>
        <p:spPr bwMode="auto">
          <a:xfrm>
            <a:off x="6848669" y="2663281"/>
            <a:ext cx="2154737" cy="2017123"/>
          </a:xfrm>
          <a:prstGeom prst="rect">
            <a:avLst/>
          </a:prstGeom>
          <a:noFill/>
          <a:ln w="9525" cmpd="sng">
            <a:solidFill>
              <a:srgbClr val="4F81BD"/>
            </a:solidFill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923" y="475648"/>
            <a:ext cx="2385415" cy="203469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9413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116632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этап № 4 </a:t>
            </a:r>
            <a:r>
              <a:rPr lang="ru-RU" sz="1600" dirty="0"/>
              <a:t>- </a:t>
            </a:r>
            <a:r>
              <a:rPr lang="ru-RU" sz="1600" dirty="0" smtClean="0"/>
              <a:t>полевые </a:t>
            </a:r>
            <a:r>
              <a:rPr lang="ru-RU" sz="1600" dirty="0"/>
              <a:t>работы, заверка предварительных </a:t>
            </a:r>
            <a:r>
              <a:rPr lang="ru-RU" sz="1600" dirty="0" smtClean="0"/>
              <a:t>карт - АФГАНИСТАН</a:t>
            </a:r>
            <a:endParaRPr lang="ru-RU" sz="1600" dirty="0"/>
          </a:p>
        </p:txBody>
      </p:sp>
      <p:pic>
        <p:nvPicPr>
          <p:cNvPr id="3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97151"/>
            <a:ext cx="2906655" cy="2030327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2757030" cy="2068356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2768389" cy="1929322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 descr="E:\Таджикистан-Афганистан_все варианты\FTP-Tajikistan\Афганистан\Фото\IMG_92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95536"/>
            <a:ext cx="2757808" cy="2068356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80928"/>
            <a:ext cx="2773880" cy="1929322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</p:spPr>
      </p:pic>
      <p:pic>
        <p:nvPicPr>
          <p:cNvPr id="11" name="Picture 4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97152"/>
            <a:ext cx="2811709" cy="2108428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577327"/>
            <a:ext cx="2906655" cy="1987577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625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2780928"/>
            <a:ext cx="2885506" cy="1881034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917" name="Picture 5" descr="D:\UN_Фото_АФГАНИСТАН-ТАДЖИКИСТАН\Фото_Афганистан-ВВС-Кабул\Изображение-Афганистан 125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2" t="29497" r="21653" b="39240"/>
          <a:stretch/>
        </p:blipFill>
        <p:spPr bwMode="auto">
          <a:xfrm>
            <a:off x="251519" y="4827477"/>
            <a:ext cx="2768389" cy="1974482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28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7870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этап № 5 </a:t>
            </a:r>
            <a:r>
              <a:rPr lang="ru-RU" sz="1600" dirty="0"/>
              <a:t>- Построение окончательных карт опасностей, комплексная оценка опасности территории целевого </a:t>
            </a:r>
            <a:r>
              <a:rPr lang="ru-RU" sz="1600" dirty="0" smtClean="0"/>
              <a:t>района</a:t>
            </a:r>
            <a:endParaRPr lang="ru-RU" sz="1600" dirty="0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36713"/>
            <a:ext cx="9140069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5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7870"/>
            <a:ext cx="8856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этап № 5 </a:t>
            </a:r>
            <a:r>
              <a:rPr lang="ru-RU" sz="1600" dirty="0"/>
              <a:t>- Построение окончательных карт </a:t>
            </a:r>
            <a:r>
              <a:rPr lang="ru-RU" sz="1600" dirty="0" smtClean="0"/>
              <a:t>опасностей</a:t>
            </a:r>
            <a:endParaRPr lang="ru-RU" sz="160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55" y="692696"/>
            <a:ext cx="1890360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6" y="602645"/>
            <a:ext cx="6275554" cy="448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5652121" y="2132856"/>
            <a:ext cx="3308999" cy="4725144"/>
            <a:chOff x="4067944" y="2780928"/>
            <a:chExt cx="2558402" cy="3744416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36" r="47227"/>
            <a:stretch/>
          </p:blipFill>
          <p:spPr bwMode="auto">
            <a:xfrm>
              <a:off x="6160900" y="2780928"/>
              <a:ext cx="465446" cy="37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212"/>
            <a:stretch/>
          </p:blipFill>
          <p:spPr bwMode="auto">
            <a:xfrm>
              <a:off x="4067944" y="2780928"/>
              <a:ext cx="2092956" cy="37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597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526" y="836533"/>
            <a:ext cx="4036024" cy="2880499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258" y="836533"/>
            <a:ext cx="3917642" cy="2880499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30885" y="5445224"/>
            <a:ext cx="7751917" cy="6594577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1723" y="3933056"/>
            <a:ext cx="4064253" cy="2910848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3056"/>
            <a:ext cx="3960892" cy="2952328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9512" y="17870"/>
            <a:ext cx="8856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этап № 5 </a:t>
            </a:r>
            <a:r>
              <a:rPr lang="ru-RU" sz="1600" dirty="0"/>
              <a:t>- Построение окончательных карт </a:t>
            </a:r>
            <a:r>
              <a:rPr lang="ru-RU" sz="1600" dirty="0" smtClean="0"/>
              <a:t>опасностей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1935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7870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этап № 5 </a:t>
            </a:r>
            <a:r>
              <a:rPr lang="ru-RU" sz="1600" dirty="0"/>
              <a:t>- Построение окончательных карт опасностей, комплексная оценка опасности территории целевого </a:t>
            </a:r>
            <a:r>
              <a:rPr lang="ru-RU" sz="1600" dirty="0" smtClean="0"/>
              <a:t>района</a:t>
            </a:r>
            <a:endParaRPr lang="ru-RU" sz="1600" dirty="0"/>
          </a:p>
        </p:txBody>
      </p:sp>
      <p:pic>
        <p:nvPicPr>
          <p:cNvPr id="46085" name="Picture 5" descr="I:\Таджикистан-Афганистан_все варианты\С рабочей машины диск C\50_MULTI HAZARD_Area_22042012_final_en_1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5" y="669384"/>
            <a:ext cx="8172400" cy="5855960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88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7870"/>
            <a:ext cx="8856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этап № 5 </a:t>
            </a:r>
            <a:r>
              <a:rPr lang="ru-RU" sz="1600" dirty="0"/>
              <a:t>- </a:t>
            </a:r>
            <a:r>
              <a:rPr lang="ru-RU" sz="1600" dirty="0" smtClean="0"/>
              <a:t>комплексная </a:t>
            </a:r>
            <a:r>
              <a:rPr lang="ru-RU" sz="1600" dirty="0"/>
              <a:t>оценка опасности территории целевого </a:t>
            </a:r>
            <a:r>
              <a:rPr lang="ru-RU" sz="1600" dirty="0" smtClean="0"/>
              <a:t>района</a:t>
            </a:r>
            <a:endParaRPr lang="ru-RU" sz="1600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79053"/>
            <a:ext cx="5328592" cy="343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31"/>
          <a:stretch/>
        </p:blipFill>
        <p:spPr bwMode="auto">
          <a:xfrm>
            <a:off x="179511" y="3573016"/>
            <a:ext cx="5660851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t="54302" b="31479"/>
          <a:stretch/>
        </p:blipFill>
        <p:spPr bwMode="auto">
          <a:xfrm>
            <a:off x="5852758" y="4293096"/>
            <a:ext cx="3183738" cy="96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68" r="50000" b="7792"/>
          <a:stretch/>
        </p:blipFill>
        <p:spPr bwMode="auto">
          <a:xfrm>
            <a:off x="5761862" y="2394804"/>
            <a:ext cx="3274634" cy="190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t="86606"/>
          <a:stretch/>
        </p:blipFill>
        <p:spPr bwMode="auto">
          <a:xfrm>
            <a:off x="5852758" y="5264904"/>
            <a:ext cx="3183738" cy="91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1960" y="2214784"/>
            <a:ext cx="648072" cy="360040"/>
          </a:xfrm>
          <a:prstGeom prst="rect">
            <a:avLst/>
          </a:prstGeom>
          <a:noFill/>
          <a:ln w="41275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22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7870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этап № 5 </a:t>
            </a:r>
            <a:r>
              <a:rPr lang="ru-RU" sz="1600" dirty="0"/>
              <a:t>- Построение окончательных карт опасностей, комплексная оценка опасности территории целевого </a:t>
            </a:r>
            <a:r>
              <a:rPr lang="ru-RU" sz="1600" dirty="0" smtClean="0"/>
              <a:t>района</a:t>
            </a:r>
            <a:endParaRPr lang="ru-RU" sz="1600" dirty="0"/>
          </a:p>
        </p:txBody>
      </p:sp>
      <p:pic>
        <p:nvPicPr>
          <p:cNvPr id="45058" name="Picture 2" descr="I:\Таджикистан-Афганистан_все варианты\С рабочей машины диск C\A4_MULTI HAZARD_22042012_settl_fin_en_105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80" y="593278"/>
            <a:ext cx="8604448" cy="6050870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93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7870"/>
            <a:ext cx="8856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этап № 5 </a:t>
            </a:r>
            <a:r>
              <a:rPr lang="ru-RU" sz="1600" dirty="0"/>
              <a:t>- </a:t>
            </a:r>
            <a:r>
              <a:rPr lang="ru-RU" sz="1600" dirty="0" smtClean="0"/>
              <a:t>комплексная </a:t>
            </a:r>
            <a:r>
              <a:rPr lang="ru-RU" sz="1600" dirty="0"/>
              <a:t>оценка опасности территории целевого </a:t>
            </a:r>
            <a:r>
              <a:rPr lang="ru-RU" sz="1600" dirty="0" smtClean="0"/>
              <a:t>района</a:t>
            </a:r>
            <a:endParaRPr lang="ru-RU" sz="1600" dirty="0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52" y="836711"/>
            <a:ext cx="8720328" cy="5843185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2645"/>
            <a:ext cx="8507864" cy="1458203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17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7870"/>
            <a:ext cx="8856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этап № 5 </a:t>
            </a:r>
            <a:r>
              <a:rPr lang="ru-RU" sz="1600" dirty="0"/>
              <a:t>- </a:t>
            </a:r>
            <a:r>
              <a:rPr lang="ru-RU" sz="1600" dirty="0" smtClean="0"/>
              <a:t>подготовка </a:t>
            </a:r>
            <a:r>
              <a:rPr lang="ru-RU" sz="1600" dirty="0"/>
              <a:t>рекомендаций по смягчению рисков (</a:t>
            </a:r>
            <a:r>
              <a:rPr lang="en-US" sz="1600" dirty="0" smtClean="0"/>
              <a:t>mitigation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92" y="636499"/>
            <a:ext cx="7161808" cy="2103134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813" y="2924944"/>
            <a:ext cx="4985759" cy="3311189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131" y="3465350"/>
            <a:ext cx="4749746" cy="3348026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99" y="3861048"/>
            <a:ext cx="4510009" cy="3343856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30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6"/>
          <p:cNvSpPr>
            <a:spLocks noChangeArrowheads="1"/>
          </p:cNvSpPr>
          <p:nvPr/>
        </p:nvSpPr>
        <p:spPr bwMode="auto">
          <a:xfrm>
            <a:off x="-11112" y="-963488"/>
            <a:ext cx="9144000" cy="719138"/>
          </a:xfrm>
          <a:prstGeom prst="rect">
            <a:avLst/>
          </a:prstGeom>
          <a:gradFill rotWithShape="1">
            <a:gsLst>
              <a:gs pos="0">
                <a:srgbClr val="92D05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000AC8"/>
              </a:solidFill>
            </a:endParaRPr>
          </a:p>
        </p:txBody>
      </p:sp>
      <p:sp>
        <p:nvSpPr>
          <p:cNvPr id="2056" name="Text Box 17"/>
          <p:cNvSpPr txBox="1">
            <a:spLocks noChangeArrowheads="1"/>
          </p:cNvSpPr>
          <p:nvPr/>
        </p:nvSpPr>
        <p:spPr bwMode="auto">
          <a:xfrm>
            <a:off x="107505" y="1691615"/>
            <a:ext cx="892899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ru-RU" b="1" dirty="0">
                <a:latin typeface="Arial Narrow" pitchFamily="34" charset="0"/>
              </a:rPr>
              <a:t>Project: 	</a:t>
            </a:r>
            <a:r>
              <a:rPr lang="tg-Cyrl-TJ" altLang="ru-RU" b="1" dirty="0">
                <a:latin typeface="Arial Narrow" pitchFamily="34" charset="0"/>
              </a:rPr>
              <a:t>Tajikistan-Afghanistan Poverty Reduction Initiative (TAPRI)</a:t>
            </a:r>
          </a:p>
          <a:p>
            <a:pPr algn="ctr" eaLnBrk="1" hangingPunct="1"/>
            <a:r>
              <a:rPr lang="en-GB" altLang="ru-RU" sz="1600" b="1" dirty="0">
                <a:latin typeface="Arial Narrow" pitchFamily="34" charset="0"/>
              </a:rPr>
              <a:t>Disaster Risk Management </a:t>
            </a:r>
            <a:r>
              <a:rPr lang="en-US" altLang="ru-RU" sz="1600" b="1" dirty="0">
                <a:latin typeface="Arial Narrow" pitchFamily="34" charset="0"/>
              </a:rPr>
              <a:t>Activity</a:t>
            </a:r>
            <a:endParaRPr lang="ru-RU" altLang="ru-RU" sz="1600" b="1" dirty="0">
              <a:latin typeface="Arial Narrow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07504" y="1340768"/>
            <a:ext cx="902538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n-US" sz="2000" b="1" cap="all" dirty="0">
                <a:latin typeface="Bodoni Bd BT" panose="02070803080706020303" pitchFamily="18" charset="0"/>
              </a:rPr>
              <a:t>United Nations Development </a:t>
            </a:r>
            <a:r>
              <a:rPr lang="en-US" sz="2000" b="1" cap="all" dirty="0" err="1" smtClean="0">
                <a:latin typeface="Bodoni Bd BT" panose="02070803080706020303" pitchFamily="18" charset="0"/>
              </a:rPr>
              <a:t>Programe</a:t>
            </a:r>
            <a:r>
              <a:rPr lang="ru-RU" sz="2000" b="1" cap="all" dirty="0" smtClean="0"/>
              <a:t> </a:t>
            </a:r>
            <a:r>
              <a:rPr lang="en-US" sz="2000" b="1" cap="all" dirty="0" smtClean="0">
                <a:latin typeface="Bodoni Bd BT" panose="02070803080706020303" pitchFamily="18" charset="0"/>
              </a:rPr>
              <a:t>in Tajikistan</a:t>
            </a:r>
            <a:endParaRPr lang="ru-RU" sz="2000" dirty="0"/>
          </a:p>
        </p:txBody>
      </p:sp>
      <p:pic>
        <p:nvPicPr>
          <p:cNvPr id="117763" name="Рисунок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45838"/>
            <a:ext cx="638175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264641"/>
            <a:ext cx="550863" cy="100012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117761" name="Рисунок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368" y="240828"/>
            <a:ext cx="96202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06288" y="2420888"/>
            <a:ext cx="902538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Программа </a:t>
            </a:r>
            <a:r>
              <a:rPr lang="ru-RU" sz="2000" b="1" dirty="0"/>
              <a:t>Развития ООН</a:t>
            </a:r>
            <a:r>
              <a:rPr lang="ru-RU" sz="2000" dirty="0"/>
              <a:t> (</a:t>
            </a:r>
            <a:r>
              <a:rPr lang="ru-RU" sz="2000" b="1" dirty="0"/>
              <a:t>ПРООН</a:t>
            </a:r>
            <a:r>
              <a:rPr lang="ru-RU" sz="2000" dirty="0"/>
              <a:t>) в </a:t>
            </a:r>
            <a:r>
              <a:rPr lang="ru-RU" sz="2000" b="1" dirty="0"/>
              <a:t>Таджикистане</a:t>
            </a:r>
            <a:endParaRPr lang="ru-RU" sz="2000" dirty="0"/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107505" y="2780928"/>
            <a:ext cx="89289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b="1" dirty="0" smtClean="0">
                <a:latin typeface="Arial Narrow" pitchFamily="34" charset="0"/>
              </a:rPr>
              <a:t>Таджикско-Афганская </a:t>
            </a:r>
            <a:r>
              <a:rPr lang="ru-RU" b="1" dirty="0">
                <a:latin typeface="Arial Narrow" pitchFamily="34" charset="0"/>
              </a:rPr>
              <a:t>Инициатива Сокращения Бедности</a:t>
            </a:r>
            <a:endParaRPr lang="ru-RU" altLang="ru-RU" b="1" dirty="0">
              <a:latin typeface="Arial Narrow" pitchFamily="34" charset="0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107505" y="5960313"/>
            <a:ext cx="89289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200" dirty="0" smtClean="0"/>
              <a:t>Контракт </a:t>
            </a:r>
            <a:r>
              <a:rPr lang="en-US" sz="1200" dirty="0" smtClean="0"/>
              <a:t>№</a:t>
            </a:r>
            <a:r>
              <a:rPr lang="en-US" sz="1200" dirty="0"/>
              <a:t>IC/2012/32 </a:t>
            </a:r>
            <a:r>
              <a:rPr lang="ru-RU" sz="1200" dirty="0"/>
              <a:t>от</a:t>
            </a:r>
            <a:r>
              <a:rPr lang="en-US" sz="1200" dirty="0"/>
              <a:t> </a:t>
            </a:r>
            <a:r>
              <a:rPr lang="en-US" sz="1200" dirty="0" smtClean="0"/>
              <a:t>17</a:t>
            </a:r>
            <a:r>
              <a:rPr lang="ru-RU" sz="1200" dirty="0" smtClean="0"/>
              <a:t>.02.</a:t>
            </a:r>
            <a:r>
              <a:rPr lang="en-US" sz="1200" dirty="0" smtClean="0"/>
              <a:t>2012 </a:t>
            </a:r>
            <a:endParaRPr lang="ru-RU" altLang="ru-RU" sz="1200" b="1" dirty="0">
              <a:latin typeface="Arial Narrow" pitchFamily="34" charset="0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66665" y="3356992"/>
            <a:ext cx="8928992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dirty="0" smtClean="0"/>
              <a:t>Провести региональные исследования по выявлению  и оценке природных опасностей  по территории Таджикистана и Афганистана. </a:t>
            </a:r>
          </a:p>
          <a:p>
            <a:pPr algn="ctr" eaLnBrk="1" hangingPunct="1"/>
            <a:r>
              <a:rPr lang="ru-RU" dirty="0" smtClean="0"/>
              <a:t>Создать комплект карт геологических опасностей масштаба 1:200 000 на основе проведенных исследований.</a:t>
            </a:r>
          </a:p>
          <a:p>
            <a:pPr algn="ctr" eaLnBrk="1" hangingPunct="1"/>
            <a:r>
              <a:rPr lang="ru-RU" dirty="0" smtClean="0"/>
              <a:t>Выполнить оценку территории по степени геологической опасности, подготовить рекомендации по снижению воздействия геологических опасностей </a:t>
            </a:r>
          </a:p>
          <a:p>
            <a:pPr algn="ctr" eaLnBrk="1" hangingPunct="1"/>
            <a:endParaRPr lang="ru-RU" sz="1400" dirty="0" smtClean="0"/>
          </a:p>
          <a:p>
            <a:pPr algn="ctr" eaLnBrk="1" hangingPunct="1"/>
            <a:endParaRPr lang="ru-RU" sz="1400" dirty="0" smtClean="0"/>
          </a:p>
          <a:p>
            <a:pPr algn="ctr" eaLnBrk="1" hangingPunct="1"/>
            <a:r>
              <a:rPr lang="ru-RU" sz="1400" dirty="0" smtClean="0"/>
              <a:t> </a:t>
            </a:r>
            <a:r>
              <a:rPr lang="en-US" sz="1400" dirty="0" smtClean="0"/>
              <a:t>«</a:t>
            </a:r>
            <a:r>
              <a:rPr lang="en-US" sz="1200" dirty="0" smtClean="0"/>
              <a:t>Conduct </a:t>
            </a:r>
            <a:r>
              <a:rPr lang="en-US" sz="1200" dirty="0"/>
              <a:t>Regional Characterization Study in order to identify potential risks both in Tajikistan and Afghanistan target territories. Create hazard maps following the assessment</a:t>
            </a:r>
            <a:r>
              <a:rPr lang="en-US" sz="1400" dirty="0"/>
              <a:t>»</a:t>
            </a:r>
            <a:endParaRPr lang="ru-RU" altLang="ru-RU" sz="1400" b="1" dirty="0">
              <a:latin typeface="Arial Narrow" pitchFamily="34" charset="0"/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45548" y="-1247280"/>
            <a:ext cx="892899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dirty="0" smtClean="0"/>
          </a:p>
          <a:p>
            <a:pPr algn="ctr" eaLnBrk="1" hangingPunct="1"/>
            <a:endParaRPr lang="ru-RU" sz="1400" dirty="0" smtClean="0"/>
          </a:p>
          <a:p>
            <a:pPr algn="ctr" eaLnBrk="1" hangingPunct="1"/>
            <a:r>
              <a:rPr lang="ru-RU" sz="1400" dirty="0" smtClean="0"/>
              <a:t> </a:t>
            </a:r>
            <a:r>
              <a:rPr lang="en-US" sz="1400" dirty="0" smtClean="0"/>
              <a:t>«Conduct </a:t>
            </a:r>
            <a:r>
              <a:rPr lang="en-US" sz="1400" dirty="0"/>
              <a:t>Regional Characterization Study in order to identify potential risks both in Tajikistan and Afghanistan target territories. Create hazard maps following the assessment»</a:t>
            </a:r>
            <a:endParaRPr lang="ru-RU" altLang="ru-RU" sz="14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523111"/>
      </p:ext>
    </p:extLst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7870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этап № 5 </a:t>
            </a:r>
            <a:r>
              <a:rPr lang="ru-RU" sz="1600" dirty="0"/>
              <a:t>- Построение окончательных карт опасностей, комплексная оценка опасности территории целевого района</a:t>
            </a:r>
            <a:r>
              <a:rPr lang="ru-RU" sz="1600" dirty="0" smtClean="0"/>
              <a:t>, подготовка </a:t>
            </a:r>
            <a:r>
              <a:rPr lang="ru-RU" sz="1600" dirty="0"/>
              <a:t>рекомендаций по смягчению рисков (</a:t>
            </a:r>
            <a:r>
              <a:rPr lang="en-US" sz="1600" dirty="0" smtClean="0"/>
              <a:t>mitigation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8"/>
            <a:ext cx="8856984" cy="557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ru-RU" sz="1600" dirty="0" smtClean="0"/>
              <a:t>результаты работ:</a:t>
            </a:r>
            <a:endParaRPr lang="ru-RU" sz="1600" dirty="0"/>
          </a:p>
          <a:p>
            <a:pPr marL="1588" indent="533400">
              <a:spcBef>
                <a:spcPts val="300"/>
              </a:spcBef>
              <a:spcAft>
                <a:spcPts val="600"/>
              </a:spcAft>
              <a:buFontTx/>
              <a:buChar char="-"/>
            </a:pPr>
            <a:r>
              <a:rPr lang="ru-RU" sz="1600" b="1" dirty="0"/>
              <a:t>7 карт природных опасностей </a:t>
            </a:r>
            <a:r>
              <a:rPr lang="ru-RU" sz="1600" dirty="0"/>
              <a:t>по целевому району на трансграничной  территории Таджикистана и Афганистана в масштабе 1:200 000 по процессам – </a:t>
            </a:r>
            <a:r>
              <a:rPr lang="ru-RU" sz="1600" b="1" dirty="0"/>
              <a:t>оползни, сели, наводнения, просадки в лессах, эрозия, карст, землетрясения</a:t>
            </a:r>
            <a:r>
              <a:rPr lang="ru-RU" sz="1600" dirty="0"/>
              <a:t>, с сопутствующими схемами и таблицами</a:t>
            </a:r>
            <a:r>
              <a:rPr lang="ru-RU" sz="1600" dirty="0" smtClean="0"/>
              <a:t>;</a:t>
            </a:r>
          </a:p>
          <a:p>
            <a:pPr marL="1588" indent="533400">
              <a:spcBef>
                <a:spcPts val="300"/>
              </a:spcBef>
              <a:spcAft>
                <a:spcPts val="600"/>
              </a:spcAft>
              <a:buFontTx/>
              <a:buChar char="-"/>
            </a:pPr>
            <a:r>
              <a:rPr lang="ru-RU" sz="1600" b="1" dirty="0" smtClean="0"/>
              <a:t>Карта </a:t>
            </a:r>
            <a:r>
              <a:rPr lang="ru-RU" sz="1600" b="1" dirty="0"/>
              <a:t>комплексной оценки </a:t>
            </a:r>
            <a:r>
              <a:rPr lang="ru-RU" sz="1600" dirty="0"/>
              <a:t>природных опасностей </a:t>
            </a:r>
            <a:r>
              <a:rPr lang="ru-RU" sz="1600" dirty="0" smtClean="0"/>
              <a:t>масштаба </a:t>
            </a:r>
            <a:r>
              <a:rPr lang="ru-RU" sz="1600" dirty="0"/>
              <a:t>1:200 000</a:t>
            </a:r>
          </a:p>
          <a:p>
            <a:pPr marL="1588" indent="533400">
              <a:spcBef>
                <a:spcPts val="300"/>
              </a:spcBef>
              <a:spcAft>
                <a:spcPts val="600"/>
              </a:spcAft>
              <a:buFontTx/>
              <a:buChar char="-"/>
            </a:pPr>
            <a:r>
              <a:rPr lang="ru-RU" sz="1600" b="1" dirty="0"/>
              <a:t>6 схем </a:t>
            </a:r>
            <a:r>
              <a:rPr lang="ru-RU" sz="1600" b="1" dirty="0" smtClean="0"/>
              <a:t>оценки </a:t>
            </a:r>
            <a:r>
              <a:rPr lang="ru-RU" sz="1600" dirty="0"/>
              <a:t>подверженности населенных пунктов целевого района опасности оползней, селей, наводнений просадок в лессах, эрозии и  карста</a:t>
            </a:r>
            <a:r>
              <a:rPr lang="ru-RU" sz="1600" dirty="0" smtClean="0"/>
              <a:t>,</a:t>
            </a:r>
            <a:r>
              <a:rPr lang="ru-RU" sz="1600" dirty="0"/>
              <a:t> масштаба 1:600 000 </a:t>
            </a:r>
          </a:p>
          <a:p>
            <a:pPr marL="1588" indent="533400">
              <a:spcBef>
                <a:spcPts val="300"/>
              </a:spcBef>
              <a:spcAft>
                <a:spcPts val="600"/>
              </a:spcAft>
              <a:buFontTx/>
              <a:buChar char="-"/>
            </a:pPr>
            <a:r>
              <a:rPr lang="ru-RU" sz="1600" b="1" dirty="0" smtClean="0"/>
              <a:t>Сводная </a:t>
            </a:r>
            <a:r>
              <a:rPr lang="ru-RU" sz="1600" b="1" dirty="0"/>
              <a:t>«Карта оценки населенных пунктов  </a:t>
            </a:r>
            <a:r>
              <a:rPr lang="ru-RU" sz="1600" dirty="0"/>
              <a:t>целевого района на трансграничной  территории Таджикистана и Афганистана по комплексу процессов» масштаба 1:400 000;</a:t>
            </a:r>
          </a:p>
          <a:p>
            <a:pPr marL="1588" indent="533400">
              <a:spcBef>
                <a:spcPts val="300"/>
              </a:spcBef>
              <a:spcAft>
                <a:spcPts val="600"/>
              </a:spcAft>
            </a:pPr>
            <a:r>
              <a:rPr lang="ru-RU" sz="1600" dirty="0"/>
              <a:t>- </a:t>
            </a:r>
            <a:r>
              <a:rPr lang="ru-RU" sz="1600" b="1" dirty="0" smtClean="0"/>
              <a:t>Каталог</a:t>
            </a:r>
            <a:r>
              <a:rPr lang="ru-RU" sz="1600" dirty="0"/>
              <a:t>, включающий </a:t>
            </a:r>
            <a:r>
              <a:rPr lang="ru-RU" sz="1600" b="1" dirty="0"/>
              <a:t>271 населенный пункт  </a:t>
            </a:r>
            <a:r>
              <a:rPr lang="ru-RU" sz="1600" dirty="0"/>
              <a:t>по целевому району на трансграничной  территории Таджикистана и Афганистана, содержащий для каждого поселения:  суммарную оценку существующей опасности в баллах и раздельную оценку по каждому процессу в категориях опасности;</a:t>
            </a:r>
          </a:p>
          <a:p>
            <a:pPr marL="1588" indent="533400">
              <a:spcBef>
                <a:spcPts val="300"/>
              </a:spcBef>
              <a:spcAft>
                <a:spcPts val="600"/>
              </a:spcAft>
              <a:buFontTx/>
              <a:buChar char="-"/>
            </a:pPr>
            <a:r>
              <a:rPr lang="ru-RU" sz="1600" b="1" dirty="0" smtClean="0"/>
              <a:t>База данных</a:t>
            </a:r>
            <a:r>
              <a:rPr lang="ru-RU" sz="1600" dirty="0"/>
              <a:t>, объемом более 30Гб, содержащая исходные материалы (в </a:t>
            </a:r>
            <a:r>
              <a:rPr lang="ru-RU" sz="1600" dirty="0" err="1"/>
              <a:t>т.ч</a:t>
            </a:r>
            <a:r>
              <a:rPr lang="ru-RU" sz="1600" dirty="0"/>
              <a:t>. материалы дистанционного зондирования Земли, карты, схемы и каталоги в электронном виде), выходные материалы, сформированные в виде проектов </a:t>
            </a:r>
            <a:r>
              <a:rPr lang="en-US" sz="1600" dirty="0" err="1"/>
              <a:t>ArcGis</a:t>
            </a:r>
            <a:r>
              <a:rPr lang="en-US" sz="1600" dirty="0"/>
              <a:t> </a:t>
            </a:r>
            <a:r>
              <a:rPr lang="ru-RU" sz="1600" dirty="0"/>
              <a:t>версии 9.3 и сопровождающиеся персональными базами данных.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ru-RU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403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090" y="2276872"/>
            <a:ext cx="8253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3. Общая продолжительность работ ограничена – не более 45 дней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5090" y="62068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ПРОБЛЕМЫ: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5090" y="1040009"/>
            <a:ext cx="8253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1. Отсутствие методик по составлению карт опасностей масштаба 1:200 000 и проведению соответствующих оценок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35090" y="1772816"/>
            <a:ext cx="8253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2. Крайне неоднородная степень изученности территории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35090" y="3220700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ПРЕИМУЩЕСТВА: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35090" y="3617197"/>
            <a:ext cx="8253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1. Высокий авторитет ООН в Таджикистане и Афганистане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51720" y="-1395536"/>
            <a:ext cx="8535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2. Всемерное содействие  других программ и подразделений ООН – </a:t>
            </a:r>
            <a:r>
              <a:rPr lang="en-US" dirty="0" smtClean="0"/>
              <a:t>UNDP</a:t>
            </a:r>
            <a:r>
              <a:rPr lang="ru-RU" dirty="0" smtClean="0"/>
              <a:t>, </a:t>
            </a:r>
            <a:r>
              <a:rPr lang="en-US" dirty="0" smtClean="0"/>
              <a:t>UNOCHA, WHO, UNAMO, World Bank, IOM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35090" y="4006993"/>
            <a:ext cx="84430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2. Кооперация  с другими программами  ООН, всемерное содействие  правительства  РТ и ИРА, государственных учреждений, институтов  и неправительственных организаций.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35090" y="6125389"/>
            <a:ext cx="8845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4. Участие в работе местных консультантов и экспертов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35090" y="4958737"/>
            <a:ext cx="84430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3. Опыт реализации подобных проектов и широкое применение информационных систем, наличие большого количества данных дистанционных съемок.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5428" y="484233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продолжительность работ составила 45 дней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060848"/>
            <a:ext cx="842493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8888" indent="-1258888"/>
            <a:r>
              <a:rPr lang="ru-RU" dirty="0" smtClean="0"/>
              <a:t>этап № 1 </a:t>
            </a:r>
            <a:r>
              <a:rPr lang="ru-RU" dirty="0"/>
              <a:t>-  </a:t>
            </a:r>
            <a:r>
              <a:rPr lang="ru-RU" dirty="0" smtClean="0"/>
              <a:t>сбор материалов по территории  работ, оцифровка, формирование базы данных, </a:t>
            </a:r>
            <a:endParaRPr lang="ru-RU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/>
              <a:t>этап </a:t>
            </a:r>
            <a:r>
              <a:rPr lang="ru-RU" dirty="0"/>
              <a:t>№ 2 - </a:t>
            </a:r>
            <a:r>
              <a:rPr lang="ru-RU" dirty="0" smtClean="0"/>
              <a:t>построение вспомогательных карт, формирование базы данных</a:t>
            </a:r>
          </a:p>
          <a:p>
            <a:pPr marL="1258888" indent="-1258888"/>
            <a:r>
              <a:rPr lang="ru-RU" dirty="0" smtClean="0"/>
              <a:t>этап </a:t>
            </a:r>
            <a:r>
              <a:rPr lang="ru-RU" dirty="0"/>
              <a:t>№ 3 – </a:t>
            </a:r>
            <a:r>
              <a:rPr lang="ru-RU" dirty="0" smtClean="0"/>
              <a:t>отбор признаков, моделирование, построение предварительных карт, подготовка полевых работ </a:t>
            </a:r>
          </a:p>
          <a:p>
            <a:pPr marL="1258888" indent="-1258888"/>
            <a:r>
              <a:rPr lang="ru-RU" dirty="0" smtClean="0"/>
              <a:t>- </a:t>
            </a:r>
            <a:r>
              <a:rPr lang="ru-RU" dirty="0"/>
              <a:t>этап № 4 - заверка предварительных карт </a:t>
            </a:r>
            <a:r>
              <a:rPr lang="ru-RU" dirty="0" smtClean="0"/>
              <a:t>- полевые работы на </a:t>
            </a:r>
            <a:r>
              <a:rPr lang="ru-RU" dirty="0"/>
              <a:t>территории Республики Таджикистан и Исламской Республики Афганистан </a:t>
            </a:r>
            <a:r>
              <a:rPr lang="ru-RU" dirty="0" smtClean="0"/>
              <a:t>(</a:t>
            </a:r>
            <a:r>
              <a:rPr lang="ru-RU" sz="1600" dirty="0" smtClean="0"/>
              <a:t>по </a:t>
            </a:r>
            <a:r>
              <a:rPr lang="ru-RU" sz="1600" dirty="0"/>
              <a:t>территории Исламской Республики Афганистан  выполнены не полностью, в связи с запретом ООН на посещение ряда </a:t>
            </a:r>
            <a:r>
              <a:rPr lang="ru-RU" sz="1600" dirty="0" smtClean="0"/>
              <a:t>районов - по причине невозможности обеспечения безопасности сотрудников</a:t>
            </a:r>
            <a:r>
              <a:rPr lang="ru-RU" dirty="0" smtClean="0"/>
              <a:t>),</a:t>
            </a:r>
            <a:endParaRPr lang="ru-RU" dirty="0"/>
          </a:p>
          <a:p>
            <a:pPr marL="1258888" indent="-1258888"/>
            <a:r>
              <a:rPr lang="ru-RU" dirty="0"/>
              <a:t>- этап № 5 </a:t>
            </a:r>
            <a:r>
              <a:rPr lang="ru-RU" dirty="0" smtClean="0"/>
              <a:t>– </a:t>
            </a:r>
            <a:r>
              <a:rPr lang="ru-RU" dirty="0"/>
              <a:t>уточнение по результатам полевых работ предварительных </a:t>
            </a:r>
            <a:r>
              <a:rPr lang="ru-RU" dirty="0" smtClean="0"/>
              <a:t>материалов и построение </a:t>
            </a:r>
            <a:r>
              <a:rPr lang="ru-RU" dirty="0"/>
              <a:t>окончательных карт опасностей, комплексная оценка опасности территории целевого </a:t>
            </a:r>
            <a:r>
              <a:rPr lang="ru-RU" dirty="0" smtClean="0"/>
              <a:t>района. Подготовка </a:t>
            </a:r>
            <a:r>
              <a:rPr lang="ru-RU" dirty="0"/>
              <a:t>рекомендаций по смягчению рисков (</a:t>
            </a:r>
            <a:r>
              <a:rPr lang="en-US" dirty="0" smtClean="0"/>
              <a:t>mitigation</a:t>
            </a:r>
            <a:r>
              <a:rPr lang="ru-RU" dirty="0" smtClean="0"/>
              <a:t>) отчет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3879" y="1052736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этапов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347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44624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/>
              <a:t>этап № 1 </a:t>
            </a:r>
            <a:r>
              <a:rPr lang="ru-RU" dirty="0"/>
              <a:t>- </a:t>
            </a:r>
            <a:r>
              <a:rPr lang="ru-RU" b="1" dirty="0" smtClean="0"/>
              <a:t>сбор материалов по территории  работ</a:t>
            </a:r>
            <a:r>
              <a:rPr lang="ru-RU" dirty="0" smtClean="0"/>
              <a:t>, оцифровка, формирование базы данных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678709" y="836712"/>
            <a:ext cx="7576538" cy="2365434"/>
            <a:chOff x="2106019" y="9345947"/>
            <a:chExt cx="14073656" cy="5053550"/>
          </a:xfrm>
        </p:grpSpPr>
        <p:pic>
          <p:nvPicPr>
            <p:cNvPr id="5" name="Picture 19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2846" y="9345947"/>
              <a:ext cx="3813175" cy="2801937"/>
            </a:xfrm>
            <a:prstGeom prst="rect">
              <a:avLst/>
            </a:prstGeom>
            <a:noFill/>
            <a:ln w="9525"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tx1"/>
                  </a:gs>
                </a:gsLst>
                <a:lin ang="5400000" scaled="0"/>
              </a:gradFill>
              <a:miter lim="800000"/>
              <a:headEnd/>
              <a:tailEnd/>
            </a:ln>
            <a:effectLst>
              <a:outerShdw dist="12700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" name="Picture 19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764" y="9345947"/>
              <a:ext cx="4133563" cy="3542247"/>
            </a:xfrm>
            <a:prstGeom prst="rect">
              <a:avLst/>
            </a:prstGeom>
            <a:noFill/>
            <a:ln w="9525"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tx1"/>
                  </a:gs>
                </a:gsLst>
                <a:lin ang="5400000" scaled="0"/>
              </a:gradFill>
              <a:miter lim="800000"/>
              <a:headEnd/>
              <a:tailEnd/>
            </a:ln>
            <a:effectLst>
              <a:outerShdw dist="12700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9" name="Picture 198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9197" y="9345947"/>
              <a:ext cx="3470636" cy="3020082"/>
            </a:xfrm>
            <a:prstGeom prst="rect">
              <a:avLst/>
            </a:prstGeom>
            <a:noFill/>
            <a:ln w="9525"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tx1"/>
                  </a:gs>
                </a:gsLst>
                <a:lin ang="5400000" scaled="0"/>
              </a:gradFill>
              <a:miter lim="800000"/>
              <a:headEnd/>
              <a:tailEnd/>
            </a:ln>
            <a:effectLst>
              <a:outerShdw dist="12700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" name="Picture 199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0328" y="10747560"/>
              <a:ext cx="1409700" cy="2182812"/>
            </a:xfrm>
            <a:prstGeom prst="rect">
              <a:avLst/>
            </a:prstGeom>
            <a:noFill/>
            <a:ln w="9525"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tx1"/>
                  </a:gs>
                </a:gsLst>
                <a:lin ang="5400000" scaled="0"/>
              </a:gradFill>
              <a:miter lim="800000"/>
              <a:headEnd/>
              <a:tailEnd/>
            </a:ln>
            <a:effectLst>
              <a:outerShdw dist="12700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1" name="Picture 200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7099" y="10022263"/>
              <a:ext cx="2266506" cy="3299492"/>
            </a:xfrm>
            <a:prstGeom prst="rect">
              <a:avLst/>
            </a:prstGeom>
            <a:noFill/>
            <a:ln w="9525"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tx1"/>
                  </a:gs>
                </a:gsLst>
                <a:lin ang="5400000" scaled="0"/>
              </a:gradFill>
              <a:miter lim="800000"/>
              <a:headEnd/>
              <a:tailEnd/>
            </a:ln>
            <a:effectLst>
              <a:outerShdw dist="12700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" name="Picture 201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69833" y="9345947"/>
              <a:ext cx="2909842" cy="2621058"/>
            </a:xfrm>
            <a:prstGeom prst="rect">
              <a:avLst/>
            </a:prstGeom>
            <a:noFill/>
            <a:ln w="9525"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tx1"/>
                  </a:gs>
                </a:gsLst>
                <a:lin ang="5400000" scaled="0"/>
              </a:gradFill>
              <a:miter lim="800000"/>
              <a:headEnd/>
              <a:tailEnd/>
            </a:ln>
            <a:effectLst>
              <a:outerShdw dist="12700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" name="Picture 202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019" y="12194291"/>
              <a:ext cx="3586974" cy="2205206"/>
            </a:xfrm>
            <a:prstGeom prst="rect">
              <a:avLst/>
            </a:prstGeom>
            <a:noFill/>
            <a:ln w="9525"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tx1"/>
                  </a:gs>
                </a:gsLst>
                <a:lin ang="5400000" scaled="0"/>
              </a:gradFill>
              <a:miter lim="800000"/>
              <a:headEnd/>
              <a:tailEnd/>
            </a:ln>
            <a:effectLst>
              <a:outerShdw dist="12700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4" name="Picture 203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1714" y="11597106"/>
              <a:ext cx="3180875" cy="2802391"/>
            </a:xfrm>
            <a:prstGeom prst="rect">
              <a:avLst/>
            </a:prstGeom>
            <a:noFill/>
            <a:ln w="9525"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tx1"/>
                  </a:gs>
                </a:gsLst>
                <a:lin ang="5400000" scaled="0"/>
              </a:gradFill>
              <a:miter lim="800000"/>
              <a:headEnd/>
              <a:tailEnd/>
            </a:ln>
            <a:effectLst>
              <a:outerShdw dist="12700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5" name="Picture 204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1353" y="12445284"/>
              <a:ext cx="1165225" cy="1954213"/>
            </a:xfrm>
            <a:prstGeom prst="rect">
              <a:avLst/>
            </a:prstGeom>
            <a:noFill/>
            <a:ln w="9525"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tx1"/>
                  </a:gs>
                </a:gsLst>
                <a:lin ang="5400000" scaled="0"/>
              </a:gradFill>
              <a:miter lim="800000"/>
              <a:headEnd/>
              <a:tailEnd/>
            </a:ln>
            <a:effectLst>
              <a:outerShdw dist="12700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" name="Picture 205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4682" y="11585810"/>
              <a:ext cx="2913150" cy="2813687"/>
            </a:xfrm>
            <a:prstGeom prst="rect">
              <a:avLst/>
            </a:prstGeom>
            <a:noFill/>
            <a:ln w="9525"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tx1"/>
                  </a:gs>
                </a:gsLst>
                <a:lin ang="5400000" scaled="0"/>
              </a:gradFill>
              <a:miter lim="800000"/>
              <a:headEnd/>
              <a:tailEnd/>
            </a:ln>
            <a:effectLst>
              <a:outerShdw dist="12700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7" name="Picture 206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6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8667" y="12405208"/>
              <a:ext cx="2269754" cy="1994289"/>
            </a:xfrm>
            <a:prstGeom prst="rect">
              <a:avLst/>
            </a:prstGeom>
            <a:noFill/>
            <a:ln w="9525"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tx1"/>
                  </a:gs>
                </a:gsLst>
                <a:lin ang="5400000" scaled="0"/>
              </a:gradFill>
              <a:miter lim="800000"/>
              <a:headEnd/>
              <a:tailEnd/>
            </a:ln>
            <a:effectLst>
              <a:outerShdw dist="12700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8" name="Picture 207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33701" y="11509605"/>
              <a:ext cx="3613878" cy="2889892"/>
            </a:xfrm>
            <a:prstGeom prst="rect">
              <a:avLst/>
            </a:prstGeom>
            <a:noFill/>
            <a:ln w="9525"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tx1"/>
                  </a:gs>
                </a:gsLst>
                <a:lin ang="5400000" scaled="0"/>
              </a:gradFill>
              <a:miter lim="800000"/>
              <a:headEnd/>
              <a:tailEnd/>
            </a:ln>
            <a:effectLst>
              <a:outerShdw dist="12700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071" y="4251915"/>
            <a:ext cx="1593850" cy="2382838"/>
          </a:xfrm>
          <a:prstGeom prst="rect">
            <a:avLst/>
          </a:prstGeom>
          <a:noFill/>
          <a:ln w="9525">
            <a:solidFill>
              <a:srgbClr val="5F754B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3" y="4221956"/>
            <a:ext cx="1747967" cy="2462085"/>
          </a:xfrm>
          <a:prstGeom prst="rect">
            <a:avLst/>
          </a:prstGeom>
          <a:noFill/>
          <a:ln w="9525">
            <a:solidFill>
              <a:srgbClr val="5F754B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6308" y="4317470"/>
            <a:ext cx="1718341" cy="2417095"/>
          </a:xfrm>
          <a:prstGeom prst="rect">
            <a:avLst/>
          </a:prstGeom>
          <a:noFill/>
          <a:ln w="9525">
            <a:solidFill>
              <a:srgbClr val="5F754B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01798" y="4221956"/>
            <a:ext cx="1793875" cy="260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4835" y="5191778"/>
            <a:ext cx="1952609" cy="1377433"/>
          </a:xfrm>
          <a:prstGeom prst="rect">
            <a:avLst/>
          </a:prstGeom>
          <a:noFill/>
          <a:ln w="9525">
            <a:solidFill>
              <a:srgbClr val="5F754B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13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0020" y="4396430"/>
            <a:ext cx="1631766" cy="2417611"/>
          </a:xfrm>
          <a:prstGeom prst="rect">
            <a:avLst/>
          </a:prstGeom>
          <a:noFill/>
          <a:ln w="9525">
            <a:solidFill>
              <a:srgbClr val="5F754B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626" y="4470536"/>
            <a:ext cx="1606646" cy="2386501"/>
          </a:xfrm>
          <a:prstGeom prst="rect">
            <a:avLst/>
          </a:prstGeom>
          <a:noFill/>
          <a:ln w="9525">
            <a:solidFill>
              <a:srgbClr val="5F754B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8324" y="4236372"/>
            <a:ext cx="1786278" cy="1389029"/>
          </a:xfrm>
          <a:prstGeom prst="rect">
            <a:avLst/>
          </a:prstGeom>
          <a:noFill/>
          <a:ln w="9525">
            <a:solidFill>
              <a:srgbClr val="5F754B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2677" y="3282265"/>
            <a:ext cx="89064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В результате  анализа </a:t>
            </a:r>
            <a:r>
              <a:rPr lang="ru-RU" sz="1400" dirty="0" err="1" smtClean="0"/>
              <a:t>ретроматериалов</a:t>
            </a:r>
            <a:r>
              <a:rPr lang="ru-RU" sz="1400" dirty="0" smtClean="0"/>
              <a:t>, данных Комитета по ЧС РТ и Управления по ЧС Афганистана на исследуемой территории значимыми являются следующие геологические опасности: </a:t>
            </a:r>
            <a:r>
              <a:rPr lang="ru-RU" sz="1400" b="1" dirty="0" smtClean="0"/>
              <a:t>землетрясения, наводнения, сели, оползни, просадки в лессовых породах, эрозионные и суффозионные процессы, карст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5167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116632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/>
              <a:t>этап № 1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формирование базы данных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Блок-схема: магнитный диск 69"/>
          <p:cNvSpPr/>
          <p:nvPr/>
        </p:nvSpPr>
        <p:spPr bwMode="auto">
          <a:xfrm>
            <a:off x="1647699" y="4121567"/>
            <a:ext cx="6164662" cy="1179641"/>
          </a:xfrm>
          <a:prstGeom prst="flowChartMagneticDisk">
            <a:avLst/>
          </a:prstGeom>
          <a:gradFill flip="none" rotWithShape="1">
            <a:gsLst>
              <a:gs pos="0">
                <a:srgbClr val="8488C4"/>
              </a:gs>
              <a:gs pos="10000">
                <a:srgbClr val="D4DEFF"/>
              </a:gs>
              <a:gs pos="82000">
                <a:srgbClr val="D4DEFF"/>
              </a:gs>
              <a:gs pos="100000">
                <a:srgbClr val="96AB94"/>
              </a:gs>
            </a:gsLst>
            <a:lin ang="108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glow rad="76200">
              <a:srgbClr val="AEBA98">
                <a:alpha val="35000"/>
              </a:srgb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flood" dir="t"/>
          </a:scene3d>
          <a:sp3d prstMaterial="softEdge">
            <a:bevelT/>
          </a:sp3d>
          <a:extLst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БАЗА ДАННЫХ</a:t>
            </a:r>
          </a:p>
          <a:p>
            <a:pPr algn="ctr">
              <a:lnSpc>
                <a:spcPct val="80000"/>
              </a:lnSpc>
            </a:pPr>
            <a:r>
              <a:rPr lang="en-US" dirty="0" smtClean="0">
                <a:latin typeface="Times New Roman" pitchFamily="18" charset="0"/>
              </a:rPr>
              <a:t>Tajik-Afghan Poverty Reduction Initiative (TAPRI) </a:t>
            </a:r>
            <a:endParaRPr lang="ru-RU" dirty="0">
              <a:latin typeface="Times New Roman" pitchFamily="18" charset="0"/>
            </a:endParaRPr>
          </a:p>
        </p:txBody>
      </p:sp>
      <p:sp>
        <p:nvSpPr>
          <p:cNvPr id="73" name="Блок-схема: несколько документов 72"/>
          <p:cNvSpPr/>
          <p:nvPr/>
        </p:nvSpPr>
        <p:spPr bwMode="auto">
          <a:xfrm>
            <a:off x="224430" y="1274930"/>
            <a:ext cx="2846537" cy="922184"/>
          </a:xfrm>
          <a:prstGeom prst="flowChartMultidocument">
            <a:avLst/>
          </a:prstGeom>
          <a:gradFill>
            <a:gsLst>
              <a:gs pos="0">
                <a:schemeClr val="bg1">
                  <a:alpha val="74000"/>
                  <a:lumMod val="63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/>
          </a:p>
          <a:p>
            <a:pPr algn="ctr"/>
            <a:r>
              <a:rPr lang="ru-RU" sz="1200" b="1" dirty="0" smtClean="0"/>
              <a:t>Данные дистанционного зондирования</a:t>
            </a:r>
            <a:endParaRPr lang="ru-RU" sz="1200" b="1" dirty="0"/>
          </a:p>
        </p:txBody>
      </p:sp>
      <p:sp>
        <p:nvSpPr>
          <p:cNvPr id="74" name="Блок-схема: несколько документов 73"/>
          <p:cNvSpPr/>
          <p:nvPr/>
        </p:nvSpPr>
        <p:spPr bwMode="auto">
          <a:xfrm>
            <a:off x="3366163" y="1218253"/>
            <a:ext cx="1753132" cy="837110"/>
          </a:xfrm>
          <a:prstGeom prst="flowChartMultidocument">
            <a:avLst/>
          </a:prstGeom>
          <a:gradFill>
            <a:gsLst>
              <a:gs pos="0">
                <a:schemeClr val="bg1">
                  <a:alpha val="74000"/>
                  <a:lumMod val="63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200" dirty="0" smtClean="0"/>
              <a:t>Цифровая модель рельефа (</a:t>
            </a:r>
            <a:r>
              <a:rPr lang="en-US" sz="1200" dirty="0" smtClean="0"/>
              <a:t>DEM)</a:t>
            </a:r>
            <a:endParaRPr lang="ru-RU" sz="1200" dirty="0"/>
          </a:p>
        </p:txBody>
      </p:sp>
      <p:sp>
        <p:nvSpPr>
          <p:cNvPr id="75" name="Блок-схема: несколько документов 74"/>
          <p:cNvSpPr/>
          <p:nvPr/>
        </p:nvSpPr>
        <p:spPr bwMode="auto">
          <a:xfrm>
            <a:off x="5441894" y="1283942"/>
            <a:ext cx="3277411" cy="1060471"/>
          </a:xfrm>
          <a:prstGeom prst="flowChartMultidocument">
            <a:avLst/>
          </a:prstGeom>
          <a:gradFill>
            <a:gsLst>
              <a:gs pos="0">
                <a:schemeClr val="bg1">
                  <a:alpha val="74000"/>
                  <a:lumMod val="63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solidFill>
              <a:schemeClr val="tx1">
                <a:lumMod val="75000"/>
                <a:lumOff val="25000"/>
                <a:alpha val="5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200" b="1" dirty="0" err="1" smtClean="0"/>
              <a:t>Георастр</a:t>
            </a:r>
            <a:r>
              <a:rPr lang="ru-RU" sz="1200" b="1" dirty="0" smtClean="0"/>
              <a:t> -  геологические, инженерно- геологические карты</a:t>
            </a:r>
          </a:p>
          <a:p>
            <a:endParaRPr lang="en-US" sz="1200" dirty="0"/>
          </a:p>
        </p:txBody>
      </p:sp>
      <p:sp>
        <p:nvSpPr>
          <p:cNvPr id="76" name="Блок-схема: несколько документов 75"/>
          <p:cNvSpPr/>
          <p:nvPr/>
        </p:nvSpPr>
        <p:spPr bwMode="auto">
          <a:xfrm>
            <a:off x="5441894" y="2227274"/>
            <a:ext cx="3277411" cy="1043131"/>
          </a:xfrm>
          <a:prstGeom prst="flowChartMultidocument">
            <a:avLst/>
          </a:prstGeom>
          <a:gradFill>
            <a:gsLst>
              <a:gs pos="0">
                <a:schemeClr val="bg1">
                  <a:alpha val="74000"/>
                  <a:lumMod val="63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solidFill>
              <a:schemeClr val="tx1">
                <a:lumMod val="75000"/>
                <a:lumOff val="25000"/>
                <a:alpha val="5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200" b="1" dirty="0" err="1" smtClean="0"/>
              <a:t>Георастр</a:t>
            </a:r>
            <a:r>
              <a:rPr lang="ru-RU" sz="1200" b="1" dirty="0" smtClean="0"/>
              <a:t>:</a:t>
            </a:r>
          </a:p>
          <a:p>
            <a:pPr algn="ctr"/>
            <a:r>
              <a:rPr lang="ru-RU" sz="1200" b="1" dirty="0" smtClean="0"/>
              <a:t>топография, землепользование, растительность </a:t>
            </a:r>
            <a:endParaRPr lang="ru-RU" sz="1200" b="1" dirty="0"/>
          </a:p>
        </p:txBody>
      </p:sp>
      <p:sp>
        <p:nvSpPr>
          <p:cNvPr id="77" name="Блок-схема: несколько документов 76"/>
          <p:cNvSpPr/>
          <p:nvPr/>
        </p:nvSpPr>
        <p:spPr bwMode="auto">
          <a:xfrm>
            <a:off x="175067" y="2033335"/>
            <a:ext cx="2668741" cy="1072401"/>
          </a:xfrm>
          <a:prstGeom prst="flowChartMultidocument">
            <a:avLst/>
          </a:prstGeom>
          <a:gradFill>
            <a:gsLst>
              <a:gs pos="0">
                <a:schemeClr val="bg1">
                  <a:alpha val="74000"/>
                  <a:lumMod val="63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solidFill>
              <a:schemeClr val="tx1">
                <a:lumMod val="75000"/>
                <a:lumOff val="25000"/>
                <a:alpha val="5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200" b="1" dirty="0" smtClean="0"/>
              <a:t>Специализированные карты по видам геологических опасностей</a:t>
            </a:r>
            <a:endParaRPr lang="ru-RU" sz="1200" b="1" dirty="0"/>
          </a:p>
        </p:txBody>
      </p:sp>
      <p:sp>
        <p:nvSpPr>
          <p:cNvPr id="79" name="Блок-схема: несколько документов 78"/>
          <p:cNvSpPr/>
          <p:nvPr/>
        </p:nvSpPr>
        <p:spPr bwMode="auto">
          <a:xfrm>
            <a:off x="3242073" y="2077084"/>
            <a:ext cx="1877221" cy="1224963"/>
          </a:xfrm>
          <a:prstGeom prst="flowChartMultidocument">
            <a:avLst/>
          </a:prstGeom>
          <a:gradFill>
            <a:gsLst>
              <a:gs pos="0">
                <a:schemeClr val="bg1">
                  <a:alpha val="74000"/>
                  <a:lumMod val="63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solidFill>
              <a:schemeClr val="tx1">
                <a:lumMod val="75000"/>
                <a:lumOff val="25000"/>
                <a:alpha val="5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200" dirty="0" smtClean="0"/>
              <a:t>Каталоги </a:t>
            </a:r>
            <a:r>
              <a:rPr lang="ru-RU" sz="1200" dirty="0" err="1" smtClean="0"/>
              <a:t>Главупр</a:t>
            </a:r>
            <a:r>
              <a:rPr lang="ru-RU" sz="1200" dirty="0" smtClean="0"/>
              <a:t> Геологии, КЧС </a:t>
            </a:r>
            <a:r>
              <a:rPr lang="ru-RU" sz="1200" dirty="0" err="1" smtClean="0"/>
              <a:t>Гидромета</a:t>
            </a:r>
            <a:r>
              <a:rPr lang="ru-RU" sz="1200" dirty="0" smtClean="0"/>
              <a:t> РТ</a:t>
            </a:r>
            <a:endParaRPr lang="en-US" sz="1200" dirty="0"/>
          </a:p>
        </p:txBody>
      </p:sp>
      <p:sp>
        <p:nvSpPr>
          <p:cNvPr id="83" name="Левая фигурная скобка 82"/>
          <p:cNvSpPr/>
          <p:nvPr/>
        </p:nvSpPr>
        <p:spPr bwMode="auto">
          <a:xfrm rot="16200000">
            <a:off x="4289978" y="-1043396"/>
            <a:ext cx="489701" cy="8803403"/>
          </a:xfrm>
          <a:prstGeom prst="leftBrace">
            <a:avLst>
              <a:gd name="adj1" fmla="val 3788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963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1818378" y="3603157"/>
            <a:ext cx="5432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pc="600" dirty="0" smtClean="0"/>
              <a:t>исходные данные</a:t>
            </a:r>
            <a:endParaRPr lang="ru-RU" u="sng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501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116632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/>
              <a:t>этап № 2 - построение вспомогательных карт, формирование базы данных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1575" y="2132856"/>
            <a:ext cx="8922069" cy="4283476"/>
            <a:chOff x="2034011" y="20055503"/>
            <a:chExt cx="10153128" cy="4931548"/>
          </a:xfrm>
        </p:grpSpPr>
        <p:pic>
          <p:nvPicPr>
            <p:cNvPr id="3" name="Picture 157" descr="C:\Таджикистан-Афганистан\Для_презентации\Картинки\шаблон_только экспозиция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5" r="100000">
                          <a14:backgroundMark x1="20485" y1="11857" x2="20485" y2="11857"/>
                          <a14:backgroundMark x1="91790" y1="85938" x2="91790" y2="859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73811" y="20055503"/>
              <a:ext cx="5313328" cy="4518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56" descr="C:\Таджикистан-Афганистан\Для_презентации\Картинки\шаблон_только вертикальная 1км.jp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4529" l="0" r="100000">
                          <a14:backgroundMark x1="19796" y1="9512" x2="19796" y2="9512"/>
                          <a14:backgroundMark x1="88767" y1="80808" x2="88767" y2="80808"/>
                          <a14:backgroundMark x1="97643" y1="10438" x2="97643" y2="10438"/>
                          <a14:backgroundMark x1="32129" y1="89562" x2="32129" y2="895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97544" y="20055503"/>
              <a:ext cx="5287340" cy="4931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58" descr="C:\Таджикистан-Афганистан\Для_презентации\Картинки\шаблон_только рельеф.jpg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backgroundMark x1="16629" y1="6365" x2="16629" y2="63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94251" y="20055503"/>
              <a:ext cx="5300548" cy="4485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59" descr="C:\Таджикистан-Афганистан\Для_презентации\Картинки\углы склонов.jpg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backgroundMark x1="28396" y1="15309" x2="28396" y2="15309"/>
                          <a14:backgroundMark x1="92172" y1="66159" x2="92172" y2="66159"/>
                          <a14:backgroundMark x1="32924" y1="94808" x2="32924" y2="948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34011" y="20055503"/>
              <a:ext cx="5410146" cy="4649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430286" y="789867"/>
            <a:ext cx="84249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Карты морфометрических характеристик рельефа, плотности распределения различных </a:t>
            </a:r>
            <a:r>
              <a:rPr lang="ru-RU" sz="1600" dirty="0" err="1" smtClean="0"/>
              <a:t>процессообразующих</a:t>
            </a:r>
            <a:r>
              <a:rPr lang="ru-RU" sz="1600" dirty="0" smtClean="0"/>
              <a:t> и контролирующих факторов, </a:t>
            </a:r>
            <a:r>
              <a:rPr lang="en-US" sz="1600" dirty="0" smtClean="0"/>
              <a:t> </a:t>
            </a:r>
            <a:r>
              <a:rPr lang="ru-RU" sz="1600" dirty="0" err="1" smtClean="0"/>
              <a:t>геопространственных</a:t>
            </a:r>
            <a:r>
              <a:rPr lang="ru-RU" sz="1600" dirty="0" smtClean="0"/>
              <a:t> статистических показателей формировались в </a:t>
            </a:r>
            <a:r>
              <a:rPr lang="en-US" sz="1600" dirty="0" err="1" smtClean="0"/>
              <a:t>ArcGis</a:t>
            </a:r>
            <a:r>
              <a:rPr lang="en-US" sz="1600" dirty="0" smtClean="0"/>
              <a:t> 10</a:t>
            </a:r>
            <a:r>
              <a:rPr lang="ru-RU" sz="1600" dirty="0" smtClean="0"/>
              <a:t> и специализированных модулях (</a:t>
            </a:r>
            <a:r>
              <a:rPr lang="en-US" sz="1600" dirty="0" err="1" smtClean="0"/>
              <a:t>SpatialAnalyst</a:t>
            </a:r>
            <a:r>
              <a:rPr lang="en-US" sz="1600" dirty="0" smtClean="0"/>
              <a:t>, </a:t>
            </a:r>
            <a:r>
              <a:rPr lang="ru-RU" sz="1600" dirty="0" smtClean="0"/>
              <a:t> </a:t>
            </a:r>
            <a:r>
              <a:rPr lang="en-US" sz="1600" dirty="0" err="1" smtClean="0"/>
              <a:t>Geostatistical</a:t>
            </a:r>
            <a:r>
              <a:rPr lang="en-US" sz="1600" dirty="0" smtClean="0"/>
              <a:t> Analyst, Spatial Statistic Tool, 3D-Analyst, Hydrological </a:t>
            </a:r>
            <a:r>
              <a:rPr lang="en-US" sz="1600" dirty="0" err="1" smtClean="0"/>
              <a:t>Analyse</a:t>
            </a:r>
            <a:r>
              <a:rPr lang="en-US" sz="1600" dirty="0" smtClean="0"/>
              <a:t>)</a:t>
            </a:r>
            <a:r>
              <a:rPr lang="ru-RU" sz="1600" dirty="0" smtClean="0"/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6596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116632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/>
              <a:t>этап № </a:t>
            </a:r>
            <a:r>
              <a:rPr lang="en-US" dirty="0" smtClean="0"/>
              <a:t>2</a:t>
            </a:r>
            <a:r>
              <a:rPr lang="ru-RU" dirty="0" smtClean="0"/>
              <a:t> </a:t>
            </a:r>
            <a:r>
              <a:rPr lang="ru-RU" dirty="0"/>
              <a:t>- построение вспомогательных карт, формирование базы данных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93" y="692696"/>
            <a:ext cx="6783634" cy="5385794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glow rad="88900">
              <a:srgbClr val="FFFFCC">
                <a:alpha val="40000"/>
              </a:srgb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6088" y="6395612"/>
            <a:ext cx="86286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400" b="1" i="1" dirty="0">
                <a:solidFill>
                  <a:srgbClr val="0000CC"/>
                </a:solidFill>
                <a:hlinkClick r:id="rId4"/>
              </a:rPr>
              <a:t>https://</a:t>
            </a:r>
            <a:r>
              <a:rPr lang="en-US" sz="1400" b="1" i="1" dirty="0" smtClean="0">
                <a:solidFill>
                  <a:srgbClr val="0000CC"/>
                </a:solidFill>
                <a:hlinkClick r:id="rId4"/>
              </a:rPr>
              <a:t>vsegei.academia.edu/VictorSnezhko?notification_code=OYLtbVbt</a:t>
            </a:r>
            <a:endParaRPr lang="ru-RU" sz="1400" b="1" i="1" dirty="0">
              <a:solidFill>
                <a:srgbClr val="0000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749895"/>
            <a:ext cx="28803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100" dirty="0" smtClean="0"/>
              <a:t>Построение карт факторов для моделирования опасности оползней</a:t>
            </a:r>
            <a:endParaRPr lang="ru-RU" sz="11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377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29876</TotalTime>
  <Words>2380</Words>
  <Application>Microsoft Office PowerPoint</Application>
  <PresentationFormat>Экран (4:3)</PresentationFormat>
  <Paragraphs>193</Paragraphs>
  <Slides>30</Slides>
  <Notes>30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Оформление по умолчанию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Your Company Name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Olga_Krutkina</dc:creator>
  <cp:lastModifiedBy>Снежко Виктор Викторович</cp:lastModifiedBy>
  <cp:revision>334</cp:revision>
  <cp:lastPrinted>2014-06-09T07:38:44Z</cp:lastPrinted>
  <dcterms:created xsi:type="dcterms:W3CDTF">2008-07-28T08:53:03Z</dcterms:created>
  <dcterms:modified xsi:type="dcterms:W3CDTF">2014-06-20T12:11:54Z</dcterms:modified>
</cp:coreProperties>
</file>