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718300" cy="98679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8181"/>
    <a:srgbClr val="FF4747"/>
    <a:srgbClr val="66CCFF"/>
    <a:srgbClr val="9999FF"/>
    <a:srgbClr val="333333"/>
    <a:srgbClr val="4D4D4D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689" autoAdjust="0"/>
  </p:normalViewPr>
  <p:slideViewPr>
    <p:cSldViewPr>
      <p:cViewPr>
        <p:scale>
          <a:sx n="100" d="100"/>
          <a:sy n="100" d="100"/>
        </p:scale>
        <p:origin x="-1314" y="-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90;&#1077;&#1082;&#1091;&#1095;&#1080;&#1077;%20&#1076;&#1086;&#1082;&#1091;&#1084;&#1077;&#1085;&#1090;&#1099;\2013\&#1057;&#1086;&#1074;&#1077;&#1097;&#1072;&#1085;&#1080;&#1077;%202013\&#1044;&#1086;&#1082;&#1083;&#1072;&#1076;%20&#1047;&#1091;&#1073;&#1086;&#1074;&#1072;\&#1076;&#1080;&#1072;&#1075;&#1088;&#1072;&#1084;&#1084;&#1099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90;&#1077;&#1082;&#1091;&#1095;&#1080;&#1077;%20&#1076;&#1086;&#1082;&#1091;&#1084;&#1077;&#1085;&#1090;&#1099;\2013\&#1057;&#1086;&#1074;&#1077;&#1097;&#1072;&#1085;&#1080;&#1077;%202013\&#1044;&#1086;&#1082;&#1083;&#1072;&#1076;%20&#1047;&#1091;&#1073;&#1086;&#1074;&#1072;\&#1076;&#1080;&#1072;&#1075;&#1088;&#1072;&#1084;&#1084;&#1099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90;&#1077;&#1082;&#1091;&#1095;&#1080;&#1077;%20&#1076;&#1086;&#1082;&#1091;&#1084;&#1077;&#1085;&#1090;&#1099;\2013\&#1057;&#1086;&#1074;&#1077;&#1097;&#1072;&#1085;&#1080;&#1077;%202013\&#1044;&#1086;&#1082;&#1083;&#1072;&#1076;%20&#1047;&#1091;&#1073;&#1086;&#1074;&#1072;\&#1076;&#1080;&#1072;&#1075;&#1088;&#1072;&#1084;&#1084;&#1099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90;&#1077;&#1082;&#1091;&#1095;&#1080;&#1077;%20&#1076;&#1086;&#1082;&#1091;&#1084;&#1077;&#1085;&#1090;&#1099;\2013\&#1057;&#1086;&#1074;&#1077;&#1097;&#1072;&#1085;&#1080;&#1077;%202013\&#1044;&#1086;&#1082;&#1083;&#1072;&#1076;%20&#1047;&#1091;&#1073;&#1086;&#1074;&#1072;\&#1076;&#1080;&#1072;&#1075;&#1088;&#1072;&#1084;&#1084;&#1099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1.7953762089054907E-2"/>
          <c:y val="4.6153846153846184E-2"/>
          <c:w val="0.89804036208175353"/>
          <c:h val="0.91384615384615386"/>
        </c:manualLayout>
      </c:layout>
      <c:barChart>
        <c:barDir val="col"/>
        <c:grouping val="stacked"/>
        <c:ser>
          <c:idx val="0"/>
          <c:order val="0"/>
          <c:spPr>
            <a:pattFill prst="pct10">
              <a:fgClr>
                <a:srgbClr val="800000"/>
              </a:fgClr>
              <a:bgClr>
                <a:srgbClr val="FF8080"/>
              </a:bgClr>
            </a:pattFill>
            <a:ln w="12700">
              <a:solidFill>
                <a:srgbClr val="000000"/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val>
            <c:numRef>
              <c:f>'слайд 6'!$D$18:$H$18</c:f>
              <c:numCache>
                <c:formatCode>General</c:formatCode>
                <c:ptCount val="5"/>
                <c:pt idx="0">
                  <c:v>8</c:v>
                </c:pt>
                <c:pt idx="1">
                  <c:v>5</c:v>
                </c:pt>
                <c:pt idx="2">
                  <c:v>5</c:v>
                </c:pt>
                <c:pt idx="3">
                  <c:v>8</c:v>
                </c:pt>
                <c:pt idx="4">
                  <c:v>9</c:v>
                </c:pt>
              </c:numCache>
            </c:numRef>
          </c:val>
        </c:ser>
        <c:ser>
          <c:idx val="1"/>
          <c:order val="1"/>
          <c:spPr>
            <a:solidFill>
              <a:srgbClr val="FFC000"/>
            </a:solidFill>
            <a:ln w="12700">
              <a:solidFill>
                <a:srgbClr val="000000"/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val>
            <c:numRef>
              <c:f>'слайд 6'!$D$19:$H$19</c:f>
              <c:numCache>
                <c:formatCode>General</c:formatCode>
                <c:ptCount val="5"/>
                <c:pt idx="0">
                  <c:v>5</c:v>
                </c:pt>
                <c:pt idx="1">
                  <c:v>3</c:v>
                </c:pt>
                <c:pt idx="2">
                  <c:v>2</c:v>
                </c:pt>
                <c:pt idx="3">
                  <c:v>6</c:v>
                </c:pt>
                <c:pt idx="4">
                  <c:v>3</c:v>
                </c:pt>
              </c:numCache>
            </c:numRef>
          </c:val>
        </c:ser>
        <c:ser>
          <c:idx val="2"/>
          <c:order val="2"/>
          <c:spPr>
            <a:solidFill>
              <a:srgbClr val="66CCFF"/>
            </a:solidFill>
            <a:ln w="12700">
              <a:solidFill>
                <a:srgbClr val="000000"/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val>
            <c:numRef>
              <c:f>'слайд 6'!$D$20:$H$20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12</c:v>
                </c:pt>
                <c:pt idx="3">
                  <c:v>15</c:v>
                </c:pt>
                <c:pt idx="4">
                  <c:v>15</c:v>
                </c:pt>
              </c:numCache>
            </c:numRef>
          </c:val>
        </c:ser>
        <c:ser>
          <c:idx val="3"/>
          <c:order val="3"/>
          <c:spPr>
            <a:solidFill>
              <a:srgbClr val="92D050"/>
            </a:solidFill>
            <a:ln w="12700">
              <a:solidFill>
                <a:srgbClr val="000000"/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val>
            <c:numRef>
              <c:f>'слайд 6'!$D$21:$H$21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5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</c:ser>
        <c:ser>
          <c:idx val="4"/>
          <c:order val="4"/>
          <c:spPr>
            <a:solidFill>
              <a:srgbClr val="FF99CC"/>
            </a:solidFill>
            <a:ln w="12700">
              <a:solidFill>
                <a:srgbClr val="000000"/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val>
            <c:numRef>
              <c:f>'слайд 6'!$D$22:$H$22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3</c:v>
                </c:pt>
              </c:numCache>
            </c:numRef>
          </c:val>
        </c:ser>
        <c:ser>
          <c:idx val="6"/>
          <c:order val="5"/>
          <c:spPr>
            <a:solidFill>
              <a:srgbClr val="C00000"/>
            </a:solidFill>
            <a:ln w="12700">
              <a:solidFill>
                <a:srgbClr val="000000"/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val>
            <c:numRef>
              <c:f>'слайд 6'!$D$23:$H$23</c:f>
              <c:numCache>
                <c:formatCode>General</c:formatCode>
                <c:ptCount val="5"/>
                <c:pt idx="0">
                  <c:v>4</c:v>
                </c:pt>
                <c:pt idx="1">
                  <c:v>9</c:v>
                </c:pt>
                <c:pt idx="2">
                  <c:v>10</c:v>
                </c:pt>
                <c:pt idx="3">
                  <c:v>15</c:v>
                </c:pt>
                <c:pt idx="4">
                  <c:v>40</c:v>
                </c:pt>
              </c:numCache>
            </c:numRef>
          </c:val>
        </c:ser>
        <c:ser>
          <c:idx val="7"/>
          <c:order val="6"/>
          <c:spPr>
            <a:solidFill>
              <a:srgbClr val="FF4747"/>
            </a:solidFill>
            <a:ln w="12700">
              <a:solidFill>
                <a:srgbClr val="000000"/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val>
            <c:numRef>
              <c:f>'слайд 6'!$D$24:$H$24</c:f>
              <c:numCache>
                <c:formatCode>General</c:formatCode>
                <c:ptCount val="5"/>
                <c:pt idx="0">
                  <c:v>21</c:v>
                </c:pt>
                <c:pt idx="1">
                  <c:v>14</c:v>
                </c:pt>
                <c:pt idx="2">
                  <c:v>15</c:v>
                </c:pt>
                <c:pt idx="3">
                  <c:v>8</c:v>
                </c:pt>
                <c:pt idx="4">
                  <c:v>10</c:v>
                </c:pt>
              </c:numCache>
            </c:numRef>
          </c:val>
        </c:ser>
        <c:ser>
          <c:idx val="8"/>
          <c:order val="7"/>
          <c:spPr>
            <a:solidFill>
              <a:srgbClr val="FF8181"/>
            </a:solidFill>
            <a:ln w="12700">
              <a:solidFill>
                <a:srgbClr val="000000"/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val>
            <c:numRef>
              <c:f>'слайд 6'!$D$25:$H$25</c:f>
              <c:numCache>
                <c:formatCode>General</c:formatCode>
                <c:ptCount val="5"/>
                <c:pt idx="0">
                  <c:v>13</c:v>
                </c:pt>
                <c:pt idx="1">
                  <c:v>6</c:v>
                </c:pt>
                <c:pt idx="2">
                  <c:v>2</c:v>
                </c:pt>
                <c:pt idx="3">
                  <c:v>12</c:v>
                </c:pt>
                <c:pt idx="4">
                  <c:v>16</c:v>
                </c:pt>
              </c:numCache>
            </c:numRef>
          </c:val>
        </c:ser>
        <c:gapWidth val="92"/>
        <c:overlap val="100"/>
        <c:axId val="36733696"/>
        <c:axId val="36735232"/>
      </c:barChart>
      <c:catAx>
        <c:axId val="36733696"/>
        <c:scaling>
          <c:orientation val="minMax"/>
        </c:scaling>
        <c:delete val="1"/>
        <c:axPos val="b"/>
        <c:tickLblPos val="none"/>
        <c:crossAx val="36735232"/>
        <c:crosses val="autoZero"/>
        <c:auto val="1"/>
        <c:lblAlgn val="ctr"/>
        <c:lblOffset val="100"/>
      </c:catAx>
      <c:valAx>
        <c:axId val="36735232"/>
        <c:scaling>
          <c:orientation val="minMax"/>
        </c:scaling>
        <c:delete val="1"/>
        <c:axPos val="l"/>
        <c:numFmt formatCode="General" sourceLinked="1"/>
        <c:tickLblPos val="none"/>
        <c:crossAx val="367336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2.3091241146773543E-2"/>
          <c:y val="3.6139625715581401E-2"/>
          <c:w val="0.95381751770645296"/>
          <c:h val="0.96386037428441862"/>
        </c:manualLayout>
      </c:layout>
      <c:barChart>
        <c:barDir val="col"/>
        <c:grouping val="stacked"/>
        <c:ser>
          <c:idx val="0"/>
          <c:order val="0"/>
          <c:spPr>
            <a:solidFill>
              <a:srgbClr val="FF4747"/>
            </a:solidFill>
          </c:spPr>
          <c:dLbls>
            <c:dLbl>
              <c:idx val="4"/>
              <c:delete val="1"/>
            </c:dLbl>
            <c:showVal val="1"/>
          </c:dLbls>
          <c:val>
            <c:numRef>
              <c:f>'слайд 7'!$C$8:$H$8</c:f>
              <c:numCache>
                <c:formatCode>General</c:formatCode>
                <c:ptCount val="6"/>
                <c:pt idx="0">
                  <c:v>6</c:v>
                </c:pt>
                <c:pt idx="1">
                  <c:v>13</c:v>
                </c:pt>
                <c:pt idx="2">
                  <c:v>4</c:v>
                </c:pt>
                <c:pt idx="3">
                  <c:v>8</c:v>
                </c:pt>
                <c:pt idx="4">
                  <c:v>0</c:v>
                </c:pt>
                <c:pt idx="5">
                  <c:v>8</c:v>
                </c:pt>
              </c:numCache>
            </c:numRef>
          </c:val>
        </c:ser>
        <c:ser>
          <c:idx val="1"/>
          <c:order val="1"/>
          <c:spPr>
            <a:solidFill>
              <a:srgbClr val="FF8181"/>
            </a:solidFill>
          </c:spPr>
          <c:dLbls>
            <c:showVal val="1"/>
          </c:dLbls>
          <c:val>
            <c:numRef>
              <c:f>'слайд 7'!$C$9:$H$9</c:f>
              <c:numCache>
                <c:formatCode>General</c:formatCode>
                <c:ptCount val="6"/>
                <c:pt idx="0">
                  <c:v>5</c:v>
                </c:pt>
                <c:pt idx="1">
                  <c:v>4</c:v>
                </c:pt>
                <c:pt idx="2">
                  <c:v>2</c:v>
                </c:pt>
                <c:pt idx="3">
                  <c:v>4</c:v>
                </c:pt>
                <c:pt idx="4">
                  <c:v>1</c:v>
                </c:pt>
                <c:pt idx="5">
                  <c:v>4</c:v>
                </c:pt>
              </c:numCache>
            </c:numRef>
          </c:val>
        </c:ser>
        <c:ser>
          <c:idx val="2"/>
          <c:order val="2"/>
          <c:spPr>
            <a:pattFill prst="wdUpDiag">
              <a:fgClr>
                <a:srgbClr val="FF8181"/>
              </a:fgClr>
              <a:bgClr>
                <a:schemeClr val="bg1"/>
              </a:bgClr>
            </a:pattFill>
          </c:spPr>
          <c:dLbls>
            <c:showVal val="1"/>
          </c:dLbls>
          <c:val>
            <c:numRef>
              <c:f>'слайд 7'!$C$10:$H$10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3">
                  <c:v>2</c:v>
                </c:pt>
                <c:pt idx="4">
                  <c:v>1</c:v>
                </c:pt>
                <c:pt idx="5">
                  <c:v>3</c:v>
                </c:pt>
              </c:numCache>
            </c:numRef>
          </c:val>
        </c:ser>
        <c:overlap val="100"/>
        <c:axId val="36922496"/>
        <c:axId val="36924032"/>
      </c:barChart>
      <c:catAx>
        <c:axId val="36922496"/>
        <c:scaling>
          <c:orientation val="minMax"/>
        </c:scaling>
        <c:delete val="1"/>
        <c:axPos val="b"/>
        <c:tickLblPos val="none"/>
        <c:crossAx val="36924032"/>
        <c:crosses val="autoZero"/>
        <c:auto val="1"/>
        <c:lblAlgn val="ctr"/>
        <c:lblOffset val="100"/>
      </c:catAx>
      <c:valAx>
        <c:axId val="36924032"/>
        <c:scaling>
          <c:orientation val="minMax"/>
        </c:scaling>
        <c:delete val="1"/>
        <c:axPos val="l"/>
        <c:numFmt formatCode="General" sourceLinked="1"/>
        <c:tickLblPos val="none"/>
        <c:crossAx val="36922496"/>
        <c:crosses val="autoZero"/>
        <c:crossBetween val="between"/>
      </c:valAx>
      <c:spPr>
        <a:noFill/>
      </c:spPr>
    </c:plotArea>
    <c:plotVisOnly val="1"/>
    <c:dispBlanksAs val="gap"/>
  </c:chart>
  <c:spPr>
    <a:noFill/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2.5000000000000001E-2"/>
          <c:y val="5.0925925925925923E-2"/>
          <c:w val="0.93888888888888933"/>
          <c:h val="0.83309419655876404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FF8181"/>
            </a:solidFill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'слайд 7'!$E$47:$E$51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'слайд 7'!$F$47:$F$51</c:f>
              <c:numCache>
                <c:formatCode>General</c:formatCode>
                <c:ptCount val="5"/>
                <c:pt idx="0">
                  <c:v>164</c:v>
                </c:pt>
                <c:pt idx="1">
                  <c:v>95</c:v>
                </c:pt>
                <c:pt idx="2">
                  <c:v>63</c:v>
                </c:pt>
                <c:pt idx="3" formatCode="0">
                  <c:v>83.636363636363612</c:v>
                </c:pt>
                <c:pt idx="4">
                  <c:v>100</c:v>
                </c:pt>
              </c:numCache>
            </c:numRef>
          </c:val>
        </c:ser>
        <c:ser>
          <c:idx val="1"/>
          <c:order val="1"/>
          <c:spPr>
            <a:solidFill>
              <a:srgbClr val="C00000"/>
            </a:solidFill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'слайд 7'!$E$47:$E$51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'слайд 7'!$G$47:$G$51</c:f>
              <c:numCache>
                <c:formatCode>General</c:formatCode>
                <c:ptCount val="5"/>
                <c:pt idx="0">
                  <c:v>68</c:v>
                </c:pt>
                <c:pt idx="1">
                  <c:v>43</c:v>
                </c:pt>
                <c:pt idx="2">
                  <c:v>39</c:v>
                </c:pt>
                <c:pt idx="3">
                  <c:v>46</c:v>
                </c:pt>
                <c:pt idx="4">
                  <c:v>55</c:v>
                </c:pt>
              </c:numCache>
            </c:numRef>
          </c:val>
        </c:ser>
        <c:gapWidth val="68"/>
        <c:axId val="37442304"/>
        <c:axId val="37443840"/>
      </c:barChart>
      <c:catAx>
        <c:axId val="374423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chemeClr val="accent6"/>
                </a:solidFill>
              </a:defRPr>
            </a:pPr>
            <a:endParaRPr lang="ru-RU"/>
          </a:p>
        </c:txPr>
        <c:crossAx val="37443840"/>
        <c:crosses val="autoZero"/>
        <c:auto val="1"/>
        <c:lblAlgn val="ctr"/>
        <c:lblOffset val="100"/>
      </c:catAx>
      <c:valAx>
        <c:axId val="37443840"/>
        <c:scaling>
          <c:orientation val="minMax"/>
        </c:scaling>
        <c:delete val="1"/>
        <c:axPos val="l"/>
        <c:numFmt formatCode="General" sourceLinked="1"/>
        <c:tickLblPos val="none"/>
        <c:crossAx val="37442304"/>
        <c:crosses val="autoZero"/>
        <c:crossBetween val="between"/>
      </c:valAx>
      <c:spPr>
        <a:noFill/>
      </c:spPr>
    </c:plotArea>
    <c:plotVisOnly val="1"/>
    <c:dispBlanksAs val="gap"/>
  </c:chart>
  <c:spPr>
    <a:noFill/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7.2209842662769516E-2"/>
          <c:y val="4.0697937447735776E-2"/>
          <c:w val="0.9199824938696145"/>
          <c:h val="0.83929753572470112"/>
        </c:manualLayout>
      </c:layout>
      <c:lineChart>
        <c:grouping val="standard"/>
        <c:ser>
          <c:idx val="0"/>
          <c:order val="0"/>
          <c:spPr>
            <a:ln>
              <a:solidFill>
                <a:srgbClr val="C00000"/>
              </a:solidFill>
            </a:ln>
          </c:spPr>
          <c:marker>
            <c:symbol val="circle"/>
            <c:size val="5"/>
            <c:spPr>
              <a:ln>
                <a:solidFill>
                  <a:srgbClr val="FF0000"/>
                </a:solidFill>
              </a:ln>
            </c:spPr>
          </c:marker>
          <c:cat>
            <c:numRef>
              <c:f>'слайд 7'!$D$72:$D$90</c:f>
              <c:numCache>
                <c:formatCode>General</c:formatCode>
                <c:ptCount val="1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</c:numCache>
            </c:numRef>
          </c:cat>
          <c:val>
            <c:numRef>
              <c:f>'слайд 7'!$E$72:$E$90</c:f>
              <c:numCache>
                <c:formatCode>General</c:formatCode>
                <c:ptCount val="19"/>
                <c:pt idx="0">
                  <c:v>12</c:v>
                </c:pt>
                <c:pt idx="1">
                  <c:v>21</c:v>
                </c:pt>
                <c:pt idx="2">
                  <c:v>24</c:v>
                </c:pt>
                <c:pt idx="3">
                  <c:v>82</c:v>
                </c:pt>
                <c:pt idx="4">
                  <c:v>144</c:v>
                </c:pt>
                <c:pt idx="5">
                  <c:v>184</c:v>
                </c:pt>
                <c:pt idx="6">
                  <c:v>88</c:v>
                </c:pt>
                <c:pt idx="7">
                  <c:v>38</c:v>
                </c:pt>
                <c:pt idx="8">
                  <c:v>26</c:v>
                </c:pt>
                <c:pt idx="9">
                  <c:v>12</c:v>
                </c:pt>
                <c:pt idx="10">
                  <c:v>19</c:v>
                </c:pt>
                <c:pt idx="11">
                  <c:v>19</c:v>
                </c:pt>
                <c:pt idx="12">
                  <c:v>34</c:v>
                </c:pt>
                <c:pt idx="13">
                  <c:v>44</c:v>
                </c:pt>
                <c:pt idx="14">
                  <c:v>34</c:v>
                </c:pt>
                <c:pt idx="15">
                  <c:v>20</c:v>
                </c:pt>
                <c:pt idx="16">
                  <c:v>17</c:v>
                </c:pt>
                <c:pt idx="17">
                  <c:v>20</c:v>
                </c:pt>
                <c:pt idx="18">
                  <c:v>26</c:v>
                </c:pt>
              </c:numCache>
            </c:numRef>
          </c:val>
        </c:ser>
        <c:marker val="1"/>
        <c:axId val="38295808"/>
        <c:axId val="38308864"/>
      </c:lineChart>
      <c:catAx>
        <c:axId val="38295808"/>
        <c:scaling>
          <c:orientation val="minMax"/>
        </c:scaling>
        <c:axPos val="b"/>
        <c:minorGridlines>
          <c:spPr>
            <a:ln cap="sq">
              <a:noFill/>
            </a:ln>
          </c:spPr>
        </c:minorGridlines>
        <c:numFmt formatCode="General" sourceLinked="1"/>
        <c:tickLblPos val="nextTo"/>
        <c:crossAx val="38308864"/>
        <c:crosses val="autoZero"/>
        <c:auto val="1"/>
        <c:lblAlgn val="ctr"/>
        <c:lblOffset val="100"/>
      </c:catAx>
      <c:valAx>
        <c:axId val="38308864"/>
        <c:scaling>
          <c:orientation val="minMax"/>
        </c:scaling>
        <c:axPos val="l"/>
        <c:numFmt formatCode="General" sourceLinked="1"/>
        <c:tickLblPos val="nextTo"/>
        <c:crossAx val="38295808"/>
        <c:crosses val="autoZero"/>
        <c:crossBetween val="between"/>
      </c:valAx>
      <c:spPr>
        <a:noFill/>
      </c:spPr>
    </c:plotArea>
    <c:plotVisOnly val="1"/>
    <c:dispBlanksAs val="gap"/>
  </c:chart>
  <c:spPr>
    <a:noFill/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892175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7888"/>
            <a:ext cx="5375275" cy="444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B6DE59B-36BF-4806-AADB-7F933071A5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E89CE-CA70-433E-8E40-34A4C3408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28561-1258-4850-8964-526D79AD7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ADAE4-1362-4929-AFAD-2AB670AA1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59983-37CF-4792-BF3B-98068D4AC7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06C9B-B7FA-4AC7-8A0F-7CD139AFCD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7C363-1BDE-4494-AD9A-783CD8949D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944E4-561E-4BAF-9228-668BC0EA7F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DD984-238F-4227-AB3C-D26FE34D6E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62EF2-CA97-415D-B122-F8DFDC48F0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86A10-F69D-42E1-B8FD-F4158E700C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D1854-016F-43E0-9C99-FAB8B3FE8E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5D1D5"/>
            </a:gs>
            <a:gs pos="100000">
              <a:srgbClr val="9D9A9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3EF3439A-A932-4D6F-A7F8-B3C71FBC7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5D1D5"/>
            </a:gs>
            <a:gs pos="50000">
              <a:srgbClr val="9D9A9D"/>
            </a:gs>
            <a:gs pos="100000">
              <a:srgbClr val="D5D1D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0"/>
            <a:ext cx="7772400" cy="1728788"/>
          </a:xfrm>
        </p:spPr>
        <p:txBody>
          <a:bodyPr/>
          <a:lstStyle/>
          <a:p>
            <a:pPr eaLnBrk="1" hangingPunct="1"/>
            <a:r>
              <a:rPr lang="ru-RU" sz="1400" smtClean="0">
                <a:solidFill>
                  <a:srgbClr val="4D4D4D"/>
                </a:solidFill>
                <a:latin typeface="Times New Roman" pitchFamily="18" charset="0"/>
              </a:rPr>
              <a:t>Министерство природных ресурсов и экологии Российской Федерации</a:t>
            </a:r>
            <a:br>
              <a:rPr lang="ru-RU" sz="1400" smtClean="0">
                <a:solidFill>
                  <a:srgbClr val="4D4D4D"/>
                </a:solidFill>
                <a:latin typeface="Times New Roman" pitchFamily="18" charset="0"/>
              </a:rPr>
            </a:br>
            <a:r>
              <a:rPr lang="ru-RU" sz="1400" smtClean="0">
                <a:solidFill>
                  <a:srgbClr val="4D4D4D"/>
                </a:solidFill>
                <a:latin typeface="Times New Roman" pitchFamily="18" charset="0"/>
              </a:rPr>
              <a:t>Федеральное агентство по неропользованию – Роснедра</a:t>
            </a:r>
            <a:br>
              <a:rPr lang="ru-RU" sz="1400" smtClean="0">
                <a:solidFill>
                  <a:srgbClr val="4D4D4D"/>
                </a:solidFill>
                <a:latin typeface="Times New Roman" pitchFamily="18" charset="0"/>
              </a:rPr>
            </a:br>
            <a:r>
              <a:rPr lang="ru-RU" sz="1400" b="1" smtClean="0">
                <a:solidFill>
                  <a:srgbClr val="4D4D4D"/>
                </a:solidFill>
                <a:latin typeface="Times New Roman" pitchFamily="18" charset="0"/>
              </a:rPr>
              <a:t>Научно-редакционный  совет по геологическому картированию территории Российской Федерации Федерального агентства по недропользованию (НРС Роснедра)</a:t>
            </a:r>
            <a:endParaRPr lang="ru-RU" sz="1400" smtClean="0">
              <a:solidFill>
                <a:srgbClr val="4D4D4D"/>
              </a:solidFill>
              <a:latin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636838"/>
            <a:ext cx="8064500" cy="30241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НРС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Роснедра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в обеспечении качества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Госгеолкарт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на современном этапе.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2800" b="1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1800" b="1" dirty="0">
                <a:solidFill>
                  <a:srgbClr val="333333"/>
                </a:solidFill>
                <a:latin typeface="Times New Roman" pitchFamily="18" charset="0"/>
              </a:rPr>
              <a:t>Зубова Т.Н., Марковский Б.А., Иогансон А.К., Солдатов О.Б.,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1800" b="1" dirty="0" err="1">
                <a:solidFill>
                  <a:srgbClr val="333333"/>
                </a:solidFill>
                <a:latin typeface="Times New Roman" pitchFamily="18" charset="0"/>
              </a:rPr>
              <a:t>Стуканов</a:t>
            </a:r>
            <a:r>
              <a:rPr lang="ru-RU" sz="1800" b="1" dirty="0">
                <a:solidFill>
                  <a:srgbClr val="333333"/>
                </a:solidFill>
                <a:latin typeface="Times New Roman" pitchFamily="18" charset="0"/>
              </a:rPr>
              <a:t> А.С. (НРС </a:t>
            </a:r>
            <a:r>
              <a:rPr lang="ru-RU" sz="1800" b="1" dirty="0" err="1">
                <a:solidFill>
                  <a:srgbClr val="333333"/>
                </a:solidFill>
                <a:latin typeface="Times New Roman" pitchFamily="18" charset="0"/>
              </a:rPr>
              <a:t>Роснедра</a:t>
            </a:r>
            <a:r>
              <a:rPr lang="ru-RU" sz="1800" b="1" dirty="0">
                <a:solidFill>
                  <a:srgbClr val="333333"/>
                </a:solidFill>
                <a:latin typeface="Times New Roman" pitchFamily="18" charset="0"/>
              </a:rPr>
              <a:t>).</a:t>
            </a:r>
            <a:r>
              <a:rPr lang="ru-RU" sz="2800" dirty="0">
                <a:solidFill>
                  <a:srgbClr val="333333"/>
                </a:solidFill>
              </a:rPr>
              <a:t> </a:t>
            </a:r>
          </a:p>
        </p:txBody>
      </p:sp>
      <p:pic>
        <p:nvPicPr>
          <p:cNvPr id="51" name="Picture 5" descr="Герб_агентства"/>
          <p:cNvPicPr preferRelativeResize="0">
            <a:picLocks noChangeAspect="1" noChangeArrowheads="1"/>
          </p:cNvPicPr>
          <p:nvPr/>
        </p:nvPicPr>
        <p:blipFill>
          <a:blip r:embed="rId2">
            <a:clrChange>
              <a:clrFrom>
                <a:srgbClr val="E3E8EE"/>
              </a:clrFrom>
              <a:clrTo>
                <a:srgbClr val="E3E8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476250"/>
            <a:ext cx="788987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68313" y="1341438"/>
            <a:ext cx="835183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81075"/>
          </a:xfrm>
        </p:spPr>
        <p:txBody>
          <a:bodyPr/>
          <a:lstStyle/>
          <a:p>
            <a:pPr eaLnBrk="1" hangingPunct="1"/>
            <a:r>
              <a:rPr lang="ru-RU" sz="1400" smtClean="0">
                <a:solidFill>
                  <a:srgbClr val="4D4D4D"/>
                </a:solidFill>
                <a:latin typeface="Times New Roman" pitchFamily="18" charset="0"/>
              </a:rPr>
              <a:t>Министерство природных ресурсов и экологии Российской Федерации</a:t>
            </a:r>
            <a:br>
              <a:rPr lang="ru-RU" sz="1400" smtClean="0">
                <a:solidFill>
                  <a:srgbClr val="4D4D4D"/>
                </a:solidFill>
                <a:latin typeface="Times New Roman" pitchFamily="18" charset="0"/>
              </a:rPr>
            </a:br>
            <a:r>
              <a:rPr lang="ru-RU" sz="1400" smtClean="0">
                <a:solidFill>
                  <a:srgbClr val="4D4D4D"/>
                </a:solidFill>
                <a:latin typeface="Times New Roman" pitchFamily="18" charset="0"/>
              </a:rPr>
              <a:t>Федеральное агентство по недропользованию – Роснедра</a:t>
            </a:r>
            <a:br>
              <a:rPr lang="ru-RU" sz="1400" smtClean="0">
                <a:solidFill>
                  <a:srgbClr val="4D4D4D"/>
                </a:solidFill>
                <a:latin typeface="Times New Roman" pitchFamily="18" charset="0"/>
              </a:rPr>
            </a:br>
            <a:r>
              <a:rPr lang="ru-RU" sz="1400" b="1" smtClean="0">
                <a:solidFill>
                  <a:srgbClr val="4D4D4D"/>
                </a:solidFill>
                <a:latin typeface="Times New Roman" pitchFamily="18" charset="0"/>
              </a:rPr>
              <a:t>Научно-редакционный  совет по геологическому картированию территории Российской Федерации Федерального агентства по недропользованию (НРС Роснедра)</a:t>
            </a:r>
          </a:p>
        </p:txBody>
      </p:sp>
      <p:pic>
        <p:nvPicPr>
          <p:cNvPr id="51" name="Picture 5" descr="Герб_агентства"/>
          <p:cNvPicPr preferRelativeResize="0">
            <a:picLocks noChangeAspect="1" noChangeArrowheads="1"/>
          </p:cNvPicPr>
          <p:nvPr/>
        </p:nvPicPr>
        <p:blipFill>
          <a:blip r:embed="rId2">
            <a:clrChange>
              <a:clrFrom>
                <a:srgbClr val="E3E8EE"/>
              </a:clrFrom>
              <a:clrTo>
                <a:srgbClr val="E3E8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115888"/>
            <a:ext cx="788988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663" name="Group 111"/>
          <p:cNvGraphicFramePr>
            <a:graphicFrameLocks noGrp="1"/>
          </p:cNvGraphicFramePr>
          <p:nvPr>
            <p:ph idx="1"/>
          </p:nvPr>
        </p:nvGraphicFramePr>
        <p:xfrm>
          <a:off x="323850" y="1622425"/>
          <a:ext cx="8589963" cy="4957763"/>
        </p:xfrm>
        <a:graphic>
          <a:graphicData uri="http://schemas.openxmlformats.org/drawingml/2006/table">
            <a:tbl>
              <a:tblPr/>
              <a:tblGrid>
                <a:gridCol w="311519"/>
                <a:gridCol w="1200649"/>
                <a:gridCol w="2304256"/>
                <a:gridCol w="1080120"/>
                <a:gridCol w="936104"/>
                <a:gridCol w="1908925"/>
                <a:gridCol w="848391"/>
              </a:tblGrid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№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Организация-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исполнитель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Название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материалов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Срок завершения по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Госконтракту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Дата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поступ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ления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Бюро НРС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Состояние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Место нахождения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материалов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ФГУНПП «Геолого-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разведка»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«Требования к опережающей геофизической основе ГК-200/2»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2009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25.03.09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Рассмотрены  НРС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31.03.09, возвращены 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Доработку (Протокол №11)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 доработке у авторов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ФГУП «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ВНИИОкеан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геология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Схема корреляции четвертичных отложений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шельфа Арктических морей и суши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территории России.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2010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20.02.13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Рассмотрена Бюро НРС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15.03.13,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возвращена на доработку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(Протокол № 4-1)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 доработке у авторов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9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ФГУП «ВСЕГЕИ»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«Требования к составу и структуре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сопровож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-дающих и первичных БД ГК-200/2 и ГК-1000/3»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2010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08.10.10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Рассмотрен Бюро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НРС 17.11.10,возвращены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 доработку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(Протокол №38)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 доработке у авторов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ФГУП «ВСЕГЕИ»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«Требования к авторским вариантам  Госгеолкарты-1000/3 и Госгеолкарты-200/2»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2011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13.03.12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Рассмотрены Бюро НРС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19.04.12, возвращены 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доработку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(Протокол № 13)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 доработке у авторов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605" name="Text Box 104"/>
          <p:cNvSpPr txBox="1">
            <a:spLocks noChangeArrowheads="1"/>
          </p:cNvSpPr>
          <p:nvPr/>
        </p:nvSpPr>
        <p:spPr bwMode="auto">
          <a:xfrm>
            <a:off x="620713" y="981075"/>
            <a:ext cx="82280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333333"/>
                </a:solidFill>
                <a:latin typeface="Times New Roman" pitchFamily="18" charset="0"/>
              </a:rPr>
              <a:t>Не апробированные нормативно-методические документы, обеспечивающие</a:t>
            </a:r>
          </a:p>
          <a:p>
            <a:pPr algn="ctr"/>
            <a:r>
              <a:rPr lang="ru-RU" b="1">
                <a:solidFill>
                  <a:srgbClr val="333333"/>
                </a:solidFill>
                <a:latin typeface="Times New Roman" pitchFamily="18" charset="0"/>
              </a:rPr>
              <a:t>региональную геологическую изученность недр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68313" y="981075"/>
            <a:ext cx="835183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81075"/>
          </a:xfrm>
        </p:spPr>
        <p:txBody>
          <a:bodyPr/>
          <a:lstStyle/>
          <a:p>
            <a:pPr eaLnBrk="1" hangingPunct="1"/>
            <a:r>
              <a:rPr lang="ru-RU" sz="1400" smtClean="0">
                <a:solidFill>
                  <a:srgbClr val="4D4D4D"/>
                </a:solidFill>
                <a:latin typeface="Times New Roman" pitchFamily="18" charset="0"/>
              </a:rPr>
              <a:t>Министерство природных ресурсов и экологии Российской Федерации</a:t>
            </a:r>
            <a:br>
              <a:rPr lang="ru-RU" sz="1400" smtClean="0">
                <a:solidFill>
                  <a:srgbClr val="4D4D4D"/>
                </a:solidFill>
                <a:latin typeface="Times New Roman" pitchFamily="18" charset="0"/>
              </a:rPr>
            </a:br>
            <a:r>
              <a:rPr lang="ru-RU" sz="1400" smtClean="0">
                <a:solidFill>
                  <a:srgbClr val="4D4D4D"/>
                </a:solidFill>
                <a:latin typeface="Times New Roman" pitchFamily="18" charset="0"/>
              </a:rPr>
              <a:t>Федеральное агентство по недропользованию – Роснедра</a:t>
            </a:r>
            <a:br>
              <a:rPr lang="ru-RU" sz="1400" smtClean="0">
                <a:solidFill>
                  <a:srgbClr val="4D4D4D"/>
                </a:solidFill>
                <a:latin typeface="Times New Roman" pitchFamily="18" charset="0"/>
              </a:rPr>
            </a:br>
            <a:r>
              <a:rPr lang="ru-RU" sz="1400" b="1" smtClean="0">
                <a:solidFill>
                  <a:srgbClr val="4D4D4D"/>
                </a:solidFill>
                <a:latin typeface="Times New Roman" pitchFamily="18" charset="0"/>
              </a:rPr>
              <a:t>Научно-редакционный  совет по геологическому картированию территории Российской Федерации Федерального агентства по недропользованию (НРС Роснедра)</a:t>
            </a:r>
          </a:p>
        </p:txBody>
      </p:sp>
      <p:pic>
        <p:nvPicPr>
          <p:cNvPr id="51" name="Picture 5" descr="Герб_агентства"/>
          <p:cNvPicPr preferRelativeResize="0">
            <a:picLocks noChangeAspect="1" noChangeArrowheads="1"/>
          </p:cNvPicPr>
          <p:nvPr/>
        </p:nvPicPr>
        <p:blipFill>
          <a:blip r:embed="rId2">
            <a:clrChange>
              <a:clrFrom>
                <a:srgbClr val="E3E8EE"/>
              </a:clrFrom>
              <a:clrTo>
                <a:srgbClr val="E3E8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115888"/>
            <a:ext cx="788988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104"/>
          <p:cNvSpPr txBox="1">
            <a:spLocks noChangeArrowheads="1"/>
          </p:cNvSpPr>
          <p:nvPr/>
        </p:nvSpPr>
        <p:spPr bwMode="auto">
          <a:xfrm>
            <a:off x="179388" y="909638"/>
            <a:ext cx="87852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333333"/>
                </a:solidFill>
                <a:latin typeface="Times New Roman" pitchFamily="18" charset="0"/>
              </a:rPr>
              <a:t>Геолого-методические проблемы, снижающие качество комплектов Госгеолкарт</a:t>
            </a:r>
          </a:p>
        </p:txBody>
      </p:sp>
      <p:sp>
        <p:nvSpPr>
          <p:cNvPr id="24580" name="Прямоугольник 2"/>
          <p:cNvSpPr>
            <a:spLocks noChangeArrowheads="1"/>
          </p:cNvSpPr>
          <p:nvPr/>
        </p:nvSpPr>
        <p:spPr bwMode="auto">
          <a:xfrm>
            <a:off x="0" y="1863725"/>
            <a:ext cx="9144000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ts val="600"/>
              </a:spcBef>
              <a:buFont typeface="Arial" charset="0"/>
              <a:buChar char="•"/>
            </a:pPr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включение устаревших  оценочных параметров 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в технические (геологические) задания  в объекты ГДП-200 по Госконтрактам; </a:t>
            </a:r>
          </a:p>
          <a:p>
            <a:pPr marL="342900" indent="-342900" algn="just">
              <a:spcBef>
                <a:spcPts val="600"/>
              </a:spcBef>
              <a:buFont typeface="Arial" charset="0"/>
              <a:buChar char="•"/>
            </a:pPr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задержка с вводом в действие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необходимых нормативно-методических документов, регламентирующих проведение региональных геологических исследований;</a:t>
            </a:r>
          </a:p>
          <a:p>
            <a:pPr marL="342900" indent="-342900" algn="just">
              <a:spcBef>
                <a:spcPts val="600"/>
              </a:spcBef>
              <a:buFont typeface="Arial" charset="0"/>
              <a:buChar char="•"/>
            </a:pPr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отсутствие  увязки серийных легенд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ГК- 1000 и ГК-200 в пределах их территорий;</a:t>
            </a:r>
          </a:p>
          <a:p>
            <a:pPr marL="342900" indent="-342900" algn="just">
              <a:spcBef>
                <a:spcPts val="600"/>
              </a:spcBef>
              <a:buFont typeface="Arial" charset="0"/>
              <a:buChar char="•"/>
            </a:pPr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необеспеченность   доступа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к информационному ресурсу по серийным легендам Госгеолкарт;</a:t>
            </a:r>
          </a:p>
          <a:p>
            <a:pPr marL="342900" indent="-342900" algn="just">
              <a:spcBef>
                <a:spcPts val="600"/>
              </a:spcBef>
              <a:buFont typeface="Arial" charset="0"/>
              <a:buChar char="•"/>
            </a:pPr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сложности увязки материалов суша-море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just">
              <a:spcBef>
                <a:spcPts val="600"/>
              </a:spcBef>
              <a:buFont typeface="Arial" charset="0"/>
              <a:buChar char="•"/>
            </a:pPr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проблемы картографирования четвертичных образований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(ледникового и морского генезиса)  в Северных областях.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68313" y="981075"/>
            <a:ext cx="835183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81075"/>
          </a:xfrm>
        </p:spPr>
        <p:txBody>
          <a:bodyPr/>
          <a:lstStyle/>
          <a:p>
            <a:pPr eaLnBrk="1" hangingPunct="1"/>
            <a:r>
              <a:rPr lang="ru-RU" sz="1400" smtClean="0">
                <a:solidFill>
                  <a:srgbClr val="4D4D4D"/>
                </a:solidFill>
                <a:latin typeface="Times New Roman" pitchFamily="18" charset="0"/>
              </a:rPr>
              <a:t>Министерство природных ресурсов и экологии Российской Федерации</a:t>
            </a:r>
            <a:br>
              <a:rPr lang="ru-RU" sz="1400" smtClean="0">
                <a:solidFill>
                  <a:srgbClr val="4D4D4D"/>
                </a:solidFill>
                <a:latin typeface="Times New Roman" pitchFamily="18" charset="0"/>
              </a:rPr>
            </a:br>
            <a:r>
              <a:rPr lang="ru-RU" sz="1400" smtClean="0">
                <a:solidFill>
                  <a:srgbClr val="4D4D4D"/>
                </a:solidFill>
                <a:latin typeface="Times New Roman" pitchFamily="18" charset="0"/>
              </a:rPr>
              <a:t>Федеральное агентство по недропользованию – Роснедра</a:t>
            </a:r>
            <a:br>
              <a:rPr lang="ru-RU" sz="1400" smtClean="0">
                <a:solidFill>
                  <a:srgbClr val="4D4D4D"/>
                </a:solidFill>
                <a:latin typeface="Times New Roman" pitchFamily="18" charset="0"/>
              </a:rPr>
            </a:br>
            <a:r>
              <a:rPr lang="ru-RU" sz="1400" b="1" smtClean="0">
                <a:solidFill>
                  <a:srgbClr val="4D4D4D"/>
                </a:solidFill>
                <a:latin typeface="Times New Roman" pitchFamily="18" charset="0"/>
              </a:rPr>
              <a:t>Научно-редакционный  совет по геологическому картированию территории Российской Федерации Федерального агентства по недропользованию (НРС Роснедра)</a:t>
            </a:r>
          </a:p>
        </p:txBody>
      </p:sp>
      <p:pic>
        <p:nvPicPr>
          <p:cNvPr id="51" name="Picture 5" descr="Герб_агентства"/>
          <p:cNvPicPr preferRelativeResize="0">
            <a:picLocks noChangeAspect="1" noChangeArrowheads="1"/>
          </p:cNvPicPr>
          <p:nvPr/>
        </p:nvPicPr>
        <p:blipFill>
          <a:blip r:embed="rId2">
            <a:clrChange>
              <a:clrFrom>
                <a:srgbClr val="E3E8EE"/>
              </a:clrFrom>
              <a:clrTo>
                <a:srgbClr val="E3E8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115888"/>
            <a:ext cx="788988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104"/>
          <p:cNvSpPr txBox="1">
            <a:spLocks noChangeArrowheads="1"/>
          </p:cNvSpPr>
          <p:nvPr/>
        </p:nvSpPr>
        <p:spPr bwMode="auto">
          <a:xfrm>
            <a:off x="17463" y="1030288"/>
            <a:ext cx="8988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333333"/>
                </a:solidFill>
                <a:latin typeface="Times New Roman" pitchFamily="18" charset="0"/>
              </a:rPr>
              <a:t>Соотношение количества поступающих в НРС авторских и апробированных прогнозных ресурсов</a:t>
            </a:r>
          </a:p>
        </p:txBody>
      </p:sp>
      <p:pic>
        <p:nvPicPr>
          <p:cNvPr id="25604" name="Picture 2" descr="C:\Users\vera_golovenko\Desktop\Петрову Rjkktubz 040413\Рисунок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1663" y="1630363"/>
            <a:ext cx="47117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6970713" y="6438900"/>
            <a:ext cx="19764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253D75"/>
                </a:solidFill>
                <a:latin typeface="Times New Roman" pitchFamily="18" charset="0"/>
              </a:rPr>
              <a:t>- </a:t>
            </a:r>
            <a:r>
              <a:rPr lang="ru-RU" sz="1000" b="1">
                <a:solidFill>
                  <a:srgbClr val="253D75"/>
                </a:solidFill>
                <a:latin typeface="Times New Roman" pitchFamily="18" charset="0"/>
              </a:rPr>
              <a:t>Цветные металлы (</a:t>
            </a:r>
            <a:r>
              <a:rPr lang="en-US" sz="1000" b="1">
                <a:solidFill>
                  <a:srgbClr val="253D75"/>
                </a:solidFill>
                <a:latin typeface="Times New Roman" pitchFamily="18" charset="0"/>
              </a:rPr>
              <a:t>Cu,Pb,Zn)</a:t>
            </a:r>
            <a:endParaRPr lang="ru-RU"/>
          </a:p>
        </p:txBody>
      </p:sp>
      <p:sp>
        <p:nvSpPr>
          <p:cNvPr id="25606" name="Oval 99"/>
          <p:cNvSpPr>
            <a:spLocks noChangeArrowheads="1"/>
          </p:cNvSpPr>
          <p:nvPr/>
        </p:nvSpPr>
        <p:spPr bwMode="auto">
          <a:xfrm>
            <a:off x="4508500" y="6521450"/>
            <a:ext cx="107950" cy="10795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5607" name="Text Box 8"/>
          <p:cNvSpPr txBox="1">
            <a:spLocks noChangeArrowheads="1"/>
          </p:cNvSpPr>
          <p:nvPr/>
        </p:nvSpPr>
        <p:spPr bwMode="auto">
          <a:xfrm>
            <a:off x="6953250" y="4411663"/>
            <a:ext cx="7270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>
                <a:solidFill>
                  <a:srgbClr val="253D75"/>
                </a:solidFill>
                <a:latin typeface="Times New Roman" pitchFamily="18" charset="0"/>
              </a:rPr>
              <a:t>- Алмазы</a:t>
            </a:r>
            <a:endParaRPr lang="ru-RU"/>
          </a:p>
        </p:txBody>
      </p:sp>
      <p:sp>
        <p:nvSpPr>
          <p:cNvPr id="25608" name="Text Box 14"/>
          <p:cNvSpPr txBox="1">
            <a:spLocks noChangeArrowheads="1"/>
          </p:cNvSpPr>
          <p:nvPr/>
        </p:nvSpPr>
        <p:spPr bwMode="auto">
          <a:xfrm>
            <a:off x="4702175" y="5124450"/>
            <a:ext cx="1690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253D75"/>
              </a:buClr>
              <a:buSzPts val="1000"/>
              <a:buFontTx/>
              <a:buChar char="-"/>
            </a:pPr>
            <a:r>
              <a:rPr lang="ru-RU" sz="1000" b="1">
                <a:solidFill>
                  <a:srgbClr val="253D75"/>
                </a:solidFill>
                <a:latin typeface="Times New Roman" pitchFamily="18" charset="0"/>
              </a:rPr>
              <a:t>Горно-химическое сырье</a:t>
            </a:r>
          </a:p>
          <a:p>
            <a:r>
              <a:rPr lang="ru-RU" sz="1000" b="1">
                <a:solidFill>
                  <a:srgbClr val="253D75"/>
                </a:solidFill>
                <a:latin typeface="Times New Roman" pitchFamily="18" charset="0"/>
              </a:rPr>
              <a:t> (фосфориты)</a:t>
            </a:r>
            <a:endParaRPr lang="ru-RU"/>
          </a:p>
        </p:txBody>
      </p:sp>
      <p:sp>
        <p:nvSpPr>
          <p:cNvPr id="25609" name="Text Box 100"/>
          <p:cNvSpPr txBox="1">
            <a:spLocks noChangeArrowheads="1"/>
          </p:cNvSpPr>
          <p:nvPr/>
        </p:nvSpPr>
        <p:spPr bwMode="auto">
          <a:xfrm>
            <a:off x="4598988" y="5992813"/>
            <a:ext cx="2206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253D75"/>
              </a:buClr>
              <a:buSzPts val="1000"/>
              <a:buFontTx/>
              <a:buChar char="-"/>
            </a:pPr>
            <a:r>
              <a:rPr lang="ru-RU" sz="1000" b="1">
                <a:solidFill>
                  <a:srgbClr val="253D75"/>
                </a:solidFill>
                <a:latin typeface="Times New Roman" pitchFamily="18" charset="0"/>
              </a:rPr>
              <a:t>Нерудные строительные </a:t>
            </a:r>
          </a:p>
          <a:p>
            <a:pPr>
              <a:buClr>
                <a:srgbClr val="253D75"/>
              </a:buClr>
              <a:buSzPts val="1000"/>
              <a:buFontTx/>
              <a:buChar char="-"/>
            </a:pPr>
            <a:r>
              <a:rPr lang="ru-RU" sz="1000" b="1">
                <a:solidFill>
                  <a:srgbClr val="253D75"/>
                </a:solidFill>
                <a:latin typeface="Times New Roman" pitchFamily="18" charset="0"/>
              </a:rPr>
              <a:t>Материалы (тугоплавкие глины) </a:t>
            </a:r>
            <a:endParaRPr lang="ru-RU"/>
          </a:p>
        </p:txBody>
      </p:sp>
      <p:sp>
        <p:nvSpPr>
          <p:cNvPr id="25610" name="Oval 123"/>
          <p:cNvSpPr>
            <a:spLocks noChangeArrowheads="1"/>
          </p:cNvSpPr>
          <p:nvPr/>
        </p:nvSpPr>
        <p:spPr bwMode="auto">
          <a:xfrm>
            <a:off x="4506913" y="6138863"/>
            <a:ext cx="107950" cy="107950"/>
          </a:xfrm>
          <a:prstGeom prst="ellipse">
            <a:avLst/>
          </a:prstGeom>
          <a:solidFill>
            <a:srgbClr val="808080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5611" name="Oval 123"/>
          <p:cNvSpPr>
            <a:spLocks noChangeArrowheads="1"/>
          </p:cNvSpPr>
          <p:nvPr/>
        </p:nvSpPr>
        <p:spPr bwMode="auto">
          <a:xfrm>
            <a:off x="4506913" y="5764213"/>
            <a:ext cx="107950" cy="10795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5612" name="Oval 77"/>
          <p:cNvSpPr>
            <a:spLocks noChangeArrowheads="1"/>
          </p:cNvSpPr>
          <p:nvPr/>
        </p:nvSpPr>
        <p:spPr bwMode="auto">
          <a:xfrm>
            <a:off x="6945313" y="5751513"/>
            <a:ext cx="107950" cy="10795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5613" name="Text Box 5"/>
          <p:cNvSpPr txBox="1">
            <a:spLocks noChangeArrowheads="1"/>
          </p:cNvSpPr>
          <p:nvPr/>
        </p:nvSpPr>
        <p:spPr bwMode="auto">
          <a:xfrm>
            <a:off x="6994525" y="6056313"/>
            <a:ext cx="2114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253D75"/>
                </a:solidFill>
                <a:latin typeface="Times New Roman" pitchFamily="18" charset="0"/>
              </a:rPr>
              <a:t>- </a:t>
            </a:r>
            <a:r>
              <a:rPr lang="ru-RU" sz="1000" b="1">
                <a:solidFill>
                  <a:srgbClr val="253D75"/>
                </a:solidFill>
                <a:latin typeface="Times New Roman" pitchFamily="18" charset="0"/>
              </a:rPr>
              <a:t>Благородные металлы ( </a:t>
            </a:r>
            <a:r>
              <a:rPr lang="en-US" sz="1000" b="1">
                <a:solidFill>
                  <a:srgbClr val="253D75"/>
                </a:solidFill>
                <a:latin typeface="Times New Roman" pitchFamily="18" charset="0"/>
              </a:rPr>
              <a:t>Au, Ag)</a:t>
            </a:r>
            <a:endParaRPr lang="ru-RU"/>
          </a:p>
        </p:txBody>
      </p:sp>
      <p:sp>
        <p:nvSpPr>
          <p:cNvPr id="25614" name="Text Box 78"/>
          <p:cNvSpPr txBox="1">
            <a:spLocks noChangeArrowheads="1"/>
          </p:cNvSpPr>
          <p:nvPr/>
        </p:nvSpPr>
        <p:spPr bwMode="auto">
          <a:xfrm>
            <a:off x="6994525" y="5673725"/>
            <a:ext cx="21034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>
                <a:solidFill>
                  <a:srgbClr val="253D75"/>
                </a:solidFill>
                <a:latin typeface="Times New Roman" pitchFamily="18" charset="0"/>
              </a:rPr>
              <a:t>- Редкие металлы (</a:t>
            </a:r>
            <a:r>
              <a:rPr lang="en-US" sz="1000" b="1">
                <a:solidFill>
                  <a:srgbClr val="253D75"/>
                </a:solidFill>
                <a:latin typeface="Times New Roman" pitchFamily="18" charset="0"/>
              </a:rPr>
              <a:t>W, Mo,Sn, Ge</a:t>
            </a:r>
            <a:r>
              <a:rPr lang="ru-RU" sz="1000" b="1">
                <a:solidFill>
                  <a:srgbClr val="253D75"/>
                </a:solidFill>
                <a:latin typeface="Times New Roman" pitchFamily="18" charset="0"/>
              </a:rPr>
              <a:t>)</a:t>
            </a:r>
            <a:endParaRPr lang="ru-RU"/>
          </a:p>
        </p:txBody>
      </p:sp>
      <p:sp>
        <p:nvSpPr>
          <p:cNvPr id="25615" name="Oval 99"/>
          <p:cNvSpPr>
            <a:spLocks noChangeArrowheads="1"/>
          </p:cNvSpPr>
          <p:nvPr/>
        </p:nvSpPr>
        <p:spPr bwMode="auto">
          <a:xfrm>
            <a:off x="4508500" y="6521450"/>
            <a:ext cx="107950" cy="10795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5616" name="Text Box 100"/>
          <p:cNvSpPr txBox="1">
            <a:spLocks noChangeArrowheads="1"/>
          </p:cNvSpPr>
          <p:nvPr/>
        </p:nvSpPr>
        <p:spPr bwMode="auto">
          <a:xfrm>
            <a:off x="4598988" y="6478588"/>
            <a:ext cx="8429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>
                <a:solidFill>
                  <a:srgbClr val="253D75"/>
                </a:solidFill>
                <a:latin typeface="Times New Roman" pitchFamily="18" charset="0"/>
              </a:rPr>
              <a:t>- Марганец</a:t>
            </a:r>
            <a:endParaRPr lang="ru-RU"/>
          </a:p>
        </p:txBody>
      </p:sp>
      <p:sp>
        <p:nvSpPr>
          <p:cNvPr id="25617" name="Oval 113"/>
          <p:cNvSpPr>
            <a:spLocks noChangeArrowheads="1"/>
          </p:cNvSpPr>
          <p:nvPr/>
        </p:nvSpPr>
        <p:spPr bwMode="auto">
          <a:xfrm>
            <a:off x="6945313" y="6507163"/>
            <a:ext cx="107950" cy="107950"/>
          </a:xfrm>
          <a:prstGeom prst="ellipse">
            <a:avLst/>
          </a:prstGeom>
          <a:solidFill>
            <a:srgbClr val="66FF33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5618" name="Oval 114"/>
          <p:cNvSpPr>
            <a:spLocks noChangeArrowheads="1"/>
          </p:cNvSpPr>
          <p:nvPr/>
        </p:nvSpPr>
        <p:spPr bwMode="auto">
          <a:xfrm>
            <a:off x="6945313" y="6124575"/>
            <a:ext cx="107950" cy="107950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5619" name="Oval 122"/>
          <p:cNvSpPr>
            <a:spLocks noChangeArrowheads="1"/>
          </p:cNvSpPr>
          <p:nvPr/>
        </p:nvSpPr>
        <p:spPr bwMode="auto">
          <a:xfrm>
            <a:off x="6892925" y="4479925"/>
            <a:ext cx="107950" cy="107950"/>
          </a:xfrm>
          <a:prstGeom prst="ellipse">
            <a:avLst/>
          </a:prstGeom>
          <a:solidFill>
            <a:srgbClr val="66FFFF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5620" name="Oval 123"/>
          <p:cNvSpPr>
            <a:spLocks noChangeArrowheads="1"/>
          </p:cNvSpPr>
          <p:nvPr/>
        </p:nvSpPr>
        <p:spPr bwMode="auto">
          <a:xfrm>
            <a:off x="4516438" y="5272088"/>
            <a:ext cx="107950" cy="1079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5621" name="Oval 72"/>
          <p:cNvSpPr>
            <a:spLocks noChangeArrowheads="1"/>
          </p:cNvSpPr>
          <p:nvPr/>
        </p:nvSpPr>
        <p:spPr bwMode="auto">
          <a:xfrm>
            <a:off x="6892925" y="5245100"/>
            <a:ext cx="107950" cy="10795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5622" name="Text Box 73"/>
          <p:cNvSpPr txBox="1">
            <a:spLocks noChangeArrowheads="1"/>
          </p:cNvSpPr>
          <p:nvPr/>
        </p:nvSpPr>
        <p:spPr bwMode="auto">
          <a:xfrm>
            <a:off x="7000875" y="5176838"/>
            <a:ext cx="22082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>
                <a:solidFill>
                  <a:srgbClr val="253D75"/>
                </a:solidFill>
                <a:latin typeface="Times New Roman" pitchFamily="18" charset="0"/>
              </a:rPr>
              <a:t>- Радиоактивные элементы (</a:t>
            </a:r>
            <a:r>
              <a:rPr lang="en-US" sz="1000" b="1">
                <a:solidFill>
                  <a:srgbClr val="253D75"/>
                </a:solidFill>
                <a:latin typeface="Times New Roman" pitchFamily="18" charset="0"/>
              </a:rPr>
              <a:t>U, Th)</a:t>
            </a:r>
            <a:endParaRPr lang="ru-RU"/>
          </a:p>
        </p:txBody>
      </p:sp>
      <p:sp>
        <p:nvSpPr>
          <p:cNvPr id="25623" name="Oval 112"/>
          <p:cNvSpPr>
            <a:spLocks noChangeArrowheads="1"/>
          </p:cNvSpPr>
          <p:nvPr/>
        </p:nvSpPr>
        <p:spPr bwMode="auto">
          <a:xfrm>
            <a:off x="6892925" y="4864100"/>
            <a:ext cx="107950" cy="107950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5624" name="Oval 123"/>
          <p:cNvSpPr>
            <a:spLocks noChangeArrowheads="1"/>
          </p:cNvSpPr>
          <p:nvPr/>
        </p:nvSpPr>
        <p:spPr bwMode="auto">
          <a:xfrm>
            <a:off x="4506913" y="6138863"/>
            <a:ext cx="107950" cy="107950"/>
          </a:xfrm>
          <a:prstGeom prst="ellipse">
            <a:avLst/>
          </a:prstGeom>
          <a:solidFill>
            <a:srgbClr val="808080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5625" name="Oval 123"/>
          <p:cNvSpPr>
            <a:spLocks noChangeArrowheads="1"/>
          </p:cNvSpPr>
          <p:nvPr/>
        </p:nvSpPr>
        <p:spPr bwMode="auto">
          <a:xfrm>
            <a:off x="4506913" y="5764213"/>
            <a:ext cx="107950" cy="10795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5626" name="Text Box 121"/>
          <p:cNvSpPr txBox="1">
            <a:spLocks noChangeArrowheads="1"/>
          </p:cNvSpPr>
          <p:nvPr/>
        </p:nvSpPr>
        <p:spPr bwMode="auto">
          <a:xfrm>
            <a:off x="4598988" y="5694363"/>
            <a:ext cx="12604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>
                <a:solidFill>
                  <a:srgbClr val="253D75"/>
                </a:solidFill>
                <a:latin typeface="Times New Roman" pitchFamily="18" charset="0"/>
              </a:rPr>
              <a:t>- Черные металлы</a:t>
            </a:r>
            <a:endParaRPr lang="ru-RU"/>
          </a:p>
        </p:txBody>
      </p:sp>
      <p:sp>
        <p:nvSpPr>
          <p:cNvPr id="25627" name="Oval 123"/>
          <p:cNvSpPr>
            <a:spLocks noChangeArrowheads="1"/>
          </p:cNvSpPr>
          <p:nvPr/>
        </p:nvSpPr>
        <p:spPr bwMode="auto">
          <a:xfrm>
            <a:off x="4516438" y="4862513"/>
            <a:ext cx="107950" cy="107950"/>
          </a:xfrm>
          <a:prstGeom prst="ellipse">
            <a:avLst/>
          </a:prstGeom>
          <a:solidFill>
            <a:srgbClr val="996633"/>
          </a:solidFill>
          <a:ln w="63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5628" name="Text Box 218"/>
          <p:cNvSpPr txBox="1">
            <a:spLocks noChangeArrowheads="1"/>
          </p:cNvSpPr>
          <p:nvPr/>
        </p:nvSpPr>
        <p:spPr bwMode="auto">
          <a:xfrm>
            <a:off x="4589463" y="4794250"/>
            <a:ext cx="20701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>
                <a:solidFill>
                  <a:srgbClr val="253D75"/>
                </a:solidFill>
                <a:latin typeface="Times New Roman" pitchFamily="18" charset="0"/>
              </a:rPr>
              <a:t>- Неметаллические ископаемые </a:t>
            </a:r>
            <a:endParaRPr lang="ru-RU"/>
          </a:p>
        </p:txBody>
      </p:sp>
      <p:sp>
        <p:nvSpPr>
          <p:cNvPr id="25629" name="Oval 123"/>
          <p:cNvSpPr>
            <a:spLocks noChangeArrowheads="1"/>
          </p:cNvSpPr>
          <p:nvPr/>
        </p:nvSpPr>
        <p:spPr bwMode="auto">
          <a:xfrm>
            <a:off x="4516438" y="4479925"/>
            <a:ext cx="107950" cy="107950"/>
          </a:xfrm>
          <a:prstGeom prst="ellipse">
            <a:avLst/>
          </a:prstGeom>
          <a:solidFill>
            <a:srgbClr val="660033"/>
          </a:solidFill>
          <a:ln w="63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5630" name="Text Box 229"/>
          <p:cNvSpPr txBox="1">
            <a:spLocks noChangeArrowheads="1"/>
          </p:cNvSpPr>
          <p:nvPr/>
        </p:nvSpPr>
        <p:spPr bwMode="auto">
          <a:xfrm>
            <a:off x="4589463" y="4379913"/>
            <a:ext cx="215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253D75"/>
              </a:buClr>
              <a:buSzPts val="1000"/>
              <a:buFontTx/>
              <a:buChar char="-"/>
            </a:pPr>
            <a:r>
              <a:rPr lang="ru-RU" sz="1000" b="1">
                <a:solidFill>
                  <a:srgbClr val="253D75"/>
                </a:solidFill>
                <a:latin typeface="Times New Roman" pitchFamily="18" charset="0"/>
              </a:rPr>
              <a:t>Редкометалльно-редкоземельная</a:t>
            </a:r>
            <a:endParaRPr lang="en-US" sz="1000" b="1">
              <a:solidFill>
                <a:srgbClr val="253D75"/>
              </a:solidFill>
              <a:latin typeface="Times New Roman" pitchFamily="18" charset="0"/>
            </a:endParaRPr>
          </a:p>
          <a:p>
            <a:r>
              <a:rPr lang="en-US" sz="1000" b="1">
                <a:solidFill>
                  <a:srgbClr val="253D75"/>
                </a:solidFill>
                <a:latin typeface="Times New Roman" pitchFamily="18" charset="0"/>
              </a:rPr>
              <a:t>  </a:t>
            </a:r>
            <a:r>
              <a:rPr lang="ru-RU" sz="1000" b="1">
                <a:solidFill>
                  <a:srgbClr val="253D75"/>
                </a:solidFill>
                <a:latin typeface="Times New Roman" pitchFamily="18" charset="0"/>
              </a:rPr>
              <a:t>группа</a:t>
            </a:r>
            <a:endParaRPr lang="ru-RU"/>
          </a:p>
        </p:txBody>
      </p:sp>
      <p:sp>
        <p:nvSpPr>
          <p:cNvPr id="25631" name="Прямоугольник 74"/>
          <p:cNvSpPr>
            <a:spLocks noChangeArrowheads="1"/>
          </p:cNvSpPr>
          <p:nvPr/>
        </p:nvSpPr>
        <p:spPr bwMode="auto">
          <a:xfrm>
            <a:off x="6953250" y="4794250"/>
            <a:ext cx="19796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>
                <a:solidFill>
                  <a:srgbClr val="253D75"/>
                </a:solidFill>
                <a:latin typeface="Times New Roman" pitchFamily="18" charset="0"/>
              </a:rPr>
              <a:t>- Титан-циркониевые россыпи</a:t>
            </a: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2088" y="6070600"/>
            <a:ext cx="217487" cy="219075"/>
          </a:xfrm>
          <a:prstGeom prst="rect">
            <a:avLst/>
          </a:prstGeom>
          <a:solidFill>
            <a:srgbClr val="FF81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92088" y="6423025"/>
            <a:ext cx="217487" cy="21907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34" name="Text Box 121"/>
          <p:cNvSpPr txBox="1">
            <a:spLocks noChangeArrowheads="1"/>
          </p:cNvSpPr>
          <p:nvPr/>
        </p:nvSpPr>
        <p:spPr bwMode="auto">
          <a:xfrm>
            <a:off x="439738" y="6056313"/>
            <a:ext cx="34607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>
                <a:solidFill>
                  <a:srgbClr val="253D75"/>
                </a:solidFill>
                <a:latin typeface="Times New Roman" pitchFamily="18" charset="0"/>
              </a:rPr>
              <a:t>Авторские ресурсы, поступившие на рассмотрение НРС</a:t>
            </a:r>
            <a:endParaRPr lang="ru-RU"/>
          </a:p>
        </p:txBody>
      </p:sp>
      <p:sp>
        <p:nvSpPr>
          <p:cNvPr id="25635" name="Text Box 121"/>
          <p:cNvSpPr txBox="1">
            <a:spLocks noChangeArrowheads="1"/>
          </p:cNvSpPr>
          <p:nvPr/>
        </p:nvSpPr>
        <p:spPr bwMode="auto">
          <a:xfrm>
            <a:off x="438150" y="6408738"/>
            <a:ext cx="27273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>
                <a:solidFill>
                  <a:srgbClr val="253D75"/>
                </a:solidFill>
                <a:latin typeface="Times New Roman" pitchFamily="18" charset="0"/>
              </a:rPr>
              <a:t>Апробированные НРС прогнозные ресурсы</a:t>
            </a:r>
            <a:endParaRPr lang="ru-RU"/>
          </a:p>
        </p:txBody>
      </p:sp>
      <p:grpSp>
        <p:nvGrpSpPr>
          <p:cNvPr id="25636" name="Группа 4"/>
          <p:cNvGrpSpPr>
            <a:grpSpLocks/>
          </p:cNvGrpSpPr>
          <p:nvPr/>
        </p:nvGrpSpPr>
        <p:grpSpPr bwMode="auto">
          <a:xfrm>
            <a:off x="7938" y="1587500"/>
            <a:ext cx="4498975" cy="4524375"/>
            <a:chOff x="8392" y="1587273"/>
            <a:chExt cx="4499205" cy="4524978"/>
          </a:xfrm>
        </p:grpSpPr>
        <p:graphicFrame>
          <p:nvGraphicFramePr>
            <p:cNvPr id="36" name="Диаграмма 35"/>
            <p:cNvGraphicFramePr>
              <a:graphicFrameLocks/>
            </p:cNvGraphicFramePr>
            <p:nvPr/>
          </p:nvGraphicFramePr>
          <p:xfrm>
            <a:off x="8392" y="1587273"/>
            <a:ext cx="4499205" cy="452497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" name="Прямоугольник 3"/>
            <p:cNvSpPr/>
            <p:nvPr/>
          </p:nvSpPr>
          <p:spPr>
            <a:xfrm>
              <a:off x="2843812" y="5547026"/>
              <a:ext cx="1368495" cy="5128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28600" lvl="1" indent="-228600">
                <a:buFontTx/>
                <a:buAutoNum type="arabicPlain" startAt="2013"/>
                <a:defRPr/>
              </a:pPr>
              <a:r>
                <a:rPr lang="ru-RU" sz="1000" b="1" dirty="0">
                  <a:solidFill>
                    <a:srgbClr val="FF0000"/>
                  </a:solidFill>
                  <a:cs typeface="Times New Roman" pitchFamily="18" charset="0"/>
                </a:rPr>
                <a:t>                2014</a:t>
              </a:r>
            </a:p>
            <a:p>
              <a:pPr marL="0" lvl="1">
                <a:defRPr/>
              </a:pPr>
              <a:r>
                <a:rPr lang="ru-RU" sz="1000" b="1" dirty="0">
                  <a:solidFill>
                    <a:srgbClr val="FF0000"/>
                  </a:solidFill>
                  <a:cs typeface="Times New Roman" pitchFamily="18" charset="0"/>
                </a:rPr>
                <a:t>            План</a:t>
              </a:r>
            </a:p>
          </p:txBody>
        </p:sp>
      </p:grpSp>
      <p:cxnSp>
        <p:nvCxnSpPr>
          <p:cNvPr id="43" name="Прямая соединительная линия 42"/>
          <p:cNvCxnSpPr/>
          <p:nvPr/>
        </p:nvCxnSpPr>
        <p:spPr>
          <a:xfrm>
            <a:off x="468313" y="981075"/>
            <a:ext cx="835183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81075"/>
          </a:xfrm>
        </p:spPr>
        <p:txBody>
          <a:bodyPr/>
          <a:lstStyle/>
          <a:p>
            <a:pPr eaLnBrk="1" hangingPunct="1"/>
            <a:r>
              <a:rPr lang="ru-RU" sz="1400" smtClean="0">
                <a:solidFill>
                  <a:srgbClr val="4D4D4D"/>
                </a:solidFill>
                <a:latin typeface="Times New Roman" pitchFamily="18" charset="0"/>
              </a:rPr>
              <a:t>Министерство природных ресурсов и экологии Российской Федерации</a:t>
            </a:r>
            <a:br>
              <a:rPr lang="ru-RU" sz="1400" smtClean="0">
                <a:solidFill>
                  <a:srgbClr val="4D4D4D"/>
                </a:solidFill>
                <a:latin typeface="Times New Roman" pitchFamily="18" charset="0"/>
              </a:rPr>
            </a:br>
            <a:r>
              <a:rPr lang="ru-RU" sz="1400" smtClean="0">
                <a:solidFill>
                  <a:srgbClr val="4D4D4D"/>
                </a:solidFill>
                <a:latin typeface="Times New Roman" pitchFamily="18" charset="0"/>
              </a:rPr>
              <a:t>Федеральное агентство по недропользованию – Роснедра</a:t>
            </a:r>
            <a:br>
              <a:rPr lang="ru-RU" sz="1400" smtClean="0">
                <a:solidFill>
                  <a:srgbClr val="4D4D4D"/>
                </a:solidFill>
                <a:latin typeface="Times New Roman" pitchFamily="18" charset="0"/>
              </a:rPr>
            </a:br>
            <a:r>
              <a:rPr lang="ru-RU" sz="1400" b="1" smtClean="0">
                <a:solidFill>
                  <a:srgbClr val="4D4D4D"/>
                </a:solidFill>
                <a:latin typeface="Times New Roman" pitchFamily="18" charset="0"/>
              </a:rPr>
              <a:t>Научно-редакционный  совет по геологическому картированию территории Российской Федерации Федерального агентства по недропользованию (НРС Роснедра)</a:t>
            </a:r>
          </a:p>
        </p:txBody>
      </p:sp>
      <p:pic>
        <p:nvPicPr>
          <p:cNvPr id="51" name="Picture 5" descr="Герб_агентства"/>
          <p:cNvPicPr preferRelativeResize="0">
            <a:picLocks noChangeAspect="1" noChangeArrowheads="1"/>
          </p:cNvPicPr>
          <p:nvPr/>
        </p:nvPicPr>
        <p:blipFill>
          <a:blip r:embed="rId2">
            <a:clrChange>
              <a:clrFrom>
                <a:srgbClr val="E3E8EE"/>
              </a:clrFrom>
              <a:clrTo>
                <a:srgbClr val="E3E8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115888"/>
            <a:ext cx="788988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104"/>
          <p:cNvSpPr txBox="1">
            <a:spLocks noChangeArrowheads="1"/>
          </p:cNvSpPr>
          <p:nvPr/>
        </p:nvSpPr>
        <p:spPr bwMode="auto">
          <a:xfrm>
            <a:off x="149225" y="1052513"/>
            <a:ext cx="88153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333333"/>
                </a:solidFill>
                <a:latin typeface="Times New Roman" pitchFamily="18" charset="0"/>
              </a:rPr>
              <a:t>Системные недостатки снижающие качество геолого-картографической продукции, методических и иных документов</a:t>
            </a:r>
          </a:p>
        </p:txBody>
      </p:sp>
      <p:sp>
        <p:nvSpPr>
          <p:cNvPr id="26628" name="Прямоугольник 2"/>
          <p:cNvSpPr>
            <a:spLocks noChangeArrowheads="1"/>
          </p:cNvSpPr>
          <p:nvPr/>
        </p:nvSpPr>
        <p:spPr bwMode="auto">
          <a:xfrm>
            <a:off x="149225" y="1916113"/>
            <a:ext cx="8815388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charset="0"/>
              <a:buChar char="•"/>
            </a:pPr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Ухудшающееся положение с кадровым обеспечением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 региональных работ;</a:t>
            </a:r>
          </a:p>
          <a:p>
            <a:pPr marL="285750" indent="-285750" algn="just">
              <a:spcBef>
                <a:spcPts val="600"/>
              </a:spcBef>
              <a:buFont typeface="Arial" charset="0"/>
              <a:buChar char="•"/>
            </a:pP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spcBef>
                <a:spcPts val="600"/>
              </a:spcBef>
              <a:buFont typeface="Arial" charset="0"/>
              <a:buChar char="•"/>
            </a:pPr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регламентирован порядок назначения редакторов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нормативно-методических документов  и соредакторов специализированных карт ГК-1000/3;</a:t>
            </a:r>
          </a:p>
          <a:p>
            <a:pPr marL="285750" indent="-285750" algn="just">
              <a:spcBef>
                <a:spcPts val="600"/>
              </a:spcBef>
              <a:buFont typeface="Arial" charset="0"/>
              <a:buChar char="•"/>
            </a:pP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spcBef>
                <a:spcPts val="600"/>
              </a:spcBef>
              <a:buFont typeface="Arial" charset="0"/>
              <a:buChar char="•"/>
            </a:pPr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нарастание тенденции снижения исполнительской дисциплины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в части соблюдения плановых сроков представления  окончательной продукции на рассмотрение в НРС; </a:t>
            </a:r>
          </a:p>
          <a:p>
            <a:pPr marL="285750" indent="-285750" algn="just">
              <a:spcBef>
                <a:spcPts val="600"/>
              </a:spcBef>
              <a:buFont typeface="Arial" charset="0"/>
              <a:buChar char="•"/>
            </a:pP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spcBef>
                <a:spcPts val="600"/>
              </a:spcBef>
              <a:buFont typeface="Arial" charset="0"/>
              <a:buChar char="•"/>
            </a:pPr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недостаточен уровень выходного контроля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со стороны предприятий–исполнителей за качеством геолого-картографической продукции,  включая цифровые материалы; </a:t>
            </a:r>
          </a:p>
          <a:p>
            <a:pPr marL="285750" indent="-285750" algn="just">
              <a:spcBef>
                <a:spcPts val="600"/>
              </a:spcBef>
              <a:buFont typeface="Arial" charset="0"/>
              <a:buChar char="•"/>
            </a:pP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spcBef>
                <a:spcPts val="600"/>
              </a:spcBef>
              <a:buFont typeface="Arial" charset="0"/>
              <a:buChar char="•"/>
            </a:pPr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временной разрыв  и несоответствие отчетных материалов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по Госконтрактам, передаваемым на хранение  в Росгеолфонд, и конечной продукцией  Госгеолкарт, принятых НРС Роснедра и переданных в Резервный фонд геологичсеких карт Роснедр.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68313" y="981075"/>
            <a:ext cx="835183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81075"/>
          </a:xfrm>
        </p:spPr>
        <p:txBody>
          <a:bodyPr/>
          <a:lstStyle/>
          <a:p>
            <a:pPr eaLnBrk="1" hangingPunct="1"/>
            <a:r>
              <a:rPr lang="ru-RU" sz="1400" smtClean="0">
                <a:solidFill>
                  <a:srgbClr val="4D4D4D"/>
                </a:solidFill>
                <a:latin typeface="Times New Roman" pitchFamily="18" charset="0"/>
              </a:rPr>
              <a:t>Министерство природных ресурсов и экологии Российской Федерации</a:t>
            </a:r>
            <a:br>
              <a:rPr lang="ru-RU" sz="1400" smtClean="0">
                <a:solidFill>
                  <a:srgbClr val="4D4D4D"/>
                </a:solidFill>
                <a:latin typeface="Times New Roman" pitchFamily="18" charset="0"/>
              </a:rPr>
            </a:br>
            <a:r>
              <a:rPr lang="ru-RU" sz="1400" smtClean="0">
                <a:solidFill>
                  <a:srgbClr val="4D4D4D"/>
                </a:solidFill>
                <a:latin typeface="Times New Roman" pitchFamily="18" charset="0"/>
              </a:rPr>
              <a:t>Федеральное агентство по недропользованию – Роснедра</a:t>
            </a:r>
            <a:br>
              <a:rPr lang="ru-RU" sz="1400" smtClean="0">
                <a:solidFill>
                  <a:srgbClr val="4D4D4D"/>
                </a:solidFill>
                <a:latin typeface="Times New Roman" pitchFamily="18" charset="0"/>
              </a:rPr>
            </a:br>
            <a:r>
              <a:rPr lang="ru-RU" sz="1400" b="1" smtClean="0">
                <a:solidFill>
                  <a:srgbClr val="4D4D4D"/>
                </a:solidFill>
                <a:latin typeface="Times New Roman" pitchFamily="18" charset="0"/>
              </a:rPr>
              <a:t>Научно-редакционный  совет по геологическому картированию территории Российской Федерации Федерального агентства по недропользованию (НРС Роснедра)</a:t>
            </a:r>
          </a:p>
        </p:txBody>
      </p:sp>
      <p:pic>
        <p:nvPicPr>
          <p:cNvPr id="51" name="Picture 5" descr="Герб_агентства"/>
          <p:cNvPicPr preferRelativeResize="0">
            <a:picLocks noChangeAspect="1" noChangeArrowheads="1"/>
          </p:cNvPicPr>
          <p:nvPr/>
        </p:nvPicPr>
        <p:blipFill>
          <a:blip r:embed="rId2">
            <a:clrChange>
              <a:clrFrom>
                <a:srgbClr val="E3E8EE"/>
              </a:clrFrom>
              <a:clrTo>
                <a:srgbClr val="E3E8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115888"/>
            <a:ext cx="788988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104"/>
          <p:cNvSpPr txBox="1">
            <a:spLocks noChangeArrowheads="1"/>
          </p:cNvSpPr>
          <p:nvPr/>
        </p:nvSpPr>
        <p:spPr bwMode="auto">
          <a:xfrm>
            <a:off x="0" y="1031875"/>
            <a:ext cx="9101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333333"/>
                </a:solidFill>
                <a:latin typeface="Times New Roman" pitchFamily="18" charset="0"/>
              </a:rPr>
              <a:t>Количество комплектов Госгеолкарты-200, принятых НРС к изданию за 1996-2012 гг.</a:t>
            </a:r>
          </a:p>
        </p:txBody>
      </p:sp>
      <p:pic>
        <p:nvPicPr>
          <p:cNvPr id="27652" name="Picture 2" descr="\\Pc-szkgp05\D\Старый диск_D\Зубова\Совещания\Совещание 2013\НРС Роснедра Стуканов\Территории деятельности РЭСов НРС Роснедра.jpg"/>
          <p:cNvPicPr>
            <a:picLocks noChangeAspect="1" noChangeArrowheads="1"/>
          </p:cNvPicPr>
          <p:nvPr/>
        </p:nvPicPr>
        <p:blipFill>
          <a:blip r:embed="rId3"/>
          <a:srcRect t="10371"/>
          <a:stretch>
            <a:fillRect/>
          </a:stretch>
        </p:blipFill>
        <p:spPr bwMode="auto">
          <a:xfrm>
            <a:off x="3943350" y="3819525"/>
            <a:ext cx="5021263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Box 1"/>
          <p:cNvSpPr txBox="1">
            <a:spLocks noChangeArrowheads="1"/>
          </p:cNvSpPr>
          <p:nvPr/>
        </p:nvSpPr>
        <p:spPr bwMode="auto">
          <a:xfrm>
            <a:off x="3508375" y="3573463"/>
            <a:ext cx="58166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b="1"/>
              <a:t>Территория деятельности Региональных экспертных советов (РЭСов) НРС Роснедра</a:t>
            </a:r>
          </a:p>
        </p:txBody>
      </p:sp>
      <p:grpSp>
        <p:nvGrpSpPr>
          <p:cNvPr id="27654" name="Группа 23567"/>
          <p:cNvGrpSpPr>
            <a:grpSpLocks/>
          </p:cNvGrpSpPr>
          <p:nvPr/>
        </p:nvGrpSpPr>
        <p:grpSpPr bwMode="auto">
          <a:xfrm>
            <a:off x="250825" y="1444625"/>
            <a:ext cx="8208963" cy="2055813"/>
            <a:chOff x="354121" y="3761209"/>
            <a:chExt cx="6790764" cy="2743200"/>
          </a:xfrm>
        </p:grpSpPr>
        <p:graphicFrame>
          <p:nvGraphicFramePr>
            <p:cNvPr id="7" name="Диаграмма 6"/>
            <p:cNvGraphicFramePr>
              <a:graphicFrameLocks/>
            </p:cNvGraphicFramePr>
            <p:nvPr/>
          </p:nvGraphicFramePr>
          <p:xfrm>
            <a:off x="354121" y="3761209"/>
            <a:ext cx="6790764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4" name="Прямая соединительная линия 3"/>
            <p:cNvCxnSpPr/>
            <p:nvPr/>
          </p:nvCxnSpPr>
          <p:spPr>
            <a:xfrm>
              <a:off x="1008114" y="6021436"/>
              <a:ext cx="0" cy="1482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1342991" y="5949414"/>
              <a:ext cx="0" cy="220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1664734" y="5877392"/>
              <a:ext cx="0" cy="2923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1990418" y="5229192"/>
              <a:ext cx="0" cy="9405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2312162" y="4508970"/>
              <a:ext cx="0" cy="16607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2648352" y="4076836"/>
              <a:ext cx="0" cy="20928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2970095" y="5133868"/>
              <a:ext cx="0" cy="1035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3306284" y="5699455"/>
              <a:ext cx="0" cy="4702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3628029" y="5877392"/>
              <a:ext cx="0" cy="2923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3968157" y="6021436"/>
              <a:ext cx="0" cy="1440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4295154" y="5949414"/>
              <a:ext cx="0" cy="2160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4623464" y="5934585"/>
              <a:ext cx="0" cy="2308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4951774" y="5805370"/>
              <a:ext cx="0" cy="3728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5277458" y="5650733"/>
              <a:ext cx="0" cy="5274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5605768" y="5805370"/>
              <a:ext cx="0" cy="3601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5944584" y="5915521"/>
              <a:ext cx="0" cy="2499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6267641" y="5949414"/>
              <a:ext cx="0" cy="2160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6611710" y="5915521"/>
              <a:ext cx="0" cy="2626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6926887" y="5805370"/>
              <a:ext cx="0" cy="3601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655" name="Прямоугольник 23568"/>
          <p:cNvSpPr>
            <a:spLocks noChangeArrowheads="1"/>
          </p:cNvSpPr>
          <p:nvPr/>
        </p:nvSpPr>
        <p:spPr bwMode="auto">
          <a:xfrm>
            <a:off x="0" y="4149725"/>
            <a:ext cx="394335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 algn="just">
              <a:buFont typeface="Arial" charset="0"/>
              <a:buChar char="•"/>
            </a:pPr>
            <a:r>
              <a:rPr lang="ru-RU" sz="1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Дальневосточный РЭС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(отсутствуют эксперты по Сахалину);</a:t>
            </a:r>
          </a:p>
          <a:p>
            <a:pPr marL="171450" indent="-171450" algn="just">
              <a:buFont typeface="Arial" charset="0"/>
              <a:buChar char="•"/>
            </a:pPr>
            <a:r>
              <a:rPr lang="ru-RU" sz="1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Северо-Восточный РЭС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(не обеспечен  экспертами по Камчатскому краю и Чукотке),  фактически числится в структуре НРС, но не функционирует уже много лет;</a:t>
            </a:r>
          </a:p>
          <a:p>
            <a:pPr marL="171450" indent="-171450" algn="just">
              <a:buFont typeface="Arial" charset="0"/>
              <a:buChar char="•"/>
            </a:pPr>
            <a:r>
              <a:rPr lang="ru-RU" sz="1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Восточно-Сибирский РЭС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упразднен в 2013 году, его территория ответственности,  отнесена к компетенции Сибирского РЭС;</a:t>
            </a:r>
          </a:p>
          <a:p>
            <a:pPr marL="171450" indent="-171450" algn="just">
              <a:buFont typeface="Arial" charset="0"/>
              <a:buChar char="•"/>
            </a:pPr>
            <a:r>
              <a:rPr lang="ru-RU" sz="1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Урало-Европейский РЭС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 (все его эксперты являются сотрудниками ВСЕГЕИ, и при ограниченном количестве выходной продукции по этому региону,  его функционирование в качестве самостоятельного формально).</a:t>
            </a: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468313" y="981075"/>
            <a:ext cx="835183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7" name="TextBox 53"/>
          <p:cNvSpPr txBox="1">
            <a:spLocks noChangeArrowheads="1"/>
          </p:cNvSpPr>
          <p:nvPr/>
        </p:nvSpPr>
        <p:spPr bwMode="auto">
          <a:xfrm>
            <a:off x="127000" y="3903663"/>
            <a:ext cx="11509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b="1"/>
              <a:t>СПРАВОЧНО: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81075"/>
          </a:xfrm>
        </p:spPr>
        <p:txBody>
          <a:bodyPr/>
          <a:lstStyle/>
          <a:p>
            <a:pPr eaLnBrk="1" hangingPunct="1"/>
            <a:r>
              <a:rPr lang="ru-RU" sz="1400" smtClean="0">
                <a:solidFill>
                  <a:srgbClr val="4D4D4D"/>
                </a:solidFill>
                <a:latin typeface="Times New Roman" pitchFamily="18" charset="0"/>
              </a:rPr>
              <a:t>Министерство природных ресурсов и экологии Российской Федерации</a:t>
            </a:r>
            <a:br>
              <a:rPr lang="ru-RU" sz="1400" smtClean="0">
                <a:solidFill>
                  <a:srgbClr val="4D4D4D"/>
                </a:solidFill>
                <a:latin typeface="Times New Roman" pitchFamily="18" charset="0"/>
              </a:rPr>
            </a:br>
            <a:r>
              <a:rPr lang="ru-RU" sz="1400" smtClean="0">
                <a:solidFill>
                  <a:srgbClr val="4D4D4D"/>
                </a:solidFill>
                <a:latin typeface="Times New Roman" pitchFamily="18" charset="0"/>
              </a:rPr>
              <a:t>Федеральное агентство по недропользованию – Роснедра</a:t>
            </a:r>
            <a:br>
              <a:rPr lang="ru-RU" sz="1400" smtClean="0">
                <a:solidFill>
                  <a:srgbClr val="4D4D4D"/>
                </a:solidFill>
                <a:latin typeface="Times New Roman" pitchFamily="18" charset="0"/>
              </a:rPr>
            </a:br>
            <a:r>
              <a:rPr lang="ru-RU" sz="1400" b="1" smtClean="0">
                <a:solidFill>
                  <a:srgbClr val="4D4D4D"/>
                </a:solidFill>
                <a:latin typeface="Times New Roman" pitchFamily="18" charset="0"/>
              </a:rPr>
              <a:t>Научно-редакционный  совет по геологическому картированию территории Российской Федерации Федерального агентства по недропользованию (НРС Роснедра)</a:t>
            </a:r>
          </a:p>
        </p:txBody>
      </p:sp>
      <p:pic>
        <p:nvPicPr>
          <p:cNvPr id="51" name="Picture 5" descr="Герб_агентства"/>
          <p:cNvPicPr preferRelativeResize="0">
            <a:picLocks noChangeAspect="1" noChangeArrowheads="1"/>
          </p:cNvPicPr>
          <p:nvPr/>
        </p:nvPicPr>
        <p:blipFill>
          <a:blip r:embed="rId2">
            <a:clrChange>
              <a:clrFrom>
                <a:srgbClr val="E3E8EE"/>
              </a:clrFrom>
              <a:clrTo>
                <a:srgbClr val="E3E8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115888"/>
            <a:ext cx="788988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4213" y="1125538"/>
            <a:ext cx="8064500" cy="547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  <a:defRPr/>
            </a:pPr>
            <a:r>
              <a:rPr lang="ru-RU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НРС </a:t>
            </a:r>
            <a:r>
              <a:rPr lang="ru-RU" b="1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Роснедра</a:t>
            </a:r>
            <a:r>
              <a:rPr lang="ru-RU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в обеспечении качества </a:t>
            </a:r>
          </a:p>
          <a:p>
            <a:pPr marL="0" indent="0" algn="ctr">
              <a:lnSpc>
                <a:spcPct val="90000"/>
              </a:lnSpc>
              <a:buFontTx/>
              <a:buNone/>
              <a:defRPr/>
            </a:pPr>
            <a:r>
              <a:rPr lang="ru-RU" b="1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Госгеолкарт</a:t>
            </a:r>
            <a:r>
              <a:rPr lang="ru-RU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на современном этапе.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ru-RU" b="1" kern="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ru-RU" b="1" kern="0" dirty="0">
              <a:solidFill>
                <a:schemeClr val="bg1"/>
              </a:solidFill>
              <a:latin typeface="Times New Roman" pitchFamily="18" charset="0"/>
            </a:endParaRPr>
          </a:p>
          <a:p>
            <a:pPr marL="0" indent="0" algn="ctr">
              <a:lnSpc>
                <a:spcPct val="90000"/>
              </a:lnSpc>
              <a:buFontTx/>
              <a:buNone/>
              <a:defRPr/>
            </a:pPr>
            <a:r>
              <a:rPr lang="ru-RU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СПАСИБО ЗА ВНИМАНИЕ!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ru-RU" b="1" kern="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ru-RU" sz="2800" b="1" kern="0" dirty="0" smtClean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ru-RU" sz="2800" b="1" kern="0" dirty="0" smtClean="0">
              <a:latin typeface="Times New Roman" pitchFamily="18" charset="0"/>
            </a:endParaRPr>
          </a:p>
          <a:p>
            <a:pPr marL="0" indent="0" algn="ctr">
              <a:lnSpc>
                <a:spcPct val="90000"/>
              </a:lnSpc>
              <a:buFontTx/>
              <a:buNone/>
              <a:defRPr/>
            </a:pPr>
            <a:r>
              <a:rPr lang="ru-RU" sz="1800" b="1" kern="0" dirty="0" smtClean="0">
                <a:solidFill>
                  <a:srgbClr val="333333"/>
                </a:solidFill>
                <a:latin typeface="Times New Roman" pitchFamily="18" charset="0"/>
              </a:rPr>
              <a:t>Зубова Т.Н., Марковский Б.А., Иогансон А.К., Солдатов О.Б.,</a:t>
            </a:r>
          </a:p>
          <a:p>
            <a:pPr marL="0" indent="0" algn="ctr">
              <a:lnSpc>
                <a:spcPct val="90000"/>
              </a:lnSpc>
              <a:buFontTx/>
              <a:buNone/>
              <a:defRPr/>
            </a:pPr>
            <a:r>
              <a:rPr lang="ru-RU" sz="1800" b="1" kern="0" dirty="0" err="1" smtClean="0">
                <a:solidFill>
                  <a:srgbClr val="333333"/>
                </a:solidFill>
                <a:latin typeface="Times New Roman" pitchFamily="18" charset="0"/>
              </a:rPr>
              <a:t>Стуканов</a:t>
            </a:r>
            <a:r>
              <a:rPr lang="ru-RU" sz="1800" b="1" kern="0" dirty="0" smtClean="0">
                <a:solidFill>
                  <a:srgbClr val="333333"/>
                </a:solidFill>
                <a:latin typeface="Times New Roman" pitchFamily="18" charset="0"/>
              </a:rPr>
              <a:t> А.С. (НРС </a:t>
            </a:r>
            <a:r>
              <a:rPr lang="ru-RU" sz="1800" b="1" kern="0" dirty="0" err="1" smtClean="0">
                <a:solidFill>
                  <a:srgbClr val="333333"/>
                </a:solidFill>
                <a:latin typeface="Times New Roman" pitchFamily="18" charset="0"/>
              </a:rPr>
              <a:t>Роснедра</a:t>
            </a:r>
            <a:r>
              <a:rPr lang="ru-RU" sz="1800" b="1" kern="0" dirty="0" smtClean="0">
                <a:solidFill>
                  <a:srgbClr val="333333"/>
                </a:solidFill>
                <a:latin typeface="Times New Roman" pitchFamily="18" charset="0"/>
              </a:rPr>
              <a:t>).</a:t>
            </a:r>
            <a:r>
              <a:rPr lang="ru-RU" sz="2800" kern="0" dirty="0" smtClean="0">
                <a:solidFill>
                  <a:srgbClr val="333333"/>
                </a:solidFill>
              </a:rPr>
              <a:t> </a:t>
            </a:r>
            <a:endParaRPr lang="ru-RU" sz="2800" kern="0" dirty="0">
              <a:solidFill>
                <a:srgbClr val="333333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8313" y="1052513"/>
            <a:ext cx="835183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400" smtClean="0">
                <a:solidFill>
                  <a:srgbClr val="4D4D4D"/>
                </a:solidFill>
                <a:latin typeface="Times New Roman" pitchFamily="18" charset="0"/>
              </a:rPr>
              <a:t>Министерство природных ресурсов и экологии Российской Федерации</a:t>
            </a:r>
            <a:br>
              <a:rPr lang="ru-RU" sz="1400" smtClean="0">
                <a:solidFill>
                  <a:srgbClr val="4D4D4D"/>
                </a:solidFill>
                <a:latin typeface="Times New Roman" pitchFamily="18" charset="0"/>
              </a:rPr>
            </a:br>
            <a:r>
              <a:rPr lang="ru-RU" sz="1400" smtClean="0">
                <a:solidFill>
                  <a:srgbClr val="4D4D4D"/>
                </a:solidFill>
                <a:latin typeface="Times New Roman" pitchFamily="18" charset="0"/>
              </a:rPr>
              <a:t>Федеральное агентство по недропользованию – Роснедра</a:t>
            </a:r>
            <a:br>
              <a:rPr lang="ru-RU" sz="1400" smtClean="0">
                <a:solidFill>
                  <a:srgbClr val="4D4D4D"/>
                </a:solidFill>
                <a:latin typeface="Times New Roman" pitchFamily="18" charset="0"/>
              </a:rPr>
            </a:br>
            <a:r>
              <a:rPr lang="ru-RU" sz="1400" b="1" smtClean="0">
                <a:solidFill>
                  <a:srgbClr val="4D4D4D"/>
                </a:solidFill>
                <a:latin typeface="Times New Roman" pitchFamily="18" charset="0"/>
              </a:rPr>
              <a:t>Научно-редакционный  совет по геологическому картированию территории Российской Федерации Федерального агентства по недропользованию (НРС Роснедра)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2205038"/>
            <a:ext cx="8229600" cy="4525962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2800" b="1" smtClean="0">
                <a:solidFill>
                  <a:srgbClr val="333333"/>
                </a:solidFill>
                <a:latin typeface="Times New Roman" pitchFamily="18" charset="0"/>
              </a:rPr>
              <a:t>Основные задачи  НРС Роснедра:</a:t>
            </a:r>
            <a:endParaRPr lang="ru-RU" sz="1400" smtClean="0">
              <a:solidFill>
                <a:srgbClr val="333333"/>
              </a:solidFill>
              <a:latin typeface="Times New Roman" pitchFamily="18" charset="0"/>
            </a:endParaRPr>
          </a:p>
          <a:p>
            <a:pPr algn="just" eaLnBrk="1" hangingPunct="1">
              <a:buClr>
                <a:srgbClr val="FF0000"/>
              </a:buClr>
            </a:pPr>
            <a:r>
              <a:rPr lang="ru-RU" sz="2000" smtClean="0">
                <a:solidFill>
                  <a:srgbClr val="FF0000"/>
                </a:solidFill>
                <a:latin typeface="Times New Roman" pitchFamily="18" charset="0"/>
              </a:rPr>
              <a:t>установление соответствия </a:t>
            </a:r>
            <a:r>
              <a:rPr lang="ru-RU" sz="2000" smtClean="0">
                <a:solidFill>
                  <a:srgbClr val="333333"/>
                </a:solidFill>
                <a:latin typeface="Times New Roman" pitchFamily="18" charset="0"/>
              </a:rPr>
              <a:t>действующим требованиям и техническим (геологическим) заданиям геолого-картографической продукции, создаваемой по заказам Роснедра; </a:t>
            </a:r>
          </a:p>
          <a:p>
            <a:pPr algn="just" eaLnBrk="1" hangingPunct="1">
              <a:buClr>
                <a:srgbClr val="FF0000"/>
              </a:buClr>
            </a:pPr>
            <a:r>
              <a:rPr lang="ru-RU" sz="2000" smtClean="0">
                <a:solidFill>
                  <a:srgbClr val="FF0000"/>
                </a:solidFill>
                <a:latin typeface="Times New Roman" pitchFamily="18" charset="0"/>
              </a:rPr>
              <a:t>оценка качества </a:t>
            </a:r>
            <a:r>
              <a:rPr lang="ru-RU" sz="2000" smtClean="0">
                <a:solidFill>
                  <a:srgbClr val="333333"/>
                </a:solidFill>
                <a:latin typeface="Times New Roman" pitchFamily="18" charset="0"/>
              </a:rPr>
              <a:t>геолого-картографической продукции, создаваемой по заказам Роснедра, а также методических документов по вопросам регионального геологического изучения территории и континентального шельфа Российской Федерации;</a:t>
            </a:r>
          </a:p>
          <a:p>
            <a:pPr algn="just" eaLnBrk="1" hangingPunct="1">
              <a:buClr>
                <a:srgbClr val="FF0000"/>
              </a:buClr>
            </a:pPr>
            <a:r>
              <a:rPr lang="ru-RU" sz="2000" smtClean="0">
                <a:solidFill>
                  <a:srgbClr val="FF0000"/>
                </a:solidFill>
                <a:latin typeface="Times New Roman" pitchFamily="18" charset="0"/>
              </a:rPr>
              <a:t>апробация результатов </a:t>
            </a:r>
            <a:r>
              <a:rPr lang="ru-RU" sz="2000" smtClean="0">
                <a:solidFill>
                  <a:srgbClr val="333333"/>
                </a:solidFill>
                <a:latin typeface="Times New Roman" pitchFamily="18" charset="0"/>
              </a:rPr>
              <a:t>оценки металлогенического потенциала и прогнозных ресурсов  категории Р</a:t>
            </a:r>
            <a:r>
              <a:rPr lang="ru-RU" sz="2000" baseline="-25000" smtClean="0">
                <a:solidFill>
                  <a:srgbClr val="333333"/>
                </a:solidFill>
                <a:latin typeface="Times New Roman" pitchFamily="18" charset="0"/>
              </a:rPr>
              <a:t>3</a:t>
            </a:r>
            <a:r>
              <a:rPr lang="ru-RU" sz="2000" smtClean="0">
                <a:solidFill>
                  <a:srgbClr val="333333"/>
                </a:solidFill>
                <a:latin typeface="Times New Roman" pitchFamily="18" charset="0"/>
              </a:rPr>
              <a:t>, выявленных в ходе регионального геологического изучения недр;</a:t>
            </a:r>
          </a:p>
          <a:p>
            <a:pPr algn="just" eaLnBrk="1" hangingPunct="1">
              <a:buClr>
                <a:srgbClr val="FF0000"/>
              </a:buClr>
            </a:pPr>
            <a:r>
              <a:rPr lang="ru-RU" sz="2000" smtClean="0">
                <a:solidFill>
                  <a:srgbClr val="FF0000"/>
                </a:solidFill>
                <a:latin typeface="Times New Roman" pitchFamily="18" charset="0"/>
              </a:rPr>
              <a:t>подготовка рекомендаций </a:t>
            </a:r>
            <a:r>
              <a:rPr lang="ru-RU" sz="2000" smtClean="0">
                <a:solidFill>
                  <a:srgbClr val="333333"/>
                </a:solidFill>
                <a:latin typeface="Times New Roman" pitchFamily="18" charset="0"/>
              </a:rPr>
              <a:t>по устранению причин недостатков, носящих системный характер.</a:t>
            </a:r>
          </a:p>
        </p:txBody>
      </p:sp>
      <p:pic>
        <p:nvPicPr>
          <p:cNvPr id="51" name="Picture 5" descr="Герб_агентства"/>
          <p:cNvPicPr preferRelativeResize="0">
            <a:picLocks noChangeAspect="1" noChangeArrowheads="1"/>
          </p:cNvPicPr>
          <p:nvPr/>
        </p:nvPicPr>
        <p:blipFill>
          <a:blip r:embed="rId2">
            <a:clrChange>
              <a:clrFrom>
                <a:srgbClr val="E3E8EE"/>
              </a:clrFrom>
              <a:clrTo>
                <a:srgbClr val="E3E8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404813"/>
            <a:ext cx="788988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042988" y="1412875"/>
            <a:ext cx="72739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Положение об НРС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Роснедра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утверждено приказом Федерального агентства по недропользованию от 1.06.2006 №433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68313" y="1341438"/>
            <a:ext cx="835183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5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374063" cy="1655762"/>
          </a:xfrm>
        </p:spPr>
        <p:txBody>
          <a:bodyPr/>
          <a:lstStyle/>
          <a:p>
            <a:pPr eaLnBrk="1" hangingPunct="1"/>
            <a:r>
              <a:rPr lang="ru-RU" sz="1400" smtClean="0">
                <a:solidFill>
                  <a:srgbClr val="4D4D4D"/>
                </a:solidFill>
                <a:latin typeface="Times New Roman" pitchFamily="18" charset="0"/>
              </a:rPr>
              <a:t>Министерство природных ресурсов и экологии Российской Федерации</a:t>
            </a:r>
            <a:br>
              <a:rPr lang="ru-RU" sz="1400" smtClean="0">
                <a:solidFill>
                  <a:srgbClr val="4D4D4D"/>
                </a:solidFill>
                <a:latin typeface="Times New Roman" pitchFamily="18" charset="0"/>
              </a:rPr>
            </a:br>
            <a:r>
              <a:rPr lang="ru-RU" sz="1400" smtClean="0">
                <a:solidFill>
                  <a:srgbClr val="4D4D4D"/>
                </a:solidFill>
                <a:latin typeface="Times New Roman" pitchFamily="18" charset="0"/>
              </a:rPr>
              <a:t>Федеральное агентство по недропользованию – Роснедра</a:t>
            </a:r>
            <a:br>
              <a:rPr lang="ru-RU" sz="1400" smtClean="0">
                <a:solidFill>
                  <a:srgbClr val="4D4D4D"/>
                </a:solidFill>
                <a:latin typeface="Times New Roman" pitchFamily="18" charset="0"/>
              </a:rPr>
            </a:br>
            <a:r>
              <a:rPr lang="ru-RU" sz="1400" b="1" smtClean="0">
                <a:solidFill>
                  <a:srgbClr val="4D4D4D"/>
                </a:solidFill>
                <a:latin typeface="Times New Roman" pitchFamily="18" charset="0"/>
              </a:rPr>
              <a:t>Научно-редакционный  совет по геологическому картированию территории Российской</a:t>
            </a:r>
            <a:br>
              <a:rPr lang="ru-RU" sz="1400" b="1" smtClean="0">
                <a:solidFill>
                  <a:srgbClr val="4D4D4D"/>
                </a:solidFill>
                <a:latin typeface="Times New Roman" pitchFamily="18" charset="0"/>
              </a:rPr>
            </a:br>
            <a:r>
              <a:rPr lang="ru-RU" sz="1400" b="1" smtClean="0">
                <a:solidFill>
                  <a:srgbClr val="4D4D4D"/>
                </a:solidFill>
                <a:latin typeface="Times New Roman" pitchFamily="18" charset="0"/>
              </a:rPr>
              <a:t>Федерации Федерального агентства по недропользованию (НРС Роснедра)</a:t>
            </a:r>
            <a:br>
              <a:rPr lang="ru-RU" sz="1400" b="1" smtClean="0">
                <a:solidFill>
                  <a:srgbClr val="4D4D4D"/>
                </a:solidFill>
                <a:latin typeface="Times New Roman" pitchFamily="18" charset="0"/>
              </a:rPr>
            </a:br>
            <a:r>
              <a:rPr lang="ru-RU" sz="1600" b="1" smtClean="0">
                <a:solidFill>
                  <a:srgbClr val="4D4D4D"/>
                </a:solidFill>
                <a:latin typeface="Times New Roman" pitchFamily="18" charset="0"/>
              </a:rPr>
              <a:t/>
            </a:r>
            <a:br>
              <a:rPr lang="ru-RU" sz="1600" b="1" smtClean="0">
                <a:solidFill>
                  <a:srgbClr val="4D4D4D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rgbClr val="4D4D4D"/>
                </a:solidFill>
                <a:latin typeface="Times New Roman" pitchFamily="18" charset="0"/>
              </a:rPr>
              <a:t>Структура НРС Роснедра</a:t>
            </a:r>
          </a:p>
        </p:txBody>
      </p:sp>
      <p:pic>
        <p:nvPicPr>
          <p:cNvPr id="16386" name="Picture 7" descr="Структура НРС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916113"/>
            <a:ext cx="8507413" cy="4573587"/>
          </a:xfrm>
        </p:spPr>
      </p:pic>
      <p:pic>
        <p:nvPicPr>
          <p:cNvPr id="51" name="Picture 5" descr="Герб_агентства"/>
          <p:cNvPicPr preferRelativeResize="0">
            <a:picLocks noChangeAspect="1" noChangeArrowheads="1"/>
          </p:cNvPicPr>
          <p:nvPr/>
        </p:nvPicPr>
        <p:blipFill>
          <a:blip r:embed="rId3">
            <a:clrChange>
              <a:clrFrom>
                <a:srgbClr val="E3E8EE"/>
              </a:clrFrom>
              <a:clrTo>
                <a:srgbClr val="E3E8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260350"/>
            <a:ext cx="788988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803650" y="2814638"/>
            <a:ext cx="1422400" cy="41275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>
                <a:solidFill>
                  <a:schemeClr val="tx1"/>
                </a:solidFill>
              </a:rPr>
              <a:t>Бюро НРС </a:t>
            </a:r>
            <a:r>
              <a:rPr lang="ru-RU" sz="900" b="1" dirty="0" err="1">
                <a:solidFill>
                  <a:schemeClr val="tx1"/>
                </a:solidFill>
              </a:rPr>
              <a:t>Роснедра</a:t>
            </a:r>
            <a:r>
              <a:rPr lang="ru-RU" sz="9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9938" y="3619500"/>
            <a:ext cx="1790700" cy="396875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9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05563" y="3619500"/>
            <a:ext cx="1666875" cy="390525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9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4324350"/>
            <a:ext cx="985838" cy="4000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568450" y="4324350"/>
            <a:ext cx="808038" cy="4000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449513" y="4319588"/>
            <a:ext cx="1212850" cy="5000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732213" y="4319588"/>
            <a:ext cx="806450" cy="3952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692650" y="4319588"/>
            <a:ext cx="1860550" cy="838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881813" y="4319588"/>
            <a:ext cx="933450" cy="113823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885113" y="4324350"/>
            <a:ext cx="933450" cy="9715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302250" y="5662613"/>
            <a:ext cx="879475" cy="8255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227763" y="5662613"/>
            <a:ext cx="1073150" cy="8255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348538" y="5667375"/>
            <a:ext cx="1062037" cy="8143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468313" y="1196975"/>
            <a:ext cx="835183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470525" y="5895975"/>
            <a:ext cx="609600" cy="10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403" name="TextBox 3"/>
          <p:cNvSpPr txBox="1">
            <a:spLocks noChangeArrowheads="1"/>
          </p:cNvSpPr>
          <p:nvPr/>
        </p:nvSpPr>
        <p:spPr bwMode="auto">
          <a:xfrm>
            <a:off x="5376863" y="5840413"/>
            <a:ext cx="7556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">
                <a:latin typeface="Times New Roman" pitchFamily="18" charset="0"/>
                <a:cs typeface="Times New Roman" pitchFamily="18" charset="0"/>
              </a:rPr>
              <a:t>Калашников В.В.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072438" y="4568825"/>
            <a:ext cx="603250" cy="84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405" name="TextBox 22"/>
          <p:cNvSpPr txBox="1">
            <a:spLocks noChangeArrowheads="1"/>
          </p:cNvSpPr>
          <p:nvPr/>
        </p:nvSpPr>
        <p:spPr bwMode="auto">
          <a:xfrm>
            <a:off x="7970838" y="4518025"/>
            <a:ext cx="688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">
                <a:latin typeface="Times New Roman" pitchFamily="18" charset="0"/>
                <a:cs typeface="Times New Roman" pitchFamily="18" charset="0"/>
              </a:rPr>
              <a:t>Кавицкий М.Л.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400" smtClean="0">
                <a:solidFill>
                  <a:srgbClr val="4D4D4D"/>
                </a:solidFill>
                <a:latin typeface="Times New Roman" pitchFamily="18" charset="0"/>
              </a:rPr>
              <a:t>Министерство природных ресурсов и экологии Российской Федерации</a:t>
            </a:r>
            <a:br>
              <a:rPr lang="ru-RU" sz="1400" smtClean="0">
                <a:solidFill>
                  <a:srgbClr val="4D4D4D"/>
                </a:solidFill>
                <a:latin typeface="Times New Roman" pitchFamily="18" charset="0"/>
              </a:rPr>
            </a:br>
            <a:r>
              <a:rPr lang="ru-RU" sz="1400" smtClean="0">
                <a:solidFill>
                  <a:srgbClr val="4D4D4D"/>
                </a:solidFill>
                <a:latin typeface="Times New Roman" pitchFamily="18" charset="0"/>
              </a:rPr>
              <a:t>Федеральное агентство по недропользованию – Роснедра</a:t>
            </a:r>
            <a:br>
              <a:rPr lang="ru-RU" sz="1400" smtClean="0">
                <a:solidFill>
                  <a:srgbClr val="4D4D4D"/>
                </a:solidFill>
                <a:latin typeface="Times New Roman" pitchFamily="18" charset="0"/>
              </a:rPr>
            </a:br>
            <a:r>
              <a:rPr lang="ru-RU" sz="1400" b="1" smtClean="0">
                <a:solidFill>
                  <a:srgbClr val="4D4D4D"/>
                </a:solidFill>
                <a:latin typeface="Times New Roman" pitchFamily="18" charset="0"/>
              </a:rPr>
              <a:t>Научно-редакционный  совет по геологическому картированию территории Российской</a:t>
            </a:r>
            <a:br>
              <a:rPr lang="ru-RU" sz="1400" b="1" smtClean="0">
                <a:solidFill>
                  <a:srgbClr val="4D4D4D"/>
                </a:solidFill>
                <a:latin typeface="Times New Roman" pitchFamily="18" charset="0"/>
              </a:rPr>
            </a:br>
            <a:r>
              <a:rPr lang="ru-RU" sz="1400" b="1" smtClean="0">
                <a:solidFill>
                  <a:srgbClr val="4D4D4D"/>
                </a:solidFill>
                <a:latin typeface="Times New Roman" pitchFamily="18" charset="0"/>
              </a:rPr>
              <a:t>Федерации Федерального агентства по недропользованию (НРС Роснедра)</a:t>
            </a:r>
            <a:br>
              <a:rPr lang="ru-RU" sz="1400" b="1" smtClean="0">
                <a:solidFill>
                  <a:srgbClr val="4D4D4D"/>
                </a:solidFill>
                <a:latin typeface="Times New Roman" pitchFamily="18" charset="0"/>
              </a:rPr>
            </a:br>
            <a:endParaRPr lang="ru-RU" sz="1400" b="1" smtClean="0">
              <a:solidFill>
                <a:srgbClr val="4D4D4D"/>
              </a:solidFill>
              <a:latin typeface="Times New Roman" pitchFamily="18" charset="0"/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6413" y="1628775"/>
            <a:ext cx="8002587" cy="48958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b="1" smtClean="0">
                <a:solidFill>
                  <a:srgbClr val="333333"/>
                </a:solidFill>
                <a:latin typeface="Times New Roman" pitchFamily="18" charset="0"/>
              </a:rPr>
              <a:t>Направления деятельности НРС Роснедра:</a:t>
            </a:r>
            <a:r>
              <a:rPr lang="ru-RU" sz="2800" smtClean="0">
                <a:solidFill>
                  <a:srgbClr val="333333"/>
                </a:solidFill>
                <a:latin typeface="Times New Roman" pitchFamily="18" charset="0"/>
              </a:rPr>
              <a:t>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1400" smtClean="0">
              <a:solidFill>
                <a:srgbClr val="333333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ru-RU" sz="2000" smtClean="0">
                <a:solidFill>
                  <a:srgbClr val="FF0000"/>
                </a:solidFill>
                <a:latin typeface="Times New Roman" pitchFamily="18" charset="0"/>
              </a:rPr>
              <a:t>1. Экспертная оценка</a:t>
            </a:r>
            <a:r>
              <a:rPr lang="ru-RU" sz="2000" smtClean="0">
                <a:solidFill>
                  <a:srgbClr val="333333"/>
                </a:solidFill>
                <a:latin typeface="Times New Roman" pitchFamily="18" charset="0"/>
              </a:rPr>
              <a:t> качества и соответствия действующим требованиям и техническим (геологическим) заданиям геолого-картографической продукции, создаваемой по заказам Роснедра.</a:t>
            </a:r>
          </a:p>
          <a:p>
            <a:pPr algn="just" eaLnBrk="1" hangingPunct="1"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ru-RU" sz="2000" smtClean="0">
                <a:solidFill>
                  <a:srgbClr val="FF0000"/>
                </a:solidFill>
                <a:latin typeface="Times New Roman" pitchFamily="18" charset="0"/>
              </a:rPr>
              <a:t>2. Научное редактирование</a:t>
            </a:r>
            <a:r>
              <a:rPr lang="ru-RU" sz="2000" smtClean="0">
                <a:solidFill>
                  <a:srgbClr val="333333"/>
                </a:solidFill>
                <a:latin typeface="Times New Roman" pitchFamily="18" charset="0"/>
              </a:rPr>
              <a:t> геолого-картографической продукции и консультации составителей такой продукции.</a:t>
            </a:r>
          </a:p>
          <a:p>
            <a:pPr algn="just" eaLnBrk="1" hangingPunct="1"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ru-RU" sz="2000" smtClean="0">
                <a:solidFill>
                  <a:srgbClr val="FF0000"/>
                </a:solidFill>
                <a:latin typeface="Times New Roman" pitchFamily="18" charset="0"/>
              </a:rPr>
              <a:t>3.  Экспертная оценка</a:t>
            </a:r>
            <a:r>
              <a:rPr lang="ru-RU" sz="2000" smtClean="0">
                <a:solidFill>
                  <a:srgbClr val="333333"/>
                </a:solidFill>
                <a:latin typeface="Times New Roman" pitchFamily="18" charset="0"/>
              </a:rPr>
              <a:t> геологического (геолого-экономического) обоснования металлогенического потенциала и прогнозных ресурсов категории Р3.</a:t>
            </a:r>
          </a:p>
          <a:p>
            <a:pPr algn="just" eaLnBrk="1" hangingPunct="1"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ru-RU" sz="2000" smtClean="0">
                <a:solidFill>
                  <a:srgbClr val="FF0000"/>
                </a:solidFill>
                <a:latin typeface="Times New Roman" pitchFamily="18" charset="0"/>
              </a:rPr>
              <a:t>4.  Анализ причин</a:t>
            </a:r>
            <a:r>
              <a:rPr lang="ru-RU" sz="2000" smtClean="0">
                <a:solidFill>
                  <a:srgbClr val="333333"/>
                </a:solidFill>
                <a:latin typeface="Times New Roman" pitchFamily="18" charset="0"/>
              </a:rPr>
              <a:t>, порождающих системные недостатки геолого-картографической продукции, методических и иных документов по вопросам регионального геологического изучения недр.</a:t>
            </a:r>
          </a:p>
          <a:p>
            <a:pPr algn="just" eaLnBrk="1" hangingPunct="1"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ru-RU" sz="2000" smtClean="0">
                <a:solidFill>
                  <a:srgbClr val="FF0000"/>
                </a:solidFill>
                <a:latin typeface="Times New Roman" pitchFamily="18" charset="0"/>
              </a:rPr>
              <a:t>5.  Подготовка соответствующих справок</a:t>
            </a:r>
            <a:r>
              <a:rPr lang="ru-RU" sz="2000" smtClean="0">
                <a:solidFill>
                  <a:srgbClr val="333333"/>
                </a:solidFill>
                <a:latin typeface="Times New Roman" pitchFamily="18" charset="0"/>
              </a:rPr>
              <a:t> и аналитических обзоров с предложениями, направленными на повышение качества геолого-картографической продукции.</a:t>
            </a:r>
          </a:p>
        </p:txBody>
      </p:sp>
      <p:pic>
        <p:nvPicPr>
          <p:cNvPr id="51" name="Picture 5" descr="Герб_агентства"/>
          <p:cNvPicPr preferRelativeResize="0">
            <a:picLocks noChangeAspect="1" noChangeArrowheads="1"/>
          </p:cNvPicPr>
          <p:nvPr/>
        </p:nvPicPr>
        <p:blipFill>
          <a:blip r:embed="rId2">
            <a:clrChange>
              <a:clrFrom>
                <a:srgbClr val="E3E8EE"/>
              </a:clrFrom>
              <a:clrTo>
                <a:srgbClr val="E3E8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260350"/>
            <a:ext cx="788988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68313" y="1341438"/>
            <a:ext cx="835183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400" smtClean="0">
                <a:solidFill>
                  <a:srgbClr val="4D4D4D"/>
                </a:solidFill>
                <a:latin typeface="Times New Roman" pitchFamily="18" charset="0"/>
              </a:rPr>
              <a:t>Министерство природных ресурсов и экологии Российской Федерации</a:t>
            </a:r>
            <a:br>
              <a:rPr lang="ru-RU" sz="1400" smtClean="0">
                <a:solidFill>
                  <a:srgbClr val="4D4D4D"/>
                </a:solidFill>
                <a:latin typeface="Times New Roman" pitchFamily="18" charset="0"/>
              </a:rPr>
            </a:br>
            <a:r>
              <a:rPr lang="ru-RU" sz="1400" smtClean="0">
                <a:solidFill>
                  <a:srgbClr val="4D4D4D"/>
                </a:solidFill>
                <a:latin typeface="Times New Roman" pitchFamily="18" charset="0"/>
              </a:rPr>
              <a:t>Федеральное агентство по недропользованию – Роснедра</a:t>
            </a:r>
            <a:br>
              <a:rPr lang="ru-RU" sz="1400" smtClean="0">
                <a:solidFill>
                  <a:srgbClr val="4D4D4D"/>
                </a:solidFill>
                <a:latin typeface="Times New Roman" pitchFamily="18" charset="0"/>
              </a:rPr>
            </a:br>
            <a:r>
              <a:rPr lang="ru-RU" sz="1400" b="1" smtClean="0">
                <a:solidFill>
                  <a:srgbClr val="4D4D4D"/>
                </a:solidFill>
                <a:latin typeface="Times New Roman" pitchFamily="18" charset="0"/>
              </a:rPr>
              <a:t>Научно-редакционный  совет по геологическому картированию территории Российской Федерации Федерального агентства по недропользованию (НРС Роснедра)</a:t>
            </a:r>
          </a:p>
        </p:txBody>
      </p:sp>
      <p:sp>
        <p:nvSpPr>
          <p:cNvPr id="18434" name="Rectangle 234"/>
          <p:cNvSpPr>
            <a:spLocks noGrp="1" noChangeArrowheads="1"/>
          </p:cNvSpPr>
          <p:nvPr>
            <p:ph type="body" idx="1"/>
          </p:nvPr>
        </p:nvSpPr>
        <p:spPr>
          <a:xfrm>
            <a:off x="503238" y="1700213"/>
            <a:ext cx="8229600" cy="485298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rgbClr val="333333"/>
                </a:solidFill>
                <a:latin typeface="Times New Roman" pitchFamily="18" charset="0"/>
              </a:rPr>
              <a:t>Объекты экспертизы  НРС Роснедра :</a:t>
            </a:r>
            <a:r>
              <a:rPr lang="ru-RU" sz="2400" b="1" smtClean="0">
                <a:latin typeface="Times New Roman" pitchFamily="18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2400" b="1" smtClean="0">
              <a:latin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</a:pPr>
            <a:r>
              <a:rPr lang="ru-RU" sz="2000" smtClean="0">
                <a:solidFill>
                  <a:srgbClr val="FF0000"/>
                </a:solidFill>
                <a:latin typeface="Times New Roman" pitchFamily="18" charset="0"/>
              </a:rPr>
              <a:t>подготовленные к изданию  комплекты</a:t>
            </a:r>
            <a:r>
              <a:rPr lang="ru-RU" sz="2000" smtClean="0">
                <a:solidFill>
                  <a:srgbClr val="333333"/>
                </a:solidFill>
                <a:latin typeface="Times New Roman" pitchFamily="18" charset="0"/>
              </a:rPr>
              <a:t> Госгеолкарты-1000/3 и Госгеолкарты -200/2  в форме ГИС;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</a:pPr>
            <a:endParaRPr lang="ru-RU" sz="2000" smtClean="0">
              <a:solidFill>
                <a:srgbClr val="333333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2000" smtClean="0">
                <a:solidFill>
                  <a:srgbClr val="FF0000"/>
                </a:solidFill>
                <a:latin typeface="Times New Roman" pitchFamily="18" charset="0"/>
              </a:rPr>
              <a:t>авторские  отчетные варианты</a:t>
            </a:r>
            <a:r>
              <a:rPr lang="ru-RU" sz="2000" smtClean="0">
                <a:solidFill>
                  <a:srgbClr val="333333"/>
                </a:solidFill>
                <a:latin typeface="Times New Roman" pitchFamily="18" charset="0"/>
              </a:rPr>
              <a:t> Госгеолкарты -1000/3;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endParaRPr lang="ru-RU" sz="2000" smtClean="0">
              <a:solidFill>
                <a:srgbClr val="333333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2000" smtClean="0">
                <a:solidFill>
                  <a:srgbClr val="FF0000"/>
                </a:solidFill>
                <a:latin typeface="Times New Roman" pitchFamily="18" charset="0"/>
              </a:rPr>
              <a:t>авторские  отчетные варианты</a:t>
            </a:r>
            <a:r>
              <a:rPr lang="ru-RU" sz="2000" smtClean="0">
                <a:solidFill>
                  <a:srgbClr val="333333"/>
                </a:solidFill>
                <a:latin typeface="Times New Roman" pitchFamily="18" charset="0"/>
              </a:rPr>
              <a:t> Госгеолкарты -200/2 (ГДП, ГМК);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endParaRPr lang="ru-RU" sz="2000" smtClean="0">
              <a:solidFill>
                <a:srgbClr val="333333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2000" smtClean="0">
                <a:solidFill>
                  <a:srgbClr val="FF0000"/>
                </a:solidFill>
                <a:latin typeface="Times New Roman" pitchFamily="18" charset="0"/>
              </a:rPr>
              <a:t>Легенды серий листов </a:t>
            </a:r>
            <a:r>
              <a:rPr lang="ru-RU" sz="2000" smtClean="0">
                <a:solidFill>
                  <a:srgbClr val="333333"/>
                </a:solidFill>
                <a:latin typeface="Times New Roman" pitchFamily="18" charset="0"/>
              </a:rPr>
              <a:t>Госгеолкарты -1000/3 и Госгеолкарты -200/2;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endParaRPr lang="ru-RU" sz="2000" smtClean="0">
              <a:solidFill>
                <a:srgbClr val="333333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2000" smtClean="0">
                <a:solidFill>
                  <a:srgbClr val="FF0000"/>
                </a:solidFill>
                <a:latin typeface="Times New Roman" pitchFamily="18" charset="0"/>
              </a:rPr>
              <a:t>материалы ГХО и ГФО</a:t>
            </a:r>
            <a:r>
              <a:rPr lang="ru-RU" sz="2000" smtClean="0">
                <a:solidFill>
                  <a:srgbClr val="333333"/>
                </a:solidFill>
                <a:latin typeface="Times New Roman" pitchFamily="18" charset="0"/>
              </a:rPr>
              <a:t>;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endParaRPr lang="ru-RU" sz="2000" smtClean="0">
              <a:solidFill>
                <a:srgbClr val="333333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2000" smtClean="0">
                <a:solidFill>
                  <a:srgbClr val="FF0000"/>
                </a:solidFill>
                <a:latin typeface="Times New Roman" pitchFamily="18" charset="0"/>
              </a:rPr>
              <a:t>нормативно-методические документы</a:t>
            </a:r>
            <a:r>
              <a:rPr lang="ru-RU" sz="2000" smtClean="0">
                <a:solidFill>
                  <a:srgbClr val="333333"/>
                </a:solidFill>
                <a:latin typeface="Times New Roman" pitchFamily="18" charset="0"/>
              </a:rPr>
              <a:t> и справочно-информационные материалы по вопросам регионального геологического изучения недр.</a:t>
            </a:r>
          </a:p>
        </p:txBody>
      </p:sp>
      <p:pic>
        <p:nvPicPr>
          <p:cNvPr id="51" name="Picture 5" descr="Герб_агентства"/>
          <p:cNvPicPr preferRelativeResize="0">
            <a:picLocks noChangeAspect="1" noChangeArrowheads="1"/>
          </p:cNvPicPr>
          <p:nvPr/>
        </p:nvPicPr>
        <p:blipFill>
          <a:blip r:embed="rId2">
            <a:clrChange>
              <a:clrFrom>
                <a:srgbClr val="E3E8EE"/>
              </a:clrFrom>
              <a:clrTo>
                <a:srgbClr val="E3E8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260350"/>
            <a:ext cx="788988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68313" y="1341438"/>
            <a:ext cx="835183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Диаграмма 35"/>
          <p:cNvGraphicFramePr>
            <a:graphicFrameLocks/>
          </p:cNvGraphicFramePr>
          <p:nvPr/>
        </p:nvGraphicFramePr>
        <p:xfrm>
          <a:off x="333276" y="2349500"/>
          <a:ext cx="5678587" cy="412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1400" smtClean="0">
                <a:solidFill>
                  <a:srgbClr val="4D4D4D"/>
                </a:solidFill>
                <a:latin typeface="Times New Roman" pitchFamily="18" charset="0"/>
              </a:rPr>
              <a:t>Министерство природных ресурсов и экологии Российской Федерации</a:t>
            </a:r>
            <a:br>
              <a:rPr lang="ru-RU" sz="1400" smtClean="0">
                <a:solidFill>
                  <a:srgbClr val="4D4D4D"/>
                </a:solidFill>
                <a:latin typeface="Times New Roman" pitchFamily="18" charset="0"/>
              </a:rPr>
            </a:br>
            <a:r>
              <a:rPr lang="ru-RU" sz="1400" smtClean="0">
                <a:solidFill>
                  <a:srgbClr val="4D4D4D"/>
                </a:solidFill>
                <a:latin typeface="Times New Roman" pitchFamily="18" charset="0"/>
              </a:rPr>
              <a:t>Федеральное агентство по недропользованию – Роснедра</a:t>
            </a:r>
            <a:br>
              <a:rPr lang="ru-RU" sz="1400" smtClean="0">
                <a:solidFill>
                  <a:srgbClr val="4D4D4D"/>
                </a:solidFill>
                <a:latin typeface="Times New Roman" pitchFamily="18" charset="0"/>
              </a:rPr>
            </a:br>
            <a:r>
              <a:rPr lang="ru-RU" sz="1400" b="1" smtClean="0">
                <a:solidFill>
                  <a:srgbClr val="4D4D4D"/>
                </a:solidFill>
                <a:latin typeface="Times New Roman" pitchFamily="18" charset="0"/>
              </a:rPr>
              <a:t>Научно-редакционный  совет по геологическому картированию территории Российской Федерации Федерального агентства по недропользованию (НРС Роснедра)</a:t>
            </a:r>
          </a:p>
        </p:txBody>
      </p:sp>
      <p:pic>
        <p:nvPicPr>
          <p:cNvPr id="51" name="Picture 5" descr="Герб_агентства"/>
          <p:cNvPicPr preferRelativeResize="0">
            <a:picLocks noChangeAspect="1" noChangeArrowheads="1"/>
          </p:cNvPicPr>
          <p:nvPr/>
        </p:nvPicPr>
        <p:blipFill>
          <a:blip r:embed="rId3">
            <a:clrChange>
              <a:clrFrom>
                <a:srgbClr val="E3E8EE"/>
              </a:clrFrom>
              <a:clrTo>
                <a:srgbClr val="E3E8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15888"/>
            <a:ext cx="788987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9"/>
          <p:cNvSpPr>
            <a:spLocks noChangeArrowheads="1"/>
          </p:cNvSpPr>
          <p:nvPr/>
        </p:nvSpPr>
        <p:spPr bwMode="auto">
          <a:xfrm>
            <a:off x="6011863" y="2708275"/>
            <a:ext cx="215900" cy="215900"/>
          </a:xfrm>
          <a:prstGeom prst="rect">
            <a:avLst/>
          </a:prstGeom>
          <a:solidFill>
            <a:srgbClr val="FF474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1" name="Text Box 11"/>
          <p:cNvSpPr txBox="1">
            <a:spLocks noChangeArrowheads="1"/>
          </p:cNvSpPr>
          <p:nvPr/>
        </p:nvSpPr>
        <p:spPr bwMode="auto">
          <a:xfrm>
            <a:off x="6300788" y="2060575"/>
            <a:ext cx="1974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</a:rPr>
              <a:t>Госгеолкарта-1000/3</a:t>
            </a:r>
          </a:p>
        </p:txBody>
      </p:sp>
      <p:sp>
        <p:nvSpPr>
          <p:cNvPr id="19462" name="Rectangle 12"/>
          <p:cNvSpPr>
            <a:spLocks noChangeArrowheads="1"/>
          </p:cNvSpPr>
          <p:nvPr/>
        </p:nvSpPr>
        <p:spPr bwMode="auto">
          <a:xfrm>
            <a:off x="6011863" y="3284538"/>
            <a:ext cx="215900" cy="2159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3" name="Rectangle 13"/>
          <p:cNvSpPr>
            <a:spLocks noChangeArrowheads="1"/>
          </p:cNvSpPr>
          <p:nvPr/>
        </p:nvSpPr>
        <p:spPr bwMode="auto">
          <a:xfrm>
            <a:off x="6011863" y="3933825"/>
            <a:ext cx="215900" cy="2159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4" name="Text Box 14"/>
          <p:cNvSpPr txBox="1">
            <a:spLocks noChangeArrowheads="1"/>
          </p:cNvSpPr>
          <p:nvPr/>
        </p:nvSpPr>
        <p:spPr bwMode="auto">
          <a:xfrm>
            <a:off x="6300788" y="2636838"/>
            <a:ext cx="1873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</a:rPr>
              <a:t>Госгеолкарта-200/2</a:t>
            </a:r>
          </a:p>
        </p:txBody>
      </p:sp>
      <p:sp>
        <p:nvSpPr>
          <p:cNvPr id="19465" name="Text Box 15"/>
          <p:cNvSpPr txBox="1">
            <a:spLocks noChangeArrowheads="1"/>
          </p:cNvSpPr>
          <p:nvPr/>
        </p:nvSpPr>
        <p:spPr bwMode="auto">
          <a:xfrm>
            <a:off x="6300788" y="3213100"/>
            <a:ext cx="1866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</a:rPr>
              <a:t>ГДП-200, ГМК-200</a:t>
            </a:r>
          </a:p>
        </p:txBody>
      </p:sp>
      <p:sp>
        <p:nvSpPr>
          <p:cNvPr id="19466" name="Rectangle 17"/>
          <p:cNvSpPr>
            <a:spLocks noChangeArrowheads="1"/>
          </p:cNvSpPr>
          <p:nvPr/>
        </p:nvSpPr>
        <p:spPr bwMode="auto">
          <a:xfrm>
            <a:off x="6011863" y="4581525"/>
            <a:ext cx="215900" cy="2159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7" name="Rectangle 18"/>
          <p:cNvSpPr>
            <a:spLocks noChangeArrowheads="1"/>
          </p:cNvSpPr>
          <p:nvPr/>
        </p:nvSpPr>
        <p:spPr bwMode="auto">
          <a:xfrm>
            <a:off x="6011863" y="5084763"/>
            <a:ext cx="215900" cy="2159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8" name="Rectangle 19"/>
          <p:cNvSpPr>
            <a:spLocks noChangeArrowheads="1"/>
          </p:cNvSpPr>
          <p:nvPr/>
        </p:nvSpPr>
        <p:spPr bwMode="auto">
          <a:xfrm>
            <a:off x="6011863" y="5589588"/>
            <a:ext cx="215900" cy="2159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9" name="Rectangle 20" descr="10%"/>
          <p:cNvSpPr>
            <a:spLocks noChangeArrowheads="1"/>
          </p:cNvSpPr>
          <p:nvPr/>
        </p:nvSpPr>
        <p:spPr bwMode="auto">
          <a:xfrm>
            <a:off x="6011863" y="6092825"/>
            <a:ext cx="215900" cy="2159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70" name="Text Box 23"/>
          <p:cNvSpPr txBox="1">
            <a:spLocks noChangeArrowheads="1"/>
          </p:cNvSpPr>
          <p:nvPr/>
        </p:nvSpPr>
        <p:spPr bwMode="auto">
          <a:xfrm>
            <a:off x="6300788" y="3716338"/>
            <a:ext cx="18335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</a:rPr>
              <a:t>Серийные легенды</a:t>
            </a:r>
          </a:p>
          <a:p>
            <a:r>
              <a:rPr lang="ru-RU" sz="1600">
                <a:latin typeface="Times New Roman" pitchFamily="18" charset="0"/>
              </a:rPr>
              <a:t>ГК-1000 и ГК-200</a:t>
            </a:r>
          </a:p>
        </p:txBody>
      </p:sp>
      <p:sp>
        <p:nvSpPr>
          <p:cNvPr id="19471" name="Text Box 24"/>
          <p:cNvSpPr txBox="1">
            <a:spLocks noChangeArrowheads="1"/>
          </p:cNvSpPr>
          <p:nvPr/>
        </p:nvSpPr>
        <p:spPr bwMode="auto">
          <a:xfrm>
            <a:off x="6300788" y="4508500"/>
            <a:ext cx="2744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</a:rPr>
              <a:t>Геохимическая основа (ГХО)</a:t>
            </a:r>
          </a:p>
        </p:txBody>
      </p:sp>
      <p:sp>
        <p:nvSpPr>
          <p:cNvPr id="19472" name="Text Box 25"/>
          <p:cNvSpPr txBox="1">
            <a:spLocks noChangeArrowheads="1"/>
          </p:cNvSpPr>
          <p:nvPr/>
        </p:nvSpPr>
        <p:spPr bwMode="auto">
          <a:xfrm>
            <a:off x="6300788" y="5013325"/>
            <a:ext cx="2741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</a:rPr>
              <a:t>Геофизическая основа (ГФО)</a:t>
            </a:r>
          </a:p>
        </p:txBody>
      </p:sp>
      <p:sp>
        <p:nvSpPr>
          <p:cNvPr id="19473" name="Text Box 26"/>
          <p:cNvSpPr txBox="1">
            <a:spLocks noChangeArrowheads="1"/>
          </p:cNvSpPr>
          <p:nvPr/>
        </p:nvSpPr>
        <p:spPr bwMode="auto">
          <a:xfrm>
            <a:off x="6300788" y="5373688"/>
            <a:ext cx="25288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</a:rPr>
              <a:t>Нормативно-методические</a:t>
            </a:r>
          </a:p>
          <a:p>
            <a:r>
              <a:rPr lang="ru-RU" sz="1600">
                <a:latin typeface="Times New Roman" pitchFamily="18" charset="0"/>
              </a:rPr>
              <a:t>документы</a:t>
            </a:r>
          </a:p>
        </p:txBody>
      </p:sp>
      <p:sp>
        <p:nvSpPr>
          <p:cNvPr id="19474" name="Text Box 27"/>
          <p:cNvSpPr txBox="1">
            <a:spLocks noChangeArrowheads="1"/>
          </p:cNvSpPr>
          <p:nvPr/>
        </p:nvSpPr>
        <p:spPr bwMode="auto">
          <a:xfrm>
            <a:off x="6300788" y="5949950"/>
            <a:ext cx="23653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</a:rPr>
              <a:t>Повторное рассмотрение</a:t>
            </a:r>
          </a:p>
          <a:p>
            <a:r>
              <a:rPr lang="ru-RU" sz="1600">
                <a:latin typeface="Times New Roman" pitchFamily="18" charset="0"/>
              </a:rPr>
              <a:t>объектов экспертизы</a:t>
            </a:r>
          </a:p>
        </p:txBody>
      </p:sp>
      <p:sp>
        <p:nvSpPr>
          <p:cNvPr id="19475" name="Text Box 28"/>
          <p:cNvSpPr txBox="1">
            <a:spLocks noChangeArrowheads="1"/>
          </p:cNvSpPr>
          <p:nvPr/>
        </p:nvSpPr>
        <p:spPr bwMode="auto">
          <a:xfrm>
            <a:off x="468313" y="6308725"/>
            <a:ext cx="590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latin typeface="Times New Roman" pitchFamily="18" charset="0"/>
              </a:rPr>
              <a:t>2010</a:t>
            </a:r>
          </a:p>
        </p:txBody>
      </p:sp>
      <p:sp>
        <p:nvSpPr>
          <p:cNvPr id="19476" name="Text Box 29"/>
          <p:cNvSpPr txBox="1">
            <a:spLocks noChangeArrowheads="1"/>
          </p:cNvSpPr>
          <p:nvPr/>
        </p:nvSpPr>
        <p:spPr bwMode="auto">
          <a:xfrm>
            <a:off x="1547813" y="6308725"/>
            <a:ext cx="590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latin typeface="Times New Roman" pitchFamily="18" charset="0"/>
              </a:rPr>
              <a:t>2011</a:t>
            </a:r>
          </a:p>
        </p:txBody>
      </p:sp>
      <p:sp>
        <p:nvSpPr>
          <p:cNvPr id="19477" name="Text Box 30"/>
          <p:cNvSpPr txBox="1">
            <a:spLocks noChangeArrowheads="1"/>
          </p:cNvSpPr>
          <p:nvPr/>
        </p:nvSpPr>
        <p:spPr bwMode="auto">
          <a:xfrm>
            <a:off x="2700338" y="6308725"/>
            <a:ext cx="590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latin typeface="Times New Roman" pitchFamily="18" charset="0"/>
              </a:rPr>
              <a:t>2012</a:t>
            </a:r>
          </a:p>
        </p:txBody>
      </p:sp>
      <p:sp>
        <p:nvSpPr>
          <p:cNvPr id="19478" name="Text Box 31"/>
          <p:cNvSpPr txBox="1">
            <a:spLocks noChangeArrowheads="1"/>
          </p:cNvSpPr>
          <p:nvPr/>
        </p:nvSpPr>
        <p:spPr bwMode="auto">
          <a:xfrm>
            <a:off x="4657725" y="6273800"/>
            <a:ext cx="777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>
                <a:solidFill>
                  <a:srgbClr val="FF0000"/>
                </a:solidFill>
                <a:latin typeface="Times New Roman" pitchFamily="18" charset="0"/>
              </a:rPr>
              <a:t>2014</a:t>
            </a:r>
          </a:p>
          <a:p>
            <a:pPr algn="ctr"/>
            <a:r>
              <a:rPr lang="ru-RU" sz="1600" b="1">
                <a:solidFill>
                  <a:srgbClr val="FF0000"/>
                </a:solidFill>
                <a:latin typeface="Times New Roman" pitchFamily="18" charset="0"/>
              </a:rPr>
              <a:t>(план)</a:t>
            </a:r>
          </a:p>
        </p:txBody>
      </p:sp>
      <p:sp>
        <p:nvSpPr>
          <p:cNvPr id="19479" name="Text Box 32"/>
          <p:cNvSpPr txBox="1">
            <a:spLocks noChangeArrowheads="1"/>
          </p:cNvSpPr>
          <p:nvPr/>
        </p:nvSpPr>
        <p:spPr bwMode="auto">
          <a:xfrm>
            <a:off x="3506788" y="6273800"/>
            <a:ext cx="777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>
                <a:solidFill>
                  <a:srgbClr val="FF0000"/>
                </a:solidFill>
                <a:latin typeface="Times New Roman" pitchFamily="18" charset="0"/>
              </a:rPr>
              <a:t>2013</a:t>
            </a:r>
          </a:p>
          <a:p>
            <a:pPr algn="ctr"/>
            <a:r>
              <a:rPr lang="ru-RU" sz="1600" b="1">
                <a:solidFill>
                  <a:srgbClr val="FF0000"/>
                </a:solidFill>
                <a:latin typeface="Times New Roman" pitchFamily="18" charset="0"/>
              </a:rPr>
              <a:t>(план)</a:t>
            </a:r>
          </a:p>
        </p:txBody>
      </p:sp>
      <p:sp>
        <p:nvSpPr>
          <p:cNvPr id="12321" name="Text Box 33"/>
          <p:cNvSpPr txBox="1">
            <a:spLocks noChangeArrowheads="1"/>
          </p:cNvSpPr>
          <p:nvPr/>
        </p:nvSpPr>
        <p:spPr bwMode="auto">
          <a:xfrm>
            <a:off x="738188" y="4041775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6"/>
                </a:solidFill>
                <a:latin typeface="Times New Roman" pitchFamily="18" charset="0"/>
              </a:rPr>
              <a:t>59</a:t>
            </a:r>
          </a:p>
        </p:txBody>
      </p:sp>
      <p:sp>
        <p:nvSpPr>
          <p:cNvPr id="12322" name="Text Box 34"/>
          <p:cNvSpPr txBox="1">
            <a:spLocks noChangeArrowheads="1"/>
          </p:cNvSpPr>
          <p:nvPr/>
        </p:nvSpPr>
        <p:spPr bwMode="auto">
          <a:xfrm>
            <a:off x="1774825" y="4446588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chemeClr val="accent6"/>
                </a:solidFill>
                <a:latin typeface="Times New Roman" pitchFamily="18" charset="0"/>
              </a:rPr>
              <a:t>47</a:t>
            </a:r>
          </a:p>
        </p:txBody>
      </p:sp>
      <p:sp>
        <p:nvSpPr>
          <p:cNvPr id="12323" name="Text Box 35"/>
          <p:cNvSpPr txBox="1">
            <a:spLocks noChangeArrowheads="1"/>
          </p:cNvSpPr>
          <p:nvPr/>
        </p:nvSpPr>
        <p:spPr bwMode="auto">
          <a:xfrm>
            <a:off x="2801938" y="4267200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chemeClr val="accent6"/>
                </a:solidFill>
                <a:latin typeface="Times New Roman" pitchFamily="18" charset="0"/>
              </a:rPr>
              <a:t>52</a:t>
            </a:r>
          </a:p>
        </p:txBody>
      </p:sp>
      <p:sp>
        <p:nvSpPr>
          <p:cNvPr id="12324" name="Text Box 36"/>
          <p:cNvSpPr txBox="1">
            <a:spLocks noChangeArrowheads="1"/>
          </p:cNvSpPr>
          <p:nvPr/>
        </p:nvSpPr>
        <p:spPr bwMode="auto">
          <a:xfrm>
            <a:off x="3851275" y="3500438"/>
            <a:ext cx="39052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6"/>
                </a:solidFill>
                <a:latin typeface="Times New Roman" pitchFamily="18" charset="0"/>
              </a:rPr>
              <a:t>77</a:t>
            </a:r>
          </a:p>
        </p:txBody>
      </p:sp>
      <p:sp>
        <p:nvSpPr>
          <p:cNvPr id="12325" name="Text Box 37"/>
          <p:cNvSpPr txBox="1">
            <a:spLocks noChangeArrowheads="1"/>
          </p:cNvSpPr>
          <p:nvPr/>
        </p:nvSpPr>
        <p:spPr bwMode="auto">
          <a:xfrm>
            <a:off x="4802188" y="2624138"/>
            <a:ext cx="493712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6"/>
                </a:solidFill>
                <a:latin typeface="Times New Roman" pitchFamily="18" charset="0"/>
              </a:rPr>
              <a:t>103</a:t>
            </a:r>
          </a:p>
        </p:txBody>
      </p:sp>
      <p:sp>
        <p:nvSpPr>
          <p:cNvPr id="19485" name="Text Box 38"/>
          <p:cNvSpPr txBox="1">
            <a:spLocks noChangeArrowheads="1"/>
          </p:cNvSpPr>
          <p:nvPr/>
        </p:nvSpPr>
        <p:spPr bwMode="auto">
          <a:xfrm rot="-5400000">
            <a:off x="-1054100" y="4292600"/>
            <a:ext cx="2466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</a:rPr>
              <a:t>Объекты экспертизы</a:t>
            </a:r>
          </a:p>
        </p:txBody>
      </p:sp>
      <p:sp>
        <p:nvSpPr>
          <p:cNvPr id="19486" name="Text Box 39"/>
          <p:cNvSpPr txBox="1">
            <a:spLocks noChangeArrowheads="1"/>
          </p:cNvSpPr>
          <p:nvPr/>
        </p:nvSpPr>
        <p:spPr bwMode="auto">
          <a:xfrm>
            <a:off x="0" y="1052513"/>
            <a:ext cx="9144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333333"/>
                </a:solidFill>
                <a:latin typeface="Times New Roman" pitchFamily="18" charset="0"/>
              </a:rPr>
              <a:t>Экспертная оценка качества геолого-картографической продукции за 2010-2012 гг. и на перспективу</a:t>
            </a:r>
          </a:p>
        </p:txBody>
      </p:sp>
      <p:sp>
        <p:nvSpPr>
          <p:cNvPr id="19487" name="Rectangle 10"/>
          <p:cNvSpPr>
            <a:spLocks noChangeArrowheads="1"/>
          </p:cNvSpPr>
          <p:nvPr/>
        </p:nvSpPr>
        <p:spPr bwMode="auto">
          <a:xfrm>
            <a:off x="6011863" y="2133600"/>
            <a:ext cx="215900" cy="215900"/>
          </a:xfrm>
          <a:prstGeom prst="rect">
            <a:avLst/>
          </a:prstGeom>
          <a:solidFill>
            <a:srgbClr val="FF81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468313" y="1052513"/>
            <a:ext cx="835183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Диаграмма 29"/>
          <p:cNvGraphicFramePr>
            <a:graphicFrameLocks/>
          </p:cNvGraphicFramePr>
          <p:nvPr/>
        </p:nvGraphicFramePr>
        <p:xfrm>
          <a:off x="674736" y="2100261"/>
          <a:ext cx="6049913" cy="3865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1400" smtClean="0">
                <a:solidFill>
                  <a:srgbClr val="4D4D4D"/>
                </a:solidFill>
                <a:latin typeface="Times New Roman" pitchFamily="18" charset="0"/>
              </a:rPr>
              <a:t>Министерство природных ресурсов и экологии Российской Федерации</a:t>
            </a:r>
            <a:br>
              <a:rPr lang="ru-RU" sz="1400" smtClean="0">
                <a:solidFill>
                  <a:srgbClr val="4D4D4D"/>
                </a:solidFill>
                <a:latin typeface="Times New Roman" pitchFamily="18" charset="0"/>
              </a:rPr>
            </a:br>
            <a:r>
              <a:rPr lang="ru-RU" sz="1400" smtClean="0">
                <a:solidFill>
                  <a:srgbClr val="4D4D4D"/>
                </a:solidFill>
                <a:latin typeface="Times New Roman" pitchFamily="18" charset="0"/>
              </a:rPr>
              <a:t>Федеральное агентство по недропользованию – Роснедра</a:t>
            </a:r>
            <a:br>
              <a:rPr lang="ru-RU" sz="1400" smtClean="0">
                <a:solidFill>
                  <a:srgbClr val="4D4D4D"/>
                </a:solidFill>
                <a:latin typeface="Times New Roman" pitchFamily="18" charset="0"/>
              </a:rPr>
            </a:br>
            <a:r>
              <a:rPr lang="ru-RU" sz="1400" b="1" smtClean="0">
                <a:solidFill>
                  <a:srgbClr val="4D4D4D"/>
                </a:solidFill>
                <a:latin typeface="Times New Roman" pitchFamily="18" charset="0"/>
              </a:rPr>
              <a:t>Научно-редакционный  совет по геологическому картированию территории Российской Федерации Федерального агентства по недропользованию (НРС Роснедра)</a:t>
            </a:r>
          </a:p>
        </p:txBody>
      </p:sp>
      <p:pic>
        <p:nvPicPr>
          <p:cNvPr id="51" name="Picture 5" descr="Герб_агентства"/>
          <p:cNvPicPr preferRelativeResize="0">
            <a:picLocks noChangeAspect="1" noChangeArrowheads="1"/>
          </p:cNvPicPr>
          <p:nvPr/>
        </p:nvPicPr>
        <p:blipFill>
          <a:blip r:embed="rId3">
            <a:clrChange>
              <a:clrFrom>
                <a:srgbClr val="E3E8EE"/>
              </a:clrFrom>
              <a:clrTo>
                <a:srgbClr val="E3E8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15888"/>
            <a:ext cx="788987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9"/>
          <p:cNvSpPr txBox="1">
            <a:spLocks noChangeArrowheads="1"/>
          </p:cNvSpPr>
          <p:nvPr/>
        </p:nvSpPr>
        <p:spPr bwMode="auto">
          <a:xfrm>
            <a:off x="1495425" y="6269038"/>
            <a:ext cx="641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2010</a:t>
            </a:r>
          </a:p>
        </p:txBody>
      </p:sp>
      <p:sp>
        <p:nvSpPr>
          <p:cNvPr id="20485" name="Text Box 10"/>
          <p:cNvSpPr txBox="1">
            <a:spLocks noChangeArrowheads="1"/>
          </p:cNvSpPr>
          <p:nvPr/>
        </p:nvSpPr>
        <p:spPr bwMode="auto">
          <a:xfrm>
            <a:off x="3481388" y="6269038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2011</a:t>
            </a:r>
          </a:p>
        </p:txBody>
      </p:sp>
      <p:sp>
        <p:nvSpPr>
          <p:cNvPr id="20486" name="Text Box 11"/>
          <p:cNvSpPr txBox="1">
            <a:spLocks noChangeArrowheads="1"/>
          </p:cNvSpPr>
          <p:nvPr/>
        </p:nvSpPr>
        <p:spPr bwMode="auto">
          <a:xfrm>
            <a:off x="5435600" y="6269038"/>
            <a:ext cx="641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2012</a:t>
            </a:r>
          </a:p>
        </p:txBody>
      </p:sp>
      <p:sp>
        <p:nvSpPr>
          <p:cNvPr id="20487" name="Text Box 12"/>
          <p:cNvSpPr txBox="1">
            <a:spLocks noChangeArrowheads="1"/>
          </p:cNvSpPr>
          <p:nvPr/>
        </p:nvSpPr>
        <p:spPr bwMode="auto">
          <a:xfrm rot="-5400000">
            <a:off x="-592931" y="4021931"/>
            <a:ext cx="21224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</a:rPr>
              <a:t>Всего объектов</a:t>
            </a:r>
          </a:p>
        </p:txBody>
      </p:sp>
      <p:sp>
        <p:nvSpPr>
          <p:cNvPr id="20488" name="Text Box 13"/>
          <p:cNvSpPr txBox="1">
            <a:spLocks noChangeArrowheads="1"/>
          </p:cNvSpPr>
          <p:nvPr/>
        </p:nvSpPr>
        <p:spPr bwMode="auto">
          <a:xfrm>
            <a:off x="1131888" y="3567113"/>
            <a:ext cx="3635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>
                <a:latin typeface="Times New Roman" pitchFamily="18" charset="0"/>
              </a:rPr>
              <a:t>13</a:t>
            </a:r>
          </a:p>
        </p:txBody>
      </p:sp>
      <p:sp>
        <p:nvSpPr>
          <p:cNvPr id="20489" name="Text Box 14"/>
          <p:cNvSpPr txBox="1">
            <a:spLocks noChangeArrowheads="1"/>
          </p:cNvSpPr>
          <p:nvPr/>
        </p:nvSpPr>
        <p:spPr bwMode="auto">
          <a:xfrm>
            <a:off x="3995738" y="3462338"/>
            <a:ext cx="365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>
                <a:latin typeface="Times New Roman" pitchFamily="18" charset="0"/>
              </a:rPr>
              <a:t>14</a:t>
            </a:r>
          </a:p>
        </p:txBody>
      </p:sp>
      <p:sp>
        <p:nvSpPr>
          <p:cNvPr id="20490" name="Text Box 15"/>
          <p:cNvSpPr txBox="1">
            <a:spLocks noChangeArrowheads="1"/>
          </p:cNvSpPr>
          <p:nvPr/>
        </p:nvSpPr>
        <p:spPr bwMode="auto">
          <a:xfrm>
            <a:off x="3048000" y="4648200"/>
            <a:ext cx="27463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>
                <a:latin typeface="Times New Roman" pitchFamily="18" charset="0"/>
              </a:rPr>
              <a:t>6</a:t>
            </a:r>
          </a:p>
        </p:txBody>
      </p:sp>
      <p:sp>
        <p:nvSpPr>
          <p:cNvPr id="20491" name="Text Box 16"/>
          <p:cNvSpPr txBox="1">
            <a:spLocks noChangeArrowheads="1"/>
          </p:cNvSpPr>
          <p:nvPr/>
        </p:nvSpPr>
        <p:spPr bwMode="auto">
          <a:xfrm>
            <a:off x="5000625" y="5111750"/>
            <a:ext cx="2746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>
                <a:latin typeface="Times New Roman" pitchFamily="18" charset="0"/>
              </a:rPr>
              <a:t>2</a:t>
            </a:r>
          </a:p>
        </p:txBody>
      </p:sp>
      <p:sp>
        <p:nvSpPr>
          <p:cNvPr id="20492" name="Text Box 18"/>
          <p:cNvSpPr txBox="1">
            <a:spLocks noChangeArrowheads="1"/>
          </p:cNvSpPr>
          <p:nvPr/>
        </p:nvSpPr>
        <p:spPr bwMode="auto">
          <a:xfrm>
            <a:off x="2070100" y="2446338"/>
            <a:ext cx="363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>
                <a:latin typeface="Times New Roman" pitchFamily="18" charset="0"/>
              </a:rPr>
              <a:t>21</a:t>
            </a:r>
          </a:p>
        </p:txBody>
      </p:sp>
      <p:sp>
        <p:nvSpPr>
          <p:cNvPr id="20493" name="Text Box 19"/>
          <p:cNvSpPr txBox="1">
            <a:spLocks noChangeArrowheads="1"/>
          </p:cNvSpPr>
          <p:nvPr/>
        </p:nvSpPr>
        <p:spPr bwMode="auto">
          <a:xfrm>
            <a:off x="5900738" y="3317875"/>
            <a:ext cx="3635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>
                <a:latin typeface="Times New Roman" pitchFamily="18" charset="0"/>
              </a:rPr>
              <a:t>13</a:t>
            </a:r>
          </a:p>
        </p:txBody>
      </p:sp>
      <p:sp>
        <p:nvSpPr>
          <p:cNvPr id="20494" name="Line 21"/>
          <p:cNvSpPr>
            <a:spLocks noChangeShapeType="1"/>
          </p:cNvSpPr>
          <p:nvPr/>
        </p:nvSpPr>
        <p:spPr bwMode="auto">
          <a:xfrm>
            <a:off x="892175" y="5965825"/>
            <a:ext cx="5832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5" name="Line 23"/>
          <p:cNvSpPr>
            <a:spLocks noChangeShapeType="1"/>
          </p:cNvSpPr>
          <p:nvPr/>
        </p:nvSpPr>
        <p:spPr bwMode="auto">
          <a:xfrm>
            <a:off x="2700338" y="2276475"/>
            <a:ext cx="0" cy="4176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6" name="Text Box 25"/>
          <p:cNvSpPr txBox="1">
            <a:spLocks noChangeArrowheads="1"/>
          </p:cNvSpPr>
          <p:nvPr/>
        </p:nvSpPr>
        <p:spPr bwMode="auto">
          <a:xfrm>
            <a:off x="658813" y="1335088"/>
            <a:ext cx="7445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333333"/>
                </a:solidFill>
                <a:latin typeface="Times New Roman" pitchFamily="18" charset="0"/>
              </a:rPr>
              <a:t>Прохождение в НРС подготовленных к изданию комплектов ГК-1000/3 и ГК-200/2 в 2010-2012 гг.</a:t>
            </a:r>
          </a:p>
        </p:txBody>
      </p:sp>
      <p:sp>
        <p:nvSpPr>
          <p:cNvPr id="20497" name="Rectangle 26" descr="Светлый диагональный 2"/>
          <p:cNvSpPr>
            <a:spLocks noChangeArrowheads="1"/>
          </p:cNvSpPr>
          <p:nvPr/>
        </p:nvSpPr>
        <p:spPr bwMode="auto">
          <a:xfrm>
            <a:off x="7451725" y="3573463"/>
            <a:ext cx="215900" cy="215900"/>
          </a:xfrm>
          <a:prstGeom prst="rect">
            <a:avLst/>
          </a:prstGeom>
          <a:pattFill prst="ltUpDiag">
            <a:fgClr>
              <a:srgbClr val="FF7C8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8" name="Rectangle 27"/>
          <p:cNvSpPr>
            <a:spLocks noChangeArrowheads="1"/>
          </p:cNvSpPr>
          <p:nvPr/>
        </p:nvSpPr>
        <p:spPr bwMode="auto">
          <a:xfrm>
            <a:off x="7451725" y="4292600"/>
            <a:ext cx="215900" cy="215900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9" name="Rectangle 28"/>
          <p:cNvSpPr>
            <a:spLocks noChangeArrowheads="1"/>
          </p:cNvSpPr>
          <p:nvPr/>
        </p:nvSpPr>
        <p:spPr bwMode="auto">
          <a:xfrm>
            <a:off x="7451725" y="5157788"/>
            <a:ext cx="215900" cy="215900"/>
          </a:xfrm>
          <a:prstGeom prst="rect">
            <a:avLst/>
          </a:prstGeom>
          <a:solidFill>
            <a:srgbClr val="FF474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00" name="Text Box 29"/>
          <p:cNvSpPr txBox="1">
            <a:spLocks noChangeArrowheads="1"/>
          </p:cNvSpPr>
          <p:nvPr/>
        </p:nvSpPr>
        <p:spPr bwMode="auto">
          <a:xfrm>
            <a:off x="7810500" y="4868863"/>
            <a:ext cx="12319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Times New Roman" pitchFamily="18" charset="0"/>
              </a:rPr>
              <a:t>Принято с</a:t>
            </a:r>
          </a:p>
          <a:p>
            <a:r>
              <a:rPr lang="ru-RU" sz="1400">
                <a:latin typeface="Times New Roman" pitchFamily="18" charset="0"/>
              </a:rPr>
              <a:t>первичного</a:t>
            </a:r>
          </a:p>
          <a:p>
            <a:r>
              <a:rPr lang="ru-RU" sz="1400">
                <a:latin typeface="Times New Roman" pitchFamily="18" charset="0"/>
              </a:rPr>
              <a:t>рассмотрения</a:t>
            </a:r>
          </a:p>
        </p:txBody>
      </p:sp>
      <p:sp>
        <p:nvSpPr>
          <p:cNvPr id="20501" name="Text Box 30"/>
          <p:cNvSpPr txBox="1">
            <a:spLocks noChangeArrowheads="1"/>
          </p:cNvSpPr>
          <p:nvPr/>
        </p:nvSpPr>
        <p:spPr bwMode="auto">
          <a:xfrm>
            <a:off x="7810500" y="4005263"/>
            <a:ext cx="12319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Times New Roman" pitchFamily="18" charset="0"/>
              </a:rPr>
              <a:t>Принято с</a:t>
            </a:r>
          </a:p>
          <a:p>
            <a:r>
              <a:rPr lang="ru-RU" sz="1400">
                <a:latin typeface="Times New Roman" pitchFamily="18" charset="0"/>
              </a:rPr>
              <a:t>повторного</a:t>
            </a:r>
          </a:p>
          <a:p>
            <a:r>
              <a:rPr lang="ru-RU" sz="1400">
                <a:latin typeface="Times New Roman" pitchFamily="18" charset="0"/>
              </a:rPr>
              <a:t>рассмотрения</a:t>
            </a:r>
          </a:p>
        </p:txBody>
      </p:sp>
      <p:sp>
        <p:nvSpPr>
          <p:cNvPr id="20502" name="Text Box 31"/>
          <p:cNvSpPr txBox="1">
            <a:spLocks noChangeArrowheads="1"/>
          </p:cNvSpPr>
          <p:nvPr/>
        </p:nvSpPr>
        <p:spPr bwMode="auto">
          <a:xfrm>
            <a:off x="7810500" y="3357563"/>
            <a:ext cx="1333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Times New Roman" pitchFamily="18" charset="0"/>
              </a:rPr>
              <a:t>Возвращено на</a:t>
            </a:r>
          </a:p>
          <a:p>
            <a:r>
              <a:rPr lang="ru-RU" sz="1400">
                <a:latin typeface="Times New Roman" pitchFamily="18" charset="0"/>
              </a:rPr>
              <a:t>доработку</a:t>
            </a:r>
          </a:p>
        </p:txBody>
      </p:sp>
      <p:sp>
        <p:nvSpPr>
          <p:cNvPr id="20503" name="Line 32"/>
          <p:cNvSpPr>
            <a:spLocks noChangeShapeType="1"/>
          </p:cNvSpPr>
          <p:nvPr/>
        </p:nvSpPr>
        <p:spPr bwMode="auto">
          <a:xfrm>
            <a:off x="4859338" y="2284413"/>
            <a:ext cx="0" cy="416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4" name="Line 34"/>
          <p:cNvSpPr>
            <a:spLocks noChangeShapeType="1"/>
          </p:cNvSpPr>
          <p:nvPr/>
        </p:nvSpPr>
        <p:spPr bwMode="auto">
          <a:xfrm>
            <a:off x="892175" y="59658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5" name="Line 35"/>
          <p:cNvSpPr>
            <a:spLocks noChangeShapeType="1"/>
          </p:cNvSpPr>
          <p:nvPr/>
        </p:nvSpPr>
        <p:spPr bwMode="auto">
          <a:xfrm>
            <a:off x="6732588" y="59658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6" name="Text Box 36"/>
          <p:cNvSpPr txBox="1">
            <a:spLocks noChangeArrowheads="1"/>
          </p:cNvSpPr>
          <p:nvPr/>
        </p:nvSpPr>
        <p:spPr bwMode="auto">
          <a:xfrm>
            <a:off x="7164388" y="2636838"/>
            <a:ext cx="18780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Times New Roman" pitchFamily="18" charset="0"/>
              </a:rPr>
              <a:t>Объекты экспертизы</a:t>
            </a:r>
          </a:p>
          <a:p>
            <a:r>
              <a:rPr lang="ru-RU" sz="1400">
                <a:latin typeface="Times New Roman" pitchFamily="18" charset="0"/>
              </a:rPr>
              <a:t>ГК-1000/3 и ГК-200/2:</a:t>
            </a:r>
          </a:p>
        </p:txBody>
      </p:sp>
      <p:sp>
        <p:nvSpPr>
          <p:cNvPr id="20507" name="Line 23"/>
          <p:cNvSpPr>
            <a:spLocks noChangeShapeType="1"/>
          </p:cNvSpPr>
          <p:nvPr/>
        </p:nvSpPr>
        <p:spPr bwMode="auto">
          <a:xfrm>
            <a:off x="892175" y="2289175"/>
            <a:ext cx="0" cy="4176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8" name="Text Box 13"/>
          <p:cNvSpPr txBox="1">
            <a:spLocks noChangeArrowheads="1"/>
          </p:cNvSpPr>
          <p:nvPr/>
        </p:nvSpPr>
        <p:spPr bwMode="auto">
          <a:xfrm>
            <a:off x="892175" y="6005513"/>
            <a:ext cx="8556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>
                <a:latin typeface="Times New Roman" pitchFamily="18" charset="0"/>
              </a:rPr>
              <a:t>ГК-1000/3</a:t>
            </a:r>
          </a:p>
        </p:txBody>
      </p:sp>
      <p:sp>
        <p:nvSpPr>
          <p:cNvPr id="20509" name="Text Box 18"/>
          <p:cNvSpPr txBox="1">
            <a:spLocks noChangeArrowheads="1"/>
          </p:cNvSpPr>
          <p:nvPr/>
        </p:nvSpPr>
        <p:spPr bwMode="auto">
          <a:xfrm>
            <a:off x="1862138" y="5995988"/>
            <a:ext cx="7794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>
                <a:latin typeface="Times New Roman" pitchFamily="18" charset="0"/>
              </a:rPr>
              <a:t>ГК-200/2</a:t>
            </a:r>
          </a:p>
        </p:txBody>
      </p:sp>
      <p:sp>
        <p:nvSpPr>
          <p:cNvPr id="20510" name="Text Box 13"/>
          <p:cNvSpPr txBox="1">
            <a:spLocks noChangeArrowheads="1"/>
          </p:cNvSpPr>
          <p:nvPr/>
        </p:nvSpPr>
        <p:spPr bwMode="auto">
          <a:xfrm>
            <a:off x="2849563" y="6018213"/>
            <a:ext cx="8556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>
                <a:latin typeface="Times New Roman" pitchFamily="18" charset="0"/>
              </a:rPr>
              <a:t>ГК-1000/3</a:t>
            </a:r>
          </a:p>
        </p:txBody>
      </p:sp>
      <p:sp>
        <p:nvSpPr>
          <p:cNvPr id="20511" name="Text Box 18"/>
          <p:cNvSpPr txBox="1">
            <a:spLocks noChangeArrowheads="1"/>
          </p:cNvSpPr>
          <p:nvPr/>
        </p:nvSpPr>
        <p:spPr bwMode="auto">
          <a:xfrm>
            <a:off x="3817938" y="6010275"/>
            <a:ext cx="7794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>
                <a:latin typeface="Times New Roman" pitchFamily="18" charset="0"/>
              </a:rPr>
              <a:t>ГК-200/2</a:t>
            </a:r>
          </a:p>
        </p:txBody>
      </p:sp>
      <p:sp>
        <p:nvSpPr>
          <p:cNvPr id="20512" name="Text Box 13"/>
          <p:cNvSpPr txBox="1">
            <a:spLocks noChangeArrowheads="1"/>
          </p:cNvSpPr>
          <p:nvPr/>
        </p:nvSpPr>
        <p:spPr bwMode="auto">
          <a:xfrm>
            <a:off x="4859338" y="6026150"/>
            <a:ext cx="8556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>
                <a:latin typeface="Times New Roman" pitchFamily="18" charset="0"/>
              </a:rPr>
              <a:t>ГК-1000/3</a:t>
            </a:r>
          </a:p>
        </p:txBody>
      </p:sp>
      <p:sp>
        <p:nvSpPr>
          <p:cNvPr id="20513" name="Text Box 18"/>
          <p:cNvSpPr txBox="1">
            <a:spLocks noChangeArrowheads="1"/>
          </p:cNvSpPr>
          <p:nvPr/>
        </p:nvSpPr>
        <p:spPr bwMode="auto">
          <a:xfrm>
            <a:off x="5829300" y="6018213"/>
            <a:ext cx="7794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>
                <a:latin typeface="Times New Roman" pitchFamily="18" charset="0"/>
              </a:rPr>
              <a:t>ГК-200/2</a:t>
            </a:r>
          </a:p>
        </p:txBody>
      </p:sp>
      <p:sp>
        <p:nvSpPr>
          <p:cNvPr id="20514" name="Line 23"/>
          <p:cNvSpPr>
            <a:spLocks noChangeShapeType="1"/>
          </p:cNvSpPr>
          <p:nvPr/>
        </p:nvSpPr>
        <p:spPr bwMode="auto">
          <a:xfrm>
            <a:off x="6724650" y="2276475"/>
            <a:ext cx="0" cy="4176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468313" y="1125538"/>
            <a:ext cx="835183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81075"/>
          </a:xfrm>
        </p:spPr>
        <p:txBody>
          <a:bodyPr/>
          <a:lstStyle/>
          <a:p>
            <a:pPr eaLnBrk="1" hangingPunct="1"/>
            <a:r>
              <a:rPr lang="ru-RU" sz="1400" smtClean="0">
                <a:solidFill>
                  <a:srgbClr val="4D4D4D"/>
                </a:solidFill>
                <a:latin typeface="Times New Roman" pitchFamily="18" charset="0"/>
              </a:rPr>
              <a:t>Министерство природных ресурсов и экологии Российской Федерации</a:t>
            </a:r>
            <a:br>
              <a:rPr lang="ru-RU" sz="1400" smtClean="0">
                <a:solidFill>
                  <a:srgbClr val="4D4D4D"/>
                </a:solidFill>
                <a:latin typeface="Times New Roman" pitchFamily="18" charset="0"/>
              </a:rPr>
            </a:br>
            <a:r>
              <a:rPr lang="ru-RU" sz="1400" smtClean="0">
                <a:solidFill>
                  <a:srgbClr val="4D4D4D"/>
                </a:solidFill>
                <a:latin typeface="Times New Roman" pitchFamily="18" charset="0"/>
              </a:rPr>
              <a:t>Федеральное агентство по недропользованию – Роснедра</a:t>
            </a:r>
            <a:br>
              <a:rPr lang="ru-RU" sz="1400" smtClean="0">
                <a:solidFill>
                  <a:srgbClr val="4D4D4D"/>
                </a:solidFill>
                <a:latin typeface="Times New Roman" pitchFamily="18" charset="0"/>
              </a:rPr>
            </a:br>
            <a:r>
              <a:rPr lang="ru-RU" sz="1400" b="1" smtClean="0">
                <a:solidFill>
                  <a:srgbClr val="4D4D4D"/>
                </a:solidFill>
                <a:latin typeface="Times New Roman" pitchFamily="18" charset="0"/>
              </a:rPr>
              <a:t>Научно-редакционный  совет по геологическому картированию территории Российской Федерации Федерального агентства по недропользованию (НРС Роснедра)</a:t>
            </a:r>
          </a:p>
        </p:txBody>
      </p:sp>
      <p:pic>
        <p:nvPicPr>
          <p:cNvPr id="51" name="Picture 5" descr="Герб_агентства"/>
          <p:cNvPicPr preferRelativeResize="0">
            <a:picLocks noChangeAspect="1" noChangeArrowheads="1"/>
          </p:cNvPicPr>
          <p:nvPr/>
        </p:nvPicPr>
        <p:blipFill>
          <a:blip r:embed="rId2">
            <a:clrChange>
              <a:clrFrom>
                <a:srgbClr val="E3E8EE"/>
              </a:clrFrom>
              <a:clrTo>
                <a:srgbClr val="E3E8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15888"/>
            <a:ext cx="788987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727" name="Group 271"/>
          <p:cNvGraphicFramePr>
            <a:graphicFrameLocks noGrp="1"/>
          </p:cNvGraphicFramePr>
          <p:nvPr>
            <p:ph idx="1"/>
          </p:nvPr>
        </p:nvGraphicFramePr>
        <p:xfrm>
          <a:off x="179388" y="1628775"/>
          <a:ext cx="8856662" cy="5199063"/>
        </p:xfrm>
        <a:graphic>
          <a:graphicData uri="http://schemas.openxmlformats.org/drawingml/2006/table">
            <a:tbl>
              <a:tblPr/>
              <a:tblGrid>
                <a:gridCol w="360362"/>
                <a:gridCol w="1584325"/>
                <a:gridCol w="1647825"/>
                <a:gridCol w="836613"/>
                <a:gridCol w="976312"/>
                <a:gridCol w="2035175"/>
                <a:gridCol w="1416050"/>
              </a:tblGrid>
              <a:tr h="863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№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Организация-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исполнитель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Название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материалов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Номенклатура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листа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Срок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заверше-ния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по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Госконт-ракту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Дата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поступ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ления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Бюро НРС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Состояние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Место нахождения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материалов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Госгеолкарта-1000/3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ФГУНПП«ПМГРЭ»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Т-45-48 (о-ва архипелага Северная земля)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10.04.2013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Рассматриваются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экспертами НРС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Госгеолкарта-200/2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</a:t>
                      </a:r>
                    </a:p>
                  </a:txBody>
                  <a:tcPr marL="72000" marR="72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ЗАО ГГК «МИРЕКО» 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Р-40-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(р.Тылпоз)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Р-40-Х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(г.Кожимиз) 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2008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05.04.13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Рассматриваются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экспертами НРС</a:t>
                      </a: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</a:t>
                      </a:r>
                    </a:p>
                  </a:txBody>
                  <a:tcPr marL="72000" marR="72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ГУГГП «Якутскгеология» 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О-51-ХХ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III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(Бол.Хатыми)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О-51-ХХ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IV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(Мал.Нимныр)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2008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24.05.10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05.06.11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Рассмотрены Бюро НРС 30.06.11, возвращены на доработку (Протокол № 21) </a:t>
                      </a: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 доработке у авторов </a:t>
                      </a: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</a:t>
                      </a:r>
                    </a:p>
                  </a:txBody>
                  <a:tcPr marL="72000" marR="72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ОАО «Янгеология» 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-54-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Х (р.Нахатта)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-54-Х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(Биерки-чех) 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2008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Не поступили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Находятся на рассмотрении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Якутского РЭС НРС </a:t>
                      </a: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</a:t>
                      </a:r>
                    </a:p>
                  </a:txBody>
                  <a:tcPr marL="72000" marR="72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ЗАО «МИРЕКО» 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ГДП-200 листов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-40-ХХХ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;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-41-ХХХ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(Пуйвинская площадь) 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2010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Не поступили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</a:t>
                      </a:r>
                    </a:p>
                  </a:txBody>
                  <a:tcPr marL="72000" marR="72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ОАО «Янгеология»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ГДП-200 листа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-53-ХХ (Куларская площадь) 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2010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Не поступили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</a:t>
                      </a:r>
                    </a:p>
                  </a:txBody>
                  <a:tcPr marL="72000" marR="72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ФГУП «Дальгеофизика 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-54-ХХХ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III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; М-54-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VII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(Нижнеамурская площадь) 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2010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Не поступили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Рассмотрены в ДВ РЭСе, возвращены на доработку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(Протокол № 1 от 14.12.2012) </a:t>
                      </a: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Исправляются по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замечаниям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ДВ РЭСа </a:t>
                      </a:r>
                    </a:p>
                  </a:txBody>
                  <a:tcPr marL="46800" marR="468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97" name="Text Box 260"/>
          <p:cNvSpPr txBox="1">
            <a:spLocks noChangeArrowheads="1"/>
          </p:cNvSpPr>
          <p:nvPr/>
        </p:nvSpPr>
        <p:spPr bwMode="auto">
          <a:xfrm>
            <a:off x="0" y="1020763"/>
            <a:ext cx="91170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333333"/>
                </a:solidFill>
                <a:latin typeface="Times New Roman" pitchFamily="18" charset="0"/>
              </a:rPr>
              <a:t>Информация о задолженности апробации  в НРС Роснедра  Госгеолкарт-1000/3, -200/2</a:t>
            </a:r>
          </a:p>
          <a:p>
            <a:pPr algn="ctr"/>
            <a:r>
              <a:rPr lang="ru-RU" b="1">
                <a:solidFill>
                  <a:srgbClr val="333333"/>
                </a:solidFill>
              </a:rPr>
              <a:t> </a:t>
            </a:r>
            <a:r>
              <a:rPr lang="ru-RU" sz="1400" b="1">
                <a:solidFill>
                  <a:srgbClr val="333333"/>
                </a:solidFill>
                <a:latin typeface="Times New Roman" pitchFamily="18" charset="0"/>
              </a:rPr>
              <a:t>(по состоянию на 1.04.2012)</a:t>
            </a:r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>
            <a:off x="468313" y="981075"/>
            <a:ext cx="835183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6" descr="E:\текучие документы\2013\Совещание 2013\Доклад Кириков\DSC_0114.jpg"/>
          <p:cNvPicPr>
            <a:picLocks noChangeAspect="1" noChangeArrowheads="1"/>
          </p:cNvPicPr>
          <p:nvPr/>
        </p:nvPicPr>
        <p:blipFill>
          <a:blip r:embed="rId2"/>
          <a:srcRect l="18633" t="27126" r="15755" b="18475"/>
          <a:stretch>
            <a:fillRect/>
          </a:stretch>
        </p:blipFill>
        <p:spPr bwMode="auto">
          <a:xfrm>
            <a:off x="7507288" y="4322763"/>
            <a:ext cx="161925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1400" smtClean="0">
                <a:solidFill>
                  <a:srgbClr val="4D4D4D"/>
                </a:solidFill>
                <a:latin typeface="Times New Roman" pitchFamily="18" charset="0"/>
              </a:rPr>
              <a:t>Министерство природных ресурсов и экологии Российской Федерации</a:t>
            </a:r>
            <a:br>
              <a:rPr lang="ru-RU" sz="1400" smtClean="0">
                <a:solidFill>
                  <a:srgbClr val="4D4D4D"/>
                </a:solidFill>
                <a:latin typeface="Times New Roman" pitchFamily="18" charset="0"/>
              </a:rPr>
            </a:br>
            <a:r>
              <a:rPr lang="ru-RU" sz="1400" smtClean="0">
                <a:solidFill>
                  <a:srgbClr val="4D4D4D"/>
                </a:solidFill>
                <a:latin typeface="Times New Roman" pitchFamily="18" charset="0"/>
              </a:rPr>
              <a:t>Федеральное агентство по недропользованию – Роснедра</a:t>
            </a:r>
            <a:br>
              <a:rPr lang="ru-RU" sz="1400" smtClean="0">
                <a:solidFill>
                  <a:srgbClr val="4D4D4D"/>
                </a:solidFill>
                <a:latin typeface="Times New Roman" pitchFamily="18" charset="0"/>
              </a:rPr>
            </a:br>
            <a:r>
              <a:rPr lang="ru-RU" sz="1400" b="1" smtClean="0">
                <a:solidFill>
                  <a:srgbClr val="4D4D4D"/>
                </a:solidFill>
                <a:latin typeface="Times New Roman" pitchFamily="18" charset="0"/>
              </a:rPr>
              <a:t>Научно-редакционный  совет по геологическому картированию территории Российской Федерации Федерального агентства по недропользованию (НРС Роснедра)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229600" cy="5283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b="1" dirty="0">
                <a:solidFill>
                  <a:srgbClr val="333333"/>
                </a:solidFill>
                <a:latin typeface="Times New Roman" pitchFamily="18" charset="0"/>
              </a:rPr>
              <a:t>Типовые ошибки Госгеолкарты-1000/3, -200/2</a:t>
            </a:r>
          </a:p>
          <a:p>
            <a:pPr algn="just" eaLnBrk="1" hangingPunct="1">
              <a:lnSpc>
                <a:spcPct val="90000"/>
              </a:lnSpc>
              <a:buClr>
                <a:srgbClr val="FF0000"/>
              </a:buClr>
              <a:defRPr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</a:rPr>
              <a:t>отклонения от требований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</a:rPr>
              <a:t> нормативно-методических документов и немотивированные отклонения от Серийных легенд;</a:t>
            </a:r>
          </a:p>
          <a:p>
            <a:pPr algn="just" eaLnBrk="1" hangingPunct="1">
              <a:lnSpc>
                <a:spcPct val="90000"/>
              </a:lnSpc>
              <a:buClr>
                <a:srgbClr val="FF0000"/>
              </a:buClr>
              <a:defRPr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</a:rPr>
              <a:t>неувязка картографических  материалов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</a:rPr>
              <a:t>  комплекта между собой и с текстом объяснительной записки;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</a:rPr>
              <a:t>нарушение правил отображения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</a:rPr>
              <a:t> пространственно-временных соотношений объектов картографирования;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</a:rPr>
              <a:t>необоснованность оценки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</a:rPr>
              <a:t> прогнозных ресурсов;</a:t>
            </a:r>
          </a:p>
          <a:p>
            <a:pPr algn="just" eaLnBrk="1" hangingPunct="1">
              <a:lnSpc>
                <a:spcPct val="90000"/>
              </a:lnSpc>
              <a:buClr>
                <a:srgbClr val="FF0000"/>
              </a:buClr>
              <a:defRPr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</a:rPr>
              <a:t>другие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</a:rPr>
              <a:t>замечания 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</a:rPr>
              <a:t> по 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</a:rPr>
              <a:t>минерагеническому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</a:rPr>
              <a:t>  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</a:rPr>
              <a:t>блоку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</a:rPr>
              <a:t>, </a:t>
            </a:r>
            <a:endParaRPr lang="ru-RU" sz="2400" dirty="0" smtClean="0">
              <a:solidFill>
                <a:srgbClr val="333333"/>
              </a:solidFill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90000"/>
              </a:lnSpc>
              <a:buClr>
                <a:srgbClr val="FF0000"/>
              </a:buClr>
              <a:buFontTx/>
              <a:buNone/>
              <a:defRPr/>
            </a:pP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</a:rPr>
              <a:t>     которые 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</a:rPr>
              <a:t>детально  раскрыты в </a:t>
            </a:r>
            <a:r>
              <a:rPr lang="ru-RU" sz="2400" b="1" dirty="0" smtClean="0">
                <a:solidFill>
                  <a:srgbClr val="333333"/>
                </a:solidFill>
                <a:latin typeface="Times New Roman" pitchFamily="18" charset="0"/>
              </a:rPr>
              <a:t>«Памятке авторам</a:t>
            </a:r>
          </a:p>
          <a:p>
            <a:pPr marL="0" indent="0" algn="just" eaLnBrk="1" hangingPunct="1">
              <a:lnSpc>
                <a:spcPct val="90000"/>
              </a:lnSpc>
              <a:buClr>
                <a:srgbClr val="FF0000"/>
              </a:buClr>
              <a:buFontTx/>
              <a:buNone/>
              <a:defRPr/>
            </a:pPr>
            <a:r>
              <a:rPr lang="ru-RU" sz="2400" b="1" dirty="0" smtClean="0">
                <a:solidFill>
                  <a:srgbClr val="333333"/>
                </a:solidFill>
                <a:latin typeface="Times New Roman" pitchFamily="18" charset="0"/>
              </a:rPr>
              <a:t>     и </a:t>
            </a:r>
            <a:r>
              <a:rPr lang="ru-RU" sz="2400" b="1" dirty="0">
                <a:solidFill>
                  <a:srgbClr val="333333"/>
                </a:solidFill>
                <a:latin typeface="Times New Roman" pitchFamily="18" charset="0"/>
              </a:rPr>
              <a:t>редакторам ГК-1000 и </a:t>
            </a:r>
            <a:r>
              <a:rPr lang="ru-RU" sz="2400" b="1" dirty="0" smtClean="0">
                <a:solidFill>
                  <a:srgbClr val="333333"/>
                </a:solidFill>
                <a:latin typeface="Times New Roman" pitchFamily="18" charset="0"/>
              </a:rPr>
              <a:t>ГК-200 (</a:t>
            </a:r>
            <a:r>
              <a:rPr lang="ru-RU" sz="2400" b="1" dirty="0" err="1" smtClean="0">
                <a:solidFill>
                  <a:srgbClr val="333333"/>
                </a:solidFill>
                <a:latin typeface="Times New Roman" pitchFamily="18" charset="0"/>
              </a:rPr>
              <a:t>минерагеничес</a:t>
            </a:r>
            <a:r>
              <a:rPr lang="ru-RU" sz="2400" b="1" dirty="0" smtClean="0">
                <a:solidFill>
                  <a:srgbClr val="333333"/>
                </a:solidFill>
                <a:latin typeface="Times New Roman" pitchFamily="18" charset="0"/>
              </a:rPr>
              <a:t>-</a:t>
            </a:r>
          </a:p>
          <a:p>
            <a:pPr marL="0" indent="0" algn="just" eaLnBrk="1" hangingPunct="1">
              <a:lnSpc>
                <a:spcPct val="90000"/>
              </a:lnSpc>
              <a:buClr>
                <a:srgbClr val="FF0000"/>
              </a:buClr>
              <a:buFontTx/>
              <a:buNone/>
              <a:defRPr/>
            </a:pPr>
            <a:r>
              <a:rPr lang="ru-RU" sz="2400" b="1" dirty="0">
                <a:solidFill>
                  <a:srgbClr val="333333"/>
                </a:solidFill>
                <a:latin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333333"/>
                </a:solidFill>
                <a:latin typeface="Times New Roman" pitchFamily="18" charset="0"/>
              </a:rPr>
              <a:t>    кая часть комплектов)».</a:t>
            </a:r>
          </a:p>
          <a:p>
            <a:pPr marL="0" indent="0" algn="just" eaLnBrk="1" hangingPunct="1">
              <a:lnSpc>
                <a:spcPct val="90000"/>
              </a:lnSpc>
              <a:buClr>
                <a:srgbClr val="FF0000"/>
              </a:buClr>
              <a:buFontTx/>
              <a:buNone/>
              <a:defRPr/>
            </a:pPr>
            <a:r>
              <a:rPr lang="ru-RU" sz="2400" b="1" dirty="0" smtClean="0">
                <a:solidFill>
                  <a:srgbClr val="333333"/>
                </a:solidFill>
                <a:latin typeface="Times New Roman" pitchFamily="18" charset="0"/>
              </a:rPr>
              <a:t>     </a:t>
            </a:r>
            <a:endParaRPr lang="ru-RU" sz="2400" b="1" dirty="0">
              <a:solidFill>
                <a:srgbClr val="333333"/>
              </a:solidFill>
              <a:latin typeface="Times New Roman" pitchFamily="18" charset="0"/>
            </a:endParaRPr>
          </a:p>
        </p:txBody>
      </p:sp>
      <p:pic>
        <p:nvPicPr>
          <p:cNvPr id="51" name="Picture 5" descr="Герб_агентства"/>
          <p:cNvPicPr preferRelativeResize="0">
            <a:picLocks noChangeAspect="1" noChangeArrowheads="1"/>
          </p:cNvPicPr>
          <p:nvPr/>
        </p:nvPicPr>
        <p:blipFill>
          <a:blip r:embed="rId3">
            <a:clrChange>
              <a:clrFrom>
                <a:srgbClr val="E3E8EE"/>
              </a:clrFrom>
              <a:clrTo>
                <a:srgbClr val="E3E8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15888"/>
            <a:ext cx="788987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507288" y="4322763"/>
            <a:ext cx="1589087" cy="2406650"/>
          </a:xfrm>
          <a:prstGeom prst="rect">
            <a:avLst/>
          </a:prstGeom>
          <a:noFill/>
          <a:ln w="317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68313" y="1052513"/>
            <a:ext cx="835183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1396</Words>
  <Application>Microsoft Office PowerPoint</Application>
  <PresentationFormat>Экран (4:3)</PresentationFormat>
  <Paragraphs>296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Times New Roman</vt:lpstr>
      <vt:lpstr>Оформление по умолчанию</vt:lpstr>
      <vt:lpstr>Министерство природных ресурсов и экологии Российской Федерации Федеральное агентство по неропользованию – Роснедра Научно-редакционный  совет по геологическому картированию территории Российской Федерации Федерального агентства по недропользованию (НРС Роснедра)</vt:lpstr>
      <vt:lpstr>Министерство природных ресурсов и экологии Российской Федерации Федеральное агентство по недропользованию – Роснедра Научно-редакционный  совет по геологическому картированию территории Российской Федерации Федерального агентства по недропользованию (НРС Роснедра)</vt:lpstr>
      <vt:lpstr>Министерство природных ресурсов и экологии Российской Федерации Федеральное агентство по недропользованию – Роснедра Научно-редакционный  совет по геологическому картированию территории Российской Федерации Федерального агентства по недропользованию (НРС Роснедра)  Структура НРС Роснедра</vt:lpstr>
      <vt:lpstr>Министерство природных ресурсов и экологии Российской Федерации Федеральное агентство по недропользованию – Роснедра Научно-редакционный  совет по геологическому картированию территории Российской Федерации Федерального агентства по недропользованию (НРС Роснедра) </vt:lpstr>
      <vt:lpstr>Министерство природных ресурсов и экологии Российской Федерации Федеральное агентство по недропользованию – Роснедра Научно-редакционный  совет по геологическому картированию территории Российской Федерации Федерального агентства по недропользованию (НРС Роснедра)</vt:lpstr>
      <vt:lpstr>Министерство природных ресурсов и экологии Российской Федерации Федеральное агентство по недропользованию – Роснедра Научно-редакционный  совет по геологическому картированию территории Российской Федерации Федерального агентства по недропользованию (НРС Роснедра)</vt:lpstr>
      <vt:lpstr>Министерство природных ресурсов и экологии Российской Федерации Федеральное агентство по недропользованию – Роснедра Научно-редакционный  совет по геологическому картированию территории Российской Федерации Федерального агентства по недропользованию (НРС Роснедра)</vt:lpstr>
      <vt:lpstr>Министерство природных ресурсов и экологии Российской Федерации Федеральное агентство по недропользованию – Роснедра Научно-редакционный  совет по геологическому картированию территории Российской Федерации Федерального агентства по недропользованию (НРС Роснедра)</vt:lpstr>
      <vt:lpstr>Министерство природных ресурсов и экологии Российской Федерации Федеральное агентство по недропользованию – Роснедра Научно-редакционный  совет по геологическому картированию территории Российской Федерации Федерального агентства по недропользованию (НРС Роснедра)</vt:lpstr>
      <vt:lpstr>Министерство природных ресурсов и экологии Российской Федерации Федеральное агентство по недропользованию – Роснедра Научно-редакционный  совет по геологическому картированию территории Российской Федерации Федерального агентства по недропользованию (НРС Роснедра)</vt:lpstr>
      <vt:lpstr>Министерство природных ресурсов и экологии Российской Федерации Федеральное агентство по недропользованию – Роснедра Научно-редакционный  совет по геологическому картированию территории Российской Федерации Федерального агентства по недропользованию (НРС Роснедра)</vt:lpstr>
      <vt:lpstr>Министерство природных ресурсов и экологии Российской Федерации Федеральное агентство по недропользованию – Роснедра Научно-редакционный  совет по геологическому картированию территории Российской Федерации Федерального агентства по недропользованию (НРС Роснедра)</vt:lpstr>
      <vt:lpstr>Министерство природных ресурсов и экологии Российской Федерации Федеральное агентство по недропользованию – Роснедра Научно-редакционный  совет по геологическому картированию территории Российской Федерации Федерального агентства по недропользованию (НРС Роснедра)</vt:lpstr>
      <vt:lpstr>Министерство природных ресурсов и экологии Российской Федерации Федеральное агентство по недропользованию – Роснедра Научно-редакционный  совет по геологическому картированию территории Российской Федерации Федерального агентства по недропользованию (НРС Роснедра)</vt:lpstr>
      <vt:lpstr>Министерство природных ресурсов и экологии Российской Федерации Федеральное агентство по недропользованию – Роснедра Научно-редакционный  совет по геологическому картированию территории Российской Федерации Федерального агентства по недропользованию (НРС Роснедра)</vt:lpstr>
    </vt:vector>
  </TitlesOfParts>
  <Company>vsegei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природных ресурсов и экологии Российской Федерации Федеральное агентство по неропользованию – Роснедра Научно-редакционный  совет по геологическому картированию территории Российской Федерации Федерального агентства по недропользованию (НРС Роснедра)</dc:title>
  <dc:creator>Беза</dc:creator>
  <cp:lastModifiedBy>Tatiana_Zubova</cp:lastModifiedBy>
  <cp:revision>47</cp:revision>
  <cp:lastPrinted>2013-04-15T11:37:38Z</cp:lastPrinted>
  <dcterms:created xsi:type="dcterms:W3CDTF">2013-04-12T11:36:40Z</dcterms:created>
  <dcterms:modified xsi:type="dcterms:W3CDTF">2013-04-15T13:23:15Z</dcterms:modified>
</cp:coreProperties>
</file>