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88" r:id="rId1"/>
  </p:sldMasterIdLst>
  <p:notesMasterIdLst>
    <p:notesMasterId r:id="rId29"/>
  </p:notesMasterIdLst>
  <p:sldIdLst>
    <p:sldId id="256" r:id="rId2"/>
    <p:sldId id="257" r:id="rId3"/>
    <p:sldId id="287" r:id="rId4"/>
    <p:sldId id="293" r:id="rId5"/>
    <p:sldId id="295" r:id="rId6"/>
    <p:sldId id="309" r:id="rId7"/>
    <p:sldId id="296" r:id="rId8"/>
    <p:sldId id="297" r:id="rId9"/>
    <p:sldId id="277" r:id="rId10"/>
    <p:sldId id="291" r:id="rId11"/>
    <p:sldId id="300" r:id="rId12"/>
    <p:sldId id="306" r:id="rId13"/>
    <p:sldId id="305" r:id="rId14"/>
    <p:sldId id="307" r:id="rId15"/>
    <p:sldId id="308" r:id="rId16"/>
    <p:sldId id="278" r:id="rId17"/>
    <p:sldId id="298" r:id="rId18"/>
    <p:sldId id="299" r:id="rId19"/>
    <p:sldId id="301" r:id="rId20"/>
    <p:sldId id="292" r:id="rId21"/>
    <p:sldId id="302" r:id="rId22"/>
    <p:sldId id="303" r:id="rId23"/>
    <p:sldId id="281" r:id="rId24"/>
    <p:sldId id="304" r:id="rId25"/>
    <p:sldId id="283" r:id="rId26"/>
    <p:sldId id="294" r:id="rId27"/>
    <p:sldId id="272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70C0"/>
    <a:srgbClr val="FFCC00"/>
    <a:srgbClr val="FFFF00"/>
    <a:srgbClr val="29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84" autoAdjust="0"/>
    <p:restoredTop sz="93703" autoAdjust="0"/>
  </p:normalViewPr>
  <p:slideViewPr>
    <p:cSldViewPr>
      <p:cViewPr>
        <p:scale>
          <a:sx n="90" d="100"/>
          <a:sy n="90" d="100"/>
        </p:scale>
        <p:origin x="-1404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39A8E9D5-3B9F-45C2-96A8-132904CD93CC}" type="datetimeFigureOut">
              <a:rPr lang="ru-RU"/>
              <a:pPr>
                <a:defRPr/>
              </a:pPr>
              <a:t>16.04.2013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7232CF26-2081-435E-86A9-66509B99E5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7835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9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grpSp>
        <p:nvGrpSpPr>
          <p:cNvPr id="5" name="Группа 1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Полилиния 6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" name="Полилиния 7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>
                <a:defRPr/>
              </a:pPr>
              <a:endParaRPr lang="en-US"/>
            </a:p>
          </p:txBody>
        </p:sp>
        <p:cxnSp>
          <p:nvCxnSpPr>
            <p:cNvPr id="10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1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2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3DCFC32C-DABA-495D-86D6-CD465835E3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41830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1DE7C-E1B4-4505-BEF9-24832197B4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714544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98EE2-67B6-47E4-ABB2-91B1E33531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88617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D543A-5E52-4F84-95C0-656D04FA86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916866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26DEBF0-DCE5-41C4-B8BB-0E153D83AD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519494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4E7BD-8D36-4EFA-8B50-8580973B17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35226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799F1FB-46D0-4B4C-A17C-0E72E3E644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110562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3B93A-F2B7-44DE-BC2B-D31716E5DE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019527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60AB2-5ABB-45B8-BE33-18842FF627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910250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9FF35AD-9844-4005-84B4-BF0C0C3108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55688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7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Полилиния 8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cxnSp>
        <p:nvCxnSpPr>
          <p:cNvPr id="8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32C7EF4A-8F57-4533-AA51-CD58F4A481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843117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10887BEF-2E21-49CC-8034-5071780130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0" r:id="rId1"/>
    <p:sldLayoutId id="2147484599" r:id="rId2"/>
    <p:sldLayoutId id="2147484601" r:id="rId3"/>
    <p:sldLayoutId id="2147484598" r:id="rId4"/>
    <p:sldLayoutId id="2147484602" r:id="rId5"/>
    <p:sldLayoutId id="2147484597" r:id="rId6"/>
    <p:sldLayoutId id="2147484596" r:id="rId7"/>
    <p:sldLayoutId id="2147484603" r:id="rId8"/>
    <p:sldLayoutId id="2147484604" r:id="rId9"/>
    <p:sldLayoutId id="2147484595" r:id="rId10"/>
    <p:sldLayoutId id="2147484594" r:id="rId11"/>
  </p:sldLayoutIdLst>
  <p:transition spd="med">
    <p:fade/>
  </p:transition>
  <p:txStyles>
    <p:titleStyle>
      <a:lvl1pPr algn="l" rtl="0" fontAlgn="base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8.png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oleObject" Target="../embeddings/oleObject12.bin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2.png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emf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1.png"/><Relationship Id="rId5" Type="http://schemas.openxmlformats.org/officeDocument/2006/relationships/image" Target="../media/image9.png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32.png"/><Relationship Id="rId4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oleObject" Target="../embeddings/oleObject15.bin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2.emf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6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7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tiff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40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8.bin"/><Relationship Id="rId9" Type="http://schemas.openxmlformats.org/officeDocument/2006/relationships/image" Target="../media/image43.t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2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48.png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42" name="Object 26"/>
          <p:cNvGraphicFramePr>
            <a:graphicFrameLocks noChangeAspect="1"/>
          </p:cNvGraphicFramePr>
          <p:nvPr/>
        </p:nvGraphicFramePr>
        <p:xfrm>
          <a:off x="0" y="6042025"/>
          <a:ext cx="8191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7" name="CorelDRAW" r:id="rId3" imgW="792720" imgH="793080" progId="">
                  <p:embed/>
                </p:oleObj>
              </mc:Choice>
              <mc:Fallback>
                <p:oleObj name="CorelDRAW" r:id="rId3" imgW="792720" imgH="793080" progId="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042025"/>
                        <a:ext cx="81915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92163" y="1668463"/>
            <a:ext cx="7548562" cy="6477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b="1" dirty="0">
                <a:solidFill>
                  <a:srgbClr val="0070C0"/>
                </a:solidFill>
              </a:rPr>
              <a:t>ПРЕДОСТАВЛЕНИЕ БАЗОВОЙ ГЕОЛОГО-КАРТОГРАФИЧЕСКОЙ</a:t>
            </a:r>
          </a:p>
          <a:p>
            <a:pPr algn="ctr"/>
            <a:r>
              <a:rPr lang="ru-RU" b="1" dirty="0">
                <a:solidFill>
                  <a:srgbClr val="0070C0"/>
                </a:solidFill>
              </a:rPr>
              <a:t>ИНФОРМАЦИИ НА ИНТЕРНЕТ-ПОРТАЛЕ РОСНЕДР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64150" y="3860800"/>
            <a:ext cx="3879850" cy="1154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 err="1">
                <a:solidFill>
                  <a:srgbClr val="0070C0"/>
                </a:solidFill>
              </a:rPr>
              <a:t>Юон</a:t>
            </a:r>
            <a:r>
              <a:rPr lang="ru-RU" sz="1600" b="1" i="1" dirty="0">
                <a:solidFill>
                  <a:srgbClr val="0070C0"/>
                </a:solidFill>
              </a:rPr>
              <a:t> Е.М.        </a:t>
            </a:r>
          </a:p>
          <a:p>
            <a:pPr>
              <a:defRPr/>
            </a:pPr>
            <a:r>
              <a:rPr lang="ru-RU" sz="1600" b="1" i="1" dirty="0">
                <a:solidFill>
                  <a:srgbClr val="0070C0"/>
                </a:solidFill>
              </a:rPr>
              <a:t>(ФГУП ГНЦ РФ «</a:t>
            </a:r>
            <a:r>
              <a:rPr lang="ru-RU" sz="1600" b="1" i="1" dirty="0" err="1">
                <a:solidFill>
                  <a:srgbClr val="0070C0"/>
                </a:solidFill>
              </a:rPr>
              <a:t>ВНИИгеосистем</a:t>
            </a:r>
            <a:r>
              <a:rPr lang="ru-RU" sz="1600" b="1" i="1" dirty="0">
                <a:solidFill>
                  <a:srgbClr val="0070C0"/>
                </a:solidFill>
              </a:rPr>
              <a:t>»)</a:t>
            </a:r>
          </a:p>
          <a:p>
            <a:pPr>
              <a:spcBef>
                <a:spcPts val="600"/>
              </a:spcBef>
              <a:defRPr/>
            </a:pPr>
            <a:r>
              <a:rPr lang="ru-RU" sz="1600" b="1" i="1" dirty="0">
                <a:solidFill>
                  <a:srgbClr val="0070C0"/>
                </a:solidFill>
              </a:rPr>
              <a:t>Снежко В.В.</a:t>
            </a:r>
          </a:p>
          <a:p>
            <a:pPr>
              <a:defRPr/>
            </a:pPr>
            <a:r>
              <a:rPr lang="ru-RU" sz="1600" b="1" i="1" dirty="0">
                <a:solidFill>
                  <a:srgbClr val="0070C0"/>
                </a:solidFill>
              </a:rPr>
              <a:t>(ФГУП «ВСЕГЕИ»)</a:t>
            </a:r>
            <a:endParaRPr lang="ru-RU" sz="1600" b="1" i="1" dirty="0">
              <a:solidFill>
                <a:srgbClr val="0070C0"/>
              </a:solidFill>
            </a:endParaRPr>
          </a:p>
        </p:txBody>
      </p:sp>
      <p:sp>
        <p:nvSpPr>
          <p:cNvPr id="9245" name="TextBox 5"/>
          <p:cNvSpPr txBox="1">
            <a:spLocks noChangeArrowheads="1"/>
          </p:cNvSpPr>
          <p:nvPr/>
        </p:nvSpPr>
        <p:spPr bwMode="auto">
          <a:xfrm>
            <a:off x="3816350" y="6334125"/>
            <a:ext cx="1782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ru-RU" sz="1400" b="1">
                <a:solidFill>
                  <a:schemeClr val="bg1"/>
                </a:solidFill>
              </a:rPr>
              <a:t>Санкт-Петербург</a:t>
            </a:r>
          </a:p>
          <a:p>
            <a:pPr algn="ctr"/>
            <a:r>
              <a:rPr lang="ru-RU" sz="1400" b="1">
                <a:solidFill>
                  <a:schemeClr val="bg1"/>
                </a:solidFill>
              </a:rPr>
              <a:t>2013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26" name="Object 14"/>
          <p:cNvGraphicFramePr>
            <a:graphicFrameLocks noChangeAspect="1"/>
          </p:cNvGraphicFramePr>
          <p:nvPr/>
        </p:nvGraphicFramePr>
        <p:xfrm>
          <a:off x="11113" y="6042025"/>
          <a:ext cx="8191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49" name="CorelDRAW" r:id="rId3" imgW="792720" imgH="793080" progId="">
                  <p:embed/>
                </p:oleObj>
              </mc:Choice>
              <mc:Fallback>
                <p:oleObj name="CorelDRAW" r:id="rId3" imgW="792720" imgH="793080" progId="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3" y="6042025"/>
                        <a:ext cx="81915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-171450"/>
            <a:ext cx="9144000" cy="1139825"/>
          </a:xfrm>
        </p:spPr>
        <p:txBody>
          <a:bodyPr anchorCtr="1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dirty="0">
                <a:solidFill>
                  <a:srgbClr val="0070C0"/>
                </a:solidFill>
              </a:rPr>
              <a:t>Информационная система предоставления базовых геолого-картографических материалов РФ</a:t>
            </a:r>
          </a:p>
        </p:txBody>
      </p:sp>
      <p:pic>
        <p:nvPicPr>
          <p:cNvPr id="38928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749300"/>
            <a:ext cx="8135938" cy="450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9" name="TextBox 5"/>
          <p:cNvSpPr txBox="1">
            <a:spLocks noChangeArrowheads="1"/>
          </p:cNvSpPr>
          <p:nvPr/>
        </p:nvSpPr>
        <p:spPr bwMode="auto">
          <a:xfrm>
            <a:off x="539750" y="5300663"/>
            <a:ext cx="446405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/>
            <a:r>
              <a:rPr lang="ru-RU" sz="1400" dirty="0">
                <a:solidFill>
                  <a:srgbClr val="0070C0"/>
                </a:solidFill>
              </a:rPr>
              <a:t>Веб-портал доступа к геологической информации, включая геологические карты, легенды серий листов, материалы по международным проектам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2413" y="5256213"/>
            <a:ext cx="3816350" cy="1570037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0070C0"/>
                </a:solidFill>
              </a:rPr>
              <a:t>Все материалы структурированы по разделам:</a:t>
            </a:r>
          </a:p>
          <a:p>
            <a:pPr marL="285750" indent="-285750">
              <a:buFontTx/>
              <a:buChar char="-"/>
              <a:defRPr/>
            </a:pPr>
            <a:r>
              <a:rPr lang="ru-RU" sz="1600" dirty="0">
                <a:solidFill>
                  <a:srgbClr val="0070C0"/>
                </a:solidFill>
              </a:rPr>
              <a:t>Геологические карты</a:t>
            </a:r>
          </a:p>
          <a:p>
            <a:pPr marL="285750" indent="-285750">
              <a:buFontTx/>
              <a:buChar char="-"/>
              <a:defRPr/>
            </a:pPr>
            <a:r>
              <a:rPr lang="ru-RU" sz="1600" dirty="0">
                <a:solidFill>
                  <a:srgbClr val="0070C0"/>
                </a:solidFill>
              </a:rPr>
              <a:t>Легенды серий листов</a:t>
            </a:r>
          </a:p>
          <a:p>
            <a:pPr marL="285750" indent="-285750">
              <a:buFontTx/>
              <a:buChar char="-"/>
              <a:defRPr/>
            </a:pPr>
            <a:r>
              <a:rPr lang="ru-RU" sz="1600" dirty="0">
                <a:solidFill>
                  <a:srgbClr val="0070C0"/>
                </a:solidFill>
              </a:rPr>
              <a:t>Материалы по международным проектам  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38937" name="Freeform 25"/>
          <p:cNvSpPr>
            <a:spLocks/>
          </p:cNvSpPr>
          <p:nvPr/>
        </p:nvSpPr>
        <p:spPr bwMode="auto">
          <a:xfrm>
            <a:off x="1042988" y="3213100"/>
            <a:ext cx="4176712" cy="2160588"/>
          </a:xfrm>
          <a:custGeom>
            <a:avLst/>
            <a:gdLst>
              <a:gd name="T0" fmla="*/ 2631 w 2631"/>
              <a:gd name="T1" fmla="*/ 1361 h 1361"/>
              <a:gd name="T2" fmla="*/ 635 w 2631"/>
              <a:gd name="T3" fmla="*/ 1043 h 1361"/>
              <a:gd name="T4" fmla="*/ 0 w 2631"/>
              <a:gd name="T5" fmla="*/ 0 h 1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631" h="1361">
                <a:moveTo>
                  <a:pt x="2631" y="1361"/>
                </a:moveTo>
                <a:cubicBezTo>
                  <a:pt x="1852" y="1315"/>
                  <a:pt x="1073" y="1270"/>
                  <a:pt x="635" y="1043"/>
                </a:cubicBezTo>
                <a:cubicBezTo>
                  <a:pt x="197" y="816"/>
                  <a:pt x="98" y="408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8938" name="Oval 26"/>
          <p:cNvSpPr>
            <a:spLocks noChangeArrowheads="1"/>
          </p:cNvSpPr>
          <p:nvPr/>
        </p:nvSpPr>
        <p:spPr bwMode="auto">
          <a:xfrm>
            <a:off x="395288" y="1700213"/>
            <a:ext cx="1081087" cy="14398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33" name="Object 5"/>
          <p:cNvGraphicFramePr>
            <a:graphicFrameLocks noChangeAspect="1"/>
          </p:cNvGraphicFramePr>
          <p:nvPr/>
        </p:nvGraphicFramePr>
        <p:xfrm>
          <a:off x="11113" y="6042025"/>
          <a:ext cx="8191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0" name="CorelDRAW" r:id="rId3" imgW="792720" imgH="793080" progId="">
                  <p:embed/>
                </p:oleObj>
              </mc:Choice>
              <mc:Fallback>
                <p:oleObj name="CorelDRAW" r:id="rId3" imgW="792720" imgH="79308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3" y="6042025"/>
                        <a:ext cx="81915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-171450"/>
            <a:ext cx="9144000" cy="1139825"/>
          </a:xfrm>
        </p:spPr>
        <p:txBody>
          <a:bodyPr anchorCtr="1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dirty="0">
                <a:solidFill>
                  <a:srgbClr val="0070C0"/>
                </a:solidFill>
              </a:rPr>
              <a:t>Информационная система предоставления базовых геолого-картографических материалов РФ</a:t>
            </a:r>
          </a:p>
        </p:txBody>
      </p:sp>
      <p:pic>
        <p:nvPicPr>
          <p:cNvPr id="48135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749300"/>
            <a:ext cx="8135938" cy="450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TextBox 5"/>
          <p:cNvSpPr txBox="1">
            <a:spLocks noChangeArrowheads="1"/>
          </p:cNvSpPr>
          <p:nvPr/>
        </p:nvSpPr>
        <p:spPr bwMode="auto">
          <a:xfrm>
            <a:off x="708025" y="5337175"/>
            <a:ext cx="4464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/>
            <a:r>
              <a:rPr lang="ru-RU" sz="1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Веб-портал имеет как текстовую навигацию по материалам, так и картографическую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2413" y="5256213"/>
            <a:ext cx="3816350" cy="1570037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материалы структурированы по разделам:</a:t>
            </a:r>
          </a:p>
          <a:p>
            <a:pPr marL="285750" indent="-285750">
              <a:buFontTx/>
              <a:buChar char="-"/>
              <a:defRPr/>
            </a:pP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Геологические карты</a:t>
            </a:r>
          </a:p>
          <a:p>
            <a:pPr marL="285750" indent="-285750">
              <a:buFontTx/>
              <a:buChar char="-"/>
              <a:defRPr/>
            </a:pP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Легенды серий листов</a:t>
            </a:r>
          </a:p>
          <a:p>
            <a:pPr marL="285750" indent="-285750">
              <a:buFontTx/>
              <a:buChar char="-"/>
              <a:defRPr/>
            </a:pP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Материалы по международным проектам  </a:t>
            </a:r>
            <a:endParaRPr lang="ru-RU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8138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844675"/>
            <a:ext cx="669766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Объект 1"/>
          <p:cNvSpPr>
            <a:spLocks noGrp="1"/>
          </p:cNvSpPr>
          <p:nvPr>
            <p:ph idx="1"/>
          </p:nvPr>
        </p:nvSpPr>
        <p:spPr>
          <a:xfrm>
            <a:off x="395536" y="764704"/>
            <a:ext cx="8229600" cy="5328592"/>
          </a:xfrm>
        </p:spPr>
        <p:txBody>
          <a:bodyPr/>
          <a:lstStyle/>
          <a:p>
            <a:pPr algn="just">
              <a:spcBef>
                <a:spcPts val="900"/>
              </a:spcBef>
              <a:buClr>
                <a:srgbClr val="0070C0"/>
              </a:buClr>
              <a:buFont typeface="Wingdings 3" pitchFamily="18" charset="2"/>
              <a:buChar char="}"/>
            </a:pPr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Конвертер данных геологических карт из структур баз данных (БД </a:t>
            </a:r>
            <a:r>
              <a:rPr lang="ru-RU" sz="1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Госгеолкарт</a:t>
            </a:r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, БД Полной цифровой модели листа ГК-1000) в</a:t>
            </a:r>
            <a:r>
              <a:rPr lang="en-US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формат </a:t>
            </a:r>
            <a:r>
              <a:rPr lang="ru-RU" sz="1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GeoSciML</a:t>
            </a:r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, реализующий</a:t>
            </a:r>
            <a:r>
              <a:rPr lang="en-US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преобразование базового набора атрибутивной информации;</a:t>
            </a:r>
          </a:p>
          <a:p>
            <a:pPr algn="just">
              <a:spcBef>
                <a:spcPts val="900"/>
              </a:spcBef>
              <a:buClr>
                <a:srgbClr val="0070C0"/>
              </a:buClr>
              <a:buFont typeface="Wingdings 3" pitchFamily="18" charset="2"/>
              <a:buChar char="}"/>
            </a:pPr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Набор веб-интерфейсов пользователя и веб-приложений в составе Интернет-ГИС, обеспечивающие формирование многоуровневой системы доступа к мелкомасштабным растровым и векторным геологическим данным;</a:t>
            </a:r>
          </a:p>
          <a:p>
            <a:pPr algn="just">
              <a:spcBef>
                <a:spcPts val="900"/>
              </a:spcBef>
              <a:buClr>
                <a:srgbClr val="0070C0"/>
              </a:buClr>
              <a:buFont typeface="Wingdings 3" pitchFamily="18" charset="2"/>
              <a:buChar char="}"/>
            </a:pPr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Средства многопользовательского доступа через сайт </a:t>
            </a:r>
            <a:r>
              <a:rPr lang="ru-RU" sz="1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Роснедр</a:t>
            </a:r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к материалам базы данных </a:t>
            </a:r>
            <a:r>
              <a:rPr lang="ru-RU" sz="1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Госгеолкарт</a:t>
            </a:r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, обеспечивающие поиск, оформление и визуализацию геолого-картографической информации по комбинированным запросам пользователей, в том числе пользовательский интерфейс доступа и базовый конструктор атрибутивных запросов;</a:t>
            </a:r>
          </a:p>
          <a:p>
            <a:pPr algn="just">
              <a:spcBef>
                <a:spcPts val="900"/>
              </a:spcBef>
              <a:buClr>
                <a:srgbClr val="0070C0"/>
              </a:buClr>
              <a:buFont typeface="Wingdings 3" pitchFamily="18" charset="2"/>
              <a:buChar char="}"/>
            </a:pPr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Макет библиотеки стилевого оформления ГИС-проектов, обеспечивающей визуализацию и оформление геолого-картографической информации в среде Интернета на основе эталонной базы условных знаков (ЭБЗ);</a:t>
            </a:r>
          </a:p>
          <a:p>
            <a:pPr algn="just">
              <a:spcBef>
                <a:spcPts val="900"/>
              </a:spcBef>
              <a:buClr>
                <a:srgbClr val="0070C0"/>
              </a:buClr>
              <a:buFont typeface="Wingdings 3" pitchFamily="18" charset="2"/>
              <a:buChar char="}"/>
            </a:pPr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Программный модуль, интегрируемый в состав ГИС ИНТЕГРО, обеспечивающий поддержку протоколов </a:t>
            </a:r>
            <a:r>
              <a:rPr lang="en-US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WFS, WMS </a:t>
            </a:r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и линейную передачу атрибутов в виде </a:t>
            </a:r>
            <a:r>
              <a:rPr lang="en-US" sz="1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GeoSciML</a:t>
            </a:r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;</a:t>
            </a:r>
          </a:p>
          <a:p>
            <a:pPr algn="just">
              <a:spcBef>
                <a:spcPts val="900"/>
              </a:spcBef>
              <a:buClr>
                <a:srgbClr val="0070C0"/>
              </a:buClr>
              <a:buFont typeface="Wingdings 3" pitchFamily="18" charset="2"/>
              <a:buChar char="}"/>
            </a:pPr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Конвертер баз первичных данных по листам Госгеолкарты-200/2 из формата АДК в формат XML, в том числе модуль преобразования унифицированной терминологической системы</a:t>
            </a:r>
            <a:r>
              <a:rPr lang="ru-RU" sz="1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используемой в исходных базах первичных данных</a:t>
            </a:r>
          </a:p>
          <a:p>
            <a:pPr algn="just">
              <a:spcBef>
                <a:spcPts val="900"/>
              </a:spcBef>
              <a:buClr>
                <a:srgbClr val="0070C0"/>
              </a:buClr>
              <a:buFont typeface="Wingdings 3" pitchFamily="18" charset="2"/>
              <a:buChar char="}"/>
            </a:pPr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Средства администрирования базы данных </a:t>
            </a:r>
            <a:r>
              <a:rPr lang="ru-RU" sz="1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Госгеолкарт</a:t>
            </a:r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и технологические блоки обработки пространственной и атрибутивной геологической информации</a:t>
            </a:r>
            <a:r>
              <a:rPr lang="en-US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(</a:t>
            </a:r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блок совместного редактирования полотен карт и легенд к ним</a:t>
            </a:r>
            <a:r>
              <a:rPr lang="en-US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)</a:t>
            </a:r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-171450"/>
            <a:ext cx="9144000" cy="1139825"/>
          </a:xfrm>
        </p:spPr>
        <p:txBody>
          <a:bodyPr anchorCtr="1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70C0"/>
                </a:solidFill>
              </a:rPr>
              <a:t>Технологические средства, обеспечивающие предоставление материалов</a:t>
            </a:r>
            <a:endParaRPr lang="ru-RU" sz="18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8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4932311"/>
              </p:ext>
            </p:extLst>
          </p:nvPr>
        </p:nvGraphicFramePr>
        <p:xfrm>
          <a:off x="296863" y="571223"/>
          <a:ext cx="1479550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31" name="CorelDRAW" r:id="rId3" imgW="1479956" imgH="783526" progId="CorelDraw.Graphic.15">
                  <p:embed/>
                </p:oleObj>
              </mc:Choice>
              <mc:Fallback>
                <p:oleObj name="CorelDRAW" r:id="rId3" imgW="1479956" imgH="783526" progId="CorelDraw.Graphic.15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863" y="571223"/>
                        <a:ext cx="1479550" cy="100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1657520" y="816493"/>
            <a:ext cx="72349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70C0"/>
                </a:solidFill>
              </a:rPr>
              <a:t>База данных Государственных геологических карт территории РФ и ее континентального шельфа</a:t>
            </a:r>
          </a:p>
        </p:txBody>
      </p:sp>
      <p:sp>
        <p:nvSpPr>
          <p:cNvPr id="7203" name="Rectangle 11"/>
          <p:cNvSpPr>
            <a:spLocks noChangeArrowheads="1"/>
          </p:cNvSpPr>
          <p:nvPr/>
        </p:nvSpPr>
        <p:spPr bwMode="auto">
          <a:xfrm>
            <a:off x="1683038" y="2762039"/>
            <a:ext cx="4617154" cy="110799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/>
          <a:p>
            <a:pPr marL="342900" indent="-342900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Блок Цифровых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моделей </a:t>
            </a: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Государственных геологических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карт</a:t>
            </a:r>
            <a:endParaRPr lang="en-US" sz="1200" b="1" dirty="0">
              <a:solidFill>
                <a:srgbClr val="0070C0"/>
              </a:solidFill>
              <a:latin typeface="Times New Roman" pitchFamily="18" charset="0"/>
              <a:cs typeface="Arial" charset="0"/>
            </a:endParaRPr>
          </a:p>
          <a:p>
            <a:pPr marL="342900" indent="-342900"/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-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100 номенклатурных листов ГК </a:t>
            </a:r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1:1 000 000 </a:t>
            </a:r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 </a:t>
            </a:r>
          </a:p>
          <a:p>
            <a:pPr marL="342900" indent="-342900"/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- </a:t>
            </a:r>
            <a:r>
              <a:rPr lang="en-US" sz="1200" b="1" dirty="0" smtClean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5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номенклатурных листов ГК </a:t>
            </a:r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1:200 000 </a:t>
            </a:r>
          </a:p>
          <a:p>
            <a:pPr marL="342900" indent="-342900"/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- </a:t>
            </a:r>
            <a:r>
              <a:rPr lang="en-US" sz="1200" b="1" dirty="0" smtClean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4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Бесшовных фрагмента м-ба </a:t>
            </a:r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 1:1 000 000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  (</a:t>
            </a:r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2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 млн. </a:t>
            </a:r>
            <a:r>
              <a:rPr lang="ru-RU" sz="1200" b="1" dirty="0" err="1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кв.км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)</a:t>
            </a:r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. </a:t>
            </a:r>
          </a:p>
          <a:p>
            <a:pPr marL="342900" indent="-342900"/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- </a:t>
            </a: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Геологическая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карта территории </a:t>
            </a:r>
            <a:r>
              <a:rPr lang="ru-RU" sz="1200" b="1" dirty="0" err="1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Росиии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 и ее континентального шельфа  масштаба </a:t>
            </a:r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 1 : 2 500 000 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Arial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6572630" y="4067274"/>
            <a:ext cx="1767873" cy="1673162"/>
            <a:chOff x="6615813" y="4563246"/>
            <a:chExt cx="1867200" cy="1827894"/>
          </a:xfrm>
        </p:grpSpPr>
        <p:pic>
          <p:nvPicPr>
            <p:cNvPr id="4118" name="Picture 20"/>
            <p:cNvPicPr preferRelativeResize="0">
              <a:picLocks noChangeAspect="1" noChangeArrowheads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 bwMode="auto">
            <a:xfrm>
              <a:off x="7317809" y="4563246"/>
              <a:ext cx="1165204" cy="1032253"/>
            </a:xfrm>
            <a:prstGeom prst="rect">
              <a:avLst/>
            </a:prstGeom>
            <a:noFill/>
            <a:ln w="6350" algn="ctr">
              <a:solidFill>
                <a:schemeClr val="tx1"/>
              </a:solidFill>
              <a:miter lim="800000"/>
              <a:headEnd/>
              <a:tailEnd/>
            </a:ln>
            <a:effectLst>
              <a:glow rad="50800">
                <a:schemeClr val="accent5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/>
          </p:spPr>
        </p:pic>
        <p:pic>
          <p:nvPicPr>
            <p:cNvPr id="4119" name="Picture 21"/>
            <p:cNvPicPr preferRelativeResize="0">
              <a:picLocks noChangeAspect="1" noChangeArrowheads="1"/>
            </p:cNvPicPr>
            <p:nvPr/>
          </p:nvPicPr>
          <p:blipFill>
            <a:blip r:embed="rId6">
              <a:extLst/>
            </a:blip>
            <a:srcRect/>
            <a:stretch>
              <a:fillRect/>
            </a:stretch>
          </p:blipFill>
          <p:spPr bwMode="auto">
            <a:xfrm>
              <a:off x="6615813" y="4858362"/>
              <a:ext cx="1002694" cy="1024452"/>
            </a:xfrm>
            <a:prstGeom prst="rect">
              <a:avLst/>
            </a:prstGeom>
            <a:noFill/>
            <a:ln w="6350" algn="ctr">
              <a:solidFill>
                <a:schemeClr val="tx1"/>
              </a:solidFill>
              <a:miter lim="800000"/>
              <a:headEnd/>
              <a:tailEnd/>
            </a:ln>
            <a:effectLst>
              <a:glow rad="50800">
                <a:schemeClr val="accent5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/>
          </p:spPr>
        </p:pic>
        <p:pic>
          <p:nvPicPr>
            <p:cNvPr id="4120" name="Picture 22"/>
            <p:cNvPicPr preferRelativeResize="0">
              <a:picLocks noChangeAspect="1" noChangeArrowheads="1"/>
            </p:cNvPicPr>
            <p:nvPr/>
          </p:nvPicPr>
          <p:blipFill>
            <a:blip r:embed="rId7">
              <a:extLst/>
            </a:blip>
            <a:srcRect/>
            <a:stretch>
              <a:fillRect/>
            </a:stretch>
          </p:blipFill>
          <p:spPr bwMode="auto">
            <a:xfrm>
              <a:off x="7317809" y="5211979"/>
              <a:ext cx="926414" cy="1179161"/>
            </a:xfrm>
            <a:prstGeom prst="rect">
              <a:avLst/>
            </a:prstGeom>
            <a:noFill/>
            <a:ln w="6350" algn="ctr">
              <a:solidFill>
                <a:schemeClr val="tx1"/>
              </a:solidFill>
              <a:miter lim="800000"/>
              <a:headEnd/>
              <a:tailEnd/>
            </a:ln>
            <a:effectLst>
              <a:glow rad="50800">
                <a:schemeClr val="accent5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/>
          </p:spPr>
        </p:pic>
      </p:grpSp>
      <p:sp>
        <p:nvSpPr>
          <p:cNvPr id="4121" name="Rectangle 23"/>
          <p:cNvSpPr>
            <a:spLocks noChangeArrowheads="1"/>
          </p:cNvSpPr>
          <p:nvPr/>
        </p:nvSpPr>
        <p:spPr bwMode="auto">
          <a:xfrm>
            <a:off x="1657520" y="4164013"/>
            <a:ext cx="4614327" cy="55399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/>
          <a:p>
            <a:pPr marL="342900" indent="-342900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Блок Растровых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карт</a:t>
            </a:r>
            <a:endParaRPr lang="en-US" sz="1200" b="1" dirty="0">
              <a:solidFill>
                <a:srgbClr val="0070C0"/>
              </a:solidFill>
              <a:latin typeface="Times New Roman" pitchFamily="18" charset="0"/>
              <a:cs typeface="Arial" charset="0"/>
            </a:endParaRPr>
          </a:p>
          <a:p>
            <a:pPr marL="342900" indent="-342900"/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- </a:t>
            </a:r>
            <a:r>
              <a:rPr lang="ru-RU" sz="1200" b="1" dirty="0" err="1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Георастр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 ГК 1000/2  бывший СССР;</a:t>
            </a:r>
          </a:p>
          <a:p>
            <a:pPr marL="342900" indent="-342900"/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- </a:t>
            </a:r>
            <a:r>
              <a:rPr lang="ru-RU" sz="1200" b="1" dirty="0" err="1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Георастр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 ГК  </a:t>
            </a:r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200 –1000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 1-3 поколений </a:t>
            </a:r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-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 более 1</a:t>
            </a:r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7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00  карт</a:t>
            </a:r>
          </a:p>
        </p:txBody>
      </p:sp>
      <p:sp>
        <p:nvSpPr>
          <p:cNvPr id="7181" name="Rectangle 19"/>
          <p:cNvSpPr>
            <a:spLocks noChangeArrowheads="1"/>
          </p:cNvSpPr>
          <p:nvPr/>
        </p:nvSpPr>
        <p:spPr bwMode="auto">
          <a:xfrm>
            <a:off x="1657520" y="5459719"/>
            <a:ext cx="2526654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Терминологический </a:t>
            </a:r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Блок </a:t>
            </a:r>
            <a:endParaRPr lang="en-US" sz="1200" b="1" dirty="0">
              <a:solidFill>
                <a:srgbClr val="0070C0"/>
              </a:solidFill>
              <a:latin typeface="Times New Roman" pitchFamily="18" charset="0"/>
              <a:cs typeface="Arial" charset="0"/>
            </a:endParaRPr>
          </a:p>
          <a:p>
            <a:pPr marL="342900" indent="-342900"/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47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словарей и более </a:t>
            </a:r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 3000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 терминов</a:t>
            </a:r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 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7196" name="Rectangle 12"/>
          <p:cNvSpPr>
            <a:spLocks noChangeArrowheads="1"/>
          </p:cNvSpPr>
          <p:nvPr/>
        </p:nvSpPr>
        <p:spPr bwMode="auto">
          <a:xfrm>
            <a:off x="1683038" y="1765895"/>
            <a:ext cx="3708003" cy="738664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Блок Легенд Серий Листов</a:t>
            </a:r>
            <a:endParaRPr lang="en-US" sz="1200" b="1" dirty="0">
              <a:solidFill>
                <a:srgbClr val="0070C0"/>
              </a:solidFill>
              <a:latin typeface="Times New Roman" pitchFamily="18" charset="0"/>
              <a:cs typeface="Arial" charset="0"/>
            </a:endParaRPr>
          </a:p>
          <a:p>
            <a:pPr marL="342900" indent="-342900"/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-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21 </a:t>
            </a:r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Серийная легенда  ГК-1000/3</a:t>
            </a:r>
            <a:endParaRPr lang="en-US" sz="1200" b="1" dirty="0">
              <a:solidFill>
                <a:srgbClr val="0070C0"/>
              </a:solidFill>
              <a:latin typeface="Times New Roman" pitchFamily="18" charset="0"/>
              <a:cs typeface="Arial" charset="0"/>
            </a:endParaRPr>
          </a:p>
          <a:p>
            <a:pPr marL="342900" indent="-342900"/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-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5</a:t>
            </a:r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Серийных легенд  ГК-200/2</a:t>
            </a:r>
            <a:endParaRPr lang="en-US" sz="1200" b="1" dirty="0">
              <a:solidFill>
                <a:srgbClr val="0070C0"/>
              </a:solidFill>
              <a:latin typeface="Times New Roman" pitchFamily="18" charset="0"/>
              <a:cs typeface="Arial" charset="0"/>
            </a:endParaRPr>
          </a:p>
          <a:p>
            <a:pPr marL="342900" indent="-342900"/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-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более </a:t>
            </a:r>
            <a:r>
              <a:rPr lang="en-US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14 000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 описаний </a:t>
            </a:r>
            <a:r>
              <a:rPr lang="ru-RU" sz="1200" b="1" dirty="0" err="1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картируемых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 подразделений</a:t>
            </a:r>
          </a:p>
        </p:txBody>
      </p:sp>
      <p:grpSp>
        <p:nvGrpSpPr>
          <p:cNvPr id="50203" name="Группа 3"/>
          <p:cNvGrpSpPr>
            <a:grpSpLocks/>
          </p:cNvGrpSpPr>
          <p:nvPr/>
        </p:nvGrpSpPr>
        <p:grpSpPr bwMode="auto">
          <a:xfrm>
            <a:off x="6572630" y="642665"/>
            <a:ext cx="1909035" cy="1594273"/>
            <a:chOff x="0" y="1009762"/>
            <a:chExt cx="2744788" cy="2274777"/>
          </a:xfrm>
        </p:grpSpPr>
        <p:pic>
          <p:nvPicPr>
            <p:cNvPr id="4109" name="Picture 10"/>
            <p:cNvPicPr preferRelativeResize="0">
              <a:picLocks noChangeAspect="1" noChangeArrowheads="1"/>
            </p:cNvPicPr>
            <p:nvPr/>
          </p:nvPicPr>
          <p:blipFill>
            <a:blip r:embed="rId8">
              <a:extLst/>
            </a:blip>
            <a:srcRect/>
            <a:stretch>
              <a:fillRect/>
            </a:stretch>
          </p:blipFill>
          <p:spPr bwMode="auto">
            <a:xfrm>
              <a:off x="0" y="1145584"/>
              <a:ext cx="1800418" cy="1338633"/>
            </a:xfrm>
            <a:prstGeom prst="rect">
              <a:avLst/>
            </a:prstGeom>
            <a:noFill/>
            <a:ln w="6350" algn="ctr">
              <a:solidFill>
                <a:schemeClr val="tx1"/>
              </a:solidFill>
              <a:miter lim="800000"/>
              <a:headEnd/>
              <a:tailEnd/>
            </a:ln>
            <a:effectLst>
              <a:glow rad="50800">
                <a:schemeClr val="accent1"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/>
          </p:spPr>
        </p:pic>
        <p:pic>
          <p:nvPicPr>
            <p:cNvPr id="7197" name="Picture 9"/>
            <p:cNvPicPr>
              <a:picLocks noChangeAspect="1" noChangeArrowheads="1"/>
            </p:cNvPicPr>
            <p:nvPr/>
          </p:nvPicPr>
          <p:blipFill>
            <a:blip r:embed="rId9" cstate="print">
              <a:extLst/>
            </a:blip>
            <a:srcRect/>
            <a:stretch>
              <a:fillRect/>
            </a:stretch>
          </p:blipFill>
          <p:spPr bwMode="auto">
            <a:xfrm>
              <a:off x="495058" y="2030066"/>
              <a:ext cx="1824494" cy="1254473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glow rad="50800">
                <a:schemeClr val="accent1"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/>
          </p:spPr>
        </p:pic>
        <p:pic>
          <p:nvPicPr>
            <p:cNvPr id="33" name="Picture 12"/>
            <p:cNvPicPr>
              <a:picLocks noChangeAspect="1" noChangeArrowheads="1"/>
            </p:cNvPicPr>
            <p:nvPr/>
          </p:nvPicPr>
          <p:blipFill>
            <a:blip r:embed="rId10" cstate="print">
              <a:extLst/>
            </a:blip>
            <a:srcRect/>
            <a:stretch>
              <a:fillRect/>
            </a:stretch>
          </p:blipFill>
          <p:spPr bwMode="auto">
            <a:xfrm>
              <a:off x="1045102" y="1009762"/>
              <a:ext cx="1699686" cy="1363163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glow rad="101600">
                <a:srgbClr val="AEBA98">
                  <a:alpha val="40000"/>
                </a:srgbClr>
              </a:glow>
              <a:outerShdw dist="35921" dir="2700000" algn="ctr" rotWithShape="0">
                <a:schemeClr val="bg2"/>
              </a:outerShdw>
            </a:effectLst>
            <a:extLst/>
          </p:spPr>
        </p:pic>
      </p:grpSp>
      <p:grpSp>
        <p:nvGrpSpPr>
          <p:cNvPr id="4" name="Группа 3"/>
          <p:cNvGrpSpPr/>
          <p:nvPr/>
        </p:nvGrpSpPr>
        <p:grpSpPr>
          <a:xfrm>
            <a:off x="6728196" y="2539171"/>
            <a:ext cx="2188544" cy="1336235"/>
            <a:chOff x="6772722" y="1323607"/>
            <a:chExt cx="2263774" cy="1438432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/>
            </a:blip>
            <a:srcRect/>
            <a:stretch>
              <a:fillRect/>
            </a:stretch>
          </p:blipFill>
          <p:spPr bwMode="auto">
            <a:xfrm>
              <a:off x="7722860" y="1323607"/>
              <a:ext cx="1313636" cy="100389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glow rad="50800">
                <a:schemeClr val="accent5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/>
          </p:spPr>
        </p:pic>
        <p:pic>
          <p:nvPicPr>
            <p:cNvPr id="4108" name="Picture 9"/>
            <p:cNvPicPr preferRelativeResize="0">
              <a:picLocks noChangeAspect="1" noChangeArrowheads="1"/>
            </p:cNvPicPr>
            <p:nvPr/>
          </p:nvPicPr>
          <p:blipFill>
            <a:blip r:embed="rId12">
              <a:extLst/>
            </a:blip>
            <a:srcRect/>
            <a:stretch>
              <a:fillRect/>
            </a:stretch>
          </p:blipFill>
          <p:spPr bwMode="auto">
            <a:xfrm>
              <a:off x="6772722" y="1474691"/>
              <a:ext cx="1543694" cy="106829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glow rad="63500">
                <a:schemeClr val="accent5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/>
          </p:spPr>
        </p:pic>
        <p:pic>
          <p:nvPicPr>
            <p:cNvPr id="4114" name="Picture 15"/>
            <p:cNvPicPr preferRelativeResize="0">
              <a:picLocks noChangeAspect="1" noChangeArrowheads="1"/>
            </p:cNvPicPr>
            <p:nvPr/>
          </p:nvPicPr>
          <p:blipFill>
            <a:blip r:embed="rId13">
              <a:extLst/>
            </a:blip>
            <a:srcRect/>
            <a:stretch>
              <a:fillRect/>
            </a:stretch>
          </p:blipFill>
          <p:spPr bwMode="auto">
            <a:xfrm>
              <a:off x="7986922" y="2173348"/>
              <a:ext cx="753897" cy="588691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glow rad="50800">
                <a:schemeClr val="accent5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/>
          </p:spPr>
        </p:pic>
        <p:pic>
          <p:nvPicPr>
            <p:cNvPr id="4115" name="Picture 16"/>
            <p:cNvPicPr preferRelativeResize="0">
              <a:picLocks noChangeAspect="1" noChangeArrowheads="1"/>
            </p:cNvPicPr>
            <p:nvPr/>
          </p:nvPicPr>
          <p:blipFill>
            <a:blip r:embed="rId14">
              <a:extLst/>
            </a:blip>
            <a:srcRect/>
            <a:stretch>
              <a:fillRect/>
            </a:stretch>
          </p:blipFill>
          <p:spPr bwMode="auto">
            <a:xfrm>
              <a:off x="7470787" y="1825557"/>
              <a:ext cx="793479" cy="619342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>
              <a:glow rad="50800">
                <a:schemeClr val="accent5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/>
          </p:spPr>
        </p:pic>
      </p:grpSp>
      <p:pic>
        <p:nvPicPr>
          <p:cNvPr id="4116" name="Picture 18"/>
          <p:cNvPicPr preferRelativeResize="0">
            <a:picLocks noChangeAspect="1" noChangeArrowheads="1"/>
          </p:cNvPicPr>
          <p:nvPr/>
        </p:nvPicPr>
        <p:blipFill>
          <a:blip r:embed="rId15">
            <a:extLst/>
          </a:blip>
          <a:srcRect/>
          <a:stretch>
            <a:fillRect/>
          </a:stretch>
        </p:blipFill>
        <p:spPr bwMode="auto">
          <a:xfrm>
            <a:off x="4544561" y="5062687"/>
            <a:ext cx="1664630" cy="1294217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>
            <a:glow rad="50800">
              <a:srgbClr val="DFCEBD">
                <a:alpha val="28627"/>
              </a:srgbClr>
            </a:glow>
            <a:outerShdw dist="35921" dir="2700000" algn="ctr" rotWithShape="0">
              <a:schemeClr val="bg2"/>
            </a:outerShdw>
            <a:reflection blurRad="6350" stA="28000" endPos="22000" dist="101600" dir="5400000" sy="-100000" algn="bl" rotWithShape="0"/>
            <a:softEdge rad="12700"/>
          </a:effectLst>
          <a:extLst/>
        </p:spPr>
      </p:pic>
      <p:pic>
        <p:nvPicPr>
          <p:cNvPr id="4117" name="Picture 17"/>
          <p:cNvPicPr preferRelativeResize="0">
            <a:picLocks noChangeAspect="1" noChangeArrowheads="1"/>
          </p:cNvPicPr>
          <p:nvPr/>
        </p:nvPicPr>
        <p:blipFill>
          <a:blip r:embed="rId16">
            <a:extLst/>
          </a:blip>
          <a:srcRect/>
          <a:stretch>
            <a:fillRect/>
          </a:stretch>
        </p:blipFill>
        <p:spPr bwMode="auto">
          <a:xfrm>
            <a:off x="5403301" y="5835272"/>
            <a:ext cx="1256931" cy="977980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>
            <a:glow rad="50800">
              <a:srgbClr val="DFCEBD">
                <a:alpha val="28627"/>
              </a:srgbClr>
            </a:glow>
            <a:outerShdw dist="35921" dir="2700000" algn="ctr" rotWithShape="0">
              <a:schemeClr val="bg2"/>
            </a:outerShdw>
            <a:reflection blurRad="6350" stA="28000" endPos="22000" dist="101600" dir="5400000" sy="-100000" algn="bl" rotWithShape="0"/>
            <a:softEdge rad="12700"/>
          </a:effectLst>
          <a:extLst/>
        </p:spPr>
      </p:pic>
      <p:sp>
        <p:nvSpPr>
          <p:cNvPr id="3" name="Стрелка вправо 2"/>
          <p:cNvSpPr/>
          <p:nvPr/>
        </p:nvSpPr>
        <p:spPr>
          <a:xfrm>
            <a:off x="759980" y="1917961"/>
            <a:ext cx="432048" cy="434533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>
            <a:off x="759980" y="2930726"/>
            <a:ext cx="432048" cy="434533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>
            <a:off x="759980" y="4242825"/>
            <a:ext cx="432048" cy="434533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>
            <a:off x="759980" y="5448281"/>
            <a:ext cx="432048" cy="434533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-171450"/>
            <a:ext cx="9144000" cy="1139825"/>
          </a:xfrm>
        </p:spPr>
        <p:txBody>
          <a:bodyPr anchorCtr="1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70C0"/>
                </a:solidFill>
              </a:rPr>
              <a:t>База данных </a:t>
            </a:r>
            <a:r>
              <a:rPr lang="ru-RU" sz="1800" dirty="0" err="1" smtClean="0">
                <a:solidFill>
                  <a:srgbClr val="0070C0"/>
                </a:solidFill>
              </a:rPr>
              <a:t>Госгеолкарт</a:t>
            </a:r>
            <a:r>
              <a:rPr lang="ru-RU" sz="1800" dirty="0" smtClean="0">
                <a:solidFill>
                  <a:srgbClr val="0070C0"/>
                </a:solidFill>
              </a:rPr>
              <a:t>, состав материалов</a:t>
            </a:r>
            <a:endParaRPr lang="ru-RU" sz="18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19"/>
          <p:cNvSpPr>
            <a:spLocks noChangeArrowheads="1"/>
          </p:cNvSpPr>
          <p:nvPr/>
        </p:nvSpPr>
        <p:spPr bwMode="auto">
          <a:xfrm>
            <a:off x="261059" y="4365104"/>
            <a:ext cx="5391262" cy="123110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/>
          <a:p>
            <a:pPr algn="just"/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Увязка интегрированных в БД 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полистных </a:t>
            </a: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легенд и Легенд Серий 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через </a:t>
            </a: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таблицы 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корреляции </a:t>
            </a:r>
            <a:r>
              <a:rPr lang="ru-RU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обеспе-чивает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возможность 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увязки пространственных </a:t>
            </a: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данных 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и </a:t>
            </a: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построения основы для «бесшовной карты»</a:t>
            </a:r>
          </a:p>
        </p:txBody>
      </p:sp>
      <p:sp>
        <p:nvSpPr>
          <p:cNvPr id="49" name="AutoShape 4"/>
          <p:cNvSpPr>
            <a:spLocks noChangeArrowheads="1"/>
          </p:cNvSpPr>
          <p:nvPr/>
        </p:nvSpPr>
        <p:spPr bwMode="auto">
          <a:xfrm>
            <a:off x="2577892" y="3421872"/>
            <a:ext cx="1308846" cy="359628"/>
          </a:xfrm>
          <a:prstGeom prst="parallelogram">
            <a:avLst>
              <a:gd name="adj" fmla="val 114132"/>
            </a:avLst>
          </a:prstGeom>
          <a:blipFill dpi="0" rotWithShape="1">
            <a:blip r:embed="rId2">
              <a:extLst/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>
            <a:glow rad="114300">
              <a:schemeClr val="bg1">
                <a:alpha val="40000"/>
              </a:schemeClr>
            </a:glow>
            <a:softEdge rad="0"/>
          </a:effectLst>
        </p:spPr>
        <p:txBody>
          <a:bodyPr wrap="none" anchor="ctr"/>
          <a:lstStyle/>
          <a:p>
            <a:pPr algn="ctr">
              <a:defRPr/>
            </a:pPr>
            <a:endParaRPr lang="ru-RU" sz="800">
              <a:latin typeface="Times New Roman" pitchFamily="18" charset="0"/>
              <a:cs typeface="Arial" charset="0"/>
            </a:endParaRPr>
          </a:p>
        </p:txBody>
      </p:sp>
      <p:cxnSp>
        <p:nvCxnSpPr>
          <p:cNvPr id="51" name="AutoShape 11"/>
          <p:cNvCxnSpPr>
            <a:cxnSpLocks noChangeShapeType="1"/>
          </p:cNvCxnSpPr>
          <p:nvPr/>
        </p:nvCxnSpPr>
        <p:spPr bwMode="auto">
          <a:xfrm rot="10800000">
            <a:off x="2206767" y="3421425"/>
            <a:ext cx="439833" cy="175636"/>
          </a:xfrm>
          <a:prstGeom prst="curvedConnector2">
            <a:avLst/>
          </a:prstGeom>
          <a:ln w="15875">
            <a:solidFill>
              <a:srgbClr val="0070C0"/>
            </a:solidFill>
            <a:headEnd type="none" w="lg" len="lg"/>
            <a:tailEnd type="stealth" w="lg" len="lg"/>
          </a:ln>
          <a:effectLst>
            <a:outerShdw blurRad="114300" dist="38100" dir="5400000" sx="101000" sy="101000" algn="ctr" rotWithShape="0">
              <a:schemeClr val="accent2">
                <a:lumMod val="50000"/>
              </a:schemeClr>
            </a:outerShdw>
          </a:effectLst>
          <a:extLst/>
        </p:spPr>
      </p:cxnSp>
      <p:cxnSp>
        <p:nvCxnSpPr>
          <p:cNvPr id="52" name="AutoShape 11"/>
          <p:cNvCxnSpPr>
            <a:cxnSpLocks noChangeShapeType="1"/>
          </p:cNvCxnSpPr>
          <p:nvPr/>
        </p:nvCxnSpPr>
        <p:spPr bwMode="auto">
          <a:xfrm flipV="1">
            <a:off x="2642535" y="1976006"/>
            <a:ext cx="1204324" cy="1015207"/>
          </a:xfrm>
          <a:prstGeom prst="curvedConnector3">
            <a:avLst>
              <a:gd name="adj1" fmla="val 50000"/>
            </a:avLst>
          </a:prstGeom>
          <a:ln w="15875">
            <a:solidFill>
              <a:srgbClr val="0070C0"/>
            </a:solidFill>
            <a:headEnd type="stealth" w="lg" len="lg"/>
            <a:tailEnd type="stealth" w="lg" len="lg"/>
          </a:ln>
          <a:effectLst>
            <a:outerShdw blurRad="114300" dist="38100" dir="5400000" sx="101000" sy="101000" algn="ctr" rotWithShape="0">
              <a:schemeClr val="accent2">
                <a:lumMod val="50000"/>
              </a:schemeClr>
            </a:outerShdw>
          </a:effectLst>
          <a:extLst/>
        </p:spPr>
      </p:cxnSp>
      <p:sp>
        <p:nvSpPr>
          <p:cNvPr id="53" name="AutoShape 4"/>
          <p:cNvSpPr>
            <a:spLocks noChangeArrowheads="1"/>
          </p:cNvSpPr>
          <p:nvPr/>
        </p:nvSpPr>
        <p:spPr bwMode="auto">
          <a:xfrm>
            <a:off x="5458285" y="3391461"/>
            <a:ext cx="1199584" cy="398380"/>
          </a:xfrm>
          <a:prstGeom prst="parallelogram">
            <a:avLst>
              <a:gd name="adj" fmla="val 114134"/>
            </a:avLst>
          </a:prstGeom>
          <a:blipFill dpi="0" rotWithShape="1">
            <a:blip r:embed="rId3">
              <a:extLst/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 sz="800">
              <a:latin typeface="Times New Roman" pitchFamily="18" charset="0"/>
              <a:cs typeface="Arial" charset="0"/>
            </a:endParaRPr>
          </a:p>
        </p:txBody>
      </p:sp>
      <p:sp>
        <p:nvSpPr>
          <p:cNvPr id="54" name="AutoShape 4"/>
          <p:cNvSpPr>
            <a:spLocks noChangeArrowheads="1"/>
          </p:cNvSpPr>
          <p:nvPr/>
        </p:nvSpPr>
        <p:spPr bwMode="auto">
          <a:xfrm>
            <a:off x="3478169" y="632720"/>
            <a:ext cx="2829873" cy="805966"/>
          </a:xfrm>
          <a:prstGeom prst="parallelogram">
            <a:avLst>
              <a:gd name="adj" fmla="val 114072"/>
            </a:avLst>
          </a:prstGeom>
          <a:blipFill>
            <a:blip r:embed="rId4">
              <a:extLst/>
            </a:blip>
            <a:stretch>
              <a:fillRect/>
            </a:stretch>
          </a:blipFill>
          <a:ln w="22225" cmpd="thickThin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6600000" scaled="0"/>
            </a:gra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 sz="800" b="1" dirty="0">
              <a:solidFill>
                <a:schemeClr val="bg1"/>
              </a:solidFill>
              <a:latin typeface="Times New Roman" pitchFamily="18" charset="0"/>
              <a:cs typeface="Arial" charset="0"/>
            </a:endParaRPr>
          </a:p>
          <a:p>
            <a:pPr algn="ctr">
              <a:defRPr/>
            </a:pPr>
            <a:endParaRPr lang="ru-RU" sz="800" b="1" dirty="0">
              <a:solidFill>
                <a:schemeClr val="bg1"/>
              </a:solidFill>
              <a:latin typeface="Times New Roman" pitchFamily="18" charset="0"/>
              <a:cs typeface="Arial" charset="0"/>
            </a:endParaRPr>
          </a:p>
        </p:txBody>
      </p:sp>
      <p:cxnSp>
        <p:nvCxnSpPr>
          <p:cNvPr id="55" name="AutoShape 12"/>
          <p:cNvCxnSpPr>
            <a:cxnSpLocks noChangeShapeType="1"/>
          </p:cNvCxnSpPr>
          <p:nvPr/>
        </p:nvCxnSpPr>
        <p:spPr bwMode="auto">
          <a:xfrm rot="10800000">
            <a:off x="5386734" y="1976006"/>
            <a:ext cx="1206826" cy="738800"/>
          </a:xfrm>
          <a:prstGeom prst="curvedConnector3">
            <a:avLst>
              <a:gd name="adj1" fmla="val 50000"/>
            </a:avLst>
          </a:prstGeom>
          <a:ln w="15875">
            <a:solidFill>
              <a:srgbClr val="0070C0"/>
            </a:solidFill>
            <a:headEnd type="stealth" w="lg" len="lg"/>
            <a:tailEnd type="stealth" w="lg" len="lg"/>
          </a:ln>
          <a:effectLst>
            <a:outerShdw blurRad="114300" dist="38100" dir="5400000" sx="101000" sy="101000" algn="ctr" rotWithShape="0">
              <a:schemeClr val="accent2">
                <a:lumMod val="50000"/>
              </a:schemeClr>
            </a:outerShdw>
          </a:effectLst>
          <a:extLst/>
        </p:spPr>
      </p:cxnSp>
      <p:cxnSp>
        <p:nvCxnSpPr>
          <p:cNvPr id="56" name="AutoShape 11"/>
          <p:cNvCxnSpPr>
            <a:cxnSpLocks noChangeShapeType="1"/>
          </p:cNvCxnSpPr>
          <p:nvPr/>
        </p:nvCxnSpPr>
        <p:spPr bwMode="auto">
          <a:xfrm rot="5400000" flipH="1" flipV="1">
            <a:off x="4241353" y="1456893"/>
            <a:ext cx="192088" cy="174625"/>
          </a:xfrm>
          <a:prstGeom prst="curvedConnector3">
            <a:avLst>
              <a:gd name="adj1" fmla="val 50000"/>
            </a:avLst>
          </a:prstGeom>
          <a:ln w="15875">
            <a:solidFill>
              <a:srgbClr val="0070C0"/>
            </a:solidFill>
            <a:headEnd type="none" w="lg" len="lg"/>
            <a:tailEnd type="stealth" w="lg" len="lg"/>
          </a:ln>
          <a:effectLst>
            <a:outerShdw blurRad="114300" dist="38100" dir="5400000" sx="101000" sy="101000" algn="ctr" rotWithShape="0">
              <a:schemeClr val="accent2">
                <a:lumMod val="50000"/>
              </a:schemeClr>
            </a:outerShdw>
          </a:effectLst>
          <a:extLst/>
        </p:spPr>
      </p:cxnSp>
      <p:cxnSp>
        <p:nvCxnSpPr>
          <p:cNvPr id="57" name="AutoShape 11"/>
          <p:cNvCxnSpPr>
            <a:cxnSpLocks noChangeShapeType="1"/>
          </p:cNvCxnSpPr>
          <p:nvPr/>
        </p:nvCxnSpPr>
        <p:spPr bwMode="auto">
          <a:xfrm rot="16200000" flipV="1">
            <a:off x="5078759" y="1511662"/>
            <a:ext cx="192088" cy="65088"/>
          </a:xfrm>
          <a:prstGeom prst="curvedConnector3">
            <a:avLst>
              <a:gd name="adj1" fmla="val 50000"/>
            </a:avLst>
          </a:prstGeom>
          <a:ln w="15875">
            <a:solidFill>
              <a:srgbClr val="0070C0"/>
            </a:solidFill>
            <a:headEnd type="none" w="lg" len="lg"/>
            <a:tailEnd type="stealth" w="lg" len="lg"/>
          </a:ln>
          <a:effectLst>
            <a:outerShdw blurRad="114300" dist="38100" dir="5400000" sx="101000" sy="101000" algn="ctr" rotWithShape="0">
              <a:schemeClr val="accent2">
                <a:lumMod val="50000"/>
              </a:schemeClr>
            </a:outerShdw>
          </a:effectLst>
          <a:extLst/>
        </p:spPr>
      </p:cxnSp>
      <p:cxnSp>
        <p:nvCxnSpPr>
          <p:cNvPr id="62" name="AutoShape 11"/>
          <p:cNvCxnSpPr>
            <a:cxnSpLocks noChangeShapeType="1"/>
          </p:cNvCxnSpPr>
          <p:nvPr/>
        </p:nvCxnSpPr>
        <p:spPr bwMode="auto">
          <a:xfrm flipV="1">
            <a:off x="6503696" y="3244161"/>
            <a:ext cx="557212" cy="333375"/>
          </a:xfrm>
          <a:prstGeom prst="curvedConnector2">
            <a:avLst/>
          </a:prstGeom>
          <a:ln w="15875">
            <a:solidFill>
              <a:srgbClr val="0070C0"/>
            </a:solidFill>
            <a:headEnd type="none" w="lg" len="lg"/>
            <a:tailEnd type="stealth" w="lg" len="lg"/>
          </a:ln>
          <a:effectLst>
            <a:outerShdw blurRad="114300" dist="38100" dir="5400000" sx="101000" sy="101000" algn="ctr" rotWithShape="0">
              <a:schemeClr val="accent2">
                <a:lumMod val="50000"/>
              </a:schemeClr>
            </a:outerShdw>
          </a:effectLst>
          <a:extLst/>
        </p:spPr>
      </p:cxnSp>
      <p:sp>
        <p:nvSpPr>
          <p:cNvPr id="64" name="TextBox 33"/>
          <p:cNvSpPr txBox="1">
            <a:spLocks noChangeArrowheads="1"/>
          </p:cNvSpPr>
          <p:nvPr/>
        </p:nvSpPr>
        <p:spPr bwMode="auto">
          <a:xfrm>
            <a:off x="3139149" y="3029055"/>
            <a:ext cx="963613" cy="430212"/>
          </a:xfrm>
          <a:prstGeom prst="rect">
            <a:avLst/>
          </a:prstGeom>
          <a:noFill/>
          <a:ln>
            <a:noFill/>
          </a:ln>
          <a:effectLst>
            <a:outerShdw blurRad="50800" dist="63500" dir="5400000" algn="ctr" rotWithShape="0">
              <a:schemeClr val="tx1"/>
            </a:outerShdw>
          </a:effectLst>
          <a:extLst/>
        </p:spPr>
        <p:txBody>
          <a:bodyPr>
            <a:spAutoFit/>
          </a:bodyPr>
          <a:lstStyle>
            <a:defPPr>
              <a:defRPr lang="ru-RU"/>
            </a:defPPr>
            <a:lvl1pPr algn="ctr" eaLnBrk="1" hangingPunct="1"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Times New Roman" pitchFamily="18" charset="0"/>
                <a:cs typeface="Arial" charset="0"/>
              </a:defRPr>
            </a:lvl9pPr>
          </a:lstStyle>
          <a:p>
            <a:pPr>
              <a:defRPr/>
            </a:pPr>
            <a:r>
              <a:rPr lang="ru-RU" sz="1100" dirty="0">
                <a:solidFill>
                  <a:srgbClr val="0070C0"/>
                </a:solidFill>
              </a:rPr>
              <a:t>ГГК-100/3</a:t>
            </a:r>
          </a:p>
          <a:p>
            <a:pPr>
              <a:defRPr/>
            </a:pPr>
            <a:r>
              <a:rPr lang="ru-RU" sz="1100" dirty="0">
                <a:solidFill>
                  <a:srgbClr val="0070C0"/>
                </a:solidFill>
              </a:rPr>
              <a:t>Лист </a:t>
            </a:r>
            <a:r>
              <a:rPr lang="en-US" sz="1100" dirty="0" smtClean="0">
                <a:solidFill>
                  <a:srgbClr val="0070C0"/>
                </a:solidFill>
              </a:rPr>
              <a:t>N-45</a:t>
            </a:r>
            <a:endParaRPr lang="en-US" sz="1100" dirty="0">
              <a:solidFill>
                <a:srgbClr val="0070C0"/>
              </a:solidFill>
            </a:endParaRPr>
          </a:p>
        </p:txBody>
      </p:sp>
      <p:sp>
        <p:nvSpPr>
          <p:cNvPr id="65" name="Rectangle 30"/>
          <p:cNvSpPr>
            <a:spLocks noChangeArrowheads="1"/>
          </p:cNvSpPr>
          <p:nvPr/>
        </p:nvSpPr>
        <p:spPr bwMode="auto">
          <a:xfrm>
            <a:off x="4170709" y="894125"/>
            <a:ext cx="1528763" cy="458787"/>
          </a:xfrm>
          <a:prstGeom prst="rect">
            <a:avLst/>
          </a:prstGeom>
          <a:noFill/>
          <a:ln w="12700">
            <a:noFill/>
          </a:ln>
          <a:effectLst>
            <a:outerShdw blurRad="25400" dist="25400" dir="18600000" algn="ctr" rotWithShape="0">
              <a:schemeClr val="accent6">
                <a:lumMod val="50000"/>
                <a:alpha val="94000"/>
              </a:schemeClr>
            </a:outerShdw>
          </a:effectLst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b="1" cap="all" spc="49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КАРТА</a:t>
            </a:r>
            <a:endParaRPr lang="en-US" sz="800" b="1" cap="all" spc="49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ru-RU" sz="800" b="1" cap="all" spc="49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В сводной легенде</a:t>
            </a:r>
            <a:endParaRPr lang="ru-RU" sz="800" b="1" cap="all" spc="49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>
              <a:defRPr/>
            </a:pPr>
            <a:endParaRPr lang="en-US" sz="800" b="1" cap="all" spc="49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3" name="TextBox 33"/>
          <p:cNvSpPr txBox="1">
            <a:spLocks noChangeArrowheads="1"/>
          </p:cNvSpPr>
          <p:nvPr/>
        </p:nvSpPr>
        <p:spPr bwMode="auto">
          <a:xfrm>
            <a:off x="5634278" y="2964285"/>
            <a:ext cx="963612" cy="430213"/>
          </a:xfrm>
          <a:prstGeom prst="rect">
            <a:avLst/>
          </a:prstGeom>
          <a:noFill/>
          <a:ln>
            <a:noFill/>
          </a:ln>
          <a:effectLst>
            <a:outerShdw blurRad="50800" dist="63500" dir="5400000" algn="ctr" rotWithShape="0">
              <a:schemeClr val="tx1"/>
            </a:outerShdw>
          </a:effectLst>
          <a:extLst/>
        </p:spPr>
        <p:txBody>
          <a:bodyPr>
            <a:spAutoFit/>
          </a:bodyPr>
          <a:lstStyle>
            <a:defPPr>
              <a:defRPr lang="ru-RU"/>
            </a:defPPr>
            <a:lvl1pPr algn="ctr" eaLnBrk="1" hangingPunct="1"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Times New Roman" pitchFamily="18" charset="0"/>
                <a:cs typeface="Arial" charset="0"/>
              </a:defRPr>
            </a:lvl9pPr>
          </a:lstStyle>
          <a:p>
            <a:pPr>
              <a:defRPr/>
            </a:pPr>
            <a:r>
              <a:rPr lang="ru-RU" sz="1100" dirty="0">
                <a:solidFill>
                  <a:srgbClr val="0070C0"/>
                </a:solidFill>
              </a:rPr>
              <a:t>ГГК-100/3</a:t>
            </a:r>
          </a:p>
          <a:p>
            <a:pPr>
              <a:defRPr/>
            </a:pPr>
            <a:r>
              <a:rPr lang="ru-RU" sz="1100" dirty="0">
                <a:solidFill>
                  <a:srgbClr val="0070C0"/>
                </a:solidFill>
              </a:rPr>
              <a:t>Лист </a:t>
            </a:r>
            <a:r>
              <a:rPr lang="en-US" sz="1100" dirty="0" smtClean="0">
                <a:solidFill>
                  <a:srgbClr val="0070C0"/>
                </a:solidFill>
              </a:rPr>
              <a:t>N-46</a:t>
            </a:r>
            <a:endParaRPr lang="en-US" sz="1100" dirty="0">
              <a:solidFill>
                <a:srgbClr val="0070C0"/>
              </a:solidFill>
            </a:endParaRPr>
          </a:p>
        </p:txBody>
      </p:sp>
      <p:sp>
        <p:nvSpPr>
          <p:cNvPr id="77" name="TextBox 33"/>
          <p:cNvSpPr txBox="1">
            <a:spLocks noChangeArrowheads="1"/>
          </p:cNvSpPr>
          <p:nvPr/>
        </p:nvSpPr>
        <p:spPr bwMode="auto">
          <a:xfrm>
            <a:off x="2923125" y="2380025"/>
            <a:ext cx="779228" cy="382375"/>
          </a:xfrm>
          <a:prstGeom prst="rect">
            <a:avLst/>
          </a:prstGeom>
          <a:solidFill>
            <a:schemeClr val="bg1">
              <a:alpha val="74000"/>
            </a:schemeClr>
          </a:solidFill>
          <a:ln cmpd="dbl">
            <a:gradFill>
              <a:gsLst>
                <a:gs pos="0">
                  <a:schemeClr val="tx1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rgbClr val="003366"/>
                </a:gs>
              </a:gsLst>
              <a:lin ang="5400000" scaled="0"/>
            </a:gradFill>
          </a:ln>
          <a:effectLst>
            <a:outerShdw blurRad="50800" dist="50800" dir="5400000" algn="ctr" rotWithShape="0">
              <a:schemeClr val="bg2">
                <a:lumMod val="20000"/>
                <a:lumOff val="80000"/>
                <a:alpha val="95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900" dirty="0" smtClean="0">
                <a:solidFill>
                  <a:srgbClr val="0070C0"/>
                </a:solidFill>
              </a:rPr>
              <a:t>Таблица корреляции</a:t>
            </a:r>
          </a:p>
        </p:txBody>
      </p:sp>
      <p:sp>
        <p:nvSpPr>
          <p:cNvPr id="79" name="TextBox 33"/>
          <p:cNvSpPr txBox="1">
            <a:spLocks noChangeArrowheads="1"/>
          </p:cNvSpPr>
          <p:nvPr/>
        </p:nvSpPr>
        <p:spPr bwMode="auto">
          <a:xfrm>
            <a:off x="5601088" y="2292421"/>
            <a:ext cx="779446" cy="382375"/>
          </a:xfrm>
          <a:prstGeom prst="rect">
            <a:avLst/>
          </a:prstGeom>
          <a:solidFill>
            <a:schemeClr val="bg1">
              <a:alpha val="74000"/>
            </a:schemeClr>
          </a:solidFill>
          <a:ln cmpd="dbl">
            <a:gradFill>
              <a:gsLst>
                <a:gs pos="0">
                  <a:schemeClr val="tx1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rgbClr val="003366"/>
                </a:gs>
              </a:gsLst>
              <a:lin ang="5400000" scaled="0"/>
            </a:gradFill>
          </a:ln>
          <a:effectLst>
            <a:outerShdw blurRad="50800" dist="50800" dir="5400000" algn="ctr" rotWithShape="0">
              <a:schemeClr val="bg2">
                <a:lumMod val="20000"/>
                <a:lumOff val="80000"/>
                <a:alpha val="95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900" dirty="0" smtClean="0">
                <a:solidFill>
                  <a:srgbClr val="0070C0"/>
                </a:solidFill>
              </a:rPr>
              <a:t>Таблица корреляции</a:t>
            </a:r>
          </a:p>
        </p:txBody>
      </p:sp>
      <p:pic>
        <p:nvPicPr>
          <p:cNvPr id="69676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709" y="1680913"/>
            <a:ext cx="1142604" cy="1477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77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42" y="1647975"/>
            <a:ext cx="120967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78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830" y="1438686"/>
            <a:ext cx="950913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/>
          </a:blip>
          <a:srcRect l="13420"/>
          <a:stretch/>
        </p:blipFill>
        <p:spPr bwMode="auto">
          <a:xfrm>
            <a:off x="5990147" y="3904284"/>
            <a:ext cx="2922261" cy="262106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4133773" y="6093296"/>
            <a:ext cx="2892631" cy="682682"/>
          </a:xfrm>
          <a:prstGeom prst="rect">
            <a:avLst/>
          </a:prstGeom>
          <a:solidFill>
            <a:schemeClr val="bg1"/>
          </a:solidFill>
          <a:ln w="15875">
            <a:solidFill>
              <a:srgbClr val="0070C0"/>
            </a:solidFill>
          </a:ln>
          <a:effectLst/>
          <a:extLst/>
        </p:spPr>
        <p:txBody>
          <a:bodyPr lIns="36000" tIns="36000" rIns="0" bIns="0">
            <a:spAutoFit/>
          </a:bodyPr>
          <a:lstStyle>
            <a:defPPr>
              <a:defRPr lang="ru-RU"/>
            </a:defPPr>
            <a:lvl1pPr>
              <a:defRPr sz="1200" b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r>
              <a:rPr lang="en-US" sz="1400" i="1" dirty="0" smtClean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4 </a:t>
            </a:r>
            <a:r>
              <a:rPr lang="ru-RU" sz="1400" i="1" dirty="0" smtClean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листа ГК-1000/3 </a:t>
            </a:r>
            <a:r>
              <a:rPr lang="en-US" sz="1400" i="1" dirty="0" smtClean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(M-45, M-46, N-45, N-46) </a:t>
            </a:r>
            <a:r>
              <a:rPr lang="ru-RU" sz="1400" i="1" dirty="0" smtClean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загруженные в Алтае-Саянской серийной легенде</a:t>
            </a:r>
            <a:endParaRPr lang="ru-RU" sz="1400" i="1" dirty="0">
              <a:solidFill>
                <a:srgbClr val="0070C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5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-171450"/>
            <a:ext cx="9144000" cy="1139825"/>
          </a:xfrm>
        </p:spPr>
        <p:txBody>
          <a:bodyPr anchorCtr="1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70C0"/>
                </a:solidFill>
              </a:rPr>
              <a:t>База данных </a:t>
            </a:r>
            <a:r>
              <a:rPr lang="ru-RU" sz="1800" dirty="0" err="1" smtClean="0">
                <a:solidFill>
                  <a:srgbClr val="0070C0"/>
                </a:solidFill>
              </a:rPr>
              <a:t>Госгеолкарт</a:t>
            </a:r>
            <a:r>
              <a:rPr lang="ru-RU" sz="1800" dirty="0" smtClean="0">
                <a:solidFill>
                  <a:srgbClr val="0070C0"/>
                </a:solidFill>
              </a:rPr>
              <a:t>, увязка легенд</a:t>
            </a:r>
            <a:endParaRPr lang="ru-RU" sz="1800" dirty="0">
              <a:solidFill>
                <a:srgbClr val="0070C0"/>
              </a:solidFill>
            </a:endParaRPr>
          </a:p>
        </p:txBody>
      </p:sp>
      <p:sp>
        <p:nvSpPr>
          <p:cNvPr id="80" name="TextBox 33"/>
          <p:cNvSpPr txBox="1">
            <a:spLocks noChangeArrowheads="1"/>
          </p:cNvSpPr>
          <p:nvPr/>
        </p:nvSpPr>
        <p:spPr bwMode="auto">
          <a:xfrm>
            <a:off x="3778397" y="1772816"/>
            <a:ext cx="1691003" cy="383548"/>
          </a:xfrm>
          <a:prstGeom prst="rect">
            <a:avLst/>
          </a:prstGeom>
          <a:solidFill>
            <a:schemeClr val="bg1">
              <a:alpha val="74000"/>
            </a:schemeClr>
          </a:solidFill>
          <a:ln cmpd="dbl">
            <a:gradFill>
              <a:gsLst>
                <a:gs pos="0">
                  <a:schemeClr val="tx1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rgbClr val="003366"/>
                </a:gs>
              </a:gsLst>
              <a:lin ang="5400000" scaled="0"/>
            </a:gradFill>
          </a:ln>
          <a:effectLst>
            <a:outerShdw blurRad="50800" dist="50800" dir="5400000" algn="ctr" rotWithShape="0">
              <a:schemeClr val="bg2">
                <a:lumMod val="20000"/>
                <a:lumOff val="80000"/>
                <a:alpha val="95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ru-RU" sz="900" b="1" dirty="0" smtClean="0">
                <a:solidFill>
                  <a:srgbClr val="0070C0"/>
                </a:solidFill>
              </a:rPr>
              <a:t>Легенда</a:t>
            </a:r>
            <a:endParaRPr lang="en-US" sz="900" b="1" dirty="0" smtClean="0">
              <a:solidFill>
                <a:srgbClr val="0070C0"/>
              </a:solidFill>
            </a:endParaRPr>
          </a:p>
          <a:p>
            <a:pPr algn="ctr">
              <a:defRPr/>
            </a:pPr>
            <a:r>
              <a:rPr lang="ru-RU" sz="900" b="1" dirty="0" smtClean="0">
                <a:solidFill>
                  <a:srgbClr val="0070C0"/>
                </a:solidFill>
              </a:rPr>
              <a:t>Алтае-Саянской серии в БД</a:t>
            </a:r>
            <a:endParaRPr lang="ru-RU" sz="900" b="1" dirty="0">
              <a:solidFill>
                <a:srgbClr val="0070C0"/>
              </a:solidFill>
            </a:endParaRPr>
          </a:p>
        </p:txBody>
      </p:sp>
      <p:sp>
        <p:nvSpPr>
          <p:cNvPr id="78" name="TextBox 33"/>
          <p:cNvSpPr txBox="1">
            <a:spLocks noChangeArrowheads="1"/>
          </p:cNvSpPr>
          <p:nvPr/>
        </p:nvSpPr>
        <p:spPr bwMode="auto">
          <a:xfrm>
            <a:off x="6642159" y="2571212"/>
            <a:ext cx="942856" cy="380085"/>
          </a:xfrm>
          <a:prstGeom prst="rect">
            <a:avLst/>
          </a:prstGeom>
          <a:solidFill>
            <a:schemeClr val="bg1">
              <a:alpha val="74000"/>
            </a:schemeClr>
          </a:solidFill>
          <a:ln cmpd="dbl">
            <a:gradFill>
              <a:gsLst>
                <a:gs pos="0">
                  <a:schemeClr val="tx1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rgbClr val="003366"/>
                </a:gs>
              </a:gsLst>
              <a:lin ang="5400000" scaled="0"/>
            </a:gradFill>
          </a:ln>
          <a:effectLst>
            <a:outerShdw blurRad="50800" dist="50800" dir="5400000" algn="ctr" rotWithShape="0">
              <a:schemeClr val="bg2">
                <a:lumMod val="20000"/>
                <a:lumOff val="80000"/>
                <a:alpha val="95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900" b="1" dirty="0" smtClean="0">
                <a:solidFill>
                  <a:srgbClr val="0070C0"/>
                </a:solidFill>
              </a:rPr>
              <a:t>Легенда листа  </a:t>
            </a:r>
            <a:r>
              <a:rPr lang="en-US" sz="900" b="1" dirty="0">
                <a:solidFill>
                  <a:srgbClr val="0070C0"/>
                </a:solidFill>
              </a:rPr>
              <a:t>N</a:t>
            </a:r>
            <a:r>
              <a:rPr lang="en-US" sz="900" b="1" dirty="0" smtClean="0">
                <a:solidFill>
                  <a:srgbClr val="0070C0"/>
                </a:solidFill>
              </a:rPr>
              <a:t>-4</a:t>
            </a:r>
            <a:r>
              <a:rPr lang="ru-RU" sz="900" b="1" dirty="0" smtClean="0">
                <a:solidFill>
                  <a:srgbClr val="0070C0"/>
                </a:solidFill>
              </a:rPr>
              <a:t>6 в БД</a:t>
            </a:r>
            <a:endParaRPr lang="ru-RU" sz="900" b="1" dirty="0">
              <a:solidFill>
                <a:srgbClr val="0070C0"/>
              </a:solidFill>
            </a:endParaRPr>
          </a:p>
        </p:txBody>
      </p:sp>
      <p:sp>
        <p:nvSpPr>
          <p:cNvPr id="76" name="TextBox 33"/>
          <p:cNvSpPr txBox="1">
            <a:spLocks noChangeArrowheads="1"/>
          </p:cNvSpPr>
          <p:nvPr/>
        </p:nvSpPr>
        <p:spPr bwMode="auto">
          <a:xfrm>
            <a:off x="1579234" y="2621483"/>
            <a:ext cx="1014536" cy="369656"/>
          </a:xfrm>
          <a:prstGeom prst="rect">
            <a:avLst/>
          </a:prstGeom>
          <a:solidFill>
            <a:schemeClr val="bg1">
              <a:alpha val="74000"/>
            </a:schemeClr>
          </a:solidFill>
          <a:ln cmpd="dbl">
            <a:gradFill>
              <a:gsLst>
                <a:gs pos="0">
                  <a:schemeClr val="tx1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rgbClr val="003366"/>
                </a:gs>
              </a:gsLst>
              <a:lin ang="5400000" scaled="0"/>
            </a:gradFill>
          </a:ln>
          <a:effectLst>
            <a:outerShdw blurRad="50800" dist="50800" dir="5400000" algn="ctr" rotWithShape="0">
              <a:schemeClr val="bg2">
                <a:lumMod val="20000"/>
                <a:lumOff val="80000"/>
                <a:alpha val="95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900" b="1" dirty="0" smtClean="0">
                <a:solidFill>
                  <a:srgbClr val="0070C0"/>
                </a:solidFill>
              </a:rPr>
              <a:t>Легенда листа  </a:t>
            </a:r>
            <a:r>
              <a:rPr lang="en-US" sz="900" b="1" dirty="0" smtClean="0">
                <a:solidFill>
                  <a:srgbClr val="0070C0"/>
                </a:solidFill>
              </a:rPr>
              <a:t>N-45</a:t>
            </a:r>
            <a:r>
              <a:rPr lang="ru-RU" sz="900" b="1" dirty="0" smtClean="0">
                <a:solidFill>
                  <a:srgbClr val="0070C0"/>
                </a:solidFill>
              </a:rPr>
              <a:t> в БД</a:t>
            </a:r>
            <a:endParaRPr lang="ru-RU" sz="9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-171450"/>
            <a:ext cx="9144000" cy="1139825"/>
          </a:xfrm>
        </p:spPr>
        <p:txBody>
          <a:bodyPr anchorCtr="1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70C0"/>
                </a:solidFill>
              </a:rPr>
              <a:t>База данных </a:t>
            </a:r>
            <a:r>
              <a:rPr lang="ru-RU" sz="1800" dirty="0" err="1" smtClean="0">
                <a:solidFill>
                  <a:srgbClr val="0070C0"/>
                </a:solidFill>
              </a:rPr>
              <a:t>Госгеолкарт</a:t>
            </a:r>
            <a:r>
              <a:rPr lang="ru-RU" sz="1800" dirty="0" smtClean="0">
                <a:solidFill>
                  <a:srgbClr val="0070C0"/>
                </a:solidFill>
              </a:rPr>
              <a:t>, схема доступа к данным</a:t>
            </a:r>
            <a:endParaRPr lang="ru-RU" sz="1800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623182"/>
            <a:ext cx="6112713" cy="58208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79" name="Object 27"/>
          <p:cNvGraphicFramePr>
            <a:graphicFrameLocks noChangeAspect="1"/>
          </p:cNvGraphicFramePr>
          <p:nvPr/>
        </p:nvGraphicFramePr>
        <p:xfrm>
          <a:off x="11113" y="6042025"/>
          <a:ext cx="8191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9" name="CorelDRAW" r:id="rId3" imgW="792720" imgH="793080" progId="">
                  <p:embed/>
                </p:oleObj>
              </mc:Choice>
              <mc:Fallback>
                <p:oleObj name="CorelDRAW" r:id="rId3" imgW="792720" imgH="793080" progId="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3" y="6042025"/>
                        <a:ext cx="81915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-123825"/>
            <a:ext cx="9144000" cy="1139825"/>
          </a:xfrm>
        </p:spPr>
        <p:txBody>
          <a:bodyPr anchorCtr="1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70C0"/>
                </a:solidFill>
              </a:rPr>
              <a:t>Визуализация и предоставление Геологической карты России на интернет-портале </a:t>
            </a:r>
            <a:endParaRPr lang="ru-RU" sz="1800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3238" y="1016000"/>
            <a:ext cx="8064500" cy="426243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358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016000"/>
            <a:ext cx="8064500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3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4005263"/>
            <a:ext cx="5132387" cy="27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92500" y="3213100"/>
            <a:ext cx="755650" cy="5032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935413" y="4005263"/>
            <a:ext cx="5132387" cy="27574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492500" y="3716338"/>
            <a:ext cx="442913" cy="30464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248150" y="3213100"/>
            <a:ext cx="4819650" cy="7921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71600" y="5394526"/>
            <a:ext cx="26372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Источник: </a:t>
            </a:r>
          </a:p>
          <a:p>
            <a:pPr algn="just"/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 данных </a:t>
            </a:r>
            <a:r>
              <a:rPr lang="ru-RU" sz="1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Госгеолкарт</a:t>
            </a:r>
            <a:endParaRPr lang="ru-RU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ФГУП «ВСЕГЕИ»</a:t>
            </a:r>
            <a:endParaRPr lang="ru-RU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692150"/>
          </a:xfrm>
        </p:spPr>
        <p:txBody>
          <a:bodyPr anchorCtr="1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dirty="0">
                <a:solidFill>
                  <a:srgbClr val="0070C0"/>
                </a:solidFill>
              </a:rPr>
              <a:t>Визуализация и предоставление </a:t>
            </a:r>
            <a:r>
              <a:rPr lang="ru-RU" sz="1800" dirty="0" smtClean="0">
                <a:solidFill>
                  <a:srgbClr val="0070C0"/>
                </a:solidFill>
              </a:rPr>
              <a:t>фрагментов бесшовных карт м-ба 1:1000000 </a:t>
            </a:r>
            <a:r>
              <a:rPr lang="ru-RU" sz="1800" dirty="0">
                <a:solidFill>
                  <a:srgbClr val="0070C0"/>
                </a:solidFill>
              </a:rPr>
              <a:t>на интернет-портале </a:t>
            </a:r>
            <a:endParaRPr lang="ru-RU" sz="1800" dirty="0">
              <a:solidFill>
                <a:srgbClr val="00B0F0"/>
              </a:solidFill>
            </a:endParaRPr>
          </a:p>
        </p:txBody>
      </p:sp>
      <p:graphicFrame>
        <p:nvGraphicFramePr>
          <p:cNvPr id="46087" name="Object 7"/>
          <p:cNvGraphicFramePr>
            <a:graphicFrameLocks noChangeAspect="1"/>
          </p:cNvGraphicFramePr>
          <p:nvPr/>
        </p:nvGraphicFramePr>
        <p:xfrm>
          <a:off x="0" y="6042025"/>
          <a:ext cx="8191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3" name="CorelDRAW" r:id="rId3" imgW="792720" imgH="793080" progId="">
                  <p:embed/>
                </p:oleObj>
              </mc:Choice>
              <mc:Fallback>
                <p:oleObj name="CorelDRAW" r:id="rId3" imgW="792720" imgH="79308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042025"/>
                        <a:ext cx="81915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9" name="Text Box 8"/>
          <p:cNvSpPr txBox="1">
            <a:spLocks noChangeArrowheads="1"/>
          </p:cNvSpPr>
          <p:nvPr/>
        </p:nvSpPr>
        <p:spPr bwMode="auto">
          <a:xfrm>
            <a:off x="3358442" y="5769084"/>
            <a:ext cx="578555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Данные в пределах фрагментов:	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Карело-Кольский</a:t>
            </a:r>
            <a:endParaRPr lang="ru-RU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				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Уральский</a:t>
            </a:r>
            <a:endParaRPr lang="ru-RU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				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Среднесибирский</a:t>
            </a:r>
            <a:endParaRPr lang="ru-RU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				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Дальневосточный</a:t>
            </a:r>
            <a:endParaRPr lang="ru-RU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46090" name="Picture 11" descr="seamle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836613"/>
            <a:ext cx="8497888" cy="440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3623" y="5279623"/>
            <a:ext cx="26372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Источник: </a:t>
            </a:r>
          </a:p>
          <a:p>
            <a:pPr algn="just"/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 данных </a:t>
            </a:r>
            <a:r>
              <a:rPr lang="ru-RU" sz="1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Госгеолкарт</a:t>
            </a:r>
            <a:endParaRPr lang="ru-RU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ФГУП «ВСЕГЕИ»</a:t>
            </a:r>
            <a:endParaRPr lang="ru-RU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18" name="Object 14"/>
          <p:cNvGraphicFramePr>
            <a:graphicFrameLocks noChangeAspect="1"/>
          </p:cNvGraphicFramePr>
          <p:nvPr/>
        </p:nvGraphicFramePr>
        <p:xfrm>
          <a:off x="15875" y="6042025"/>
          <a:ext cx="8191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45" name="CorelDRAW" r:id="rId3" imgW="792720" imgH="793080" progId="">
                  <p:embed/>
                </p:oleObj>
              </mc:Choice>
              <mc:Fallback>
                <p:oleObj name="CorelDRAW" r:id="rId3" imgW="792720" imgH="793080" progId="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" y="6042025"/>
                        <a:ext cx="81915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120" name="Объект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0350" y="1539875"/>
            <a:ext cx="8674100" cy="4219575"/>
          </a:xfr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51275" y="887413"/>
            <a:ext cx="4321175" cy="13382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6150" y="4184650"/>
            <a:ext cx="4043363" cy="2354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7123" name="Овал 15"/>
          <p:cNvSpPr>
            <a:spLocks noChangeArrowheads="1"/>
          </p:cNvSpPr>
          <p:nvPr/>
        </p:nvSpPr>
        <p:spPr bwMode="auto">
          <a:xfrm>
            <a:off x="1243013" y="1414463"/>
            <a:ext cx="431800" cy="411162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ct val="80000"/>
              </a:lnSpc>
            </a:pPr>
            <a:endParaRPr lang="ru-RU" sz="2000">
              <a:latin typeface="Times New Roman" pitchFamily="18" charset="0"/>
            </a:endParaRPr>
          </a:p>
        </p:txBody>
      </p:sp>
      <p:cxnSp>
        <p:nvCxnSpPr>
          <p:cNvPr id="47124" name="Прямая со стрелкой 16"/>
          <p:cNvCxnSpPr>
            <a:cxnSpLocks noChangeShapeType="1"/>
            <a:stCxn id="47123" idx="6"/>
          </p:cNvCxnSpPr>
          <p:nvPr/>
        </p:nvCxnSpPr>
        <p:spPr bwMode="auto">
          <a:xfrm>
            <a:off x="1674813" y="1620838"/>
            <a:ext cx="2163762" cy="352425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47125" name="Овал 17"/>
          <p:cNvSpPr>
            <a:spLocks noChangeArrowheads="1"/>
          </p:cNvSpPr>
          <p:nvPr/>
        </p:nvSpPr>
        <p:spPr bwMode="auto">
          <a:xfrm>
            <a:off x="3838575" y="1830388"/>
            <a:ext cx="3240088" cy="287337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ct val="80000"/>
              </a:lnSpc>
            </a:pPr>
            <a:endParaRPr lang="ru-RU" sz="2000">
              <a:latin typeface="Times New Roman" pitchFamily="18" charset="0"/>
            </a:endParaRPr>
          </a:p>
        </p:txBody>
      </p:sp>
      <p:sp>
        <p:nvSpPr>
          <p:cNvPr id="47126" name="Овал 18"/>
          <p:cNvSpPr>
            <a:spLocks noChangeArrowheads="1"/>
          </p:cNvSpPr>
          <p:nvPr/>
        </p:nvSpPr>
        <p:spPr bwMode="auto">
          <a:xfrm>
            <a:off x="4991100" y="4629150"/>
            <a:ext cx="1057275" cy="274638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ct val="80000"/>
              </a:lnSpc>
            </a:pPr>
            <a:endParaRPr lang="ru-RU" sz="2000">
              <a:latin typeface="Times New Roman" pitchFamily="18" charset="0"/>
            </a:endParaRPr>
          </a:p>
        </p:txBody>
      </p:sp>
      <p:sp>
        <p:nvSpPr>
          <p:cNvPr id="20" name="Дуга 19"/>
          <p:cNvSpPr/>
          <p:nvPr/>
        </p:nvSpPr>
        <p:spPr bwMode="auto">
          <a:xfrm>
            <a:off x="5468938" y="4240213"/>
            <a:ext cx="1547812" cy="1446212"/>
          </a:xfrm>
          <a:prstGeom prst="arc">
            <a:avLst>
              <a:gd name="adj1" fmla="val 5168125"/>
              <a:gd name="adj2" fmla="val 10946190"/>
            </a:avLst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  <a:extLst/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ct val="80000"/>
              </a:lnSpc>
              <a:defRPr/>
            </a:pPr>
            <a:endParaRPr lang="ru-RU" sz="2000">
              <a:latin typeface="Times New Roman" pitchFamily="18" charset="0"/>
            </a:endParaRPr>
          </a:p>
        </p:txBody>
      </p:sp>
      <p:sp>
        <p:nvSpPr>
          <p:cNvPr id="47128" name="TextBox 21"/>
          <p:cNvSpPr txBox="1">
            <a:spLocks noChangeArrowheads="1"/>
          </p:cNvSpPr>
          <p:nvPr/>
        </p:nvSpPr>
        <p:spPr bwMode="auto">
          <a:xfrm>
            <a:off x="34925" y="764704"/>
            <a:ext cx="2847975" cy="738187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sz="1400">
                <a:solidFill>
                  <a:srgbClr val="0070C0"/>
                </a:solidFill>
              </a:rPr>
              <a:t>Возможность выбора объектов</a:t>
            </a:r>
          </a:p>
          <a:p>
            <a:r>
              <a:rPr lang="ru-RU" sz="1400">
                <a:solidFill>
                  <a:srgbClr val="0070C0"/>
                </a:solidFill>
              </a:rPr>
              <a:t>как по уникальному значению</a:t>
            </a:r>
          </a:p>
          <a:p>
            <a:r>
              <a:rPr lang="ru-RU" sz="1400">
                <a:solidFill>
                  <a:srgbClr val="0070C0"/>
                </a:solidFill>
              </a:rPr>
              <a:t>так и по ветке дерева иерархии</a:t>
            </a:r>
          </a:p>
        </p:txBody>
      </p:sp>
      <p:pic>
        <p:nvPicPr>
          <p:cNvPr id="4712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903788"/>
            <a:ext cx="258445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30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451350"/>
            <a:ext cx="4205287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вал 6"/>
          <p:cNvSpPr/>
          <p:nvPr/>
        </p:nvSpPr>
        <p:spPr>
          <a:xfrm>
            <a:off x="601663" y="5376863"/>
            <a:ext cx="1584325" cy="11763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2339975" y="6021388"/>
            <a:ext cx="3708400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692150"/>
          </a:xfrm>
        </p:spPr>
        <p:txBody>
          <a:bodyPr anchorCtr="1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dirty="0">
                <a:solidFill>
                  <a:srgbClr val="0070C0"/>
                </a:solidFill>
              </a:rPr>
              <a:t>Визуализация и предоставление </a:t>
            </a:r>
            <a:r>
              <a:rPr lang="ru-RU" sz="1800" dirty="0" smtClean="0">
                <a:solidFill>
                  <a:srgbClr val="0070C0"/>
                </a:solidFill>
              </a:rPr>
              <a:t>фрагментов бесшовных карт м-ба 1:1000000 </a:t>
            </a:r>
            <a:r>
              <a:rPr lang="ru-RU" sz="1800" dirty="0">
                <a:solidFill>
                  <a:srgbClr val="0070C0"/>
                </a:solidFill>
              </a:rPr>
              <a:t>на интернет-портале </a:t>
            </a:r>
            <a:endParaRPr lang="ru-RU" sz="18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2" name="Picture 6" descr="car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42" y="1268760"/>
            <a:ext cx="8496300" cy="385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692150"/>
          </a:xfrm>
        </p:spPr>
        <p:txBody>
          <a:bodyPr anchorCtr="1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dirty="0">
                <a:solidFill>
                  <a:srgbClr val="0070C0"/>
                </a:solidFill>
              </a:rPr>
              <a:t>Визуализация и предоставление </a:t>
            </a:r>
            <a:r>
              <a:rPr lang="ru-RU" sz="1800" dirty="0" smtClean="0">
                <a:solidFill>
                  <a:srgbClr val="0070C0"/>
                </a:solidFill>
              </a:rPr>
              <a:t>через портал </a:t>
            </a:r>
            <a:r>
              <a:rPr lang="ru-RU" sz="1800" dirty="0" err="1" smtClean="0">
                <a:solidFill>
                  <a:srgbClr val="0070C0"/>
                </a:solidFill>
              </a:rPr>
              <a:t>Роснедр</a:t>
            </a:r>
            <a:r>
              <a:rPr lang="ru-RU" sz="1800" dirty="0" smtClean="0">
                <a:solidFill>
                  <a:srgbClr val="0070C0"/>
                </a:solidFill>
              </a:rPr>
              <a:t> визуализированных авторских комплектов Госгеолкарты-1000/3 и -200/2</a:t>
            </a:r>
            <a:endParaRPr lang="ru-RU" sz="1800" dirty="0">
              <a:solidFill>
                <a:srgbClr val="00B0F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72784" y="6165304"/>
            <a:ext cx="4644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Основой является таблично-текстовое представление и картограммы</a:t>
            </a:r>
            <a:endParaRPr lang="ru-RU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/>
        </p:nvGraphicFramePr>
        <p:xfrm>
          <a:off x="11113" y="6042025"/>
          <a:ext cx="8191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8" name="CorelDRAW" r:id="rId4" imgW="792720" imgH="793080" progId="">
                  <p:embed/>
                </p:oleObj>
              </mc:Choice>
              <mc:Fallback>
                <p:oleObj name="CorelDRAW" r:id="rId4" imgW="792720" imgH="793080" progId="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3" y="6042025"/>
                        <a:ext cx="81915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33623" y="5279623"/>
            <a:ext cx="26372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Источник: </a:t>
            </a:r>
          </a:p>
          <a:p>
            <a:pPr algn="just"/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Файловое хранилище</a:t>
            </a:r>
          </a:p>
          <a:p>
            <a:pPr algn="just"/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ФГУП «ВСЕГЕИ»</a:t>
            </a:r>
            <a:endParaRPr lang="ru-RU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9" name="Object 29"/>
          <p:cNvGraphicFramePr>
            <a:graphicFrameLocks noGrp="1" noChangeAspect="1"/>
          </p:cNvGraphicFramePr>
          <p:nvPr>
            <p:ph idx="1"/>
          </p:nvPr>
        </p:nvGraphicFramePr>
        <p:xfrm>
          <a:off x="0" y="6042025"/>
          <a:ext cx="8191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2" name="CorelDRAW" r:id="rId3" imgW="792720" imgH="793080" progId="">
                  <p:embed/>
                </p:oleObj>
              </mc:Choice>
              <mc:Fallback>
                <p:oleObj name="CorelDRAW" r:id="rId3" imgW="792720" imgH="793080" progId="">
                  <p:embed/>
                  <p:pic>
                    <p:nvPicPr>
                      <p:cNvPr id="0" name="Object 2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042025"/>
                        <a:ext cx="81915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58775" y="1484313"/>
            <a:ext cx="8389938" cy="3786187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Одной из задач информационного обеспечения работ по государственному геологическому картографированию, находящейся в ведении Федерального агентства 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 недропользованию 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является задача предоставления цифровой геологической 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информации, полученной в процессе выполнения работ за счет средств федерального бюджета, в современном, пригодном для дальнейшей обработки виде. </a:t>
            </a:r>
            <a:endParaRPr lang="ru-RU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just">
              <a:defRPr/>
            </a:pPr>
            <a:endParaRPr lang="ru-RU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just">
              <a:defRPr/>
            </a:pPr>
            <a:endParaRPr lang="ru-RU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just">
              <a:defRPr/>
            </a:pP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 настоящее время основным 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способом 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взаимодействия с отраслевыми геологическими информационными ресурсами являлся запрос в фонды (федеральный или территориальные), основной архив геологической информации, представленной бумажными геологическими картами, разрезами, каротажными диаграммами, отчетами 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 их 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копиями 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 т.д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., а также цифровыми материалами на машинных носителях. </a:t>
            </a:r>
            <a:endParaRPr lang="ru-RU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just">
              <a:defRPr/>
            </a:pPr>
            <a:endParaRPr lang="ru-RU" sz="1600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-7456" y="11522"/>
            <a:ext cx="9151456" cy="692150"/>
          </a:xfrm>
        </p:spPr>
        <p:txBody>
          <a:bodyPr anchorCtr="1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70C0"/>
                </a:solidFill>
              </a:rPr>
              <a:t>Введение</a:t>
            </a: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62" name="Picture 26" descr="carto_q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05370"/>
            <a:ext cx="7885113" cy="490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9949" name="Object 13"/>
          <p:cNvGraphicFramePr>
            <a:graphicFrameLocks noChangeAspect="1"/>
          </p:cNvGraphicFramePr>
          <p:nvPr/>
        </p:nvGraphicFramePr>
        <p:xfrm>
          <a:off x="11113" y="6042025"/>
          <a:ext cx="8191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73" name="CorelDRAW" r:id="rId4" imgW="792720" imgH="793080" progId="">
                  <p:embed/>
                </p:oleObj>
              </mc:Choice>
              <mc:Fallback>
                <p:oleObj name="CorelDRAW" r:id="rId4" imgW="792720" imgH="793080" progId="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3" y="6042025"/>
                        <a:ext cx="81915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52" name="TextBox 6"/>
          <p:cNvSpPr txBox="1">
            <a:spLocks noChangeArrowheads="1"/>
          </p:cNvSpPr>
          <p:nvPr/>
        </p:nvSpPr>
        <p:spPr bwMode="auto">
          <a:xfrm>
            <a:off x="73344" y="690563"/>
            <a:ext cx="8020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sz="1400" dirty="0">
                <a:solidFill>
                  <a:srgbClr val="0070C0"/>
                </a:solidFill>
              </a:rPr>
              <a:t>Картограмма представленных авторских визуализированных комплектов Госгеолкарты-1000/3</a:t>
            </a:r>
          </a:p>
        </p:txBody>
      </p:sp>
      <p:sp>
        <p:nvSpPr>
          <p:cNvPr id="39953" name="TextBox 7"/>
          <p:cNvSpPr txBox="1">
            <a:spLocks noChangeArrowheads="1"/>
          </p:cNvSpPr>
          <p:nvPr/>
        </p:nvSpPr>
        <p:spPr bwMode="auto">
          <a:xfrm>
            <a:off x="1861775" y="6017317"/>
            <a:ext cx="2232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sz="1400" dirty="0">
                <a:solidFill>
                  <a:srgbClr val="0070C0"/>
                </a:solidFill>
              </a:rPr>
              <a:t>Краткая сводка по листу</a:t>
            </a:r>
          </a:p>
        </p:txBody>
      </p:sp>
      <p:sp>
        <p:nvSpPr>
          <p:cNvPr id="39954" name="TextBox 8"/>
          <p:cNvSpPr txBox="1">
            <a:spLocks noChangeArrowheads="1"/>
          </p:cNvSpPr>
          <p:nvPr/>
        </p:nvSpPr>
        <p:spPr bwMode="auto">
          <a:xfrm>
            <a:off x="6149975" y="5984875"/>
            <a:ext cx="2882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sz="1400" dirty="0">
                <a:solidFill>
                  <a:srgbClr val="0070C0"/>
                </a:solidFill>
              </a:rPr>
              <a:t>Возможность скачать авторскую</a:t>
            </a:r>
          </a:p>
          <a:p>
            <a:r>
              <a:rPr lang="ru-RU" sz="1400" dirty="0">
                <a:solidFill>
                  <a:srgbClr val="0070C0"/>
                </a:solidFill>
              </a:rPr>
              <a:t>цифровую модель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07950" y="995363"/>
            <a:ext cx="8208963" cy="0"/>
          </a:xfrm>
          <a:prstGeom prst="line">
            <a:avLst/>
          </a:prstGeom>
          <a:ln w="381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4644008" y="995363"/>
            <a:ext cx="3672906" cy="1929581"/>
          </a:xfrm>
          <a:prstGeom prst="line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838454" y="6381328"/>
            <a:ext cx="2663825" cy="0"/>
          </a:xfrm>
          <a:prstGeom prst="line">
            <a:avLst/>
          </a:prstGeom>
          <a:ln w="381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 flipV="1">
            <a:off x="3419476" y="5445126"/>
            <a:ext cx="1082803" cy="936202"/>
          </a:xfrm>
          <a:prstGeom prst="line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4967288" y="6508750"/>
            <a:ext cx="3960812" cy="0"/>
          </a:xfrm>
          <a:prstGeom prst="line">
            <a:avLst/>
          </a:prstGeom>
          <a:ln w="381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4967288" y="5661248"/>
            <a:ext cx="1620936" cy="847503"/>
          </a:xfrm>
          <a:prstGeom prst="line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4"/>
          <p:cNvSpPr txBox="1">
            <a:spLocks noChangeArrowheads="1"/>
          </p:cNvSpPr>
          <p:nvPr/>
        </p:nvSpPr>
        <p:spPr>
          <a:xfrm>
            <a:off x="0" y="115888"/>
            <a:ext cx="9144000" cy="692150"/>
          </a:xfrm>
          <a:prstGeom prst="rect">
            <a:avLst/>
          </a:prstGeom>
        </p:spPr>
        <p:txBody>
          <a:bodyPr vert="horz" rtlCol="0" anchor="ctr" anchorCtr="1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ru-RU" sz="1800" smtClean="0">
                <a:solidFill>
                  <a:srgbClr val="0070C0"/>
                </a:solidFill>
              </a:rPr>
              <a:t>Визуализация и предоставление через портал Роснедр визуализированных авторских комплектов Госгеолкарты-1000/3 и -200/2</a:t>
            </a:r>
            <a:endParaRPr lang="ru-RU" sz="18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carto_q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05370"/>
            <a:ext cx="7885113" cy="490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13"/>
          <p:cNvGraphicFramePr>
            <a:graphicFrameLocks noChangeAspect="1"/>
          </p:cNvGraphicFramePr>
          <p:nvPr/>
        </p:nvGraphicFramePr>
        <p:xfrm>
          <a:off x="11113" y="6042025"/>
          <a:ext cx="8191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4" name="CorelDRAW" r:id="rId4" imgW="792720" imgH="793080" progId="">
                  <p:embed/>
                </p:oleObj>
              </mc:Choice>
              <mc:Fallback>
                <p:oleObj name="CorelDRAW" r:id="rId4" imgW="792720" imgH="7930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3" y="6042025"/>
                        <a:ext cx="81915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73344" y="690563"/>
            <a:ext cx="8020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sz="1400" dirty="0">
                <a:solidFill>
                  <a:srgbClr val="0070C0"/>
                </a:solidFill>
              </a:rPr>
              <a:t>Картограмма представленных авторских визуализированных комплектов Госгеолкарты-1000/3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1861775" y="6017317"/>
            <a:ext cx="2232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sz="1400" dirty="0">
                <a:solidFill>
                  <a:srgbClr val="0070C0"/>
                </a:solidFill>
              </a:rPr>
              <a:t>Краткая сводка по листу</a:t>
            </a: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6149975" y="5984875"/>
            <a:ext cx="2882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sz="1400" dirty="0">
                <a:solidFill>
                  <a:srgbClr val="0070C0"/>
                </a:solidFill>
              </a:rPr>
              <a:t>Возможность скачать авторскую</a:t>
            </a:r>
          </a:p>
          <a:p>
            <a:r>
              <a:rPr lang="ru-RU" sz="1400" dirty="0">
                <a:solidFill>
                  <a:srgbClr val="0070C0"/>
                </a:solidFill>
              </a:rPr>
              <a:t>цифровую модель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07950" y="995363"/>
            <a:ext cx="8208963" cy="0"/>
          </a:xfrm>
          <a:prstGeom prst="line">
            <a:avLst/>
          </a:prstGeom>
          <a:ln w="381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4644008" y="995363"/>
            <a:ext cx="3672906" cy="1929581"/>
          </a:xfrm>
          <a:prstGeom prst="line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838454" y="6381328"/>
            <a:ext cx="2663825" cy="0"/>
          </a:xfrm>
          <a:prstGeom prst="line">
            <a:avLst/>
          </a:prstGeom>
          <a:ln w="381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 flipV="1">
            <a:off x="3419476" y="5445126"/>
            <a:ext cx="1082803" cy="936202"/>
          </a:xfrm>
          <a:prstGeom prst="line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4967288" y="6508750"/>
            <a:ext cx="3960812" cy="0"/>
          </a:xfrm>
          <a:prstGeom prst="line">
            <a:avLst/>
          </a:prstGeom>
          <a:ln w="381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4967288" y="5661248"/>
            <a:ext cx="1620936" cy="847503"/>
          </a:xfrm>
          <a:prstGeom prst="line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0" y="115888"/>
            <a:ext cx="9144000" cy="692150"/>
          </a:xfrm>
          <a:prstGeom prst="rect">
            <a:avLst/>
          </a:prstGeom>
        </p:spPr>
        <p:txBody>
          <a:bodyPr vert="horz" rtlCol="0" anchor="ctr" anchorCtr="1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70C0"/>
                </a:solidFill>
              </a:rPr>
              <a:t>Визуализация и предоставление через портал </a:t>
            </a:r>
            <a:r>
              <a:rPr lang="ru-RU" sz="1800" dirty="0" err="1" smtClean="0">
                <a:solidFill>
                  <a:srgbClr val="0070C0"/>
                </a:solidFill>
              </a:rPr>
              <a:t>Роснедр</a:t>
            </a:r>
            <a:r>
              <a:rPr lang="ru-RU" sz="1800" dirty="0" smtClean="0">
                <a:solidFill>
                  <a:srgbClr val="0070C0"/>
                </a:solidFill>
              </a:rPr>
              <a:t> визуализированных авторских комплектов Госгеолкарты-1000/3 и -200/2</a:t>
            </a:r>
            <a:endParaRPr lang="ru-RU" sz="1800" dirty="0">
              <a:solidFill>
                <a:srgbClr val="00B0F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5" y="690563"/>
            <a:ext cx="3087466" cy="2738437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57349" name="Picture 5" descr="q38mosai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951" y="1984753"/>
            <a:ext cx="4078024" cy="2532442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19600" y="3155260"/>
            <a:ext cx="3943652" cy="305097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034" y="3150079"/>
            <a:ext cx="4364965" cy="335867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3" name="Picture 5" descr="slcar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808039"/>
            <a:ext cx="6984776" cy="3384838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115888"/>
            <a:ext cx="9144000" cy="692150"/>
          </a:xfrm>
          <a:prstGeom prst="rect">
            <a:avLst/>
          </a:prstGeom>
        </p:spPr>
        <p:txBody>
          <a:bodyPr vert="horz" rtlCol="0" anchor="ctr" anchorCtr="1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70C0"/>
                </a:solidFill>
              </a:rPr>
              <a:t>Визуализация и предоставление через портал </a:t>
            </a:r>
            <a:r>
              <a:rPr lang="ru-RU" sz="1800" dirty="0" err="1" smtClean="0">
                <a:solidFill>
                  <a:srgbClr val="0070C0"/>
                </a:solidFill>
              </a:rPr>
              <a:t>Роснедр</a:t>
            </a:r>
            <a:r>
              <a:rPr lang="ru-RU" sz="1800" dirty="0" smtClean="0">
                <a:solidFill>
                  <a:srgbClr val="0070C0"/>
                </a:solidFill>
              </a:rPr>
              <a:t> легенд серий листов Госгеолкарты-1000/3 и -200/2</a:t>
            </a:r>
            <a:endParaRPr lang="ru-RU" sz="1800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879362"/>
            <a:ext cx="26372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Источник: </a:t>
            </a:r>
          </a:p>
          <a:p>
            <a:pPr algn="just"/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Файловое хранилище</a:t>
            </a:r>
          </a:p>
          <a:p>
            <a:pPr algn="just"/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ФГУП «ВСЕГЕИ»</a:t>
            </a:r>
            <a:endParaRPr lang="ru-RU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260" y="3341668"/>
            <a:ext cx="6362724" cy="3378878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46" name="Object 22"/>
          <p:cNvGraphicFramePr>
            <a:graphicFrameLocks noChangeAspect="1"/>
          </p:cNvGraphicFramePr>
          <p:nvPr/>
        </p:nvGraphicFramePr>
        <p:xfrm>
          <a:off x="11113" y="6042025"/>
          <a:ext cx="8191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7" name="CorelDRAW" r:id="rId3" imgW="792720" imgH="793080" progId="">
                  <p:embed/>
                </p:oleObj>
              </mc:Choice>
              <mc:Fallback>
                <p:oleObj name="CorelDRAW" r:id="rId3" imgW="792720" imgH="793080" progId="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3" y="6042025"/>
                        <a:ext cx="81915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5" descr="slcar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50" y="1196752"/>
            <a:ext cx="8826094" cy="427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4"/>
          <p:cNvSpPr txBox="1">
            <a:spLocks noChangeArrowheads="1"/>
          </p:cNvSpPr>
          <p:nvPr/>
        </p:nvSpPr>
        <p:spPr>
          <a:xfrm>
            <a:off x="0" y="115888"/>
            <a:ext cx="9144000" cy="692150"/>
          </a:xfrm>
          <a:prstGeom prst="rect">
            <a:avLst/>
          </a:prstGeom>
        </p:spPr>
        <p:txBody>
          <a:bodyPr vert="horz" rtlCol="0" anchor="ctr" anchorCtr="1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70C0"/>
                </a:solidFill>
              </a:rPr>
              <a:t>Визуализация и предоставление через портал </a:t>
            </a:r>
            <a:r>
              <a:rPr lang="ru-RU" sz="1800" dirty="0" err="1" smtClean="0">
                <a:solidFill>
                  <a:srgbClr val="0070C0"/>
                </a:solidFill>
              </a:rPr>
              <a:t>Роснедр</a:t>
            </a:r>
            <a:r>
              <a:rPr lang="ru-RU" sz="1800" dirty="0" smtClean="0">
                <a:solidFill>
                  <a:srgbClr val="0070C0"/>
                </a:solidFill>
              </a:rPr>
              <a:t> легенд серий листов Госгеолкарты-1000/3 и -200/2</a:t>
            </a:r>
            <a:endParaRPr lang="ru-RU" sz="1800" dirty="0">
              <a:solidFill>
                <a:srgbClr val="00B0F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43358"/>
            <a:ext cx="3583662" cy="4430539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</p:pic>
      <p:pic>
        <p:nvPicPr>
          <p:cNvPr id="16" name="Picture 6" descr="slmosai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861048"/>
            <a:ext cx="6008687" cy="2917825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webst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01" y="1737293"/>
            <a:ext cx="7848600" cy="425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1" name="Picture 5" descr="pw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002976"/>
            <a:ext cx="3336925" cy="107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115888"/>
            <a:ext cx="9144000" cy="692150"/>
          </a:xfrm>
          <a:prstGeom prst="rect">
            <a:avLst/>
          </a:prstGeom>
        </p:spPr>
        <p:txBody>
          <a:bodyPr vert="horz" rtlCol="0" anchor="ctr" anchorCtr="1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70C0"/>
                </a:solidFill>
              </a:rPr>
              <a:t>Веб-интерфейс и представление на портале </a:t>
            </a:r>
            <a:r>
              <a:rPr lang="ru-RU" sz="1800" dirty="0" err="1" smtClean="0">
                <a:solidFill>
                  <a:srgbClr val="0070C0"/>
                </a:solidFill>
              </a:rPr>
              <a:t>Роснедр</a:t>
            </a:r>
            <a:r>
              <a:rPr lang="ru-RU" sz="1800" dirty="0" smtClean="0">
                <a:solidFill>
                  <a:srgbClr val="0070C0"/>
                </a:solidFill>
              </a:rPr>
              <a:t> материалов по международным проектам</a:t>
            </a:r>
            <a:endParaRPr lang="ru-RU" sz="1800" dirty="0">
              <a:solidFill>
                <a:srgbClr val="00B0F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547" y="3862956"/>
            <a:ext cx="3250276" cy="2759825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609974"/>
            <a:ext cx="3555843" cy="2812690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graphicFrame>
        <p:nvGraphicFramePr>
          <p:cNvPr id="5" name="Объект 4"/>
          <p:cNvGraphicFramePr>
            <a:graphicFrameLocks noChangeAspect="1"/>
          </p:cNvGraphicFramePr>
          <p:nvPr/>
        </p:nvGraphicFramePr>
        <p:xfrm>
          <a:off x="11113" y="6042025"/>
          <a:ext cx="8191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4" name="CorelDRAW" r:id="rId7" imgW="792720" imgH="793080" progId="">
                  <p:embed/>
                </p:oleObj>
              </mc:Choice>
              <mc:Fallback>
                <p:oleObj name="CorelDRAW" r:id="rId7" imgW="792720" imgH="793080" progId="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3" y="6042025"/>
                        <a:ext cx="81915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2240" y="777665"/>
            <a:ext cx="5543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Предназначен для размещения материалов по международным проектам </a:t>
            </a:r>
            <a:r>
              <a:rPr lang="ru-RU" sz="1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«Создание Атласа карт геологического содержания </a:t>
            </a:r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Циркумполярной Арктики </a:t>
            </a:r>
            <a:r>
              <a:rPr lang="ru-RU" sz="1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масштаба 1:5 000 000», «Атлас </a:t>
            </a:r>
            <a:r>
              <a:rPr lang="ru-RU" sz="1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</a:t>
            </a:r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-логических </a:t>
            </a:r>
            <a:r>
              <a:rPr lang="ru-RU" sz="1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 Центральной </a:t>
            </a:r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Азии масштаба </a:t>
            </a:r>
            <a:r>
              <a:rPr lang="ru-RU" sz="1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1:2 500 000»</a:t>
            </a:r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718" name="Object 22"/>
          <p:cNvGraphicFramePr>
            <a:graphicFrameLocks noChangeAspect="1"/>
          </p:cNvGraphicFramePr>
          <p:nvPr/>
        </p:nvGraphicFramePr>
        <p:xfrm>
          <a:off x="-11113" y="6042025"/>
          <a:ext cx="819151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1" name="CorelDRAW" r:id="rId3" imgW="792720" imgH="793080" progId="">
                  <p:embed/>
                </p:oleObj>
              </mc:Choice>
              <mc:Fallback>
                <p:oleObj name="CorelDRAW" r:id="rId3" imgW="792720" imgH="793080" progId="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1113" y="6042025"/>
                        <a:ext cx="819151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0" name="TextBox 5"/>
          <p:cNvSpPr txBox="1">
            <a:spLocks noChangeArrowheads="1"/>
          </p:cNvSpPr>
          <p:nvPr/>
        </p:nvSpPr>
        <p:spPr bwMode="auto">
          <a:xfrm>
            <a:off x="323850" y="1989138"/>
            <a:ext cx="8461375" cy="15684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Разработанный набор программных средств и обработанных геолого-картографических материалов позволяет осуществить адаптацию базовых цифровых геолого-картографических данных к международным форматам, а также </a:t>
            </a:r>
            <a:r>
              <a:rPr lang="ru-RU" sz="1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обеспечивает возможность Интернет - доступа пользователей к ним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Это, в свою очередь, ведет к расширению возможностей использования указанных данных и увеличивает число потребителей геологической информации.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-9954" y="546"/>
            <a:ext cx="9153954" cy="692150"/>
          </a:xfrm>
          <a:prstGeom prst="rect">
            <a:avLst/>
          </a:prstGeom>
        </p:spPr>
        <p:txBody>
          <a:bodyPr anchor="ctr" anchorCtr="1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r>
              <a:rPr lang="ru-RU" sz="1800" dirty="0" smtClean="0">
                <a:solidFill>
                  <a:srgbClr val="0070C0"/>
                </a:solidFill>
              </a:rPr>
              <a:t>Выводы</a:t>
            </a: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93" name="Object 9"/>
          <p:cNvGraphicFramePr>
            <a:graphicFrameLocks noChangeAspect="1"/>
          </p:cNvGraphicFramePr>
          <p:nvPr/>
        </p:nvGraphicFramePr>
        <p:xfrm>
          <a:off x="-11113" y="6042025"/>
          <a:ext cx="819151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7" name="CorelDRAW" r:id="rId3" imgW="792720" imgH="793080" progId="">
                  <p:embed/>
                </p:oleObj>
              </mc:Choice>
              <mc:Fallback>
                <p:oleObj name="CorelDRAW" r:id="rId3" imgW="792720" imgH="793080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1113" y="6042025"/>
                        <a:ext cx="819151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-9954" y="546"/>
            <a:ext cx="9153954" cy="692150"/>
          </a:xfrm>
        </p:spPr>
        <p:txBody>
          <a:bodyPr anchorCtr="1"/>
          <a:lstStyle/>
          <a:p>
            <a:pPr fontAlgn="auto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70C0"/>
                </a:solidFill>
              </a:rPr>
              <a:t>Ближайшие перспективы </a:t>
            </a:r>
            <a:r>
              <a:rPr lang="ru-RU" sz="1800" dirty="0" smtClean="0">
                <a:solidFill>
                  <a:srgbClr val="0070C0"/>
                </a:solidFill>
              </a:rPr>
              <a:t>развития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593" y="1196752"/>
            <a:ext cx="8424862" cy="4770537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/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2015 году:</a:t>
            </a:r>
          </a:p>
          <a:p>
            <a:pPr algn="just"/>
            <a:endParaRPr lang="ru-RU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Будет разработана распределенная информационная система, обеспечивающая возможность предоставления геологической информации на сайте </a:t>
            </a:r>
            <a:r>
              <a:rPr lang="ru-RU" sz="1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Роснедр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из различных источников (</a:t>
            </a:r>
            <a:r>
              <a:rPr lang="ru-RU" sz="1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Росгеолфонд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ВСЕГЕИ), в том числе в автоматизированном режиме. </a:t>
            </a:r>
          </a:p>
          <a:p>
            <a:pPr algn="just"/>
            <a:endParaRPr lang="ru-RU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Будет сформирован массив визуализированных авторских комплектов Госгеолкарты-1000/3 (55 комплектов) и Госгеолкарт-200/2 (86 комплектов), а также покрытие территории России и ее континентального шельфа фрагментами бесшовной геологической карты масштаба 1:1 000000 (в пределах 52 листов) и обеспечена возможность доступа потребителей к ним.</a:t>
            </a:r>
          </a:p>
          <a:p>
            <a:pPr algn="just"/>
            <a:endParaRPr lang="ru-RU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Будет апробирована возможность передачи по протоколам </a:t>
            </a:r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WMS, WFS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международных форматах</a:t>
            </a:r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полной цифровой модели комплекта листов Госгеолкарты-1000/3 и Госгеолкарты-200/2, представленных в соответствии с требованиями </a:t>
            </a:r>
            <a:r>
              <a:rPr lang="ru-RU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СОСТАВУ, СТРУКТУРЕ И ФОРМАТАМ ПРЕДСТАВЛЕНИЯ В НРС РОСНЕДРА КОМПЛЕКТОВ ЦИФРОВЫХ МАТЕРИАЛОВ  ЛИСТОВ ГОСУДАРСТВЕННЫХ ГЕОЛОГИЧЕСКИХ КАРТ </a:t>
            </a:r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МАСШТАБОВ </a:t>
            </a:r>
            <a:r>
              <a:rPr lang="ru-RU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1:1 000 000 и 1:200 000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0" name="Object 20"/>
          <p:cNvGraphicFramePr>
            <a:graphicFrameLocks noChangeAspect="1"/>
          </p:cNvGraphicFramePr>
          <p:nvPr/>
        </p:nvGraphicFramePr>
        <p:xfrm>
          <a:off x="0" y="6030913"/>
          <a:ext cx="8191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2" name="CorelDRAW" r:id="rId3" imgW="792720" imgH="793080" progId="">
                  <p:embed/>
                </p:oleObj>
              </mc:Choice>
              <mc:Fallback>
                <p:oleObj name="CorelDRAW" r:id="rId3" imgW="792720" imgH="793080" progId="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030913"/>
                        <a:ext cx="81915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2454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1016000"/>
            <a:ext cx="9144000" cy="1139825"/>
          </a:xfrm>
        </p:spPr>
        <p:txBody>
          <a:bodyPr anchorCtr="1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200" dirty="0">
                <a:solidFill>
                  <a:srgbClr val="0070C0"/>
                </a:solidFill>
              </a:rPr>
              <a:t>Спасибо за внимание!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33" name="Object 17"/>
          <p:cNvGraphicFramePr>
            <a:graphicFrameLocks noChangeAspect="1"/>
          </p:cNvGraphicFramePr>
          <p:nvPr/>
        </p:nvGraphicFramePr>
        <p:xfrm>
          <a:off x="15875" y="6042025"/>
          <a:ext cx="8191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6" name="CorelDRAW" r:id="rId3" imgW="792720" imgH="793080" progId="">
                  <p:embed/>
                </p:oleObj>
              </mc:Choice>
              <mc:Fallback>
                <p:oleObj name="CorelDRAW" r:id="rId3" imgW="792720" imgH="793080" progId="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" y="6042025"/>
                        <a:ext cx="81915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34" name="TextBox 2"/>
          <p:cNvSpPr txBox="1">
            <a:spLocks noChangeArrowheads="1"/>
          </p:cNvSpPr>
          <p:nvPr/>
        </p:nvSpPr>
        <p:spPr bwMode="auto">
          <a:xfrm>
            <a:off x="152400" y="936625"/>
            <a:ext cx="8891588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ru-RU" sz="1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2009-2010гг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- ВСЕГЕИ и </a:t>
            </a:r>
            <a:r>
              <a:rPr lang="ru-RU" sz="1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ВНИИгеосистем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выполняют работы по развертыванию элементов программного обеспечения для реализации обмена геологической информацией между Макетом НГКИС и СОБР-</a:t>
            </a:r>
            <a:r>
              <a:rPr lang="ru-RU" sz="1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Роснедра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основе международного стандарта </a:t>
            </a:r>
            <a:r>
              <a:rPr lang="en-US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WMS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>
              <a:lnSpc>
                <a:spcPct val="150000"/>
              </a:lnSpc>
            </a:pPr>
            <a:endParaRPr lang="ru-RU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ct val="150000"/>
              </a:lnSpc>
            </a:pPr>
            <a:r>
              <a:rPr lang="ru-RU" sz="1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2011г.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 </a:t>
            </a:r>
            <a:r>
              <a:rPr lang="ru-RU" sz="1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ВНИИгеосистем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заказу ВСЕГЕИ разработал и развернул Интернет-сервис предоставления доступа к информации из базы данных макета НГКИС на основе </a:t>
            </a:r>
            <a:r>
              <a:rPr lang="en-US" sz="1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GeoSciML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представления геологических данных по протоколу </a:t>
            </a:r>
            <a:r>
              <a:rPr lang="en-US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WFS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Развертывание данного сервиса заложило предпосылки для обеспечения возможности интеграции отраслевых геологических информационных ресурсов в состав международных проектов, таких, как </a:t>
            </a:r>
            <a:r>
              <a:rPr lang="en-US" sz="1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OneGeology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en-US" sz="1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OneGeology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Europe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>
              <a:lnSpc>
                <a:spcPct val="150000"/>
              </a:lnSpc>
            </a:pPr>
            <a:endParaRPr lang="ru-RU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ct val="150000"/>
              </a:lnSpc>
            </a:pPr>
            <a:r>
              <a:rPr lang="ru-RU" sz="1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2012г.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ВСЕГЕИ осуществил присоединение Российского информационного ресурса геологических карт масштаба 1:1 000 000 к проекту </a:t>
            </a:r>
            <a:r>
              <a:rPr lang="en-US" sz="1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OneGeology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обеспечив публикацию  		мозаики растров геологических карт на соответствующем портале</a:t>
            </a:r>
            <a:r>
              <a:rPr lang="ru-RU" sz="16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-9954" y="546"/>
            <a:ext cx="9153954" cy="692150"/>
          </a:xfrm>
        </p:spPr>
        <p:txBody>
          <a:bodyPr anchorCtr="1"/>
          <a:lstStyle/>
          <a:p>
            <a:pPr fontAlgn="auto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70C0"/>
                </a:solidFill>
              </a:rPr>
              <a:t>Опыт создания современных систем предоставления геологических данных</a:t>
            </a: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0" name="TextBox 2"/>
          <p:cNvSpPr txBox="1">
            <a:spLocks noChangeArrowheads="1"/>
          </p:cNvSpPr>
          <p:nvPr/>
        </p:nvSpPr>
        <p:spPr bwMode="auto">
          <a:xfrm>
            <a:off x="515938" y="1916113"/>
            <a:ext cx="8137525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2012 году </a:t>
            </a:r>
            <a:r>
              <a:rPr lang="ru-RU" sz="1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ВНИИгеосистем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сотрудничестве</a:t>
            </a:r>
            <a:r>
              <a:rPr lang="en-US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 ВСЕГЕИ начал крупномасштабный проект по</a:t>
            </a:r>
            <a:r>
              <a:rPr lang="en-US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реализации информационной</a:t>
            </a:r>
            <a:r>
              <a:rPr lang="en-US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системы пред</a:t>
            </a:r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ставления цифровых геологических материалов с</a:t>
            </a:r>
            <a:r>
              <a:rPr lang="en-US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использованием современных Интернет-технологий, в рамках работ «</a:t>
            </a: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Разработка технологии подготовки, публикации и передачи базовой геолого-картографической информации на основе современных специализированных международных веб-форматов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-9954" y="546"/>
            <a:ext cx="9153954" cy="692150"/>
          </a:xfrm>
        </p:spPr>
        <p:txBody>
          <a:bodyPr anchorCtr="1"/>
          <a:lstStyle/>
          <a:p>
            <a:pPr fontAlgn="auto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70C0"/>
                </a:solidFill>
              </a:rPr>
              <a:t>Технология предоставления базовой геологической информации </a:t>
            </a:r>
            <a:endParaRPr lang="ru-RU" dirty="0">
              <a:solidFill>
                <a:srgbClr val="0070C0"/>
              </a:solidFill>
            </a:endParaRPr>
          </a:p>
        </p:txBody>
      </p:sp>
      <p:graphicFrame>
        <p:nvGraphicFramePr>
          <p:cNvPr id="40969" name="Object 9"/>
          <p:cNvGraphicFramePr>
            <a:graphicFrameLocks noChangeAspect="1"/>
          </p:cNvGraphicFramePr>
          <p:nvPr/>
        </p:nvGraphicFramePr>
        <p:xfrm>
          <a:off x="15875" y="6042025"/>
          <a:ext cx="8191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2" name="CorelDRAW" r:id="rId3" imgW="792720" imgH="793080" progId="">
                  <p:embed/>
                </p:oleObj>
              </mc:Choice>
              <mc:Fallback>
                <p:oleObj name="CorelDRAW" r:id="rId3" imgW="792720" imgH="793080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" y="6042025"/>
                        <a:ext cx="81915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6" name="Object 8"/>
          <p:cNvGraphicFramePr>
            <a:graphicFrameLocks noChangeAspect="1"/>
          </p:cNvGraphicFramePr>
          <p:nvPr/>
        </p:nvGraphicFramePr>
        <p:xfrm>
          <a:off x="15875" y="6042025"/>
          <a:ext cx="8191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0" name="CorelDRAW" r:id="rId3" imgW="792720" imgH="793080" progId="">
                  <p:embed/>
                </p:oleObj>
              </mc:Choice>
              <mc:Fallback>
                <p:oleObj name="CorelDRAW" r:id="rId3" imgW="792720" imgH="79308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" y="6042025"/>
                        <a:ext cx="81915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-9954" y="546"/>
            <a:ext cx="9153954" cy="692150"/>
          </a:xfrm>
        </p:spPr>
        <p:txBody>
          <a:bodyPr anchorCtr="1"/>
          <a:lstStyle/>
          <a:p>
            <a:pPr fontAlgn="auto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70C0"/>
                </a:solidFill>
              </a:rPr>
              <a:t>Базовая геолого-картографическая информация РФ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3018" name="TextBox 2"/>
          <p:cNvSpPr txBox="1">
            <a:spLocks noChangeArrowheads="1"/>
          </p:cNvSpPr>
          <p:nvPr/>
        </p:nvSpPr>
        <p:spPr bwMode="auto">
          <a:xfrm>
            <a:off x="283919" y="1412776"/>
            <a:ext cx="8640960" cy="473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 eaLnBrk="0" hangingPunct="0">
              <a:spcBef>
                <a:spcPts val="1200"/>
              </a:spcBef>
            </a:pP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 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Геологическая карта России и ее континентального шельфа 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масштаба 1:2 500 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000 (актуализированная по состоянию на 2012г.); </a:t>
            </a:r>
            <a:endParaRPr lang="ru-RU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0" hangingPunct="0">
              <a:spcBef>
                <a:spcPts val="1200"/>
              </a:spcBef>
            </a:pP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 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Фрагменты 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бесшовной геологической карты 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России и ее континентального шельфа 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масштаба 1:1 000 000 (геологическая карта и карта 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полезных ископаемых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);</a:t>
            </a:r>
          </a:p>
          <a:p>
            <a:pPr algn="just" eaLnBrk="0" hangingPunct="0">
              <a:spcBef>
                <a:spcPts val="1200"/>
              </a:spcBef>
            </a:pP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Легенды серий листов 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Госгеолкарт-200/2 и 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-1000/3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том числе схемы 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структурно-геологического районирования 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endParaRPr lang="ru-RU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0" hangingPunct="0">
              <a:spcBef>
                <a:spcPts val="1200"/>
              </a:spcBef>
            </a:pP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Визуализированные авторские цифровые комплекты Госгеолкарт-1000/3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прошедшие 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апробацию НРС </a:t>
            </a:r>
            <a:r>
              <a:rPr lang="ru-RU" sz="1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Роснедра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algn="just" eaLnBrk="0" hangingPunct="0">
              <a:spcBef>
                <a:spcPts val="1200"/>
              </a:spcBef>
            </a:pP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 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Визуализированные авторские цифровые комплекты Госгеолкарт-200/2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прошедшие 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апробацию НРС </a:t>
            </a:r>
            <a:r>
              <a:rPr lang="ru-RU" sz="1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Роснедра</a:t>
            </a: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algn="just" eaLnBrk="0" hangingPunct="0">
              <a:spcBef>
                <a:spcPts val="1200"/>
              </a:spcBef>
            </a:pPr>
            <a:r>
              <a:rPr lang="ru-RU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 Полные цифровые модели стандартных комплектов Госгеолкарт-200/2 и -1000/3.</a:t>
            </a:r>
          </a:p>
          <a:p>
            <a:pPr algn="just" eaLnBrk="0" hangingPunct="0">
              <a:spcBef>
                <a:spcPts val="1200"/>
              </a:spcBef>
            </a:pPr>
            <a:endParaRPr lang="ru-RU" sz="1600" dirty="0" smtClean="0">
              <a:solidFill>
                <a:srgbClr val="0070C0"/>
              </a:solidFill>
            </a:endParaRPr>
          </a:p>
          <a:p>
            <a:pPr eaLnBrk="0" hangingPunct="0">
              <a:spcBef>
                <a:spcPts val="1200"/>
              </a:spcBef>
            </a:pPr>
            <a:endParaRPr lang="ru-RU" sz="1600" dirty="0">
              <a:solidFill>
                <a:srgbClr val="0070C0"/>
              </a:solidFill>
            </a:endParaRPr>
          </a:p>
          <a:p>
            <a:pPr algn="just">
              <a:lnSpc>
                <a:spcPct val="150000"/>
              </a:lnSpc>
            </a:pPr>
            <a:endParaRPr lang="ru-RU" sz="1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/>
        </p:nvGraphicFramePr>
        <p:xfrm>
          <a:off x="15875" y="6042025"/>
          <a:ext cx="8191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3" name="CorelDRAW" r:id="rId3" imgW="792720" imgH="793080" progId="">
                  <p:embed/>
                </p:oleObj>
              </mc:Choice>
              <mc:Fallback>
                <p:oleObj name="CorelDRAW" r:id="rId3" imgW="792720" imgH="79308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" y="6042025"/>
                        <a:ext cx="81915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-9954" y="546"/>
            <a:ext cx="9153954" cy="692150"/>
          </a:xfrm>
        </p:spPr>
        <p:txBody>
          <a:bodyPr anchorCtr="1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70C0"/>
                </a:solidFill>
              </a:rPr>
              <a:t>Место информационной системы предоставления геологических </a:t>
            </a:r>
            <a:br>
              <a:rPr lang="ru-RU" sz="1800" dirty="0" smtClean="0">
                <a:solidFill>
                  <a:srgbClr val="0070C0"/>
                </a:solidFill>
              </a:rPr>
            </a:br>
            <a:r>
              <a:rPr lang="ru-RU" sz="1800" dirty="0" smtClean="0">
                <a:solidFill>
                  <a:srgbClr val="0070C0"/>
                </a:solidFill>
              </a:rPr>
              <a:t>материалов в системе информационного обеспечения работ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2696"/>
            <a:ext cx="8458524" cy="52314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38477" y="6093296"/>
            <a:ext cx="5392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dirty="0" smtClean="0">
                <a:solidFill>
                  <a:srgbClr val="0070C0"/>
                </a:solidFill>
              </a:rPr>
              <a:t>Связь СОБР </a:t>
            </a:r>
            <a:r>
              <a:rPr lang="ru-RU" sz="1600" dirty="0" err="1" smtClean="0">
                <a:solidFill>
                  <a:srgbClr val="0070C0"/>
                </a:solidFill>
              </a:rPr>
              <a:t>Роснедра</a:t>
            </a:r>
            <a:r>
              <a:rPr lang="ru-RU" sz="1600" dirty="0" smtClean="0">
                <a:solidFill>
                  <a:srgbClr val="0070C0"/>
                </a:solidFill>
              </a:rPr>
              <a:t> с информационными ресурсами</a:t>
            </a:r>
          </a:p>
          <a:p>
            <a:pPr algn="r"/>
            <a:r>
              <a:rPr lang="ru-RU" sz="1600" dirty="0">
                <a:solidFill>
                  <a:srgbClr val="0070C0"/>
                </a:solidFill>
              </a:rPr>
              <a:t> </a:t>
            </a:r>
            <a:r>
              <a:rPr lang="ru-RU" sz="1600" dirty="0" smtClean="0">
                <a:solidFill>
                  <a:srgbClr val="0070C0"/>
                </a:solidFill>
              </a:rPr>
              <a:t>      </a:t>
            </a:r>
            <a:r>
              <a:rPr lang="ru-RU" sz="1600" dirty="0" err="1" smtClean="0">
                <a:solidFill>
                  <a:srgbClr val="0070C0"/>
                </a:solidFill>
              </a:rPr>
              <a:t>Росгеолфонда</a:t>
            </a:r>
            <a:r>
              <a:rPr lang="ru-RU" sz="1600" dirty="0" smtClean="0">
                <a:solidFill>
                  <a:srgbClr val="0070C0"/>
                </a:solidFill>
              </a:rPr>
              <a:t> и другими отраслевыми системами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076056" y="2852936"/>
            <a:ext cx="2448272" cy="5760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5940152" y="3374369"/>
            <a:ext cx="1800200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006812" y="4114553"/>
            <a:ext cx="900100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928532" y="2096852"/>
            <a:ext cx="1528330" cy="2160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8253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9" name="Object 7"/>
          <p:cNvGraphicFramePr>
            <a:graphicFrameLocks noChangeAspect="1"/>
          </p:cNvGraphicFramePr>
          <p:nvPr/>
        </p:nvGraphicFramePr>
        <p:xfrm>
          <a:off x="15875" y="6042025"/>
          <a:ext cx="8191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3" name="CorelDRAW" r:id="rId3" imgW="792720" imgH="793080" progId="">
                  <p:embed/>
                </p:oleObj>
              </mc:Choice>
              <mc:Fallback>
                <p:oleObj name="CorelDRAW" r:id="rId3" imgW="792720" imgH="79308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" y="6042025"/>
                        <a:ext cx="81915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-9954" y="546"/>
            <a:ext cx="9153954" cy="692150"/>
          </a:xfrm>
        </p:spPr>
        <p:txBody>
          <a:bodyPr anchorCtr="1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70C0"/>
                </a:solidFill>
              </a:rPr>
              <a:t>Место информационной системы предоставления геологических </a:t>
            </a:r>
            <a:br>
              <a:rPr lang="ru-RU" sz="1800" dirty="0" smtClean="0">
                <a:solidFill>
                  <a:srgbClr val="0070C0"/>
                </a:solidFill>
              </a:rPr>
            </a:br>
            <a:r>
              <a:rPr lang="ru-RU" sz="1800" dirty="0" smtClean="0">
                <a:solidFill>
                  <a:srgbClr val="0070C0"/>
                </a:solidFill>
              </a:rPr>
              <a:t>материалов в системе информационного обеспечения работ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620688"/>
            <a:ext cx="5472608" cy="338470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504" y="1556792"/>
            <a:ext cx="6408712" cy="504056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041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6256958" cy="465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Овал 8"/>
          <p:cNvSpPr/>
          <p:nvPr/>
        </p:nvSpPr>
        <p:spPr>
          <a:xfrm>
            <a:off x="6632687" y="2043223"/>
            <a:ext cx="1467706" cy="3636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366541" y="2406867"/>
            <a:ext cx="877868" cy="2300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7216172" y="2852936"/>
            <a:ext cx="612068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 13"/>
          <p:cNvSpPr/>
          <p:nvPr/>
        </p:nvSpPr>
        <p:spPr>
          <a:xfrm>
            <a:off x="7772400" y="2628900"/>
            <a:ext cx="229051" cy="280988"/>
          </a:xfrm>
          <a:custGeom>
            <a:avLst/>
            <a:gdLst>
              <a:gd name="connsiteX0" fmla="*/ 0 w 229051"/>
              <a:gd name="connsiteY0" fmla="*/ 280988 h 280988"/>
              <a:gd name="connsiteX1" fmla="*/ 219075 w 229051"/>
              <a:gd name="connsiteY1" fmla="*/ 166688 h 280988"/>
              <a:gd name="connsiteX2" fmla="*/ 171450 w 229051"/>
              <a:gd name="connsiteY2" fmla="*/ 0 h 28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051" h="280988">
                <a:moveTo>
                  <a:pt x="0" y="280988"/>
                </a:moveTo>
                <a:cubicBezTo>
                  <a:pt x="95250" y="247253"/>
                  <a:pt x="190500" y="213519"/>
                  <a:pt x="219075" y="166688"/>
                </a:cubicBezTo>
                <a:cubicBezTo>
                  <a:pt x="247650" y="119857"/>
                  <a:pt x="209550" y="59928"/>
                  <a:pt x="17145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6516217" y="2847975"/>
            <a:ext cx="1869868" cy="2190750"/>
          </a:xfrm>
          <a:custGeom>
            <a:avLst/>
            <a:gdLst>
              <a:gd name="connsiteX0" fmla="*/ 1395413 w 1823359"/>
              <a:gd name="connsiteY0" fmla="*/ 0 h 2190750"/>
              <a:gd name="connsiteX1" fmla="*/ 1738313 w 1823359"/>
              <a:gd name="connsiteY1" fmla="*/ 1495425 h 2190750"/>
              <a:gd name="connsiteX2" fmla="*/ 0 w 1823359"/>
              <a:gd name="connsiteY2" fmla="*/ 2190750 h 219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3359" h="2190750">
                <a:moveTo>
                  <a:pt x="1395413" y="0"/>
                </a:moveTo>
                <a:cubicBezTo>
                  <a:pt x="1683147" y="565150"/>
                  <a:pt x="1970882" y="1130300"/>
                  <a:pt x="1738313" y="1495425"/>
                </a:cubicBezTo>
                <a:cubicBezTo>
                  <a:pt x="1505744" y="1860550"/>
                  <a:pt x="281781" y="2120900"/>
                  <a:pt x="0" y="219075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>
          <a:xfrm>
            <a:off x="-9954" y="546"/>
            <a:ext cx="9153954" cy="692150"/>
          </a:xfrm>
        </p:spPr>
        <p:txBody>
          <a:bodyPr anchorCtr="1"/>
          <a:lstStyle/>
          <a:p>
            <a:pPr fontAlgn="auto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70C0"/>
                </a:solidFill>
              </a:rPr>
              <a:t>Схема организации данных и доступа к ним через портал </a:t>
            </a:r>
            <a:r>
              <a:rPr lang="ru-RU" sz="1800" dirty="0" err="1" smtClean="0">
                <a:solidFill>
                  <a:srgbClr val="0070C0"/>
                </a:solidFill>
              </a:rPr>
              <a:t>Роснедр</a:t>
            </a:r>
            <a:endParaRPr lang="ru-RU" dirty="0">
              <a:solidFill>
                <a:srgbClr val="0070C0"/>
              </a:solidFill>
            </a:endParaRPr>
          </a:p>
        </p:txBody>
      </p:sp>
      <p:graphicFrame>
        <p:nvGraphicFramePr>
          <p:cNvPr id="45063" name="Object 7"/>
          <p:cNvGraphicFramePr>
            <a:graphicFrameLocks noChangeAspect="1"/>
          </p:cNvGraphicFramePr>
          <p:nvPr/>
        </p:nvGraphicFramePr>
        <p:xfrm>
          <a:off x="15875" y="6042025"/>
          <a:ext cx="8191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81" name="CorelDRAW" r:id="rId3" imgW="792720" imgH="793080" progId="">
                  <p:embed/>
                </p:oleObj>
              </mc:Choice>
              <mc:Fallback>
                <p:oleObj name="CorelDRAW" r:id="rId3" imgW="792720" imgH="79308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" y="6042025"/>
                        <a:ext cx="81915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79" y="759260"/>
            <a:ext cx="8883718" cy="550064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26" name="Object 22"/>
          <p:cNvGraphicFramePr>
            <a:graphicFrameLocks noChangeAspect="1"/>
          </p:cNvGraphicFramePr>
          <p:nvPr/>
        </p:nvGraphicFramePr>
        <p:xfrm>
          <a:off x="11113" y="6042025"/>
          <a:ext cx="8191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5" name="CorelDRAW" r:id="rId3" imgW="792720" imgH="793080" progId="">
                  <p:embed/>
                </p:oleObj>
              </mc:Choice>
              <mc:Fallback>
                <p:oleObj name="CorelDRAW" r:id="rId3" imgW="792720" imgH="793080" progId="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3" y="6042025"/>
                        <a:ext cx="81915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-171450"/>
            <a:ext cx="9144000" cy="1139825"/>
          </a:xfrm>
        </p:spPr>
        <p:txBody>
          <a:bodyPr anchorCtr="1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70C0"/>
                </a:solidFill>
              </a:rPr>
              <a:t>Схема размещения данных для предоставления базовой геолого-картографической информации РФ на веб-портале </a:t>
            </a:r>
            <a:r>
              <a:rPr lang="ru-RU" sz="1800" dirty="0" err="1" smtClean="0">
                <a:solidFill>
                  <a:srgbClr val="0070C0"/>
                </a:solidFill>
              </a:rPr>
              <a:t>Роснедр</a:t>
            </a:r>
            <a:r>
              <a:rPr lang="ru-RU" sz="1800" dirty="0" smtClean="0">
                <a:solidFill>
                  <a:srgbClr val="0070C0"/>
                </a:solidFill>
              </a:rPr>
              <a:t> </a:t>
            </a:r>
            <a:endParaRPr lang="ru-RU" sz="1800" dirty="0">
              <a:solidFill>
                <a:srgbClr val="0070C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79" y="759260"/>
            <a:ext cx="8883718" cy="550064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59832" y="692696"/>
            <a:ext cx="5832648" cy="5976664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759260"/>
            <a:ext cx="5687568" cy="583082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Другая 3">
      <a:dk1>
        <a:srgbClr val="D8D8D8"/>
      </a:dk1>
      <a:lt1>
        <a:sysClr val="window" lastClr="FFFFFF"/>
      </a:lt1>
      <a:dk2>
        <a:srgbClr val="8857AD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3536</TotalTime>
  <Words>1167</Words>
  <Application>Microsoft Office PowerPoint</Application>
  <PresentationFormat>Экран (4:3)</PresentationFormat>
  <Paragraphs>136</Paragraphs>
  <Slides>27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38" baseType="lpstr">
      <vt:lpstr>Tahoma</vt:lpstr>
      <vt:lpstr>Arial</vt:lpstr>
      <vt:lpstr>Lucida Sans Unicode</vt:lpstr>
      <vt:lpstr>Wingdings 3</vt:lpstr>
      <vt:lpstr>Verdana</vt:lpstr>
      <vt:lpstr>Wingdings 2</vt:lpstr>
      <vt:lpstr>Calibri</vt:lpstr>
      <vt:lpstr>Times New Roman</vt:lpstr>
      <vt:lpstr>Открытая</vt:lpstr>
      <vt:lpstr>CorelDRAW</vt:lpstr>
      <vt:lpstr>CorelDRAW X5 Graphic</vt:lpstr>
      <vt:lpstr>Презентация PowerPoint</vt:lpstr>
      <vt:lpstr>Введение</vt:lpstr>
      <vt:lpstr>Опыт создания современных систем предоставления геологических данных</vt:lpstr>
      <vt:lpstr>Технология предоставления базовой геологической информации </vt:lpstr>
      <vt:lpstr>Базовая геолого-картографическая информация РФ </vt:lpstr>
      <vt:lpstr>Место информационной системы предоставления геологических  материалов в системе информационного обеспечения работ </vt:lpstr>
      <vt:lpstr>Место информационной системы предоставления геологических  материалов в системе информационного обеспечения работ </vt:lpstr>
      <vt:lpstr>Схема организации данных и доступа к ним через портал Роснедр</vt:lpstr>
      <vt:lpstr>Схема размещения данных для предоставления базовой геолого-картографической информации РФ на веб-портале Роснедр </vt:lpstr>
      <vt:lpstr>Информационная система предоставления базовых геолого-картографических материалов РФ</vt:lpstr>
      <vt:lpstr>Информационная система предоставления базовых геолого-картографических материалов РФ</vt:lpstr>
      <vt:lpstr>Технологические средства, обеспечивающие предоставление материалов</vt:lpstr>
      <vt:lpstr>База данных Госгеолкарт, состав материалов</vt:lpstr>
      <vt:lpstr>База данных Госгеолкарт, увязка легенд</vt:lpstr>
      <vt:lpstr>База данных Госгеолкарт, схема доступа к данным</vt:lpstr>
      <vt:lpstr>Визуализация и предоставление Геологической карты России на интернет-портале </vt:lpstr>
      <vt:lpstr>Визуализация и предоставление фрагментов бесшовных карт м-ба 1:1000000 на интернет-портале </vt:lpstr>
      <vt:lpstr>Визуализация и предоставление фрагментов бесшовных карт м-ба 1:1000000 на интернет-портале </vt:lpstr>
      <vt:lpstr>Визуализация и предоставление через портал Роснедр визуализированных авторских комплектов Госгеолкарты-1000/3 и -200/2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Ближайшие перспективы развития</vt:lpstr>
      <vt:lpstr>Спасибо за внимание!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*</dc:creator>
  <cp:lastModifiedBy>Egor</cp:lastModifiedBy>
  <cp:revision>99</cp:revision>
  <dcterms:created xsi:type="dcterms:W3CDTF">2011-04-20T04:18:12Z</dcterms:created>
  <dcterms:modified xsi:type="dcterms:W3CDTF">2013-04-16T04:14:29Z</dcterms:modified>
</cp:coreProperties>
</file>