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6" r:id="rId2"/>
  </p:sldMasterIdLst>
  <p:notesMasterIdLst>
    <p:notesMasterId r:id="rId29"/>
  </p:notesMasterIdLst>
  <p:sldIdLst>
    <p:sldId id="256" r:id="rId3"/>
    <p:sldId id="257" r:id="rId4"/>
    <p:sldId id="289" r:id="rId5"/>
    <p:sldId id="264" r:id="rId6"/>
    <p:sldId id="295" r:id="rId7"/>
    <p:sldId id="322" r:id="rId8"/>
    <p:sldId id="297" r:id="rId9"/>
    <p:sldId id="298" r:id="rId10"/>
    <p:sldId id="291" r:id="rId11"/>
    <p:sldId id="258" r:id="rId12"/>
    <p:sldId id="266" r:id="rId13"/>
    <p:sldId id="302" r:id="rId14"/>
    <p:sldId id="303" r:id="rId15"/>
    <p:sldId id="304" r:id="rId16"/>
    <p:sldId id="306" r:id="rId17"/>
    <p:sldId id="307" r:id="rId18"/>
    <p:sldId id="324" r:id="rId19"/>
    <p:sldId id="308" r:id="rId20"/>
    <p:sldId id="294" r:id="rId21"/>
    <p:sldId id="315" r:id="rId22"/>
    <p:sldId id="316" r:id="rId23"/>
    <p:sldId id="311" r:id="rId24"/>
    <p:sldId id="312" r:id="rId25"/>
    <p:sldId id="317" r:id="rId26"/>
    <p:sldId id="318" r:id="rId27"/>
    <p:sldId id="31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61" autoAdjust="0"/>
    <p:restoredTop sz="99432" autoAdjust="0"/>
  </p:normalViewPr>
  <p:slideViewPr>
    <p:cSldViewPr>
      <p:cViewPr>
        <p:scale>
          <a:sx n="80" d="100"/>
          <a:sy n="80" d="100"/>
        </p:scale>
        <p:origin x="-389" y="1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834F5-78FE-4D25-9FDE-248DF0DE1E79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3AFAD-3130-490F-9C9A-2521EAFD7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967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Австралия – бесшовная карта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85CEE-A158-4D5E-8822-317FA6B6891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003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Стараемся</a:t>
            </a:r>
            <a:r>
              <a:rPr lang="ru-RU" baseline="0" dirty="0" smtClean="0"/>
              <a:t> и не отстаем от развивающихся стран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0C692-96CE-442B-B23C-6EE122D2B40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451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2F7B-429B-44B2-A1EA-89CA60BEAB1C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A561AC-6EFB-43AD-9749-EAB232C4281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2F7B-429B-44B2-A1EA-89CA60BEAB1C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61AC-6EFB-43AD-9749-EAB232C428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2F7B-429B-44B2-A1EA-89CA60BEAB1C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61AC-6EFB-43AD-9749-EAB232C428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D6EE10C-EA4D-407A-AFC0-58D13E147B7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262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862-6B4E-43E4-B6A6-59DB3F8B7B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B8BDD-6BA5-4F1D-8B0A-8741F2960E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22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862-6B4E-43E4-B6A6-59DB3F8B7B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B8BDD-6BA5-4F1D-8B0A-8741F2960E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21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862-6B4E-43E4-B6A6-59DB3F8B7B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B8BDD-6BA5-4F1D-8B0A-8741F2960E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74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862-6B4E-43E4-B6A6-59DB3F8B7B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B8BDD-6BA5-4F1D-8B0A-8741F2960E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75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862-6B4E-43E4-B6A6-59DB3F8B7B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B8BDD-6BA5-4F1D-8B0A-8741F2960E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69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862-6B4E-43E4-B6A6-59DB3F8B7B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B8BDD-6BA5-4F1D-8B0A-8741F2960E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21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862-6B4E-43E4-B6A6-59DB3F8B7B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B8BDD-6BA5-4F1D-8B0A-8741F2960E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28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2F7B-429B-44B2-A1EA-89CA60BEAB1C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61AC-6EFB-43AD-9749-EAB232C428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862-6B4E-43E4-B6A6-59DB3F8B7B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B8BDD-6BA5-4F1D-8B0A-8741F2960E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50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862-6B4E-43E4-B6A6-59DB3F8B7B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B8BDD-6BA5-4F1D-8B0A-8741F2960E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96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862-6B4E-43E4-B6A6-59DB3F8B7B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B8BDD-6BA5-4F1D-8B0A-8741F2960E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47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862-6B4E-43E4-B6A6-59DB3F8B7B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B8BDD-6BA5-4F1D-8B0A-8741F2960E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05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2F7B-429B-44B2-A1EA-89CA60BEAB1C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61AC-6EFB-43AD-9749-EAB232C4281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2F7B-429B-44B2-A1EA-89CA60BEAB1C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61AC-6EFB-43AD-9749-EAB232C4281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2F7B-429B-44B2-A1EA-89CA60BEAB1C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61AC-6EFB-43AD-9749-EAB232C4281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2F7B-429B-44B2-A1EA-89CA60BEAB1C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61AC-6EFB-43AD-9749-EAB232C428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2F7B-429B-44B2-A1EA-89CA60BEAB1C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61AC-6EFB-43AD-9749-EAB232C428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2F7B-429B-44B2-A1EA-89CA60BEAB1C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61AC-6EFB-43AD-9749-EAB232C428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2F7B-429B-44B2-A1EA-89CA60BEAB1C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61AC-6EFB-43AD-9749-EAB232C428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3232F7B-429B-44B2-A1EA-89CA60BEAB1C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7A561AC-6EFB-43AD-9749-EAB232C4281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1F862-6B4E-43E4-B6A6-59DB3F8B7B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B8BDD-6BA5-4F1D-8B0A-8741F2960E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2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ms.vsegei.ru/VSEGEI_Bedrock_geology/wms?" TargetMode="External"/><Relationship Id="rId2" Type="http://schemas.openxmlformats.org/officeDocument/2006/relationships/hyperlink" Target="http://www.onegeology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ms.vsegei.ru/VSEGEI_Bedrock_geology/wms?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ms.vsegei.ru/VSEGEI_Bedrock_geology/wms?" TargetMode="Externa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ms.vsegei.ru/VSEGEI_Bedrock_geology/wms?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4.jpe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4.wmf"/><Relationship Id="rId7" Type="http://schemas.openxmlformats.org/officeDocument/2006/relationships/image" Target="../media/image3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image" Target="../media/image45.jpeg"/><Relationship Id="rId9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onegeology.or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geoportal.onegeology-europe.org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2400" cy="2887961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База Данных Государственных Геологических Карт – актуальность создания и перспективы использования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953000"/>
            <a:ext cx="8352928" cy="1219200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dirty="0"/>
              <a:t>Брехов Г.В., Снежко </a:t>
            </a:r>
            <a:r>
              <a:rPr lang="ru-RU" sz="1800" b="1" dirty="0" smtClean="0"/>
              <a:t>В.В., </a:t>
            </a:r>
            <a:r>
              <a:rPr lang="ru-RU" sz="1800" b="1" dirty="0"/>
              <a:t>Стрельников </a:t>
            </a:r>
            <a:r>
              <a:rPr lang="ru-RU" sz="1800" b="1" dirty="0" smtClean="0"/>
              <a:t>С.И., </a:t>
            </a:r>
            <a:r>
              <a:rPr lang="ru-RU" sz="1800" b="1" dirty="0"/>
              <a:t>Березюк </a:t>
            </a:r>
            <a:r>
              <a:rPr lang="ru-RU" sz="1800" b="1" dirty="0" smtClean="0"/>
              <a:t>Н.И.</a:t>
            </a:r>
            <a:endParaRPr lang="ru-RU" sz="1800" b="1" dirty="0"/>
          </a:p>
          <a:p>
            <a:r>
              <a:rPr lang="ru-RU" sz="1800" b="1" dirty="0" smtClean="0"/>
              <a:t>Всероссийский</a:t>
            </a:r>
            <a:r>
              <a:rPr lang="en-US" sz="1800" b="1" dirty="0" smtClean="0"/>
              <a:t> </a:t>
            </a:r>
            <a:r>
              <a:rPr lang="ru-RU" sz="1800" b="1" dirty="0" smtClean="0"/>
              <a:t>научно-исследовательский геологический институт</a:t>
            </a:r>
          </a:p>
          <a:p>
            <a:r>
              <a:rPr lang="ru-RU" sz="1800" b="1" dirty="0" smtClean="0"/>
              <a:t>Санкт-Петербург</a:t>
            </a:r>
          </a:p>
          <a:p>
            <a:r>
              <a:rPr lang="ru-RU" sz="1800" b="1" dirty="0" smtClean="0"/>
              <a:t>16-19 </a:t>
            </a:r>
            <a:r>
              <a:rPr lang="ru-RU" sz="1800" b="1" dirty="0"/>
              <a:t>апреля 2013 г</a:t>
            </a:r>
            <a:r>
              <a:rPr lang="ru-RU" sz="1800" b="1" dirty="0" smtClean="0"/>
              <a:t>.</a:t>
            </a: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0"/>
            <a:ext cx="87129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tint val="75000"/>
                  </a:schemeClr>
                </a:solidFill>
                <a:latin typeface="+mj-lt"/>
              </a:rPr>
              <a:t>Международное рабочее совещание</a:t>
            </a:r>
          </a:p>
          <a:p>
            <a:pPr algn="ctr"/>
            <a:r>
              <a:rPr lang="ru-RU" sz="1600" b="1" dirty="0">
                <a:solidFill>
                  <a:schemeClr val="tx1">
                    <a:tint val="75000"/>
                  </a:schemeClr>
                </a:solidFill>
                <a:latin typeface="+mj-lt"/>
              </a:rPr>
              <a:t>«Состояние и перспективы развития Государственного геологического картографирования территории Российской Федерации</a:t>
            </a:r>
          </a:p>
          <a:p>
            <a:pPr algn="ctr"/>
            <a:r>
              <a:rPr lang="ru-RU" sz="1600" b="1" dirty="0">
                <a:solidFill>
                  <a:schemeClr val="tx1">
                    <a:tint val="75000"/>
                  </a:schemeClr>
                </a:solidFill>
                <a:latin typeface="+mj-lt"/>
              </a:rPr>
              <a:t>и ее континентального шельфа масштаба 1: 1 000 000 и 1: 200 000»</a:t>
            </a:r>
          </a:p>
        </p:txBody>
      </p:sp>
    </p:spTree>
    <p:extLst>
      <p:ext uri="{BB962C8B-B14F-4D97-AF65-F5344CB8AC3E}">
        <p14:creationId xmlns:p14="http://schemas.microsoft.com/office/powerpoint/2010/main" val="260684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dirty="0">
                <a:solidFill>
                  <a:srgbClr val="0070C0"/>
                </a:solidFill>
                <a:effectLst/>
              </a:rPr>
              <a:t>База Данных Госгеолкарт</a:t>
            </a:r>
            <a:br>
              <a:rPr lang="ru-RU" sz="3200" dirty="0">
                <a:solidFill>
                  <a:srgbClr val="0070C0"/>
                </a:solidFill>
                <a:effectLst/>
              </a:rPr>
            </a:br>
            <a:r>
              <a:rPr lang="en-US" sz="3200" dirty="0">
                <a:solidFill>
                  <a:srgbClr val="0070C0"/>
                </a:solidFill>
                <a:effectLst/>
              </a:rPr>
              <a:t>2</a:t>
            </a:r>
            <a:r>
              <a:rPr lang="ru-RU" sz="3200" dirty="0">
                <a:solidFill>
                  <a:srgbClr val="0070C0"/>
                </a:solidFill>
                <a:effectLst/>
              </a:rPr>
              <a:t> этап 2009-2011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589" y="1916832"/>
            <a:ext cx="612760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0192" y="2060848"/>
            <a:ext cx="27363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Векторный блок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Цифровые </a:t>
            </a:r>
            <a:r>
              <a:rPr lang="ru-RU" dirty="0">
                <a:solidFill>
                  <a:srgbClr val="002060"/>
                </a:solidFill>
              </a:rPr>
              <a:t>модели ГК1000 - </a:t>
            </a:r>
            <a:r>
              <a:rPr lang="ru-RU" dirty="0" smtClean="0">
                <a:solidFill>
                  <a:srgbClr val="002060"/>
                </a:solidFill>
              </a:rPr>
              <a:t>27 </a:t>
            </a:r>
            <a:r>
              <a:rPr lang="ru-RU" dirty="0">
                <a:solidFill>
                  <a:srgbClr val="002060"/>
                </a:solidFill>
              </a:rPr>
              <a:t>н. </a:t>
            </a:r>
            <a:r>
              <a:rPr lang="ru-RU" dirty="0" smtClean="0">
                <a:solidFill>
                  <a:srgbClr val="002060"/>
                </a:solidFill>
              </a:rPr>
              <a:t>листов</a:t>
            </a:r>
            <a:endParaRPr lang="en-US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Легенды серий листов 1000 - </a:t>
            </a:r>
            <a:r>
              <a:rPr lang="ru-RU" dirty="0" smtClean="0">
                <a:solidFill>
                  <a:srgbClr val="002060"/>
                </a:solidFill>
              </a:rPr>
              <a:t>8 </a:t>
            </a:r>
            <a:r>
              <a:rPr lang="ru-RU" dirty="0">
                <a:solidFill>
                  <a:srgbClr val="002060"/>
                </a:solidFill>
              </a:rPr>
              <a:t>легенд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Бесшовные фрагменты </a:t>
            </a:r>
            <a:r>
              <a:rPr lang="ru-RU" dirty="0" smtClean="0">
                <a:solidFill>
                  <a:srgbClr val="002060"/>
                </a:solidFill>
              </a:rPr>
              <a:t>ГК1000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/>
          </a:p>
          <a:p>
            <a:r>
              <a:rPr lang="ru-RU" b="1" dirty="0" smtClean="0">
                <a:solidFill>
                  <a:srgbClr val="002060"/>
                </a:solidFill>
              </a:rPr>
              <a:t>Растровый блок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ГК1000 - 389 карт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ГК200 – 700 карт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63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332656"/>
            <a:ext cx="8229600" cy="1124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База Данных Госгеолкарт</a:t>
            </a:r>
            <a:br>
              <a:rPr lang="ru-RU" sz="32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</a:br>
            <a:r>
              <a:rPr lang="ru-RU" sz="32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3 этап 2012-2014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29894" y="1961589"/>
            <a:ext cx="27363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Векторный блок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Цифровые </a:t>
            </a:r>
            <a:r>
              <a:rPr lang="ru-RU" dirty="0">
                <a:solidFill>
                  <a:srgbClr val="002060"/>
                </a:solidFill>
              </a:rPr>
              <a:t>модели ГК1000 - </a:t>
            </a:r>
            <a:r>
              <a:rPr lang="ru-RU" dirty="0" smtClean="0">
                <a:solidFill>
                  <a:srgbClr val="002060"/>
                </a:solidFill>
              </a:rPr>
              <a:t>85 </a:t>
            </a:r>
            <a:r>
              <a:rPr lang="ru-RU" dirty="0">
                <a:solidFill>
                  <a:srgbClr val="002060"/>
                </a:solidFill>
              </a:rPr>
              <a:t>н. </a:t>
            </a:r>
            <a:r>
              <a:rPr lang="ru-RU" dirty="0" smtClean="0">
                <a:solidFill>
                  <a:srgbClr val="002060"/>
                </a:solidFill>
              </a:rPr>
              <a:t>листов</a:t>
            </a:r>
            <a:endParaRPr lang="en-US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Легенды серий листов 1000 - </a:t>
            </a:r>
            <a:r>
              <a:rPr lang="ru-RU" dirty="0" smtClean="0">
                <a:solidFill>
                  <a:srgbClr val="002060"/>
                </a:solidFill>
              </a:rPr>
              <a:t>12 </a:t>
            </a:r>
            <a:r>
              <a:rPr lang="ru-RU" dirty="0">
                <a:solidFill>
                  <a:srgbClr val="002060"/>
                </a:solidFill>
              </a:rPr>
              <a:t>легенд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Бесшовные фрагменты </a:t>
            </a:r>
            <a:r>
              <a:rPr lang="ru-RU" dirty="0" smtClean="0">
                <a:solidFill>
                  <a:srgbClr val="002060"/>
                </a:solidFill>
              </a:rPr>
              <a:t>ГК1000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Растровый блок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ГК200 – 1</a:t>
            </a:r>
            <a:r>
              <a:rPr lang="en-US" dirty="0" smtClean="0">
                <a:solidFill>
                  <a:srgbClr val="002060"/>
                </a:solidFill>
              </a:rPr>
              <a:t>20</a:t>
            </a:r>
            <a:r>
              <a:rPr lang="ru-RU" dirty="0" smtClean="0">
                <a:solidFill>
                  <a:srgbClr val="002060"/>
                </a:solidFill>
              </a:rPr>
              <a:t>0 карт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52" y="2132856"/>
            <a:ext cx="6024441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52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60648"/>
            <a:ext cx="8229600" cy="1124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База Данных Госгеолкарт</a:t>
            </a:r>
            <a:br>
              <a:rPr lang="ru-RU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</a:br>
            <a:r>
              <a:rPr lang="ru-RU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4 этап 20015-2017 (?)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5 этап 20018-2020 (</a:t>
            </a:r>
            <a:r>
              <a:rPr lang="en-US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?)</a:t>
            </a:r>
            <a:endParaRPr lang="ru-RU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24744"/>
            <a:ext cx="85153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82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rgbClr val="0070C0"/>
                </a:solidFill>
                <a:effectLst/>
              </a:rPr>
              <a:t>База Данных Госгеолкарт. Перспективы использования.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5196189" cy="387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40968"/>
            <a:ext cx="4792095" cy="359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28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2204864"/>
            <a:ext cx="5532120" cy="39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53952"/>
            <a:ext cx="3707904" cy="279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49288"/>
            <a:ext cx="8784976" cy="8354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70C0"/>
                </a:solidFill>
              </a:rPr>
              <a:t>Программно-технологическая </a:t>
            </a:r>
            <a:r>
              <a:rPr lang="ru-RU" sz="2400" dirty="0">
                <a:solidFill>
                  <a:srgbClr val="0070C0"/>
                </a:solidFill>
              </a:rPr>
              <a:t>платформа </a:t>
            </a:r>
            <a:r>
              <a:rPr lang="ru-RU" sz="2400" dirty="0" smtClean="0">
                <a:solidFill>
                  <a:srgbClr val="0070C0"/>
                </a:solidFill>
              </a:rPr>
              <a:t>для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создания </a:t>
            </a:r>
            <a:r>
              <a:rPr lang="ru-RU" sz="2400" dirty="0">
                <a:solidFill>
                  <a:srgbClr val="0070C0"/>
                </a:solidFill>
              </a:rPr>
              <a:t>бесшовной геологической карты масштаба 1:1000000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446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База </a:t>
            </a:r>
            <a:r>
              <a:rPr lang="ru-RU" dirty="0">
                <a:solidFill>
                  <a:srgbClr val="002060"/>
                </a:solidFill>
              </a:rPr>
              <a:t>Данных </a:t>
            </a:r>
            <a:r>
              <a:rPr lang="ru-RU" dirty="0" smtClean="0">
                <a:solidFill>
                  <a:srgbClr val="002060"/>
                </a:solidFill>
              </a:rPr>
              <a:t>Госгеолкарт.       Перспективы использования.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8"/>
          <a:stretch/>
        </p:blipFill>
        <p:spPr bwMode="auto">
          <a:xfrm>
            <a:off x="1763688" y="3275924"/>
            <a:ext cx="3384376" cy="355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2642755" cy="209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82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91604"/>
            <a:ext cx="2930344" cy="227559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33056"/>
            <a:ext cx="3041068" cy="186385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07504"/>
          </a:xfrm>
        </p:spPr>
        <p:txBody>
          <a:bodyPr/>
          <a:lstStyle/>
          <a:p>
            <a:r>
              <a:rPr lang="ru-RU" sz="4000" dirty="0" smtClean="0">
                <a:solidFill>
                  <a:srgbClr val="0070C0"/>
                </a:solidFill>
                <a:effectLst/>
              </a:rPr>
              <a:t>Построение </a:t>
            </a:r>
            <a:r>
              <a:rPr lang="ru-RU" sz="4000" dirty="0">
                <a:solidFill>
                  <a:srgbClr val="0070C0"/>
                </a:solidFill>
                <a:effectLst/>
              </a:rPr>
              <a:t>запросов к </a:t>
            </a:r>
            <a:r>
              <a:rPr lang="ru-RU" sz="4000" dirty="0" smtClean="0">
                <a:solidFill>
                  <a:srgbClr val="0070C0"/>
                </a:solidFill>
                <a:effectLst/>
              </a:rPr>
              <a:t>данным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386" y="3068960"/>
            <a:ext cx="3168352" cy="246042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3205562" cy="250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446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База </a:t>
            </a:r>
            <a:r>
              <a:rPr lang="ru-RU" dirty="0">
                <a:solidFill>
                  <a:srgbClr val="002060"/>
                </a:solidFill>
              </a:rPr>
              <a:t>Данных </a:t>
            </a:r>
            <a:r>
              <a:rPr lang="ru-RU" dirty="0" smtClean="0">
                <a:solidFill>
                  <a:srgbClr val="002060"/>
                </a:solidFill>
              </a:rPr>
              <a:t>Госгеолкарт.       Перспективы использования.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17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14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29" y="3641437"/>
            <a:ext cx="1413106" cy="1095836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101600">
              <a:srgbClr val="AEBA98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21296"/>
            <a:ext cx="8640960" cy="10515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>
                <a:solidFill>
                  <a:srgbClr val="0070C0"/>
                </a:solidFill>
                <a:effectLst/>
              </a:rPr>
              <a:t>Оперативный </a:t>
            </a:r>
            <a:r>
              <a:rPr lang="ru-RU" sz="2400" dirty="0" smtClean="0">
                <a:solidFill>
                  <a:srgbClr val="0070C0"/>
                </a:solidFill>
                <a:effectLst/>
              </a:rPr>
              <a:t>доступ </a:t>
            </a:r>
            <a:r>
              <a:rPr lang="ru-RU" sz="2400" dirty="0">
                <a:solidFill>
                  <a:srgbClr val="0070C0"/>
                </a:solidFill>
                <a:effectLst/>
              </a:rPr>
              <a:t>по сети Интернет к материалам Государственных геологических карт для всех категорий пользователей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46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База </a:t>
            </a:r>
            <a:r>
              <a:rPr lang="ru-RU" dirty="0">
                <a:solidFill>
                  <a:srgbClr val="002060"/>
                </a:solidFill>
              </a:rPr>
              <a:t>Данных </a:t>
            </a:r>
            <a:r>
              <a:rPr lang="ru-RU" dirty="0" smtClean="0">
                <a:solidFill>
                  <a:srgbClr val="002060"/>
                </a:solidFill>
              </a:rPr>
              <a:t>Госгеолкарт.       Перспективы использования.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2728193" y="3797300"/>
            <a:ext cx="2657475" cy="12954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99FFCC">
                  <a:gamma/>
                  <a:shade val="66275"/>
                  <a:invGamma/>
                </a:srgbClr>
              </a:gs>
              <a:gs pos="50000">
                <a:srgbClr val="99FFCC"/>
              </a:gs>
              <a:gs pos="100000">
                <a:srgbClr val="99FFCC">
                  <a:gamma/>
                  <a:shade val="66275"/>
                  <a:invGamma/>
                </a:srgbClr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sz="2000" dirty="0"/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solidFill>
                  <a:srgbClr val="000000"/>
                </a:solidFill>
              </a:rPr>
              <a:t>База данных</a:t>
            </a:r>
            <a:br>
              <a:rPr lang="ru-RU" sz="2000" dirty="0" smtClean="0">
                <a:solidFill>
                  <a:srgbClr val="000000"/>
                </a:solidFill>
              </a:rPr>
            </a:br>
            <a:r>
              <a:rPr lang="ru-RU" sz="2000" dirty="0" smtClean="0">
                <a:solidFill>
                  <a:srgbClr val="000000"/>
                </a:solidFill>
              </a:rPr>
              <a:t>Госгеолкарт</a:t>
            </a:r>
            <a:endParaRPr lang="en-US" sz="1800" b="0" dirty="0">
              <a:solidFill>
                <a:srgbClr val="000000"/>
              </a:solidFill>
            </a:endParaRP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7696745" y="3204195"/>
            <a:ext cx="979711" cy="1448941"/>
            <a:chOff x="2336" y="210"/>
            <a:chExt cx="2726" cy="2592"/>
          </a:xfrm>
        </p:grpSpPr>
        <p:pic>
          <p:nvPicPr>
            <p:cNvPr id="9" name="Picture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1480"/>
              <a:ext cx="1910" cy="1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0" name="Object 15"/>
            <p:cNvGraphicFramePr>
              <a:graphicFrameLocks noChangeAspect="1"/>
            </p:cNvGraphicFramePr>
            <p:nvPr/>
          </p:nvGraphicFramePr>
          <p:xfrm>
            <a:off x="2336" y="210"/>
            <a:ext cx="2129" cy="2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3" name="Photo Editor Photo" r:id="rId5" imgW="3038095" imgH="3191320" progId="MSPhotoEd.3">
                    <p:embed/>
                  </p:oleObj>
                </mc:Choice>
                <mc:Fallback>
                  <p:oleObj name="Photo Editor Photo" r:id="rId5" imgW="3038095" imgH="3191320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6" y="210"/>
                          <a:ext cx="2129" cy="2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7291349" y="4733925"/>
            <a:ext cx="979711" cy="1448941"/>
            <a:chOff x="2336" y="210"/>
            <a:chExt cx="2726" cy="2592"/>
          </a:xfrm>
        </p:grpSpPr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1480"/>
              <a:ext cx="1910" cy="1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3" name="Object 15"/>
            <p:cNvGraphicFramePr>
              <a:graphicFrameLocks noChangeAspect="1"/>
            </p:cNvGraphicFramePr>
            <p:nvPr/>
          </p:nvGraphicFramePr>
          <p:xfrm>
            <a:off x="2336" y="210"/>
            <a:ext cx="2129" cy="2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4" name="Photo Editor Photo" r:id="rId7" imgW="3038095" imgH="3191320" progId="MSPhotoEd.3">
                    <p:embed/>
                  </p:oleObj>
                </mc:Choice>
                <mc:Fallback>
                  <p:oleObj name="Photo Editor Photo" r:id="rId7" imgW="3038095" imgH="3191320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6" y="210"/>
                          <a:ext cx="2129" cy="2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623160" y="1844824"/>
            <a:ext cx="979711" cy="1448941"/>
            <a:chOff x="2336" y="210"/>
            <a:chExt cx="2726" cy="2592"/>
          </a:xfrm>
        </p:grpSpPr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1480"/>
              <a:ext cx="1910" cy="1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2336" y="210"/>
            <a:ext cx="2129" cy="2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5" name="Photo Editor Photo" r:id="rId8" imgW="3038095" imgH="3191320" progId="MSPhotoEd.3">
                    <p:embed/>
                  </p:oleObj>
                </mc:Choice>
                <mc:Fallback>
                  <p:oleObj name="Photo Editor Photo" r:id="rId8" imgW="3038095" imgH="3191320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6" y="210"/>
                          <a:ext cx="2129" cy="2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5936715" y="5229200"/>
            <a:ext cx="979711" cy="1448941"/>
            <a:chOff x="2336" y="210"/>
            <a:chExt cx="2726" cy="2592"/>
          </a:xfrm>
        </p:grpSpPr>
        <p:pic>
          <p:nvPicPr>
            <p:cNvPr id="18" name="Picture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1480"/>
              <a:ext cx="1910" cy="1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9" name="Object 15"/>
            <p:cNvGraphicFramePr>
              <a:graphicFrameLocks noChangeAspect="1"/>
            </p:cNvGraphicFramePr>
            <p:nvPr/>
          </p:nvGraphicFramePr>
          <p:xfrm>
            <a:off x="2336" y="210"/>
            <a:ext cx="2129" cy="2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6" name="Photo Editor Photo" r:id="rId9" imgW="3038095" imgH="3191320" progId="MSPhotoEd.3">
                    <p:embed/>
                  </p:oleObj>
                </mc:Choice>
                <mc:Fallback>
                  <p:oleObj name="Photo Editor Photo" r:id="rId9" imgW="3038095" imgH="3191320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6" y="210"/>
                          <a:ext cx="2129" cy="2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Freeform 7"/>
          <p:cNvSpPr>
            <a:spLocks/>
          </p:cNvSpPr>
          <p:nvPr/>
        </p:nvSpPr>
        <p:spPr bwMode="auto">
          <a:xfrm>
            <a:off x="4083918" y="2554760"/>
            <a:ext cx="2603500" cy="1162272"/>
          </a:xfrm>
          <a:custGeom>
            <a:avLst/>
            <a:gdLst>
              <a:gd name="T0" fmla="*/ 234 w 1640"/>
              <a:gd name="T1" fmla="*/ 530 h 530"/>
              <a:gd name="T2" fmla="*/ 234 w 1640"/>
              <a:gd name="T3" fmla="*/ 76 h 530"/>
              <a:gd name="T4" fmla="*/ 1640 w 1640"/>
              <a:gd name="T5" fmla="*/ 76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40" h="530">
                <a:moveTo>
                  <a:pt x="234" y="530"/>
                </a:moveTo>
                <a:cubicBezTo>
                  <a:pt x="117" y="341"/>
                  <a:pt x="0" y="152"/>
                  <a:pt x="234" y="76"/>
                </a:cubicBezTo>
                <a:cubicBezTo>
                  <a:pt x="468" y="0"/>
                  <a:pt x="1054" y="38"/>
                  <a:pt x="1640" y="76"/>
                </a:cubicBezTo>
              </a:path>
            </a:pathLst>
          </a:cu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" name="Freeform 10"/>
          <p:cNvSpPr>
            <a:spLocks/>
          </p:cNvSpPr>
          <p:nvPr/>
        </p:nvSpPr>
        <p:spPr bwMode="auto">
          <a:xfrm>
            <a:off x="5546561" y="3717032"/>
            <a:ext cx="2056309" cy="360363"/>
          </a:xfrm>
          <a:custGeom>
            <a:avLst/>
            <a:gdLst>
              <a:gd name="T0" fmla="*/ 0 w 861"/>
              <a:gd name="T1" fmla="*/ 227 h 227"/>
              <a:gd name="T2" fmla="*/ 226 w 861"/>
              <a:gd name="T3" fmla="*/ 45 h 227"/>
              <a:gd name="T4" fmla="*/ 861 w 861"/>
              <a:gd name="T5" fmla="*/ 0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1" h="227">
                <a:moveTo>
                  <a:pt x="0" y="227"/>
                </a:moveTo>
                <a:cubicBezTo>
                  <a:pt x="41" y="155"/>
                  <a:pt x="83" y="83"/>
                  <a:pt x="226" y="45"/>
                </a:cubicBezTo>
                <a:cubicBezTo>
                  <a:pt x="369" y="7"/>
                  <a:pt x="615" y="3"/>
                  <a:pt x="861" y="0"/>
                </a:cubicBezTo>
              </a:path>
            </a:pathLst>
          </a:cu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 rot="499232">
            <a:off x="5546561" y="4952459"/>
            <a:ext cx="1511300" cy="168275"/>
          </a:xfrm>
          <a:custGeom>
            <a:avLst/>
            <a:gdLst>
              <a:gd name="T0" fmla="*/ 0 w 952"/>
              <a:gd name="T1" fmla="*/ 0 h 106"/>
              <a:gd name="T2" fmla="*/ 363 w 952"/>
              <a:gd name="T3" fmla="*/ 91 h 106"/>
              <a:gd name="T4" fmla="*/ 952 w 952"/>
              <a:gd name="T5" fmla="*/ 91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2" h="106">
                <a:moveTo>
                  <a:pt x="0" y="0"/>
                </a:moveTo>
                <a:cubicBezTo>
                  <a:pt x="102" y="38"/>
                  <a:pt x="204" y="76"/>
                  <a:pt x="363" y="91"/>
                </a:cubicBezTo>
                <a:cubicBezTo>
                  <a:pt x="522" y="106"/>
                  <a:pt x="737" y="98"/>
                  <a:pt x="952" y="91"/>
                </a:cubicBezTo>
              </a:path>
            </a:pathLst>
          </a:cu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" name="Freeform 6"/>
          <p:cNvSpPr>
            <a:spLocks/>
          </p:cNvSpPr>
          <p:nvPr/>
        </p:nvSpPr>
        <p:spPr bwMode="auto">
          <a:xfrm rot="20968897">
            <a:off x="4006335" y="5107283"/>
            <a:ext cx="1919288" cy="1079500"/>
          </a:xfrm>
          <a:custGeom>
            <a:avLst/>
            <a:gdLst>
              <a:gd name="T0" fmla="*/ 211 w 1209"/>
              <a:gd name="T1" fmla="*/ 0 h 680"/>
              <a:gd name="T2" fmla="*/ 166 w 1209"/>
              <a:gd name="T3" fmla="*/ 544 h 680"/>
              <a:gd name="T4" fmla="*/ 1209 w 1209"/>
              <a:gd name="T5" fmla="*/ 68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09" h="680">
                <a:moveTo>
                  <a:pt x="211" y="0"/>
                </a:moveTo>
                <a:cubicBezTo>
                  <a:pt x="105" y="215"/>
                  <a:pt x="0" y="431"/>
                  <a:pt x="166" y="544"/>
                </a:cubicBezTo>
                <a:cubicBezTo>
                  <a:pt x="332" y="657"/>
                  <a:pt x="770" y="668"/>
                  <a:pt x="1209" y="680"/>
                </a:cubicBezTo>
              </a:path>
            </a:pathLst>
          </a:cu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4" name="Picture 18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19" y="3833492"/>
            <a:ext cx="1400114" cy="1088496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88900">
              <a:srgbClr val="DFCEBD">
                <a:alpha val="28627"/>
              </a:srgbClr>
            </a:glow>
            <a:outerShdw dist="35921" dir="2700000" algn="ctr" rotWithShape="0">
              <a:schemeClr val="bg2"/>
            </a:outerShdw>
            <a:reflection blurRad="6350" stA="28000" endPos="22000" dist="101600" dir="5400000" sy="-100000" algn="bl" rotWithShape="0"/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Picture 20"/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52" y="2408785"/>
            <a:ext cx="1322873" cy="996621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6" name="Picture 21"/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3" y="2907096"/>
            <a:ext cx="1145346" cy="995148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" name="Picture 22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76" y="3231464"/>
            <a:ext cx="1010702" cy="1094002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9" name="Freeform 5"/>
          <p:cNvSpPr>
            <a:spLocks/>
          </p:cNvSpPr>
          <p:nvPr/>
        </p:nvSpPr>
        <p:spPr bwMode="auto">
          <a:xfrm rot="19269872">
            <a:off x="1662850" y="4628362"/>
            <a:ext cx="980015" cy="928674"/>
          </a:xfrm>
          <a:custGeom>
            <a:avLst/>
            <a:gdLst>
              <a:gd name="T0" fmla="*/ 310 w 1625"/>
              <a:gd name="T1" fmla="*/ 0 h 1466"/>
              <a:gd name="T2" fmla="*/ 219 w 1625"/>
              <a:gd name="T3" fmla="*/ 1224 h 1466"/>
              <a:gd name="T4" fmla="*/ 1625 w 1625"/>
              <a:gd name="T5" fmla="*/ 1451 h 1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25" h="1466">
                <a:moveTo>
                  <a:pt x="310" y="0"/>
                </a:moveTo>
                <a:cubicBezTo>
                  <a:pt x="155" y="491"/>
                  <a:pt x="0" y="982"/>
                  <a:pt x="219" y="1224"/>
                </a:cubicBezTo>
                <a:cubicBezTo>
                  <a:pt x="438" y="1466"/>
                  <a:pt x="1031" y="1458"/>
                  <a:pt x="1625" y="1451"/>
                </a:cubicBezTo>
              </a:path>
            </a:pathLst>
          </a:custGeom>
          <a:noFill/>
          <a:ln w="508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" name="Freeform 4"/>
          <p:cNvSpPr>
            <a:spLocks/>
          </p:cNvSpPr>
          <p:nvPr/>
        </p:nvSpPr>
        <p:spPr bwMode="auto">
          <a:xfrm rot="4364168">
            <a:off x="1978738" y="2771374"/>
            <a:ext cx="1367330" cy="617720"/>
          </a:xfrm>
          <a:custGeom>
            <a:avLst/>
            <a:gdLst>
              <a:gd name="T0" fmla="*/ 333 w 2328"/>
              <a:gd name="T1" fmla="*/ 1452 h 1452"/>
              <a:gd name="T2" fmla="*/ 333 w 2328"/>
              <a:gd name="T3" fmla="*/ 454 h 1452"/>
              <a:gd name="T4" fmla="*/ 2328 w 2328"/>
              <a:gd name="T5" fmla="*/ 0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28" h="1452">
                <a:moveTo>
                  <a:pt x="333" y="1452"/>
                </a:moveTo>
                <a:cubicBezTo>
                  <a:pt x="166" y="1074"/>
                  <a:pt x="0" y="696"/>
                  <a:pt x="333" y="454"/>
                </a:cubicBezTo>
                <a:cubicBezTo>
                  <a:pt x="666" y="212"/>
                  <a:pt x="1497" y="106"/>
                  <a:pt x="2328" y="0"/>
                </a:cubicBezTo>
              </a:path>
            </a:pathLst>
          </a:custGeom>
          <a:noFill/>
          <a:ln w="508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800" dirty="0" smtClean="0">
                <a:solidFill>
                  <a:srgbClr val="0070C0"/>
                </a:solidFill>
                <a:effectLst/>
              </a:rPr>
              <a:t>Удаленный доступ</a:t>
            </a:r>
            <a:endParaRPr lang="ru-RU" sz="48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1844824"/>
            <a:ext cx="6706325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7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 smtClean="0">
                <a:solidFill>
                  <a:srgbClr val="0070C0"/>
                </a:solidFill>
                <a:effectLst/>
              </a:rPr>
              <a:t>ВЗАИМОДЕЙСТВИЕ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19256" cy="4752528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  <a:defRPr/>
            </a:pPr>
            <a:r>
              <a:rPr lang="ru-RU" sz="4500" dirty="0" smtClean="0">
                <a:solidFill>
                  <a:srgbClr val="002060"/>
                </a:solidFill>
              </a:rPr>
              <a:t>Особое </a:t>
            </a:r>
            <a:r>
              <a:rPr lang="ru-RU" sz="4500" dirty="0">
                <a:solidFill>
                  <a:srgbClr val="002060"/>
                </a:solidFill>
              </a:rPr>
              <a:t>внимание при разработке </a:t>
            </a:r>
            <a:r>
              <a:rPr lang="ru-RU" sz="4500" dirty="0" smtClean="0">
                <a:solidFill>
                  <a:srgbClr val="002060"/>
                </a:solidFill>
              </a:rPr>
              <a:t>Базы Данных </a:t>
            </a:r>
            <a:r>
              <a:rPr lang="ru-RU" sz="4500" dirty="0">
                <a:solidFill>
                  <a:srgbClr val="002060"/>
                </a:solidFill>
              </a:rPr>
              <a:t>Госгеолкарт было уделено вопросам взаимодействия с </a:t>
            </a:r>
            <a:r>
              <a:rPr lang="ru-RU" sz="4500" dirty="0" smtClean="0">
                <a:solidFill>
                  <a:srgbClr val="002060"/>
                </a:solidFill>
              </a:rPr>
              <a:t>картографическими системами в сети Интернет</a:t>
            </a:r>
            <a:r>
              <a:rPr lang="ru-RU" sz="4500" dirty="0">
                <a:solidFill>
                  <a:srgbClr val="002060"/>
                </a:solidFill>
              </a:rPr>
              <a:t>.</a:t>
            </a:r>
          </a:p>
          <a:p>
            <a:pPr marL="0" indent="0" algn="just">
              <a:buNone/>
              <a:defRPr/>
            </a:pPr>
            <a:endParaRPr lang="ru-RU" sz="4500" dirty="0" smtClean="0">
              <a:solidFill>
                <a:srgbClr val="002060"/>
              </a:solidFill>
            </a:endParaRPr>
          </a:p>
          <a:p>
            <a:pPr marL="0" indent="0" algn="just">
              <a:buNone/>
              <a:defRPr/>
            </a:pPr>
            <a:r>
              <a:rPr lang="ru-RU" sz="4500" dirty="0" smtClean="0">
                <a:solidFill>
                  <a:srgbClr val="002060"/>
                </a:solidFill>
              </a:rPr>
              <a:t>В </a:t>
            </a:r>
            <a:r>
              <a:rPr lang="ru-RU" sz="4500" dirty="0">
                <a:solidFill>
                  <a:srgbClr val="002060"/>
                </a:solidFill>
              </a:rPr>
              <a:t>архитектуре программно-аппаратного комплекса БДГК </a:t>
            </a:r>
            <a:r>
              <a:rPr lang="ru-RU" sz="4500" dirty="0" smtClean="0">
                <a:solidFill>
                  <a:srgbClr val="002060"/>
                </a:solidFill>
              </a:rPr>
              <a:t>развернуты </a:t>
            </a:r>
            <a:r>
              <a:rPr lang="ru-RU" sz="4500" dirty="0">
                <a:solidFill>
                  <a:srgbClr val="002060"/>
                </a:solidFill>
              </a:rPr>
              <a:t>картографические </a:t>
            </a:r>
            <a:r>
              <a:rPr lang="ru-RU" sz="4500" dirty="0" smtClean="0">
                <a:solidFill>
                  <a:srgbClr val="002060"/>
                </a:solidFill>
              </a:rPr>
              <a:t>сервисы </a:t>
            </a:r>
            <a:r>
              <a:rPr lang="en-US" sz="4500" dirty="0" smtClean="0">
                <a:solidFill>
                  <a:srgbClr val="002060"/>
                </a:solidFill>
              </a:rPr>
              <a:t>WMS </a:t>
            </a:r>
            <a:r>
              <a:rPr lang="ru-RU" sz="4500" dirty="0">
                <a:solidFill>
                  <a:srgbClr val="002060"/>
                </a:solidFill>
              </a:rPr>
              <a:t>и </a:t>
            </a:r>
            <a:r>
              <a:rPr lang="en-US" sz="4500" dirty="0">
                <a:solidFill>
                  <a:srgbClr val="002060"/>
                </a:solidFill>
              </a:rPr>
              <a:t>WFS</a:t>
            </a:r>
            <a:r>
              <a:rPr lang="ru-RU" sz="4500" dirty="0">
                <a:solidFill>
                  <a:srgbClr val="002060"/>
                </a:solidFill>
              </a:rPr>
              <a:t>, обеспечивающие </a:t>
            </a:r>
            <a:r>
              <a:rPr lang="ru-RU" sz="4500" dirty="0" smtClean="0">
                <a:solidFill>
                  <a:srgbClr val="002060"/>
                </a:solidFill>
              </a:rPr>
              <a:t>доступ к картам. Для взаимообмена геологической информацией реализовано </a:t>
            </a:r>
            <a:r>
              <a:rPr lang="ru-RU" sz="4500" dirty="0">
                <a:solidFill>
                  <a:srgbClr val="002060"/>
                </a:solidFill>
              </a:rPr>
              <a:t>взаимодействие структурной схемы базы данных Госгеолкарт и схемы обменного формата для геологических данных </a:t>
            </a:r>
            <a:r>
              <a:rPr lang="en-US" sz="4500" dirty="0" err="1">
                <a:solidFill>
                  <a:srgbClr val="002060"/>
                </a:solidFill>
              </a:rPr>
              <a:t>GeoSciML</a:t>
            </a:r>
            <a:r>
              <a:rPr lang="ru-RU" sz="45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en-US" sz="4500" b="1" dirty="0">
                <a:solidFill>
                  <a:srgbClr val="002060"/>
                </a:solidFill>
              </a:rPr>
              <a:t>WMS</a:t>
            </a:r>
            <a:r>
              <a:rPr lang="en-US" sz="4500" dirty="0">
                <a:solidFill>
                  <a:srgbClr val="002060"/>
                </a:solidFill>
              </a:rPr>
              <a:t> </a:t>
            </a:r>
            <a:r>
              <a:rPr lang="ru-RU" sz="4500" dirty="0">
                <a:solidFill>
                  <a:srgbClr val="002060"/>
                </a:solidFill>
              </a:rPr>
              <a:t>и </a:t>
            </a:r>
            <a:r>
              <a:rPr lang="en-US" sz="4500" b="1" dirty="0">
                <a:solidFill>
                  <a:srgbClr val="002060"/>
                </a:solidFill>
              </a:rPr>
              <a:t>WFS</a:t>
            </a:r>
            <a:r>
              <a:rPr lang="ru-RU" sz="4500" dirty="0">
                <a:solidFill>
                  <a:srgbClr val="002060"/>
                </a:solidFill>
              </a:rPr>
              <a:t> </a:t>
            </a:r>
            <a:r>
              <a:rPr lang="ru-RU" sz="4500" dirty="0" smtClean="0">
                <a:solidFill>
                  <a:srgbClr val="002060"/>
                </a:solidFill>
              </a:rPr>
              <a:t>- разрабатываются </a:t>
            </a:r>
            <a:r>
              <a:rPr lang="ru-RU" sz="4500" dirty="0">
                <a:solidFill>
                  <a:srgbClr val="002060"/>
                </a:solidFill>
              </a:rPr>
              <a:t>Открытым </a:t>
            </a:r>
            <a:r>
              <a:rPr lang="ru-RU" sz="4500" dirty="0" err="1">
                <a:solidFill>
                  <a:srgbClr val="002060"/>
                </a:solidFill>
              </a:rPr>
              <a:t>геопространственным</a:t>
            </a:r>
            <a:r>
              <a:rPr lang="ru-RU" sz="4500" dirty="0">
                <a:solidFill>
                  <a:srgbClr val="002060"/>
                </a:solidFill>
              </a:rPr>
              <a:t> </a:t>
            </a:r>
            <a:r>
              <a:rPr lang="ru-RU" sz="4500" dirty="0" smtClean="0">
                <a:solidFill>
                  <a:srgbClr val="002060"/>
                </a:solidFill>
              </a:rPr>
              <a:t>консорциумом. </a:t>
            </a:r>
            <a:r>
              <a:rPr lang="ru-RU" sz="4500" dirty="0">
                <a:solidFill>
                  <a:srgbClr val="002060"/>
                </a:solidFill>
              </a:rPr>
              <a:t>Поддерживаются практически всеми производителями </a:t>
            </a:r>
            <a:r>
              <a:rPr lang="ru-RU" sz="4500" dirty="0" smtClean="0">
                <a:solidFill>
                  <a:srgbClr val="002060"/>
                </a:solidFill>
              </a:rPr>
              <a:t>ГИС и СУБД.</a:t>
            </a:r>
            <a:endParaRPr lang="en-US" sz="4500" dirty="0">
              <a:solidFill>
                <a:srgbClr val="002060"/>
              </a:solidFill>
            </a:endParaRPr>
          </a:p>
          <a:p>
            <a:pPr algn="just"/>
            <a:r>
              <a:rPr lang="en-US" sz="4500" b="1" dirty="0" err="1">
                <a:solidFill>
                  <a:srgbClr val="002060"/>
                </a:solidFill>
              </a:rPr>
              <a:t>GeoSciML</a:t>
            </a:r>
            <a:r>
              <a:rPr lang="ru-RU" sz="4500" dirty="0">
                <a:solidFill>
                  <a:srgbClr val="002060"/>
                </a:solidFill>
              </a:rPr>
              <a:t> – разрабатывается комиссией по управлению и применению геологической информации Международного союза геологических наук. </a:t>
            </a:r>
            <a:r>
              <a:rPr lang="ru-RU" sz="4500" dirty="0" smtClean="0">
                <a:solidFill>
                  <a:srgbClr val="002060"/>
                </a:solidFill>
              </a:rPr>
              <a:t>Поддержку </a:t>
            </a:r>
            <a:r>
              <a:rPr lang="en-US" sz="4500" dirty="0" err="1">
                <a:solidFill>
                  <a:srgbClr val="002060"/>
                </a:solidFill>
              </a:rPr>
              <a:t>GeoSciML</a:t>
            </a:r>
            <a:r>
              <a:rPr lang="en-US" sz="4500" dirty="0">
                <a:solidFill>
                  <a:srgbClr val="002060"/>
                </a:solidFill>
              </a:rPr>
              <a:t> </a:t>
            </a:r>
            <a:r>
              <a:rPr lang="ru-RU" sz="4500" dirty="0">
                <a:solidFill>
                  <a:srgbClr val="002060"/>
                </a:solidFill>
              </a:rPr>
              <a:t>планирует реализовать компания </a:t>
            </a:r>
            <a:r>
              <a:rPr lang="en-US" sz="4500" dirty="0">
                <a:solidFill>
                  <a:srgbClr val="002060"/>
                </a:solidFill>
              </a:rPr>
              <a:t>ESRI</a:t>
            </a:r>
            <a:r>
              <a:rPr lang="ru-RU" sz="4500" dirty="0">
                <a:solidFill>
                  <a:srgbClr val="002060"/>
                </a:solidFill>
              </a:rPr>
              <a:t>, производитель линейки программных продуктов </a:t>
            </a:r>
            <a:r>
              <a:rPr lang="en-US" sz="4500" dirty="0">
                <a:solidFill>
                  <a:srgbClr val="002060"/>
                </a:solidFill>
              </a:rPr>
              <a:t>ArcGIS</a:t>
            </a:r>
            <a:r>
              <a:rPr lang="ru-RU" sz="4500" dirty="0">
                <a:solidFill>
                  <a:srgbClr val="002060"/>
                </a:solidFill>
              </a:rPr>
              <a:t>.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	. </a:t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46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База </a:t>
            </a:r>
            <a:r>
              <a:rPr lang="ru-RU" dirty="0">
                <a:solidFill>
                  <a:srgbClr val="002060"/>
                </a:solidFill>
              </a:rPr>
              <a:t>Данных </a:t>
            </a:r>
            <a:r>
              <a:rPr lang="ru-RU" dirty="0" smtClean="0">
                <a:solidFill>
                  <a:srgbClr val="002060"/>
                </a:solidFill>
              </a:rPr>
              <a:t>Госгеолкарт.       Перспективы использования.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20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634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>
                <a:solidFill>
                  <a:srgbClr val="0070C0"/>
                </a:solidFill>
                <a:effectLst/>
              </a:rPr>
              <a:t>Взаимодействие с </a:t>
            </a:r>
            <a:r>
              <a:rPr lang="ru-RU" sz="2800" dirty="0" smtClean="0">
                <a:solidFill>
                  <a:srgbClr val="0070C0"/>
                </a:solidFill>
                <a:effectLst/>
              </a:rPr>
              <a:t>проектом </a:t>
            </a:r>
            <a:r>
              <a:rPr lang="en-US" sz="2800" dirty="0" err="1" smtClean="0">
                <a:solidFill>
                  <a:srgbClr val="0070C0"/>
                </a:solidFill>
                <a:effectLst/>
              </a:rPr>
              <a:t>OneGeology</a:t>
            </a:r>
            <a:r>
              <a:rPr lang="ru-RU" sz="2800" dirty="0" smtClean="0">
                <a:solidFill>
                  <a:srgbClr val="0070C0"/>
                </a:solidFill>
                <a:effectLst/>
              </a:rPr>
              <a:t> </a:t>
            </a:r>
            <a:r>
              <a:rPr lang="en-US" sz="2800" dirty="0" smtClean="0">
                <a:effectLst/>
                <a:hlinkClick r:id="rId2"/>
              </a:rPr>
              <a:t>http</a:t>
            </a:r>
            <a:r>
              <a:rPr lang="en-US" sz="2800" dirty="0">
                <a:effectLst/>
                <a:hlinkClick r:id="rId2"/>
              </a:rPr>
              <a:t>://www.onegeology.org</a:t>
            </a:r>
            <a:r>
              <a:rPr lang="en-US" sz="2800" dirty="0" smtClean="0">
                <a:effectLst/>
                <a:hlinkClick r:id="rId2"/>
              </a:rPr>
              <a:t>/</a:t>
            </a:r>
            <a:r>
              <a:rPr lang="ru-RU" sz="2800" dirty="0" smtClean="0">
                <a:effectLst/>
              </a:rPr>
              <a:t> </a:t>
            </a:r>
            <a:endParaRPr lang="ru-RU" sz="2800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373216"/>
            <a:ext cx="8856984" cy="13681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</a:rPr>
              <a:t>16 сентября 2011 в г. </a:t>
            </a:r>
            <a:r>
              <a:rPr lang="ru-RU" sz="1400" dirty="0" err="1">
                <a:solidFill>
                  <a:srgbClr val="002060"/>
                </a:solidFill>
              </a:rPr>
              <a:t>Чолпон-Ата</a:t>
            </a:r>
            <a:r>
              <a:rPr lang="ru-RU" sz="1400" dirty="0">
                <a:solidFill>
                  <a:srgbClr val="002060"/>
                </a:solidFill>
              </a:rPr>
              <a:t> (Кыргызская Республика) года на XV сессии  Межправительственного совета Содружества Независимых Государств было принято решение о подготовке комплекта геологических карт масштаба 1:1 000 000 второго поколения на территорию стран СНГ для интеграции в международный проект «</a:t>
            </a:r>
            <a:r>
              <a:rPr lang="ru-RU" sz="1400" dirty="0" err="1" smtClean="0">
                <a:solidFill>
                  <a:srgbClr val="002060"/>
                </a:solidFill>
              </a:rPr>
              <a:t>OneGeology</a:t>
            </a:r>
            <a:r>
              <a:rPr lang="ru-RU" sz="1400" dirty="0" smtClean="0">
                <a:solidFill>
                  <a:srgbClr val="002060"/>
                </a:solidFill>
              </a:rPr>
              <a:t>.</a:t>
            </a:r>
            <a:endParaRPr lang="ru-RU" sz="14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Эта задача </a:t>
            </a:r>
            <a:r>
              <a:rPr lang="ru-RU" sz="1400" smtClean="0">
                <a:solidFill>
                  <a:srgbClr val="002060"/>
                </a:solidFill>
              </a:rPr>
              <a:t>выполнена, в </a:t>
            </a:r>
            <a:r>
              <a:rPr lang="ru-RU" sz="1400" dirty="0" smtClean="0">
                <a:solidFill>
                  <a:srgbClr val="002060"/>
                </a:solidFill>
              </a:rPr>
              <a:t>августе  </a:t>
            </a:r>
            <a:r>
              <a:rPr lang="ru-RU" sz="1400" dirty="0">
                <a:solidFill>
                  <a:srgbClr val="002060"/>
                </a:solidFill>
              </a:rPr>
              <a:t>2012 года на </a:t>
            </a:r>
            <a:r>
              <a:rPr lang="ru-RU" sz="1400" dirty="0" smtClean="0">
                <a:solidFill>
                  <a:srgbClr val="002060"/>
                </a:solidFill>
              </a:rPr>
              <a:t>34 </a:t>
            </a:r>
            <a:r>
              <a:rPr lang="ru-RU" sz="1400" dirty="0">
                <a:solidFill>
                  <a:srgbClr val="002060"/>
                </a:solidFill>
              </a:rPr>
              <a:t>сессии международного конгресса в Австралии геологические карты были открыты для свободного доступа </a:t>
            </a:r>
            <a:r>
              <a:rPr lang="ru-RU" sz="1400" dirty="0" smtClean="0">
                <a:solidFill>
                  <a:srgbClr val="002060"/>
                </a:solidFill>
              </a:rPr>
              <a:t>на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картографическом </a:t>
            </a:r>
            <a:r>
              <a:rPr lang="ru-RU" sz="1400" dirty="0">
                <a:solidFill>
                  <a:srgbClr val="002060"/>
                </a:solidFill>
              </a:rPr>
              <a:t>портале </a:t>
            </a:r>
            <a:r>
              <a:rPr lang="en-US" sz="1400" dirty="0" err="1" smtClean="0">
                <a:solidFill>
                  <a:srgbClr val="002060"/>
                </a:solidFill>
              </a:rPr>
              <a:t>OneGeology</a:t>
            </a:r>
            <a:r>
              <a:rPr lang="ru-RU" sz="1400" dirty="0" smtClean="0">
                <a:solidFill>
                  <a:srgbClr val="002060"/>
                </a:solidFill>
              </a:rPr>
              <a:t>. </a:t>
            </a:r>
            <a:endParaRPr lang="ru-RU" sz="14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Адрес </a:t>
            </a:r>
            <a:r>
              <a:rPr lang="en-US" sz="1400" dirty="0">
                <a:solidFill>
                  <a:srgbClr val="002060"/>
                </a:solidFill>
              </a:rPr>
              <a:t>WMS </a:t>
            </a:r>
            <a:r>
              <a:rPr lang="ru-RU" sz="1400" dirty="0">
                <a:solidFill>
                  <a:srgbClr val="002060"/>
                </a:solidFill>
              </a:rPr>
              <a:t>сервера </a:t>
            </a:r>
            <a:r>
              <a:rPr lang="en-US" sz="1400" dirty="0">
                <a:solidFill>
                  <a:srgbClr val="002060"/>
                </a:solidFill>
                <a:hlinkClick r:id="rId3"/>
              </a:rPr>
              <a:t>http://wms.vsegei.ru/VSEGEI_Bedrock_geology/wms?</a:t>
            </a:r>
            <a:r>
              <a:rPr lang="ru-RU" sz="1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Объект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902" y="1484784"/>
            <a:ext cx="5578378" cy="372097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7" name="Прямоугольник 6"/>
          <p:cNvSpPr/>
          <p:nvPr/>
        </p:nvSpPr>
        <p:spPr>
          <a:xfrm>
            <a:off x="0" y="446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База </a:t>
            </a:r>
            <a:r>
              <a:rPr lang="ru-RU" dirty="0">
                <a:solidFill>
                  <a:srgbClr val="002060"/>
                </a:solidFill>
              </a:rPr>
              <a:t>Данных </a:t>
            </a:r>
            <a:r>
              <a:rPr lang="ru-RU" dirty="0" smtClean="0">
                <a:solidFill>
                  <a:srgbClr val="002060"/>
                </a:solidFill>
              </a:rPr>
              <a:t>Госгеолкарт.       Актуальность создания.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3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effectLst/>
              </a:rPr>
              <a:t>Тенденции</a:t>
            </a:r>
            <a:endParaRPr lang="ru-RU" dirty="0">
              <a:solidFill>
                <a:srgbClr val="0070C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1772816"/>
            <a:ext cx="6275040" cy="158417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1600" dirty="0">
                <a:solidFill>
                  <a:schemeClr val="tx1"/>
                </a:solidFill>
              </a:rPr>
              <a:t>В </a:t>
            </a:r>
            <a:r>
              <a:rPr lang="ru-RU" sz="1600" b="1" dirty="0">
                <a:solidFill>
                  <a:schemeClr val="tx1"/>
                </a:solidFill>
              </a:rPr>
              <a:t>2008</a:t>
            </a:r>
            <a:r>
              <a:rPr lang="ru-RU" sz="1600" dirty="0">
                <a:solidFill>
                  <a:schemeClr val="tx1"/>
                </a:solidFill>
              </a:rPr>
              <a:t> году в Норвегии На 33 сессии Международного геологического Конгресса направление по </a:t>
            </a:r>
            <a:r>
              <a:rPr lang="ru-RU" sz="1600" dirty="0" smtClean="0">
                <a:solidFill>
                  <a:schemeClr val="tx1"/>
                </a:solidFill>
              </a:rPr>
              <a:t>созданию </a:t>
            </a:r>
            <a:r>
              <a:rPr lang="ru-RU" sz="1600" dirty="0">
                <a:solidFill>
                  <a:schemeClr val="tx1"/>
                </a:solidFill>
              </a:rPr>
              <a:t>национальных </a:t>
            </a:r>
            <a:r>
              <a:rPr lang="ru-RU" sz="1600" dirty="0" smtClean="0">
                <a:solidFill>
                  <a:schemeClr val="tx1"/>
                </a:solidFill>
              </a:rPr>
              <a:t>геолого-картографических информационных систем </a:t>
            </a:r>
            <a:r>
              <a:rPr lang="ru-RU" sz="1600" dirty="0">
                <a:solidFill>
                  <a:schemeClr val="tx1"/>
                </a:solidFill>
              </a:rPr>
              <a:t>и обеспечению их взаимодействия в докладах участников конгресса было представлено как одно из ключевых направление в области развития цифровой геологической картографии.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17999"/>
            <a:ext cx="1224136" cy="257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029" y="4730269"/>
            <a:ext cx="50040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latin typeface="+mj-lt"/>
              </a:rPr>
              <a:t>В </a:t>
            </a:r>
            <a:r>
              <a:rPr lang="ru-RU" sz="1500" b="1" dirty="0">
                <a:latin typeface="+mj-lt"/>
              </a:rPr>
              <a:t>2012</a:t>
            </a:r>
            <a:r>
              <a:rPr lang="ru-RU" sz="1500" dirty="0">
                <a:latin typeface="+mj-lt"/>
              </a:rPr>
              <a:t> году в </a:t>
            </a:r>
            <a:r>
              <a:rPr lang="ru-RU" sz="1500" dirty="0" smtClean="0">
                <a:latin typeface="+mj-lt"/>
              </a:rPr>
              <a:t>Австралии на </a:t>
            </a:r>
            <a:r>
              <a:rPr lang="ru-RU" sz="1500" dirty="0">
                <a:latin typeface="+mj-lt"/>
              </a:rPr>
              <a:t>34 сессии Международного геологического Конгресса, </a:t>
            </a:r>
            <a:r>
              <a:rPr lang="ru-RU" sz="1500" dirty="0" smtClean="0">
                <a:latin typeface="+mj-lt"/>
              </a:rPr>
              <a:t>выдвинута новая </a:t>
            </a:r>
            <a:r>
              <a:rPr lang="ru-RU" sz="1500" dirty="0">
                <a:latin typeface="+mj-lt"/>
              </a:rPr>
              <a:t>инициатива </a:t>
            </a:r>
            <a:r>
              <a:rPr lang="ru-RU" sz="1500" dirty="0" smtClean="0">
                <a:latin typeface="+mj-lt"/>
              </a:rPr>
              <a:t>-  </a:t>
            </a:r>
            <a:r>
              <a:rPr lang="ru-RU" sz="1500" dirty="0">
                <a:latin typeface="+mj-lt"/>
              </a:rPr>
              <a:t>создание мировой геологической </a:t>
            </a:r>
            <a:r>
              <a:rPr lang="ru-RU" sz="1500" dirty="0" smtClean="0">
                <a:latin typeface="+mj-lt"/>
              </a:rPr>
              <a:t>	</a:t>
            </a:r>
            <a:r>
              <a:rPr lang="ru-RU" sz="1500" dirty="0" err="1" smtClean="0">
                <a:latin typeface="+mj-lt"/>
              </a:rPr>
              <a:t>киберинфраструктуры</a:t>
            </a:r>
            <a:r>
              <a:rPr lang="ru-RU" sz="1500" dirty="0" smtClean="0">
                <a:latin typeface="+mj-lt"/>
              </a:rPr>
              <a:t>.</a:t>
            </a:r>
            <a:endParaRPr lang="ru-RU" sz="1500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653136"/>
            <a:ext cx="3718055" cy="111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446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База </a:t>
            </a:r>
            <a:r>
              <a:rPr lang="ru-RU" dirty="0">
                <a:solidFill>
                  <a:srgbClr val="002060"/>
                </a:solidFill>
              </a:rPr>
              <a:t>Данных </a:t>
            </a:r>
            <a:r>
              <a:rPr lang="ru-RU" dirty="0" smtClean="0">
                <a:solidFill>
                  <a:srgbClr val="002060"/>
                </a:solidFill>
              </a:rPr>
              <a:t>Госгеолкарт.       Актуальность создания.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00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dirty="0" smtClean="0">
                <a:effectLst/>
              </a:rPr>
              <a:t>Взаимодействие </a:t>
            </a:r>
            <a:r>
              <a:rPr lang="ru-RU" sz="2000" dirty="0">
                <a:effectLst/>
              </a:rPr>
              <a:t>с </a:t>
            </a:r>
            <a:r>
              <a:rPr lang="ru-RU" sz="2000" dirty="0" smtClean="0">
                <a:effectLst/>
              </a:rPr>
              <a:t>картографическим </a:t>
            </a:r>
            <a:r>
              <a:rPr lang="ru-RU" sz="2000" dirty="0">
                <a:effectLst/>
              </a:rPr>
              <a:t>сервисом </a:t>
            </a:r>
            <a:r>
              <a:rPr lang="ru-RU" sz="2000" dirty="0" smtClean="0">
                <a:effectLst/>
              </a:rPr>
              <a:t>– </a:t>
            </a:r>
            <a:r>
              <a:rPr lang="en-US" sz="2000" dirty="0" smtClean="0">
                <a:effectLst/>
              </a:rPr>
              <a:t/>
            </a:r>
            <a:br>
              <a:rPr lang="en-US" sz="2000" dirty="0" smtClean="0">
                <a:effectLst/>
              </a:rPr>
            </a:br>
            <a:r>
              <a:rPr lang="en-US" sz="2000" dirty="0" smtClean="0">
                <a:effectLst/>
              </a:rPr>
              <a:t>(</a:t>
            </a:r>
            <a:r>
              <a:rPr lang="ru-RU" sz="2000" dirty="0" smtClean="0">
                <a:effectLst/>
              </a:rPr>
              <a:t>виртуальный глобус</a:t>
            </a:r>
            <a:r>
              <a:rPr lang="en-US" sz="2000" dirty="0" smtClean="0">
                <a:effectLst/>
              </a:rPr>
              <a:t>) Google Earth</a:t>
            </a:r>
            <a:endParaRPr lang="ru-RU" sz="2000" dirty="0">
              <a:effectLst/>
            </a:endParaRPr>
          </a:p>
        </p:txBody>
      </p:sp>
      <p:pic>
        <p:nvPicPr>
          <p:cNvPr id="5" name="Объект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12" y="1580232"/>
            <a:ext cx="969866" cy="98467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814" y="1556792"/>
            <a:ext cx="6564642" cy="49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446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База </a:t>
            </a:r>
            <a:r>
              <a:rPr lang="ru-RU" dirty="0">
                <a:solidFill>
                  <a:srgbClr val="002060"/>
                </a:solidFill>
              </a:rPr>
              <a:t>Данных </a:t>
            </a:r>
            <a:r>
              <a:rPr lang="ru-RU" dirty="0" smtClean="0">
                <a:solidFill>
                  <a:srgbClr val="002060"/>
                </a:solidFill>
              </a:rPr>
              <a:t>Госгеолкарт.       Перспективы использования.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6460" y="6488668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адрес </a:t>
            </a:r>
            <a:r>
              <a:rPr lang="en-US" dirty="0"/>
              <a:t>WMS </a:t>
            </a:r>
            <a:r>
              <a:rPr lang="ru-RU" dirty="0"/>
              <a:t>сервера </a:t>
            </a:r>
            <a:r>
              <a:rPr lang="en-US" dirty="0">
                <a:solidFill>
                  <a:srgbClr val="0070C0"/>
                </a:solidFill>
                <a:hlinkClick r:id="rId4"/>
              </a:rPr>
              <a:t>http://wms.vsegei.ru/VSEGEI_Bedrock_geology/wms?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24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dirty="0">
                <a:effectLst/>
              </a:rPr>
              <a:t>Взаимодействие с картографическим сервисом – </a:t>
            </a:r>
            <a:r>
              <a:rPr lang="en-US" sz="2000" dirty="0">
                <a:effectLst/>
              </a:rPr>
              <a:t/>
            </a:r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(</a:t>
            </a:r>
            <a:r>
              <a:rPr lang="ru-RU" sz="2000" dirty="0">
                <a:effectLst/>
              </a:rPr>
              <a:t>виртуальный глобус</a:t>
            </a:r>
            <a:r>
              <a:rPr lang="en-US" sz="2000" dirty="0">
                <a:effectLst/>
              </a:rPr>
              <a:t>) Dapple</a:t>
            </a:r>
            <a:r>
              <a:rPr lang="ru-RU" sz="2000" dirty="0" smtClean="0">
                <a:effectLst/>
              </a:rPr>
              <a:t>-</a:t>
            </a:r>
            <a:r>
              <a:rPr lang="en-US" sz="2000" dirty="0" err="1" smtClean="0">
                <a:effectLst/>
              </a:rPr>
              <a:t>Geosoft</a:t>
            </a:r>
            <a:endParaRPr lang="ru-RU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36" y="2780928"/>
            <a:ext cx="95834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653" y="1433537"/>
            <a:ext cx="5846763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446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База </a:t>
            </a:r>
            <a:r>
              <a:rPr lang="ru-RU" dirty="0">
                <a:solidFill>
                  <a:srgbClr val="002060"/>
                </a:solidFill>
              </a:rPr>
              <a:t>Данных </a:t>
            </a:r>
            <a:r>
              <a:rPr lang="ru-RU" dirty="0" smtClean="0">
                <a:solidFill>
                  <a:srgbClr val="002060"/>
                </a:solidFill>
              </a:rPr>
              <a:t>Госгеолкарт.       Перспективы использования.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Объект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12" y="1628800"/>
            <a:ext cx="969866" cy="98467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2" name="Прямоугольник 11"/>
          <p:cNvSpPr/>
          <p:nvPr/>
        </p:nvSpPr>
        <p:spPr>
          <a:xfrm>
            <a:off x="136460" y="6488668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адрес </a:t>
            </a:r>
            <a:r>
              <a:rPr lang="en-US" dirty="0"/>
              <a:t>WMS </a:t>
            </a:r>
            <a:r>
              <a:rPr lang="ru-RU" dirty="0"/>
              <a:t>сервера </a:t>
            </a:r>
            <a:r>
              <a:rPr lang="en-US" dirty="0">
                <a:solidFill>
                  <a:srgbClr val="0070C0"/>
                </a:solidFill>
                <a:hlinkClick r:id="rId5"/>
              </a:rPr>
              <a:t>http://wms.vsegei.ru/VSEGEI_Bedrock_geology/wms?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50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699" y="116632"/>
            <a:ext cx="8229600" cy="12675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>
                <a:effectLst/>
              </a:rPr>
              <a:t>Взаимодействие с Информационной системой «СОБР </a:t>
            </a:r>
            <a:r>
              <a:rPr lang="ru-RU" sz="2800" dirty="0" err="1">
                <a:effectLst/>
              </a:rPr>
              <a:t>Роснедра</a:t>
            </a:r>
            <a:r>
              <a:rPr lang="ru-RU" sz="2800" dirty="0">
                <a:effectLst/>
              </a:rPr>
              <a:t>» (</a:t>
            </a:r>
            <a:r>
              <a:rPr lang="ru-RU" sz="2800" dirty="0" smtClean="0">
                <a:effectLst/>
              </a:rPr>
              <a:t>ФГУП </a:t>
            </a:r>
            <a:r>
              <a:rPr lang="ru-RU" sz="2800" dirty="0" err="1">
                <a:effectLst/>
              </a:rPr>
              <a:t>ВНИИгеосистем</a:t>
            </a:r>
            <a:r>
              <a:rPr lang="ru-RU" sz="2800" dirty="0">
                <a:effectLst/>
              </a:rPr>
              <a:t>)</a:t>
            </a:r>
            <a:endParaRPr lang="ru-RU" sz="2800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16832"/>
            <a:ext cx="7272808" cy="45365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46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База </a:t>
            </a:r>
            <a:r>
              <a:rPr lang="ru-RU" dirty="0">
                <a:solidFill>
                  <a:srgbClr val="002060"/>
                </a:solidFill>
              </a:rPr>
              <a:t>Данных </a:t>
            </a:r>
            <a:r>
              <a:rPr lang="ru-RU" dirty="0" smtClean="0">
                <a:solidFill>
                  <a:srgbClr val="002060"/>
                </a:solidFill>
              </a:rPr>
              <a:t>Госгеолкарт.       Перспективы использования.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36" y="2704156"/>
            <a:ext cx="95834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12" y="1624036"/>
            <a:ext cx="969866" cy="98467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36" y="3568252"/>
            <a:ext cx="969864" cy="79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6460" y="6488668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адрес </a:t>
            </a:r>
            <a:r>
              <a:rPr lang="en-US" dirty="0"/>
              <a:t>WMS </a:t>
            </a:r>
            <a:r>
              <a:rPr lang="ru-RU" dirty="0"/>
              <a:t>сервера </a:t>
            </a:r>
            <a:r>
              <a:rPr lang="en-US" dirty="0">
                <a:solidFill>
                  <a:srgbClr val="0070C0"/>
                </a:solidFill>
                <a:hlinkClick r:id="rId6"/>
              </a:rPr>
              <a:t>http://wms.vsegei.ru/VSEGEI_Bedrock_geology/wms?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320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effectLst/>
              </a:rPr>
              <a:t>Взаимодействие с электронной картой недропользования РФ (ФГУНПП «</a:t>
            </a:r>
            <a:r>
              <a:rPr lang="ru-RU" sz="1800" dirty="0" err="1">
                <a:effectLst/>
              </a:rPr>
              <a:t>Аэрогеология</a:t>
            </a:r>
            <a:r>
              <a:rPr lang="ru-RU" sz="1800" dirty="0">
                <a:effectLst/>
              </a:rPr>
              <a:t>» информационно-аналитический центр «Минерал</a:t>
            </a:r>
            <a:r>
              <a:rPr lang="ru-RU" sz="1800" dirty="0" smtClean="0">
                <a:effectLst/>
              </a:rPr>
              <a:t>»)</a:t>
            </a:r>
            <a:endParaRPr lang="ru-RU" sz="1800" dirty="0"/>
          </a:p>
        </p:txBody>
      </p:sp>
      <p:pic>
        <p:nvPicPr>
          <p:cNvPr id="2050" name="Рисунок 1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3390909" cy="228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08902" y="5672605"/>
            <a:ext cx="677942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rgbClr val="002060"/>
                </a:solidFill>
                <a:latin typeface="+mj-lt"/>
              </a:rPr>
              <a:t>Доклад 18 апреля 10.30-10.45:</a:t>
            </a:r>
          </a:p>
          <a:p>
            <a:r>
              <a:rPr lang="ru-RU" sz="1300" dirty="0" smtClean="0">
                <a:solidFill>
                  <a:srgbClr val="002060"/>
                </a:solidFill>
                <a:latin typeface="+mj-lt"/>
              </a:rPr>
              <a:t>«Онлайн-интеграция </a:t>
            </a:r>
            <a:r>
              <a:rPr lang="ru-RU" sz="1300" dirty="0">
                <a:solidFill>
                  <a:srgbClr val="002060"/>
                </a:solidFill>
                <a:latin typeface="+mj-lt"/>
              </a:rPr>
              <a:t>растровых геологических карт масштаба 1:1 000 000 с материалами электронной карты недропользования Российской </a:t>
            </a:r>
            <a:r>
              <a:rPr lang="ru-RU" sz="1300" dirty="0" smtClean="0">
                <a:solidFill>
                  <a:srgbClr val="002060"/>
                </a:solidFill>
                <a:latin typeface="+mj-lt"/>
              </a:rPr>
              <a:t>Федерации».</a:t>
            </a:r>
            <a:endParaRPr lang="ru-RU" sz="1300" dirty="0">
              <a:solidFill>
                <a:srgbClr val="002060"/>
              </a:solidFill>
              <a:latin typeface="+mj-lt"/>
            </a:endParaRPr>
          </a:p>
          <a:p>
            <a:r>
              <a:rPr lang="ru-RU" sz="1300" dirty="0" err="1">
                <a:solidFill>
                  <a:srgbClr val="002060"/>
                </a:solidFill>
                <a:latin typeface="+mj-lt"/>
              </a:rPr>
              <a:t>Ставский</a:t>
            </a:r>
            <a:r>
              <a:rPr lang="ru-RU" sz="1300" dirty="0">
                <a:solidFill>
                  <a:srgbClr val="002060"/>
                </a:solidFill>
                <a:latin typeface="+mj-lt"/>
              </a:rPr>
              <a:t> А.П, Флоренский К.В., (ФГУНПП «</a:t>
            </a:r>
            <a:r>
              <a:rPr lang="ru-RU" sz="1300" dirty="0" err="1">
                <a:solidFill>
                  <a:srgbClr val="002060"/>
                </a:solidFill>
                <a:latin typeface="+mj-lt"/>
              </a:rPr>
              <a:t>Аэрогеология</a:t>
            </a:r>
            <a:r>
              <a:rPr lang="ru-RU" sz="1300" dirty="0">
                <a:solidFill>
                  <a:srgbClr val="002060"/>
                </a:solidFill>
                <a:latin typeface="+mj-lt"/>
              </a:rPr>
              <a:t>»)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446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База </a:t>
            </a:r>
            <a:r>
              <a:rPr lang="ru-RU" dirty="0">
                <a:solidFill>
                  <a:srgbClr val="002060"/>
                </a:solidFill>
              </a:rPr>
              <a:t>Данных </a:t>
            </a:r>
            <a:r>
              <a:rPr lang="ru-RU" dirty="0" smtClean="0">
                <a:solidFill>
                  <a:srgbClr val="002060"/>
                </a:solidFill>
              </a:rPr>
              <a:t>Госгеолкарт.       Перспективы использования.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2" y="4509120"/>
            <a:ext cx="969866" cy="72008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36" y="2708920"/>
            <a:ext cx="95834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12" y="1628800"/>
            <a:ext cx="969866" cy="98467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36" y="3573016"/>
            <a:ext cx="969864" cy="79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79" y="2708919"/>
            <a:ext cx="4392523" cy="2963685"/>
          </a:xfrm>
        </p:spPr>
      </p:pic>
    </p:spTree>
    <p:extLst>
      <p:ext uri="{BB962C8B-B14F-4D97-AF65-F5344CB8AC3E}">
        <p14:creationId xmlns:p14="http://schemas.microsoft.com/office/powerpoint/2010/main" val="51894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428" y="648072"/>
            <a:ext cx="8229600" cy="9087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dirty="0" smtClean="0">
                <a:effectLst/>
              </a:rPr>
              <a:t>Доступ к Базе данных Госгеолкарт возможен с использованием геоинформационных систем, поддерживающих </a:t>
            </a:r>
            <a:r>
              <a:rPr lang="ru-RU" sz="2000" dirty="0">
                <a:effectLst/>
              </a:rPr>
              <a:t>картографические стандарты открытого </a:t>
            </a:r>
            <a:r>
              <a:rPr lang="ru-RU" sz="2000" dirty="0" err="1">
                <a:effectLst/>
              </a:rPr>
              <a:t>геопространственного</a:t>
            </a:r>
            <a:r>
              <a:rPr lang="ru-RU" sz="2000" dirty="0">
                <a:effectLst/>
              </a:rPr>
              <a:t> </a:t>
            </a:r>
            <a:r>
              <a:rPr lang="ru-RU" sz="2000" dirty="0" smtClean="0">
                <a:effectLst/>
              </a:rPr>
              <a:t>консорциума</a:t>
            </a:r>
            <a:endParaRPr lang="ru-RU" sz="20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2460802" y="1796044"/>
            <a:ext cx="5783606" cy="4513276"/>
            <a:chOff x="2483768" y="1628800"/>
            <a:chExt cx="6408712" cy="5055616"/>
          </a:xfrm>
        </p:grpSpPr>
        <p:pic>
          <p:nvPicPr>
            <p:cNvPr id="10" name="Picture 3" descr="blade_server1 (WinCE)"/>
            <p:cNvPicPr>
              <a:picLocks noChangeAspect="1" noChangeArrowheads="1"/>
            </p:cNvPicPr>
            <p:nvPr/>
          </p:nvPicPr>
          <p:blipFill>
            <a:blip r:embed="rId2" cstate="print">
              <a:lum bright="30000" contrast="-38000"/>
            </a:blip>
            <a:srcRect/>
            <a:stretch>
              <a:fillRect/>
            </a:stretch>
          </p:blipFill>
          <p:spPr bwMode="auto">
            <a:xfrm>
              <a:off x="2843808" y="4653136"/>
              <a:ext cx="2952328" cy="1966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 descr="blade_server1 (WinCE)"/>
            <p:cNvPicPr>
              <a:picLocks noChangeAspect="1" noChangeArrowheads="1"/>
            </p:cNvPicPr>
            <p:nvPr/>
          </p:nvPicPr>
          <p:blipFill>
            <a:blip r:embed="rId2" cstate="print">
              <a:lum bright="30000" contrast="-38000"/>
            </a:blip>
            <a:srcRect/>
            <a:stretch>
              <a:fillRect/>
            </a:stretch>
          </p:blipFill>
          <p:spPr bwMode="auto">
            <a:xfrm>
              <a:off x="5796136" y="4653136"/>
              <a:ext cx="2877150" cy="1916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AutoShape 4"/>
            <p:cNvSpPr>
              <a:spLocks noChangeArrowheads="1"/>
            </p:cNvSpPr>
            <p:nvPr/>
          </p:nvSpPr>
          <p:spPr bwMode="auto">
            <a:xfrm>
              <a:off x="3419872" y="5805264"/>
              <a:ext cx="4248472" cy="879152"/>
            </a:xfrm>
            <a:prstGeom prst="can">
              <a:avLst>
                <a:gd name="adj" fmla="val 25000"/>
              </a:avLst>
            </a:prstGeom>
            <a:solidFill>
              <a:srgbClr val="C0C0C0">
                <a:alpha val="65881"/>
              </a:srgbClr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anchor="ctr"/>
            <a:lstStyle/>
            <a:p>
              <a:pPr algn="ctr"/>
              <a:r>
                <a:rPr lang="ru-RU" sz="3200" dirty="0" smtClean="0"/>
                <a:t>данные</a:t>
              </a:r>
              <a:endParaRPr lang="ru-RU" sz="3200" b="0" dirty="0"/>
            </a:p>
          </p:txBody>
        </p:sp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7884368" y="1700808"/>
              <a:ext cx="747062" cy="792088"/>
              <a:chOff x="1544" y="3046"/>
              <a:chExt cx="749" cy="837"/>
            </a:xfrm>
          </p:grpSpPr>
          <p:pic>
            <p:nvPicPr>
              <p:cNvPr id="38" name="Picture 9" descr="j019538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55" y="3203"/>
                <a:ext cx="638" cy="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10" descr="arc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44" y="3046"/>
                <a:ext cx="38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AutoShape 25"/>
            <p:cNvSpPr>
              <a:spLocks noChangeArrowheads="1"/>
            </p:cNvSpPr>
            <p:nvPr/>
          </p:nvSpPr>
          <p:spPr bwMode="auto">
            <a:xfrm>
              <a:off x="2699792" y="2564904"/>
              <a:ext cx="1727895" cy="433388"/>
            </a:xfrm>
            <a:prstGeom prst="roundRect">
              <a:avLst>
                <a:gd name="adj" fmla="val 16667"/>
              </a:avLst>
            </a:prstGeom>
            <a:solidFill>
              <a:srgbClr val="C0C0C0">
                <a:alpha val="70195"/>
              </a:srgbClr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0" dirty="0" err="1" smtClean="0"/>
                <a:t>ArcGis</a:t>
              </a:r>
              <a:endParaRPr lang="ru-RU" sz="2000" b="0" dirty="0"/>
            </a:p>
          </p:txBody>
        </p:sp>
        <p:sp>
          <p:nvSpPr>
            <p:cNvPr id="15" name="AutoShape 25"/>
            <p:cNvSpPr>
              <a:spLocks noChangeArrowheads="1"/>
            </p:cNvSpPr>
            <p:nvPr/>
          </p:nvSpPr>
          <p:spPr bwMode="auto">
            <a:xfrm>
              <a:off x="4572000" y="2564904"/>
              <a:ext cx="1727895" cy="433388"/>
            </a:xfrm>
            <a:prstGeom prst="roundRect">
              <a:avLst>
                <a:gd name="adj" fmla="val 16667"/>
              </a:avLst>
            </a:prstGeom>
            <a:solidFill>
              <a:srgbClr val="C0C0C0">
                <a:alpha val="70195"/>
              </a:srgbClr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0" dirty="0" smtClean="0"/>
                <a:t>MapInfo</a:t>
              </a:r>
              <a:endParaRPr lang="ru-RU" sz="2000" b="0" dirty="0"/>
            </a:p>
          </p:txBody>
        </p:sp>
        <p:sp>
          <p:nvSpPr>
            <p:cNvPr id="16" name="AutoShape 25"/>
            <p:cNvSpPr>
              <a:spLocks noChangeArrowheads="1"/>
            </p:cNvSpPr>
            <p:nvPr/>
          </p:nvSpPr>
          <p:spPr bwMode="auto">
            <a:xfrm>
              <a:off x="2699792" y="3140968"/>
              <a:ext cx="1728192" cy="433388"/>
            </a:xfrm>
            <a:prstGeom prst="roundRect">
              <a:avLst>
                <a:gd name="adj" fmla="val 16667"/>
              </a:avLst>
            </a:prstGeom>
            <a:solidFill>
              <a:srgbClr val="C0C0C0">
                <a:alpha val="70195"/>
              </a:srgbClr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0" dirty="0" err="1" smtClean="0"/>
                <a:t>QuantumGis</a:t>
              </a:r>
              <a:endParaRPr lang="ru-RU" sz="2000" b="0" dirty="0"/>
            </a:p>
          </p:txBody>
        </p:sp>
        <p:sp>
          <p:nvSpPr>
            <p:cNvPr id="17" name="AutoShape 25"/>
            <p:cNvSpPr>
              <a:spLocks noChangeArrowheads="1"/>
            </p:cNvSpPr>
            <p:nvPr/>
          </p:nvSpPr>
          <p:spPr bwMode="auto">
            <a:xfrm>
              <a:off x="6948264" y="2564904"/>
              <a:ext cx="1728192" cy="433388"/>
            </a:xfrm>
            <a:prstGeom prst="roundRect">
              <a:avLst>
                <a:gd name="adj" fmla="val 16667"/>
              </a:avLst>
            </a:prstGeom>
            <a:solidFill>
              <a:srgbClr val="C0C0C0">
                <a:alpha val="70195"/>
              </a:srgbClr>
            </a:solidFill>
            <a:ln w="381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000" dirty="0" err="1" smtClean="0"/>
                <a:t>ГисИнтегро</a:t>
              </a:r>
              <a:endParaRPr lang="ru-RU" sz="2000" b="0" dirty="0"/>
            </a:p>
          </p:txBody>
        </p:sp>
        <p:sp>
          <p:nvSpPr>
            <p:cNvPr id="18" name="AutoShape 5"/>
            <p:cNvSpPr>
              <a:spLocks noChangeArrowheads="1"/>
            </p:cNvSpPr>
            <p:nvPr/>
          </p:nvSpPr>
          <p:spPr bwMode="auto">
            <a:xfrm>
              <a:off x="5796136" y="4941168"/>
              <a:ext cx="1656184" cy="433388"/>
            </a:xfrm>
            <a:prstGeom prst="roundRect">
              <a:avLst>
                <a:gd name="adj" fmla="val 16667"/>
              </a:avLst>
            </a:prstGeom>
            <a:solidFill>
              <a:srgbClr val="C0C0C0">
                <a:alpha val="70195"/>
              </a:srgbClr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smtClean="0"/>
                <a:t>WMS Server</a:t>
              </a:r>
              <a:endParaRPr lang="ru-RU" sz="2000" b="0" dirty="0"/>
            </a:p>
          </p:txBody>
        </p:sp>
        <p:sp>
          <p:nvSpPr>
            <p:cNvPr id="19" name="AutoShape 5"/>
            <p:cNvSpPr>
              <a:spLocks noChangeArrowheads="1"/>
            </p:cNvSpPr>
            <p:nvPr/>
          </p:nvSpPr>
          <p:spPr bwMode="auto">
            <a:xfrm>
              <a:off x="3275856" y="4941168"/>
              <a:ext cx="1656184" cy="433388"/>
            </a:xfrm>
            <a:prstGeom prst="roundRect">
              <a:avLst>
                <a:gd name="adj" fmla="val 16667"/>
              </a:avLst>
            </a:prstGeom>
            <a:solidFill>
              <a:srgbClr val="C0C0C0">
                <a:alpha val="70195"/>
              </a:srgbClr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smtClean="0"/>
                <a:t>WFS Server</a:t>
              </a:r>
              <a:endParaRPr lang="ru-RU" sz="2000" b="0" dirty="0"/>
            </a:p>
          </p:txBody>
        </p:sp>
        <p:sp>
          <p:nvSpPr>
            <p:cNvPr id="20" name="AutoShape 25"/>
            <p:cNvSpPr>
              <a:spLocks noChangeArrowheads="1"/>
            </p:cNvSpPr>
            <p:nvPr/>
          </p:nvSpPr>
          <p:spPr bwMode="auto">
            <a:xfrm>
              <a:off x="4572000" y="3140968"/>
              <a:ext cx="1727895" cy="433388"/>
            </a:xfrm>
            <a:prstGeom prst="roundRect">
              <a:avLst>
                <a:gd name="adj" fmla="val 16667"/>
              </a:avLst>
            </a:prstGeom>
            <a:solidFill>
              <a:srgbClr val="C0C0C0">
                <a:alpha val="70195"/>
              </a:srgbClr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000" dirty="0" smtClean="0"/>
                <a:t>Другие</a:t>
              </a:r>
              <a:endParaRPr lang="ru-RU" sz="2000" b="0" dirty="0"/>
            </a:p>
          </p:txBody>
        </p:sp>
        <p:grpSp>
          <p:nvGrpSpPr>
            <p:cNvPr id="21" name="Group 8"/>
            <p:cNvGrpSpPr>
              <a:grpSpLocks/>
            </p:cNvGrpSpPr>
            <p:nvPr/>
          </p:nvGrpSpPr>
          <p:grpSpPr bwMode="auto">
            <a:xfrm>
              <a:off x="6372200" y="1700808"/>
              <a:ext cx="747062" cy="792088"/>
              <a:chOff x="1544" y="3046"/>
              <a:chExt cx="749" cy="837"/>
            </a:xfrm>
          </p:grpSpPr>
          <p:pic>
            <p:nvPicPr>
              <p:cNvPr id="36" name="Picture 9" descr="j019538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55" y="3203"/>
                <a:ext cx="638" cy="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10" descr="arc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44" y="3046"/>
                <a:ext cx="38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2" name="Group 8"/>
            <p:cNvGrpSpPr>
              <a:grpSpLocks/>
            </p:cNvGrpSpPr>
            <p:nvPr/>
          </p:nvGrpSpPr>
          <p:grpSpPr bwMode="auto">
            <a:xfrm>
              <a:off x="4860032" y="1700808"/>
              <a:ext cx="747062" cy="792088"/>
              <a:chOff x="1544" y="3046"/>
              <a:chExt cx="749" cy="837"/>
            </a:xfrm>
          </p:grpSpPr>
          <p:pic>
            <p:nvPicPr>
              <p:cNvPr id="34" name="Picture 9" descr="j019538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55" y="3203"/>
                <a:ext cx="638" cy="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10" descr="arc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44" y="3046"/>
                <a:ext cx="38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3" name="Group 8"/>
            <p:cNvGrpSpPr>
              <a:grpSpLocks/>
            </p:cNvGrpSpPr>
            <p:nvPr/>
          </p:nvGrpSpPr>
          <p:grpSpPr bwMode="auto">
            <a:xfrm>
              <a:off x="2987824" y="1628800"/>
              <a:ext cx="747062" cy="792088"/>
              <a:chOff x="1544" y="3046"/>
              <a:chExt cx="749" cy="837"/>
            </a:xfrm>
          </p:grpSpPr>
          <p:pic>
            <p:nvPicPr>
              <p:cNvPr id="32" name="Picture 9" descr="j019538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55" y="3203"/>
                <a:ext cx="638" cy="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10" descr="arc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44" y="3046"/>
                <a:ext cx="38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Облако 23"/>
            <p:cNvSpPr/>
            <p:nvPr/>
          </p:nvSpPr>
          <p:spPr>
            <a:xfrm>
              <a:off x="5940152" y="4221088"/>
              <a:ext cx="1152128" cy="55436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WMS</a:t>
              </a:r>
              <a:endParaRPr lang="ru-RU" sz="1600" dirty="0"/>
            </a:p>
          </p:txBody>
        </p:sp>
        <p:sp>
          <p:nvSpPr>
            <p:cNvPr id="25" name="Облако 24"/>
            <p:cNvSpPr/>
            <p:nvPr/>
          </p:nvSpPr>
          <p:spPr>
            <a:xfrm>
              <a:off x="3419872" y="4242792"/>
              <a:ext cx="1224136" cy="55436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WFS</a:t>
              </a:r>
              <a:endParaRPr lang="ru-RU" sz="1600" dirty="0"/>
            </a:p>
          </p:txBody>
        </p:sp>
        <p:cxnSp>
          <p:nvCxnSpPr>
            <p:cNvPr id="26" name="Прямая со стрелкой 25"/>
            <p:cNvCxnSpPr/>
            <p:nvPr/>
          </p:nvCxnSpPr>
          <p:spPr>
            <a:xfrm rot="10800000" flipV="1">
              <a:off x="5292080" y="5373216"/>
              <a:ext cx="1008112" cy="7920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 rot="16200000" flipH="1">
              <a:off x="4427984" y="5445224"/>
              <a:ext cx="792088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2483768" y="3717032"/>
              <a:ext cx="640871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 rot="5400000">
              <a:off x="3887924" y="3968266"/>
              <a:ext cx="36004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6740198" y="2924943"/>
              <a:ext cx="636256" cy="792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0" dirty="0" smtClean="0"/>
                <a:t>...</a:t>
              </a:r>
              <a:endParaRPr lang="ru-RU" sz="2000" b="0" dirty="0"/>
            </a:p>
          </p:txBody>
        </p:sp>
        <p:cxnSp>
          <p:nvCxnSpPr>
            <p:cNvPr id="31" name="Прямая со стрелкой 30"/>
            <p:cNvCxnSpPr/>
            <p:nvPr/>
          </p:nvCxnSpPr>
          <p:spPr>
            <a:xfrm rot="5400000">
              <a:off x="6336990" y="3968266"/>
              <a:ext cx="36004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Прямоугольник 39"/>
          <p:cNvSpPr/>
          <p:nvPr/>
        </p:nvSpPr>
        <p:spPr>
          <a:xfrm>
            <a:off x="0" y="446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База </a:t>
            </a:r>
            <a:r>
              <a:rPr lang="ru-RU" dirty="0">
                <a:solidFill>
                  <a:srgbClr val="002060"/>
                </a:solidFill>
              </a:rPr>
              <a:t>Данных </a:t>
            </a:r>
            <a:r>
              <a:rPr lang="ru-RU" dirty="0" smtClean="0">
                <a:solidFill>
                  <a:srgbClr val="002060"/>
                </a:solidFill>
              </a:rPr>
              <a:t>Госгеолкарт.       Перспективы использования.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5" name="Рисунок 4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2" y="4506181"/>
            <a:ext cx="969866" cy="720080"/>
          </a:xfrm>
          <a:prstGeom prst="rect">
            <a:avLst/>
          </a:prstGeom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36" y="2705981"/>
            <a:ext cx="95834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Объект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12" y="1625861"/>
            <a:ext cx="969866" cy="98467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36" y="3570077"/>
            <a:ext cx="969864" cy="79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Группа 48"/>
          <p:cNvGrpSpPr/>
          <p:nvPr/>
        </p:nvGrpSpPr>
        <p:grpSpPr>
          <a:xfrm>
            <a:off x="343436" y="5316886"/>
            <a:ext cx="958342" cy="560386"/>
            <a:chOff x="1907704" y="1556792"/>
            <a:chExt cx="6355298" cy="4115812"/>
          </a:xfrm>
        </p:grpSpPr>
        <p:pic>
          <p:nvPicPr>
            <p:cNvPr id="50" name="Рисунок 1" descr="image00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556792"/>
              <a:ext cx="3390909" cy="2287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Объект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479" y="2708919"/>
              <a:ext cx="4392523" cy="2963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084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Заключение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568952" cy="5256584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</a:rPr>
              <a:t>Официальный статус отраслевых информационных систем</a:t>
            </a:r>
          </a:p>
          <a:p>
            <a:pPr algn="just"/>
            <a:endParaRPr lang="ru-RU" sz="1600" dirty="0" smtClean="0"/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Сегодня </a:t>
            </a:r>
            <a:r>
              <a:rPr lang="ru-RU" sz="1600" dirty="0">
                <a:solidFill>
                  <a:srgbClr val="002060"/>
                </a:solidFill>
              </a:rPr>
              <a:t>развивающиеся информационные системы и базы данных организаций  </a:t>
            </a:r>
            <a:r>
              <a:rPr lang="ru-RU" sz="1600" dirty="0" err="1">
                <a:solidFill>
                  <a:srgbClr val="002060"/>
                </a:solidFill>
              </a:rPr>
              <a:t>Роснедра</a:t>
            </a:r>
            <a:r>
              <a:rPr lang="ru-RU" sz="1600" dirty="0">
                <a:solidFill>
                  <a:srgbClr val="002060"/>
                </a:solidFill>
              </a:rPr>
              <a:t> не имеют официального статуса, за редким исключением. Это обстоятельство затрудняет ведение и развитие систем в отраслевых предприятиях, усложняет построение успешного взаимодействия между ними и снижает эффективность использования геологической информации.</a:t>
            </a:r>
          </a:p>
          <a:p>
            <a:pPr algn="just"/>
            <a:endParaRPr lang="ru-RU" sz="1600" dirty="0" smtClean="0">
              <a:solidFill>
                <a:srgbClr val="002060"/>
              </a:solidFill>
            </a:endParaRPr>
          </a:p>
          <a:p>
            <a:pPr algn="just"/>
            <a:r>
              <a:rPr lang="ru-RU" sz="1600" b="1" dirty="0">
                <a:solidFill>
                  <a:srgbClr val="0070C0"/>
                </a:solidFill>
              </a:rPr>
              <a:t>Общеотраслевая распределенная информационная система</a:t>
            </a:r>
          </a:p>
          <a:p>
            <a:pPr algn="just"/>
            <a:endParaRPr lang="ru-RU" sz="1600" b="1" dirty="0">
              <a:solidFill>
                <a:srgbClr val="002060"/>
              </a:solidFill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Назрела необходимость рассмотреть </a:t>
            </a:r>
            <a:r>
              <a:rPr lang="ru-RU" sz="1600" dirty="0">
                <a:solidFill>
                  <a:srgbClr val="002060"/>
                </a:solidFill>
              </a:rPr>
              <a:t>вопрос о создании  общеотраслевой распределенной информационной </a:t>
            </a:r>
            <a:r>
              <a:rPr lang="ru-RU" sz="1600" dirty="0" smtClean="0">
                <a:solidFill>
                  <a:srgbClr val="002060"/>
                </a:solidFill>
              </a:rPr>
              <a:t>системы. Профилирующие </a:t>
            </a:r>
            <a:r>
              <a:rPr lang="ru-RU" sz="1600" dirty="0">
                <a:solidFill>
                  <a:srgbClr val="002060"/>
                </a:solidFill>
              </a:rPr>
              <a:t>предприятия </a:t>
            </a:r>
            <a:r>
              <a:rPr lang="ru-RU" sz="1600" dirty="0" smtClean="0">
                <a:solidFill>
                  <a:srgbClr val="002060"/>
                </a:solidFill>
              </a:rPr>
              <a:t>в состоянии формировать специализированные базы </a:t>
            </a:r>
            <a:r>
              <a:rPr lang="ru-RU" sz="1600" dirty="0">
                <a:solidFill>
                  <a:srgbClr val="002060"/>
                </a:solidFill>
              </a:rPr>
              <a:t> данных по направлению </a:t>
            </a:r>
            <a:r>
              <a:rPr lang="ru-RU" sz="1600" dirty="0" smtClean="0">
                <a:solidFill>
                  <a:srgbClr val="002060"/>
                </a:solidFill>
              </a:rPr>
              <a:t>деятельности</a:t>
            </a:r>
            <a:r>
              <a:rPr lang="ru-RU" sz="1600" dirty="0">
                <a:solidFill>
                  <a:srgbClr val="002060"/>
                </a:solidFill>
              </a:rPr>
              <a:t>, отвечать за </a:t>
            </a:r>
            <a:r>
              <a:rPr lang="ru-RU" sz="1600" dirty="0" smtClean="0">
                <a:solidFill>
                  <a:srgbClr val="002060"/>
                </a:solidFill>
              </a:rPr>
              <a:t>качество и </a:t>
            </a:r>
            <a:r>
              <a:rPr lang="ru-RU" sz="1600" dirty="0">
                <a:solidFill>
                  <a:srgbClr val="002060"/>
                </a:solidFill>
              </a:rPr>
              <a:t>полноту </a:t>
            </a:r>
            <a:r>
              <a:rPr lang="ru-RU" sz="1600" dirty="0" smtClean="0">
                <a:solidFill>
                  <a:srgbClr val="002060"/>
                </a:solidFill>
              </a:rPr>
              <a:t>материалов и </a:t>
            </a:r>
            <a:r>
              <a:rPr lang="ru-RU" sz="1600" dirty="0">
                <a:solidFill>
                  <a:srgbClr val="002060"/>
                </a:solidFill>
              </a:rPr>
              <a:t>обеспечивать постоянный доступ к созданным ресурсам по сети Интернет на </a:t>
            </a:r>
            <a:r>
              <a:rPr lang="ru-RU" sz="1600" dirty="0" smtClean="0">
                <a:solidFill>
                  <a:srgbClr val="002060"/>
                </a:solidFill>
              </a:rPr>
              <a:t>основе открытых стандартов. В </a:t>
            </a:r>
            <a:r>
              <a:rPr lang="ru-RU" sz="1600" dirty="0">
                <a:solidFill>
                  <a:srgbClr val="002060"/>
                </a:solidFill>
              </a:rPr>
              <a:t>этом случае общеотраслевая система будет строиться не путем  физической передачи </a:t>
            </a:r>
            <a:r>
              <a:rPr lang="ru-RU" sz="1600" dirty="0" smtClean="0">
                <a:solidFill>
                  <a:srgbClr val="002060"/>
                </a:solidFill>
              </a:rPr>
              <a:t>данных в интеграционную систему, </a:t>
            </a:r>
            <a:r>
              <a:rPr lang="ru-RU" sz="1600" dirty="0">
                <a:solidFill>
                  <a:srgbClr val="002060"/>
                </a:solidFill>
              </a:rPr>
              <a:t>а  </a:t>
            </a:r>
            <a:r>
              <a:rPr lang="ru-RU" sz="1600" dirty="0" smtClean="0">
                <a:solidFill>
                  <a:srgbClr val="002060"/>
                </a:solidFill>
              </a:rPr>
              <a:t>в режиме </a:t>
            </a:r>
            <a:r>
              <a:rPr lang="ru-RU" sz="1600" dirty="0" err="1" smtClean="0">
                <a:solidFill>
                  <a:srgbClr val="002060"/>
                </a:solidFill>
              </a:rPr>
              <a:t>on-line</a:t>
            </a:r>
            <a:r>
              <a:rPr lang="ru-RU" sz="1600" dirty="0" smtClean="0">
                <a:solidFill>
                  <a:srgbClr val="002060"/>
                </a:solidFill>
              </a:rPr>
              <a:t> доступа к специализированных базам данных предприятий. 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5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6002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Спасибо за внимание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8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023" y="908720"/>
            <a:ext cx="3850206" cy="1368152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solidFill>
                  <a:schemeClr val="tx2"/>
                </a:solidFill>
                <a:latin typeface="+mn-lt"/>
              </a:rPr>
              <a:t>Бесшовная геологическая карта Австралии масштаба 1:1 000 </a:t>
            </a:r>
            <a:r>
              <a:rPr lang="ru-RU" sz="1800" dirty="0" smtClean="0">
                <a:solidFill>
                  <a:schemeClr val="tx2"/>
                </a:solidFill>
                <a:latin typeface="+mn-lt"/>
              </a:rPr>
              <a:t>000.</a:t>
            </a:r>
            <a:r>
              <a:rPr lang="ru-RU" sz="1800" dirty="0">
                <a:solidFill>
                  <a:schemeClr val="tx2"/>
                </a:solidFill>
                <a:latin typeface="+mn-lt"/>
              </a:rPr>
              <a:t/>
            </a:r>
            <a:br>
              <a:rPr lang="ru-RU" sz="1800" dirty="0">
                <a:solidFill>
                  <a:schemeClr val="tx2"/>
                </a:solidFill>
                <a:latin typeface="+mn-lt"/>
              </a:rPr>
            </a:br>
            <a:r>
              <a:rPr lang="ru-RU" sz="1800" dirty="0" smtClean="0">
                <a:solidFill>
                  <a:schemeClr val="tx2"/>
                </a:solidFill>
                <a:latin typeface="+mn-lt"/>
              </a:rPr>
              <a:t>Создана </a:t>
            </a:r>
            <a:r>
              <a:rPr lang="ru-RU" sz="1800" dirty="0">
                <a:solidFill>
                  <a:schemeClr val="tx2"/>
                </a:solidFill>
                <a:latin typeface="+mn-lt"/>
              </a:rPr>
              <a:t>в 2008 г</a:t>
            </a:r>
            <a:r>
              <a:rPr lang="ru-RU" sz="1800" dirty="0" smtClean="0">
                <a:solidFill>
                  <a:schemeClr val="tx2"/>
                </a:solidFill>
                <a:latin typeface="+mn-lt"/>
              </a:rPr>
              <a:t>. </a:t>
            </a:r>
            <a:br>
              <a:rPr lang="ru-RU" sz="1800" dirty="0" smtClean="0">
                <a:solidFill>
                  <a:schemeClr val="tx2"/>
                </a:solidFill>
                <a:latin typeface="+mn-lt"/>
              </a:rPr>
            </a:br>
            <a:r>
              <a:rPr lang="ru-RU" sz="1800" dirty="0" smtClean="0">
                <a:solidFill>
                  <a:schemeClr val="tx2"/>
                </a:solidFill>
                <a:latin typeface="+mn-lt"/>
              </a:rPr>
              <a:t>На МГК34 в Австралии представлена </a:t>
            </a:r>
            <a:r>
              <a:rPr lang="ru-RU" sz="1800" dirty="0">
                <a:solidFill>
                  <a:schemeClr val="tx2"/>
                </a:solidFill>
                <a:latin typeface="+mn-lt"/>
              </a:rPr>
              <a:t>актуализированная версия</a:t>
            </a:r>
          </a:p>
        </p:txBody>
      </p:sp>
      <p:pic>
        <p:nvPicPr>
          <p:cNvPr id="1026" name="Picture 2" descr="GA13550-austra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13" y="2564904"/>
            <a:ext cx="3803239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46010"/>
            <a:ext cx="4334942" cy="591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446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База </a:t>
            </a:r>
            <a:r>
              <a:rPr lang="ru-RU" dirty="0">
                <a:solidFill>
                  <a:srgbClr val="002060"/>
                </a:solidFill>
              </a:rPr>
              <a:t>Данных </a:t>
            </a:r>
            <a:r>
              <a:rPr lang="ru-RU" dirty="0" smtClean="0">
                <a:solidFill>
                  <a:srgbClr val="002060"/>
                </a:solidFill>
              </a:rPr>
              <a:t>Госгеолкарт.       Актуальность создания.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5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16832"/>
            <a:ext cx="4104456" cy="48245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«</a:t>
            </a:r>
            <a:r>
              <a:rPr lang="fr-FR" sz="1400" b="1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International </a:t>
            </a:r>
            <a:r>
              <a:rPr lang="fr-FR" sz="14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convergence on 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/>
            </a:r>
            <a:br>
              <a:rPr lang="ru-RU" sz="1400" b="1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</a:br>
            <a:r>
              <a:rPr lang="fr-FR" sz="1400" b="1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geoscience cyberinfrastructure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»</a:t>
            </a:r>
          </a:p>
          <a:p>
            <a:pPr marL="0" indent="0" algn="ctr">
              <a:buNone/>
            </a:pPr>
            <a:endParaRPr lang="fr-FR" sz="1400" b="1" dirty="0">
              <a:solidFill>
                <a:srgbClr val="002060"/>
              </a:solidFill>
              <a:latin typeface="+mn-lt"/>
              <a:ea typeface="+mj-ea"/>
              <a:cs typeface="+mj-cs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M. Lee ALLISON </a:t>
            </a:r>
            <a:r>
              <a:rPr lang="en-US" sz="14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1∗, Rob ATKINSON 2, David ARCTUR3, Simon COX 4, Ian JACKSON5,</a:t>
            </a:r>
          </a:p>
          <a:p>
            <a:r>
              <a:rPr lang="en-US" sz="14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Stefano NATIVI 6 and Lesley WYBORN7</a:t>
            </a:r>
          </a:p>
          <a:p>
            <a:r>
              <a:rPr lang="es-ES" sz="14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1Arizona Geological Survey, Tucson, USA</a:t>
            </a:r>
          </a:p>
          <a:p>
            <a:r>
              <a:rPr lang="en-US" sz="14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2CSIRO, Lucas Heights, Australia</a:t>
            </a:r>
          </a:p>
          <a:p>
            <a:r>
              <a:rPr lang="en-US" sz="14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3OGC, Austin, USA</a:t>
            </a:r>
          </a:p>
          <a:p>
            <a:r>
              <a:rPr lang="en-US" sz="14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4CSIRO, Perth, Australia</a:t>
            </a:r>
          </a:p>
          <a:p>
            <a:r>
              <a:rPr lang="en-US" sz="14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5OneGeology, UK</a:t>
            </a:r>
          </a:p>
          <a:p>
            <a:r>
              <a:rPr lang="it-IT" sz="14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6Consiglio Nazionale delle Richerche, Roma, Italy</a:t>
            </a:r>
          </a:p>
          <a:p>
            <a:r>
              <a:rPr lang="en-US" sz="14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7Geoscience Australia, Canberra, Australia</a:t>
            </a:r>
            <a:endParaRPr lang="ru-RU" sz="1400" dirty="0">
              <a:solidFill>
                <a:srgbClr val="00206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6886" y="404664"/>
            <a:ext cx="8579609" cy="13235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3600" dirty="0" smtClean="0">
              <a:effectLst/>
            </a:endParaRPr>
          </a:p>
          <a:p>
            <a:pPr>
              <a:lnSpc>
                <a:spcPct val="100000"/>
              </a:lnSpc>
            </a:pPr>
            <a:endParaRPr lang="ru-RU" sz="3600" dirty="0">
              <a:effectLst/>
            </a:endParaRPr>
          </a:p>
          <a:p>
            <a:pPr>
              <a:lnSpc>
                <a:spcPct val="100000"/>
              </a:lnSpc>
            </a:pPr>
            <a:endParaRPr lang="ru-RU" sz="3600" dirty="0" smtClean="0">
              <a:effectLst/>
            </a:endParaRPr>
          </a:p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rgbClr val="0070C0"/>
                </a:solidFill>
                <a:effectLst/>
              </a:rPr>
              <a:t>Доклад  Ли </a:t>
            </a:r>
            <a:r>
              <a:rPr lang="ru-RU" sz="1800" dirty="0" err="1" smtClean="0">
                <a:solidFill>
                  <a:srgbClr val="0070C0"/>
                </a:solidFill>
                <a:effectLst/>
              </a:rPr>
              <a:t>Эллисона</a:t>
            </a:r>
            <a:r>
              <a:rPr lang="ru-RU" sz="1800" dirty="0" smtClean="0">
                <a:solidFill>
                  <a:srgbClr val="0070C0"/>
                </a:solidFill>
                <a:effectLst/>
              </a:rPr>
              <a:t> на 34 сессии </a:t>
            </a:r>
            <a:r>
              <a:rPr lang="ru-RU" sz="1800" dirty="0">
                <a:solidFill>
                  <a:srgbClr val="0070C0"/>
                </a:solidFill>
                <a:effectLst/>
              </a:rPr>
              <a:t>МГК 5-10 августа </a:t>
            </a:r>
            <a:r>
              <a:rPr lang="ru-RU" sz="1800" dirty="0" smtClean="0">
                <a:solidFill>
                  <a:srgbClr val="0070C0"/>
                </a:solidFill>
                <a:effectLst/>
              </a:rPr>
              <a:t>2012. </a:t>
            </a:r>
            <a:r>
              <a:rPr lang="ru-RU" sz="1800" dirty="0" err="1">
                <a:solidFill>
                  <a:srgbClr val="0070C0"/>
                </a:solidFill>
                <a:effectLst/>
              </a:rPr>
              <a:t>Брисбен</a:t>
            </a:r>
            <a:r>
              <a:rPr lang="ru-RU" sz="1800" dirty="0">
                <a:solidFill>
                  <a:srgbClr val="0070C0"/>
                </a:solidFill>
                <a:effectLst/>
              </a:rPr>
              <a:t>, Австралия</a:t>
            </a:r>
            <a:endParaRPr lang="ru-RU" sz="24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rgbClr val="0070C0"/>
                </a:solidFill>
                <a:effectLst/>
              </a:rPr>
              <a:t>«Международная конвергенция в киберинфраструктуре наук о Земле»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46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База </a:t>
            </a:r>
            <a:r>
              <a:rPr lang="ru-RU" dirty="0">
                <a:solidFill>
                  <a:srgbClr val="002060"/>
                </a:solidFill>
              </a:rPr>
              <a:t>Данных </a:t>
            </a:r>
            <a:r>
              <a:rPr lang="ru-RU" dirty="0" smtClean="0">
                <a:solidFill>
                  <a:srgbClr val="002060"/>
                </a:solidFill>
              </a:rPr>
              <a:t>Госгеолкарт.       Актуальность создания.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932040" y="2099989"/>
            <a:ext cx="3682752" cy="3705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Основные задачи по созданию  киберинфраструктуры наук о Земле: 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Создание и развитие открытых геологических </a:t>
            </a:r>
            <a:r>
              <a:rPr lang="ru-RU" sz="1800" dirty="0">
                <a:solidFill>
                  <a:srgbClr val="002060"/>
                </a:solidFill>
              </a:rPr>
              <a:t>баз данных</a:t>
            </a:r>
            <a:r>
              <a:rPr lang="ru-RU" sz="1800" dirty="0" smtClean="0">
                <a:solidFill>
                  <a:srgbClr val="002060"/>
                </a:solidFill>
              </a:rPr>
              <a:t>; 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создание и развитие общих стандартов и протоколов обмена информацией; 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создание инструментов обработки, визуализации и анализа данных. </a:t>
            </a:r>
          </a:p>
          <a:p>
            <a:endParaRPr lang="ru-RU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65312"/>
            <a:ext cx="8229600" cy="11955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70C0"/>
                </a:solidFill>
                <a:effectLst/>
              </a:rPr>
              <a:t>Интеграционные проекты объединяющие геолого-картографические ресурсы в сети Интернет – распределенные информационные системы, базы данных геологических карт.</a:t>
            </a:r>
            <a:endParaRPr lang="ru-RU" sz="2400" dirty="0">
              <a:solidFill>
                <a:srgbClr val="0070C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3556992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OneGeology</a:t>
            </a:r>
            <a:endParaRPr lang="ru-RU" sz="3200" dirty="0" smtClean="0"/>
          </a:p>
          <a:p>
            <a:r>
              <a:rPr lang="en-US" sz="3200" dirty="0" err="1" smtClean="0"/>
              <a:t>OneGeology</a:t>
            </a:r>
            <a:r>
              <a:rPr lang="en-US" sz="3200" dirty="0" smtClean="0"/>
              <a:t>-Europe</a:t>
            </a:r>
            <a:endParaRPr lang="ru-RU" sz="3200" dirty="0" smtClean="0"/>
          </a:p>
          <a:p>
            <a:r>
              <a:rPr lang="en-US" sz="3200" dirty="0" smtClean="0"/>
              <a:t>US Geoscience Information</a:t>
            </a:r>
            <a:r>
              <a:rPr lang="ru-RU" sz="3200" dirty="0" smtClean="0"/>
              <a:t> </a:t>
            </a:r>
            <a:r>
              <a:rPr lang="en-US" sz="3200" dirty="0" smtClean="0"/>
              <a:t>Network</a:t>
            </a:r>
          </a:p>
          <a:p>
            <a:r>
              <a:rPr lang="en-US" sz="3200" dirty="0"/>
              <a:t>Canadian Geoscience Knowledge </a:t>
            </a:r>
            <a:r>
              <a:rPr lang="en-US" sz="3200" dirty="0" smtClean="0"/>
              <a:t>Network</a:t>
            </a:r>
            <a:endParaRPr lang="ru-RU" sz="3200" dirty="0" smtClean="0"/>
          </a:p>
          <a:p>
            <a:r>
              <a:rPr lang="en-US" sz="3200" dirty="0" err="1" smtClean="0"/>
              <a:t>AuScope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46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База </a:t>
            </a:r>
            <a:r>
              <a:rPr lang="ru-RU" dirty="0">
                <a:solidFill>
                  <a:srgbClr val="002060"/>
                </a:solidFill>
              </a:rPr>
              <a:t>Данных </a:t>
            </a:r>
            <a:r>
              <a:rPr lang="ru-RU" dirty="0" smtClean="0">
                <a:solidFill>
                  <a:srgbClr val="002060"/>
                </a:solidFill>
              </a:rPr>
              <a:t>Госгеолкарт.       Актуальность создания.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>
                <a:solidFill>
                  <a:srgbClr val="0070C0"/>
                </a:solidFill>
                <a:effectLst/>
              </a:rPr>
              <a:t>Международный проект </a:t>
            </a:r>
            <a:r>
              <a:rPr lang="en-US" sz="2800" dirty="0" err="1">
                <a:solidFill>
                  <a:srgbClr val="0070C0"/>
                </a:solidFill>
                <a:effectLst/>
              </a:rPr>
              <a:t>OneGeology</a:t>
            </a:r>
            <a:r>
              <a:rPr lang="ru-RU" sz="2800" dirty="0">
                <a:solidFill>
                  <a:srgbClr val="0070C0"/>
                </a:solidFill>
                <a:effectLst/>
              </a:rPr>
              <a:t> </a:t>
            </a:r>
            <a:r>
              <a:rPr lang="en-US" sz="2800" dirty="0">
                <a:effectLst/>
                <a:hlinkClick r:id="rId2"/>
              </a:rPr>
              <a:t>http://www.onegeology.org/</a:t>
            </a:r>
            <a:r>
              <a:rPr lang="ru-RU" sz="2800" dirty="0">
                <a:effectLst/>
              </a:rPr>
              <a:t> 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16" y="1484783"/>
            <a:ext cx="7671900" cy="528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46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База </a:t>
            </a:r>
            <a:r>
              <a:rPr lang="ru-RU" dirty="0">
                <a:solidFill>
                  <a:srgbClr val="002060"/>
                </a:solidFill>
              </a:rPr>
              <a:t>Данных </a:t>
            </a:r>
            <a:r>
              <a:rPr lang="ru-RU" dirty="0" smtClean="0">
                <a:solidFill>
                  <a:srgbClr val="002060"/>
                </a:solidFill>
              </a:rPr>
              <a:t>Госгеолкарт.       Актуальность создания.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7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955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>
                <a:solidFill>
                  <a:srgbClr val="0070C0"/>
                </a:solidFill>
                <a:effectLst/>
              </a:rPr>
              <a:t>Международный проект </a:t>
            </a:r>
            <a:r>
              <a:rPr lang="en-US" sz="2800" dirty="0" err="1" smtClean="0">
                <a:solidFill>
                  <a:srgbClr val="0070C0"/>
                </a:solidFill>
                <a:effectLst/>
              </a:rPr>
              <a:t>OneGeology</a:t>
            </a:r>
            <a:r>
              <a:rPr lang="en-US" sz="2800" dirty="0" smtClean="0">
                <a:solidFill>
                  <a:srgbClr val="0070C0"/>
                </a:solidFill>
                <a:effectLst/>
              </a:rPr>
              <a:t>-Europe</a:t>
            </a:r>
            <a:r>
              <a:rPr lang="en-US" sz="2800" dirty="0" smtClean="0">
                <a:effectLst/>
              </a:rPr>
              <a:t/>
            </a:r>
            <a:br>
              <a:rPr lang="en-US" sz="2800" dirty="0" smtClean="0">
                <a:effectLst/>
              </a:rPr>
            </a:br>
            <a:r>
              <a:rPr lang="en-US" sz="2800" u="sng" dirty="0">
                <a:effectLst/>
                <a:hlinkClick r:id="rId2"/>
              </a:rPr>
              <a:t>http</a:t>
            </a:r>
            <a:r>
              <a:rPr lang="ru-RU" sz="2800" u="sng" dirty="0">
                <a:effectLst/>
                <a:hlinkClick r:id="rId2"/>
              </a:rPr>
              <a:t>://</a:t>
            </a:r>
            <a:r>
              <a:rPr lang="en-US" sz="2800" u="sng" dirty="0" err="1">
                <a:effectLst/>
                <a:hlinkClick r:id="rId2"/>
              </a:rPr>
              <a:t>geoportal</a:t>
            </a:r>
            <a:r>
              <a:rPr lang="ru-RU" sz="2800" u="sng" dirty="0">
                <a:effectLst/>
                <a:hlinkClick r:id="rId2"/>
              </a:rPr>
              <a:t>.</a:t>
            </a:r>
            <a:r>
              <a:rPr lang="en-US" sz="2800" u="sng" dirty="0" err="1">
                <a:effectLst/>
                <a:hlinkClick r:id="rId2"/>
              </a:rPr>
              <a:t>onegeology</a:t>
            </a:r>
            <a:r>
              <a:rPr lang="ru-RU" sz="2800" u="sng" dirty="0">
                <a:effectLst/>
                <a:hlinkClick r:id="rId2"/>
              </a:rPr>
              <a:t>-</a:t>
            </a:r>
            <a:r>
              <a:rPr lang="en-US" sz="2800" u="sng" dirty="0" err="1">
                <a:effectLst/>
                <a:hlinkClick r:id="rId2"/>
              </a:rPr>
              <a:t>europe</a:t>
            </a:r>
            <a:r>
              <a:rPr lang="ru-RU" sz="2800" u="sng" dirty="0">
                <a:effectLst/>
                <a:hlinkClick r:id="rId2"/>
              </a:rPr>
              <a:t>.</a:t>
            </a:r>
            <a:r>
              <a:rPr lang="en-US" sz="2800" u="sng" dirty="0">
                <a:effectLst/>
                <a:hlinkClick r:id="rId2"/>
              </a:rPr>
              <a:t>org</a:t>
            </a:r>
            <a:r>
              <a:rPr lang="ru-RU" sz="2800" u="sng" dirty="0">
                <a:effectLst/>
                <a:hlinkClick r:id="rId2"/>
              </a:rPr>
              <a:t>/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653636" cy="496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46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База </a:t>
            </a:r>
            <a:r>
              <a:rPr lang="ru-RU" dirty="0">
                <a:solidFill>
                  <a:srgbClr val="002060"/>
                </a:solidFill>
              </a:rPr>
              <a:t>Данных </a:t>
            </a:r>
            <a:r>
              <a:rPr lang="ru-RU" dirty="0" smtClean="0">
                <a:solidFill>
                  <a:srgbClr val="002060"/>
                </a:solidFill>
              </a:rPr>
              <a:t>Госгеолкарт.       Актуальность создания.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3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23528"/>
          </a:xfrm>
        </p:spPr>
        <p:txBody>
          <a:bodyPr/>
          <a:lstStyle/>
          <a:p>
            <a:r>
              <a:rPr lang="ru-RU" sz="4000" dirty="0" smtClean="0">
                <a:solidFill>
                  <a:srgbClr val="0070C0"/>
                </a:solidFill>
                <a:effectLst/>
              </a:rPr>
              <a:t>Национальные проекты</a:t>
            </a:r>
            <a:endParaRPr lang="ru-RU" sz="4000" dirty="0">
              <a:solidFill>
                <a:srgbClr val="0070C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9379" y="1340768"/>
            <a:ext cx="5832648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US Geoscience Information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en-US" sz="1400" b="1" dirty="0">
                <a:solidFill>
                  <a:srgbClr val="002060"/>
                </a:solidFill>
              </a:rPr>
              <a:t>Network (GIN</a:t>
            </a:r>
            <a:r>
              <a:rPr lang="en-US" sz="1400" b="1" dirty="0" smtClean="0">
                <a:solidFill>
                  <a:srgbClr val="002060"/>
                </a:solidFill>
              </a:rPr>
              <a:t>)</a:t>
            </a: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Организация </a:t>
            </a:r>
            <a:r>
              <a:rPr lang="ru-RU" sz="1400" dirty="0">
                <a:solidFill>
                  <a:srgbClr val="002060"/>
                </a:solidFill>
              </a:rPr>
              <a:t>доступа к данным наук о Земле подготовленным Геологической службой США (федеральный уровень), геологическими службами отдельных штатов, университетами и прочими организациями.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1969" y="1556792"/>
            <a:ext cx="118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США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3" descr="US_Geol_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54" y="1901061"/>
            <a:ext cx="1846505" cy="116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map1860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58" y="3645747"/>
            <a:ext cx="1241717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56265" y="3301478"/>
            <a:ext cx="106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Канада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56" y="5466298"/>
            <a:ext cx="1008111" cy="87592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39552" y="5057060"/>
            <a:ext cx="1595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Австралия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49379" y="4941168"/>
            <a:ext cx="5832648" cy="16004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rgbClr val="002060"/>
                </a:solidFill>
              </a:rPr>
              <a:t>AuScope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project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1400" dirty="0">
                <a:solidFill>
                  <a:srgbClr val="002060"/>
                </a:solidFill>
              </a:rPr>
              <a:t>Общей научной концепцией проекта </a:t>
            </a:r>
            <a:r>
              <a:rPr lang="ru-RU" sz="1400" dirty="0" err="1">
                <a:solidFill>
                  <a:srgbClr val="002060"/>
                </a:solidFill>
              </a:rPr>
              <a:t>AuScope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err="1">
                <a:solidFill>
                  <a:srgbClr val="002060"/>
                </a:solidFill>
              </a:rPr>
              <a:t>project</a:t>
            </a:r>
            <a:r>
              <a:rPr lang="ru-RU" sz="1400" dirty="0">
                <a:solidFill>
                  <a:srgbClr val="002060"/>
                </a:solidFill>
              </a:rPr>
              <a:t> предусмотрено обеспечение и создание взаимоувязанной инфраструктуры данных наук о Земле, и интеграцию представление информации на всех масштабах исследований – от атомарного уровня до планетарного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49379" y="2925667"/>
            <a:ext cx="5832648" cy="16004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Canadian Geoscience Knowledge Network (</a:t>
            </a:r>
            <a:r>
              <a:rPr lang="en-US" sz="1400" b="1" dirty="0" smtClean="0">
                <a:solidFill>
                  <a:srgbClr val="002060"/>
                </a:solidFill>
              </a:rPr>
              <a:t>CGKN</a:t>
            </a:r>
            <a:r>
              <a:rPr lang="ru-RU" sz="1400" b="1" dirty="0" smtClean="0">
                <a:solidFill>
                  <a:srgbClr val="002060"/>
                </a:solidFill>
              </a:rPr>
              <a:t>)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По </a:t>
            </a:r>
            <a:r>
              <a:rPr lang="ru-RU" sz="1400" dirty="0">
                <a:solidFill>
                  <a:srgbClr val="002060"/>
                </a:solidFill>
              </a:rPr>
              <a:t>инициативе геологической службы Канады реализуется национальный проект по созданию единого Интернет-портала для поиска и использования </a:t>
            </a:r>
            <a:r>
              <a:rPr lang="ru-RU" sz="1400" dirty="0" err="1">
                <a:solidFill>
                  <a:srgbClr val="002060"/>
                </a:solidFill>
              </a:rPr>
              <a:t>геонаучных</a:t>
            </a:r>
            <a:r>
              <a:rPr lang="ru-RU" sz="1400" dirty="0">
                <a:solidFill>
                  <a:srgbClr val="002060"/>
                </a:solidFill>
              </a:rPr>
              <a:t> данных. Разработка общей инфраструктуры </a:t>
            </a:r>
            <a:r>
              <a:rPr lang="ru-RU" sz="1400" dirty="0" err="1">
                <a:solidFill>
                  <a:srgbClr val="002060"/>
                </a:solidFill>
              </a:rPr>
              <a:t>инфраструктуры</a:t>
            </a:r>
            <a:r>
              <a:rPr lang="ru-RU" sz="1400" dirty="0">
                <a:solidFill>
                  <a:srgbClr val="002060"/>
                </a:solidFill>
              </a:rPr>
              <a:t>, инструментов и стандартов в направлении по интеграции и использования </a:t>
            </a:r>
            <a:r>
              <a:rPr lang="ru-RU" sz="1400" dirty="0" err="1">
                <a:solidFill>
                  <a:srgbClr val="002060"/>
                </a:solidFill>
              </a:rPr>
              <a:t>геонаучных</a:t>
            </a:r>
            <a:r>
              <a:rPr lang="ru-RU" sz="1400" dirty="0">
                <a:solidFill>
                  <a:srgbClr val="002060"/>
                </a:solidFill>
              </a:rPr>
              <a:t> знаний.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46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База </a:t>
            </a:r>
            <a:r>
              <a:rPr lang="ru-RU" dirty="0">
                <a:solidFill>
                  <a:srgbClr val="002060"/>
                </a:solidFill>
              </a:rPr>
              <a:t>Данных </a:t>
            </a:r>
            <a:r>
              <a:rPr lang="ru-RU" dirty="0" smtClean="0">
                <a:solidFill>
                  <a:srgbClr val="002060"/>
                </a:solidFill>
              </a:rPr>
              <a:t>Госгеолкарт.       Актуальность создания.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6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3096" y="2027981"/>
            <a:ext cx="4143399" cy="4497363"/>
          </a:xfrm>
        </p:spPr>
        <p:txBody>
          <a:bodyPr>
            <a:noAutofit/>
          </a:bodyPr>
          <a:lstStyle/>
          <a:p>
            <a:pPr defTabSz="4175125"/>
            <a:r>
              <a:rPr lang="ru-RU" sz="1700" dirty="0" smtClean="0">
                <a:solidFill>
                  <a:srgbClr val="002060"/>
                </a:solidFill>
              </a:rPr>
              <a:t>Анализ </a:t>
            </a:r>
            <a:r>
              <a:rPr lang="ru-RU" sz="1700" dirty="0">
                <a:solidFill>
                  <a:srgbClr val="002060"/>
                </a:solidFill>
              </a:rPr>
              <a:t>зарубежных методических и технологических подходов к формированию национальных моделей геологических </a:t>
            </a:r>
            <a:r>
              <a:rPr lang="ru-RU" sz="1700" dirty="0" smtClean="0">
                <a:solidFill>
                  <a:srgbClr val="002060"/>
                </a:solidFill>
              </a:rPr>
              <a:t>данных</a:t>
            </a:r>
            <a:endParaRPr lang="ru-RU" sz="1700" dirty="0">
              <a:solidFill>
                <a:srgbClr val="002060"/>
              </a:solidFill>
            </a:endParaRPr>
          </a:p>
          <a:p>
            <a:pPr defTabSz="4175125"/>
            <a:r>
              <a:rPr lang="ru-RU" sz="1700" dirty="0" smtClean="0">
                <a:solidFill>
                  <a:srgbClr val="002060"/>
                </a:solidFill>
              </a:rPr>
              <a:t>Общая </a:t>
            </a:r>
            <a:r>
              <a:rPr lang="ru-RU" sz="1700" dirty="0">
                <a:solidFill>
                  <a:srgbClr val="002060"/>
                </a:solidFill>
              </a:rPr>
              <a:t>схема классификации предметной области Госгеолкарт  масштабов 1:200 000 – 1:1000 000, обеспечивающая интеграцию разномасштабной геологической </a:t>
            </a:r>
            <a:r>
              <a:rPr lang="ru-RU" sz="1700" dirty="0" smtClean="0">
                <a:solidFill>
                  <a:srgbClr val="002060"/>
                </a:solidFill>
              </a:rPr>
              <a:t>информации</a:t>
            </a:r>
            <a:endParaRPr lang="ru-RU" sz="1700" dirty="0">
              <a:solidFill>
                <a:srgbClr val="002060"/>
              </a:solidFill>
            </a:endParaRPr>
          </a:p>
          <a:p>
            <a:pPr defTabSz="4175125"/>
            <a:r>
              <a:rPr lang="ru-RU" sz="1700" dirty="0" smtClean="0">
                <a:solidFill>
                  <a:srgbClr val="002060"/>
                </a:solidFill>
              </a:rPr>
              <a:t>Концептуальная модель данных</a:t>
            </a:r>
          </a:p>
          <a:p>
            <a:pPr defTabSz="4175125"/>
            <a:r>
              <a:rPr lang="ru-RU" sz="1700" dirty="0" smtClean="0">
                <a:solidFill>
                  <a:srgbClr val="002060"/>
                </a:solidFill>
              </a:rPr>
              <a:t>Пилотный проект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4" r="3963" b="38804"/>
          <a:stretch/>
        </p:blipFill>
        <p:spPr>
          <a:xfrm>
            <a:off x="416100" y="1988840"/>
            <a:ext cx="4443932" cy="424847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dirty="0">
                <a:solidFill>
                  <a:srgbClr val="0070C0"/>
                </a:solidFill>
                <a:effectLst/>
              </a:rPr>
              <a:t>База Данных Госгеолкарт</a:t>
            </a:r>
            <a:br>
              <a:rPr lang="ru-RU" sz="3200" dirty="0">
                <a:solidFill>
                  <a:srgbClr val="0070C0"/>
                </a:solidFill>
                <a:effectLst/>
              </a:rPr>
            </a:br>
            <a:r>
              <a:rPr lang="ru-RU" sz="3200" dirty="0" smtClean="0">
                <a:solidFill>
                  <a:srgbClr val="0070C0"/>
                </a:solidFill>
                <a:effectLst/>
              </a:rPr>
              <a:t>1 </a:t>
            </a:r>
            <a:r>
              <a:rPr lang="ru-RU" sz="3200" dirty="0">
                <a:solidFill>
                  <a:srgbClr val="0070C0"/>
                </a:solidFill>
                <a:effectLst/>
              </a:rPr>
              <a:t>этап </a:t>
            </a:r>
            <a:r>
              <a:rPr lang="ru-RU" sz="3200" dirty="0" smtClean="0">
                <a:solidFill>
                  <a:srgbClr val="0070C0"/>
                </a:solidFill>
                <a:effectLst/>
              </a:rPr>
              <a:t>2008-2010</a:t>
            </a:r>
            <a:endParaRPr lang="ru-RU" sz="32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4188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10000"/>
              </a:schemeClr>
            </a:gs>
            <a:gs pos="47500">
              <a:schemeClr val="phClr">
                <a:tint val="35000"/>
                <a:satMod val="110000"/>
              </a:schemeClr>
            </a:gs>
            <a:gs pos="58500">
              <a:schemeClr val="phClr">
                <a:tint val="35000"/>
                <a:satMod val="110000"/>
              </a:schemeClr>
            </a:gs>
            <a:gs pos="100000">
              <a:schemeClr val="phClr">
                <a:tint val="8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2000"/>
                <a:satMod val="105000"/>
              </a:schemeClr>
            </a:gs>
            <a:gs pos="47500">
              <a:schemeClr val="phClr">
                <a:shade val="89000"/>
                <a:satMod val="105000"/>
              </a:schemeClr>
            </a:gs>
            <a:gs pos="58500">
              <a:schemeClr val="phClr">
                <a:shade val="89000"/>
                <a:satMod val="105000"/>
              </a:schemeClr>
            </a:gs>
            <a:gs pos="100000">
              <a:schemeClr val="phClr">
                <a:shade val="52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60000" cap="flat" cmpd="thickThin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5400000" algn="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38100" dir="5400000" algn="r" rotWithShape="0">
              <a:srgbClr val="000000">
                <a:alpha val="60000"/>
              </a:srgbClr>
            </a:outerShdw>
          </a:effectLst>
          <a:scene3d>
            <a:camera prst="isometricLeftDown" fov="0">
              <a:rot lat="0" lon="0" rev="0"/>
            </a:camera>
            <a:lightRig rig="harsh" dir="tl">
              <a:rot lat="0" lon="0" rev="84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50800" dist="63500" dir="5400000" algn="r" rotWithShape="0">
              <a:srgbClr val="000000">
                <a:alpha val="65000"/>
              </a:srgbClr>
            </a:outerShdw>
          </a:effectLst>
          <a:scene3d>
            <a:camera prst="isometricLeftDown" fov="0">
              <a:rot lat="0" lon="0" rev="0"/>
            </a:camera>
            <a:lightRig rig="harsh" dir="tl">
              <a:rot lat="0" lon="0" rev="840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2822</TotalTime>
  <Words>847</Words>
  <Application>Microsoft Office PowerPoint</Application>
  <PresentationFormat>Экран (4:3)</PresentationFormat>
  <Paragraphs>149</Paragraphs>
  <Slides>26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Исполнительная</vt:lpstr>
      <vt:lpstr>Тема Office</vt:lpstr>
      <vt:lpstr>Photo Editor Photo</vt:lpstr>
      <vt:lpstr>База Данных Государственных Геологических Карт – актуальность создания и перспективы использования</vt:lpstr>
      <vt:lpstr>Тенденции</vt:lpstr>
      <vt:lpstr>Бесшовная геологическая карта Австралии масштаба 1:1 000 000. Создана в 2008 г.  На МГК34 в Австралии представлена актуализированная версия</vt:lpstr>
      <vt:lpstr>Презентация PowerPoint</vt:lpstr>
      <vt:lpstr>Интеграционные проекты объединяющие геолого-картографические ресурсы в сети Интернет – распределенные информационные системы, базы данных геологических карт.</vt:lpstr>
      <vt:lpstr>Международный проект OneGeology http://www.onegeology.org/ </vt:lpstr>
      <vt:lpstr>Международный проект OneGeology-Europe http://geoportal.onegeology-europe.org/</vt:lpstr>
      <vt:lpstr>Национальные проекты</vt:lpstr>
      <vt:lpstr>База Данных Госгеолкарт 1 этап 2008-2010</vt:lpstr>
      <vt:lpstr>База Данных Госгеолкарт 2 этап 2009-2011</vt:lpstr>
      <vt:lpstr>Презентация PowerPoint</vt:lpstr>
      <vt:lpstr>Презентация PowerPoint</vt:lpstr>
      <vt:lpstr>База Данных Госгеолкарт. Перспективы использования.</vt:lpstr>
      <vt:lpstr>Программно-технологическая платформа для создания бесшовной геологической карты масштаба 1:1000000</vt:lpstr>
      <vt:lpstr>Построение запросов к данным</vt:lpstr>
      <vt:lpstr>Оперативный доступ по сети Интернет к материалам Государственных геологических карт для всех категорий пользователей</vt:lpstr>
      <vt:lpstr>Удаленный доступ</vt:lpstr>
      <vt:lpstr>ВЗАИМОДЕЙСТВИЕ</vt:lpstr>
      <vt:lpstr>Взаимодействие с проектом OneGeology http://www.onegeology.org/ </vt:lpstr>
      <vt:lpstr>Взаимодействие с картографическим сервисом –  (виртуальный глобус) Google Earth</vt:lpstr>
      <vt:lpstr>Взаимодействие с картографическим сервисом –  (виртуальный глобус) Dapple-Geosoft</vt:lpstr>
      <vt:lpstr>Взаимодействие с Информационной системой «СОБР Роснедра» (ФГУП ВНИИгеосистем)</vt:lpstr>
      <vt:lpstr>Взаимодействие с электронной картой недропользования РФ (ФГУНПП «Аэрогеология» информационно-аналитический центр «Минерал»)</vt:lpstr>
      <vt:lpstr>Доступ к Базе данных Госгеолкарт возможен с использованием геоинформационных систем, поддерживающих картографические стандарты открытого геопространственного консорциума</vt:lpstr>
      <vt:lpstr>Заключение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205</cp:revision>
  <dcterms:created xsi:type="dcterms:W3CDTF">2013-03-23T10:58:05Z</dcterms:created>
  <dcterms:modified xsi:type="dcterms:W3CDTF">2013-04-15T20:45:04Z</dcterms:modified>
</cp:coreProperties>
</file>