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7" r:id="rId4"/>
    <p:sldId id="260" r:id="rId5"/>
    <p:sldId id="259" r:id="rId6"/>
    <p:sldId id="285" r:id="rId7"/>
    <p:sldId id="286" r:id="rId8"/>
    <p:sldId id="261" r:id="rId9"/>
    <p:sldId id="262" r:id="rId10"/>
    <p:sldId id="263" r:id="rId11"/>
    <p:sldId id="274" r:id="rId12"/>
    <p:sldId id="283" r:id="rId13"/>
    <p:sldId id="264" r:id="rId14"/>
    <p:sldId id="265" r:id="rId15"/>
    <p:sldId id="268" r:id="rId16"/>
    <p:sldId id="269" r:id="rId17"/>
    <p:sldId id="270" r:id="rId18"/>
    <p:sldId id="272" r:id="rId19"/>
    <p:sldId id="273" r:id="rId20"/>
    <p:sldId id="271" r:id="rId21"/>
    <p:sldId id="275" r:id="rId22"/>
    <p:sldId id="276" r:id="rId23"/>
    <p:sldId id="277" r:id="rId24"/>
    <p:sldId id="288" r:id="rId25"/>
    <p:sldId id="28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E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39" autoAdjust="0"/>
    <p:restoredTop sz="94660"/>
  </p:normalViewPr>
  <p:slideViewPr>
    <p:cSldViewPr>
      <p:cViewPr>
        <p:scale>
          <a:sx n="80" d="100"/>
          <a:sy n="80" d="100"/>
        </p:scale>
        <p:origin x="-31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E260188-A17C-41E7-8289-61825B3939E7}" type="datetimeFigureOut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56B276-A12A-4D45-B349-0D4E1E554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0AA5A5-9BD6-4490-B27E-B0F94EE5689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60FA1F8E-0AE1-4E5B-BD0C-1AAD763A02AA}" type="slidenum">
              <a:rPr lang="ru-RU" sz="1200"/>
              <a:pPr algn="r"/>
              <a:t>4</a:t>
            </a:fld>
            <a:endParaRPr lang="ru-RU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 каждому блоку серийной легенды можно вызвать презентацию «Инструкция по эксплуатации» и ознакомиться с работой ГИС-проекта.</a:t>
            </a:r>
          </a:p>
          <a:p>
            <a:pPr>
              <a:spcBef>
                <a:spcPct val="0"/>
              </a:spcBef>
            </a:pPr>
            <a:r>
              <a:rPr lang="ru-RU" smtClean="0"/>
              <a:t>Просмотр возможен только в режиме «ПОКАЗ СЛАЙДОВ» при наведении курсора на соответствующее название серийной легенды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4FC8-6FE6-4991-A6DA-70446BF8928B}" type="datetime1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BBA2-6E14-4006-9E61-2B9FEC53E0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6F5A7-F5AC-49E7-9EEE-9B44B11F7EAD}" type="datetime1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3C4AA-36DA-4768-8DCE-F6BEC39393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DF552-D737-4CF6-91A8-E6C3AA7C4498}" type="datetime1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D2CB3-B0BE-457D-AEA8-97E56ADBD7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2A76-A51D-479C-A9C2-C580DB8DC8C3}" type="datetime1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AC8B-84AB-4D0F-8A93-8590067ACA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6746-076F-4B3D-AD2D-3001A47593A4}" type="datetime1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BCDB-8601-4FA7-A252-BACFC68788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8D710-A903-4415-9859-C55C2EC49C97}" type="datetime1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E196C-BEC9-4E69-BE5F-4B4569D3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D54A5-1E67-4B53-BE47-0109F3649D3B}" type="datetime1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4CAF-E661-4E42-BBFA-43EAE364CE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2082-6219-4EE9-9636-5E94556CBD3F}" type="datetime1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B80DD-748B-4938-9EB2-C5AA2D83B3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C701A-E767-4006-814F-C05182775698}" type="datetime1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9788-D32D-4F16-A8F4-5306514DB0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BC1B5-1441-4679-9785-E5C67117B058}" type="datetime1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9071F-3A99-4939-B5B7-A5CD5193FF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2039-0C58-4B0D-B85B-FC8C525FF7B1}" type="datetime1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F28B-E1A0-467D-A3D4-860CB742B2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0F2BC7-EEFB-457A-802F-084EB7D84ED9}" type="datetime1">
              <a:rPr lang="ru-RU"/>
              <a:pPr>
                <a:defRPr/>
              </a:pPr>
              <a:t>16.04.2013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DBEC00-4B6F-49A8-8C99-A4579CAC1F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legenda.vsegei.ru/serlegenda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slegenda.vsegei.ru/serlegenda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slegenda.vsegei.ru/serlegenda/" TargetMode="External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5.png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&#1048;&#1085;&#1089;&#1090;&#1088;&#1091;&#1082;&#1094;&#1080;&#1080;/&#1048;&#1085;&#1089;&#1090;&#1088;&#1091;&#1082;&#1094;&#1080;&#1103;%20&#1087;&#1086;%20&#1101;&#1082;&#1089;&#1087;&#1083;&#1091;&#1072;&#1090;&#1072;&#1094;&#1080;&#1080;%20&#1051;&#1057;&#1084;.ppt" TargetMode="External"/><Relationship Id="rId4" Type="http://schemas.openxmlformats.org/officeDocument/2006/relationships/hyperlink" Target="&#1048;&#1085;&#1089;&#1090;&#1088;&#1091;&#1082;&#1094;&#1080;&#1080;/&#1048;&#1085;&#1089;&#1090;&#1088;&#1091;&#1082;&#1094;&#1080;&#1103;%20&#1087;&#1086;%20&#1101;&#1082;&#1089;&#1087;&#1083;&#1091;&#1072;&#1090;&#1072;&#1094;&#1080;&#1080;%20&#1057;&#1050;&#1041;&#1084;.pp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legenda.vsegei.ru/serlegenda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legenda.vsegei.ru/serlegenda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078" y="2204864"/>
            <a:ext cx="8692572" cy="212365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СОСТОЯНИЕ,  МОНИТОРИНГ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 АКТУАЛИЗАЦИЯ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СЕРИЙНЫХ ЛЕГЕНД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232" y="5785519"/>
            <a:ext cx="2174250" cy="95410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Отдел серийных легенд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А.З. Бурский,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Л.В. Кулешова,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В.Н. Шустин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25E22-B53C-4302-A1EA-287BF84E66A7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grpSp>
        <p:nvGrpSpPr>
          <p:cNvPr id="14341" name="Группа 4"/>
          <p:cNvGrpSpPr>
            <a:grpSpLocks/>
          </p:cNvGrpSpPr>
          <p:nvPr/>
        </p:nvGrpSpPr>
        <p:grpSpPr bwMode="auto">
          <a:xfrm>
            <a:off x="395288" y="193675"/>
            <a:ext cx="1655762" cy="944563"/>
            <a:chOff x="0" y="0"/>
            <a:chExt cx="2318657" cy="1143000"/>
          </a:xfrm>
        </p:grpSpPr>
        <p:pic>
          <p:nvPicPr>
            <p:cNvPr id="6" name="Рисунок 5" descr="http://www.vsegei.ru/bitrix/templates/VG%20main%20page2%20ru/images/logo_top_left_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18657" cy="93617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http://www.vsegei.ru/bitrix/templates/VG%20main%20page2%20ru/images/logo_top_left_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0" y="936172"/>
              <a:ext cx="2318657" cy="20682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512" y="188640"/>
            <a:ext cx="8856984" cy="538370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950" y="5630863"/>
            <a:ext cx="86741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поисковая  форма для работы с БД. Справа от формы находится справочная система, поясняющая</a:t>
            </a:r>
          </a:p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какие критерии могут быть использованы для поиска в БД. Вверху навигационное меню, две кнопки которого</a:t>
            </a:r>
          </a:p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позволяют получить текущий состав БД и обнулить результаты поиска в случае, если он задан ошибочно.</a:t>
            </a:r>
            <a:endParaRPr lang="ru-RU" sz="4000">
              <a:ea typeface="Calibri" pitchFamily="3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8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600">
                <a:ea typeface="Calibri" pitchFamily="34" charset="0"/>
              </a:rPr>
              <a:t> </a:t>
            </a:r>
            <a:endParaRPr lang="ru-RU">
              <a:ea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FBAF3-75F4-43B6-A5F7-C391ED153573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4581" name="Прямоугольник 5"/>
          <p:cNvSpPr>
            <a:spLocks noChangeArrowheads="1"/>
          </p:cNvSpPr>
          <p:nvPr/>
        </p:nvSpPr>
        <p:spPr bwMode="auto">
          <a:xfrm>
            <a:off x="4572000" y="6381750"/>
            <a:ext cx="3748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alibri" pitchFamily="34" charset="0"/>
                <a:hlinkClick r:id="rId3"/>
              </a:rPr>
              <a:t>http://slegenda.vsegei.ru/serlegenda/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120"/>
                            </p:stCondLst>
                            <p:childTnLst>
                              <p:par>
                                <p:cTn id="8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60"/>
                            </p:stCondLst>
                            <p:childTnLst>
                              <p:par>
                                <p:cTn id="11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970022"/>
            <a:ext cx="8640960" cy="491795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835150" y="2565400"/>
            <a:ext cx="5048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427538" y="4076700"/>
            <a:ext cx="11525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933825"/>
            <a:ext cx="19240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716338"/>
            <a:ext cx="1924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060575"/>
            <a:ext cx="151288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75" y="3735388"/>
            <a:ext cx="2952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323850" y="4292600"/>
            <a:ext cx="151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4C9B5-5FDE-4EB4-8CC7-87F373D1F980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5610" name="Прямоугольник 5"/>
          <p:cNvSpPr>
            <a:spLocks noChangeArrowheads="1"/>
          </p:cNvSpPr>
          <p:nvPr/>
        </p:nvSpPr>
        <p:spPr bwMode="auto">
          <a:xfrm>
            <a:off x="4427538" y="6308725"/>
            <a:ext cx="3748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alibri" pitchFamily="34" charset="0"/>
                <a:hlinkClick r:id="rId7"/>
              </a:rPr>
              <a:t>http://slegenda.vsegei.ru/serlegenda/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07604" y="115840"/>
            <a:ext cx="7272808" cy="655352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A0009-AFFC-4FF8-A290-DA13706C39C8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0825" y="1052513"/>
          <a:ext cx="8713788" cy="46545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35731"/>
                <a:gridCol w="5924998"/>
                <a:gridCol w="1552239"/>
              </a:tblGrid>
              <a:tr h="38789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Образования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7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№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Список образований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Индекс в БД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Осадочные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Вулканогенно-осадочные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Вулканические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Вулкано</a:t>
                      </a:r>
                      <a:r>
                        <a:rPr lang="ru-RU" sz="1600" dirty="0">
                          <a:effectLst/>
                        </a:rPr>
                        <a:t>-плутонические (гипабиссальные)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Интрузивные (плутонические)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Метаморфические (смесь 4+7)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Метаморфические (метаморфизованные </a:t>
                      </a:r>
                      <a:r>
                        <a:rPr lang="ru-RU" sz="1600" dirty="0" err="1">
                          <a:effectLst/>
                        </a:rPr>
                        <a:t>магмат</a:t>
                      </a:r>
                      <a:r>
                        <a:rPr lang="ru-RU" sz="1600" dirty="0">
                          <a:effectLst/>
                        </a:rPr>
                        <a:t>.)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Метаморфические (метаморфизованные </a:t>
                      </a:r>
                      <a:r>
                        <a:rPr lang="ru-RU" sz="1600" dirty="0" err="1">
                          <a:effectLst/>
                        </a:rPr>
                        <a:t>осадоч</a:t>
                      </a:r>
                      <a:r>
                        <a:rPr lang="ru-RU" sz="1600" dirty="0">
                          <a:effectLst/>
                        </a:rPr>
                        <a:t>.)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Импактные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7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Флюидо-инъективные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701" name="Rectangle 1"/>
          <p:cNvSpPr>
            <a:spLocks noChangeArrowheads="1"/>
          </p:cNvSpPr>
          <p:nvPr/>
        </p:nvSpPr>
        <p:spPr bwMode="auto">
          <a:xfrm>
            <a:off x="127000" y="5707063"/>
            <a:ext cx="898048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600">
              <a:ea typeface="Calibri" pitchFamily="34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Суммарное количество записей около 5000. Общее количество записей по серийным легендам не поместившимся </a:t>
            </a: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таблице: Уральская – 1486; Западно-Сибирская – 459; Норильская – 173; Анабаро-Вилюйская – 421;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</a:rPr>
              <a:t>Верхояно-Колымская – 1002.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02" name="TextBox 3"/>
          <p:cNvSpPr txBox="1">
            <a:spLocks noChangeArrowheads="1"/>
          </p:cNvSpPr>
          <p:nvPr/>
        </p:nvSpPr>
        <p:spPr bwMode="auto">
          <a:xfrm>
            <a:off x="107950" y="188913"/>
            <a:ext cx="885666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Текущий состав БД по геологическим подразделениям и типам образования СЛ.</a:t>
            </a:r>
          </a:p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Типы образования перечислены в таблице.</a:t>
            </a:r>
            <a:endParaRPr lang="ru-RU" sz="800"/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54389-CBC0-46FA-BD23-A594D1455363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0" y="260648"/>
            <a:ext cx="9144000" cy="63367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519863"/>
            <a:ext cx="2133600" cy="365125"/>
          </a:xfrm>
        </p:spPr>
        <p:txBody>
          <a:bodyPr/>
          <a:lstStyle/>
          <a:p>
            <a:pPr>
              <a:defRPr/>
            </a:pPr>
            <a:fld id="{9B16B5BA-3D3B-49A2-9447-1AC436170961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1052736"/>
            <a:ext cx="8712968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107950" y="115888"/>
            <a:ext cx="88566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Исходная страница для работы с графической информацией по СЛ. При подведении курсора к СЛ слева вверху появляется наименование СЛ и номенклатурный лист СЛ.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1412875"/>
            <a:ext cx="2143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119188"/>
            <a:ext cx="5184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2838" y="5364163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8520" y="2276872"/>
            <a:ext cx="9035480" cy="1077218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На </a:t>
            </a:r>
            <a:r>
              <a:rPr lang="ru-RU" sz="1600" dirty="0">
                <a:latin typeface="+mn-lt"/>
                <a:cs typeface="+mn-cs"/>
              </a:rPr>
              <a:t>примере Уральской СЛ,  </a:t>
            </a:r>
            <a:r>
              <a:rPr lang="ru-RU" sz="1600" dirty="0">
                <a:latin typeface="+mn-lt"/>
                <a:cs typeface="+mn-cs"/>
              </a:rPr>
              <a:t>показан </a:t>
            </a:r>
            <a:r>
              <a:rPr lang="ru-RU" sz="1600" dirty="0">
                <a:latin typeface="+mn-lt"/>
                <a:cs typeface="+mn-cs"/>
              </a:rPr>
              <a:t>выбор СЛ. По щелчку мышью по соответствующей СЛ видоизменяется верхнее меню, которое является индивидуальным для СЛ. В составе меню для Уральской СЛ предусмотрена возможность передачи  пользователю заархивированного авторского варианта СЛ и  </a:t>
            </a:r>
            <a:r>
              <a:rPr lang="en-US" sz="1600" dirty="0">
                <a:latin typeface="+mn-lt"/>
                <a:cs typeface="+mn-cs"/>
              </a:rPr>
              <a:t>ArcGis </a:t>
            </a:r>
            <a:r>
              <a:rPr lang="ru-RU" sz="1600" dirty="0">
                <a:latin typeface="+mn-lt"/>
                <a:cs typeface="+mn-cs"/>
              </a:rPr>
              <a:t>проект, а также просмотр паспорта СЛ.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850" y="5818188"/>
            <a:ext cx="8640763" cy="923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При щелчке на кнопках  меню  «</a:t>
            </a:r>
            <a:r>
              <a:rPr lang="en-US">
                <a:latin typeface="Calibri" pitchFamily="34" charset="0"/>
              </a:rPr>
              <a:t>ArcGis </a:t>
            </a:r>
            <a:r>
              <a:rPr lang="ru-RU">
                <a:latin typeface="Calibri" pitchFamily="34" charset="0"/>
              </a:rPr>
              <a:t>проект» или «Авторский вариант» появляется справочная страница, на которой даны пояснения, как открыть </a:t>
            </a:r>
            <a:r>
              <a:rPr lang="en-US">
                <a:latin typeface="Calibri" pitchFamily="34" charset="0"/>
              </a:rPr>
              <a:t>ArcGis </a:t>
            </a:r>
            <a:r>
              <a:rPr lang="ru-RU">
                <a:latin typeface="Calibri" pitchFamily="34" charset="0"/>
              </a:rPr>
              <a:t>проект или Авторский вариант  и наименование заархивированного файла.</a:t>
            </a: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107950" y="581025"/>
            <a:ext cx="2700338" cy="657225"/>
          </a:xfrm>
          <a:prstGeom prst="bentConnector3">
            <a:avLst>
              <a:gd name="adj1" fmla="val 100089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0E8CFC-2DDA-4DBD-A943-1E3AB12D4A0C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3.33333E-6 L -0.00781 -0.319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0.11302 -0.6076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476250"/>
            <a:ext cx="879475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8025" y="3406775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32138" y="1989138"/>
            <a:ext cx="1079500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40063" y="1924050"/>
            <a:ext cx="709612" cy="2016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Уральской СЛ</a:t>
            </a:r>
            <a:endParaRPr lang="ru-RU" sz="7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2772C-5F97-44C4-9EBB-9D72CFA52880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2625 0.444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179" y="908720"/>
            <a:ext cx="9078053" cy="50405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1EFF1-D01D-4920-AD74-9570C9C2D01B}" type="slidenum">
              <a:rPr lang="ru-RU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0" y="836712"/>
            <a:ext cx="8712968" cy="5616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1196975"/>
            <a:ext cx="21431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903288"/>
            <a:ext cx="5184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82838" y="5229225"/>
            <a:ext cx="2952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3C3B8-1287-4AD9-AB67-FE4E8E4C97A2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0.20746 -0.6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3" y="404813"/>
            <a:ext cx="8961437" cy="624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3236913"/>
            <a:ext cx="2968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68B84-7D9D-45F4-B295-F8660460A714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28316 0.458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9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306608"/>
            <a:ext cx="813690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СОСТОЯНИЕ СЕРИЙНЫХ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ЛЕГЕНД – 1000/3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A841E-2121-4F72-B067-330A165B9FD6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7069" y="857917"/>
            <a:ext cx="8959427" cy="52353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2" name="Штриховая стрелка вправо 1"/>
          <p:cNvSpPr/>
          <p:nvPr/>
        </p:nvSpPr>
        <p:spPr>
          <a:xfrm>
            <a:off x="1116013" y="3716338"/>
            <a:ext cx="519112" cy="293687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1635125" y="3506788"/>
            <a:ext cx="2000250" cy="914400"/>
            <a:chOff x="1635646" y="3507384"/>
            <a:chExt cx="2000250" cy="914400"/>
          </a:xfrm>
        </p:grpSpPr>
        <p:pic>
          <p:nvPicPr>
            <p:cNvPr id="3482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5646" y="3507384"/>
              <a:ext cx="2000250" cy="9144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</p:spPr>
        </p:pic>
        <p:sp>
          <p:nvSpPr>
            <p:cNvPr id="34822" name="Прямоугольник 2"/>
            <p:cNvSpPr>
              <a:spLocks noChangeArrowheads="1"/>
            </p:cNvSpPr>
            <p:nvPr/>
          </p:nvSpPr>
          <p:spPr bwMode="auto">
            <a:xfrm>
              <a:off x="1763688" y="3522494"/>
              <a:ext cx="1384418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ISSLEDOVANIE</a:t>
              </a:r>
              <a:endParaRPr lang="ru-RU" sz="1600">
                <a:latin typeface="Calibri" pitchFamily="34" charset="0"/>
              </a:endParaRP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79AF8-BF82-4BE8-AB3E-DC4F4BDA8AE4}" type="slidenum">
              <a:rPr lang="ru-RU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3747" y="316306"/>
            <a:ext cx="7566645" cy="64250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4139952" y="44624"/>
            <a:ext cx="4608512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Начальная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страница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раздела «Исследование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». 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327400"/>
            <a:ext cx="79216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658813"/>
            <a:ext cx="3751263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2150" y="3451225"/>
            <a:ext cx="2952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51D33F-BA48-453C-AAF2-C5AE27AAB786}" type="slidenum">
              <a:rPr lang="ru-RU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7455" y="260648"/>
            <a:ext cx="7566645" cy="64250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Прямоугольник 5"/>
          <p:cNvSpPr/>
          <p:nvPr/>
        </p:nvSpPr>
        <p:spPr>
          <a:xfrm>
            <a:off x="684213" y="5373688"/>
            <a:ext cx="3527425" cy="2873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" y="620713"/>
            <a:ext cx="3690938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" y="4724400"/>
            <a:ext cx="3679825" cy="191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" y="622300"/>
            <a:ext cx="367030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>
            <a:stCxn id="2053" idx="1"/>
            <a:endCxn id="2053" idx="3"/>
          </p:cNvCxnSpPr>
          <p:nvPr/>
        </p:nvCxnSpPr>
        <p:spPr>
          <a:xfrm>
            <a:off x="638175" y="5680075"/>
            <a:ext cx="3679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175" y="4687888"/>
            <a:ext cx="3717925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175" y="641350"/>
            <a:ext cx="366871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84213" y="5516563"/>
            <a:ext cx="1798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" y="620713"/>
            <a:ext cx="36639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04B00-0CF9-46C7-859A-EC37B51858FB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2008" y="260648"/>
            <a:ext cx="8964488" cy="64250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613" y="4073525"/>
            <a:ext cx="34575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950" y="4724400"/>
            <a:ext cx="4384675" cy="1873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4"/>
          <a:srcRect b="39206"/>
          <a:stretch>
            <a:fillRect/>
          </a:stretch>
        </p:blipFill>
        <p:spPr bwMode="auto">
          <a:xfrm>
            <a:off x="107950" y="5445125"/>
            <a:ext cx="3716338" cy="1160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84513" y="3929063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5963" y="4797425"/>
            <a:ext cx="19907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0113" y="4797425"/>
            <a:ext cx="5524500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52650" y="4946650"/>
            <a:ext cx="2952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9077C-888D-49F5-AACE-DA83F9D147D5}" type="slidenum">
              <a:rPr lang="ru-RU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37898" name="Прямоугольник 7"/>
          <p:cNvSpPr>
            <a:spLocks noChangeArrowheads="1"/>
          </p:cNvSpPr>
          <p:nvPr/>
        </p:nvSpPr>
        <p:spPr bwMode="auto">
          <a:xfrm>
            <a:off x="4643438" y="6411913"/>
            <a:ext cx="3748087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alibri" pitchFamily="34" charset="0"/>
                <a:hlinkClick r:id="rId8"/>
              </a:rPr>
              <a:t>http://slegenda.vsegei.ru/serlegenda/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C6C9C-E388-4F8A-B9F6-D70DD57B5EA2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250825" y="476250"/>
            <a:ext cx="864235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      Для обеспечения активного использования СЛ необходимо претворение в жизнь четкой организации работ по сопровождению СЛ-1000/3 на всех этапах жизненного цикла - актуализации, унификации и подготовки материалов СЛ для публикации.</a:t>
            </a:r>
          </a:p>
          <a:p>
            <a:r>
              <a:rPr lang="ru-RU" sz="2400">
                <a:latin typeface="Calibri" pitchFamily="34" charset="0"/>
              </a:rPr>
              <a:t>       Главные моменты в обеспечении совершенствования СЛ на сегодняшний день являются:</a:t>
            </a:r>
          </a:p>
          <a:p>
            <a:r>
              <a:rPr lang="ru-RU" sz="2400">
                <a:latin typeface="Calibri" pitchFamily="34" charset="0"/>
              </a:rPr>
              <a:t>            </a:t>
            </a:r>
            <a:r>
              <a:rPr lang="ru-RU" sz="2400" b="1">
                <a:latin typeface="Calibri" pitchFamily="34" charset="0"/>
              </a:rPr>
              <a:t>1</a:t>
            </a:r>
            <a:r>
              <a:rPr lang="ru-RU" sz="2400">
                <a:latin typeface="Calibri" pitchFamily="34" charset="0"/>
              </a:rPr>
              <a:t>. Актуализация СЛ должна находиться под контролем Региональных отделов ВСЕГЕИ.</a:t>
            </a:r>
          </a:p>
          <a:p>
            <a:r>
              <a:rPr lang="ru-RU" sz="2400">
                <a:latin typeface="Calibri" pitchFamily="34" charset="0"/>
              </a:rPr>
              <a:t>            </a:t>
            </a:r>
            <a:r>
              <a:rPr lang="ru-RU" sz="2400" b="1">
                <a:latin typeface="Calibri" pitchFamily="34" charset="0"/>
              </a:rPr>
              <a:t>2</a:t>
            </a:r>
            <a:r>
              <a:rPr lang="ru-RU" sz="2400">
                <a:latin typeface="Calibri" pitchFamily="34" charset="0"/>
              </a:rPr>
              <a:t>. Главные редакторы – должны находиться в соответствующем региональном отделе. Если назначен главный редактор в другой организации, то в региональном отделе должен быть соредактор.</a:t>
            </a:r>
          </a:p>
          <a:p>
            <a:r>
              <a:rPr lang="ru-RU" sz="2400">
                <a:latin typeface="Calibri" pitchFamily="34" charset="0"/>
              </a:rPr>
              <a:t>             </a:t>
            </a:r>
            <a:r>
              <a:rPr lang="ru-RU" sz="2400" b="1">
                <a:latin typeface="Calibri" pitchFamily="34" charset="0"/>
              </a:rPr>
              <a:t>3</a:t>
            </a:r>
            <a:r>
              <a:rPr lang="ru-RU" sz="2400">
                <a:latin typeface="Calibri" pitchFamily="34" charset="0"/>
              </a:rPr>
              <a:t>. Трудозатраты главных редакторов и соредакторов должны предусматриваться в проектах листов ГК-1000/3 и в проведении актуализации.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B144-26C3-4D6B-9879-BEC4E359E5F7}" type="slidenum">
              <a:rPr lang="ru-RU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1" y="2348880"/>
            <a:ext cx="8640959" cy="193899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  <a:softEdge rad="31750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 ВНИМАНИЕ</a:t>
            </a:r>
            <a:endParaRPr lang="ru-RU" sz="6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946150"/>
            <a:ext cx="8928992" cy="49657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114425"/>
            <a:ext cx="705643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3788" y="901700"/>
            <a:ext cx="40703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0825" y="2276475"/>
            <a:ext cx="1368425" cy="36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14288" y="1203672"/>
            <a:ext cx="7950200" cy="45847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</a:extLst>
        </p:spPr>
      </p:pic>
      <p:sp>
        <p:nvSpPr>
          <p:cNvPr id="4" name="Прямоугольник 3"/>
          <p:cNvSpPr/>
          <p:nvPr/>
        </p:nvSpPr>
        <p:spPr>
          <a:xfrm>
            <a:off x="250825" y="3716338"/>
            <a:ext cx="1441450" cy="2889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92275" y="900113"/>
            <a:ext cx="7272338" cy="505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641725" y="41275"/>
            <a:ext cx="5322888" cy="6605588"/>
            <a:chOff x="2267744" y="149450"/>
            <a:chExt cx="5322912" cy="6606701"/>
          </a:xfrm>
        </p:grpSpPr>
        <p:pic>
          <p:nvPicPr>
            <p:cNvPr id="16396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67745" y="3406775"/>
              <a:ext cx="5311860" cy="3349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7" name="Picture 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67744" y="149450"/>
              <a:ext cx="5322912" cy="3409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4363" y="2060575"/>
            <a:ext cx="333375" cy="32385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875" y="382588"/>
            <a:ext cx="915193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7CEEE-07DD-4AE2-9B46-F8C011589051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900113" y="476250"/>
            <a:ext cx="1511300" cy="1223963"/>
            <a:chOff x="567" y="300"/>
            <a:chExt cx="952" cy="77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2532" name="AutoShape 49"/>
            <p:cNvSpPr>
              <a:spLocks noChangeArrowheads="1"/>
            </p:cNvSpPr>
            <p:nvPr/>
          </p:nvSpPr>
          <p:spPr bwMode="auto">
            <a:xfrm>
              <a:off x="567" y="300"/>
              <a:ext cx="952" cy="771"/>
            </a:xfrm>
            <a:prstGeom prst="wedgeEllipseCallout">
              <a:avLst>
                <a:gd name="adj1" fmla="val 35611"/>
                <a:gd name="adj2" fmla="val 66472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18" tIns="45710" rIns="91418" bIns="4571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2533" name="Text Box 51"/>
            <p:cNvSpPr txBox="1">
              <a:spLocks noChangeArrowheads="1"/>
            </p:cNvSpPr>
            <p:nvPr/>
          </p:nvSpPr>
          <p:spPr bwMode="auto">
            <a:xfrm>
              <a:off x="714" y="420"/>
              <a:ext cx="651" cy="5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/>
            </a:extLst>
          </p:spPr>
          <p:txBody>
            <a:bodyPr wrap="none" lIns="91418" tIns="45710" rIns="91418" bIns="457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FF3300"/>
                  </a:solidFill>
                  <a:latin typeface="Times New Roman" pitchFamily="18" charset="0"/>
                  <a:cs typeface="+mn-cs"/>
                </a:rPr>
                <a:t>Границы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FF3300"/>
                  </a:solidFill>
                  <a:latin typeface="Times New Roman" pitchFamily="18" charset="0"/>
                  <a:cs typeface="+mn-cs"/>
                </a:rPr>
                <a:t>серийных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FF3300"/>
                  </a:solidFill>
                  <a:latin typeface="Times New Roman" pitchFamily="18" charset="0"/>
                  <a:cs typeface="+mn-cs"/>
                </a:rPr>
                <a:t>легенд</a:t>
              </a:r>
            </a:p>
          </p:txBody>
        </p:sp>
      </p:grpSp>
      <p:sp>
        <p:nvSpPr>
          <p:cNvPr id="9264" name="Text Box 48"/>
          <p:cNvSpPr txBox="1">
            <a:spLocks noChangeArrowheads="1"/>
          </p:cNvSpPr>
          <p:nvPr/>
        </p:nvSpPr>
        <p:spPr bwMode="auto">
          <a:xfrm>
            <a:off x="-36512" y="6063699"/>
            <a:ext cx="9196388" cy="461645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/>
          </a:extLst>
        </p:spPr>
        <p:txBody>
          <a:bodyPr lIns="91418" tIns="45710" rIns="91418" bIns="4571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2A2A7E"/>
                </a:solidFill>
                <a:latin typeface="Times New Roman" pitchFamily="18" charset="0"/>
                <a:cs typeface="+mn-cs"/>
              </a:rPr>
              <a:t>К каждому блоку серийной легенды можно вызвать презентацию «Инструкция по эксплуатации» и ознакомиться с работой ГИС-проекта.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2A2A7E"/>
                </a:solidFill>
                <a:latin typeface="Times New Roman" pitchFamily="18" charset="0"/>
                <a:cs typeface="+mn-cs"/>
              </a:rPr>
              <a:t>Просмотр возможен только в режиме «ПОКАЗ СЛАЙДОВ» при наведении курсора на соответствующее название серийной легенды</a:t>
            </a:r>
            <a:r>
              <a:rPr lang="ru-RU" sz="1200" dirty="0" smtClean="0">
                <a:solidFill>
                  <a:srgbClr val="2A2A7E"/>
                </a:solidFill>
                <a:latin typeface="Times New Roman" pitchFamily="18" charset="0"/>
                <a:cs typeface="+mn-cs"/>
              </a:rPr>
              <a:t>.</a:t>
            </a:r>
            <a:endParaRPr lang="ru-RU" sz="1200" dirty="0">
              <a:solidFill>
                <a:srgbClr val="2A2A7E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7414" name="Text Box 71"/>
          <p:cNvSpPr txBox="1">
            <a:spLocks noChangeArrowheads="1"/>
          </p:cNvSpPr>
          <p:nvPr/>
        </p:nvSpPr>
        <p:spPr bwMode="auto">
          <a:xfrm>
            <a:off x="3419475" y="1412875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>
            <a:spAutoFit/>
          </a:bodyPr>
          <a:lstStyle/>
          <a:p>
            <a:endParaRPr lang="ru-RU" sz="600">
              <a:latin typeface="Calibri" pitchFamily="34" charset="0"/>
            </a:endParaRPr>
          </a:p>
        </p:txBody>
      </p:sp>
      <p:grpSp>
        <p:nvGrpSpPr>
          <p:cNvPr id="22602" name="Group 74"/>
          <p:cNvGrpSpPr>
            <a:grpSpLocks/>
          </p:cNvGrpSpPr>
          <p:nvPr/>
        </p:nvGrpSpPr>
        <p:grpSpPr bwMode="auto">
          <a:xfrm>
            <a:off x="3519488" y="1196975"/>
            <a:ext cx="825500" cy="647700"/>
            <a:chOff x="2217" y="754"/>
            <a:chExt cx="520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90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245" y="754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01" name="Text Box 73"/>
            <p:cNvSpPr txBox="1">
              <a:spLocks noChangeArrowheads="1"/>
            </p:cNvSpPr>
            <p:nvPr/>
          </p:nvSpPr>
          <p:spPr bwMode="auto">
            <a:xfrm>
              <a:off x="2217" y="845"/>
              <a:ext cx="46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>
                  <a:latin typeface="+mn-lt"/>
                  <a:cs typeface="+mn-cs"/>
                  <a:hlinkClick r:id="rId4" action="ppaction://hlinkpres?slideindex=1&amp;slidetitle="/>
                </a:rPr>
                <a:t>Северо-</a:t>
              </a:r>
              <a:r>
                <a:rPr lang="ru-RU" sz="600" b="1" dirty="0" err="1">
                  <a:latin typeface="+mn-lt"/>
                  <a:cs typeface="+mn-cs"/>
                  <a:hlinkClick r:id="rId4" action="ppaction://hlinkpres?slideindex=1&amp;slidetitle="/>
                </a:rPr>
                <a:t>Карско</a:t>
              </a:r>
              <a:r>
                <a:rPr lang="ru-RU" sz="600" b="1" dirty="0">
                  <a:latin typeface="+mn-lt"/>
                  <a:cs typeface="+mn-cs"/>
                  <a:hlinkClick r:id="rId4" action="ppaction://hlinkpres?slideindex=1&amp;slidetitle="/>
                </a:rPr>
                <a:t>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>
                  <a:latin typeface="+mn-lt"/>
                  <a:cs typeface="+mn-cs"/>
                  <a:hlinkClick r:id="rId4" action="ppaction://hlinkpres?slideindex=1&amp;slidetitle="/>
                </a:rPr>
                <a:t>Баренцево-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>
                  <a:latin typeface="+mn-lt"/>
                  <a:cs typeface="+mn-cs"/>
                  <a:hlinkClick r:id="rId4" action="ppaction://hlinkpres?slideindex=1&amp;slidetitle="/>
                </a:rPr>
                <a:t>морская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>
                  <a:latin typeface="+mn-lt"/>
                  <a:cs typeface="+mn-cs"/>
                  <a:hlinkClick r:id="rId4" action="ppaction://hlinkpres?slideindex=1&amp;slidetitle="/>
                </a:rPr>
                <a:t>СЛ</a:t>
              </a:r>
              <a:endParaRPr lang="ru-RU" sz="600" b="1" dirty="0">
                <a:latin typeface="+mn-lt"/>
                <a:cs typeface="+mn-cs"/>
              </a:endParaRPr>
            </a:p>
          </p:txBody>
        </p:sp>
      </p:grpSp>
      <p:grpSp>
        <p:nvGrpSpPr>
          <p:cNvPr id="22605" name="Group 77"/>
          <p:cNvGrpSpPr>
            <a:grpSpLocks/>
          </p:cNvGrpSpPr>
          <p:nvPr/>
        </p:nvGrpSpPr>
        <p:grpSpPr bwMode="auto">
          <a:xfrm>
            <a:off x="3303588" y="2133600"/>
            <a:ext cx="825500" cy="647700"/>
            <a:chOff x="2081" y="1344"/>
            <a:chExt cx="520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91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109" y="1344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04" name="Text Box 76"/>
            <p:cNvSpPr txBox="1">
              <a:spLocks noChangeArrowheads="1"/>
            </p:cNvSpPr>
            <p:nvPr/>
          </p:nvSpPr>
          <p:spPr bwMode="auto">
            <a:xfrm>
              <a:off x="2081" y="1449"/>
              <a:ext cx="45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Южно-Карская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СЛ</a:t>
              </a:r>
            </a:p>
          </p:txBody>
        </p:sp>
      </p:grpSp>
      <p:grpSp>
        <p:nvGrpSpPr>
          <p:cNvPr id="22607" name="Group 79"/>
          <p:cNvGrpSpPr>
            <a:grpSpLocks/>
          </p:cNvGrpSpPr>
          <p:nvPr/>
        </p:nvGrpSpPr>
        <p:grpSpPr bwMode="auto">
          <a:xfrm>
            <a:off x="4500563" y="2276475"/>
            <a:ext cx="781050" cy="647700"/>
            <a:chOff x="2835" y="1389"/>
            <a:chExt cx="492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89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835" y="1389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06" name="Text Box 78"/>
            <p:cNvSpPr txBox="1">
              <a:spLocks noChangeArrowheads="1"/>
            </p:cNvSpPr>
            <p:nvPr/>
          </p:nvSpPr>
          <p:spPr bwMode="auto">
            <a:xfrm>
              <a:off x="2870" y="1434"/>
              <a:ext cx="36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Таймыро-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Северо-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земельская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СЛ</a:t>
              </a:r>
            </a:p>
          </p:txBody>
        </p:sp>
      </p:grpSp>
      <p:grpSp>
        <p:nvGrpSpPr>
          <p:cNvPr id="22610" name="Group 82">
            <a:hlinkClick r:id="rId5" action="ppaction://hlinkpres?slideindex=1&amp;slidetitle="/>
          </p:cNvPr>
          <p:cNvGrpSpPr>
            <a:grpSpLocks/>
          </p:cNvGrpSpPr>
          <p:nvPr/>
        </p:nvGrpSpPr>
        <p:grpSpPr bwMode="auto">
          <a:xfrm>
            <a:off x="5449887" y="1495425"/>
            <a:ext cx="781051" cy="647700"/>
            <a:chOff x="3334" y="890"/>
            <a:chExt cx="492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88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334" y="890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09" name="Text Box 81"/>
            <p:cNvSpPr txBox="1">
              <a:spLocks noChangeArrowheads="1"/>
            </p:cNvSpPr>
            <p:nvPr/>
          </p:nvSpPr>
          <p:spPr bwMode="auto">
            <a:xfrm>
              <a:off x="3334" y="981"/>
              <a:ext cx="465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>
                  <a:latin typeface="+mn-lt"/>
                  <a:cs typeface="+mn-cs"/>
                  <a:hlinkClick r:id="rId5" action="ppaction://hlinkpres?slideindex=1&amp;slidetitle="/>
                </a:rPr>
                <a:t>Лаптево-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 err="1">
                  <a:latin typeface="+mn-lt"/>
                  <a:cs typeface="+mn-cs"/>
                  <a:hlinkClick r:id="rId5" action="ppaction://hlinkpres?slideindex=1&amp;slidetitle="/>
                </a:rPr>
                <a:t>Сибироморская</a:t>
              </a:r>
              <a:endParaRPr lang="ru-RU" sz="600" b="1" dirty="0">
                <a:latin typeface="+mn-lt"/>
                <a:cs typeface="+mn-cs"/>
                <a:hlinkClick r:id="rId5" action="ppaction://hlinkpres?slideindex=1&amp;slidetitle=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>
                  <a:latin typeface="+mn-lt"/>
                  <a:cs typeface="+mn-cs"/>
                  <a:hlinkClick r:id="rId5" action="ppaction://hlinkpres?slideindex=1&amp;slidetitle="/>
                </a:rPr>
                <a:t>СЛ</a:t>
              </a:r>
              <a:endParaRPr lang="ru-RU" sz="600" b="1" dirty="0">
                <a:latin typeface="+mn-lt"/>
                <a:cs typeface="+mn-cs"/>
              </a:endParaRPr>
            </a:p>
          </p:txBody>
        </p:sp>
      </p:grpSp>
      <p:sp>
        <p:nvSpPr>
          <p:cNvPr id="17419" name="Text Box 83"/>
          <p:cNvSpPr txBox="1">
            <a:spLocks noChangeArrowheads="1"/>
          </p:cNvSpPr>
          <p:nvPr/>
        </p:nvSpPr>
        <p:spPr bwMode="auto">
          <a:xfrm>
            <a:off x="1763713" y="2205038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8" tIns="45710" rIns="91418" bIns="45710">
            <a:spAutoFit/>
          </a:bodyPr>
          <a:lstStyle/>
          <a:p>
            <a:pPr algn="ctr"/>
            <a:endParaRPr lang="ru-RU" sz="600" b="1">
              <a:latin typeface="Calibri" pitchFamily="34" charset="0"/>
            </a:endParaRPr>
          </a:p>
        </p:txBody>
      </p:sp>
      <p:grpSp>
        <p:nvGrpSpPr>
          <p:cNvPr id="22614" name="Group 86"/>
          <p:cNvGrpSpPr>
            <a:grpSpLocks/>
          </p:cNvGrpSpPr>
          <p:nvPr/>
        </p:nvGrpSpPr>
        <p:grpSpPr bwMode="auto">
          <a:xfrm>
            <a:off x="1536700" y="1989138"/>
            <a:ext cx="792163" cy="647700"/>
            <a:chOff x="968" y="1253"/>
            <a:chExt cx="499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94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975" y="1253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 b="1">
                <a:latin typeface="+mn-lt"/>
                <a:cs typeface="+mn-cs"/>
              </a:endParaRPr>
            </a:p>
          </p:txBody>
        </p:sp>
        <p:sp>
          <p:nvSpPr>
            <p:cNvPr id="22613" name="Text Box 85"/>
            <p:cNvSpPr txBox="1">
              <a:spLocks noChangeArrowheads="1"/>
            </p:cNvSpPr>
            <p:nvPr/>
          </p:nvSpPr>
          <p:spPr bwMode="auto">
            <a:xfrm>
              <a:off x="968" y="1404"/>
              <a:ext cx="37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>
                  <a:latin typeface="+mn-lt"/>
                  <a:cs typeface="+mn-cs"/>
                </a:rPr>
                <a:t>Балтийская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 dirty="0">
                  <a:latin typeface="+mn-lt"/>
                  <a:cs typeface="+mn-cs"/>
                </a:rPr>
                <a:t>СЛ</a:t>
              </a:r>
            </a:p>
          </p:txBody>
        </p:sp>
      </p:grpSp>
      <p:grpSp>
        <p:nvGrpSpPr>
          <p:cNvPr id="22616" name="Group 88"/>
          <p:cNvGrpSpPr>
            <a:grpSpLocks/>
          </p:cNvGrpSpPr>
          <p:nvPr/>
        </p:nvGrpSpPr>
        <p:grpSpPr bwMode="auto">
          <a:xfrm>
            <a:off x="2051050" y="2636838"/>
            <a:ext cx="781050" cy="647700"/>
            <a:chOff x="1292" y="1661"/>
            <a:chExt cx="492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93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292" y="1661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15" name="Text Box 87"/>
            <p:cNvSpPr txBox="1">
              <a:spLocks noChangeArrowheads="1"/>
            </p:cNvSpPr>
            <p:nvPr/>
          </p:nvSpPr>
          <p:spPr bwMode="auto">
            <a:xfrm>
              <a:off x="1296" y="1812"/>
              <a:ext cx="36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Мезенская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СЛ</a:t>
              </a:r>
            </a:p>
          </p:txBody>
        </p:sp>
      </p:grpSp>
      <p:grpSp>
        <p:nvGrpSpPr>
          <p:cNvPr id="22618" name="Group 90"/>
          <p:cNvGrpSpPr>
            <a:grpSpLocks/>
          </p:cNvGrpSpPr>
          <p:nvPr/>
        </p:nvGrpSpPr>
        <p:grpSpPr bwMode="auto">
          <a:xfrm>
            <a:off x="900113" y="3068638"/>
            <a:ext cx="781050" cy="647700"/>
            <a:chOff x="567" y="1933"/>
            <a:chExt cx="492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82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567" y="1933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17" name="Text Box 89"/>
            <p:cNvSpPr txBox="1">
              <a:spLocks noChangeArrowheads="1"/>
            </p:cNvSpPr>
            <p:nvPr/>
          </p:nvSpPr>
          <p:spPr bwMode="auto">
            <a:xfrm>
              <a:off x="567" y="2024"/>
              <a:ext cx="401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Центрально-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Европейская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СЛ</a:t>
              </a:r>
            </a:p>
          </p:txBody>
        </p:sp>
      </p:grpSp>
      <p:grpSp>
        <p:nvGrpSpPr>
          <p:cNvPr id="22620" name="Group 92"/>
          <p:cNvGrpSpPr>
            <a:grpSpLocks/>
          </p:cNvGrpSpPr>
          <p:nvPr/>
        </p:nvGrpSpPr>
        <p:grpSpPr bwMode="auto">
          <a:xfrm>
            <a:off x="107950" y="4149725"/>
            <a:ext cx="781050" cy="647700"/>
            <a:chOff x="68" y="2614"/>
            <a:chExt cx="492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83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68" y="2614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19" name="Text Box 91"/>
            <p:cNvSpPr txBox="1">
              <a:spLocks noChangeArrowheads="1"/>
            </p:cNvSpPr>
            <p:nvPr/>
          </p:nvSpPr>
          <p:spPr bwMode="auto">
            <a:xfrm>
              <a:off x="92" y="2750"/>
              <a:ext cx="339" cy="17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Скифская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СЛ</a:t>
              </a:r>
            </a:p>
          </p:txBody>
        </p:sp>
      </p:grpSp>
      <p:grpSp>
        <p:nvGrpSpPr>
          <p:cNvPr id="22626" name="Group 98"/>
          <p:cNvGrpSpPr>
            <a:grpSpLocks/>
          </p:cNvGrpSpPr>
          <p:nvPr/>
        </p:nvGrpSpPr>
        <p:grpSpPr bwMode="auto">
          <a:xfrm>
            <a:off x="4127500" y="3068638"/>
            <a:ext cx="793750" cy="647700"/>
            <a:chOff x="2600" y="1933"/>
            <a:chExt cx="500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96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608" y="1933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25" name="Text Box 97"/>
            <p:cNvSpPr txBox="1">
              <a:spLocks noChangeArrowheads="1"/>
            </p:cNvSpPr>
            <p:nvPr/>
          </p:nvSpPr>
          <p:spPr bwMode="auto">
            <a:xfrm>
              <a:off x="2600" y="2084"/>
              <a:ext cx="38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Норильская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СЛ</a:t>
              </a:r>
            </a:p>
          </p:txBody>
        </p:sp>
      </p:grpSp>
      <p:grpSp>
        <p:nvGrpSpPr>
          <p:cNvPr id="22629" name="Group 101"/>
          <p:cNvGrpSpPr>
            <a:grpSpLocks/>
          </p:cNvGrpSpPr>
          <p:nvPr/>
        </p:nvGrpSpPr>
        <p:grpSpPr bwMode="auto">
          <a:xfrm>
            <a:off x="5075238" y="3141663"/>
            <a:ext cx="782637" cy="647700"/>
            <a:chOff x="3197" y="1979"/>
            <a:chExt cx="493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84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198" y="1979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28" name="Text Box 100"/>
            <p:cNvSpPr txBox="1">
              <a:spLocks noChangeArrowheads="1"/>
            </p:cNvSpPr>
            <p:nvPr/>
          </p:nvSpPr>
          <p:spPr bwMode="auto">
            <a:xfrm>
              <a:off x="3197" y="2084"/>
              <a:ext cx="36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Анабаро-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Вилюйская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СЛ</a:t>
              </a:r>
            </a:p>
          </p:txBody>
        </p:sp>
      </p:grpSp>
      <p:grpSp>
        <p:nvGrpSpPr>
          <p:cNvPr id="22631" name="Group 103"/>
          <p:cNvGrpSpPr>
            <a:grpSpLocks/>
          </p:cNvGrpSpPr>
          <p:nvPr/>
        </p:nvGrpSpPr>
        <p:grpSpPr bwMode="auto">
          <a:xfrm>
            <a:off x="4356100" y="4149725"/>
            <a:ext cx="781050" cy="647700"/>
            <a:chOff x="2744" y="2614"/>
            <a:chExt cx="492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77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744" y="2614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30" name="Text Box 102"/>
            <p:cNvSpPr txBox="1">
              <a:spLocks noChangeArrowheads="1"/>
            </p:cNvSpPr>
            <p:nvPr/>
          </p:nvSpPr>
          <p:spPr bwMode="auto">
            <a:xfrm>
              <a:off x="2786" y="2674"/>
              <a:ext cx="373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Ангаро-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Енисейская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СЛ</a:t>
              </a:r>
            </a:p>
          </p:txBody>
        </p:sp>
      </p:grpSp>
      <p:grpSp>
        <p:nvGrpSpPr>
          <p:cNvPr id="22633" name="Group 105"/>
          <p:cNvGrpSpPr>
            <a:grpSpLocks/>
          </p:cNvGrpSpPr>
          <p:nvPr/>
        </p:nvGrpSpPr>
        <p:grpSpPr bwMode="auto">
          <a:xfrm>
            <a:off x="7308850" y="908050"/>
            <a:ext cx="781050" cy="647700"/>
            <a:chOff x="4604" y="572"/>
            <a:chExt cx="492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87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604" y="572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32" name="Text Box 104"/>
            <p:cNvSpPr txBox="1">
              <a:spLocks noChangeArrowheads="1"/>
            </p:cNvSpPr>
            <p:nvPr/>
          </p:nvSpPr>
          <p:spPr bwMode="auto">
            <a:xfrm>
              <a:off x="4611" y="678"/>
              <a:ext cx="350" cy="17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Чукотская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СЛ</a:t>
              </a:r>
            </a:p>
          </p:txBody>
        </p:sp>
      </p:grpSp>
      <p:grpSp>
        <p:nvGrpSpPr>
          <p:cNvPr id="22635" name="Group 107"/>
          <p:cNvGrpSpPr>
            <a:grpSpLocks/>
          </p:cNvGrpSpPr>
          <p:nvPr/>
        </p:nvGrpSpPr>
        <p:grpSpPr bwMode="auto">
          <a:xfrm>
            <a:off x="6516688" y="2205038"/>
            <a:ext cx="781050" cy="647700"/>
            <a:chOff x="4105" y="1389"/>
            <a:chExt cx="492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86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105" y="1389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34" name="Text Box 106"/>
            <p:cNvSpPr txBox="1">
              <a:spLocks noChangeArrowheads="1"/>
            </p:cNvSpPr>
            <p:nvPr/>
          </p:nvSpPr>
          <p:spPr bwMode="auto">
            <a:xfrm>
              <a:off x="4142" y="1449"/>
              <a:ext cx="371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Верхояно-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Колымская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СЛ</a:t>
              </a:r>
            </a:p>
          </p:txBody>
        </p:sp>
      </p:grpSp>
      <p:grpSp>
        <p:nvGrpSpPr>
          <p:cNvPr id="22637" name="Group 109"/>
          <p:cNvGrpSpPr>
            <a:grpSpLocks/>
          </p:cNvGrpSpPr>
          <p:nvPr/>
        </p:nvGrpSpPr>
        <p:grpSpPr bwMode="auto">
          <a:xfrm>
            <a:off x="8027988" y="2781300"/>
            <a:ext cx="781050" cy="647700"/>
            <a:chOff x="5057" y="1752"/>
            <a:chExt cx="492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80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5057" y="1752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36" name="Text Box 108"/>
            <p:cNvSpPr txBox="1">
              <a:spLocks noChangeArrowheads="1"/>
            </p:cNvSpPr>
            <p:nvPr/>
          </p:nvSpPr>
          <p:spPr bwMode="auto">
            <a:xfrm>
              <a:off x="5095" y="1857"/>
              <a:ext cx="381" cy="2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Корякско-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Курильская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СЛ</a:t>
              </a:r>
            </a:p>
          </p:txBody>
        </p:sp>
      </p:grpSp>
      <p:grpSp>
        <p:nvGrpSpPr>
          <p:cNvPr id="22639" name="Group 111"/>
          <p:cNvGrpSpPr>
            <a:grpSpLocks/>
          </p:cNvGrpSpPr>
          <p:nvPr/>
        </p:nvGrpSpPr>
        <p:grpSpPr bwMode="auto">
          <a:xfrm>
            <a:off x="7524750" y="3500438"/>
            <a:ext cx="781050" cy="647700"/>
            <a:chOff x="4740" y="2251"/>
            <a:chExt cx="492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79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740" y="2251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38" name="Text Box 110"/>
            <p:cNvSpPr txBox="1">
              <a:spLocks noChangeArrowheads="1"/>
            </p:cNvSpPr>
            <p:nvPr/>
          </p:nvSpPr>
          <p:spPr bwMode="auto">
            <a:xfrm>
              <a:off x="4747" y="2356"/>
              <a:ext cx="44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Охотоморская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СЛ</a:t>
              </a:r>
            </a:p>
          </p:txBody>
        </p:sp>
      </p:grpSp>
      <p:grpSp>
        <p:nvGrpSpPr>
          <p:cNvPr id="22641" name="Group 113"/>
          <p:cNvGrpSpPr>
            <a:grpSpLocks/>
          </p:cNvGrpSpPr>
          <p:nvPr/>
        </p:nvGrpSpPr>
        <p:grpSpPr bwMode="auto">
          <a:xfrm>
            <a:off x="7092950" y="4652963"/>
            <a:ext cx="852488" cy="647700"/>
            <a:chOff x="4468" y="2931"/>
            <a:chExt cx="537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85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513" y="2931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40" name="Text Box 112"/>
            <p:cNvSpPr txBox="1">
              <a:spLocks noChangeArrowheads="1"/>
            </p:cNvSpPr>
            <p:nvPr/>
          </p:nvSpPr>
          <p:spPr bwMode="auto">
            <a:xfrm>
              <a:off x="4468" y="3067"/>
              <a:ext cx="49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Дальневосточная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СЛ</a:t>
              </a:r>
            </a:p>
          </p:txBody>
        </p:sp>
      </p:grpSp>
      <p:grpSp>
        <p:nvGrpSpPr>
          <p:cNvPr id="22643" name="Group 115"/>
          <p:cNvGrpSpPr>
            <a:grpSpLocks/>
          </p:cNvGrpSpPr>
          <p:nvPr/>
        </p:nvGrpSpPr>
        <p:grpSpPr bwMode="auto">
          <a:xfrm>
            <a:off x="5364163" y="4508500"/>
            <a:ext cx="781050" cy="647700"/>
            <a:chOff x="3379" y="2840"/>
            <a:chExt cx="492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95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3379" y="2840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42" name="Text Box 114"/>
            <p:cNvSpPr txBox="1">
              <a:spLocks noChangeArrowheads="1"/>
            </p:cNvSpPr>
            <p:nvPr/>
          </p:nvSpPr>
          <p:spPr bwMode="auto">
            <a:xfrm>
              <a:off x="3386" y="2926"/>
              <a:ext cx="44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Алдано-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Забайкальская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СЛ</a:t>
              </a:r>
            </a:p>
          </p:txBody>
        </p:sp>
      </p:grpSp>
      <p:grpSp>
        <p:nvGrpSpPr>
          <p:cNvPr id="22645" name="Group 117"/>
          <p:cNvGrpSpPr>
            <a:grpSpLocks/>
          </p:cNvGrpSpPr>
          <p:nvPr/>
        </p:nvGrpSpPr>
        <p:grpSpPr bwMode="auto">
          <a:xfrm>
            <a:off x="3635375" y="5084763"/>
            <a:ext cx="781050" cy="647700"/>
            <a:chOff x="2245" y="3203"/>
            <a:chExt cx="492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581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2245" y="3203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44" name="Text Box 116"/>
            <p:cNvSpPr txBox="1">
              <a:spLocks noChangeArrowheads="1"/>
            </p:cNvSpPr>
            <p:nvPr/>
          </p:nvSpPr>
          <p:spPr bwMode="auto">
            <a:xfrm>
              <a:off x="2280" y="3289"/>
              <a:ext cx="328" cy="2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Алтае-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Саянская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СЛ</a:t>
              </a:r>
            </a:p>
          </p:txBody>
        </p:sp>
      </p:grpSp>
      <p:grpSp>
        <p:nvGrpSpPr>
          <p:cNvPr id="22666" name="Group 138"/>
          <p:cNvGrpSpPr>
            <a:grpSpLocks/>
          </p:cNvGrpSpPr>
          <p:nvPr/>
        </p:nvGrpSpPr>
        <p:grpSpPr bwMode="auto">
          <a:xfrm>
            <a:off x="2195513" y="3500438"/>
            <a:ext cx="781050" cy="647700"/>
            <a:chOff x="1292" y="1661"/>
            <a:chExt cx="492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667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292" y="1661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68" name="Text Box 140"/>
            <p:cNvSpPr txBox="1">
              <a:spLocks noChangeArrowheads="1"/>
            </p:cNvSpPr>
            <p:nvPr/>
          </p:nvSpPr>
          <p:spPr bwMode="auto">
            <a:xfrm>
              <a:off x="1302" y="1812"/>
              <a:ext cx="353" cy="17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Уральская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 СЛ</a:t>
              </a:r>
            </a:p>
          </p:txBody>
        </p:sp>
      </p:grpSp>
      <p:grpSp>
        <p:nvGrpSpPr>
          <p:cNvPr id="22669" name="Group 141"/>
          <p:cNvGrpSpPr>
            <a:grpSpLocks/>
          </p:cNvGrpSpPr>
          <p:nvPr/>
        </p:nvGrpSpPr>
        <p:grpSpPr bwMode="auto">
          <a:xfrm>
            <a:off x="3132138" y="4005263"/>
            <a:ext cx="781050" cy="647700"/>
            <a:chOff x="1292" y="1661"/>
            <a:chExt cx="492" cy="40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2670" name="AutoShape 16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292" y="1661"/>
              <a:ext cx="492" cy="408"/>
            </a:xfrm>
            <a:prstGeom prst="flowChartMultidocumen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10" rIns="91418" bIns="4571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">
                <a:latin typeface="+mn-lt"/>
                <a:cs typeface="+mn-cs"/>
              </a:endParaRPr>
            </a:p>
          </p:txBody>
        </p:sp>
        <p:sp>
          <p:nvSpPr>
            <p:cNvPr id="22671" name="Text Box 143"/>
            <p:cNvSpPr txBox="1">
              <a:spLocks noChangeArrowheads="1"/>
            </p:cNvSpPr>
            <p:nvPr/>
          </p:nvSpPr>
          <p:spPr bwMode="auto">
            <a:xfrm>
              <a:off x="1298" y="1812"/>
              <a:ext cx="35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1418" tIns="45710" rIns="91418" bIns="4571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Западно-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Сибирская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" b="1">
                  <a:latin typeface="+mn-lt"/>
                  <a:cs typeface="+mn-cs"/>
                </a:rPr>
                <a:t>СЛ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81717-8ACC-4D29-8063-00ACD5AAAFCA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928992" cy="63367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310277" y="50140"/>
            <a:ext cx="2755370" cy="276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ТЕХНОЛОГИЧЕСКАЯ КАРТОЧКА</a:t>
            </a:r>
          </a:p>
        </p:txBody>
      </p:sp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59532" y="654380"/>
            <a:ext cx="8424936" cy="536690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" y="476250"/>
            <a:ext cx="881538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225" y="476250"/>
            <a:ext cx="8815388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1C1CC-CBCB-47FC-9ED0-4D43BD2842FA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5681" y="792450"/>
            <a:ext cx="8828807" cy="55888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/>
          <p:cNvSpPr txBox="1"/>
          <p:nvPr/>
        </p:nvSpPr>
        <p:spPr>
          <a:xfrm>
            <a:off x="2123728" y="147989"/>
            <a:ext cx="5400600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Космический образ России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36613"/>
            <a:ext cx="8713787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850900"/>
            <a:ext cx="871378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B878F-44B3-4C79-98A0-2041680D04E4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Выноска со стрелкой вниз 45"/>
          <p:cNvSpPr/>
          <p:nvPr/>
        </p:nvSpPr>
        <p:spPr>
          <a:xfrm>
            <a:off x="1349642" y="4797152"/>
            <a:ext cx="6678742" cy="1008112"/>
          </a:xfrm>
          <a:prstGeom prst="downArrowCallout">
            <a:avLst>
              <a:gd name="adj1" fmla="val 25000"/>
              <a:gd name="adj2" fmla="val 25881"/>
              <a:gd name="adj3" fmla="val 25000"/>
              <a:gd name="adj4" fmla="val 64977"/>
            </a:avLst>
          </a:prstGeom>
          <a:solidFill>
            <a:srgbClr val="FEEEE8"/>
          </a:solidFill>
          <a:ln w="127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93E07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357754" y="116632"/>
            <a:ext cx="4382863" cy="317922"/>
          </a:xfrm>
          <a:prstGeom prst="rect">
            <a:avLst/>
          </a:prstGeom>
          <a:solidFill>
            <a:srgbClr val="FEEEE8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93E07"/>
                </a:solidFill>
              </a:rPr>
              <a:t>Листы ГК м-ба 1 : 1 000 000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061610" y="1772816"/>
            <a:ext cx="7272808" cy="432048"/>
          </a:xfrm>
          <a:prstGeom prst="rect">
            <a:avLst/>
          </a:prstGeom>
          <a:solidFill>
            <a:srgbClr val="FEEEE8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93E07"/>
                </a:solidFill>
              </a:rPr>
              <a:t>СВОДНАЯ СХЕМА СТРУКТУРНО-ГЕОЛОГИЧЕСКОГО РАЙОНИРОВАНИЯ М-БА 1 : 2 500 000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1781690" y="2348880"/>
            <a:ext cx="5832648" cy="648072"/>
          </a:xfrm>
          <a:prstGeom prst="rect">
            <a:avLst/>
          </a:prstGeom>
          <a:solidFill>
            <a:srgbClr val="FEEEE8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93E07"/>
                </a:solidFill>
              </a:rPr>
              <a:t>Схемы распространения структурно-вещественных комплексов м-ба 1 : 5 000 000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93E07"/>
                </a:solidFill>
              </a:rPr>
              <a:t>для составления этапов развития: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rgbClr val="C93E07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89702" y="3212976"/>
            <a:ext cx="5616624" cy="504056"/>
          </a:xfrm>
          <a:prstGeom prst="rect">
            <a:avLst/>
          </a:prstGeom>
          <a:solidFill>
            <a:srgbClr val="FEEEE8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93E07"/>
                </a:solidFill>
              </a:rPr>
              <a:t>ИАС «Межсерийная корреляция»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rgbClr val="C93E07"/>
                </a:solidFill>
              </a:rPr>
              <a:t>(5СЛ)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301970" y="4795924"/>
            <a:ext cx="792088" cy="648072"/>
          </a:xfrm>
          <a:prstGeom prst="rect">
            <a:avLst/>
          </a:prstGeom>
          <a:solidFill>
            <a:srgbClr val="FEEEE8"/>
          </a:solidFill>
          <a:ln w="127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93E07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843808" y="4795924"/>
            <a:ext cx="792088" cy="648072"/>
          </a:xfrm>
          <a:prstGeom prst="rect">
            <a:avLst/>
          </a:prstGeom>
          <a:solidFill>
            <a:srgbClr val="FEEEE8"/>
          </a:solidFill>
          <a:ln w="127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93E07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49642" y="4795924"/>
            <a:ext cx="792088" cy="648072"/>
          </a:xfrm>
          <a:prstGeom prst="rect">
            <a:avLst/>
          </a:prstGeom>
          <a:solidFill>
            <a:srgbClr val="FEEEE8"/>
          </a:solidFill>
          <a:ln w="127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C93E07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724128" y="4795924"/>
            <a:ext cx="792088" cy="648072"/>
          </a:xfrm>
          <a:prstGeom prst="rect">
            <a:avLst/>
          </a:prstGeom>
          <a:solidFill>
            <a:srgbClr val="FEEEE8"/>
          </a:solidFill>
          <a:ln w="127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93E07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7254298" y="4776941"/>
            <a:ext cx="792088" cy="648072"/>
          </a:xfrm>
          <a:prstGeom prst="rect">
            <a:avLst/>
          </a:prstGeom>
          <a:solidFill>
            <a:srgbClr val="FEEEE8"/>
          </a:solidFill>
          <a:ln w="12700"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93E07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756009" y="5805264"/>
            <a:ext cx="5840327" cy="504056"/>
          </a:xfrm>
          <a:prstGeom prst="rect">
            <a:avLst/>
          </a:prstGeom>
          <a:solidFill>
            <a:srgbClr val="FEEEE8"/>
          </a:solidFill>
          <a:ln w="12700"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93E07"/>
                </a:solidFill>
              </a:rPr>
              <a:t>ГЕОЛОГИЧЕСКАЯ КАРТА М-БА 1 : 5 000 000</a:t>
            </a:r>
          </a:p>
        </p:txBody>
      </p:sp>
      <p:sp>
        <p:nvSpPr>
          <p:cNvPr id="63" name="Выноска со стрелкой вниз 62"/>
          <p:cNvSpPr/>
          <p:nvPr/>
        </p:nvSpPr>
        <p:spPr>
          <a:xfrm>
            <a:off x="1889702" y="4077072"/>
            <a:ext cx="5616624" cy="576064"/>
          </a:xfrm>
          <a:prstGeom prst="downArrowCallout">
            <a:avLst/>
          </a:prstGeom>
          <a:solidFill>
            <a:srgbClr val="FEEEE8"/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C93E07"/>
                </a:solidFill>
              </a:rPr>
              <a:t>Серийные</a:t>
            </a:r>
            <a:r>
              <a:rPr lang="ru-RU" sz="1400" b="1" dirty="0">
                <a:solidFill>
                  <a:srgbClr val="C93E07"/>
                </a:solidFill>
              </a:rPr>
              <a:t> </a:t>
            </a:r>
            <a:r>
              <a:rPr lang="ru-RU" sz="1200" b="1" dirty="0">
                <a:solidFill>
                  <a:srgbClr val="C93E07"/>
                </a:solidFill>
              </a:rPr>
              <a:t>легенды для ГК-1000/3</a:t>
            </a: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1746250" y="4652963"/>
            <a:ext cx="5903913" cy="0"/>
          </a:xfrm>
          <a:prstGeom prst="line">
            <a:avLst/>
          </a:prstGeom>
          <a:ln w="19050">
            <a:solidFill>
              <a:srgbClr val="C93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1746250" y="4652963"/>
            <a:ext cx="0" cy="142875"/>
          </a:xfrm>
          <a:prstGeom prst="line">
            <a:avLst/>
          </a:prstGeom>
          <a:ln w="19050">
            <a:solidFill>
              <a:srgbClr val="C93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3240088" y="4652963"/>
            <a:ext cx="0" cy="142875"/>
          </a:xfrm>
          <a:prstGeom prst="line">
            <a:avLst/>
          </a:prstGeom>
          <a:ln w="19050">
            <a:solidFill>
              <a:srgbClr val="C93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4697413" y="4652963"/>
            <a:ext cx="0" cy="142875"/>
          </a:xfrm>
          <a:prstGeom prst="line">
            <a:avLst/>
          </a:prstGeom>
          <a:ln w="19050">
            <a:solidFill>
              <a:srgbClr val="C93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119813" y="4652963"/>
            <a:ext cx="0" cy="142875"/>
          </a:xfrm>
          <a:prstGeom prst="line">
            <a:avLst/>
          </a:prstGeom>
          <a:ln w="19050">
            <a:solidFill>
              <a:srgbClr val="C93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650163" y="4632325"/>
            <a:ext cx="0" cy="144463"/>
          </a:xfrm>
          <a:prstGeom prst="line">
            <a:avLst/>
          </a:prstGeom>
          <a:ln w="19050">
            <a:solidFill>
              <a:srgbClr val="C93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684213" y="260350"/>
            <a:ext cx="0" cy="5797550"/>
          </a:xfrm>
          <a:prstGeom prst="line">
            <a:avLst/>
          </a:prstGeom>
          <a:ln w="19050">
            <a:solidFill>
              <a:srgbClr val="C93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684213" y="276225"/>
            <a:ext cx="1673225" cy="0"/>
          </a:xfrm>
          <a:prstGeom prst="line">
            <a:avLst/>
          </a:prstGeom>
          <a:ln w="19050">
            <a:solidFill>
              <a:srgbClr val="C93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684213" y="1989138"/>
            <a:ext cx="377825" cy="0"/>
          </a:xfrm>
          <a:prstGeom prst="line">
            <a:avLst/>
          </a:prstGeom>
          <a:ln w="19050">
            <a:solidFill>
              <a:srgbClr val="C93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684213" y="2673350"/>
            <a:ext cx="1096962" cy="0"/>
          </a:xfrm>
          <a:prstGeom prst="line">
            <a:avLst/>
          </a:prstGeom>
          <a:ln w="19050">
            <a:solidFill>
              <a:srgbClr val="C93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684213" y="6057900"/>
            <a:ext cx="1071562" cy="0"/>
          </a:xfrm>
          <a:prstGeom prst="line">
            <a:avLst/>
          </a:prstGeom>
          <a:ln w="19050">
            <a:solidFill>
              <a:srgbClr val="C93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553" name="Группа 1"/>
          <p:cNvGrpSpPr>
            <a:grpSpLocks/>
          </p:cNvGrpSpPr>
          <p:nvPr/>
        </p:nvGrpSpPr>
        <p:grpSpPr bwMode="auto">
          <a:xfrm>
            <a:off x="2357438" y="377825"/>
            <a:ext cx="4495800" cy="1395413"/>
            <a:chOff x="2357754" y="378023"/>
            <a:chExt cx="4496032" cy="1394793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2357754" y="414665"/>
              <a:ext cx="4382863" cy="283309"/>
            </a:xfrm>
            <a:prstGeom prst="rect">
              <a:avLst/>
            </a:prstGeom>
            <a:solidFill>
              <a:srgbClr val="FEEEE8"/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C93E0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</a:t>
              </a:r>
              <a:endParaRPr lang="ru-RU" sz="1600" b="1" dirty="0">
                <a:solidFill>
                  <a:srgbClr val="C93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667000" y="378023"/>
              <a:ext cx="4176463" cy="523220"/>
            </a:xfrm>
            <a:prstGeom prst="rect">
              <a:avLst/>
            </a:prstGeom>
            <a:noFill/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93E07"/>
                  </a:solidFill>
                  <a:latin typeface="+mn-lt"/>
                  <a:cs typeface="+mn-cs"/>
                </a:rPr>
                <a:t>50   51   52   53   54   55   56   57   58   59   60   1   2      </a:t>
              </a:r>
              <a:endParaRPr lang="ru-RU" sz="1400" b="1" dirty="0">
                <a:solidFill>
                  <a:srgbClr val="C93E07"/>
                </a:solidFill>
                <a:latin typeface="+mn-lt"/>
                <a:cs typeface="+mn-cs"/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2357758" y="652046"/>
              <a:ext cx="4382863" cy="283309"/>
            </a:xfrm>
            <a:prstGeom prst="rect">
              <a:avLst/>
            </a:prstGeom>
            <a:solidFill>
              <a:srgbClr val="FEEEE8"/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C93E0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</a:t>
              </a:r>
              <a:endParaRPr lang="ru-RU" sz="1600" b="1" dirty="0">
                <a:solidFill>
                  <a:srgbClr val="C93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2357758" y="889905"/>
              <a:ext cx="4382863" cy="283309"/>
            </a:xfrm>
            <a:prstGeom prst="rect">
              <a:avLst/>
            </a:prstGeom>
            <a:solidFill>
              <a:srgbClr val="FEEEE8"/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C93E0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ru-RU" sz="1600" b="1" dirty="0">
                <a:solidFill>
                  <a:srgbClr val="C93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357758" y="1173214"/>
              <a:ext cx="4382863" cy="283309"/>
            </a:xfrm>
            <a:prstGeom prst="rect">
              <a:avLst/>
            </a:prstGeom>
            <a:solidFill>
              <a:srgbClr val="FEEEE8"/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C93E0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</a:t>
              </a:r>
              <a:endParaRPr lang="ru-RU" sz="1600" b="1" dirty="0">
                <a:solidFill>
                  <a:srgbClr val="C93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357758" y="1427901"/>
              <a:ext cx="4382863" cy="283309"/>
            </a:xfrm>
            <a:prstGeom prst="rect">
              <a:avLst/>
            </a:prstGeom>
            <a:solidFill>
              <a:srgbClr val="FEEEE8"/>
            </a:solidFill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C93E0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Q</a:t>
              </a:r>
              <a:endParaRPr lang="ru-RU" sz="1600" b="1" dirty="0">
                <a:solidFill>
                  <a:srgbClr val="C93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677323" y="1465039"/>
              <a:ext cx="4176463" cy="307777"/>
            </a:xfrm>
            <a:prstGeom prst="rect">
              <a:avLst/>
            </a:prstGeom>
            <a:noFill/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93E07"/>
                  </a:solidFill>
                  <a:latin typeface="+mn-lt"/>
                  <a:cs typeface="+mn-cs"/>
                </a:rPr>
                <a:t>50   51   52   53   54   55   56   57   58   59   60   1   </a:t>
              </a:r>
              <a:r>
                <a:rPr lang="ru-RU" sz="1400" b="1" dirty="0">
                  <a:solidFill>
                    <a:srgbClr val="C93E07"/>
                  </a:solidFill>
                  <a:latin typeface="+mn-lt"/>
                  <a:cs typeface="+mn-cs"/>
                </a:rPr>
                <a:t>2</a:t>
              </a:r>
              <a:r>
                <a:rPr lang="en-US" sz="1400" b="1" dirty="0">
                  <a:solidFill>
                    <a:srgbClr val="C93E07"/>
                  </a:solidFill>
                  <a:latin typeface="+mn-lt"/>
                  <a:cs typeface="+mn-cs"/>
                </a:rPr>
                <a:t>  </a:t>
              </a:r>
              <a:endParaRPr lang="ru-RU" sz="1400" b="1" dirty="0">
                <a:solidFill>
                  <a:srgbClr val="C93E07"/>
                </a:solidFill>
                <a:latin typeface="+mn-lt"/>
                <a:cs typeface="+mn-cs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677323" y="1177007"/>
              <a:ext cx="4176463" cy="307777"/>
            </a:xfrm>
            <a:prstGeom prst="rect">
              <a:avLst/>
            </a:prstGeom>
            <a:noFill/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93E07"/>
                  </a:solidFill>
                  <a:latin typeface="+mn-lt"/>
                  <a:cs typeface="+mn-cs"/>
                </a:rPr>
                <a:t>50   51   52   53   54   55   56   57   58   59   60   1   </a:t>
              </a:r>
              <a:r>
                <a:rPr lang="ru-RU" sz="1400" b="1" dirty="0">
                  <a:solidFill>
                    <a:srgbClr val="C93E07"/>
                  </a:solidFill>
                  <a:latin typeface="+mn-lt"/>
                  <a:cs typeface="+mn-cs"/>
                </a:rPr>
                <a:t>2</a:t>
              </a:r>
              <a:r>
                <a:rPr lang="en-US" sz="1400" b="1" dirty="0">
                  <a:solidFill>
                    <a:srgbClr val="C93E07"/>
                  </a:solidFill>
                  <a:latin typeface="+mn-lt"/>
                  <a:cs typeface="+mn-cs"/>
                </a:rPr>
                <a:t>   </a:t>
              </a:r>
              <a:endParaRPr lang="ru-RU" sz="1400" b="1" dirty="0">
                <a:solidFill>
                  <a:srgbClr val="C93E07"/>
                </a:solidFill>
                <a:latin typeface="+mn-lt"/>
                <a:cs typeface="+mn-cs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677323" y="888975"/>
              <a:ext cx="4176463" cy="307777"/>
            </a:xfrm>
            <a:prstGeom prst="rect">
              <a:avLst/>
            </a:prstGeom>
            <a:noFill/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rgbClr val="C93E07"/>
                  </a:solidFill>
                  <a:latin typeface="+mn-lt"/>
                  <a:cs typeface="+mn-cs"/>
                </a:rPr>
                <a:t>5</a:t>
              </a:r>
              <a:r>
                <a:rPr lang="en-US" sz="1400" b="1" dirty="0">
                  <a:solidFill>
                    <a:srgbClr val="C93E07"/>
                  </a:solidFill>
                  <a:latin typeface="+mn-lt"/>
                  <a:cs typeface="+mn-cs"/>
                </a:rPr>
                <a:t>0   51   52   53   54   55   56   57   58   59   60   1   </a:t>
              </a:r>
              <a:r>
                <a:rPr lang="ru-RU" sz="1400" b="1" dirty="0">
                  <a:solidFill>
                    <a:srgbClr val="C93E07"/>
                  </a:solidFill>
                  <a:latin typeface="+mn-lt"/>
                  <a:cs typeface="+mn-cs"/>
                </a:rPr>
                <a:t>2</a:t>
              </a:r>
              <a:r>
                <a:rPr lang="en-US" sz="1400" b="1" dirty="0">
                  <a:solidFill>
                    <a:srgbClr val="C93E07"/>
                  </a:solidFill>
                  <a:latin typeface="+mn-lt"/>
                  <a:cs typeface="+mn-cs"/>
                </a:rPr>
                <a:t>   </a:t>
              </a:r>
              <a:endParaRPr lang="ru-RU" sz="1400" b="1" dirty="0">
                <a:solidFill>
                  <a:srgbClr val="C93E07"/>
                </a:solidFill>
                <a:latin typeface="+mn-lt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677323" y="611396"/>
              <a:ext cx="4176463" cy="307777"/>
            </a:xfrm>
            <a:prstGeom prst="rect">
              <a:avLst/>
            </a:prstGeom>
            <a:noFill/>
            <a:ln w="3175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rgbClr val="C93E07"/>
                  </a:solidFill>
                  <a:latin typeface="+mn-lt"/>
                  <a:cs typeface="+mn-cs"/>
                </a:rPr>
                <a:t>50   51   52   53   54   55   56   57   58   59   60   1  </a:t>
              </a:r>
              <a:r>
                <a:rPr lang="en-US" sz="1400" b="1" dirty="0">
                  <a:solidFill>
                    <a:srgbClr val="C93E07"/>
                  </a:solidFill>
                  <a:latin typeface="+mn-lt"/>
                  <a:cs typeface="+mn-cs"/>
                </a:rPr>
                <a:t> </a:t>
              </a:r>
              <a:r>
                <a:rPr lang="ru-RU" sz="1400" b="1" dirty="0">
                  <a:solidFill>
                    <a:srgbClr val="C93E07"/>
                  </a:solidFill>
                  <a:latin typeface="+mn-lt"/>
                  <a:cs typeface="+mn-cs"/>
                </a:rPr>
                <a:t>2</a:t>
              </a:r>
              <a:r>
                <a:rPr lang="en-US" sz="1400" b="1" dirty="0">
                  <a:solidFill>
                    <a:srgbClr val="C93E07"/>
                  </a:solidFill>
                  <a:latin typeface="+mn-lt"/>
                  <a:cs typeface="+mn-cs"/>
                </a:rPr>
                <a:t>    </a:t>
              </a:r>
              <a:endParaRPr lang="ru-RU" sz="1400" b="1" dirty="0">
                <a:solidFill>
                  <a:srgbClr val="C93E07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1331913" y="4967288"/>
            <a:ext cx="884237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93E07"/>
                </a:solidFill>
                <a:latin typeface="+mn-lt"/>
                <a:cs typeface="+mn-cs"/>
              </a:rPr>
              <a:t>Океанская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905125" y="4824413"/>
            <a:ext cx="787400" cy="577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93E07"/>
                </a:solidFill>
                <a:latin typeface="+mn-lt"/>
                <a:cs typeface="+mn-cs"/>
              </a:rPr>
              <a:t>Лаптево-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93E07"/>
                </a:solidFill>
                <a:latin typeface="+mn-lt"/>
                <a:cs typeface="+mn-cs"/>
              </a:rPr>
              <a:t>Сибиро-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93E07"/>
                </a:solidFill>
                <a:latin typeface="+mn-lt"/>
                <a:cs typeface="+mn-cs"/>
              </a:rPr>
              <a:t>морская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303713" y="4829175"/>
            <a:ext cx="806450" cy="577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93E07"/>
                </a:solidFill>
                <a:latin typeface="+mn-lt"/>
                <a:cs typeface="+mn-cs"/>
              </a:rPr>
              <a:t>Анабаро-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93E07"/>
                </a:solidFill>
                <a:latin typeface="+mn-lt"/>
                <a:cs typeface="+mn-cs"/>
              </a:rPr>
              <a:t>Вилюйс-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93E07"/>
                </a:solidFill>
                <a:latin typeface="+mn-lt"/>
                <a:cs typeface="+mn-cs"/>
              </a:rPr>
              <a:t>кая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678488" y="4800600"/>
            <a:ext cx="884237" cy="577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93E07"/>
                </a:solidFill>
                <a:latin typeface="+mn-lt"/>
                <a:cs typeface="+mn-cs"/>
              </a:rPr>
              <a:t>Верхояно-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93E07"/>
                </a:solidFill>
                <a:latin typeface="+mn-lt"/>
                <a:cs typeface="+mn-cs"/>
              </a:rPr>
              <a:t>Колымс-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C93E07"/>
                </a:solidFill>
                <a:latin typeface="+mn-lt"/>
                <a:cs typeface="+mn-cs"/>
              </a:rPr>
              <a:t>кая</a:t>
            </a:r>
          </a:p>
        </p:txBody>
      </p:sp>
      <p:sp>
        <p:nvSpPr>
          <p:cNvPr id="21558" name="TextBox 96"/>
          <p:cNvSpPr txBox="1">
            <a:spLocks noChangeArrowheads="1"/>
          </p:cNvSpPr>
          <p:nvPr/>
        </p:nvSpPr>
        <p:spPr bwMode="auto">
          <a:xfrm>
            <a:off x="7199313" y="4941888"/>
            <a:ext cx="898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>
                <a:solidFill>
                  <a:srgbClr val="C93E07"/>
                </a:solidFill>
              </a:rPr>
              <a:t>Чукотская</a:t>
            </a:r>
          </a:p>
        </p:txBody>
      </p:sp>
      <p:sp>
        <p:nvSpPr>
          <p:cNvPr id="103" name="Стрелка вверх 102"/>
          <p:cNvSpPr/>
          <p:nvPr/>
        </p:nvSpPr>
        <p:spPr>
          <a:xfrm>
            <a:off x="4572000" y="3717032"/>
            <a:ext cx="238834" cy="360040"/>
          </a:xfrm>
          <a:prstGeom prst="upArrow">
            <a:avLst/>
          </a:prstGeom>
          <a:solidFill>
            <a:srgbClr val="FEEEE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C93E07"/>
              </a:solidFill>
            </a:endParaRPr>
          </a:p>
        </p:txBody>
      </p:sp>
      <p:sp>
        <p:nvSpPr>
          <p:cNvPr id="21562" name="TextBox 103"/>
          <p:cNvSpPr txBox="1">
            <a:spLocks noChangeArrowheads="1"/>
          </p:cNvSpPr>
          <p:nvPr/>
        </p:nvSpPr>
        <p:spPr bwMode="auto">
          <a:xfrm>
            <a:off x="3332163" y="2738438"/>
            <a:ext cx="30321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>
                <a:solidFill>
                  <a:srgbClr val="C93E07"/>
                </a:solidFill>
              </a:rPr>
              <a:t>S-D</a:t>
            </a:r>
            <a:r>
              <a:rPr lang="en-US" sz="800" b="1">
                <a:solidFill>
                  <a:srgbClr val="C93E07"/>
                </a:solidFill>
              </a:rPr>
              <a:t>1</a:t>
            </a:r>
            <a:r>
              <a:rPr lang="ru-RU" sz="800" b="1">
                <a:solidFill>
                  <a:srgbClr val="C93E07"/>
                </a:solidFill>
              </a:rPr>
              <a:t>; </a:t>
            </a:r>
            <a:r>
              <a:rPr lang="en-US" sz="1100" b="1">
                <a:solidFill>
                  <a:srgbClr val="C93E07"/>
                </a:solidFill>
              </a:rPr>
              <a:t>D</a:t>
            </a:r>
            <a:r>
              <a:rPr lang="en-US" sz="800" b="1">
                <a:solidFill>
                  <a:srgbClr val="C93E07"/>
                </a:solidFill>
              </a:rPr>
              <a:t>3</a:t>
            </a:r>
            <a:r>
              <a:rPr lang="en-US" sz="1100" b="1">
                <a:solidFill>
                  <a:srgbClr val="C93E07"/>
                </a:solidFill>
              </a:rPr>
              <a:t>-C</a:t>
            </a:r>
            <a:r>
              <a:rPr lang="en-US" sz="800" b="1">
                <a:solidFill>
                  <a:srgbClr val="C93E07"/>
                </a:solidFill>
              </a:rPr>
              <a:t>1</a:t>
            </a:r>
            <a:r>
              <a:rPr lang="en-US" sz="1100" b="1">
                <a:solidFill>
                  <a:srgbClr val="C93E07"/>
                </a:solidFill>
              </a:rPr>
              <a:t>; P</a:t>
            </a:r>
            <a:r>
              <a:rPr lang="en-US" sz="800" b="1">
                <a:solidFill>
                  <a:srgbClr val="C93E07"/>
                </a:solidFill>
              </a:rPr>
              <a:t>3</a:t>
            </a:r>
            <a:r>
              <a:rPr lang="en-US" sz="1100" b="1">
                <a:solidFill>
                  <a:srgbClr val="C93E07"/>
                </a:solidFill>
              </a:rPr>
              <a:t>-T</a:t>
            </a:r>
            <a:r>
              <a:rPr lang="en-US" sz="800" b="1">
                <a:solidFill>
                  <a:srgbClr val="C93E07"/>
                </a:solidFill>
              </a:rPr>
              <a:t>1</a:t>
            </a:r>
            <a:r>
              <a:rPr lang="en-US" sz="1100" b="1">
                <a:solidFill>
                  <a:srgbClr val="C93E07"/>
                </a:solidFill>
              </a:rPr>
              <a:t>; J</a:t>
            </a:r>
            <a:r>
              <a:rPr lang="en-US" sz="800" b="1">
                <a:solidFill>
                  <a:srgbClr val="C93E07"/>
                </a:solidFill>
              </a:rPr>
              <a:t>3</a:t>
            </a:r>
            <a:r>
              <a:rPr lang="en-US" sz="1100" b="1">
                <a:solidFill>
                  <a:srgbClr val="C93E07"/>
                </a:solidFill>
              </a:rPr>
              <a:t>-K</a:t>
            </a:r>
            <a:r>
              <a:rPr lang="en-US" sz="800" b="1">
                <a:solidFill>
                  <a:srgbClr val="C93E07"/>
                </a:solidFill>
              </a:rPr>
              <a:t>1; </a:t>
            </a:r>
            <a:r>
              <a:rPr lang="en-US" sz="1100" b="1">
                <a:solidFill>
                  <a:srgbClr val="C93E07"/>
                </a:solidFill>
              </a:rPr>
              <a:t>K</a:t>
            </a:r>
            <a:r>
              <a:rPr lang="en-US" sz="800" b="1">
                <a:solidFill>
                  <a:srgbClr val="C93E07"/>
                </a:solidFill>
              </a:rPr>
              <a:t>1(</a:t>
            </a:r>
            <a:r>
              <a:rPr lang="ru-RU" sz="800" b="1">
                <a:solidFill>
                  <a:srgbClr val="C93E07"/>
                </a:solidFill>
              </a:rPr>
              <a:t>апт-альб)</a:t>
            </a:r>
            <a:r>
              <a:rPr lang="en-US" sz="800" b="1">
                <a:solidFill>
                  <a:srgbClr val="C93E07"/>
                </a:solidFill>
              </a:rPr>
              <a:t>; </a:t>
            </a:r>
            <a:r>
              <a:rPr lang="en-US" sz="1100" b="1">
                <a:solidFill>
                  <a:srgbClr val="C93E07"/>
                </a:solidFill>
              </a:rPr>
              <a:t>K</a:t>
            </a:r>
            <a:r>
              <a:rPr lang="en-US" sz="800" b="1">
                <a:solidFill>
                  <a:srgbClr val="C93E07"/>
                </a:solidFill>
              </a:rPr>
              <a:t>2-</a:t>
            </a:r>
            <a:r>
              <a:rPr lang="en-US" sz="1100" b="1">
                <a:solidFill>
                  <a:srgbClr val="C93E07"/>
                </a:solidFill>
              </a:rPr>
              <a:t>P</a:t>
            </a:r>
            <a:r>
              <a:rPr lang="en-US" sz="800" b="1">
                <a:solidFill>
                  <a:srgbClr val="C93E07"/>
                </a:solidFill>
              </a:rPr>
              <a:t> ;</a:t>
            </a:r>
            <a:r>
              <a:rPr lang="en-US" sz="1100" b="1">
                <a:solidFill>
                  <a:srgbClr val="C93E07"/>
                </a:solidFill>
              </a:rPr>
              <a:t>N</a:t>
            </a:r>
            <a:endParaRPr lang="ru-RU" sz="1100" b="1">
              <a:solidFill>
                <a:srgbClr val="C93E07"/>
              </a:solidFill>
            </a:endParaRPr>
          </a:p>
        </p:txBody>
      </p:sp>
      <p:sp>
        <p:nvSpPr>
          <p:cNvPr id="3131" name="TextBox 105"/>
          <p:cNvSpPr txBox="1">
            <a:spLocks noChangeArrowheads="1"/>
          </p:cNvSpPr>
          <p:nvPr/>
        </p:nvSpPr>
        <p:spPr bwMode="auto">
          <a:xfrm>
            <a:off x="2254250" y="6308725"/>
            <a:ext cx="5351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93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Структура информационно-аналитической системы (ИАС)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93E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«Полимасштабная геологическая карта Северо-Востока Арктики»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759EC-2FF6-4E8B-AEE3-5C262FF69E79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284" y="2465601"/>
            <a:ext cx="8583055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ПРЕДСТАВЛЕНИЕ  СЕРИЙНЫХ  ЛЕГЕНД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ГК-1000/3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НА  ИНТЕРНЕТ – ПОРТАЛЕ  ВСЕГЕИ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BFD7B-F4E9-4186-9866-D4CF981A3C85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2532" name="Прямоугольник 9"/>
          <p:cNvSpPr>
            <a:spLocks noChangeArrowheads="1"/>
          </p:cNvSpPr>
          <p:nvPr/>
        </p:nvSpPr>
        <p:spPr bwMode="auto">
          <a:xfrm>
            <a:off x="250825" y="5949950"/>
            <a:ext cx="37480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alibri" pitchFamily="34" charset="0"/>
                <a:hlinkClick r:id="rId2"/>
              </a:rPr>
              <a:t>http://slegenda.vsegei.ru/serlegenda/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28833" y="188640"/>
            <a:ext cx="6403421" cy="65527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Прямоугольник 2"/>
          <p:cNvSpPr/>
          <p:nvPr/>
        </p:nvSpPr>
        <p:spPr>
          <a:xfrm>
            <a:off x="6534150" y="400050"/>
            <a:ext cx="2574925" cy="59086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страница сайта СЛ. Основное ее назначение дать краткий  пояснительный текст по работе с сайтом, предоставить меню, включающее в свой состав навигацию для перехода к работе с БД, к графической информации по отдельным СЛ и презентациям, начиная с 2008 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 щелчке на кнопке «Работа с БД» пользователь будет перенаправлен на страницу по работе с поисковой системой БД</a:t>
            </a:r>
            <a:r>
              <a:rPr lang="ru-RU" dirty="0"/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75463" y="6375400"/>
            <a:ext cx="2133600" cy="365125"/>
          </a:xfrm>
        </p:spPr>
        <p:txBody>
          <a:bodyPr/>
          <a:lstStyle/>
          <a:p>
            <a:pPr>
              <a:defRPr/>
            </a:pPr>
            <a:fld id="{57A736F2-C5AF-4066-BAE2-4A552D366DB4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23556" name="Прямоугольник 5"/>
          <p:cNvSpPr>
            <a:spLocks noChangeArrowheads="1"/>
          </p:cNvSpPr>
          <p:nvPr/>
        </p:nvSpPr>
        <p:spPr bwMode="auto">
          <a:xfrm>
            <a:off x="5073650" y="6375400"/>
            <a:ext cx="374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latin typeface="Calibri" pitchFamily="34" charset="0"/>
                <a:hlinkClick r:id="rId3"/>
              </a:rPr>
              <a:t>http://slegenda.vsegei.ru/serlegenda/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614</Words>
  <Application>Microsoft Office PowerPoint</Application>
  <PresentationFormat>Экран (4:3)</PresentationFormat>
  <Paragraphs>126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Кулешова Людмила Владимировна</dc:creator>
  <cp:lastModifiedBy>user</cp:lastModifiedBy>
  <cp:revision>123</cp:revision>
  <dcterms:created xsi:type="dcterms:W3CDTF">2013-04-02T06:22:43Z</dcterms:created>
  <dcterms:modified xsi:type="dcterms:W3CDTF">2013-04-16T08:28:30Z</dcterms:modified>
</cp:coreProperties>
</file>