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vml" ContentType="application/vnd.openxmlformats-officedocument.vmlDrawing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5" r:id="rId7"/>
    <p:sldId id="285" r:id="rId8"/>
    <p:sldId id="267" r:id="rId9"/>
    <p:sldId id="268" r:id="rId10"/>
    <p:sldId id="266" r:id="rId11"/>
    <p:sldId id="269" r:id="rId12"/>
    <p:sldId id="274" r:id="rId13"/>
    <p:sldId id="286" r:id="rId14"/>
    <p:sldId id="272" r:id="rId15"/>
    <p:sldId id="292" r:id="rId16"/>
    <p:sldId id="293" r:id="rId17"/>
    <p:sldId id="294" r:id="rId18"/>
    <p:sldId id="295" r:id="rId19"/>
    <p:sldId id="297" r:id="rId20"/>
    <p:sldId id="296" r:id="rId21"/>
    <p:sldId id="299" r:id="rId22"/>
    <p:sldId id="298" r:id="rId23"/>
    <p:sldId id="289" r:id="rId24"/>
    <p:sldId id="280" r:id="rId25"/>
    <p:sldId id="282" r:id="rId26"/>
    <p:sldId id="275" r:id="rId27"/>
    <p:sldId id="276" r:id="rId28"/>
    <p:sldId id="277" r:id="rId29"/>
    <p:sldId id="290" r:id="rId30"/>
    <p:sldId id="278" r:id="rId31"/>
    <p:sldId id="279" r:id="rId32"/>
    <p:sldId id="288" r:id="rId33"/>
    <p:sldId id="287" r:id="rId34"/>
  </p:sldIdLst>
  <p:sldSz cx="9144000" cy="6858000" type="screen4x3"/>
  <p:notesSz cx="6858000" cy="96615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8FBB"/>
    <a:srgbClr val="65C7A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366" autoAdjust="0"/>
    <p:restoredTop sz="94660"/>
  </p:normalViewPr>
  <p:slideViewPr>
    <p:cSldViewPr>
      <p:cViewPr>
        <p:scale>
          <a:sx n="100" d="100"/>
          <a:sy n="100" d="100"/>
        </p:scale>
        <p:origin x="-41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ublic\&#1086;&#1090;%20&#1041;&#1086;&#1088;&#1080;&#1089;&#1086;&#1074;&#1086;&#1081;\&#1044;&#1080;&#1072;&#1075;&#1088;&#1072;&#1084;&#1084;&#1099;%20&#1082;%20&#1076;&#1086;&#1082;&#1083;&#1072;&#1076;&#1091;%20&#1055;&#1077;&#1090;&#1088;&#1086;&#1074;&#1072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E:\&#1090;&#1077;&#1082;&#1091;&#1095;&#1080;&#1077;%20&#1076;&#1086;&#1082;&#1091;&#1084;&#1077;&#1085;&#1090;&#1099;\2013\&#1057;&#1086;&#1074;&#1077;&#1097;&#1072;&#1085;&#1080;&#1077;%202013\&#1044;&#1086;&#1082;&#1083;&#1072;&#1076;%20&#1055;&#1077;&#1090;&#1088;&#1086;&#1074;\&#1044;&#1080;&#1072;&#1075;&#1088;&#1072;&#1084;&#1084;&#1099;%20&#1082;%20&#1076;&#1086;&#1082;&#1083;&#1072;&#1076;&#1091;%20&#1055;&#1077;&#1090;&#1088;&#1086;&#1074;&#1072;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era_golovenko\Desktop\&#1042;&#1077;&#1088;&#1073;&#1080;&#1094;&#1082;&#1080;&#1081;\&#1044;&#1080;&#1072;&#1075;&#1088;&#1072;&#1084;&#1084;&#1072;%20&#1086;&#1073;&#1077;&#1089;&#1087;&#1077;&#1095;%20&#1085;&#1072;&#1076;&#1088;&#1086;&#1087;&#1086;&#1083;&#1100;&#1079;%20&#1075;&#1077;&#1086;&#1083;&#1086;&#1075;%20&#1082;&#1072;&#1088;&#1090;%20&#1087;&#1088;&#1086;&#1076;.xlsx" TargetMode="External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era_golovenko\Desktop\&#1042;&#1077;&#1088;&#1073;&#1080;&#1094;&#1082;&#1080;&#1081;\&#1044;&#1080;&#1072;&#1075;&#1088;&#1072;&#1084;&#1084;&#1072;%20&#1086;&#1073;&#1077;&#1089;&#1087;&#1077;&#1095;%20&#1085;&#1072;&#1076;&#1088;&#1086;&#1087;&#1086;&#1083;&#1100;&#1079;%20&#1075;&#1077;&#1086;&#1083;&#1086;&#1075;%20&#1082;&#1072;&#1088;&#1090;%20&#1087;&#1088;&#1086;&#1076;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dk1" tx1="lt1" bg2="dk2" tx2="lt2" accent1="accent1" accent2="accent2" accent3="accent3" accent4="accent4" accent5="accent5" accent6="accent6" hlink="hlink" folHlink="folHlink"/>
  <c:chart>
    <c:plotArea>
      <c:layout/>
      <c:barChart>
        <c:barDir val="col"/>
        <c:grouping val="stacked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cat>
            <c:numRef>
              <c:f>Лист1!$E$58:$J$58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Лист1!$E$59:$J$59</c:f>
              <c:numCache>
                <c:formatCode>_-* #,##0_р_._-;\-* #,##0_р_._-;_-* "-"??_р_._-;_-@_-</c:formatCode>
                <c:ptCount val="6"/>
                <c:pt idx="0">
                  <c:v>65855</c:v>
                </c:pt>
                <c:pt idx="1">
                  <c:v>29725</c:v>
                </c:pt>
                <c:pt idx="2">
                  <c:v>29984</c:v>
                </c:pt>
                <c:pt idx="3">
                  <c:v>29984</c:v>
                </c:pt>
                <c:pt idx="4">
                  <c:v>209000</c:v>
                </c:pt>
                <c:pt idx="5">
                  <c:v>227500</c:v>
                </c:pt>
              </c:numCache>
            </c:numRef>
          </c:val>
        </c:ser>
        <c:ser>
          <c:idx val="1"/>
          <c:order val="1"/>
          <c:spPr>
            <a:solidFill>
              <a:srgbClr val="92D05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cat>
            <c:numRef>
              <c:f>Лист1!$E$58:$J$58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Лист1!$E$60:$J$60</c:f>
              <c:numCache>
                <c:formatCode>_-* #,##0_р_._-;\-* #,##0_р_._-;_-* "-"??_р_._-;_-@_-</c:formatCode>
                <c:ptCount val="6"/>
                <c:pt idx="0">
                  <c:v>496256</c:v>
                </c:pt>
                <c:pt idx="1">
                  <c:v>506156</c:v>
                </c:pt>
                <c:pt idx="2">
                  <c:v>618045</c:v>
                </c:pt>
                <c:pt idx="3">
                  <c:v>732039</c:v>
                </c:pt>
                <c:pt idx="4">
                  <c:v>936800</c:v>
                </c:pt>
                <c:pt idx="5">
                  <c:v>965000</c:v>
                </c:pt>
              </c:numCache>
            </c:numRef>
          </c:val>
        </c:ser>
        <c:ser>
          <c:idx val="2"/>
          <c:order val="2"/>
          <c:spPr>
            <a:solidFill>
              <a:srgbClr val="28DE8C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cat>
            <c:numRef>
              <c:f>Лист1!$E$58:$J$58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Лист1!$E$61:$J$61</c:f>
              <c:numCache>
                <c:formatCode>_-* #,##0_р_._-;\-* #,##0_р_._-;_-* "-"??_р_._-;_-@_-</c:formatCode>
                <c:ptCount val="6"/>
                <c:pt idx="0">
                  <c:v>377194</c:v>
                </c:pt>
                <c:pt idx="1">
                  <c:v>377194</c:v>
                </c:pt>
                <c:pt idx="2">
                  <c:v>380481</c:v>
                </c:pt>
                <c:pt idx="3">
                  <c:v>378980</c:v>
                </c:pt>
                <c:pt idx="4">
                  <c:v>414400</c:v>
                </c:pt>
                <c:pt idx="5">
                  <c:v>480300</c:v>
                </c:pt>
              </c:numCache>
            </c:numRef>
          </c:val>
        </c:ser>
        <c:ser>
          <c:idx val="3"/>
          <c:order val="3"/>
          <c:spPr>
            <a:solidFill>
              <a:srgbClr val="7030A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cat>
            <c:numRef>
              <c:f>Лист1!$E$58:$J$58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Лист1!$E$62:$J$62</c:f>
              <c:numCache>
                <c:formatCode>_-* #,##0_р_._-;\-* #,##0_р_._-;_-* "-"??_р_._-;_-@_-</c:formatCode>
                <c:ptCount val="6"/>
                <c:pt idx="0">
                  <c:v>130470</c:v>
                </c:pt>
                <c:pt idx="1">
                  <c:v>120416</c:v>
                </c:pt>
                <c:pt idx="2">
                  <c:v>110139</c:v>
                </c:pt>
                <c:pt idx="3">
                  <c:v>102634</c:v>
                </c:pt>
                <c:pt idx="4">
                  <c:v>173000</c:v>
                </c:pt>
                <c:pt idx="5">
                  <c:v>231500</c:v>
                </c:pt>
              </c:numCache>
            </c:numRef>
          </c:val>
        </c:ser>
        <c:ser>
          <c:idx val="4"/>
          <c:order val="4"/>
          <c:spPr>
            <a:solidFill>
              <a:srgbClr val="FF99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cat>
            <c:numRef>
              <c:f>Лист1!$E$58:$J$58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Лист1!$E$63:$J$63</c:f>
              <c:numCache>
                <c:formatCode>_-* #,##0_р_._-;\-* #,##0_р_._-;_-* "-"??_р_._-;_-@_-</c:formatCode>
                <c:ptCount val="6"/>
                <c:pt idx="0">
                  <c:v>118980</c:v>
                </c:pt>
                <c:pt idx="1">
                  <c:v>85644</c:v>
                </c:pt>
                <c:pt idx="2">
                  <c:v>86385</c:v>
                </c:pt>
                <c:pt idx="3">
                  <c:v>86390</c:v>
                </c:pt>
                <c:pt idx="4">
                  <c:v>110600</c:v>
                </c:pt>
                <c:pt idx="5">
                  <c:v>123500</c:v>
                </c:pt>
              </c:numCache>
            </c:numRef>
          </c:val>
        </c:ser>
        <c:ser>
          <c:idx val="5"/>
          <c:order val="5"/>
          <c:spPr>
            <a:solidFill>
              <a:srgbClr val="FFFF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cat>
            <c:numRef>
              <c:f>Лист1!$E$58:$J$58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Лист1!$E$64:$J$64</c:f>
              <c:numCache>
                <c:formatCode>_-* #,##0_р_._-;\-* #,##0_р_._-;_-* "-"??_р_._-;_-@_-</c:formatCode>
                <c:ptCount val="6"/>
                <c:pt idx="0">
                  <c:v>168963</c:v>
                </c:pt>
                <c:pt idx="1">
                  <c:v>178413</c:v>
                </c:pt>
                <c:pt idx="2">
                  <c:v>169034</c:v>
                </c:pt>
                <c:pt idx="3">
                  <c:v>169034</c:v>
                </c:pt>
                <c:pt idx="4">
                  <c:v>110000</c:v>
                </c:pt>
                <c:pt idx="5">
                  <c:v>209000</c:v>
                </c:pt>
              </c:numCache>
            </c:numRef>
          </c:val>
        </c:ser>
        <c:ser>
          <c:idx val="6"/>
          <c:order val="6"/>
          <c:spPr>
            <a:solidFill>
              <a:srgbClr val="00B05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cat>
            <c:numRef>
              <c:f>Лист1!$E$58:$J$58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Лист1!$E$65:$J$65</c:f>
              <c:numCache>
                <c:formatCode>_-* #,##0_р_._-;\-* #,##0_р_._-;_-* "-"??_р_._-;_-@_-</c:formatCode>
                <c:ptCount val="6"/>
                <c:pt idx="0">
                  <c:v>941525</c:v>
                </c:pt>
                <c:pt idx="1">
                  <c:v>720695</c:v>
                </c:pt>
                <c:pt idx="2">
                  <c:v>2180975</c:v>
                </c:pt>
                <c:pt idx="3">
                  <c:v>2029481</c:v>
                </c:pt>
                <c:pt idx="4">
                  <c:v>1587500</c:v>
                </c:pt>
                <c:pt idx="5">
                  <c:v>684600</c:v>
                </c:pt>
              </c:numCache>
            </c:numRef>
          </c:val>
        </c:ser>
        <c:ser>
          <c:idx val="7"/>
          <c:order val="7"/>
          <c:spPr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3.1023688907150281E-3"/>
                  <c:y val="-0.14530630751840456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4 092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2409475562860131E-2"/>
                  <c:y val="-0.14799716506504168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3 695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0"/>
                  <c:y val="-0.15068802261167855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5 531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-6.2047377814300631E-3"/>
                  <c:y val="-0.14799716506504174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5 404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6.2047377814300631E-3"/>
                  <c:y val="-0.2152686037309696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6 334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>
                <c:manualLayout>
                  <c:x val="0"/>
                  <c:y val="-0.23410460655742946"/>
                </c:manualLayout>
              </c:layout>
              <c:tx>
                <c:rich>
                  <a:bodyPr/>
                  <a:lstStyle/>
                  <a:p>
                    <a:r>
                      <a:rPr lang="ru-RU" b="1" smtClean="0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5 996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Лист1!$E$58:$J$58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Лист1!$E$66:$J$66</c:f>
              <c:numCache>
                <c:formatCode>_-* #,##0_р_._-;\-* #,##0_р_._-;_-* "-"??_р_._-;_-@_-</c:formatCode>
                <c:ptCount val="6"/>
                <c:pt idx="0">
                  <c:v>1792561</c:v>
                </c:pt>
                <c:pt idx="1">
                  <c:v>1677076</c:v>
                </c:pt>
                <c:pt idx="2">
                  <c:v>1956190</c:v>
                </c:pt>
                <c:pt idx="3">
                  <c:v>1876000</c:v>
                </c:pt>
                <c:pt idx="4">
                  <c:v>2793000</c:v>
                </c:pt>
                <c:pt idx="5">
                  <c:v>3074800</c:v>
                </c:pt>
              </c:numCache>
            </c:numRef>
          </c:val>
        </c:ser>
        <c:gapWidth val="70"/>
        <c:overlap val="100"/>
        <c:axId val="114681344"/>
        <c:axId val="114682880"/>
      </c:barChart>
      <c:catAx>
        <c:axId val="114681344"/>
        <c:scaling>
          <c:orientation val="minMax"/>
        </c:scaling>
        <c:axPos val="b"/>
        <c:numFmt formatCode="General" sourceLinked="1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b="1">
                <a:solidFill>
                  <a:schemeClr val="accent4">
                    <a:lumMod val="50000"/>
                  </a:schemeClr>
                </a:solidFill>
              </a:defRPr>
            </a:pPr>
            <a:endParaRPr lang="ru-RU"/>
          </a:p>
        </c:txPr>
        <c:crossAx val="114682880"/>
        <c:crosses val="autoZero"/>
        <c:auto val="1"/>
        <c:lblAlgn val="ctr"/>
        <c:lblOffset val="100"/>
      </c:catAx>
      <c:valAx>
        <c:axId val="11468288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_-* #,##0_р_._-;\-* #,##0_р_._-;_-* &quot;-&quot;??_р_._-;_-@_-" sourceLinked="1"/>
        <c:tickLblPos val="none"/>
        <c:crossAx val="11468134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</c:chart>
  <c:spPr>
    <a:noFill/>
    <a:ln>
      <a:noFill/>
    </a:ln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2.2002200220022057E-3"/>
          <c:y val="7.2194008607856505E-2"/>
          <c:w val="0.95159515951595153"/>
          <c:h val="0.83733041336044023"/>
        </c:manualLayout>
      </c:layout>
      <c:bar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1"/>
            <c:spPr>
              <a:solidFill>
                <a:schemeClr val="tx2">
                  <a:lumMod val="75000"/>
                </a:schemeClr>
              </a:solidFill>
            </c:spPr>
          </c:dPt>
          <c:dPt>
            <c:idx val="2"/>
            <c:spPr>
              <a:solidFill>
                <a:schemeClr val="tx2">
                  <a:lumMod val="75000"/>
                </a:schemeClr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spPr>
              <a:solidFill>
                <a:schemeClr val="tx2">
                  <a:lumMod val="75000"/>
                </a:schemeClr>
              </a:solidFill>
            </c:spPr>
          </c:dPt>
          <c:dPt>
            <c:idx val="5"/>
            <c:spPr>
              <a:solidFill>
                <a:schemeClr val="tx2">
                  <a:lumMod val="75000"/>
                </a:schemeClr>
              </a:solidFill>
            </c:spPr>
          </c:dPt>
          <c:dPt>
            <c:idx val="6"/>
            <c:spPr>
              <a:solidFill>
                <a:schemeClr val="tx2">
                  <a:lumMod val="75000"/>
                </a:schemeClr>
              </a:solidFill>
            </c:spPr>
          </c:dPt>
          <c:dPt>
            <c:idx val="7"/>
            <c:spPr>
              <a:solidFill>
                <a:schemeClr val="tx2">
                  <a:lumMod val="75000"/>
                </a:schemeClr>
              </a:solidFill>
            </c:spPr>
          </c:dPt>
          <c:dPt>
            <c:idx val="8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9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1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1.7324567102883791E-7"/>
                  <c:y val="9.0242510759820621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9.9266761835802728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8.1218259683838487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9.9266761835802728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9.4754636297811765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9.4754636297811765E-2"/>
                </c:manualLayout>
              </c:layout>
              <c:showVal val="1"/>
            </c:dLbl>
            <c:dLbl>
              <c:idx val="6"/>
              <c:layout>
                <c:manualLayout>
                  <c:x val="0"/>
                  <c:y val="9.0242510759820621E-2"/>
                </c:manualLayout>
              </c:layout>
              <c:showVal val="1"/>
            </c:dLbl>
            <c:dLbl>
              <c:idx val="7"/>
              <c:layout>
                <c:manualLayout>
                  <c:x val="8.067380218943444E-17"/>
                  <c:y val="9.0242510759820621E-2"/>
                </c:manualLayout>
              </c:layout>
              <c:showVal val="1"/>
            </c:dLbl>
            <c:dLbl>
              <c:idx val="8"/>
              <c:layout>
                <c:manualLayout>
                  <c:x val="0"/>
                  <c:y val="9.024251075982062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3074</a:t>
                    </a:r>
                    <a:endParaRPr lang="en-US" dirty="0"/>
                  </a:p>
                </c:rich>
              </c:tx>
              <c:showVal val="1"/>
            </c:dLbl>
            <c:dLbl>
              <c:idx val="9"/>
              <c:layout>
                <c:manualLayout>
                  <c:x val="0"/>
                  <c:y val="8.1218259683838487E-2"/>
                </c:manualLayout>
              </c:layout>
              <c:showVal val="1"/>
            </c:dLbl>
            <c:dLbl>
              <c:idx val="10"/>
              <c:layout>
                <c:manualLayout>
                  <c:x val="0"/>
                  <c:y val="8.1218259683838487E-2"/>
                </c:manualLayout>
              </c:layout>
              <c:showVal val="1"/>
            </c:dLbl>
            <c:dLbl>
              <c:idx val="11"/>
              <c:layout>
                <c:manualLayout>
                  <c:x val="0"/>
                  <c:y val="9.4754636297811765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Лист1!$A$26:$A$37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Лист1!$B$26:$B$37</c:f>
              <c:numCache>
                <c:formatCode>General</c:formatCode>
                <c:ptCount val="12"/>
                <c:pt idx="0">
                  <c:v>945</c:v>
                </c:pt>
                <c:pt idx="1">
                  <c:v>1398</c:v>
                </c:pt>
                <c:pt idx="2">
                  <c:v>1562</c:v>
                </c:pt>
                <c:pt idx="3">
                  <c:v>1793</c:v>
                </c:pt>
                <c:pt idx="4">
                  <c:v>1677</c:v>
                </c:pt>
                <c:pt idx="5">
                  <c:v>1956</c:v>
                </c:pt>
                <c:pt idx="6">
                  <c:v>1876</c:v>
                </c:pt>
                <c:pt idx="7">
                  <c:v>2793</c:v>
                </c:pt>
                <c:pt idx="8">
                  <c:v>3063</c:v>
                </c:pt>
                <c:pt idx="9">
                  <c:v>3649</c:v>
                </c:pt>
                <c:pt idx="10">
                  <c:v>3649</c:v>
                </c:pt>
                <c:pt idx="11">
                  <c:v>3700</c:v>
                </c:pt>
              </c:numCache>
            </c:numRef>
          </c:val>
        </c:ser>
        <c:gapWidth val="38"/>
        <c:overlap val="47"/>
        <c:axId val="42453632"/>
        <c:axId val="42492288"/>
      </c:barChart>
      <c:catAx>
        <c:axId val="424536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2492288"/>
        <c:crosses val="autoZero"/>
        <c:auto val="1"/>
        <c:lblAlgn val="ctr"/>
        <c:lblOffset val="100"/>
      </c:catAx>
      <c:valAx>
        <c:axId val="4249228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tickLblPos val="none"/>
        <c:crossAx val="4245363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</c:chart>
  <c:spPr>
    <a:noFill/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1.7807104325269003E-2"/>
          <c:y val="0"/>
          <c:w val="0.95159515951595153"/>
          <c:h val="0.83733041336044023"/>
        </c:manualLayout>
      </c:layout>
      <c:bar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1"/>
            <c:spPr>
              <a:solidFill>
                <a:schemeClr val="tx2">
                  <a:lumMod val="75000"/>
                </a:schemeClr>
              </a:solidFill>
            </c:spPr>
          </c:dPt>
          <c:dPt>
            <c:idx val="2"/>
            <c:spPr>
              <a:solidFill>
                <a:schemeClr val="tx2">
                  <a:lumMod val="75000"/>
                </a:schemeClr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spPr>
              <a:solidFill>
                <a:schemeClr val="tx2">
                  <a:lumMod val="75000"/>
                </a:schemeClr>
              </a:solidFill>
            </c:spPr>
          </c:dPt>
          <c:dPt>
            <c:idx val="5"/>
            <c:spPr>
              <a:solidFill>
                <a:schemeClr val="tx2">
                  <a:lumMod val="75000"/>
                </a:schemeClr>
              </a:solidFill>
            </c:spPr>
          </c:dPt>
          <c:dPt>
            <c:idx val="6"/>
            <c:spPr>
              <a:solidFill>
                <a:schemeClr val="tx2">
                  <a:lumMod val="75000"/>
                </a:schemeClr>
              </a:solidFill>
            </c:spPr>
          </c:dPt>
          <c:dPt>
            <c:idx val="7"/>
            <c:spPr>
              <a:solidFill>
                <a:schemeClr val="tx2">
                  <a:lumMod val="75000"/>
                </a:schemeClr>
              </a:solidFill>
            </c:spPr>
          </c:dPt>
          <c:dPt>
            <c:idx val="8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1.7324567102883791E-7"/>
                  <c:y val="9.0242510759820621E-2"/>
                </c:manualLayout>
              </c:layout>
              <c:showVal val="1"/>
            </c:dLbl>
            <c:dLbl>
              <c:idx val="1"/>
              <c:layout>
                <c:manualLayout>
                  <c:x val="-5.8789764100285174E-3"/>
                  <c:y val="9.0242510759820621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8.1218259683838487E-2"/>
                </c:manualLayout>
              </c:layout>
              <c:showVal val="1"/>
            </c:dLbl>
            <c:dLbl>
              <c:idx val="3"/>
              <c:layout>
                <c:manualLayout>
                  <c:x val="-2.9394882050142578E-3"/>
                  <c:y val="8.1218259683838487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9.4754636297811765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9.4754636297811765E-2"/>
                </c:manualLayout>
              </c:layout>
              <c:showVal val="1"/>
            </c:dLbl>
            <c:dLbl>
              <c:idx val="6"/>
              <c:layout>
                <c:manualLayout>
                  <c:x val="0"/>
                  <c:y val="9.0242510759820621E-2"/>
                </c:manualLayout>
              </c:layout>
              <c:showVal val="1"/>
            </c:dLbl>
            <c:dLbl>
              <c:idx val="7"/>
              <c:layout>
                <c:manualLayout>
                  <c:x val="8.067380218943444E-17"/>
                  <c:y val="9.0242510759820621E-2"/>
                </c:manualLayout>
              </c:layout>
              <c:showVal val="1"/>
            </c:dLbl>
            <c:dLbl>
              <c:idx val="8"/>
              <c:layout>
                <c:manualLayout>
                  <c:x val="0"/>
                  <c:y val="9.024251075982062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137</a:t>
                    </a:r>
                    <a:endParaRPr lang="en-US" dirty="0"/>
                  </a:p>
                </c:rich>
              </c:tx>
              <c:showVal val="1"/>
            </c:dLbl>
            <c:dLbl>
              <c:idx val="9"/>
              <c:layout>
                <c:manualLayout>
                  <c:x val="0"/>
                  <c:y val="8.1218259683838487E-2"/>
                </c:manualLayout>
              </c:layout>
              <c:showVal val="1"/>
            </c:dLbl>
            <c:dLbl>
              <c:idx val="10"/>
              <c:layout>
                <c:manualLayout>
                  <c:x val="0"/>
                  <c:y val="8.1218259683838487E-2"/>
                </c:manualLayout>
              </c:layout>
              <c:showVal val="1"/>
            </c:dLbl>
            <c:dLbl>
              <c:idx val="11"/>
              <c:layout>
                <c:manualLayout>
                  <c:x val="0"/>
                  <c:y val="9.4754636297811765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Лист1!$A$44:$A$52</c:f>
              <c:numCache>
                <c:formatCode>General</c:formatCode>
                <c:ptCount val="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</c:numCache>
            </c:numRef>
          </c:cat>
          <c:val>
            <c:numRef>
              <c:f>Лист1!$B$44:$B$52</c:f>
              <c:numCache>
                <c:formatCode>General</c:formatCode>
                <c:ptCount val="9"/>
                <c:pt idx="0">
                  <c:v>99</c:v>
                </c:pt>
                <c:pt idx="1">
                  <c:v>117</c:v>
                </c:pt>
                <c:pt idx="2">
                  <c:v>117</c:v>
                </c:pt>
                <c:pt idx="3">
                  <c:v>115</c:v>
                </c:pt>
                <c:pt idx="4">
                  <c:v>92</c:v>
                </c:pt>
                <c:pt idx="5">
                  <c:v>95</c:v>
                </c:pt>
                <c:pt idx="6">
                  <c:v>100</c:v>
                </c:pt>
                <c:pt idx="7">
                  <c:v>126</c:v>
                </c:pt>
                <c:pt idx="8">
                  <c:v>136</c:v>
                </c:pt>
              </c:numCache>
            </c:numRef>
          </c:val>
        </c:ser>
        <c:gapWidth val="38"/>
        <c:overlap val="47"/>
        <c:axId val="42527744"/>
        <c:axId val="42529536"/>
      </c:barChart>
      <c:catAx>
        <c:axId val="425277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2529536"/>
        <c:crosses val="autoZero"/>
        <c:auto val="1"/>
        <c:lblAlgn val="ctr"/>
        <c:lblOffset val="100"/>
      </c:catAx>
      <c:valAx>
        <c:axId val="4252953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tickLblPos val="none"/>
        <c:crossAx val="4252774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</c:chart>
  <c:spPr>
    <a:noFill/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dk1" tx1="lt1" bg2="dk2" tx2="lt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tx1"/>
                </a:gs>
              </a:gsLst>
              <a:lin ang="16200000" scaled="0"/>
            </a:gradFill>
            <a:ln>
              <a:solidFill>
                <a:sysClr val="windowText" lastClr="000000"/>
              </a:solidFill>
            </a:ln>
          </c:spPr>
          <c:dPt>
            <c:idx val="7"/>
            <c:spPr>
              <a:gradFill>
                <a:gsLst>
                  <a:gs pos="0">
                    <a:schemeClr val="bg1"/>
                  </a:gs>
                  <a:gs pos="100000">
                    <a:schemeClr val="tx1"/>
                  </a:gs>
                </a:gsLst>
                <a:lin ang="16200000" scaled="0"/>
              </a:gradFill>
              <a:ln>
                <a:solidFill>
                  <a:sysClr val="windowText" lastClr="000000"/>
                </a:solidFill>
              </a:ln>
            </c:spPr>
          </c:dPt>
          <c:dPt>
            <c:idx val="8"/>
            <c:spPr>
              <a:gradFill>
                <a:gsLst>
                  <a:gs pos="0">
                    <a:schemeClr val="bg1"/>
                  </a:gs>
                  <a:gs pos="100000">
                    <a:srgbClr val="FD9C95"/>
                  </a:gs>
                </a:gsLst>
                <a:lin ang="16200000" scaled="0"/>
              </a:gradFill>
              <a:ln>
                <a:solidFill>
                  <a:sysClr val="windowText" lastClr="000000"/>
                </a:solidFill>
              </a:ln>
            </c:spPr>
          </c:dPt>
          <c:dLbls>
            <c:dLbl>
              <c:idx val="0"/>
              <c:layout>
                <c:manualLayout>
                  <c:x val="-3.24412003244121E-3"/>
                  <c:y val="0.10991636798088412"/>
                </c:manualLayout>
              </c:layout>
              <c:showVal val="1"/>
            </c:dLbl>
            <c:dLbl>
              <c:idx val="1"/>
              <c:layout>
                <c:manualLayout>
                  <c:x val="-3.24412003244121E-3"/>
                  <c:y val="0.10991636798088419"/>
                </c:manualLayout>
              </c:layout>
              <c:showVal val="1"/>
            </c:dLbl>
            <c:dLbl>
              <c:idx val="2"/>
              <c:layout>
                <c:manualLayout>
                  <c:x val="-3.2441879979754019E-3"/>
                  <c:y val="0.13916007401758787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0.12425328554360829"/>
                </c:manualLayout>
              </c:layout>
              <c:showVal val="1"/>
            </c:dLbl>
            <c:dLbl>
              <c:idx val="4"/>
              <c:layout>
                <c:manualLayout>
                  <c:x val="-5.9474846869582829E-17"/>
                  <c:y val="0.10991636798088419"/>
                </c:manualLayout>
              </c:layout>
              <c:showVal val="1"/>
            </c:dLbl>
            <c:dLbl>
              <c:idx val="5"/>
              <c:layout>
                <c:manualLayout>
                  <c:x val="-5.6610590236723796E-3"/>
                  <c:y val="0.15349705906657948"/>
                </c:manualLayout>
              </c:layout>
              <c:showVal val="1"/>
            </c:dLbl>
            <c:dLbl>
              <c:idx val="6"/>
              <c:layout>
                <c:manualLayout>
                  <c:x val="-7.6644944395696437E-3"/>
                  <c:y val="0.1572240893985182"/>
                </c:manualLayout>
              </c:layout>
              <c:showVal val="1"/>
            </c:dLbl>
            <c:dLbl>
              <c:idx val="7"/>
              <c:layout>
                <c:manualLayout>
                  <c:x val="-3.2441879979754019E-3"/>
                  <c:y val="0.1173700743418597"/>
                </c:manualLayout>
              </c:layout>
              <c:showVal val="1"/>
            </c:dLbl>
            <c:dLbl>
              <c:idx val="8"/>
              <c:layout>
                <c:manualLayout>
                  <c:x val="3.2439651216358812E-3"/>
                  <c:y val="0.125875402332035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Лист1!$B$115:$B$123</c:f>
              <c:numCache>
                <c:formatCode>General</c:formatCode>
                <c:ptCount val="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</c:numCache>
            </c:numRef>
          </c:cat>
          <c:val>
            <c:numRef>
              <c:f>Лист1!$E$115:$E$123</c:f>
              <c:numCache>
                <c:formatCode>General</c:formatCode>
                <c:ptCount val="9"/>
                <c:pt idx="0">
                  <c:v>49</c:v>
                </c:pt>
                <c:pt idx="1">
                  <c:v>56</c:v>
                </c:pt>
                <c:pt idx="2">
                  <c:v>55</c:v>
                </c:pt>
                <c:pt idx="3">
                  <c:v>42</c:v>
                </c:pt>
                <c:pt idx="4">
                  <c:v>58</c:v>
                </c:pt>
                <c:pt idx="5">
                  <c:v>68</c:v>
                </c:pt>
                <c:pt idx="6">
                  <c:v>43</c:v>
                </c:pt>
                <c:pt idx="7">
                  <c:v>39</c:v>
                </c:pt>
                <c:pt idx="8">
                  <c:v>46</c:v>
                </c:pt>
              </c:numCache>
            </c:numRef>
          </c:val>
        </c:ser>
        <c:gapWidth val="42"/>
        <c:overlap val="-62"/>
        <c:axId val="52035584"/>
        <c:axId val="52037120"/>
      </c:barChart>
      <c:catAx>
        <c:axId val="52035584"/>
        <c:scaling>
          <c:orientation val="minMax"/>
        </c:scaling>
        <c:axPos val="b"/>
        <c:numFmt formatCode="General" sourceLinked="1"/>
        <c:tickLblPos val="nextTo"/>
        <c:spPr>
          <a:noFill/>
          <a:ln>
            <a:solidFill>
              <a:schemeClr val="bg1"/>
            </a:solidFill>
          </a:ln>
        </c:spPr>
        <c:txPr>
          <a:bodyPr/>
          <a:lstStyle/>
          <a:p>
            <a:pPr>
              <a:defRPr sz="900" b="1">
                <a:solidFill>
                  <a:schemeClr val="bg1"/>
                </a:solidFill>
              </a:defRPr>
            </a:pPr>
            <a:endParaRPr lang="ru-RU"/>
          </a:p>
        </c:txPr>
        <c:crossAx val="52037120"/>
        <c:crosses val="autoZero"/>
        <c:auto val="1"/>
        <c:lblAlgn val="ctr"/>
        <c:lblOffset val="100"/>
      </c:catAx>
      <c:valAx>
        <c:axId val="5203712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tickLblPos val="none"/>
        <c:crossAx val="5203558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</c:chart>
  <c:spPr>
    <a:solidFill>
      <a:sysClr val="window" lastClr="FFFFFF">
        <a:lumMod val="95000"/>
      </a:sysClr>
    </a:solidFill>
    <a:ln>
      <a:noFill/>
    </a:ln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2.2557977797588911E-2"/>
          <c:y val="9.4063622560456472E-2"/>
          <c:w val="0.95488404440482311"/>
          <c:h val="0.78805317927637653"/>
        </c:manualLayout>
      </c:layout>
      <c:bar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Лист1!$B$4:$B$10</c:f>
              <c:strCache>
                <c:ptCount val="7"/>
                <c:pt idx="0">
                  <c:v>СЗФО</c:v>
                </c:pt>
                <c:pt idx="1">
                  <c:v>ЦФО</c:v>
                </c:pt>
                <c:pt idx="2">
                  <c:v>ЮФО, СКФО</c:v>
                </c:pt>
                <c:pt idx="3">
                  <c:v>ПФО</c:v>
                </c:pt>
                <c:pt idx="4">
                  <c:v>УФО</c:v>
                </c:pt>
                <c:pt idx="5">
                  <c:v>СФО</c:v>
                </c:pt>
                <c:pt idx="6">
                  <c:v>ДФО</c:v>
                </c:pt>
              </c:strCache>
            </c:strRef>
          </c:cat>
          <c:val>
            <c:numRef>
              <c:f>Лист1!$I$4:$I$10</c:f>
              <c:numCache>
                <c:formatCode>#,##0</c:formatCode>
                <c:ptCount val="7"/>
                <c:pt idx="0">
                  <c:v>151.83000000000001</c:v>
                </c:pt>
                <c:pt idx="1">
                  <c:v>52.016000000000005</c:v>
                </c:pt>
                <c:pt idx="2">
                  <c:v>124.17299999999987</c:v>
                </c:pt>
                <c:pt idx="3">
                  <c:v>134.81</c:v>
                </c:pt>
                <c:pt idx="4">
                  <c:v>181.85000000000022</c:v>
                </c:pt>
                <c:pt idx="5">
                  <c:v>463.05</c:v>
                </c:pt>
                <c:pt idx="6">
                  <c:v>555.23700000000008</c:v>
                </c:pt>
              </c:numCache>
            </c:numRef>
          </c:val>
        </c:ser>
        <c:ser>
          <c:idx val="1"/>
          <c:order val="1"/>
          <c:dLbls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Лист1!$B$4:$B$10</c:f>
              <c:strCache>
                <c:ptCount val="7"/>
                <c:pt idx="0">
                  <c:v>СЗФО</c:v>
                </c:pt>
                <c:pt idx="1">
                  <c:v>ЦФО</c:v>
                </c:pt>
                <c:pt idx="2">
                  <c:v>ЮФО, СКФО</c:v>
                </c:pt>
                <c:pt idx="3">
                  <c:v>ПФО</c:v>
                </c:pt>
                <c:pt idx="4">
                  <c:v>УФО</c:v>
                </c:pt>
                <c:pt idx="5">
                  <c:v>СФО</c:v>
                </c:pt>
                <c:pt idx="6">
                  <c:v>ДФО</c:v>
                </c:pt>
              </c:strCache>
            </c:strRef>
          </c:cat>
          <c:val>
            <c:numRef>
              <c:f>Лист1!$E$4:$E$10</c:f>
              <c:numCache>
                <c:formatCode>General</c:formatCode>
                <c:ptCount val="7"/>
                <c:pt idx="0">
                  <c:v>66</c:v>
                </c:pt>
                <c:pt idx="1">
                  <c:v>29</c:v>
                </c:pt>
                <c:pt idx="2">
                  <c:v>35</c:v>
                </c:pt>
                <c:pt idx="3">
                  <c:v>56</c:v>
                </c:pt>
                <c:pt idx="4">
                  <c:v>50</c:v>
                </c:pt>
                <c:pt idx="5">
                  <c:v>100</c:v>
                </c:pt>
                <c:pt idx="6">
                  <c:v>185</c:v>
                </c:pt>
              </c:numCache>
            </c:numRef>
          </c:val>
        </c:ser>
        <c:axId val="52004736"/>
        <c:axId val="52006272"/>
      </c:barChart>
      <c:catAx>
        <c:axId val="52004736"/>
        <c:scaling>
          <c:orientation val="minMax"/>
        </c:scaling>
        <c:axPos val="b"/>
        <c:numFmt formatCode="General" sourceLinked="1"/>
        <c:tickLblPos val="nextTo"/>
        <c:crossAx val="52006272"/>
        <c:crosses val="autoZero"/>
        <c:auto val="1"/>
        <c:lblAlgn val="ctr"/>
        <c:lblOffset val="100"/>
      </c:catAx>
      <c:valAx>
        <c:axId val="5200627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tickLblPos val="none"/>
        <c:crossAx val="52004736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Лист1!$B$29:$B$51</c:f>
              <c:strCache>
                <c:ptCount val="23"/>
                <c:pt idx="0">
                  <c:v>Калининградский</c:v>
                </c:pt>
                <c:pt idx="1">
                  <c:v>Кольский</c:v>
                </c:pt>
                <c:pt idx="2">
                  <c:v> Ломоносовский</c:v>
                </c:pt>
                <c:pt idx="3">
                  <c:v>Центральный</c:v>
                </c:pt>
                <c:pt idx="4">
                  <c:v>Прикаспийский</c:v>
                </c:pt>
                <c:pt idx="5">
                  <c:v>Южно-Российский</c:v>
                </c:pt>
                <c:pt idx="6">
                  <c:v>Полярно-Уральский</c:v>
                </c:pt>
                <c:pt idx="7">
                  <c:v>Западно-Сибирский</c:v>
                </c:pt>
                <c:pt idx="8">
                  <c:v>Алтайский</c:v>
                </c:pt>
                <c:pt idx="9">
                  <c:v>Восточно-Саянский </c:v>
                </c:pt>
                <c:pt idx="10">
                  <c:v>Приангарский</c:v>
                </c:pt>
                <c:pt idx="11">
                  <c:v>Норильский</c:v>
                </c:pt>
                <c:pt idx="12">
                  <c:v>Бодайбинский </c:v>
                </c:pt>
                <c:pt idx="13">
                  <c:v>Кодаро-Удоканский</c:v>
                </c:pt>
                <c:pt idx="14">
                  <c:v>Южно-Якутский</c:v>
                </c:pt>
                <c:pt idx="15">
                  <c:v>Становой</c:v>
                </c:pt>
                <c:pt idx="16">
                  <c:v>Западно-Забайкальский</c:v>
                </c:pt>
                <c:pt idx="17">
                  <c:v>Восточно-Забайкальский</c:v>
                </c:pt>
                <c:pt idx="18">
                  <c:v>Амуро-Буреинский</c:v>
                </c:pt>
                <c:pt idx="19">
                  <c:v>Западно-Верхоянский</c:v>
                </c:pt>
                <c:pt idx="20">
                  <c:v>Яно-Колымский</c:v>
                </c:pt>
                <c:pt idx="21">
                  <c:v>Южно-Омолонский</c:v>
                </c:pt>
                <c:pt idx="22">
                  <c:v>Баимский</c:v>
                </c:pt>
              </c:strCache>
            </c:strRef>
          </c:cat>
          <c:val>
            <c:numRef>
              <c:f>Лист1!$E$29:$E$51</c:f>
              <c:numCache>
                <c:formatCode>0</c:formatCode>
                <c:ptCount val="23"/>
                <c:pt idx="0">
                  <c:v>0</c:v>
                </c:pt>
                <c:pt idx="1">
                  <c:v>15.062630000000022</c:v>
                </c:pt>
                <c:pt idx="2">
                  <c:v>0</c:v>
                </c:pt>
                <c:pt idx="3">
                  <c:v>11.348890000000001</c:v>
                </c:pt>
                <c:pt idx="4">
                  <c:v>0.62649999999999995</c:v>
                </c:pt>
                <c:pt idx="5">
                  <c:v>18.998179999999966</c:v>
                </c:pt>
                <c:pt idx="6">
                  <c:v>15.20238</c:v>
                </c:pt>
                <c:pt idx="7">
                  <c:v>9.0012000000000008</c:v>
                </c:pt>
                <c:pt idx="8">
                  <c:v>37.180320000000002</c:v>
                </c:pt>
                <c:pt idx="9">
                  <c:v>27.385409999999954</c:v>
                </c:pt>
                <c:pt idx="10">
                  <c:v>11.51892</c:v>
                </c:pt>
                <c:pt idx="11">
                  <c:v>3.4757800000000003</c:v>
                </c:pt>
                <c:pt idx="12">
                  <c:v>21.275980000000001</c:v>
                </c:pt>
                <c:pt idx="13">
                  <c:v>8.8167100000000023</c:v>
                </c:pt>
                <c:pt idx="14">
                  <c:v>0</c:v>
                </c:pt>
                <c:pt idx="15">
                  <c:v>30.682539999999943</c:v>
                </c:pt>
                <c:pt idx="16">
                  <c:v>23.18656</c:v>
                </c:pt>
                <c:pt idx="17">
                  <c:v>5.7283200000000001</c:v>
                </c:pt>
                <c:pt idx="18">
                  <c:v>9.9543500000000016</c:v>
                </c:pt>
                <c:pt idx="19">
                  <c:v>24.242719999999945</c:v>
                </c:pt>
                <c:pt idx="20">
                  <c:v>25.02825</c:v>
                </c:pt>
                <c:pt idx="21">
                  <c:v>3.8057600000000003</c:v>
                </c:pt>
                <c:pt idx="22">
                  <c:v>0</c:v>
                </c:pt>
              </c:numCache>
            </c:numRef>
          </c:val>
        </c:ser>
        <c:ser>
          <c:idx val="1"/>
          <c:order val="1"/>
          <c:dLbls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Лист1!$B$29:$B$51</c:f>
              <c:strCache>
                <c:ptCount val="23"/>
                <c:pt idx="0">
                  <c:v>Калининградский</c:v>
                </c:pt>
                <c:pt idx="1">
                  <c:v>Кольский</c:v>
                </c:pt>
                <c:pt idx="2">
                  <c:v> Ломоносовский</c:v>
                </c:pt>
                <c:pt idx="3">
                  <c:v>Центральный</c:v>
                </c:pt>
                <c:pt idx="4">
                  <c:v>Прикаспийский</c:v>
                </c:pt>
                <c:pt idx="5">
                  <c:v>Южно-Российский</c:v>
                </c:pt>
                <c:pt idx="6">
                  <c:v>Полярно-Уральский</c:v>
                </c:pt>
                <c:pt idx="7">
                  <c:v>Западно-Сибирский</c:v>
                </c:pt>
                <c:pt idx="8">
                  <c:v>Алтайский</c:v>
                </c:pt>
                <c:pt idx="9">
                  <c:v>Восточно-Саянский </c:v>
                </c:pt>
                <c:pt idx="10">
                  <c:v>Приангарский</c:v>
                </c:pt>
                <c:pt idx="11">
                  <c:v>Норильский</c:v>
                </c:pt>
                <c:pt idx="12">
                  <c:v>Бодайбинский </c:v>
                </c:pt>
                <c:pt idx="13">
                  <c:v>Кодаро-Удоканский</c:v>
                </c:pt>
                <c:pt idx="14">
                  <c:v>Южно-Якутский</c:v>
                </c:pt>
                <c:pt idx="15">
                  <c:v>Становой</c:v>
                </c:pt>
                <c:pt idx="16">
                  <c:v>Западно-Забайкальский</c:v>
                </c:pt>
                <c:pt idx="17">
                  <c:v>Восточно-Забайкальский</c:v>
                </c:pt>
                <c:pt idx="18">
                  <c:v>Амуро-Буреинский</c:v>
                </c:pt>
                <c:pt idx="19">
                  <c:v>Западно-Верхоянский</c:v>
                </c:pt>
                <c:pt idx="20">
                  <c:v>Яно-Колымский</c:v>
                </c:pt>
                <c:pt idx="21">
                  <c:v>Южно-Омолонский</c:v>
                </c:pt>
                <c:pt idx="22">
                  <c:v>Баимский</c:v>
                </c:pt>
              </c:strCache>
            </c:strRef>
          </c:cat>
          <c:val>
            <c:numRef>
              <c:f>Лист1!$F$29:$F$51</c:f>
              <c:numCache>
                <c:formatCode>General</c:formatCode>
                <c:ptCount val="23"/>
                <c:pt idx="1">
                  <c:v>7</c:v>
                </c:pt>
                <c:pt idx="3">
                  <c:v>4</c:v>
                </c:pt>
                <c:pt idx="4">
                  <c:v>2</c:v>
                </c:pt>
                <c:pt idx="5">
                  <c:v>12</c:v>
                </c:pt>
                <c:pt idx="6">
                  <c:v>15</c:v>
                </c:pt>
                <c:pt idx="7">
                  <c:v>2</c:v>
                </c:pt>
                <c:pt idx="8">
                  <c:v>12</c:v>
                </c:pt>
                <c:pt idx="9">
                  <c:v>10</c:v>
                </c:pt>
                <c:pt idx="10">
                  <c:v>5</c:v>
                </c:pt>
                <c:pt idx="11">
                  <c:v>2</c:v>
                </c:pt>
                <c:pt idx="12">
                  <c:v>5</c:v>
                </c:pt>
                <c:pt idx="13">
                  <c:v>4</c:v>
                </c:pt>
                <c:pt idx="15">
                  <c:v>9</c:v>
                </c:pt>
                <c:pt idx="16">
                  <c:v>8</c:v>
                </c:pt>
                <c:pt idx="17">
                  <c:v>4</c:v>
                </c:pt>
                <c:pt idx="18">
                  <c:v>5</c:v>
                </c:pt>
                <c:pt idx="19">
                  <c:v>9</c:v>
                </c:pt>
                <c:pt idx="20">
                  <c:v>14</c:v>
                </c:pt>
                <c:pt idx="21">
                  <c:v>1</c:v>
                </c:pt>
              </c:numCache>
            </c:numRef>
          </c:val>
        </c:ser>
        <c:gapWidth val="30"/>
        <c:axId val="52986624"/>
        <c:axId val="52988160"/>
      </c:barChart>
      <c:catAx>
        <c:axId val="52986624"/>
        <c:scaling>
          <c:orientation val="minMax"/>
        </c:scaling>
        <c:axPos val="b"/>
        <c:numFmt formatCode="General" sourceLinked="1"/>
        <c:tickLblPos val="nextTo"/>
        <c:txPr>
          <a:bodyPr rot="-5400000" vert="horz"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52988160"/>
        <c:crosses val="autoZero"/>
        <c:auto val="1"/>
        <c:lblAlgn val="ctr"/>
        <c:lblOffset val="100"/>
      </c:catAx>
      <c:valAx>
        <c:axId val="5298816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" sourceLinked="1"/>
        <c:tickLblPos val="none"/>
        <c:crossAx val="52986624"/>
        <c:crosses val="autoZero"/>
        <c:crossBetween val="between"/>
      </c:valAx>
      <c:spPr>
        <a:noFill/>
      </c:spPr>
    </c:plotArea>
    <c:plotVisOnly val="1"/>
    <c:dispBlanksAs val="gap"/>
  </c:chart>
  <c:spPr>
    <a:noFill/>
    <a:ln>
      <a:noFill/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dk2" tx1="lt1" bg2="dk1" tx2="lt2" accent1="accent1" accent2="accent2" accent3="accent3" accent4="accent4" accent5="accent5" accent6="accent6" hlink="hlink" folHlink="folHlink"/>
  <c:chart>
    <c:plotArea>
      <c:layout/>
      <c:barChart>
        <c:barDir val="col"/>
        <c:grouping val="stacked"/>
        <c:ser>
          <c:idx val="0"/>
          <c:order val="0"/>
          <c:spPr>
            <a:solidFill>
              <a:srgbClr val="92D050"/>
            </a:solidFill>
          </c:spPr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Лист1!$C$2:$K$2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Лист1!$C$8:$K$8</c:f>
              <c:numCache>
                <c:formatCode>General</c:formatCode>
                <c:ptCount val="9"/>
                <c:pt idx="0">
                  <c:v>137</c:v>
                </c:pt>
                <c:pt idx="1">
                  <c:v>32</c:v>
                </c:pt>
                <c:pt idx="2">
                  <c:v>92</c:v>
                </c:pt>
                <c:pt idx="3">
                  <c:v>36</c:v>
                </c:pt>
                <c:pt idx="4">
                  <c:v>48</c:v>
                </c:pt>
                <c:pt idx="5">
                  <c:v>92</c:v>
                </c:pt>
                <c:pt idx="6">
                  <c:v>128</c:v>
                </c:pt>
                <c:pt idx="7">
                  <c:v>524</c:v>
                </c:pt>
                <c:pt idx="8">
                  <c:v>337</c:v>
                </c:pt>
              </c:numCache>
            </c:numRef>
          </c:val>
        </c:ser>
        <c:ser>
          <c:idx val="1"/>
          <c:order val="1"/>
          <c:spPr>
            <a:solidFill>
              <a:srgbClr val="4F81BD">
                <a:lumMod val="75000"/>
              </a:srgbClr>
            </a:solidFill>
          </c:spPr>
          <c:dLbls>
            <c:dLbl>
              <c:idx val="4"/>
              <c:layout>
                <c:manualLayout>
                  <c:x val="0"/>
                  <c:y val="-8.2304526748971207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35665294924572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Лист1!$C$2:$K$2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Лист1!$C$9:$K$9</c:f>
              <c:numCache>
                <c:formatCode>General</c:formatCode>
                <c:ptCount val="9"/>
                <c:pt idx="0">
                  <c:v>304</c:v>
                </c:pt>
                <c:pt idx="1">
                  <c:v>237</c:v>
                </c:pt>
                <c:pt idx="2">
                  <c:v>396</c:v>
                </c:pt>
                <c:pt idx="3">
                  <c:v>628</c:v>
                </c:pt>
                <c:pt idx="4">
                  <c:v>921</c:v>
                </c:pt>
                <c:pt idx="5">
                  <c:v>902</c:v>
                </c:pt>
                <c:pt idx="6">
                  <c:v>1973</c:v>
                </c:pt>
                <c:pt idx="7">
                  <c:v>1159</c:v>
                </c:pt>
                <c:pt idx="8">
                  <c:v>931</c:v>
                </c:pt>
              </c:numCache>
            </c:numRef>
          </c:val>
        </c:ser>
        <c:gapWidth val="32"/>
        <c:overlap val="100"/>
        <c:axId val="144018048"/>
        <c:axId val="144044416"/>
      </c:barChart>
      <c:catAx>
        <c:axId val="1440180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aseline="0">
                <a:solidFill>
                  <a:schemeClr val="bg1">
                    <a:lumMod val="95000"/>
                    <a:lumOff val="5000"/>
                  </a:schemeClr>
                </a:solidFill>
              </a:defRPr>
            </a:pPr>
            <a:endParaRPr lang="ru-RU"/>
          </a:p>
        </c:txPr>
        <c:crossAx val="144044416"/>
        <c:crosses val="autoZero"/>
        <c:auto val="1"/>
        <c:lblAlgn val="ctr"/>
        <c:lblOffset val="100"/>
      </c:catAx>
      <c:valAx>
        <c:axId val="144044416"/>
        <c:scaling>
          <c:orientation val="minMax"/>
        </c:scaling>
        <c:delete val="1"/>
        <c:axPos val="l"/>
        <c:numFmt formatCode="General" sourceLinked="1"/>
        <c:tickLblPos val="none"/>
        <c:crossAx val="144018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dk2" tx1="lt1" bg2="dk1" tx2="lt2" accent1="accent1" accent2="accent2" accent3="accent3" accent4="accent4" accent5="accent5" accent6="accent6" hlink="hlink" folHlink="folHlink"/>
  <c:chart>
    <c:plotArea>
      <c:layout/>
      <c:barChart>
        <c:barDir val="col"/>
        <c:grouping val="stacked"/>
        <c:ser>
          <c:idx val="0"/>
          <c:order val="0"/>
          <c:spPr>
            <a:solidFill>
              <a:srgbClr val="92D050"/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Лист1!$C$2:$K$2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Лист1!$C$4:$K$4</c:f>
              <c:numCache>
                <c:formatCode>General</c:formatCode>
                <c:ptCount val="9"/>
                <c:pt idx="0">
                  <c:v>43</c:v>
                </c:pt>
                <c:pt idx="1">
                  <c:v>134</c:v>
                </c:pt>
                <c:pt idx="2">
                  <c:v>153</c:v>
                </c:pt>
                <c:pt idx="3">
                  <c:v>174</c:v>
                </c:pt>
                <c:pt idx="4">
                  <c:v>151</c:v>
                </c:pt>
                <c:pt idx="5">
                  <c:v>112</c:v>
                </c:pt>
                <c:pt idx="6">
                  <c:v>240</c:v>
                </c:pt>
                <c:pt idx="7">
                  <c:v>350</c:v>
                </c:pt>
                <c:pt idx="8">
                  <c:v>145</c:v>
                </c:pt>
              </c:numCache>
            </c:numRef>
          </c:val>
        </c:ser>
        <c:ser>
          <c:idx val="1"/>
          <c:order val="1"/>
          <c:spPr>
            <a:solidFill>
              <a:srgbClr val="4F81BD">
                <a:lumMod val="75000"/>
              </a:srgbClr>
            </a:solidFill>
          </c:spPr>
          <c:dLbls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Лист1!$C$2:$K$2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Лист1!$C$5:$K$5</c:f>
              <c:numCache>
                <c:formatCode>General</c:formatCode>
                <c:ptCount val="9"/>
                <c:pt idx="0">
                  <c:v>80</c:v>
                </c:pt>
                <c:pt idx="1">
                  <c:v>62</c:v>
                </c:pt>
                <c:pt idx="2">
                  <c:v>198</c:v>
                </c:pt>
                <c:pt idx="3">
                  <c:v>528</c:v>
                </c:pt>
                <c:pt idx="4">
                  <c:v>512</c:v>
                </c:pt>
                <c:pt idx="5">
                  <c:v>462</c:v>
                </c:pt>
                <c:pt idx="6">
                  <c:v>408</c:v>
                </c:pt>
                <c:pt idx="7">
                  <c:v>319</c:v>
                </c:pt>
                <c:pt idx="8">
                  <c:v>587</c:v>
                </c:pt>
              </c:numCache>
            </c:numRef>
          </c:val>
        </c:ser>
        <c:gapWidth val="32"/>
        <c:overlap val="100"/>
        <c:axId val="144155392"/>
        <c:axId val="144156928"/>
      </c:barChart>
      <c:catAx>
        <c:axId val="1441553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aseline="0">
                <a:solidFill>
                  <a:schemeClr val="bg1">
                    <a:lumMod val="95000"/>
                    <a:lumOff val="5000"/>
                  </a:schemeClr>
                </a:solidFill>
              </a:defRPr>
            </a:pPr>
            <a:endParaRPr lang="ru-RU"/>
          </a:p>
        </c:txPr>
        <c:crossAx val="144156928"/>
        <c:crosses val="autoZero"/>
        <c:auto val="1"/>
        <c:lblAlgn val="ctr"/>
        <c:lblOffset val="100"/>
      </c:catAx>
      <c:valAx>
        <c:axId val="144156928"/>
        <c:scaling>
          <c:orientation val="minMax"/>
        </c:scaling>
        <c:delete val="1"/>
        <c:axPos val="l"/>
        <c:numFmt formatCode="General" sourceLinked="1"/>
        <c:tickLblPos val="none"/>
        <c:crossAx val="1441553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467ED-EDF6-4CB3-A5A5-D6C88974EBC5}" type="datetimeFigureOut">
              <a:rPr lang="ru-RU"/>
              <a:pPr>
                <a:defRPr/>
              </a:pPr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59E5A-DC41-4F73-AF8A-73CB462DCD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48ED1-CE4D-4627-94A1-2A53B611CB5E}" type="datetimeFigureOut">
              <a:rPr lang="ru-RU"/>
              <a:pPr>
                <a:defRPr/>
              </a:pPr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F0E52-650D-4437-85FA-5E7F175ED8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943B4-55BC-4F59-AAC0-9B9014021D35}" type="datetimeFigureOut">
              <a:rPr lang="ru-RU"/>
              <a:pPr>
                <a:defRPr/>
              </a:pPr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B4AB3-9CC5-405C-BDE1-A7436ACE7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F8DC0-2252-48AE-B936-7840370F942E}" type="datetimeFigureOut">
              <a:rPr lang="ru-RU"/>
              <a:pPr>
                <a:defRPr/>
              </a:pPr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5DA4B-DD02-4635-85F2-932432FA7E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FC209-3C1E-4835-8A24-187F7294E76A}" type="datetimeFigureOut">
              <a:rPr lang="ru-RU"/>
              <a:pPr>
                <a:defRPr/>
              </a:pPr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F8C14-C759-4024-B9A3-DBED0E623D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E4D68-2434-42E4-AE9C-CFC2BD48D82B}" type="datetimeFigureOut">
              <a:rPr lang="ru-RU"/>
              <a:pPr>
                <a:defRPr/>
              </a:pPr>
              <a:t>15.04.2013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451A8-A58E-4770-96D6-1A4D94B65F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69D82-DA14-4771-A6CA-1F2179B022A9}" type="datetimeFigureOut">
              <a:rPr lang="ru-RU"/>
              <a:pPr>
                <a:defRPr/>
              </a:pPr>
              <a:t>15.04.2013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1DE7-8B97-4DEC-87DF-BC612A916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70918-6D7F-4784-AFAD-19B67BC3101A}" type="datetimeFigureOut">
              <a:rPr lang="ru-RU"/>
              <a:pPr>
                <a:defRPr/>
              </a:pPr>
              <a:t>15.04.2013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B3509-E433-44D2-A9C6-84A53A1D7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C3A44-658A-47FA-97A9-9D9A9D1666F3}" type="datetimeFigureOut">
              <a:rPr lang="ru-RU"/>
              <a:pPr>
                <a:defRPr/>
              </a:pPr>
              <a:t>15.04.2013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9C9B-1466-4F68-B649-EB5BFD51BE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98465-455B-4D65-9DFE-89E9B002BFB5}" type="datetimeFigureOut">
              <a:rPr lang="ru-RU"/>
              <a:pPr>
                <a:defRPr/>
              </a:pPr>
              <a:t>15.04.2013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F4C95-0054-4287-B477-5ECDE531B7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76872-8931-4D3F-9C6D-2D616BF84B87}" type="datetimeFigureOut">
              <a:rPr lang="ru-RU"/>
              <a:pPr>
                <a:defRPr/>
              </a:pPr>
              <a:t>15.04.2013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0D457-1267-4898-AA45-AB72E8AED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FAC507-9782-4BE7-9D37-22043E6DD47B}" type="datetimeFigureOut">
              <a:rPr lang="ru-RU"/>
              <a:pPr>
                <a:defRPr/>
              </a:pPr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48D6F6-4C46-4444-93CD-CC72C21E33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13315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5496" y="2204864"/>
            <a:ext cx="8907238" cy="4185761"/>
          </a:xfrm>
          <a:prstGeom prst="rect">
            <a:avLst/>
          </a:prstGeom>
          <a:gradFill flip="none" rotWithShape="0">
            <a:gsLst>
              <a:gs pos="23000">
                <a:schemeClr val="bg1">
                  <a:lumMod val="72000"/>
                </a:schemeClr>
              </a:gs>
              <a:gs pos="100000">
                <a:schemeClr val="bg1">
                  <a:lumMod val="85000"/>
                  <a:alpha val="11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Состояние и перспективы развития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Государственного геологического картографирования территории Российской Федерации и её континентального шельфа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масштаба 1:1 000 000 и 1:200 000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chemeClr val="tx2"/>
              </a:solidFill>
              <a:latin typeface="+mn-lt"/>
              <a:cs typeface="+mn-cs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chemeClr val="tx2"/>
              </a:solidFill>
              <a:latin typeface="+mn-lt"/>
              <a:cs typeface="+mn-cs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tx2"/>
                </a:solidFill>
                <a:latin typeface="+mn-lt"/>
                <a:cs typeface="+mn-cs"/>
              </a:rPr>
              <a:t>А.Ф. Морозов (</a:t>
            </a:r>
            <a:r>
              <a:rPr lang="ru-RU" i="1" dirty="0" err="1">
                <a:solidFill>
                  <a:schemeClr val="tx2"/>
                </a:solidFill>
                <a:latin typeface="+mn-lt"/>
                <a:cs typeface="+mn-cs"/>
              </a:rPr>
              <a:t>Роснедра</a:t>
            </a:r>
            <a:r>
              <a:rPr lang="ru-RU" i="1" dirty="0">
                <a:solidFill>
                  <a:schemeClr val="tx2"/>
                </a:solidFill>
                <a:latin typeface="+mn-lt"/>
                <a:cs typeface="+mn-cs"/>
              </a:rPr>
              <a:t>), О.В. Петров (ФГУП «ВСЕГЕИ»), Т.В.</a:t>
            </a:r>
            <a:r>
              <a:rPr lang="ru-RU" b="1" i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i="1" dirty="0" err="1">
                <a:solidFill>
                  <a:schemeClr val="tx2"/>
                </a:solidFill>
                <a:latin typeface="+mn-lt"/>
                <a:cs typeface="+mn-cs"/>
              </a:rPr>
              <a:t>Чепкасова</a:t>
            </a:r>
            <a:r>
              <a:rPr lang="ru-RU" i="1" dirty="0">
                <a:solidFill>
                  <a:schemeClr val="tx2"/>
                </a:solidFill>
                <a:latin typeface="+mn-lt"/>
                <a:cs typeface="+mn-cs"/>
              </a:rPr>
              <a:t> (</a:t>
            </a:r>
            <a:r>
              <a:rPr lang="ru-RU" i="1" dirty="0" err="1">
                <a:solidFill>
                  <a:schemeClr val="tx2"/>
                </a:solidFill>
                <a:latin typeface="+mn-lt"/>
                <a:cs typeface="+mn-cs"/>
              </a:rPr>
              <a:t>Роснедра</a:t>
            </a:r>
            <a:r>
              <a:rPr lang="ru-RU" i="1" dirty="0">
                <a:solidFill>
                  <a:schemeClr val="tx2"/>
                </a:solidFill>
                <a:latin typeface="+mn-lt"/>
                <a:cs typeface="+mn-cs"/>
              </a:rPr>
              <a:t>), 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tx2"/>
                </a:solidFill>
                <a:latin typeface="+mn-lt"/>
                <a:cs typeface="+mn-cs"/>
              </a:rPr>
              <a:t>В.Р. Вербицкий, Т.Н. Зубова, М.А. Шишкин (ФГУП «ВСЕГЕИ»)</a:t>
            </a:r>
            <a:endParaRPr lang="ru-RU" b="1" i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23554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23555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179388" y="1773238"/>
            <a:ext cx="252095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253D75"/>
              </a:buClr>
              <a:buSzPts val="2000"/>
              <a:buFont typeface="Arial" charset="0"/>
              <a:buChar char="•"/>
            </a:pPr>
            <a:r>
              <a:rPr lang="ru-RU" sz="1200">
                <a:solidFill>
                  <a:srgbClr val="253D75"/>
                </a:solidFill>
              </a:rPr>
              <a:t>Учитывая, что по целому ряду территории страны работы масштаба 1:200 000 не выполнялись вообще, в 2012 году было принято решение о создании комплектов Госгеолкарты-200 на так называемых «белых пятнах».</a:t>
            </a:r>
          </a:p>
          <a:p>
            <a:pPr algn="just">
              <a:buClr>
                <a:srgbClr val="253D75"/>
              </a:buClr>
              <a:buSzPts val="2000"/>
              <a:buFont typeface="Arial" charset="0"/>
              <a:buChar char="•"/>
            </a:pPr>
            <a:endParaRPr lang="ru-RU" sz="1200">
              <a:solidFill>
                <a:srgbClr val="253D75"/>
              </a:solidFill>
            </a:endParaRPr>
          </a:p>
          <a:p>
            <a:pPr algn="just">
              <a:buClr>
                <a:srgbClr val="253D75"/>
              </a:buClr>
              <a:buSzPts val="2000"/>
              <a:buFont typeface="Arial" charset="0"/>
              <a:buChar char="•"/>
            </a:pPr>
            <a:r>
              <a:rPr lang="ru-RU" sz="1200">
                <a:solidFill>
                  <a:srgbClr val="253D75"/>
                </a:solidFill>
              </a:rPr>
              <a:t>В производство уже вовлечены </a:t>
            </a:r>
            <a:r>
              <a:rPr lang="ru-RU" sz="1200" b="1">
                <a:solidFill>
                  <a:srgbClr val="253D75"/>
                </a:solidFill>
              </a:rPr>
              <a:t>18 номенклатурных листов</a:t>
            </a:r>
            <a:r>
              <a:rPr lang="ru-RU" sz="1200">
                <a:solidFill>
                  <a:srgbClr val="253D75"/>
                </a:solidFill>
              </a:rPr>
              <a:t>, часть из которых расположена в экономически развитых регионах страны.</a:t>
            </a:r>
          </a:p>
          <a:p>
            <a:pPr algn="just">
              <a:buClr>
                <a:srgbClr val="253D75"/>
              </a:buClr>
              <a:buSzPts val="2000"/>
              <a:buFont typeface="Arial" charset="0"/>
              <a:buChar char="•"/>
            </a:pPr>
            <a:endParaRPr lang="ru-RU" sz="1200">
              <a:solidFill>
                <a:srgbClr val="253D75"/>
              </a:solidFill>
            </a:endParaRPr>
          </a:p>
          <a:p>
            <a:pPr algn="just">
              <a:buClr>
                <a:srgbClr val="253D75"/>
              </a:buClr>
              <a:buSzPts val="2000"/>
              <a:buFont typeface="Arial" charset="0"/>
              <a:buChar char="•"/>
            </a:pPr>
            <a:r>
              <a:rPr lang="ru-RU" sz="1200">
                <a:solidFill>
                  <a:srgbClr val="253D75"/>
                </a:solidFill>
              </a:rPr>
              <a:t>Завершение работ по этому объекту к 2014г. позволит уменьшить площадь «белых пятен» на </a:t>
            </a:r>
            <a:r>
              <a:rPr lang="ru-RU" sz="1200" b="1">
                <a:solidFill>
                  <a:srgbClr val="253D75"/>
                </a:solidFill>
              </a:rPr>
              <a:t>55 тыс.км</a:t>
            </a:r>
            <a:r>
              <a:rPr lang="ru-RU" sz="1200" b="1" baseline="30000">
                <a:solidFill>
                  <a:srgbClr val="253D75"/>
                </a:solidFill>
              </a:rPr>
              <a:t>2</a:t>
            </a:r>
            <a:r>
              <a:rPr lang="ru-RU" sz="1200" b="1">
                <a:solidFill>
                  <a:srgbClr val="253D75"/>
                </a:solidFill>
              </a:rPr>
              <a:t> </a:t>
            </a:r>
            <a:r>
              <a:rPr lang="ru-RU" sz="1200">
                <a:solidFill>
                  <a:srgbClr val="253D75"/>
                </a:solidFill>
              </a:rPr>
              <a:t>и создаст основу для выделения площадей, перспективных для открытия новых рудных месторождений.</a:t>
            </a:r>
            <a:endParaRPr lang="ru-RU" sz="1200"/>
          </a:p>
        </p:txBody>
      </p: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250825" y="908050"/>
            <a:ext cx="8497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253D75"/>
                </a:solidFill>
              </a:rPr>
              <a:t>Создание комплектов Госгеолкарты-200 на «белых пятнах»</a:t>
            </a:r>
            <a:endParaRPr lang="ru-RU" sz="1400" b="1">
              <a:solidFill>
                <a:schemeClr val="tx2"/>
              </a:solidFill>
            </a:endParaRPr>
          </a:p>
        </p:txBody>
      </p:sp>
      <p:pic>
        <p:nvPicPr>
          <p:cNvPr id="23558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25" y="1774825"/>
            <a:ext cx="638175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Овал 22"/>
          <p:cNvSpPr/>
          <p:nvPr/>
        </p:nvSpPr>
        <p:spPr>
          <a:xfrm>
            <a:off x="5116513" y="3068638"/>
            <a:ext cx="46037" cy="46037"/>
          </a:xfrm>
          <a:prstGeom prst="ellipse">
            <a:avLst/>
          </a:pr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148388" y="2852738"/>
            <a:ext cx="46037" cy="46037"/>
          </a:xfrm>
          <a:prstGeom prst="ellipse">
            <a:avLst/>
          </a:pr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148388" y="2735263"/>
            <a:ext cx="46037" cy="46037"/>
          </a:xfrm>
          <a:prstGeom prst="ellipse">
            <a:avLst/>
          </a:pr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194425" y="2852738"/>
            <a:ext cx="46038" cy="46037"/>
          </a:xfrm>
          <a:prstGeom prst="ellipse">
            <a:avLst/>
          </a:pr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846638" y="3317875"/>
            <a:ext cx="46037" cy="44450"/>
          </a:xfrm>
          <a:prstGeom prst="ellipse">
            <a:avLst/>
          </a:pr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814888" y="3362325"/>
            <a:ext cx="46037" cy="46038"/>
          </a:xfrm>
          <a:prstGeom prst="ellipse">
            <a:avLst/>
          </a:pr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260850" y="2522538"/>
            <a:ext cx="46038" cy="46037"/>
          </a:xfrm>
          <a:prstGeom prst="ellipse">
            <a:avLst/>
          </a:pr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460750" y="2894013"/>
            <a:ext cx="46038" cy="46037"/>
          </a:xfrm>
          <a:prstGeom prst="ellipse">
            <a:avLst/>
          </a:pr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541713" y="3478213"/>
            <a:ext cx="44450" cy="46037"/>
          </a:xfrm>
          <a:prstGeom prst="ellipse">
            <a:avLst/>
          </a:pr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314700" y="4076700"/>
            <a:ext cx="46038" cy="46038"/>
          </a:xfrm>
          <a:prstGeom prst="ellipse">
            <a:avLst/>
          </a:pr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271838" y="4030663"/>
            <a:ext cx="46037" cy="46037"/>
          </a:xfrm>
          <a:prstGeom prst="ellipse">
            <a:avLst/>
          </a:pr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811713" y="3292475"/>
            <a:ext cx="46037" cy="46038"/>
          </a:xfrm>
          <a:prstGeom prst="ellipse">
            <a:avLst/>
          </a:pr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4778375" y="3341688"/>
            <a:ext cx="46038" cy="46037"/>
          </a:xfrm>
          <a:prstGeom prst="ellipse">
            <a:avLst/>
          </a:pr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6165850" y="2740025"/>
            <a:ext cx="46038" cy="44450"/>
          </a:xfrm>
          <a:prstGeom prst="ellipse">
            <a:avLst/>
          </a:prstGeom>
          <a:solidFill>
            <a:srgbClr val="00B050"/>
          </a:solidFill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9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9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9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9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9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9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9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9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0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0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10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24578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24579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107950" y="685800"/>
            <a:ext cx="86772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</a:rPr>
              <a:t>Планы проведения среднемасштабных геологических работ на территории РФ и ее континентальном шельфе в 2013 году</a:t>
            </a:r>
          </a:p>
          <a:p>
            <a:endParaRPr lang="ru-RU" sz="1200">
              <a:solidFill>
                <a:schemeClr val="tx2"/>
              </a:solidFill>
            </a:endParaRPr>
          </a:p>
        </p:txBody>
      </p:sp>
      <p:grpSp>
        <p:nvGrpSpPr>
          <p:cNvPr id="24582" name="Группа 13"/>
          <p:cNvGrpSpPr>
            <a:grpSpLocks/>
          </p:cNvGrpSpPr>
          <p:nvPr/>
        </p:nvGrpSpPr>
        <p:grpSpPr bwMode="auto">
          <a:xfrm>
            <a:off x="250825" y="1149350"/>
            <a:ext cx="8534400" cy="5260975"/>
            <a:chOff x="446927" y="1149162"/>
            <a:chExt cx="8533714" cy="5261609"/>
          </a:xfrm>
        </p:grpSpPr>
        <p:grpSp>
          <p:nvGrpSpPr>
            <p:cNvPr id="24583" name="Группа 9"/>
            <p:cNvGrpSpPr>
              <a:grpSpLocks/>
            </p:cNvGrpSpPr>
            <p:nvPr/>
          </p:nvGrpSpPr>
          <p:grpSpPr bwMode="auto">
            <a:xfrm>
              <a:off x="446927" y="1149162"/>
              <a:ext cx="8533714" cy="5261609"/>
              <a:chOff x="446927" y="1149162"/>
              <a:chExt cx="8533714" cy="5261609"/>
            </a:xfrm>
          </p:grpSpPr>
          <p:sp>
            <p:nvSpPr>
              <p:cNvPr id="24585" name="TextBox 10"/>
              <p:cNvSpPr txBox="1">
                <a:spLocks noChangeArrowheads="1"/>
              </p:cNvSpPr>
              <p:nvPr/>
            </p:nvSpPr>
            <p:spPr bwMode="auto">
              <a:xfrm>
                <a:off x="2123728" y="6021288"/>
                <a:ext cx="1244251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600" b="1"/>
                  <a:t>Листы в работе в 2013 году</a:t>
                </a:r>
              </a:p>
            </p:txBody>
          </p:sp>
          <p:pic>
            <p:nvPicPr>
              <p:cNvPr id="24586" name="Picture 2" descr="E:\текучие документы\2013\Совещание 2013\Доклад Петров\старые и новые_зеленые.jpg"/>
              <p:cNvPicPr>
                <a:picLocks noChangeAspect="1" noChangeArrowheads="1"/>
              </p:cNvPicPr>
              <p:nvPr/>
            </p:nvPicPr>
            <p:blipFill>
              <a:blip r:embed="rId2"/>
              <a:srcRect l="1750" t="7065" r="-217" b="4185"/>
              <a:stretch>
                <a:fillRect/>
              </a:stretch>
            </p:blipFill>
            <p:spPr bwMode="auto">
              <a:xfrm>
                <a:off x="446927" y="1149162"/>
                <a:ext cx="8533714" cy="5261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Прямоугольник 12"/>
            <p:cNvSpPr/>
            <p:nvPr/>
          </p:nvSpPr>
          <p:spPr>
            <a:xfrm>
              <a:off x="683446" y="1149162"/>
              <a:ext cx="1873099" cy="263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25602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25603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pic>
        <p:nvPicPr>
          <p:cNvPr id="25604" name="Picture 2" descr="C:\Users\vera_golovenko\Desktop\Петрову Rjkktubz 040413\Рисунок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7713" y="908050"/>
            <a:ext cx="7096125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2293938" y="6492875"/>
            <a:ext cx="19764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253D75"/>
                </a:solidFill>
                <a:latin typeface="Times New Roman" pitchFamily="18" charset="0"/>
              </a:rPr>
              <a:t>- 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Цветные металлы (</a:t>
            </a:r>
            <a:r>
              <a:rPr lang="en-US" sz="1000" b="1">
                <a:solidFill>
                  <a:srgbClr val="253D75"/>
                </a:solidFill>
                <a:latin typeface="Times New Roman" pitchFamily="18" charset="0"/>
              </a:rPr>
              <a:t>Cu,Pb,Zn)</a:t>
            </a:r>
            <a:endParaRPr lang="ru-RU"/>
          </a:p>
        </p:txBody>
      </p:sp>
      <p:sp>
        <p:nvSpPr>
          <p:cNvPr id="25606" name="Oval 99"/>
          <p:cNvSpPr>
            <a:spLocks noChangeArrowheads="1"/>
          </p:cNvSpPr>
          <p:nvPr/>
        </p:nvSpPr>
        <p:spPr bwMode="auto">
          <a:xfrm>
            <a:off x="36513" y="6561138"/>
            <a:ext cx="107950" cy="10795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6972300" y="5154613"/>
            <a:ext cx="7270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- Алмазы</a:t>
            </a:r>
            <a:endParaRPr lang="ru-RU"/>
          </a:p>
        </p:txBody>
      </p:sp>
      <p:sp>
        <p:nvSpPr>
          <p:cNvPr id="25608" name="Text Box 14"/>
          <p:cNvSpPr txBox="1">
            <a:spLocks noChangeArrowheads="1"/>
          </p:cNvSpPr>
          <p:nvPr/>
        </p:nvSpPr>
        <p:spPr bwMode="auto">
          <a:xfrm>
            <a:off x="4721225" y="5867400"/>
            <a:ext cx="1690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253D75"/>
              </a:buClr>
              <a:buSzPts val="1000"/>
              <a:buFontTx/>
              <a:buChar char="-"/>
            </a:pP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Горно-химическое сырье</a:t>
            </a:r>
          </a:p>
          <a:p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(фосфориты)</a:t>
            </a:r>
            <a:endParaRPr lang="ru-RU"/>
          </a:p>
        </p:txBody>
      </p:sp>
      <p:sp>
        <p:nvSpPr>
          <p:cNvPr id="25609" name="Text Box 100"/>
          <p:cNvSpPr txBox="1">
            <a:spLocks noChangeArrowheads="1"/>
          </p:cNvSpPr>
          <p:nvPr/>
        </p:nvSpPr>
        <p:spPr bwMode="auto">
          <a:xfrm>
            <a:off x="127000" y="6032500"/>
            <a:ext cx="2206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253D75"/>
              </a:buClr>
              <a:buSzPts val="1000"/>
              <a:buFontTx/>
              <a:buChar char="-"/>
            </a:pP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Нерудные строительные </a:t>
            </a:r>
          </a:p>
          <a:p>
            <a:pPr>
              <a:buClr>
                <a:srgbClr val="253D75"/>
              </a:buClr>
              <a:buSzPts val="1000"/>
              <a:buFontTx/>
              <a:buChar char="-"/>
            </a:pP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Материалы (тугоплавкие глины) </a:t>
            </a:r>
            <a:endParaRPr lang="ru-RU"/>
          </a:p>
        </p:txBody>
      </p:sp>
      <p:sp>
        <p:nvSpPr>
          <p:cNvPr id="25610" name="Oval 123"/>
          <p:cNvSpPr>
            <a:spLocks noChangeArrowheads="1"/>
          </p:cNvSpPr>
          <p:nvPr/>
        </p:nvSpPr>
        <p:spPr bwMode="auto">
          <a:xfrm>
            <a:off x="34925" y="6178550"/>
            <a:ext cx="107950" cy="107950"/>
          </a:xfrm>
          <a:prstGeom prst="ellipse">
            <a:avLst/>
          </a:prstGeom>
          <a:solidFill>
            <a:srgbClr val="80808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11" name="Oval 123"/>
          <p:cNvSpPr>
            <a:spLocks noChangeArrowheads="1"/>
          </p:cNvSpPr>
          <p:nvPr/>
        </p:nvSpPr>
        <p:spPr bwMode="auto">
          <a:xfrm>
            <a:off x="34925" y="5803900"/>
            <a:ext cx="107950" cy="1079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12" name="Oval 77"/>
          <p:cNvSpPr>
            <a:spLocks noChangeArrowheads="1"/>
          </p:cNvSpPr>
          <p:nvPr/>
        </p:nvSpPr>
        <p:spPr bwMode="auto">
          <a:xfrm>
            <a:off x="2268538" y="5805488"/>
            <a:ext cx="107950" cy="10795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13" name="Text Box 5"/>
          <p:cNvSpPr txBox="1">
            <a:spLocks noChangeArrowheads="1"/>
          </p:cNvSpPr>
          <p:nvPr/>
        </p:nvSpPr>
        <p:spPr bwMode="auto">
          <a:xfrm>
            <a:off x="2317750" y="6110288"/>
            <a:ext cx="21145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253D75"/>
                </a:solidFill>
                <a:latin typeface="Times New Roman" pitchFamily="18" charset="0"/>
              </a:rPr>
              <a:t>- 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Благородные металлы ( </a:t>
            </a:r>
            <a:r>
              <a:rPr lang="en-US" sz="1000" b="1">
                <a:solidFill>
                  <a:srgbClr val="253D75"/>
                </a:solidFill>
                <a:latin typeface="Times New Roman" pitchFamily="18" charset="0"/>
              </a:rPr>
              <a:t>Au, Ag)</a:t>
            </a:r>
            <a:endParaRPr lang="ru-RU"/>
          </a:p>
        </p:txBody>
      </p:sp>
      <p:sp>
        <p:nvSpPr>
          <p:cNvPr id="25614" name="Text Box 78"/>
          <p:cNvSpPr txBox="1">
            <a:spLocks noChangeArrowheads="1"/>
          </p:cNvSpPr>
          <p:nvPr/>
        </p:nvSpPr>
        <p:spPr bwMode="auto">
          <a:xfrm>
            <a:off x="2317750" y="5727700"/>
            <a:ext cx="2103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- Редкие металлы (</a:t>
            </a:r>
            <a:r>
              <a:rPr lang="en-US" sz="1000" b="1">
                <a:solidFill>
                  <a:srgbClr val="253D75"/>
                </a:solidFill>
                <a:latin typeface="Times New Roman" pitchFamily="18" charset="0"/>
              </a:rPr>
              <a:t>W, Mo,Sn, Ge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)</a:t>
            </a:r>
            <a:endParaRPr lang="ru-RU"/>
          </a:p>
        </p:txBody>
      </p:sp>
      <p:sp>
        <p:nvSpPr>
          <p:cNvPr id="25615" name="Oval 99"/>
          <p:cNvSpPr>
            <a:spLocks noChangeArrowheads="1"/>
          </p:cNvSpPr>
          <p:nvPr/>
        </p:nvSpPr>
        <p:spPr bwMode="auto">
          <a:xfrm>
            <a:off x="36513" y="6561138"/>
            <a:ext cx="107950" cy="10795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16" name="Text Box 100"/>
          <p:cNvSpPr txBox="1">
            <a:spLocks noChangeArrowheads="1"/>
          </p:cNvSpPr>
          <p:nvPr/>
        </p:nvSpPr>
        <p:spPr bwMode="auto">
          <a:xfrm>
            <a:off x="127000" y="6518275"/>
            <a:ext cx="8429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- Марганец</a:t>
            </a:r>
            <a:endParaRPr lang="ru-RU"/>
          </a:p>
        </p:txBody>
      </p:sp>
      <p:sp>
        <p:nvSpPr>
          <p:cNvPr id="25617" name="Oval 113"/>
          <p:cNvSpPr>
            <a:spLocks noChangeArrowheads="1"/>
          </p:cNvSpPr>
          <p:nvPr/>
        </p:nvSpPr>
        <p:spPr bwMode="auto">
          <a:xfrm>
            <a:off x="2268538" y="6561138"/>
            <a:ext cx="107950" cy="107950"/>
          </a:xfrm>
          <a:prstGeom prst="ellipse">
            <a:avLst/>
          </a:prstGeom>
          <a:solidFill>
            <a:srgbClr val="66FF33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18" name="Oval 114"/>
          <p:cNvSpPr>
            <a:spLocks noChangeArrowheads="1"/>
          </p:cNvSpPr>
          <p:nvPr/>
        </p:nvSpPr>
        <p:spPr bwMode="auto">
          <a:xfrm>
            <a:off x="2268538" y="6178550"/>
            <a:ext cx="107950" cy="107950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19" name="Oval 122"/>
          <p:cNvSpPr>
            <a:spLocks noChangeArrowheads="1"/>
          </p:cNvSpPr>
          <p:nvPr/>
        </p:nvSpPr>
        <p:spPr bwMode="auto">
          <a:xfrm>
            <a:off x="6911975" y="5222875"/>
            <a:ext cx="107950" cy="107950"/>
          </a:xfrm>
          <a:prstGeom prst="ellipse">
            <a:avLst/>
          </a:prstGeom>
          <a:solidFill>
            <a:srgbClr val="66FFFF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20" name="Oval 123"/>
          <p:cNvSpPr>
            <a:spLocks noChangeArrowheads="1"/>
          </p:cNvSpPr>
          <p:nvPr/>
        </p:nvSpPr>
        <p:spPr bwMode="auto">
          <a:xfrm>
            <a:off x="4535488" y="6015038"/>
            <a:ext cx="107950" cy="1079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21" name="Oval 72"/>
          <p:cNvSpPr>
            <a:spLocks noChangeArrowheads="1"/>
          </p:cNvSpPr>
          <p:nvPr/>
        </p:nvSpPr>
        <p:spPr bwMode="auto">
          <a:xfrm>
            <a:off x="6911975" y="5988050"/>
            <a:ext cx="107950" cy="10795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22" name="Text Box 73"/>
          <p:cNvSpPr txBox="1">
            <a:spLocks noChangeArrowheads="1"/>
          </p:cNvSpPr>
          <p:nvPr/>
        </p:nvSpPr>
        <p:spPr bwMode="auto">
          <a:xfrm>
            <a:off x="7019925" y="5919788"/>
            <a:ext cx="22082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- Радиоактивные элементы (</a:t>
            </a:r>
            <a:r>
              <a:rPr lang="en-US" sz="1000" b="1">
                <a:solidFill>
                  <a:srgbClr val="253D75"/>
                </a:solidFill>
                <a:latin typeface="Times New Roman" pitchFamily="18" charset="0"/>
              </a:rPr>
              <a:t>U, Th)</a:t>
            </a:r>
            <a:endParaRPr lang="ru-RU"/>
          </a:p>
        </p:txBody>
      </p:sp>
      <p:sp>
        <p:nvSpPr>
          <p:cNvPr id="25623" name="Oval 112"/>
          <p:cNvSpPr>
            <a:spLocks noChangeArrowheads="1"/>
          </p:cNvSpPr>
          <p:nvPr/>
        </p:nvSpPr>
        <p:spPr bwMode="auto">
          <a:xfrm>
            <a:off x="6911975" y="5607050"/>
            <a:ext cx="107950" cy="107950"/>
          </a:xfrm>
          <a:prstGeom prst="ellipse">
            <a:avLst/>
          </a:prstGeom>
          <a:solidFill>
            <a:schemeClr val="tx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24" name="Oval 123"/>
          <p:cNvSpPr>
            <a:spLocks noChangeArrowheads="1"/>
          </p:cNvSpPr>
          <p:nvPr/>
        </p:nvSpPr>
        <p:spPr bwMode="auto">
          <a:xfrm>
            <a:off x="34925" y="6178550"/>
            <a:ext cx="107950" cy="107950"/>
          </a:xfrm>
          <a:prstGeom prst="ellipse">
            <a:avLst/>
          </a:prstGeom>
          <a:solidFill>
            <a:srgbClr val="80808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25" name="Oval 123"/>
          <p:cNvSpPr>
            <a:spLocks noChangeArrowheads="1"/>
          </p:cNvSpPr>
          <p:nvPr/>
        </p:nvSpPr>
        <p:spPr bwMode="auto">
          <a:xfrm>
            <a:off x="34925" y="5803900"/>
            <a:ext cx="107950" cy="1079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26" name="Text Box 121"/>
          <p:cNvSpPr txBox="1">
            <a:spLocks noChangeArrowheads="1"/>
          </p:cNvSpPr>
          <p:nvPr/>
        </p:nvSpPr>
        <p:spPr bwMode="auto">
          <a:xfrm>
            <a:off x="127000" y="5734050"/>
            <a:ext cx="12604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- Черные металлы</a:t>
            </a:r>
            <a:endParaRPr lang="ru-RU"/>
          </a:p>
        </p:txBody>
      </p:sp>
      <p:sp>
        <p:nvSpPr>
          <p:cNvPr id="25627" name="Oval 123"/>
          <p:cNvSpPr>
            <a:spLocks noChangeArrowheads="1"/>
          </p:cNvSpPr>
          <p:nvPr/>
        </p:nvSpPr>
        <p:spPr bwMode="auto">
          <a:xfrm>
            <a:off x="4535488" y="5605463"/>
            <a:ext cx="107950" cy="107950"/>
          </a:xfrm>
          <a:prstGeom prst="ellipse">
            <a:avLst/>
          </a:prstGeom>
          <a:solidFill>
            <a:srgbClr val="996633"/>
          </a:solidFill>
          <a:ln w="63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28" name="Text Box 218"/>
          <p:cNvSpPr txBox="1">
            <a:spLocks noChangeArrowheads="1"/>
          </p:cNvSpPr>
          <p:nvPr/>
        </p:nvSpPr>
        <p:spPr bwMode="auto">
          <a:xfrm>
            <a:off x="4608513" y="5537200"/>
            <a:ext cx="2070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- Неметаллические ископаемые </a:t>
            </a:r>
            <a:endParaRPr lang="ru-RU"/>
          </a:p>
        </p:txBody>
      </p:sp>
      <p:sp>
        <p:nvSpPr>
          <p:cNvPr id="25629" name="Oval 123"/>
          <p:cNvSpPr>
            <a:spLocks noChangeArrowheads="1"/>
          </p:cNvSpPr>
          <p:nvPr/>
        </p:nvSpPr>
        <p:spPr bwMode="auto">
          <a:xfrm>
            <a:off x="4535488" y="5222875"/>
            <a:ext cx="107950" cy="107950"/>
          </a:xfrm>
          <a:prstGeom prst="ellipse">
            <a:avLst/>
          </a:prstGeom>
          <a:solidFill>
            <a:srgbClr val="660033"/>
          </a:solidFill>
          <a:ln w="63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30" name="Text Box 229"/>
          <p:cNvSpPr txBox="1">
            <a:spLocks noChangeArrowheads="1"/>
          </p:cNvSpPr>
          <p:nvPr/>
        </p:nvSpPr>
        <p:spPr bwMode="auto">
          <a:xfrm>
            <a:off x="4608513" y="5122863"/>
            <a:ext cx="215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253D75"/>
              </a:buClr>
              <a:buSzPts val="1000"/>
              <a:buFontTx/>
              <a:buChar char="-"/>
            </a:pP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Редкометалльно-редкоземельная</a:t>
            </a:r>
            <a:endParaRPr lang="en-US" sz="1000" b="1">
              <a:solidFill>
                <a:srgbClr val="253D75"/>
              </a:solidFill>
              <a:latin typeface="Times New Roman" pitchFamily="18" charset="0"/>
            </a:endParaRPr>
          </a:p>
          <a:p>
            <a:r>
              <a:rPr lang="en-US" sz="1000" b="1">
                <a:solidFill>
                  <a:srgbClr val="253D75"/>
                </a:solidFill>
                <a:latin typeface="Times New Roman" pitchFamily="18" charset="0"/>
              </a:rPr>
              <a:t>  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группа</a:t>
            </a:r>
            <a:endParaRPr lang="ru-RU"/>
          </a:p>
        </p:txBody>
      </p:sp>
      <p:sp>
        <p:nvSpPr>
          <p:cNvPr id="25631" name="Прямоугольник 74"/>
          <p:cNvSpPr>
            <a:spLocks noChangeArrowheads="1"/>
          </p:cNvSpPr>
          <p:nvPr/>
        </p:nvSpPr>
        <p:spPr bwMode="auto">
          <a:xfrm>
            <a:off x="6972300" y="5537200"/>
            <a:ext cx="19796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- Титан-циркониевые россыпи</a:t>
            </a:r>
            <a:endParaRPr lang="ru-RU"/>
          </a:p>
        </p:txBody>
      </p:sp>
      <p:sp>
        <p:nvSpPr>
          <p:cNvPr id="25632" name="Номер слайда 1"/>
          <p:cNvSpPr txBox="1">
            <a:spLocks noGrp="1"/>
          </p:cNvSpPr>
          <p:nvPr/>
        </p:nvSpPr>
        <p:spPr bwMode="auto">
          <a:xfrm>
            <a:off x="7924800" y="5843588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/>
            <a:fld id="{C6353C64-D490-495C-BE28-D3BDBCE6B57E}" type="slidenum">
              <a:rPr lang="ru-RU" sz="1200">
                <a:solidFill>
                  <a:srgbClr val="BCBCBC"/>
                </a:solidFill>
              </a:rPr>
              <a:pPr algn="r"/>
              <a:t>12</a:t>
            </a:fld>
            <a:endParaRPr lang="ru-RU"/>
          </a:p>
        </p:txBody>
      </p:sp>
      <p:graphicFrame>
        <p:nvGraphicFramePr>
          <p:cNvPr id="63" name="Диаграмма 62"/>
          <p:cNvGraphicFramePr>
            <a:graphicFrameLocks/>
          </p:cNvGraphicFramePr>
          <p:nvPr/>
        </p:nvGraphicFramePr>
        <p:xfrm>
          <a:off x="0" y="3645024"/>
          <a:ext cx="4486793" cy="1911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34" name="Прямоугольник 3"/>
          <p:cNvSpPr>
            <a:spLocks noChangeArrowheads="1"/>
          </p:cNvSpPr>
          <p:nvPr/>
        </p:nvSpPr>
        <p:spPr bwMode="auto">
          <a:xfrm>
            <a:off x="0" y="930275"/>
            <a:ext cx="2017713" cy="3170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 b="1">
                <a:solidFill>
                  <a:srgbClr val="253D75"/>
                </a:solidFill>
              </a:rPr>
              <a:t>По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состоянию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на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01.01.2013 </a:t>
            </a:r>
            <a:r>
              <a:rPr lang="ru-RU" sz="1000" b="1">
                <a:solidFill>
                  <a:srgbClr val="253D75"/>
                </a:solidFill>
              </a:rPr>
              <a:t>г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. </a:t>
            </a:r>
            <a:r>
              <a:rPr lang="ru-RU" sz="1000" b="1">
                <a:solidFill>
                  <a:srgbClr val="253D75"/>
                </a:solidFill>
              </a:rPr>
              <a:t>по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результатам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региональных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 </a:t>
            </a:r>
            <a:r>
              <a:rPr lang="ru-RU" sz="1000" b="1">
                <a:solidFill>
                  <a:srgbClr val="253D75"/>
                </a:solidFill>
              </a:rPr>
              <a:t>геолого</a:t>
            </a:r>
            <a:r>
              <a:rPr lang="en-US" sz="1000" b="1">
                <a:solidFill>
                  <a:srgbClr val="253D75"/>
                </a:solidFill>
                <a:latin typeface="Book Antiqua" pitchFamily="18" charset="0"/>
              </a:rPr>
              <a:t>-</a:t>
            </a:r>
            <a:r>
              <a:rPr lang="ru-RU" sz="1000" b="1">
                <a:solidFill>
                  <a:srgbClr val="253D75"/>
                </a:solidFill>
              </a:rPr>
              <a:t>съемочных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работ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(</a:t>
            </a:r>
            <a:r>
              <a:rPr lang="ru-RU" sz="1000" b="1">
                <a:solidFill>
                  <a:srgbClr val="253D75"/>
                </a:solidFill>
              </a:rPr>
              <a:t>ГК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-200, </a:t>
            </a:r>
            <a:r>
              <a:rPr lang="ru-RU" sz="1000" b="1">
                <a:solidFill>
                  <a:srgbClr val="253D75"/>
                </a:solidFill>
              </a:rPr>
              <a:t>ГК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-1000)  </a:t>
            </a:r>
            <a:r>
              <a:rPr lang="ru-RU" sz="1000" b="1">
                <a:solidFill>
                  <a:srgbClr val="253D75"/>
                </a:solidFill>
              </a:rPr>
              <a:t>сформирован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фонд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из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FF0000"/>
                </a:solidFill>
                <a:latin typeface="Times New Roman" pitchFamily="18" charset="0"/>
              </a:rPr>
              <a:t>796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перспективных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участков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 </a:t>
            </a:r>
            <a:r>
              <a:rPr lang="ru-RU" sz="1000" b="1">
                <a:solidFill>
                  <a:srgbClr val="253D75"/>
                </a:solidFill>
              </a:rPr>
              <a:t>высоколиквидных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и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остродефицитных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видов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минерального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сырья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. </a:t>
            </a:r>
          </a:p>
          <a:p>
            <a:pPr algn="just"/>
            <a:endParaRPr lang="ru-RU" sz="1000" b="1">
              <a:solidFill>
                <a:srgbClr val="253D75"/>
              </a:solidFill>
              <a:latin typeface="Times New Roman" pitchFamily="18" charset="0"/>
            </a:endParaRPr>
          </a:p>
          <a:p>
            <a:pPr algn="just"/>
            <a:endParaRPr lang="ru-RU" sz="1000" b="1">
              <a:solidFill>
                <a:srgbClr val="253D75"/>
              </a:solidFill>
              <a:latin typeface="Times New Roman" pitchFamily="18" charset="0"/>
            </a:endParaRPr>
          </a:p>
          <a:p>
            <a:pPr algn="just"/>
            <a:r>
              <a:rPr lang="ru-RU" sz="1000" b="1">
                <a:solidFill>
                  <a:srgbClr val="253D75"/>
                </a:solidFill>
              </a:rPr>
              <a:t>Часть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из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этих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объектов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сразу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же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была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включена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в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программу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лицензирования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.</a:t>
            </a:r>
          </a:p>
          <a:p>
            <a:pPr algn="just"/>
            <a:endParaRPr lang="ru-RU" sz="1000" b="1">
              <a:solidFill>
                <a:srgbClr val="253D75"/>
              </a:solidFill>
              <a:latin typeface="Times New Roman" pitchFamily="18" charset="0"/>
            </a:endParaRPr>
          </a:p>
          <a:p>
            <a:pPr algn="just"/>
            <a:endParaRPr lang="ru-RU" sz="1000" b="1">
              <a:solidFill>
                <a:srgbClr val="253D75"/>
              </a:solidFill>
              <a:latin typeface="Times New Roman" pitchFamily="18" charset="0"/>
            </a:endParaRPr>
          </a:p>
          <a:p>
            <a:pPr algn="just"/>
            <a:r>
              <a:rPr lang="ru-RU" sz="1000" b="1">
                <a:solidFill>
                  <a:srgbClr val="253D75"/>
                </a:solidFill>
              </a:rPr>
              <a:t>За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 </a:t>
            </a:r>
            <a:r>
              <a:rPr lang="ru-RU" sz="1000" b="1">
                <a:solidFill>
                  <a:srgbClr val="253D75"/>
                </a:solidFill>
              </a:rPr>
              <a:t>период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2013-2020 </a:t>
            </a:r>
            <a:r>
              <a:rPr lang="ru-RU" sz="1000" b="1">
                <a:solidFill>
                  <a:srgbClr val="253D75"/>
                </a:solidFill>
              </a:rPr>
              <a:t>гг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. </a:t>
            </a:r>
            <a:r>
              <a:rPr lang="en-US" sz="1000" b="1">
                <a:solidFill>
                  <a:srgbClr val="253D75"/>
                </a:solidFill>
                <a:latin typeface="Book Antiqua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планируется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выделить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еще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более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FF0000"/>
                </a:solidFill>
                <a:latin typeface="Times New Roman" pitchFamily="18" charset="0"/>
              </a:rPr>
              <a:t>400 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перспективных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 </a:t>
            </a:r>
            <a:r>
              <a:rPr lang="ru-RU" sz="1000" b="1">
                <a:solidFill>
                  <a:srgbClr val="253D75"/>
                </a:solidFill>
              </a:rPr>
              <a:t>объектов</a:t>
            </a:r>
            <a:r>
              <a:rPr lang="ru-RU" sz="1000" b="1">
                <a:solidFill>
                  <a:srgbClr val="253D75"/>
                </a:solidFill>
                <a:latin typeface="Times New Roman" pitchFamily="18" charset="0"/>
              </a:rPr>
              <a:t>.</a:t>
            </a:r>
            <a:endParaRPr lang="ru-RU" sz="1000"/>
          </a:p>
        </p:txBody>
      </p:sp>
      <p:sp>
        <p:nvSpPr>
          <p:cNvPr id="25635" name="TextBox 59391"/>
          <p:cNvSpPr txBox="1">
            <a:spLocks noChangeArrowheads="1"/>
          </p:cNvSpPr>
          <p:nvPr/>
        </p:nvSpPr>
        <p:spPr bwMode="auto">
          <a:xfrm>
            <a:off x="-107950" y="638175"/>
            <a:ext cx="92217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tx2"/>
                </a:solidFill>
                <a:latin typeface="Times New Roman" pitchFamily="18" charset="0"/>
              </a:rPr>
              <a:t>Схема размещения перспективных объектов,  оцененных в результате ГСР в 2005-2012 гг.</a:t>
            </a:r>
          </a:p>
          <a:p>
            <a:endParaRPr lang="ru-RU">
              <a:solidFill>
                <a:schemeClr val="tx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26627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26628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1331640" y="932496"/>
          <a:ext cx="6192931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391964" y="3212976"/>
          <a:ext cx="8280920" cy="279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59391"/>
          <p:cNvSpPr txBox="1">
            <a:spLocks noChangeArrowheads="1"/>
          </p:cNvSpPr>
          <p:nvPr/>
        </p:nvSpPr>
        <p:spPr bwMode="auto">
          <a:xfrm>
            <a:off x="-79375" y="638175"/>
            <a:ext cx="9223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Планируемая на период 2012 -2020 гг. прогнозная отдача в  зависимости от  географии  размещения  и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минерагенической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  составляющей объектов ГСР -200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+mn-cs"/>
            </a:endParaRPr>
          </a:p>
        </p:txBody>
      </p:sp>
      <p:sp>
        <p:nvSpPr>
          <p:cNvPr id="26632" name="TextBox 59391"/>
          <p:cNvSpPr txBox="1">
            <a:spLocks noChangeArrowheads="1"/>
          </p:cNvSpPr>
          <p:nvPr/>
        </p:nvSpPr>
        <p:spPr bwMode="auto">
          <a:xfrm>
            <a:off x="2735263" y="1203325"/>
            <a:ext cx="25923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по Федеральным округам</a:t>
            </a:r>
          </a:p>
          <a:p>
            <a:endParaRPr lang="ru-RU" sz="1200">
              <a:solidFill>
                <a:schemeClr val="tx2"/>
              </a:solidFill>
            </a:endParaRPr>
          </a:p>
        </p:txBody>
      </p:sp>
      <p:sp>
        <p:nvSpPr>
          <p:cNvPr id="26633" name="TextBox 59391"/>
          <p:cNvSpPr txBox="1">
            <a:spLocks noChangeArrowheads="1"/>
          </p:cNvSpPr>
          <p:nvPr/>
        </p:nvSpPr>
        <p:spPr bwMode="auto">
          <a:xfrm>
            <a:off x="2555875" y="3025775"/>
            <a:ext cx="3276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по Центрам экономического роста</a:t>
            </a:r>
          </a:p>
          <a:p>
            <a:endParaRPr lang="ru-RU" sz="120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288" y="6092825"/>
            <a:ext cx="360362" cy="215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213350" y="6094413"/>
            <a:ext cx="360363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36" name="TextBox 59391"/>
          <p:cNvSpPr txBox="1">
            <a:spLocks noChangeArrowheads="1"/>
          </p:cNvSpPr>
          <p:nvPr/>
        </p:nvSpPr>
        <p:spPr bwMode="auto">
          <a:xfrm>
            <a:off x="644525" y="6062663"/>
            <a:ext cx="40687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Прирост среднемасштабной изученности, тыс. км. кв</a:t>
            </a:r>
            <a:endParaRPr lang="ru-RU" sz="1200">
              <a:solidFill>
                <a:schemeClr val="tx2"/>
              </a:solidFill>
            </a:endParaRPr>
          </a:p>
        </p:txBody>
      </p:sp>
      <p:sp>
        <p:nvSpPr>
          <p:cNvPr id="26637" name="TextBox 59391"/>
          <p:cNvSpPr txBox="1">
            <a:spLocks noChangeArrowheads="1"/>
          </p:cNvSpPr>
          <p:nvPr/>
        </p:nvSpPr>
        <p:spPr bwMode="auto">
          <a:xfrm>
            <a:off x="5307013" y="6062663"/>
            <a:ext cx="31829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Times New Roman" pitchFamily="18" charset="0"/>
              </a:rPr>
              <a:t>Прирост перспективных участков</a:t>
            </a:r>
            <a:endParaRPr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27651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27652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27653" name="TextBox 59391"/>
          <p:cNvSpPr txBox="1">
            <a:spLocks noChangeArrowheads="1"/>
          </p:cNvSpPr>
          <p:nvPr/>
        </p:nvSpPr>
        <p:spPr bwMode="auto">
          <a:xfrm>
            <a:off x="107950" y="819150"/>
            <a:ext cx="89281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chemeClr val="tx2"/>
                </a:solidFill>
                <a:latin typeface="Times New Roman" pitchFamily="18" charset="0"/>
              </a:rPr>
              <a:t>Количество локализованных перспективных объектов, рекомендованных для постановки различных видов поисковых работ и/или  лицензирования в зависимости от количества объектов ГСР-200 за период                с 1995-2012 гг. и на перспективу</a:t>
            </a:r>
            <a:endParaRPr lang="ru-RU" sz="1400">
              <a:solidFill>
                <a:schemeClr val="tx2"/>
              </a:solidFill>
            </a:endParaRPr>
          </a:p>
        </p:txBody>
      </p:sp>
      <p:pic>
        <p:nvPicPr>
          <p:cNvPr id="27654" name="Picture 35" descr="C:\Users\vera_golovenko\Desktop\Петрову Rjkktubz 040413\от Борисовой\Слайд 16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557338"/>
            <a:ext cx="770096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28675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6850" y="735013"/>
            <a:ext cx="9032875" cy="5334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изотопных исследований ФГУП «ВСЕГЕИ»</a:t>
            </a:r>
          </a:p>
        </p:txBody>
      </p:sp>
      <p:pic>
        <p:nvPicPr>
          <p:cNvPr id="28678" name="Picture 3" descr="2_Page_59"/>
          <p:cNvPicPr>
            <a:picLocks noChangeAspect="1" noChangeArrowheads="1"/>
          </p:cNvPicPr>
          <p:nvPr/>
        </p:nvPicPr>
        <p:blipFill>
          <a:blip r:embed="rId2"/>
          <a:srcRect l="2026" t="6786" r="75349" b="71060"/>
          <a:stretch>
            <a:fillRect/>
          </a:stretch>
        </p:blipFill>
        <p:spPr bwMode="auto">
          <a:xfrm>
            <a:off x="404813" y="1268413"/>
            <a:ext cx="3883025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 descr="HPIM23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425" y="4221163"/>
            <a:ext cx="3267075" cy="2446337"/>
          </a:xfrm>
          <a:prstGeom prst="rect">
            <a:avLst/>
          </a:prstGeom>
          <a:noFill/>
          <a:ln w="571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/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292600" y="4967288"/>
            <a:ext cx="4398963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+mn-cs"/>
              </a:rPr>
              <a:t>В мире действуют всего семь изотопных центров в пяти странах (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+mn-cs"/>
              </a:rPr>
              <a:t>США,Канада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+mn-cs"/>
              </a:rPr>
              <a:t>, Япония, Австралия, Китай), сопоставимых с ЦИИ ВСЕГЕИ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+mn-cs"/>
            </a:endParaRPr>
          </a:p>
        </p:txBody>
      </p:sp>
      <p:pic>
        <p:nvPicPr>
          <p:cNvPr id="28681" name="Picture 6" descr="2_Page_59"/>
          <p:cNvPicPr>
            <a:picLocks noChangeAspect="1" noChangeArrowheads="1"/>
          </p:cNvPicPr>
          <p:nvPr/>
        </p:nvPicPr>
        <p:blipFill>
          <a:blip r:embed="rId2"/>
          <a:srcRect l="25211" t="6937" r="53976" b="71060"/>
          <a:stretch>
            <a:fillRect/>
          </a:stretch>
        </p:blipFill>
        <p:spPr bwMode="auto">
          <a:xfrm>
            <a:off x="4683125" y="1268413"/>
            <a:ext cx="3600450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29698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29699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6850" y="735013"/>
            <a:ext cx="9032875" cy="366712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Современные технологии дистанционного зондирования Земли из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космоса</a:t>
            </a:r>
          </a:p>
        </p:txBody>
      </p:sp>
      <p:pic>
        <p:nvPicPr>
          <p:cNvPr id="29702" name="Picture 9" descr="sng_RGB_5000-DO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104900"/>
            <a:ext cx="8412162" cy="5305425"/>
          </a:xfrm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31305" y="2120781"/>
            <a:ext cx="1542453" cy="1823179"/>
          </a:xfrm>
          <a:prstGeom prst="rect">
            <a:avLst/>
          </a:prstGeom>
          <a:effectLst>
            <a:glow rad="139700">
              <a:schemeClr val="tx1">
                <a:alpha val="40000"/>
              </a:schemeClr>
            </a:glow>
          </a:effectLst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440831" y="4341467"/>
            <a:ext cx="1625661" cy="1823179"/>
          </a:xfrm>
          <a:prstGeom prst="rect">
            <a:avLst/>
          </a:prstGeom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30722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30724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4938" y="6030913"/>
            <a:ext cx="9032875" cy="366712"/>
          </a:xfrm>
          <a:prstGeom prst="rect">
            <a:avLst/>
          </a:prstGeom>
          <a:noFill/>
        </p:spPr>
        <p:txBody>
          <a:bodyPr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Создание государственной сети опорных геофизических профилей, параметрических и сверхглубоких скважин</a:t>
            </a:r>
          </a:p>
        </p:txBody>
      </p:sp>
      <p:pic>
        <p:nvPicPr>
          <p:cNvPr id="3072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763" y="657225"/>
            <a:ext cx="9415463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Номер слайда 1"/>
          <p:cNvSpPr txBox="1">
            <a:spLocks noGrp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/>
            <a:fld id="{D96BB581-BDC4-406C-B9A2-E971D1E8CEBA}" type="slidenum">
              <a:rPr lang="ru-RU" sz="1200">
                <a:solidFill>
                  <a:srgbClr val="BCBCBC"/>
                </a:solidFill>
              </a:rPr>
              <a:pPr algn="r"/>
              <a:t>17</a:t>
            </a:fld>
            <a:endParaRPr lang="ru-RU"/>
          </a:p>
        </p:txBody>
      </p:sp>
      <p:grpSp>
        <p:nvGrpSpPr>
          <p:cNvPr id="10" name="Группа 18"/>
          <p:cNvGrpSpPr>
            <a:grpSpLocks/>
          </p:cNvGrpSpPr>
          <p:nvPr/>
        </p:nvGrpSpPr>
        <p:grpSpPr bwMode="auto">
          <a:xfrm>
            <a:off x="5038725" y="846138"/>
            <a:ext cx="2886075" cy="2341562"/>
            <a:chOff x="6691313" y="3542063"/>
            <a:chExt cx="1533525" cy="1239487"/>
          </a:xfrm>
        </p:grpSpPr>
        <p:sp>
          <p:nvSpPr>
            <p:cNvPr id="11" name="Полилиния 3"/>
            <p:cNvSpPr/>
            <p:nvPr/>
          </p:nvSpPr>
          <p:spPr>
            <a:xfrm>
              <a:off x="7958285" y="4688274"/>
              <a:ext cx="266553" cy="93276"/>
            </a:xfrm>
            <a:custGeom>
              <a:avLst/>
              <a:gdLst>
                <a:gd name="connsiteX0" fmla="*/ 0 w 266700"/>
                <a:gd name="connsiteY0" fmla="*/ 93421 h 93421"/>
                <a:gd name="connsiteX1" fmla="*/ 50006 w 266700"/>
                <a:gd name="connsiteY1" fmla="*/ 60084 h 93421"/>
                <a:gd name="connsiteX2" fmla="*/ 80962 w 266700"/>
                <a:gd name="connsiteY2" fmla="*/ 57702 h 93421"/>
                <a:gd name="connsiteX3" fmla="*/ 114300 w 266700"/>
                <a:gd name="connsiteY3" fmla="*/ 31509 h 93421"/>
                <a:gd name="connsiteX4" fmla="*/ 152400 w 266700"/>
                <a:gd name="connsiteY4" fmla="*/ 26746 h 93421"/>
                <a:gd name="connsiteX5" fmla="*/ 171450 w 266700"/>
                <a:gd name="connsiteY5" fmla="*/ 14840 h 93421"/>
                <a:gd name="connsiteX6" fmla="*/ 192881 w 266700"/>
                <a:gd name="connsiteY6" fmla="*/ 552 h 93421"/>
                <a:gd name="connsiteX7" fmla="*/ 228600 w 266700"/>
                <a:gd name="connsiteY7" fmla="*/ 2934 h 93421"/>
                <a:gd name="connsiteX8" fmla="*/ 252412 w 266700"/>
                <a:gd name="connsiteY8" fmla="*/ 2934 h 93421"/>
                <a:gd name="connsiteX9" fmla="*/ 266700 w 266700"/>
                <a:gd name="connsiteY9" fmla="*/ 7696 h 93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93421">
                  <a:moveTo>
                    <a:pt x="0" y="93421"/>
                  </a:moveTo>
                  <a:cubicBezTo>
                    <a:pt x="18256" y="79729"/>
                    <a:pt x="36512" y="66037"/>
                    <a:pt x="50006" y="60084"/>
                  </a:cubicBezTo>
                  <a:cubicBezTo>
                    <a:pt x="63500" y="54131"/>
                    <a:pt x="70246" y="62464"/>
                    <a:pt x="80962" y="57702"/>
                  </a:cubicBezTo>
                  <a:cubicBezTo>
                    <a:pt x="91678" y="52940"/>
                    <a:pt x="102394" y="36668"/>
                    <a:pt x="114300" y="31509"/>
                  </a:cubicBezTo>
                  <a:cubicBezTo>
                    <a:pt x="126206" y="26350"/>
                    <a:pt x="142875" y="29524"/>
                    <a:pt x="152400" y="26746"/>
                  </a:cubicBezTo>
                  <a:cubicBezTo>
                    <a:pt x="161925" y="23968"/>
                    <a:pt x="164703" y="19206"/>
                    <a:pt x="171450" y="14840"/>
                  </a:cubicBezTo>
                  <a:cubicBezTo>
                    <a:pt x="178197" y="10474"/>
                    <a:pt x="183356" y="2536"/>
                    <a:pt x="192881" y="552"/>
                  </a:cubicBezTo>
                  <a:cubicBezTo>
                    <a:pt x="202406" y="-1432"/>
                    <a:pt x="218678" y="2537"/>
                    <a:pt x="228600" y="2934"/>
                  </a:cubicBezTo>
                  <a:cubicBezTo>
                    <a:pt x="238522" y="3331"/>
                    <a:pt x="246062" y="2140"/>
                    <a:pt x="252412" y="2934"/>
                  </a:cubicBezTo>
                  <a:cubicBezTo>
                    <a:pt x="258762" y="3728"/>
                    <a:pt x="266700" y="7696"/>
                    <a:pt x="266700" y="7696"/>
                  </a:cubicBezTo>
                </a:path>
              </a:pathLst>
            </a:cu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693000" y="3542063"/>
              <a:ext cx="1191898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олилиния 17"/>
            <p:cNvSpPr/>
            <p:nvPr/>
          </p:nvSpPr>
          <p:spPr>
            <a:xfrm>
              <a:off x="6691313" y="3543744"/>
              <a:ext cx="1200334" cy="563021"/>
            </a:xfrm>
            <a:custGeom>
              <a:avLst/>
              <a:gdLst>
                <a:gd name="connsiteX0" fmla="*/ 0 w 1200214"/>
                <a:gd name="connsiteY0" fmla="*/ 0 h 564356"/>
                <a:gd name="connsiteX1" fmla="*/ 4762 w 1200214"/>
                <a:gd name="connsiteY1" fmla="*/ 19050 h 564356"/>
                <a:gd name="connsiteX2" fmla="*/ 9525 w 1200214"/>
                <a:gd name="connsiteY2" fmla="*/ 28575 h 564356"/>
                <a:gd name="connsiteX3" fmla="*/ 11906 w 1200214"/>
                <a:gd name="connsiteY3" fmla="*/ 40481 h 564356"/>
                <a:gd name="connsiteX4" fmla="*/ 16668 w 1200214"/>
                <a:gd name="connsiteY4" fmla="*/ 54769 h 564356"/>
                <a:gd name="connsiteX5" fmla="*/ 19050 w 1200214"/>
                <a:gd name="connsiteY5" fmla="*/ 61913 h 564356"/>
                <a:gd name="connsiteX6" fmla="*/ 21431 w 1200214"/>
                <a:gd name="connsiteY6" fmla="*/ 71438 h 564356"/>
                <a:gd name="connsiteX7" fmla="*/ 26193 w 1200214"/>
                <a:gd name="connsiteY7" fmla="*/ 78581 h 564356"/>
                <a:gd name="connsiteX8" fmla="*/ 30956 w 1200214"/>
                <a:gd name="connsiteY8" fmla="*/ 90488 h 564356"/>
                <a:gd name="connsiteX9" fmla="*/ 38100 w 1200214"/>
                <a:gd name="connsiteY9" fmla="*/ 114300 h 564356"/>
                <a:gd name="connsiteX10" fmla="*/ 45243 w 1200214"/>
                <a:gd name="connsiteY10" fmla="*/ 138113 h 564356"/>
                <a:gd name="connsiteX11" fmla="*/ 57150 w 1200214"/>
                <a:gd name="connsiteY11" fmla="*/ 152400 h 564356"/>
                <a:gd name="connsiteX12" fmla="*/ 69056 w 1200214"/>
                <a:gd name="connsiteY12" fmla="*/ 166688 h 564356"/>
                <a:gd name="connsiteX13" fmla="*/ 71437 w 1200214"/>
                <a:gd name="connsiteY13" fmla="*/ 173831 h 564356"/>
                <a:gd name="connsiteX14" fmla="*/ 85725 w 1200214"/>
                <a:gd name="connsiteY14" fmla="*/ 195263 h 564356"/>
                <a:gd name="connsiteX15" fmla="*/ 102393 w 1200214"/>
                <a:gd name="connsiteY15" fmla="*/ 211931 h 564356"/>
                <a:gd name="connsiteX16" fmla="*/ 109537 w 1200214"/>
                <a:gd name="connsiteY16" fmla="*/ 219075 h 564356"/>
                <a:gd name="connsiteX17" fmla="*/ 116681 w 1200214"/>
                <a:gd name="connsiteY17" fmla="*/ 226219 h 564356"/>
                <a:gd name="connsiteX18" fmla="*/ 123825 w 1200214"/>
                <a:gd name="connsiteY18" fmla="*/ 228600 h 564356"/>
                <a:gd name="connsiteX19" fmla="*/ 138112 w 1200214"/>
                <a:gd name="connsiteY19" fmla="*/ 240506 h 564356"/>
                <a:gd name="connsiteX20" fmla="*/ 152400 w 1200214"/>
                <a:gd name="connsiteY20" fmla="*/ 250031 h 564356"/>
                <a:gd name="connsiteX21" fmla="*/ 166687 w 1200214"/>
                <a:gd name="connsiteY21" fmla="*/ 264319 h 564356"/>
                <a:gd name="connsiteX22" fmla="*/ 169068 w 1200214"/>
                <a:gd name="connsiteY22" fmla="*/ 271463 h 564356"/>
                <a:gd name="connsiteX23" fmla="*/ 171450 w 1200214"/>
                <a:gd name="connsiteY23" fmla="*/ 288131 h 564356"/>
                <a:gd name="connsiteX24" fmla="*/ 176212 w 1200214"/>
                <a:gd name="connsiteY24" fmla="*/ 295275 h 564356"/>
                <a:gd name="connsiteX25" fmla="*/ 178593 w 1200214"/>
                <a:gd name="connsiteY25" fmla="*/ 302419 h 564356"/>
                <a:gd name="connsiteX26" fmla="*/ 190500 w 1200214"/>
                <a:gd name="connsiteY26" fmla="*/ 316706 h 564356"/>
                <a:gd name="connsiteX27" fmla="*/ 197643 w 1200214"/>
                <a:gd name="connsiteY27" fmla="*/ 326231 h 564356"/>
                <a:gd name="connsiteX28" fmla="*/ 202406 w 1200214"/>
                <a:gd name="connsiteY28" fmla="*/ 333375 h 564356"/>
                <a:gd name="connsiteX29" fmla="*/ 209550 w 1200214"/>
                <a:gd name="connsiteY29" fmla="*/ 340519 h 564356"/>
                <a:gd name="connsiteX30" fmla="*/ 216693 w 1200214"/>
                <a:gd name="connsiteY30" fmla="*/ 354806 h 564356"/>
                <a:gd name="connsiteX31" fmla="*/ 223837 w 1200214"/>
                <a:gd name="connsiteY31" fmla="*/ 359569 h 564356"/>
                <a:gd name="connsiteX32" fmla="*/ 230981 w 1200214"/>
                <a:gd name="connsiteY32" fmla="*/ 376238 h 564356"/>
                <a:gd name="connsiteX33" fmla="*/ 238125 w 1200214"/>
                <a:gd name="connsiteY33" fmla="*/ 381000 h 564356"/>
                <a:gd name="connsiteX34" fmla="*/ 240506 w 1200214"/>
                <a:gd name="connsiteY34" fmla="*/ 388144 h 564356"/>
                <a:gd name="connsiteX35" fmla="*/ 247650 w 1200214"/>
                <a:gd name="connsiteY35" fmla="*/ 392906 h 564356"/>
                <a:gd name="connsiteX36" fmla="*/ 252412 w 1200214"/>
                <a:gd name="connsiteY36" fmla="*/ 400050 h 564356"/>
                <a:gd name="connsiteX37" fmla="*/ 254793 w 1200214"/>
                <a:gd name="connsiteY37" fmla="*/ 409575 h 564356"/>
                <a:gd name="connsiteX38" fmla="*/ 257175 w 1200214"/>
                <a:gd name="connsiteY38" fmla="*/ 416719 h 564356"/>
                <a:gd name="connsiteX39" fmla="*/ 261937 w 1200214"/>
                <a:gd name="connsiteY39" fmla="*/ 445294 h 564356"/>
                <a:gd name="connsiteX40" fmla="*/ 264318 w 1200214"/>
                <a:gd name="connsiteY40" fmla="*/ 452438 h 564356"/>
                <a:gd name="connsiteX41" fmla="*/ 271462 w 1200214"/>
                <a:gd name="connsiteY41" fmla="*/ 457200 h 564356"/>
                <a:gd name="connsiteX42" fmla="*/ 280987 w 1200214"/>
                <a:gd name="connsiteY42" fmla="*/ 469106 h 564356"/>
                <a:gd name="connsiteX43" fmla="*/ 285750 w 1200214"/>
                <a:gd name="connsiteY43" fmla="*/ 478631 h 564356"/>
                <a:gd name="connsiteX44" fmla="*/ 292893 w 1200214"/>
                <a:gd name="connsiteY44" fmla="*/ 485775 h 564356"/>
                <a:gd name="connsiteX45" fmla="*/ 302418 w 1200214"/>
                <a:gd name="connsiteY45" fmla="*/ 500063 h 564356"/>
                <a:gd name="connsiteX46" fmla="*/ 307181 w 1200214"/>
                <a:gd name="connsiteY46" fmla="*/ 509588 h 564356"/>
                <a:gd name="connsiteX47" fmla="*/ 311943 w 1200214"/>
                <a:gd name="connsiteY47" fmla="*/ 516731 h 564356"/>
                <a:gd name="connsiteX48" fmla="*/ 314325 w 1200214"/>
                <a:gd name="connsiteY48" fmla="*/ 523875 h 564356"/>
                <a:gd name="connsiteX49" fmla="*/ 326231 w 1200214"/>
                <a:gd name="connsiteY49" fmla="*/ 542925 h 564356"/>
                <a:gd name="connsiteX50" fmla="*/ 333375 w 1200214"/>
                <a:gd name="connsiteY50" fmla="*/ 545306 h 564356"/>
                <a:gd name="connsiteX51" fmla="*/ 342900 w 1200214"/>
                <a:gd name="connsiteY51" fmla="*/ 550069 h 564356"/>
                <a:gd name="connsiteX52" fmla="*/ 350043 w 1200214"/>
                <a:gd name="connsiteY52" fmla="*/ 554831 h 564356"/>
                <a:gd name="connsiteX53" fmla="*/ 357187 w 1200214"/>
                <a:gd name="connsiteY53" fmla="*/ 557213 h 564356"/>
                <a:gd name="connsiteX54" fmla="*/ 371475 w 1200214"/>
                <a:gd name="connsiteY54" fmla="*/ 564356 h 564356"/>
                <a:gd name="connsiteX55" fmla="*/ 385762 w 1200214"/>
                <a:gd name="connsiteY55" fmla="*/ 554831 h 564356"/>
                <a:gd name="connsiteX56" fmla="*/ 400050 w 1200214"/>
                <a:gd name="connsiteY56" fmla="*/ 535781 h 564356"/>
                <a:gd name="connsiteX57" fmla="*/ 409575 w 1200214"/>
                <a:gd name="connsiteY57" fmla="*/ 523875 h 564356"/>
                <a:gd name="connsiteX58" fmla="*/ 431006 w 1200214"/>
                <a:gd name="connsiteY58" fmla="*/ 504825 h 564356"/>
                <a:gd name="connsiteX59" fmla="*/ 438150 w 1200214"/>
                <a:gd name="connsiteY59" fmla="*/ 502444 h 564356"/>
                <a:gd name="connsiteX60" fmla="*/ 442912 w 1200214"/>
                <a:gd name="connsiteY60" fmla="*/ 495300 h 564356"/>
                <a:gd name="connsiteX61" fmla="*/ 450056 w 1200214"/>
                <a:gd name="connsiteY61" fmla="*/ 492919 h 564356"/>
                <a:gd name="connsiteX62" fmla="*/ 457200 w 1200214"/>
                <a:gd name="connsiteY62" fmla="*/ 488156 h 564356"/>
                <a:gd name="connsiteX63" fmla="*/ 478631 w 1200214"/>
                <a:gd name="connsiteY63" fmla="*/ 466725 h 564356"/>
                <a:gd name="connsiteX64" fmla="*/ 488156 w 1200214"/>
                <a:gd name="connsiteY64" fmla="*/ 457200 h 564356"/>
                <a:gd name="connsiteX65" fmla="*/ 495300 w 1200214"/>
                <a:gd name="connsiteY65" fmla="*/ 442913 h 564356"/>
                <a:gd name="connsiteX66" fmla="*/ 507206 w 1200214"/>
                <a:gd name="connsiteY66" fmla="*/ 428625 h 564356"/>
                <a:gd name="connsiteX67" fmla="*/ 511968 w 1200214"/>
                <a:gd name="connsiteY67" fmla="*/ 421481 h 564356"/>
                <a:gd name="connsiteX68" fmla="*/ 514350 w 1200214"/>
                <a:gd name="connsiteY68" fmla="*/ 414338 h 564356"/>
                <a:gd name="connsiteX69" fmla="*/ 521493 w 1200214"/>
                <a:gd name="connsiteY69" fmla="*/ 409575 h 564356"/>
                <a:gd name="connsiteX70" fmla="*/ 523875 w 1200214"/>
                <a:gd name="connsiteY70" fmla="*/ 402431 h 564356"/>
                <a:gd name="connsiteX71" fmla="*/ 542925 w 1200214"/>
                <a:gd name="connsiteY71" fmla="*/ 381000 h 564356"/>
                <a:gd name="connsiteX72" fmla="*/ 550068 w 1200214"/>
                <a:gd name="connsiteY72" fmla="*/ 366713 h 564356"/>
                <a:gd name="connsiteX73" fmla="*/ 561975 w 1200214"/>
                <a:gd name="connsiteY73" fmla="*/ 352425 h 564356"/>
                <a:gd name="connsiteX74" fmla="*/ 566737 w 1200214"/>
                <a:gd name="connsiteY74" fmla="*/ 342900 h 564356"/>
                <a:gd name="connsiteX75" fmla="*/ 576262 w 1200214"/>
                <a:gd name="connsiteY75" fmla="*/ 328613 h 564356"/>
                <a:gd name="connsiteX76" fmla="*/ 581025 w 1200214"/>
                <a:gd name="connsiteY76" fmla="*/ 316706 h 564356"/>
                <a:gd name="connsiteX77" fmla="*/ 588168 w 1200214"/>
                <a:gd name="connsiteY77" fmla="*/ 309563 h 564356"/>
                <a:gd name="connsiteX78" fmla="*/ 602456 w 1200214"/>
                <a:gd name="connsiteY78" fmla="*/ 295275 h 564356"/>
                <a:gd name="connsiteX79" fmla="*/ 609600 w 1200214"/>
                <a:gd name="connsiteY79" fmla="*/ 288131 h 564356"/>
                <a:gd name="connsiteX80" fmla="*/ 621506 w 1200214"/>
                <a:gd name="connsiteY80" fmla="*/ 283369 h 564356"/>
                <a:gd name="connsiteX81" fmla="*/ 628650 w 1200214"/>
                <a:gd name="connsiteY81" fmla="*/ 278606 h 564356"/>
                <a:gd name="connsiteX82" fmla="*/ 640556 w 1200214"/>
                <a:gd name="connsiteY82" fmla="*/ 269081 h 564356"/>
                <a:gd name="connsiteX83" fmla="*/ 645318 w 1200214"/>
                <a:gd name="connsiteY83" fmla="*/ 261938 h 564356"/>
                <a:gd name="connsiteX84" fmla="*/ 657225 w 1200214"/>
                <a:gd name="connsiteY84" fmla="*/ 245269 h 564356"/>
                <a:gd name="connsiteX85" fmla="*/ 664368 w 1200214"/>
                <a:gd name="connsiteY85" fmla="*/ 230981 h 564356"/>
                <a:gd name="connsiteX86" fmla="*/ 669131 w 1200214"/>
                <a:gd name="connsiteY86" fmla="*/ 221456 h 564356"/>
                <a:gd name="connsiteX87" fmla="*/ 671512 w 1200214"/>
                <a:gd name="connsiteY87" fmla="*/ 214313 h 564356"/>
                <a:gd name="connsiteX88" fmla="*/ 681037 w 1200214"/>
                <a:gd name="connsiteY88" fmla="*/ 200025 h 564356"/>
                <a:gd name="connsiteX89" fmla="*/ 685800 w 1200214"/>
                <a:gd name="connsiteY89" fmla="*/ 192881 h 564356"/>
                <a:gd name="connsiteX90" fmla="*/ 700087 w 1200214"/>
                <a:gd name="connsiteY90" fmla="*/ 178594 h 564356"/>
                <a:gd name="connsiteX91" fmla="*/ 702468 w 1200214"/>
                <a:gd name="connsiteY91" fmla="*/ 171450 h 564356"/>
                <a:gd name="connsiteX92" fmla="*/ 714375 w 1200214"/>
                <a:gd name="connsiteY92" fmla="*/ 154781 h 564356"/>
                <a:gd name="connsiteX93" fmla="*/ 721518 w 1200214"/>
                <a:gd name="connsiteY93" fmla="*/ 150019 h 564356"/>
                <a:gd name="connsiteX94" fmla="*/ 728662 w 1200214"/>
                <a:gd name="connsiteY94" fmla="*/ 142875 h 564356"/>
                <a:gd name="connsiteX95" fmla="*/ 742950 w 1200214"/>
                <a:gd name="connsiteY95" fmla="*/ 135731 h 564356"/>
                <a:gd name="connsiteX96" fmla="*/ 762000 w 1200214"/>
                <a:gd name="connsiteY96" fmla="*/ 119063 h 564356"/>
                <a:gd name="connsiteX97" fmla="*/ 776287 w 1200214"/>
                <a:gd name="connsiteY97" fmla="*/ 107156 h 564356"/>
                <a:gd name="connsiteX98" fmla="*/ 783431 w 1200214"/>
                <a:gd name="connsiteY98" fmla="*/ 104775 h 564356"/>
                <a:gd name="connsiteX99" fmla="*/ 797718 w 1200214"/>
                <a:gd name="connsiteY99" fmla="*/ 92869 h 564356"/>
                <a:gd name="connsiteX100" fmla="*/ 812006 w 1200214"/>
                <a:gd name="connsiteY100" fmla="*/ 83344 h 564356"/>
                <a:gd name="connsiteX101" fmla="*/ 826293 w 1200214"/>
                <a:gd name="connsiteY101" fmla="*/ 76200 h 564356"/>
                <a:gd name="connsiteX102" fmla="*/ 838200 w 1200214"/>
                <a:gd name="connsiteY102" fmla="*/ 73819 h 564356"/>
                <a:gd name="connsiteX103" fmla="*/ 907256 w 1200214"/>
                <a:gd name="connsiteY103" fmla="*/ 76200 h 564356"/>
                <a:gd name="connsiteX104" fmla="*/ 916781 w 1200214"/>
                <a:gd name="connsiteY104" fmla="*/ 80963 h 564356"/>
                <a:gd name="connsiteX105" fmla="*/ 938212 w 1200214"/>
                <a:gd name="connsiteY105" fmla="*/ 88106 h 564356"/>
                <a:gd name="connsiteX106" fmla="*/ 957262 w 1200214"/>
                <a:gd name="connsiteY106" fmla="*/ 95250 h 564356"/>
                <a:gd name="connsiteX107" fmla="*/ 973931 w 1200214"/>
                <a:gd name="connsiteY107" fmla="*/ 102394 h 564356"/>
                <a:gd name="connsiteX108" fmla="*/ 981075 w 1200214"/>
                <a:gd name="connsiteY108" fmla="*/ 107156 h 564356"/>
                <a:gd name="connsiteX109" fmla="*/ 988218 w 1200214"/>
                <a:gd name="connsiteY109" fmla="*/ 109538 h 564356"/>
                <a:gd name="connsiteX110" fmla="*/ 997743 w 1200214"/>
                <a:gd name="connsiteY110" fmla="*/ 114300 h 564356"/>
                <a:gd name="connsiteX111" fmla="*/ 1021556 w 1200214"/>
                <a:gd name="connsiteY111" fmla="*/ 121444 h 564356"/>
                <a:gd name="connsiteX112" fmla="*/ 1050131 w 1200214"/>
                <a:gd name="connsiteY112" fmla="*/ 140494 h 564356"/>
                <a:gd name="connsiteX113" fmla="*/ 1064418 w 1200214"/>
                <a:gd name="connsiteY113" fmla="*/ 150019 h 564356"/>
                <a:gd name="connsiteX114" fmla="*/ 1071562 w 1200214"/>
                <a:gd name="connsiteY114" fmla="*/ 157163 h 564356"/>
                <a:gd name="connsiteX115" fmla="*/ 1078706 w 1200214"/>
                <a:gd name="connsiteY115" fmla="*/ 166688 h 564356"/>
                <a:gd name="connsiteX116" fmla="*/ 1088231 w 1200214"/>
                <a:gd name="connsiteY116" fmla="*/ 173831 h 564356"/>
                <a:gd name="connsiteX117" fmla="*/ 1095375 w 1200214"/>
                <a:gd name="connsiteY117" fmla="*/ 190500 h 564356"/>
                <a:gd name="connsiteX118" fmla="*/ 1104900 w 1200214"/>
                <a:gd name="connsiteY118" fmla="*/ 223838 h 564356"/>
                <a:gd name="connsiteX119" fmla="*/ 1109662 w 1200214"/>
                <a:gd name="connsiteY119" fmla="*/ 238125 h 564356"/>
                <a:gd name="connsiteX120" fmla="*/ 1116806 w 1200214"/>
                <a:gd name="connsiteY120" fmla="*/ 269081 h 564356"/>
                <a:gd name="connsiteX121" fmla="*/ 1123950 w 1200214"/>
                <a:gd name="connsiteY121" fmla="*/ 288131 h 564356"/>
                <a:gd name="connsiteX122" fmla="*/ 1126331 w 1200214"/>
                <a:gd name="connsiteY122" fmla="*/ 295275 h 564356"/>
                <a:gd name="connsiteX123" fmla="*/ 1138237 w 1200214"/>
                <a:gd name="connsiteY123" fmla="*/ 307181 h 564356"/>
                <a:gd name="connsiteX124" fmla="*/ 1152525 w 1200214"/>
                <a:gd name="connsiteY124" fmla="*/ 311944 h 564356"/>
                <a:gd name="connsiteX125" fmla="*/ 1188243 w 1200214"/>
                <a:gd name="connsiteY125" fmla="*/ 309563 h 564356"/>
                <a:gd name="connsiteX126" fmla="*/ 1197768 w 1200214"/>
                <a:gd name="connsiteY126" fmla="*/ 302419 h 564356"/>
                <a:gd name="connsiteX127" fmla="*/ 1195387 w 1200214"/>
                <a:gd name="connsiteY127" fmla="*/ 290513 h 564356"/>
                <a:gd name="connsiteX128" fmla="*/ 1193006 w 1200214"/>
                <a:gd name="connsiteY128" fmla="*/ 283369 h 564356"/>
                <a:gd name="connsiteX129" fmla="*/ 1190625 w 1200214"/>
                <a:gd name="connsiteY129" fmla="*/ 273844 h 564356"/>
                <a:gd name="connsiteX130" fmla="*/ 1185862 w 1200214"/>
                <a:gd name="connsiteY130" fmla="*/ 264319 h 564356"/>
                <a:gd name="connsiteX131" fmla="*/ 1176337 w 1200214"/>
                <a:gd name="connsiteY131" fmla="*/ 207169 h 564356"/>
                <a:gd name="connsiteX132" fmla="*/ 1169193 w 1200214"/>
                <a:gd name="connsiteY132" fmla="*/ 202406 h 564356"/>
                <a:gd name="connsiteX133" fmla="*/ 1166812 w 1200214"/>
                <a:gd name="connsiteY133" fmla="*/ 195263 h 564356"/>
                <a:gd name="connsiteX134" fmla="*/ 1164431 w 1200214"/>
                <a:gd name="connsiteY134" fmla="*/ 185738 h 564356"/>
                <a:gd name="connsiteX135" fmla="*/ 1159668 w 1200214"/>
                <a:gd name="connsiteY135" fmla="*/ 176213 h 564356"/>
                <a:gd name="connsiteX136" fmla="*/ 1162050 w 1200214"/>
                <a:gd name="connsiteY136" fmla="*/ 147638 h 564356"/>
                <a:gd name="connsiteX137" fmla="*/ 1166812 w 1200214"/>
                <a:gd name="connsiteY137" fmla="*/ 140494 h 564356"/>
                <a:gd name="connsiteX138" fmla="*/ 1171575 w 1200214"/>
                <a:gd name="connsiteY138" fmla="*/ 123825 h 564356"/>
                <a:gd name="connsiteX139" fmla="*/ 1183481 w 1200214"/>
                <a:gd name="connsiteY139" fmla="*/ 109538 h 564356"/>
                <a:gd name="connsiteX140" fmla="*/ 1185862 w 1200214"/>
                <a:gd name="connsiteY140" fmla="*/ 100013 h 564356"/>
                <a:gd name="connsiteX141" fmla="*/ 1190625 w 1200214"/>
                <a:gd name="connsiteY141" fmla="*/ 85725 h 564356"/>
                <a:gd name="connsiteX142" fmla="*/ 1193006 w 1200214"/>
                <a:gd name="connsiteY142" fmla="*/ 71438 h 564356"/>
                <a:gd name="connsiteX143" fmla="*/ 1197768 w 1200214"/>
                <a:gd name="connsiteY143" fmla="*/ 64294 h 564356"/>
                <a:gd name="connsiteX144" fmla="*/ 1200150 w 1200214"/>
                <a:gd name="connsiteY144" fmla="*/ 2381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200214" h="564356">
                  <a:moveTo>
                    <a:pt x="0" y="0"/>
                  </a:moveTo>
                  <a:cubicBezTo>
                    <a:pt x="1397" y="6985"/>
                    <a:pt x="2017" y="12645"/>
                    <a:pt x="4762" y="19050"/>
                  </a:cubicBezTo>
                  <a:cubicBezTo>
                    <a:pt x="6160" y="22313"/>
                    <a:pt x="7937" y="25400"/>
                    <a:pt x="9525" y="28575"/>
                  </a:cubicBezTo>
                  <a:cubicBezTo>
                    <a:pt x="10319" y="32544"/>
                    <a:pt x="10841" y="36576"/>
                    <a:pt x="11906" y="40481"/>
                  </a:cubicBezTo>
                  <a:cubicBezTo>
                    <a:pt x="13227" y="45324"/>
                    <a:pt x="15080" y="50006"/>
                    <a:pt x="16668" y="54769"/>
                  </a:cubicBezTo>
                  <a:cubicBezTo>
                    <a:pt x="17462" y="57150"/>
                    <a:pt x="18441" y="59478"/>
                    <a:pt x="19050" y="61913"/>
                  </a:cubicBezTo>
                  <a:cubicBezTo>
                    <a:pt x="19844" y="65088"/>
                    <a:pt x="20142" y="68430"/>
                    <a:pt x="21431" y="71438"/>
                  </a:cubicBezTo>
                  <a:cubicBezTo>
                    <a:pt x="22558" y="74068"/>
                    <a:pt x="24913" y="76022"/>
                    <a:pt x="26193" y="78581"/>
                  </a:cubicBezTo>
                  <a:cubicBezTo>
                    <a:pt x="28105" y="82404"/>
                    <a:pt x="29368" y="86519"/>
                    <a:pt x="30956" y="90488"/>
                  </a:cubicBezTo>
                  <a:cubicBezTo>
                    <a:pt x="36500" y="129296"/>
                    <a:pt x="28817" y="92641"/>
                    <a:pt x="38100" y="114300"/>
                  </a:cubicBezTo>
                  <a:cubicBezTo>
                    <a:pt x="42092" y="123614"/>
                    <a:pt x="38843" y="128515"/>
                    <a:pt x="45243" y="138113"/>
                  </a:cubicBezTo>
                  <a:cubicBezTo>
                    <a:pt x="57076" y="155859"/>
                    <a:pt x="41861" y="134052"/>
                    <a:pt x="57150" y="152400"/>
                  </a:cubicBezTo>
                  <a:cubicBezTo>
                    <a:pt x="73726" y="172292"/>
                    <a:pt x="48184" y="145816"/>
                    <a:pt x="69056" y="166688"/>
                  </a:cubicBezTo>
                  <a:cubicBezTo>
                    <a:pt x="69850" y="169069"/>
                    <a:pt x="70218" y="171637"/>
                    <a:pt x="71437" y="173831"/>
                  </a:cubicBezTo>
                  <a:cubicBezTo>
                    <a:pt x="71443" y="173841"/>
                    <a:pt x="83340" y="191686"/>
                    <a:pt x="85725" y="195263"/>
                  </a:cubicBezTo>
                  <a:cubicBezTo>
                    <a:pt x="90084" y="201801"/>
                    <a:pt x="96837" y="206375"/>
                    <a:pt x="102393" y="211931"/>
                  </a:cubicBezTo>
                  <a:lnTo>
                    <a:pt x="109537" y="219075"/>
                  </a:lnTo>
                  <a:cubicBezTo>
                    <a:pt x="111918" y="221456"/>
                    <a:pt x="113486" y="225154"/>
                    <a:pt x="116681" y="226219"/>
                  </a:cubicBezTo>
                  <a:lnTo>
                    <a:pt x="123825" y="228600"/>
                  </a:lnTo>
                  <a:cubicBezTo>
                    <a:pt x="149375" y="245637"/>
                    <a:pt x="110582" y="219095"/>
                    <a:pt x="138112" y="240506"/>
                  </a:cubicBezTo>
                  <a:cubicBezTo>
                    <a:pt x="142630" y="244020"/>
                    <a:pt x="147637" y="246856"/>
                    <a:pt x="152400" y="250031"/>
                  </a:cubicBezTo>
                  <a:cubicBezTo>
                    <a:pt x="158004" y="253767"/>
                    <a:pt x="166687" y="264319"/>
                    <a:pt x="166687" y="264319"/>
                  </a:cubicBezTo>
                  <a:cubicBezTo>
                    <a:pt x="167481" y="266700"/>
                    <a:pt x="168576" y="269002"/>
                    <a:pt x="169068" y="271463"/>
                  </a:cubicBezTo>
                  <a:cubicBezTo>
                    <a:pt x="170169" y="276966"/>
                    <a:pt x="169837" y="282755"/>
                    <a:pt x="171450" y="288131"/>
                  </a:cubicBezTo>
                  <a:cubicBezTo>
                    <a:pt x="172272" y="290872"/>
                    <a:pt x="174932" y="292715"/>
                    <a:pt x="176212" y="295275"/>
                  </a:cubicBezTo>
                  <a:cubicBezTo>
                    <a:pt x="177334" y="297520"/>
                    <a:pt x="177470" y="300174"/>
                    <a:pt x="178593" y="302419"/>
                  </a:cubicBezTo>
                  <a:cubicBezTo>
                    <a:pt x="182804" y="310841"/>
                    <a:pt x="184179" y="309332"/>
                    <a:pt x="190500" y="316706"/>
                  </a:cubicBezTo>
                  <a:cubicBezTo>
                    <a:pt x="193083" y="319719"/>
                    <a:pt x="195336" y="323002"/>
                    <a:pt x="197643" y="326231"/>
                  </a:cubicBezTo>
                  <a:cubicBezTo>
                    <a:pt x="199307" y="328560"/>
                    <a:pt x="200574" y="331176"/>
                    <a:pt x="202406" y="333375"/>
                  </a:cubicBezTo>
                  <a:cubicBezTo>
                    <a:pt x="204562" y="335962"/>
                    <a:pt x="207169" y="338138"/>
                    <a:pt x="209550" y="340519"/>
                  </a:cubicBezTo>
                  <a:cubicBezTo>
                    <a:pt x="211486" y="346329"/>
                    <a:pt x="212077" y="350190"/>
                    <a:pt x="216693" y="354806"/>
                  </a:cubicBezTo>
                  <a:cubicBezTo>
                    <a:pt x="218717" y="356830"/>
                    <a:pt x="221456" y="357981"/>
                    <a:pt x="223837" y="359569"/>
                  </a:cubicBezTo>
                  <a:cubicBezTo>
                    <a:pt x="225659" y="366856"/>
                    <a:pt x="225499" y="370756"/>
                    <a:pt x="230981" y="376238"/>
                  </a:cubicBezTo>
                  <a:cubicBezTo>
                    <a:pt x="233005" y="378262"/>
                    <a:pt x="235744" y="379413"/>
                    <a:pt x="238125" y="381000"/>
                  </a:cubicBezTo>
                  <a:cubicBezTo>
                    <a:pt x="238919" y="383381"/>
                    <a:pt x="238938" y="386184"/>
                    <a:pt x="240506" y="388144"/>
                  </a:cubicBezTo>
                  <a:cubicBezTo>
                    <a:pt x="242294" y="390379"/>
                    <a:pt x="245626" y="390882"/>
                    <a:pt x="247650" y="392906"/>
                  </a:cubicBezTo>
                  <a:cubicBezTo>
                    <a:pt x="249674" y="394930"/>
                    <a:pt x="250825" y="397669"/>
                    <a:pt x="252412" y="400050"/>
                  </a:cubicBezTo>
                  <a:cubicBezTo>
                    <a:pt x="253206" y="403225"/>
                    <a:pt x="253894" y="406428"/>
                    <a:pt x="254793" y="409575"/>
                  </a:cubicBezTo>
                  <a:cubicBezTo>
                    <a:pt x="255483" y="411989"/>
                    <a:pt x="256726" y="414249"/>
                    <a:pt x="257175" y="416719"/>
                  </a:cubicBezTo>
                  <a:cubicBezTo>
                    <a:pt x="261526" y="440645"/>
                    <a:pt x="257204" y="428728"/>
                    <a:pt x="261937" y="445294"/>
                  </a:cubicBezTo>
                  <a:cubicBezTo>
                    <a:pt x="262627" y="447708"/>
                    <a:pt x="262750" y="450478"/>
                    <a:pt x="264318" y="452438"/>
                  </a:cubicBezTo>
                  <a:cubicBezTo>
                    <a:pt x="266106" y="454673"/>
                    <a:pt x="269081" y="455613"/>
                    <a:pt x="271462" y="457200"/>
                  </a:cubicBezTo>
                  <a:cubicBezTo>
                    <a:pt x="277146" y="474256"/>
                    <a:pt x="269020" y="454747"/>
                    <a:pt x="280987" y="469106"/>
                  </a:cubicBezTo>
                  <a:cubicBezTo>
                    <a:pt x="283260" y="471833"/>
                    <a:pt x="283687" y="475742"/>
                    <a:pt x="285750" y="478631"/>
                  </a:cubicBezTo>
                  <a:cubicBezTo>
                    <a:pt x="287707" y="481371"/>
                    <a:pt x="290512" y="483394"/>
                    <a:pt x="292893" y="485775"/>
                  </a:cubicBezTo>
                  <a:cubicBezTo>
                    <a:pt x="298003" y="501100"/>
                    <a:pt x="291270" y="484455"/>
                    <a:pt x="302418" y="500063"/>
                  </a:cubicBezTo>
                  <a:cubicBezTo>
                    <a:pt x="304481" y="502952"/>
                    <a:pt x="305420" y="506506"/>
                    <a:pt x="307181" y="509588"/>
                  </a:cubicBezTo>
                  <a:cubicBezTo>
                    <a:pt x="308601" y="512073"/>
                    <a:pt x="310663" y="514172"/>
                    <a:pt x="311943" y="516731"/>
                  </a:cubicBezTo>
                  <a:cubicBezTo>
                    <a:pt x="313066" y="518976"/>
                    <a:pt x="313336" y="521568"/>
                    <a:pt x="314325" y="523875"/>
                  </a:cubicBezTo>
                  <a:cubicBezTo>
                    <a:pt x="316645" y="529289"/>
                    <a:pt x="321671" y="539125"/>
                    <a:pt x="326231" y="542925"/>
                  </a:cubicBezTo>
                  <a:cubicBezTo>
                    <a:pt x="328159" y="544532"/>
                    <a:pt x="331068" y="544317"/>
                    <a:pt x="333375" y="545306"/>
                  </a:cubicBezTo>
                  <a:cubicBezTo>
                    <a:pt x="336638" y="546704"/>
                    <a:pt x="339818" y="548308"/>
                    <a:pt x="342900" y="550069"/>
                  </a:cubicBezTo>
                  <a:cubicBezTo>
                    <a:pt x="345385" y="551489"/>
                    <a:pt x="347484" y="553551"/>
                    <a:pt x="350043" y="554831"/>
                  </a:cubicBezTo>
                  <a:cubicBezTo>
                    <a:pt x="352288" y="555954"/>
                    <a:pt x="354942" y="556090"/>
                    <a:pt x="357187" y="557213"/>
                  </a:cubicBezTo>
                  <a:cubicBezTo>
                    <a:pt x="375645" y="566442"/>
                    <a:pt x="353525" y="558373"/>
                    <a:pt x="371475" y="564356"/>
                  </a:cubicBezTo>
                  <a:cubicBezTo>
                    <a:pt x="384613" y="561072"/>
                    <a:pt x="378453" y="564881"/>
                    <a:pt x="385762" y="554831"/>
                  </a:cubicBezTo>
                  <a:cubicBezTo>
                    <a:pt x="390431" y="548412"/>
                    <a:pt x="400050" y="535781"/>
                    <a:pt x="400050" y="535781"/>
                  </a:cubicBezTo>
                  <a:cubicBezTo>
                    <a:pt x="404188" y="523367"/>
                    <a:pt x="399371" y="532945"/>
                    <a:pt x="409575" y="523875"/>
                  </a:cubicBezTo>
                  <a:cubicBezTo>
                    <a:pt x="417686" y="516665"/>
                    <a:pt x="421743" y="509457"/>
                    <a:pt x="431006" y="504825"/>
                  </a:cubicBezTo>
                  <a:cubicBezTo>
                    <a:pt x="433251" y="503702"/>
                    <a:pt x="435769" y="503238"/>
                    <a:pt x="438150" y="502444"/>
                  </a:cubicBezTo>
                  <a:cubicBezTo>
                    <a:pt x="439737" y="500063"/>
                    <a:pt x="440677" y="497088"/>
                    <a:pt x="442912" y="495300"/>
                  </a:cubicBezTo>
                  <a:cubicBezTo>
                    <a:pt x="444872" y="493732"/>
                    <a:pt x="447811" y="494042"/>
                    <a:pt x="450056" y="492919"/>
                  </a:cubicBezTo>
                  <a:cubicBezTo>
                    <a:pt x="452616" y="491639"/>
                    <a:pt x="455061" y="490057"/>
                    <a:pt x="457200" y="488156"/>
                  </a:cubicBezTo>
                  <a:lnTo>
                    <a:pt x="478631" y="466725"/>
                  </a:lnTo>
                  <a:cubicBezTo>
                    <a:pt x="481806" y="463550"/>
                    <a:pt x="485666" y="460936"/>
                    <a:pt x="488156" y="457200"/>
                  </a:cubicBezTo>
                  <a:cubicBezTo>
                    <a:pt x="501804" y="436726"/>
                    <a:pt x="485441" y="462630"/>
                    <a:pt x="495300" y="442913"/>
                  </a:cubicBezTo>
                  <a:cubicBezTo>
                    <a:pt x="499737" y="434040"/>
                    <a:pt x="500619" y="436530"/>
                    <a:pt x="507206" y="428625"/>
                  </a:cubicBezTo>
                  <a:cubicBezTo>
                    <a:pt x="509038" y="426426"/>
                    <a:pt x="510688" y="424041"/>
                    <a:pt x="511968" y="421481"/>
                  </a:cubicBezTo>
                  <a:cubicBezTo>
                    <a:pt x="513091" y="419236"/>
                    <a:pt x="512782" y="416298"/>
                    <a:pt x="514350" y="414338"/>
                  </a:cubicBezTo>
                  <a:cubicBezTo>
                    <a:pt x="516138" y="412103"/>
                    <a:pt x="519112" y="411163"/>
                    <a:pt x="521493" y="409575"/>
                  </a:cubicBezTo>
                  <a:cubicBezTo>
                    <a:pt x="522287" y="407194"/>
                    <a:pt x="522752" y="404676"/>
                    <a:pt x="523875" y="402431"/>
                  </a:cubicBezTo>
                  <a:cubicBezTo>
                    <a:pt x="528125" y="393932"/>
                    <a:pt x="536613" y="387312"/>
                    <a:pt x="542925" y="381000"/>
                  </a:cubicBezTo>
                  <a:cubicBezTo>
                    <a:pt x="549748" y="374177"/>
                    <a:pt x="546195" y="374458"/>
                    <a:pt x="550068" y="366713"/>
                  </a:cubicBezTo>
                  <a:cubicBezTo>
                    <a:pt x="553383" y="360083"/>
                    <a:pt x="556709" y="357691"/>
                    <a:pt x="561975" y="352425"/>
                  </a:cubicBezTo>
                  <a:cubicBezTo>
                    <a:pt x="563562" y="349250"/>
                    <a:pt x="564911" y="345944"/>
                    <a:pt x="566737" y="342900"/>
                  </a:cubicBezTo>
                  <a:cubicBezTo>
                    <a:pt x="569682" y="337992"/>
                    <a:pt x="574136" y="333927"/>
                    <a:pt x="576262" y="328613"/>
                  </a:cubicBezTo>
                  <a:cubicBezTo>
                    <a:pt x="577850" y="324644"/>
                    <a:pt x="578759" y="320331"/>
                    <a:pt x="581025" y="316706"/>
                  </a:cubicBezTo>
                  <a:cubicBezTo>
                    <a:pt x="582810" y="313851"/>
                    <a:pt x="585977" y="312120"/>
                    <a:pt x="588168" y="309563"/>
                  </a:cubicBezTo>
                  <a:cubicBezTo>
                    <a:pt x="608702" y="285607"/>
                    <a:pt x="583592" y="310995"/>
                    <a:pt x="602456" y="295275"/>
                  </a:cubicBezTo>
                  <a:cubicBezTo>
                    <a:pt x="605043" y="293119"/>
                    <a:pt x="606744" y="289916"/>
                    <a:pt x="609600" y="288131"/>
                  </a:cubicBezTo>
                  <a:cubicBezTo>
                    <a:pt x="613225" y="285866"/>
                    <a:pt x="617683" y="285281"/>
                    <a:pt x="621506" y="283369"/>
                  </a:cubicBezTo>
                  <a:cubicBezTo>
                    <a:pt x="624066" y="282089"/>
                    <a:pt x="626269" y="280194"/>
                    <a:pt x="628650" y="278606"/>
                  </a:cubicBezTo>
                  <a:cubicBezTo>
                    <a:pt x="642296" y="258137"/>
                    <a:pt x="624126" y="282225"/>
                    <a:pt x="640556" y="269081"/>
                  </a:cubicBezTo>
                  <a:cubicBezTo>
                    <a:pt x="642791" y="267293"/>
                    <a:pt x="643655" y="264267"/>
                    <a:pt x="645318" y="261938"/>
                  </a:cubicBezTo>
                  <a:cubicBezTo>
                    <a:pt x="660092" y="241255"/>
                    <a:pt x="645996" y="262111"/>
                    <a:pt x="657225" y="245269"/>
                  </a:cubicBezTo>
                  <a:cubicBezTo>
                    <a:pt x="661589" y="232174"/>
                    <a:pt x="656984" y="243903"/>
                    <a:pt x="664368" y="230981"/>
                  </a:cubicBezTo>
                  <a:cubicBezTo>
                    <a:pt x="666129" y="227899"/>
                    <a:pt x="667733" y="224719"/>
                    <a:pt x="669131" y="221456"/>
                  </a:cubicBezTo>
                  <a:cubicBezTo>
                    <a:pt x="670120" y="219149"/>
                    <a:pt x="670293" y="216507"/>
                    <a:pt x="671512" y="214313"/>
                  </a:cubicBezTo>
                  <a:cubicBezTo>
                    <a:pt x="674292" y="209309"/>
                    <a:pt x="677862" y="204788"/>
                    <a:pt x="681037" y="200025"/>
                  </a:cubicBezTo>
                  <a:lnTo>
                    <a:pt x="685800" y="192881"/>
                  </a:lnTo>
                  <a:cubicBezTo>
                    <a:pt x="689536" y="187277"/>
                    <a:pt x="700087" y="178594"/>
                    <a:pt x="700087" y="178594"/>
                  </a:cubicBezTo>
                  <a:cubicBezTo>
                    <a:pt x="700881" y="176213"/>
                    <a:pt x="701345" y="173695"/>
                    <a:pt x="702468" y="171450"/>
                  </a:cubicBezTo>
                  <a:cubicBezTo>
                    <a:pt x="703820" y="168746"/>
                    <a:pt x="713297" y="155859"/>
                    <a:pt x="714375" y="154781"/>
                  </a:cubicBezTo>
                  <a:cubicBezTo>
                    <a:pt x="716398" y="152758"/>
                    <a:pt x="719320" y="151851"/>
                    <a:pt x="721518" y="150019"/>
                  </a:cubicBezTo>
                  <a:cubicBezTo>
                    <a:pt x="724105" y="147863"/>
                    <a:pt x="726075" y="145031"/>
                    <a:pt x="728662" y="142875"/>
                  </a:cubicBezTo>
                  <a:cubicBezTo>
                    <a:pt x="734815" y="137747"/>
                    <a:pt x="735792" y="138118"/>
                    <a:pt x="742950" y="135731"/>
                  </a:cubicBezTo>
                  <a:cubicBezTo>
                    <a:pt x="756447" y="115486"/>
                    <a:pt x="734210" y="146857"/>
                    <a:pt x="762000" y="119063"/>
                  </a:cubicBezTo>
                  <a:cubicBezTo>
                    <a:pt x="767266" y="113796"/>
                    <a:pt x="769656" y="110471"/>
                    <a:pt x="776287" y="107156"/>
                  </a:cubicBezTo>
                  <a:cubicBezTo>
                    <a:pt x="778532" y="106033"/>
                    <a:pt x="781186" y="105897"/>
                    <a:pt x="783431" y="104775"/>
                  </a:cubicBezTo>
                  <a:cubicBezTo>
                    <a:pt x="793646" y="99668"/>
                    <a:pt x="788235" y="100245"/>
                    <a:pt x="797718" y="92869"/>
                  </a:cubicBezTo>
                  <a:cubicBezTo>
                    <a:pt x="802236" y="89355"/>
                    <a:pt x="807243" y="86519"/>
                    <a:pt x="812006" y="83344"/>
                  </a:cubicBezTo>
                  <a:cubicBezTo>
                    <a:pt x="818990" y="78688"/>
                    <a:pt x="818406" y="78172"/>
                    <a:pt x="826293" y="76200"/>
                  </a:cubicBezTo>
                  <a:cubicBezTo>
                    <a:pt x="830220" y="75218"/>
                    <a:pt x="834231" y="74613"/>
                    <a:pt x="838200" y="73819"/>
                  </a:cubicBezTo>
                  <a:cubicBezTo>
                    <a:pt x="861219" y="74613"/>
                    <a:pt x="884318" y="74115"/>
                    <a:pt x="907256" y="76200"/>
                  </a:cubicBezTo>
                  <a:cubicBezTo>
                    <a:pt x="910791" y="76521"/>
                    <a:pt x="913485" y="79645"/>
                    <a:pt x="916781" y="80963"/>
                  </a:cubicBezTo>
                  <a:cubicBezTo>
                    <a:pt x="923772" y="83760"/>
                    <a:pt x="931221" y="85309"/>
                    <a:pt x="938212" y="88106"/>
                  </a:cubicBezTo>
                  <a:cubicBezTo>
                    <a:pt x="952449" y="93801"/>
                    <a:pt x="946063" y="91517"/>
                    <a:pt x="957262" y="95250"/>
                  </a:cubicBezTo>
                  <a:cubicBezTo>
                    <a:pt x="975193" y="107205"/>
                    <a:pt x="952408" y="93171"/>
                    <a:pt x="973931" y="102394"/>
                  </a:cubicBezTo>
                  <a:cubicBezTo>
                    <a:pt x="976562" y="103521"/>
                    <a:pt x="978515" y="105876"/>
                    <a:pt x="981075" y="107156"/>
                  </a:cubicBezTo>
                  <a:cubicBezTo>
                    <a:pt x="983320" y="108279"/>
                    <a:pt x="985911" y="108549"/>
                    <a:pt x="988218" y="109538"/>
                  </a:cubicBezTo>
                  <a:cubicBezTo>
                    <a:pt x="991481" y="110936"/>
                    <a:pt x="994419" y="113054"/>
                    <a:pt x="997743" y="114300"/>
                  </a:cubicBezTo>
                  <a:cubicBezTo>
                    <a:pt x="1005351" y="117153"/>
                    <a:pt x="1014575" y="116790"/>
                    <a:pt x="1021556" y="121444"/>
                  </a:cubicBezTo>
                  <a:lnTo>
                    <a:pt x="1050131" y="140494"/>
                  </a:lnTo>
                  <a:cubicBezTo>
                    <a:pt x="1050139" y="140499"/>
                    <a:pt x="1064411" y="150012"/>
                    <a:pt x="1064418" y="150019"/>
                  </a:cubicBezTo>
                  <a:cubicBezTo>
                    <a:pt x="1066799" y="152400"/>
                    <a:pt x="1069370" y="154606"/>
                    <a:pt x="1071562" y="157163"/>
                  </a:cubicBezTo>
                  <a:cubicBezTo>
                    <a:pt x="1074145" y="160176"/>
                    <a:pt x="1075900" y="163882"/>
                    <a:pt x="1078706" y="166688"/>
                  </a:cubicBezTo>
                  <a:cubicBezTo>
                    <a:pt x="1081512" y="169494"/>
                    <a:pt x="1085056" y="171450"/>
                    <a:pt x="1088231" y="173831"/>
                  </a:cubicBezTo>
                  <a:cubicBezTo>
                    <a:pt x="1094530" y="199030"/>
                    <a:pt x="1085977" y="169354"/>
                    <a:pt x="1095375" y="190500"/>
                  </a:cubicBezTo>
                  <a:cubicBezTo>
                    <a:pt x="1099277" y="199279"/>
                    <a:pt x="1102739" y="215197"/>
                    <a:pt x="1104900" y="223838"/>
                  </a:cubicBezTo>
                  <a:cubicBezTo>
                    <a:pt x="1106118" y="228708"/>
                    <a:pt x="1109662" y="238125"/>
                    <a:pt x="1109662" y="238125"/>
                  </a:cubicBezTo>
                  <a:cubicBezTo>
                    <a:pt x="1115127" y="287318"/>
                    <a:pt x="1107499" y="241159"/>
                    <a:pt x="1116806" y="269081"/>
                  </a:cubicBezTo>
                  <a:cubicBezTo>
                    <a:pt x="1123672" y="289679"/>
                    <a:pt x="1114167" y="273460"/>
                    <a:pt x="1123950" y="288131"/>
                  </a:cubicBezTo>
                  <a:cubicBezTo>
                    <a:pt x="1124744" y="290512"/>
                    <a:pt x="1125209" y="293030"/>
                    <a:pt x="1126331" y="295275"/>
                  </a:cubicBezTo>
                  <a:cubicBezTo>
                    <a:pt x="1129280" y="301173"/>
                    <a:pt x="1132112" y="304459"/>
                    <a:pt x="1138237" y="307181"/>
                  </a:cubicBezTo>
                  <a:cubicBezTo>
                    <a:pt x="1142825" y="309220"/>
                    <a:pt x="1152525" y="311944"/>
                    <a:pt x="1152525" y="311944"/>
                  </a:cubicBezTo>
                  <a:cubicBezTo>
                    <a:pt x="1164431" y="311150"/>
                    <a:pt x="1176567" y="312021"/>
                    <a:pt x="1188243" y="309563"/>
                  </a:cubicBezTo>
                  <a:cubicBezTo>
                    <a:pt x="1192127" y="308745"/>
                    <a:pt x="1196374" y="306135"/>
                    <a:pt x="1197768" y="302419"/>
                  </a:cubicBezTo>
                  <a:cubicBezTo>
                    <a:pt x="1199189" y="298629"/>
                    <a:pt x="1196369" y="294439"/>
                    <a:pt x="1195387" y="290513"/>
                  </a:cubicBezTo>
                  <a:cubicBezTo>
                    <a:pt x="1194778" y="288078"/>
                    <a:pt x="1193696" y="285783"/>
                    <a:pt x="1193006" y="283369"/>
                  </a:cubicBezTo>
                  <a:cubicBezTo>
                    <a:pt x="1192107" y="280222"/>
                    <a:pt x="1191774" y="276908"/>
                    <a:pt x="1190625" y="273844"/>
                  </a:cubicBezTo>
                  <a:cubicBezTo>
                    <a:pt x="1189379" y="270520"/>
                    <a:pt x="1187450" y="267494"/>
                    <a:pt x="1185862" y="264319"/>
                  </a:cubicBezTo>
                  <a:cubicBezTo>
                    <a:pt x="1184096" y="227238"/>
                    <a:pt x="1195124" y="222826"/>
                    <a:pt x="1176337" y="207169"/>
                  </a:cubicBezTo>
                  <a:cubicBezTo>
                    <a:pt x="1174138" y="205337"/>
                    <a:pt x="1171574" y="203994"/>
                    <a:pt x="1169193" y="202406"/>
                  </a:cubicBezTo>
                  <a:cubicBezTo>
                    <a:pt x="1168399" y="200025"/>
                    <a:pt x="1167501" y="197676"/>
                    <a:pt x="1166812" y="195263"/>
                  </a:cubicBezTo>
                  <a:cubicBezTo>
                    <a:pt x="1165913" y="192116"/>
                    <a:pt x="1165580" y="188802"/>
                    <a:pt x="1164431" y="185738"/>
                  </a:cubicBezTo>
                  <a:cubicBezTo>
                    <a:pt x="1163185" y="182414"/>
                    <a:pt x="1161256" y="179388"/>
                    <a:pt x="1159668" y="176213"/>
                  </a:cubicBezTo>
                  <a:cubicBezTo>
                    <a:pt x="1160462" y="166688"/>
                    <a:pt x="1160175" y="157010"/>
                    <a:pt x="1162050" y="147638"/>
                  </a:cubicBezTo>
                  <a:cubicBezTo>
                    <a:pt x="1162611" y="144832"/>
                    <a:pt x="1165685" y="143125"/>
                    <a:pt x="1166812" y="140494"/>
                  </a:cubicBezTo>
                  <a:cubicBezTo>
                    <a:pt x="1171396" y="129796"/>
                    <a:pt x="1166935" y="133105"/>
                    <a:pt x="1171575" y="123825"/>
                  </a:cubicBezTo>
                  <a:cubicBezTo>
                    <a:pt x="1174892" y="117192"/>
                    <a:pt x="1178212" y="114807"/>
                    <a:pt x="1183481" y="109538"/>
                  </a:cubicBezTo>
                  <a:cubicBezTo>
                    <a:pt x="1184275" y="106363"/>
                    <a:pt x="1184922" y="103148"/>
                    <a:pt x="1185862" y="100013"/>
                  </a:cubicBezTo>
                  <a:cubicBezTo>
                    <a:pt x="1187305" y="95204"/>
                    <a:pt x="1190625" y="85725"/>
                    <a:pt x="1190625" y="85725"/>
                  </a:cubicBezTo>
                  <a:cubicBezTo>
                    <a:pt x="1191419" y="80963"/>
                    <a:pt x="1191479" y="76018"/>
                    <a:pt x="1193006" y="71438"/>
                  </a:cubicBezTo>
                  <a:cubicBezTo>
                    <a:pt x="1193911" y="68723"/>
                    <a:pt x="1197271" y="67112"/>
                    <a:pt x="1197768" y="64294"/>
                  </a:cubicBezTo>
                  <a:cubicBezTo>
                    <a:pt x="1200829" y="46950"/>
                    <a:pt x="1200150" y="20301"/>
                    <a:pt x="1200150" y="2381"/>
                  </a:cubicBezTo>
                </a:path>
              </a:pathLst>
            </a:cu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31746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31747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3500" y="693738"/>
            <a:ext cx="9032875" cy="3651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Сейсмические исследования в Центральной Арктике, «Арктика-2012»</a:t>
            </a:r>
          </a:p>
        </p:txBody>
      </p:sp>
      <p:sp>
        <p:nvSpPr>
          <p:cNvPr id="31750" name="Номер слайда 1"/>
          <p:cNvSpPr txBox="1">
            <a:spLocks noGrp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/>
            <a:fld id="{CBB23B98-A790-4F10-AC66-AEE1C91D08BF}" type="slidenum">
              <a:rPr lang="ru-RU" sz="1200">
                <a:solidFill>
                  <a:srgbClr val="BCBCBC"/>
                </a:solidFill>
              </a:rPr>
              <a:pPr algn="r"/>
              <a:t>18</a:t>
            </a:fld>
            <a:endParaRPr lang="ru-RU"/>
          </a:p>
        </p:txBody>
      </p:sp>
      <p:pic>
        <p:nvPicPr>
          <p:cNvPr id="31751" name="Picture 3" descr="общая схема_вгкш_2012_Батиметрия_25062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3663" y="1046163"/>
            <a:ext cx="6324600" cy="546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752" name="Группа 27"/>
          <p:cNvGrpSpPr>
            <a:grpSpLocks/>
          </p:cNvGrpSpPr>
          <p:nvPr/>
        </p:nvGrpSpPr>
        <p:grpSpPr bwMode="auto">
          <a:xfrm>
            <a:off x="350838" y="1225550"/>
            <a:ext cx="2249487" cy="2411413"/>
            <a:chOff x="-13606" y="465145"/>
            <a:chExt cx="2248370" cy="2410790"/>
          </a:xfrm>
        </p:grpSpPr>
        <p:pic>
          <p:nvPicPr>
            <p:cNvPr id="31753" name="Picture 4" descr="IBCAO_rotated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6795591">
              <a:off x="-94816" y="546355"/>
              <a:ext cx="2410790" cy="2248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Прямоугольник 7"/>
            <p:cNvSpPr/>
            <p:nvPr/>
          </p:nvSpPr>
          <p:spPr>
            <a:xfrm rot="19609248">
              <a:off x="914620" y="1672921"/>
              <a:ext cx="1080551" cy="706254"/>
            </a:xfrm>
            <a:prstGeom prst="rect">
              <a:avLst/>
            </a:prstGeom>
            <a:solidFill>
              <a:srgbClr val="00B0F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32770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32771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80975" y="620713"/>
            <a:ext cx="9032875" cy="3651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Сейсмические исследования в Центральной Арктике, «Арктика-2012»</a:t>
            </a:r>
          </a:p>
        </p:txBody>
      </p:sp>
      <p:sp>
        <p:nvSpPr>
          <p:cNvPr id="32774" name="Номер слайда 1"/>
          <p:cNvSpPr txBox="1">
            <a:spLocks noGrp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/>
            <a:fld id="{4E0B6FA6-B354-4DE3-96FF-DCB06677CE17}" type="slidenum">
              <a:rPr lang="ru-RU" sz="1200">
                <a:solidFill>
                  <a:srgbClr val="BCBCBC"/>
                </a:solidFill>
              </a:rPr>
              <a:pPr algn="r"/>
              <a:t>19</a:t>
            </a:fld>
            <a:endParaRPr lang="ru-RU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048430" y="1004777"/>
            <a:ext cx="30584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85725" indent="-8572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Глубоководное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бурение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Драгирование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морского дна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Пробоотбор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грейфером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Пробоотбор</a:t>
            </a:r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гидростатической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трубкой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Пробоотбор</a:t>
            </a:r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Манипулятором НИПЛ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2776" name="Группа 5"/>
          <p:cNvGrpSpPr>
            <a:grpSpLocks/>
          </p:cNvGrpSpPr>
          <p:nvPr/>
        </p:nvGrpSpPr>
        <p:grpSpPr bwMode="auto">
          <a:xfrm>
            <a:off x="547688" y="1196975"/>
            <a:ext cx="5392737" cy="5232400"/>
            <a:chOff x="611560" y="1455154"/>
            <a:chExt cx="5322464" cy="5040000"/>
          </a:xfrm>
        </p:grpSpPr>
        <p:pic>
          <p:nvPicPr>
            <p:cNvPr id="32809" name="Рисунок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1560" y="1455154"/>
              <a:ext cx="5322327" cy="504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Овал 6"/>
            <p:cNvSpPr>
              <a:spLocks noChangeAspect="1"/>
            </p:cNvSpPr>
            <p:nvPr/>
          </p:nvSpPr>
          <p:spPr>
            <a:xfrm>
              <a:off x="3815693" y="3644863"/>
              <a:ext cx="108111" cy="108568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1" name="Овал 7"/>
            <p:cNvSpPr>
              <a:spLocks noChangeAspect="1"/>
            </p:cNvSpPr>
            <p:nvPr/>
          </p:nvSpPr>
          <p:spPr>
            <a:xfrm>
              <a:off x="4859190" y="6092994"/>
              <a:ext cx="109677" cy="108567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2" name="Овал 8"/>
            <p:cNvSpPr>
              <a:spLocks noChangeAspect="1"/>
            </p:cNvSpPr>
            <p:nvPr/>
          </p:nvSpPr>
          <p:spPr>
            <a:xfrm>
              <a:off x="4788684" y="6057824"/>
              <a:ext cx="108110" cy="107039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" name="Овал 9"/>
            <p:cNvSpPr>
              <a:spLocks noChangeAspect="1"/>
            </p:cNvSpPr>
            <p:nvPr/>
          </p:nvSpPr>
          <p:spPr>
            <a:xfrm>
              <a:off x="4751081" y="6164863"/>
              <a:ext cx="108110" cy="10856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4" name="Овал 10"/>
            <p:cNvSpPr>
              <a:spLocks noChangeAspect="1"/>
            </p:cNvSpPr>
            <p:nvPr/>
          </p:nvSpPr>
          <p:spPr>
            <a:xfrm>
              <a:off x="5111448" y="5265737"/>
              <a:ext cx="108110" cy="107039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5" name="Овал 11"/>
            <p:cNvSpPr>
              <a:spLocks noChangeAspect="1"/>
            </p:cNvSpPr>
            <p:nvPr/>
          </p:nvSpPr>
          <p:spPr>
            <a:xfrm>
              <a:off x="5039374" y="5372775"/>
              <a:ext cx="109677" cy="10856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6" name="Овал 12"/>
            <p:cNvSpPr>
              <a:spLocks noChangeAspect="1"/>
            </p:cNvSpPr>
            <p:nvPr/>
          </p:nvSpPr>
          <p:spPr>
            <a:xfrm>
              <a:off x="3707583" y="3681562"/>
              <a:ext cx="108110" cy="10703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7" name="Овал 13"/>
            <p:cNvSpPr>
              <a:spLocks noChangeAspect="1"/>
            </p:cNvSpPr>
            <p:nvPr/>
          </p:nvSpPr>
          <p:spPr>
            <a:xfrm>
              <a:off x="3024452" y="3825300"/>
              <a:ext cx="106543" cy="10703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8" name="Овал 14"/>
            <p:cNvSpPr>
              <a:spLocks noChangeAspect="1"/>
            </p:cNvSpPr>
            <p:nvPr/>
          </p:nvSpPr>
          <p:spPr>
            <a:xfrm>
              <a:off x="2375792" y="3464426"/>
              <a:ext cx="108110" cy="108568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9" name="Овал 15"/>
            <p:cNvSpPr>
              <a:spLocks noChangeAspect="1"/>
            </p:cNvSpPr>
            <p:nvPr/>
          </p:nvSpPr>
          <p:spPr>
            <a:xfrm>
              <a:off x="2303718" y="3501125"/>
              <a:ext cx="108110" cy="107039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0" name="Овал 16"/>
            <p:cNvSpPr>
              <a:spLocks noChangeAspect="1"/>
            </p:cNvSpPr>
            <p:nvPr/>
          </p:nvSpPr>
          <p:spPr>
            <a:xfrm>
              <a:off x="2051461" y="3718261"/>
              <a:ext cx="108111" cy="10703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1" name="Овал 17"/>
            <p:cNvSpPr>
              <a:spLocks noChangeAspect="1"/>
            </p:cNvSpPr>
            <p:nvPr/>
          </p:nvSpPr>
          <p:spPr>
            <a:xfrm>
              <a:off x="971927" y="2780907"/>
              <a:ext cx="108110" cy="108567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2" name="Овал 18"/>
            <p:cNvSpPr>
              <a:spLocks noChangeAspect="1"/>
            </p:cNvSpPr>
            <p:nvPr/>
          </p:nvSpPr>
          <p:spPr>
            <a:xfrm>
              <a:off x="899854" y="2889474"/>
              <a:ext cx="106543" cy="10703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3" name="Овал 19"/>
            <p:cNvSpPr>
              <a:spLocks noChangeAspect="1"/>
            </p:cNvSpPr>
            <p:nvPr/>
          </p:nvSpPr>
          <p:spPr>
            <a:xfrm>
              <a:off x="1006397" y="2889474"/>
              <a:ext cx="109677" cy="1070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4" name="Овал 20"/>
            <p:cNvSpPr>
              <a:spLocks noChangeAspect="1"/>
            </p:cNvSpPr>
            <p:nvPr/>
          </p:nvSpPr>
          <p:spPr>
            <a:xfrm>
              <a:off x="1296257" y="2780907"/>
              <a:ext cx="108111" cy="108567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5" name="Овал 21"/>
            <p:cNvSpPr>
              <a:spLocks noChangeAspect="1"/>
            </p:cNvSpPr>
            <p:nvPr/>
          </p:nvSpPr>
          <p:spPr>
            <a:xfrm>
              <a:off x="1224183" y="2817606"/>
              <a:ext cx="108111" cy="107039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6" name="Овал 22"/>
            <p:cNvSpPr>
              <a:spLocks noChangeAspect="1"/>
            </p:cNvSpPr>
            <p:nvPr/>
          </p:nvSpPr>
          <p:spPr>
            <a:xfrm>
              <a:off x="863816" y="2780907"/>
              <a:ext cx="108111" cy="1085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7" name="Овал 23"/>
            <p:cNvSpPr>
              <a:spLocks noChangeAspect="1"/>
            </p:cNvSpPr>
            <p:nvPr/>
          </p:nvSpPr>
          <p:spPr>
            <a:xfrm>
              <a:off x="1224183" y="2745737"/>
              <a:ext cx="108111" cy="1070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8" name="Овал 24"/>
            <p:cNvSpPr>
              <a:spLocks noChangeAspect="1"/>
            </p:cNvSpPr>
            <p:nvPr/>
          </p:nvSpPr>
          <p:spPr>
            <a:xfrm>
              <a:off x="2411828" y="1880251"/>
              <a:ext cx="108111" cy="108568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29" name="Овал 25"/>
            <p:cNvSpPr>
              <a:spLocks noChangeAspect="1"/>
            </p:cNvSpPr>
            <p:nvPr/>
          </p:nvSpPr>
          <p:spPr>
            <a:xfrm>
              <a:off x="2339754" y="1952121"/>
              <a:ext cx="108111" cy="108567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30" name="Овал 26"/>
            <p:cNvSpPr>
              <a:spLocks noChangeAspect="1"/>
            </p:cNvSpPr>
            <p:nvPr/>
          </p:nvSpPr>
          <p:spPr>
            <a:xfrm>
              <a:off x="2339754" y="1845082"/>
              <a:ext cx="108111" cy="1070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31" name="Овал 27"/>
            <p:cNvSpPr>
              <a:spLocks noChangeAspect="1"/>
            </p:cNvSpPr>
            <p:nvPr/>
          </p:nvSpPr>
          <p:spPr>
            <a:xfrm>
              <a:off x="2267681" y="1916950"/>
              <a:ext cx="108111" cy="10703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9216" name="Овал 28"/>
            <p:cNvSpPr>
              <a:spLocks noChangeAspect="1"/>
            </p:cNvSpPr>
            <p:nvPr/>
          </p:nvSpPr>
          <p:spPr>
            <a:xfrm>
              <a:off x="2267681" y="3608164"/>
              <a:ext cx="108111" cy="11009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9217" name="Овал 29"/>
            <p:cNvSpPr>
              <a:spLocks noChangeAspect="1"/>
            </p:cNvSpPr>
            <p:nvPr/>
          </p:nvSpPr>
          <p:spPr>
            <a:xfrm>
              <a:off x="2195608" y="3572994"/>
              <a:ext cx="108111" cy="1085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9218" name="Овал 30"/>
            <p:cNvSpPr>
              <a:spLocks noChangeAspect="1"/>
            </p:cNvSpPr>
            <p:nvPr/>
          </p:nvSpPr>
          <p:spPr>
            <a:xfrm>
              <a:off x="4679007" y="6021125"/>
              <a:ext cx="109677" cy="1070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  <p:pic>
          <p:nvPicPr>
            <p:cNvPr id="32835" name="Рисунок 3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34024" y="1455154"/>
              <a:ext cx="24000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36" name="Рисунок 4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1560" y="5127154"/>
              <a:ext cx="2368062" cy="13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Овал 33"/>
            <p:cNvSpPr>
              <a:spLocks noChangeAspect="1"/>
            </p:cNvSpPr>
            <p:nvPr/>
          </p:nvSpPr>
          <p:spPr>
            <a:xfrm>
              <a:off x="4679007" y="6092994"/>
              <a:ext cx="109677" cy="10856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sp>
        <p:nvSpPr>
          <p:cNvPr id="9219" name="Заголовок 1"/>
          <p:cNvSpPr txBox="1">
            <a:spLocks/>
          </p:cNvSpPr>
          <p:nvPr/>
        </p:nvSpPr>
        <p:spPr bwMode="auto">
          <a:xfrm>
            <a:off x="755650" y="6396038"/>
            <a:ext cx="440055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Геологическое опробование морского дна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" name="Group 79"/>
          <p:cNvGraphicFramePr>
            <a:graphicFrameLocks noGrp="1"/>
          </p:cNvGraphicFramePr>
          <p:nvPr/>
        </p:nvGraphicFramePr>
        <p:xfrm>
          <a:off x="6069013" y="4762500"/>
          <a:ext cx="2635250" cy="1647825"/>
        </p:xfrm>
        <a:graphic>
          <a:graphicData uri="http://schemas.openxmlformats.org/drawingml/2006/table">
            <a:tbl>
              <a:tblPr/>
              <a:tblGrid>
                <a:gridCol w="1606550"/>
                <a:gridCol w="1028700"/>
              </a:tblGrid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Обломки ДКМ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84" marR="91484"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Lucida Sans" pitchFamily="34" charset="0"/>
                        </a:rPr>
                        <a:t>~</a:t>
                      </a: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 000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84" marR="91484"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77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Керн грунтовых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трубок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84" marR="91484"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30 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84" marR="91484"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Керн буровых скважин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84" marR="91484"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1.15 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84" marR="91484"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Таблица 37"/>
          <p:cNvGraphicFramePr>
            <a:graphicFrameLocks noGrp="1"/>
          </p:cNvGraphicFramePr>
          <p:nvPr/>
        </p:nvGraphicFramePr>
        <p:xfrm>
          <a:off x="6100763" y="2900363"/>
          <a:ext cx="2557462" cy="1738312"/>
        </p:xfrm>
        <a:graphic>
          <a:graphicData uri="http://schemas.openxmlformats.org/drawingml/2006/table">
            <a:tbl>
              <a:tblPr/>
              <a:tblGrid>
                <a:gridCol w="1279525"/>
                <a:gridCol w="1277937"/>
              </a:tblGrid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Буровые скважины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86" marR="91486"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86" marR="91486"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Драга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86" marR="91486"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9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86" marR="91486"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Грейфер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86" marR="91486"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86" marR="91486"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Грунтовая трубка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86" marR="91486"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6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86" marR="91486"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Rot="1" noChangeArrowheads="1"/>
          </p:cNvSpPr>
          <p:nvPr/>
        </p:nvSpPr>
        <p:spPr bwMode="auto">
          <a:xfrm>
            <a:off x="0" y="2592537"/>
            <a:ext cx="6334252" cy="1149350"/>
          </a:xfrm>
          <a:prstGeom prst="rect">
            <a:avLst/>
          </a:prstGeom>
          <a:gradFill>
            <a:gsLst>
              <a:gs pos="23000">
                <a:schemeClr val="bg1">
                  <a:lumMod val="72000"/>
                </a:schemeClr>
              </a:gs>
              <a:gs pos="100000">
                <a:schemeClr val="bg1">
                  <a:lumMod val="85000"/>
                  <a:alpha val="1100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262673"/>
                </a:solidFill>
                <a:latin typeface="+mn-lt"/>
                <a:cs typeface="+mn-cs"/>
              </a:rPr>
              <a:t> 	«Долгосрочная государственная программа изучения недр и воспроизводства минерально-сырьевой базы России на основе баланса потребления и воспроизводства минерального сырья». 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262673"/>
                </a:solidFill>
                <a:latin typeface="+mn-lt"/>
                <a:cs typeface="+mn-cs"/>
              </a:rPr>
              <a:t>	</a:t>
            </a:r>
            <a:r>
              <a:rPr lang="ru-RU" sz="1200" i="1" dirty="0">
                <a:solidFill>
                  <a:srgbClr val="262673"/>
                </a:solidFill>
                <a:latin typeface="+mn-lt"/>
                <a:cs typeface="+mn-cs"/>
              </a:rPr>
              <a:t>Утверждена приказом Министерства природных ресурсов Российской Федерации от 16.07.2008 №151</a:t>
            </a:r>
            <a:r>
              <a:rPr lang="ru-RU" sz="1200" b="1" dirty="0">
                <a:solidFill>
                  <a:srgbClr val="262673"/>
                </a:solidFill>
                <a:latin typeface="+mn-lt"/>
                <a:cs typeface="+mn-cs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262673"/>
                </a:solidFill>
                <a:latin typeface="+mn-lt"/>
                <a:cs typeface="+mn-cs"/>
              </a:rPr>
              <a:t> 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sz="1200" b="1" dirty="0">
              <a:solidFill>
                <a:srgbClr val="262673"/>
              </a:solidFill>
              <a:latin typeface="+mn-lt"/>
              <a:cs typeface="+mn-cs"/>
            </a:endParaRPr>
          </a:p>
        </p:txBody>
      </p:sp>
      <p:sp>
        <p:nvSpPr>
          <p:cNvPr id="6" name="Rectangle 5"/>
          <p:cNvSpPr>
            <a:spLocks noRot="1" noChangeArrowheads="1"/>
          </p:cNvSpPr>
          <p:nvPr/>
        </p:nvSpPr>
        <p:spPr bwMode="auto">
          <a:xfrm>
            <a:off x="80686" y="3741887"/>
            <a:ext cx="5069489" cy="1102859"/>
          </a:xfrm>
          <a:prstGeom prst="rect">
            <a:avLst/>
          </a:prstGeom>
          <a:gradFill>
            <a:gsLst>
              <a:gs pos="23000">
                <a:schemeClr val="bg1">
                  <a:lumMod val="72000"/>
                </a:schemeClr>
              </a:gs>
              <a:gs pos="100000">
                <a:schemeClr val="bg1">
                  <a:lumMod val="85000"/>
                  <a:alpha val="1100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/>
          <a:lstStyle/>
          <a:p>
            <a:pPr marL="342900" indent="-34290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262673"/>
                </a:solidFill>
                <a:latin typeface="+mn-lt"/>
                <a:cs typeface="+mn-cs"/>
              </a:rPr>
              <a:t>	«Основные направления работ общегеологического и специального назначения по региональному изучению недр суши, континентального шельфа Российской Федерации, Арктики и Антарктики». </a:t>
            </a:r>
          </a:p>
          <a:p>
            <a:pPr marL="342900" indent="-34290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200" i="1" dirty="0">
                <a:solidFill>
                  <a:srgbClr val="262673"/>
                </a:solidFill>
                <a:latin typeface="+mn-lt"/>
                <a:cs typeface="+mn-cs"/>
              </a:rPr>
              <a:t>         Утверждены приказом Министерства природных ресурсов Российской Федерации от 26.12.2006 №292 </a:t>
            </a:r>
          </a:p>
        </p:txBody>
      </p:sp>
      <p:pic>
        <p:nvPicPr>
          <p:cNvPr id="7" name="Picture 22" descr="Рисунок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3200" y="3627438"/>
            <a:ext cx="1163638" cy="16605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9" name="Rectangle 5"/>
          <p:cNvSpPr>
            <a:spLocks noRot="1" noChangeArrowheads="1"/>
          </p:cNvSpPr>
          <p:nvPr/>
        </p:nvSpPr>
        <p:spPr bwMode="auto">
          <a:xfrm>
            <a:off x="107504" y="970457"/>
            <a:ext cx="7489825" cy="1527492"/>
          </a:xfrm>
          <a:prstGeom prst="rect">
            <a:avLst/>
          </a:prstGeom>
          <a:gradFill>
            <a:gsLst>
              <a:gs pos="23000">
                <a:schemeClr val="bg1">
                  <a:lumMod val="72000"/>
                </a:schemeClr>
              </a:gs>
              <a:gs pos="100000">
                <a:schemeClr val="bg1">
                  <a:lumMod val="85000"/>
                  <a:alpha val="11000"/>
                </a:scheme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ru-RU" sz="1200" b="1" dirty="0">
                <a:solidFill>
                  <a:srgbClr val="262673"/>
                </a:solidFill>
                <a:latin typeface="+mn-lt"/>
                <a:cs typeface="+mn-cs"/>
              </a:rPr>
              <a:t>«</a:t>
            </a:r>
            <a:r>
              <a:rPr lang="ru-RU" sz="1200" b="1" dirty="0">
                <a:solidFill>
                  <a:srgbClr val="262673"/>
                </a:solidFill>
                <a:latin typeface="+mn-lt"/>
                <a:cs typeface="Times New Roman" pitchFamily="18" charset="0"/>
              </a:rPr>
              <a:t>Стратегия развития геологической отрасли Российской Федерации до 2030 года»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ru-RU" sz="1200" i="1" dirty="0">
                <a:solidFill>
                  <a:srgbClr val="262673"/>
                </a:solidFill>
                <a:latin typeface="+mn-lt"/>
                <a:cs typeface="Times New Roman" pitchFamily="18" charset="0"/>
              </a:rPr>
              <a:t>Утверждена распоряжением Правительства Российской Федерации от 21.06.2010 № 1039-р.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ru-RU" sz="1200" dirty="0">
                <a:solidFill>
                  <a:srgbClr val="262673"/>
                </a:solidFill>
                <a:latin typeface="+mn-lt"/>
                <a:cs typeface="Times New Roman" pitchFamily="18" charset="0"/>
              </a:rPr>
              <a:t>Стратегией развития геологической отрасли Российской Федерации до 2030 года одним из основополагающих принципов совершенствования государственного управления в сфере геологического изучения недр, воспроизводства и использования минерально-сырьевой базы определен принцип программно-целевого планирования, использование которого для оптимизации объемов и направлений геологоразведочных работ будет осуществляться поэтапно, по мере получения результатов работ по минерально-сырьевому районированию территории Российской Федерации</a:t>
            </a:r>
            <a:endParaRPr lang="ru-RU" sz="1200" i="1" dirty="0">
              <a:solidFill>
                <a:srgbClr val="262673"/>
              </a:solidFill>
              <a:latin typeface="+mn-lt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>
                <a:tab pos="457200" algn="l"/>
              </a:tabLst>
              <a:defRPr/>
            </a:pPr>
            <a:endParaRPr lang="ru-RU" b="1" i="1" dirty="0">
              <a:solidFill>
                <a:srgbClr val="262673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063" y="836613"/>
            <a:ext cx="1149350" cy="1662112"/>
          </a:xfrm>
          <a:prstGeom prst="rect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48" name="Rectangle 5"/>
          <p:cNvSpPr>
            <a:spLocks noChangeArrowheads="1"/>
          </p:cNvSpPr>
          <p:nvPr/>
        </p:nvSpPr>
        <p:spPr bwMode="auto">
          <a:xfrm>
            <a:off x="890588" y="681038"/>
            <a:ext cx="8064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Действующие программные документы</a:t>
            </a:r>
            <a:endParaRPr lang="ru-RU" sz="1400" b="1" i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14350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14351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14352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pic>
        <p:nvPicPr>
          <p:cNvPr id="2" name="Рисунок 7" descr="Вырезка экран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38" y="5035550"/>
            <a:ext cx="1158875" cy="1654175"/>
          </a:xfrm>
          <a:prstGeom prst="rect">
            <a:avLst/>
          </a:prstGeom>
          <a:ln>
            <a:solidFill>
              <a:schemeClr val="tx2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4"/>
          <p:cNvSpPr>
            <a:spLocks noRot="1" noChangeArrowheads="1"/>
          </p:cNvSpPr>
          <p:nvPr/>
        </p:nvSpPr>
        <p:spPr bwMode="auto">
          <a:xfrm>
            <a:off x="1473200" y="5572125"/>
            <a:ext cx="7415213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algn="just">
              <a:defRPr/>
            </a:pPr>
            <a:r>
              <a:rPr lang="ru-RU" sz="1200" b="1" dirty="0">
                <a:solidFill>
                  <a:srgbClr val="253D75"/>
                </a:solidFill>
                <a:latin typeface="Arial" pitchFamily="34" charset="0"/>
                <a:cs typeface="Arial" pitchFamily="34" charset="0"/>
              </a:rPr>
              <a:t>Подпрограмма «Воспроизводство минерально-сырьевой базы, геологическое изучение недр» Государственной программы Российской Федерации «Воспроизводство и использование природных ресурсов». </a:t>
            </a:r>
            <a:r>
              <a:rPr lang="ru-RU" sz="1200" i="1" dirty="0">
                <a:solidFill>
                  <a:srgbClr val="253D75"/>
                </a:solidFill>
                <a:latin typeface="+mj-lt"/>
                <a:cs typeface="Arial" pitchFamily="34" charset="0"/>
              </a:rPr>
              <a:t>Ответственный исполнитель подпрограммы - Министерство природных ресурсов и экологии Российской Федерации. </a:t>
            </a:r>
          </a:p>
          <a:p>
            <a:pPr algn="just">
              <a:defRPr/>
            </a:pPr>
            <a:r>
              <a:rPr lang="ru-RU" sz="1200" i="1" dirty="0">
                <a:solidFill>
                  <a:srgbClr val="253D75"/>
                </a:solidFill>
                <a:latin typeface="+mj-lt"/>
                <a:cs typeface="Arial" pitchFamily="34" charset="0"/>
              </a:rPr>
              <a:t>Утверждена распоряжением  Правительства РФ от 26 марта 2013 года №436-р.</a:t>
            </a:r>
            <a:endParaRPr lang="ru-RU" sz="1200" b="1" dirty="0">
              <a:solidFill>
                <a:srgbClr val="253D75"/>
              </a:solidFill>
              <a:latin typeface="+mj-lt"/>
              <a:cs typeface="Arial" pitchFamily="34" charset="0"/>
            </a:endParaRPr>
          </a:p>
          <a:p>
            <a:pPr algn="just">
              <a:defRPr/>
            </a:pPr>
            <a:r>
              <a:rPr lang="ru-RU" sz="1200" b="1" dirty="0">
                <a:solidFill>
                  <a:srgbClr val="253D75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4" descr="Рисунок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13" y="2336800"/>
            <a:ext cx="1177925" cy="1660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33794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33795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16013" y="620713"/>
            <a:ext cx="6100762" cy="366712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Сейсмические исследования в Центральной Арктике, «Арктика-2012»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9500" y="0"/>
            <a:ext cx="8064500" cy="720725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3799" name="TextBox 4"/>
          <p:cNvSpPr txBox="1">
            <a:spLocks noChangeArrowheads="1"/>
          </p:cNvSpPr>
          <p:nvPr/>
        </p:nvSpPr>
        <p:spPr bwMode="auto">
          <a:xfrm>
            <a:off x="1835150" y="908050"/>
            <a:ext cx="48244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i="1">
                <a:solidFill>
                  <a:schemeClr val="tx2"/>
                </a:solidFill>
              </a:rPr>
              <a:t>Донное опробование с помощью манипулятора НИПЛ</a:t>
            </a:r>
          </a:p>
        </p:txBody>
      </p:sp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5538"/>
            <a:ext cx="8494712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036050" cy="417512"/>
          </a:xfrm>
        </p:spPr>
        <p:txBody>
          <a:bodyPr/>
          <a:lstStyle/>
          <a:p>
            <a:r>
              <a:rPr lang="ru-RU" sz="2400" b="1" smtClean="0">
                <a:solidFill>
                  <a:schemeClr val="tx2"/>
                </a:solidFill>
              </a:rPr>
              <a:t>        Геологическая карта России и прилегающих акваторий,</a:t>
            </a:r>
            <a:br>
              <a:rPr lang="ru-RU" sz="2400" b="1" smtClean="0">
                <a:solidFill>
                  <a:schemeClr val="tx2"/>
                </a:solidFill>
              </a:rPr>
            </a:br>
            <a:r>
              <a:rPr lang="ru-RU" sz="2400" b="1" smtClean="0">
                <a:solidFill>
                  <a:schemeClr val="tx2"/>
                </a:solidFill>
              </a:rPr>
              <a:t> масштаб 1:2 500 000</a:t>
            </a:r>
          </a:p>
        </p:txBody>
      </p:sp>
      <p:pic>
        <p:nvPicPr>
          <p:cNvPr id="50182" name="Рисунок 6"/>
          <p:cNvPicPr>
            <a:picLocks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66788"/>
            <a:ext cx="9144000" cy="58912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34818" name="Rectangle 7"/>
          <p:cNvSpPr>
            <a:spLocks noChangeArrowheads="1"/>
          </p:cNvSpPr>
          <p:nvPr/>
        </p:nvSpPr>
        <p:spPr bwMode="auto">
          <a:xfrm>
            <a:off x="2339975" y="188913"/>
            <a:ext cx="47529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34819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34820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3500" y="693738"/>
            <a:ext cx="9032875" cy="503237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Научно-методическое обеспечение работ по геологическому картографированию территории</a:t>
            </a:r>
            <a:b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Российской Федерации и ее континентального шельфа</a:t>
            </a:r>
          </a:p>
        </p:txBody>
      </p:sp>
      <p:sp>
        <p:nvSpPr>
          <p:cNvPr id="34822" name="Номер слайда 1"/>
          <p:cNvSpPr txBox="1">
            <a:spLocks noGrp="1"/>
          </p:cNvSpPr>
          <p:nvPr/>
        </p:nvSpPr>
        <p:spPr bwMode="auto">
          <a:xfrm>
            <a:off x="7924800" y="6416675"/>
            <a:ext cx="76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/>
            <a:fld id="{7BC63CDB-2AF6-4E5B-B6F9-868D456ADBE4}" type="slidenum">
              <a:rPr lang="ru-RU" sz="1200">
                <a:solidFill>
                  <a:srgbClr val="BCBCBC"/>
                </a:solidFill>
              </a:rPr>
              <a:pPr algn="r"/>
              <a:t>22</a:t>
            </a:fld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64220" y="1268760"/>
            <a:ext cx="5024790" cy="4409015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34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2863202" y="4393281"/>
            <a:ext cx="6216837" cy="22483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572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35842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35843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pic>
        <p:nvPicPr>
          <p:cNvPr id="35845" name="Picture 11" descr="Ма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0463" y="1916113"/>
            <a:ext cx="2363787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85763" y="706438"/>
            <a:ext cx="3240087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Нормативно-методические документы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800725" y="706438"/>
            <a:ext cx="3240088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Программно-технологическое обеспечение</a:t>
            </a:r>
            <a:endParaRPr lang="ru-RU" dirty="0">
              <a:solidFill>
                <a:schemeClr val="tx2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491163" y="1079500"/>
            <a:ext cx="3481387" cy="768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-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Программный модуль оформления в среде </a:t>
            </a:r>
            <a:r>
              <a:rPr lang="en-US" sz="11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ArcGis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9x (10x) 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цифровых моделей Государственных геологических карт на основе Эталонных баз условных знаков 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(</a:t>
            </a:r>
            <a:r>
              <a:rPr lang="en-US" sz="11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MapDesigner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584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938338"/>
            <a:ext cx="673100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966913"/>
            <a:ext cx="642937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6388" y="1976438"/>
            <a:ext cx="6191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2188" y="2054225"/>
            <a:ext cx="6540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0" y="982663"/>
            <a:ext cx="5461000" cy="1016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ts val="1100"/>
              <a:buFontTx/>
              <a:buChar char="-"/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Единые требования к составу, структуре и форматам представления комплектов цифровых материалов листов ГК-200/2 и ГК-1000/3</a:t>
            </a:r>
          </a:p>
          <a:p>
            <a:pPr>
              <a:spcBef>
                <a:spcPts val="300"/>
              </a:spcBef>
              <a:buClr>
                <a:schemeClr val="tx1"/>
              </a:buClr>
              <a:buSzPts val="1100"/>
              <a:buFontTx/>
              <a:buChar char="-"/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Требования к содержанию и оформлению комплектов ГК-200/2 и </a:t>
            </a:r>
          </a:p>
          <a:p>
            <a:pPr>
              <a:buClr>
                <a:schemeClr val="tx1"/>
              </a:buClr>
              <a:buSzPts val="1100"/>
              <a:buFontTx/>
              <a:buChar char="-"/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ГК-1000/3, издаваемых цифровым способом </a:t>
            </a:r>
          </a:p>
          <a:p>
            <a:pPr>
              <a:spcBef>
                <a:spcPts val="300"/>
              </a:spcBef>
              <a:buClr>
                <a:schemeClr val="tx1"/>
              </a:buClr>
              <a:buSzPts val="1100"/>
              <a:buFontTx/>
              <a:buChar char="-"/>
              <a:defRPr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Требования к авторским вариантам ГК -1000/3 и ГК-200/2</a:t>
            </a:r>
            <a:endParaRPr lang="ru-RU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5854" name="Рисунок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1788" y="3298825"/>
            <a:ext cx="25400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-36513" y="2928938"/>
            <a:ext cx="2952751" cy="4318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buClr>
                <a:schemeClr val="tx1"/>
              </a:buClr>
              <a:buSzPts val="1100"/>
              <a:buFontTx/>
              <a:buChar char="-"/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Типовые макеты оформления комплекта 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Госгеолкарты-200/2</a:t>
            </a:r>
            <a:endParaRPr lang="ru-RU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128963" y="2152650"/>
            <a:ext cx="2982912" cy="738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Актуализация, унификация,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+mj-lt"/>
                <a:cs typeface="+mn-cs"/>
              </a:rPr>
              <a:t>интернет-публикация серийных легенд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+mj-lt"/>
              <a:cs typeface="+mn-cs"/>
            </a:endParaRPr>
          </a:p>
        </p:txBody>
      </p:sp>
      <p:pic>
        <p:nvPicPr>
          <p:cNvPr id="35857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1650" y="2636838"/>
            <a:ext cx="3005138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Picture 3" descr="Мазv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64263" y="4260850"/>
            <a:ext cx="2439987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6164263" y="3660775"/>
            <a:ext cx="2511425" cy="600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-ГИС- программа просмотра и тиражирования авторских цифровых моделей  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(</a:t>
            </a:r>
            <a:r>
              <a:rPr lang="en-US" sz="1100" b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MapViewerMD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5546725" y="6105525"/>
            <a:ext cx="2886075" cy="2619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-сервисные программы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4925" y="5038725"/>
            <a:ext cx="3913188" cy="43021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>
              <a:buClr>
                <a:schemeClr val="tx1"/>
              </a:buClr>
              <a:buSzPts val="1100"/>
              <a:buFontTx/>
              <a:buChar char="-"/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Разделы издательских условных знаков Эталонной базы изобразительных средств (ЭБЗ) для ГК-200/2 и ГК-1000/3</a:t>
            </a:r>
            <a:endParaRPr lang="ru-RU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35862" name="Group 24"/>
          <p:cNvGrpSpPr>
            <a:grpSpLocks noChangeAspect="1"/>
          </p:cNvGrpSpPr>
          <p:nvPr/>
        </p:nvGrpSpPr>
        <p:grpSpPr bwMode="auto">
          <a:xfrm>
            <a:off x="328613" y="5421313"/>
            <a:ext cx="1824037" cy="1465262"/>
            <a:chOff x="111" y="3319"/>
            <a:chExt cx="1149" cy="923"/>
          </a:xfrm>
        </p:grpSpPr>
        <p:sp>
          <p:nvSpPr>
            <p:cNvPr id="35865" name="AutoShape 25"/>
            <p:cNvSpPr>
              <a:spLocks noChangeAspect="1" noChangeArrowheads="1"/>
            </p:cNvSpPr>
            <p:nvPr/>
          </p:nvSpPr>
          <p:spPr bwMode="auto">
            <a:xfrm>
              <a:off x="111" y="3319"/>
              <a:ext cx="1149" cy="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pic>
          <p:nvPicPr>
            <p:cNvPr id="35866" name="Picture 2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13" y="3321"/>
              <a:ext cx="1146" cy="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7" name="Picture 27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47" y="3801"/>
              <a:ext cx="551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8" name="Freeform 28"/>
            <p:cNvSpPr>
              <a:spLocks noEditPoints="1"/>
            </p:cNvSpPr>
            <p:nvPr/>
          </p:nvSpPr>
          <p:spPr bwMode="auto">
            <a:xfrm>
              <a:off x="146" y="3799"/>
              <a:ext cx="553" cy="395"/>
            </a:xfrm>
            <a:custGeom>
              <a:avLst/>
              <a:gdLst>
                <a:gd name="T0" fmla="*/ 8 w 350"/>
                <a:gd name="T1" fmla="*/ 1537 h 250"/>
                <a:gd name="T2" fmla="*/ 2169 w 350"/>
                <a:gd name="T3" fmla="*/ 1537 h 250"/>
                <a:gd name="T4" fmla="*/ 2169 w 350"/>
                <a:gd name="T5" fmla="*/ 1558 h 250"/>
                <a:gd name="T6" fmla="*/ 8 w 350"/>
                <a:gd name="T7" fmla="*/ 1558 h 250"/>
                <a:gd name="T8" fmla="*/ 8 w 350"/>
                <a:gd name="T9" fmla="*/ 1537 h 250"/>
                <a:gd name="T10" fmla="*/ 2182 w 350"/>
                <a:gd name="T11" fmla="*/ 1545 h 250"/>
                <a:gd name="T12" fmla="*/ 2182 w 350"/>
                <a:gd name="T13" fmla="*/ 1558 h 250"/>
                <a:gd name="T14" fmla="*/ 2169 w 350"/>
                <a:gd name="T15" fmla="*/ 1558 h 250"/>
                <a:gd name="T16" fmla="*/ 2169 w 350"/>
                <a:gd name="T17" fmla="*/ 1545 h 250"/>
                <a:gd name="T18" fmla="*/ 2182 w 350"/>
                <a:gd name="T19" fmla="*/ 1545 h 250"/>
                <a:gd name="T20" fmla="*/ 2161 w 350"/>
                <a:gd name="T21" fmla="*/ 1545 h 250"/>
                <a:gd name="T22" fmla="*/ 2161 w 350"/>
                <a:gd name="T23" fmla="*/ 8 h 250"/>
                <a:gd name="T24" fmla="*/ 2182 w 350"/>
                <a:gd name="T25" fmla="*/ 8 h 250"/>
                <a:gd name="T26" fmla="*/ 2182 w 350"/>
                <a:gd name="T27" fmla="*/ 1545 h 250"/>
                <a:gd name="T28" fmla="*/ 2161 w 350"/>
                <a:gd name="T29" fmla="*/ 1545 h 250"/>
                <a:gd name="T30" fmla="*/ 2169 w 350"/>
                <a:gd name="T31" fmla="*/ 0 h 250"/>
                <a:gd name="T32" fmla="*/ 2182 w 350"/>
                <a:gd name="T33" fmla="*/ 0 h 250"/>
                <a:gd name="T34" fmla="*/ 2182 w 350"/>
                <a:gd name="T35" fmla="*/ 8 h 250"/>
                <a:gd name="T36" fmla="*/ 2169 w 350"/>
                <a:gd name="T37" fmla="*/ 8 h 250"/>
                <a:gd name="T38" fmla="*/ 2169 w 350"/>
                <a:gd name="T39" fmla="*/ 0 h 250"/>
                <a:gd name="T40" fmla="*/ 2169 w 350"/>
                <a:gd name="T41" fmla="*/ 13 h 250"/>
                <a:gd name="T42" fmla="*/ 8 w 350"/>
                <a:gd name="T43" fmla="*/ 13 h 250"/>
                <a:gd name="T44" fmla="*/ 8 w 350"/>
                <a:gd name="T45" fmla="*/ 0 h 250"/>
                <a:gd name="T46" fmla="*/ 2169 w 350"/>
                <a:gd name="T47" fmla="*/ 0 h 250"/>
                <a:gd name="T48" fmla="*/ 2169 w 350"/>
                <a:gd name="T49" fmla="*/ 13 h 250"/>
                <a:gd name="T50" fmla="*/ 0 w 350"/>
                <a:gd name="T51" fmla="*/ 8 h 250"/>
                <a:gd name="T52" fmla="*/ 0 w 350"/>
                <a:gd name="T53" fmla="*/ 0 h 250"/>
                <a:gd name="T54" fmla="*/ 8 w 350"/>
                <a:gd name="T55" fmla="*/ 0 h 250"/>
                <a:gd name="T56" fmla="*/ 8 w 350"/>
                <a:gd name="T57" fmla="*/ 8 h 250"/>
                <a:gd name="T58" fmla="*/ 0 w 350"/>
                <a:gd name="T59" fmla="*/ 8 h 250"/>
                <a:gd name="T60" fmla="*/ 21 w 350"/>
                <a:gd name="T61" fmla="*/ 8 h 250"/>
                <a:gd name="T62" fmla="*/ 21 w 350"/>
                <a:gd name="T63" fmla="*/ 1545 h 250"/>
                <a:gd name="T64" fmla="*/ 0 w 350"/>
                <a:gd name="T65" fmla="*/ 1545 h 250"/>
                <a:gd name="T66" fmla="*/ 0 w 350"/>
                <a:gd name="T67" fmla="*/ 8 h 250"/>
                <a:gd name="T68" fmla="*/ 21 w 350"/>
                <a:gd name="T69" fmla="*/ 8 h 250"/>
                <a:gd name="T70" fmla="*/ 8 w 350"/>
                <a:gd name="T71" fmla="*/ 1558 h 250"/>
                <a:gd name="T72" fmla="*/ 0 w 350"/>
                <a:gd name="T73" fmla="*/ 1558 h 250"/>
                <a:gd name="T74" fmla="*/ 0 w 350"/>
                <a:gd name="T75" fmla="*/ 1545 h 250"/>
                <a:gd name="T76" fmla="*/ 8 w 350"/>
                <a:gd name="T77" fmla="*/ 1545 h 250"/>
                <a:gd name="T78" fmla="*/ 8 w 350"/>
                <a:gd name="T79" fmla="*/ 1558 h 25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50"/>
                <a:gd name="T121" fmla="*/ 0 h 250"/>
                <a:gd name="T122" fmla="*/ 350 w 350"/>
                <a:gd name="T123" fmla="*/ 250 h 25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50" h="250">
                  <a:moveTo>
                    <a:pt x="1" y="247"/>
                  </a:moveTo>
                  <a:lnTo>
                    <a:pt x="348" y="247"/>
                  </a:lnTo>
                  <a:lnTo>
                    <a:pt x="348" y="250"/>
                  </a:lnTo>
                  <a:lnTo>
                    <a:pt x="1" y="250"/>
                  </a:lnTo>
                  <a:lnTo>
                    <a:pt x="1" y="247"/>
                  </a:lnTo>
                  <a:close/>
                  <a:moveTo>
                    <a:pt x="350" y="248"/>
                  </a:moveTo>
                  <a:lnTo>
                    <a:pt x="350" y="250"/>
                  </a:lnTo>
                  <a:lnTo>
                    <a:pt x="348" y="250"/>
                  </a:lnTo>
                  <a:lnTo>
                    <a:pt x="348" y="248"/>
                  </a:lnTo>
                  <a:lnTo>
                    <a:pt x="350" y="248"/>
                  </a:lnTo>
                  <a:close/>
                  <a:moveTo>
                    <a:pt x="347" y="248"/>
                  </a:moveTo>
                  <a:lnTo>
                    <a:pt x="347" y="1"/>
                  </a:lnTo>
                  <a:lnTo>
                    <a:pt x="350" y="1"/>
                  </a:lnTo>
                  <a:lnTo>
                    <a:pt x="350" y="248"/>
                  </a:lnTo>
                  <a:lnTo>
                    <a:pt x="347" y="248"/>
                  </a:lnTo>
                  <a:close/>
                  <a:moveTo>
                    <a:pt x="348" y="0"/>
                  </a:moveTo>
                  <a:lnTo>
                    <a:pt x="350" y="0"/>
                  </a:lnTo>
                  <a:lnTo>
                    <a:pt x="350" y="1"/>
                  </a:lnTo>
                  <a:lnTo>
                    <a:pt x="348" y="1"/>
                  </a:lnTo>
                  <a:lnTo>
                    <a:pt x="348" y="0"/>
                  </a:lnTo>
                  <a:close/>
                  <a:moveTo>
                    <a:pt x="348" y="2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348" y="0"/>
                  </a:lnTo>
                  <a:lnTo>
                    <a:pt x="348" y="2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  <a:moveTo>
                    <a:pt x="3" y="1"/>
                  </a:moveTo>
                  <a:lnTo>
                    <a:pt x="3" y="248"/>
                  </a:lnTo>
                  <a:lnTo>
                    <a:pt x="0" y="248"/>
                  </a:lnTo>
                  <a:lnTo>
                    <a:pt x="0" y="1"/>
                  </a:lnTo>
                  <a:lnTo>
                    <a:pt x="3" y="1"/>
                  </a:lnTo>
                  <a:close/>
                  <a:moveTo>
                    <a:pt x="1" y="250"/>
                  </a:moveTo>
                  <a:lnTo>
                    <a:pt x="0" y="250"/>
                  </a:lnTo>
                  <a:lnTo>
                    <a:pt x="0" y="248"/>
                  </a:lnTo>
                  <a:lnTo>
                    <a:pt x="1" y="248"/>
                  </a:lnTo>
                  <a:lnTo>
                    <a:pt x="1" y="25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69" name="Freeform 29"/>
            <p:cNvSpPr>
              <a:spLocks/>
            </p:cNvSpPr>
            <p:nvPr/>
          </p:nvSpPr>
          <p:spPr bwMode="auto">
            <a:xfrm>
              <a:off x="309" y="3597"/>
              <a:ext cx="145" cy="153"/>
            </a:xfrm>
            <a:custGeom>
              <a:avLst/>
              <a:gdLst>
                <a:gd name="T0" fmla="*/ 8 w 145"/>
                <a:gd name="T1" fmla="*/ 153 h 153"/>
                <a:gd name="T2" fmla="*/ 145 w 145"/>
                <a:gd name="T3" fmla="*/ 6 h 153"/>
                <a:gd name="T4" fmla="*/ 139 w 145"/>
                <a:gd name="T5" fmla="*/ 0 h 153"/>
                <a:gd name="T6" fmla="*/ 0 w 145"/>
                <a:gd name="T7" fmla="*/ 147 h 153"/>
                <a:gd name="T8" fmla="*/ 8 w 145"/>
                <a:gd name="T9" fmla="*/ 153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5"/>
                <a:gd name="T16" fmla="*/ 0 h 153"/>
                <a:gd name="T17" fmla="*/ 145 w 145"/>
                <a:gd name="T18" fmla="*/ 153 h 1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5" h="153">
                  <a:moveTo>
                    <a:pt x="8" y="153"/>
                  </a:moveTo>
                  <a:lnTo>
                    <a:pt x="145" y="6"/>
                  </a:lnTo>
                  <a:lnTo>
                    <a:pt x="139" y="0"/>
                  </a:lnTo>
                  <a:lnTo>
                    <a:pt x="0" y="147"/>
                  </a:lnTo>
                  <a:lnTo>
                    <a:pt x="8" y="153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70" name="Freeform 30"/>
            <p:cNvSpPr>
              <a:spLocks/>
            </p:cNvSpPr>
            <p:nvPr/>
          </p:nvSpPr>
          <p:spPr bwMode="auto">
            <a:xfrm>
              <a:off x="291" y="3706"/>
              <a:ext cx="62" cy="65"/>
            </a:xfrm>
            <a:custGeom>
              <a:avLst/>
              <a:gdLst>
                <a:gd name="T0" fmla="*/ 0 w 62"/>
                <a:gd name="T1" fmla="*/ 65 h 65"/>
                <a:gd name="T2" fmla="*/ 62 w 62"/>
                <a:gd name="T3" fmla="*/ 36 h 65"/>
                <a:gd name="T4" fmla="*/ 62 w 62"/>
                <a:gd name="T5" fmla="*/ 36 h 65"/>
                <a:gd name="T6" fmla="*/ 60 w 62"/>
                <a:gd name="T7" fmla="*/ 36 h 65"/>
                <a:gd name="T8" fmla="*/ 59 w 62"/>
                <a:gd name="T9" fmla="*/ 36 h 65"/>
                <a:gd name="T10" fmla="*/ 57 w 62"/>
                <a:gd name="T11" fmla="*/ 35 h 65"/>
                <a:gd name="T12" fmla="*/ 56 w 62"/>
                <a:gd name="T13" fmla="*/ 35 h 65"/>
                <a:gd name="T14" fmla="*/ 54 w 62"/>
                <a:gd name="T15" fmla="*/ 33 h 65"/>
                <a:gd name="T16" fmla="*/ 52 w 62"/>
                <a:gd name="T17" fmla="*/ 33 h 65"/>
                <a:gd name="T18" fmla="*/ 51 w 62"/>
                <a:gd name="T19" fmla="*/ 32 h 65"/>
                <a:gd name="T20" fmla="*/ 49 w 62"/>
                <a:gd name="T21" fmla="*/ 32 h 65"/>
                <a:gd name="T22" fmla="*/ 48 w 62"/>
                <a:gd name="T23" fmla="*/ 30 h 65"/>
                <a:gd name="T24" fmla="*/ 46 w 62"/>
                <a:gd name="T25" fmla="*/ 30 h 65"/>
                <a:gd name="T26" fmla="*/ 45 w 62"/>
                <a:gd name="T27" fmla="*/ 29 h 65"/>
                <a:gd name="T28" fmla="*/ 43 w 62"/>
                <a:gd name="T29" fmla="*/ 29 h 65"/>
                <a:gd name="T30" fmla="*/ 41 w 62"/>
                <a:gd name="T31" fmla="*/ 27 h 65"/>
                <a:gd name="T32" fmla="*/ 41 w 62"/>
                <a:gd name="T33" fmla="*/ 25 h 65"/>
                <a:gd name="T34" fmla="*/ 40 w 62"/>
                <a:gd name="T35" fmla="*/ 25 h 65"/>
                <a:gd name="T36" fmla="*/ 38 w 62"/>
                <a:gd name="T37" fmla="*/ 24 h 65"/>
                <a:gd name="T38" fmla="*/ 37 w 62"/>
                <a:gd name="T39" fmla="*/ 22 h 65"/>
                <a:gd name="T40" fmla="*/ 37 w 62"/>
                <a:gd name="T41" fmla="*/ 21 h 65"/>
                <a:gd name="T42" fmla="*/ 35 w 62"/>
                <a:gd name="T43" fmla="*/ 21 h 65"/>
                <a:gd name="T44" fmla="*/ 33 w 62"/>
                <a:gd name="T45" fmla="*/ 19 h 65"/>
                <a:gd name="T46" fmla="*/ 32 w 62"/>
                <a:gd name="T47" fmla="*/ 18 h 65"/>
                <a:gd name="T48" fmla="*/ 32 w 62"/>
                <a:gd name="T49" fmla="*/ 16 h 65"/>
                <a:gd name="T50" fmla="*/ 30 w 62"/>
                <a:gd name="T51" fmla="*/ 14 h 65"/>
                <a:gd name="T52" fmla="*/ 30 w 62"/>
                <a:gd name="T53" fmla="*/ 13 h 65"/>
                <a:gd name="T54" fmla="*/ 29 w 62"/>
                <a:gd name="T55" fmla="*/ 11 h 65"/>
                <a:gd name="T56" fmla="*/ 27 w 62"/>
                <a:gd name="T57" fmla="*/ 11 h 65"/>
                <a:gd name="T58" fmla="*/ 27 w 62"/>
                <a:gd name="T59" fmla="*/ 10 h 65"/>
                <a:gd name="T60" fmla="*/ 26 w 62"/>
                <a:gd name="T61" fmla="*/ 8 h 65"/>
                <a:gd name="T62" fmla="*/ 26 w 62"/>
                <a:gd name="T63" fmla="*/ 6 h 65"/>
                <a:gd name="T64" fmla="*/ 24 w 62"/>
                <a:gd name="T65" fmla="*/ 3 h 65"/>
                <a:gd name="T66" fmla="*/ 24 w 62"/>
                <a:gd name="T67" fmla="*/ 2 h 65"/>
                <a:gd name="T68" fmla="*/ 24 w 62"/>
                <a:gd name="T69" fmla="*/ 0 h 65"/>
                <a:gd name="T70" fmla="*/ 0 w 62"/>
                <a:gd name="T71" fmla="*/ 65 h 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2"/>
                <a:gd name="T109" fmla="*/ 0 h 65"/>
                <a:gd name="T110" fmla="*/ 62 w 62"/>
                <a:gd name="T111" fmla="*/ 65 h 6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2" h="65">
                  <a:moveTo>
                    <a:pt x="0" y="65"/>
                  </a:moveTo>
                  <a:lnTo>
                    <a:pt x="62" y="36"/>
                  </a:lnTo>
                  <a:lnTo>
                    <a:pt x="60" y="36"/>
                  </a:lnTo>
                  <a:lnTo>
                    <a:pt x="59" y="36"/>
                  </a:lnTo>
                  <a:lnTo>
                    <a:pt x="57" y="35"/>
                  </a:lnTo>
                  <a:lnTo>
                    <a:pt x="56" y="35"/>
                  </a:lnTo>
                  <a:lnTo>
                    <a:pt x="54" y="33"/>
                  </a:lnTo>
                  <a:lnTo>
                    <a:pt x="52" y="33"/>
                  </a:lnTo>
                  <a:lnTo>
                    <a:pt x="51" y="32"/>
                  </a:lnTo>
                  <a:lnTo>
                    <a:pt x="49" y="32"/>
                  </a:lnTo>
                  <a:lnTo>
                    <a:pt x="48" y="30"/>
                  </a:lnTo>
                  <a:lnTo>
                    <a:pt x="46" y="30"/>
                  </a:lnTo>
                  <a:lnTo>
                    <a:pt x="45" y="29"/>
                  </a:lnTo>
                  <a:lnTo>
                    <a:pt x="43" y="29"/>
                  </a:lnTo>
                  <a:lnTo>
                    <a:pt x="41" y="27"/>
                  </a:lnTo>
                  <a:lnTo>
                    <a:pt x="41" y="25"/>
                  </a:lnTo>
                  <a:lnTo>
                    <a:pt x="40" y="25"/>
                  </a:lnTo>
                  <a:lnTo>
                    <a:pt x="38" y="24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5" y="21"/>
                  </a:lnTo>
                  <a:lnTo>
                    <a:pt x="33" y="19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0" y="13"/>
                  </a:lnTo>
                  <a:lnTo>
                    <a:pt x="29" y="11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35863" name="Рисунок 2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33600" y="5421313"/>
            <a:ext cx="1412875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4" name="Рисунок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16338" y="5038725"/>
            <a:ext cx="2395537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36866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36867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36869" name="Прямоугольник 5"/>
          <p:cNvSpPr>
            <a:spLocks noChangeArrowheads="1"/>
          </p:cNvSpPr>
          <p:nvPr/>
        </p:nvSpPr>
        <p:spPr bwMode="auto">
          <a:xfrm>
            <a:off x="0" y="685800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chemeClr val="tx2"/>
                </a:solidFill>
                <a:latin typeface="Calibri" pitchFamily="34" charset="0"/>
              </a:rPr>
              <a:t>Схема размещения геологических организаций – исполнителей  работ по Государственному геологическому картографированию</a:t>
            </a:r>
          </a:p>
          <a:p>
            <a:pPr algn="ctr"/>
            <a:r>
              <a:rPr lang="ru-RU" sz="1400" b="1">
                <a:solidFill>
                  <a:schemeClr val="tx2"/>
                </a:solidFill>
                <a:latin typeface="Calibri" pitchFamily="34" charset="0"/>
              </a:rPr>
              <a:t>(по состоянию на 2013 год)</a:t>
            </a:r>
          </a:p>
        </p:txBody>
      </p:sp>
      <p:pic>
        <p:nvPicPr>
          <p:cNvPr id="36870" name="Рисунок 6"/>
          <p:cNvPicPr>
            <a:picLocks noChangeAspect="1"/>
          </p:cNvPicPr>
          <p:nvPr/>
        </p:nvPicPr>
        <p:blipFill>
          <a:blip r:embed="rId2"/>
          <a:srcRect b="9639"/>
          <a:stretch>
            <a:fillRect/>
          </a:stretch>
        </p:blipFill>
        <p:spPr bwMode="auto">
          <a:xfrm>
            <a:off x="0" y="1592263"/>
            <a:ext cx="9144000" cy="48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1046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1047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1048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1049" name="Rectangle 8"/>
          <p:cNvSpPr>
            <a:spLocks noChangeArrowheads="1"/>
          </p:cNvSpPr>
          <p:nvPr/>
        </p:nvSpPr>
        <p:spPr bwMode="auto">
          <a:xfrm>
            <a:off x="2268538" y="687388"/>
            <a:ext cx="43926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Кадровая обеспеченность работ</a:t>
            </a:r>
          </a:p>
        </p:txBody>
      </p:sp>
      <p:sp>
        <p:nvSpPr>
          <p:cNvPr id="1050" name="Rectangle 9"/>
          <p:cNvSpPr>
            <a:spLocks noChangeArrowheads="1"/>
          </p:cNvSpPr>
          <p:nvPr/>
        </p:nvSpPr>
        <p:spPr bwMode="auto">
          <a:xfrm>
            <a:off x="350838" y="1306513"/>
            <a:ext cx="803751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100">
                <a:solidFill>
                  <a:srgbClr val="002060"/>
                </a:solidFill>
              </a:rPr>
              <a:t>Сопоставление расчетной и фактической численности геологического персонала государственных служб и предприятий по регионам России</a:t>
            </a:r>
          </a:p>
        </p:txBody>
      </p:sp>
      <p:graphicFrame>
        <p:nvGraphicFramePr>
          <p:cNvPr id="1044" name="Object 20"/>
          <p:cNvGraphicFramePr>
            <a:graphicFrameLocks noGrp="1" noChangeAspect="1"/>
          </p:cNvGraphicFramePr>
          <p:nvPr/>
        </p:nvGraphicFramePr>
        <p:xfrm>
          <a:off x="323850" y="1943100"/>
          <a:ext cx="8424863" cy="4294188"/>
        </p:xfrm>
        <a:graphic>
          <a:graphicData uri="http://schemas.openxmlformats.org/presentationml/2006/ole">
            <p:oleObj spid="_x0000_s1044" name="CorelDRAW" r:id="rId3" imgW="7276320" imgH="507492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40962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40963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40964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200025" y="765175"/>
            <a:ext cx="87645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>
                <a:solidFill>
                  <a:schemeClr val="tx2"/>
                </a:solidFill>
                <a:latin typeface="Times New Roman" pitchFamily="18" charset="0"/>
              </a:rPr>
              <a:t>Востребованность изданных Государственных геологических карт</a:t>
            </a:r>
          </a:p>
          <a:p>
            <a:pPr algn="ctr"/>
            <a:r>
              <a:rPr lang="ru-RU" sz="1400" b="1">
                <a:solidFill>
                  <a:schemeClr val="tx2"/>
                </a:solidFill>
                <a:latin typeface="Times New Roman" pitchFamily="18" charset="0"/>
              </a:rPr>
              <a:t>(по данным Резервного фонда Госгеолкарт Роснедра, ФГУП</a:t>
            </a:r>
            <a:r>
              <a:rPr lang="en-US" sz="14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1400" b="1">
                <a:solidFill>
                  <a:schemeClr val="tx2"/>
                </a:solidFill>
                <a:latin typeface="Times New Roman" pitchFamily="18" charset="0"/>
              </a:rPr>
              <a:t>«ВСЕГЕИ»)</a:t>
            </a:r>
            <a:endParaRPr lang="ru-RU" sz="1400">
              <a:solidFill>
                <a:schemeClr val="tx2"/>
              </a:solidFill>
            </a:endParaRPr>
          </a:p>
        </p:txBody>
      </p:sp>
      <p:grpSp>
        <p:nvGrpSpPr>
          <p:cNvPr id="40966" name="Group 489"/>
          <p:cNvGrpSpPr>
            <a:grpSpLocks noChangeAspect="1"/>
          </p:cNvGrpSpPr>
          <p:nvPr/>
        </p:nvGrpSpPr>
        <p:grpSpPr bwMode="auto">
          <a:xfrm>
            <a:off x="200025" y="1622425"/>
            <a:ext cx="1973263" cy="1655763"/>
            <a:chOff x="4241" y="754"/>
            <a:chExt cx="1418" cy="1190"/>
          </a:xfrm>
        </p:grpSpPr>
        <p:sp>
          <p:nvSpPr>
            <p:cNvPr id="41087" name="AutoShape 490"/>
            <p:cNvSpPr>
              <a:spLocks noChangeAspect="1" noChangeArrowheads="1"/>
            </p:cNvSpPr>
            <p:nvPr/>
          </p:nvSpPr>
          <p:spPr bwMode="auto">
            <a:xfrm>
              <a:off x="4241" y="754"/>
              <a:ext cx="1418" cy="1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pic>
          <p:nvPicPr>
            <p:cNvPr id="41088" name="Picture 49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59" y="777"/>
              <a:ext cx="597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89" name="Picture 49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41" y="754"/>
              <a:ext cx="611" cy="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90" name="Picture 49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19" y="1089"/>
              <a:ext cx="594" cy="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Таблица 7"/>
          <p:cNvGraphicFramePr>
            <a:graphicFrameLocks noGrp="1"/>
          </p:cNvGraphicFramePr>
          <p:nvPr/>
        </p:nvGraphicFramePr>
        <p:xfrm>
          <a:off x="2341563" y="1455738"/>
          <a:ext cx="6664325" cy="2533650"/>
        </p:xfrm>
        <a:graphic>
          <a:graphicData uri="http://schemas.openxmlformats.org/drawingml/2006/table">
            <a:tbl>
              <a:tblPr/>
              <a:tblGrid>
                <a:gridCol w="1390650"/>
                <a:gridCol w="614362"/>
                <a:gridCol w="614363"/>
                <a:gridCol w="614362"/>
                <a:gridCol w="612775"/>
                <a:gridCol w="614363"/>
                <a:gridCol w="614362"/>
                <a:gridCol w="614363"/>
                <a:gridCol w="469900"/>
                <a:gridCol w="504825"/>
              </a:tblGrid>
              <a:tr h="512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</a:rPr>
                        <a:t>Категории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Arial" pitchFamily="34" charset="0"/>
                        </a:rPr>
                        <a:t>пользователей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</a:rPr>
                        <a:t>2004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</a:rPr>
                        <a:t>2005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</a:rPr>
                        <a:t>2006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</a:rPr>
                        <a:t>2007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</a:rPr>
                        <a:t>2008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</a:rPr>
                        <a:t>2009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</a:rPr>
                        <a:t>2011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Book Antiqua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1"/>
                    </a:solidFill>
                  </a:tcPr>
                </a:tc>
              </a:tr>
              <a:tr h="200025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Arial" pitchFamily="34" charset="0"/>
                        </a:rPr>
                        <a:t>Запросы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Arial" pitchFamily="34" charset="0"/>
                        </a:rPr>
                        <a:t>на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Arial" pitchFamily="34" charset="0"/>
                        </a:rPr>
                        <a:t>ГК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-1000 (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Arial" pitchFamily="34" charset="0"/>
                        </a:rPr>
                        <a:t>листов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Arial" pitchFamily="34" charset="0"/>
                        </a:rPr>
                        <a:t>Предприятия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Arial" pitchFamily="34" charset="0"/>
                        </a:rPr>
                        <a:t>Роснедра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43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134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153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174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151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112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240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Book Antiqua" pitchFamily="18" charset="0"/>
                        </a:rPr>
                        <a:t>350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Book Antiqua" pitchFamily="18" charset="0"/>
                        </a:rPr>
                        <a:t>145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Недропользователи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80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198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528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512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462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408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</a:rPr>
                        <a:t>319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</a:rPr>
                        <a:t>587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Arial" pitchFamily="34" charset="0"/>
                        </a:rPr>
                        <a:t>Итого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123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196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351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702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663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574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648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Book Antiqua" pitchFamily="18" charset="0"/>
                        </a:rPr>
                        <a:t>669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Book Antiqua" pitchFamily="18" charset="0"/>
                        </a:rPr>
                        <a:t>732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Arial" pitchFamily="34" charset="0"/>
                        </a:rPr>
                        <a:t>Запросы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Arial" pitchFamily="34" charset="0"/>
                        </a:rPr>
                        <a:t>на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Arial" pitchFamily="34" charset="0"/>
                        </a:rPr>
                        <a:t>ГК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-200 (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Arial" pitchFamily="34" charset="0"/>
                        </a:rPr>
                        <a:t>листов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Arial" pitchFamily="34" charset="0"/>
                        </a:rPr>
                        <a:t>Предприятия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Arial" pitchFamily="34" charset="0"/>
                        </a:rPr>
                        <a:t>Роснедра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137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32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92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36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48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92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128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Book Antiqua" pitchFamily="18" charset="0"/>
                        </a:rPr>
                        <a:t>524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Book Antiqua" pitchFamily="18" charset="0"/>
                        </a:rPr>
                        <a:t>337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Недропользователи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304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237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396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628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921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902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1973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</a:rPr>
                        <a:t>1159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pitchFamily="18" charset="0"/>
                        </a:rPr>
                        <a:t>931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Arial" pitchFamily="34" charset="0"/>
                        </a:rPr>
                        <a:t>Итого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441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269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488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664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969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994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Times New Roman" pitchFamily="18" charset="0"/>
                        </a:rPr>
                        <a:t>2101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Book Antiqua" pitchFamily="18" charset="0"/>
                        </a:rPr>
                        <a:t>1683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C17"/>
                          </a:solidFill>
                          <a:effectLst/>
                          <a:latin typeface="Book Antiqua" pitchFamily="18" charset="0"/>
                        </a:rPr>
                        <a:t>1268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89" name="Диаграмма 8"/>
          <p:cNvGraphicFramePr>
            <a:graphicFrameLocks/>
          </p:cNvGraphicFramePr>
          <p:nvPr/>
        </p:nvGraphicFramePr>
        <p:xfrm>
          <a:off x="4636294" y="3992588"/>
          <a:ext cx="4110037" cy="231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390" name="Диаграмма 9"/>
          <p:cNvGraphicFramePr>
            <a:graphicFrameLocks/>
          </p:cNvGraphicFramePr>
          <p:nvPr/>
        </p:nvGraphicFramePr>
        <p:xfrm>
          <a:off x="290620" y="3983038"/>
          <a:ext cx="378756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1085" name="TextBox 10"/>
          <p:cNvSpPr txBox="1">
            <a:spLocks noChangeArrowheads="1"/>
          </p:cNvSpPr>
          <p:nvPr/>
        </p:nvSpPr>
        <p:spPr bwMode="auto">
          <a:xfrm>
            <a:off x="846138" y="4003675"/>
            <a:ext cx="2674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</a:rPr>
              <a:t>Количество запросов на ГК-1000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1086" name="TextBox 11"/>
          <p:cNvSpPr txBox="1">
            <a:spLocks noChangeArrowheads="1"/>
          </p:cNvSpPr>
          <p:nvPr/>
        </p:nvSpPr>
        <p:spPr bwMode="auto">
          <a:xfrm>
            <a:off x="5108575" y="4014788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</a:rPr>
              <a:t>Количество запросов на ГК-200</a:t>
            </a:r>
            <a:endParaRPr lang="ru-RU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41986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41987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41988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95288" y="2708275"/>
            <a:ext cx="1873250" cy="1873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17563" y="5110163"/>
            <a:ext cx="1603375" cy="15430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182688" y="773113"/>
            <a:ext cx="1997075" cy="1655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1992" name="TextBox 1"/>
          <p:cNvSpPr txBox="1">
            <a:spLocks noChangeArrowheads="1"/>
          </p:cNvSpPr>
          <p:nvPr/>
        </p:nvSpPr>
        <p:spPr bwMode="auto">
          <a:xfrm>
            <a:off x="4198938" y="836613"/>
            <a:ext cx="3508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tx2"/>
                </a:solidFill>
                <a:latin typeface="Times New Roman" pitchFamily="18" charset="0"/>
              </a:rPr>
              <a:t>Электронное издание Госгеолкарты-200</a:t>
            </a:r>
            <a:endParaRPr lang="ru-RU" sz="1400">
              <a:solidFill>
                <a:schemeClr val="tx2"/>
              </a:solidFill>
            </a:endParaRPr>
          </a:p>
        </p:txBody>
      </p:sp>
      <p:pic>
        <p:nvPicPr>
          <p:cNvPr id="41993" name="Picture 2" descr="\\Pc-szkgp01\D\2013\Коллегия_Роснедра_март13\p1.jpg"/>
          <p:cNvPicPr>
            <a:picLocks noChangeAspect="1" noChangeArrowheads="1"/>
          </p:cNvPicPr>
          <p:nvPr/>
        </p:nvPicPr>
        <p:blipFill>
          <a:blip r:embed="rId2"/>
          <a:srcRect l="5785" t="3716" r="70598" b="67130"/>
          <a:stretch>
            <a:fillRect/>
          </a:stretch>
        </p:blipFill>
        <p:spPr bwMode="auto">
          <a:xfrm>
            <a:off x="1292225" y="836613"/>
            <a:ext cx="1808163" cy="152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4" name="Picture 2" descr="\\Pc-szkgp01\D\2013\Коллегия_Роснедра_март13\p1.jpg"/>
          <p:cNvPicPr>
            <a:picLocks noChangeAspect="1" noChangeArrowheads="1"/>
          </p:cNvPicPr>
          <p:nvPr/>
        </p:nvPicPr>
        <p:blipFill>
          <a:blip r:embed="rId2"/>
          <a:srcRect l="10085" t="37492" r="74220" b="35516"/>
          <a:stretch>
            <a:fillRect/>
          </a:stretch>
        </p:blipFill>
        <p:spPr bwMode="auto">
          <a:xfrm>
            <a:off x="993775" y="5170488"/>
            <a:ext cx="1201738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2" descr="\\Pc-szkgp01\D\2013\Коллегия_Роснедра_март13\p1.jpg"/>
          <p:cNvPicPr>
            <a:picLocks noChangeAspect="1" noChangeArrowheads="1"/>
          </p:cNvPicPr>
          <p:nvPr/>
        </p:nvPicPr>
        <p:blipFill>
          <a:blip r:embed="rId2"/>
          <a:srcRect l="7687" t="66716" r="70091"/>
          <a:stretch>
            <a:fillRect/>
          </a:stretch>
        </p:blipFill>
        <p:spPr bwMode="auto">
          <a:xfrm>
            <a:off x="495300" y="2800350"/>
            <a:ext cx="1700213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2" descr="\\Pc-szkgp01\D\2013\Коллегия_Роснедра_март13\p1.jpg"/>
          <p:cNvPicPr>
            <a:picLocks noChangeAspect="1" noChangeArrowheads="1"/>
          </p:cNvPicPr>
          <p:nvPr/>
        </p:nvPicPr>
        <p:blipFill>
          <a:blip r:embed="rId2"/>
          <a:srcRect l="50455" t="17943" r="2921" b="14072"/>
          <a:stretch>
            <a:fillRect/>
          </a:stretch>
        </p:blipFill>
        <p:spPr bwMode="auto">
          <a:xfrm>
            <a:off x="5311775" y="2014538"/>
            <a:ext cx="35687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Прямая со стрелкой 37"/>
          <p:cNvCxnSpPr>
            <a:stCxn id="32" idx="3"/>
          </p:cNvCxnSpPr>
          <p:nvPr/>
        </p:nvCxnSpPr>
        <p:spPr>
          <a:xfrm>
            <a:off x="3179763" y="1600200"/>
            <a:ext cx="2039937" cy="2071688"/>
          </a:xfrm>
          <a:prstGeom prst="straightConnector1">
            <a:avLst/>
          </a:prstGeom>
          <a:ln w="222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2195513" y="3795713"/>
            <a:ext cx="3024187" cy="209550"/>
          </a:xfrm>
          <a:prstGeom prst="straightConnector1">
            <a:avLst/>
          </a:prstGeom>
          <a:ln w="222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2427288" y="4379913"/>
            <a:ext cx="2884487" cy="1497012"/>
          </a:xfrm>
          <a:prstGeom prst="straightConnector1">
            <a:avLst/>
          </a:prstGeom>
          <a:ln w="222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00" name="TextBox 44"/>
          <p:cNvSpPr txBox="1">
            <a:spLocks noChangeArrowheads="1"/>
          </p:cNvSpPr>
          <p:nvPr/>
        </p:nvSpPr>
        <p:spPr bwMode="auto">
          <a:xfrm>
            <a:off x="712788" y="4832350"/>
            <a:ext cx="19891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/>
              <a:t>Объяснительная записка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43010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43011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43012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43013" name="TextBox 31"/>
          <p:cNvSpPr txBox="1">
            <a:spLocks noChangeArrowheads="1"/>
          </p:cNvSpPr>
          <p:nvPr/>
        </p:nvSpPr>
        <p:spPr bwMode="auto">
          <a:xfrm>
            <a:off x="2901950" y="765175"/>
            <a:ext cx="3036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solidFill>
                  <a:schemeClr val="tx2"/>
                </a:solidFill>
                <a:latin typeface="Times New Roman" pitchFamily="18" charset="0"/>
              </a:rPr>
              <a:t>ГИС-Атлас Российской Федерации</a:t>
            </a:r>
            <a:endParaRPr lang="ru-RU" sz="1400">
              <a:solidFill>
                <a:schemeClr val="tx2"/>
              </a:solidFill>
            </a:endParaRPr>
          </a:p>
        </p:txBody>
      </p:sp>
      <p:grpSp>
        <p:nvGrpSpPr>
          <p:cNvPr id="43014" name="Группа 7"/>
          <p:cNvGrpSpPr>
            <a:grpSpLocks/>
          </p:cNvGrpSpPr>
          <p:nvPr/>
        </p:nvGrpSpPr>
        <p:grpSpPr bwMode="auto">
          <a:xfrm>
            <a:off x="809625" y="1196975"/>
            <a:ext cx="7221538" cy="5095875"/>
            <a:chOff x="810345" y="1196752"/>
            <a:chExt cx="7220098" cy="5096459"/>
          </a:xfrm>
        </p:grpSpPr>
        <p:pic>
          <p:nvPicPr>
            <p:cNvPr id="43015" name="Picture 2"/>
            <p:cNvPicPr>
              <a:picLocks noChangeAspect="1" noChangeArrowheads="1"/>
            </p:cNvPicPr>
            <p:nvPr/>
          </p:nvPicPr>
          <p:blipFill>
            <a:blip r:embed="rId2"/>
            <a:srcRect l="2039" t="6108" r="1250" b="2312"/>
            <a:stretch>
              <a:fillRect/>
            </a:stretch>
          </p:blipFill>
          <p:spPr bwMode="auto">
            <a:xfrm>
              <a:off x="810345" y="1196752"/>
              <a:ext cx="7220098" cy="5096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6" name="TextBox 6"/>
            <p:cNvSpPr txBox="1">
              <a:spLocks noChangeArrowheads="1"/>
            </p:cNvSpPr>
            <p:nvPr/>
          </p:nvSpPr>
          <p:spPr bwMode="auto">
            <a:xfrm>
              <a:off x="3753043" y="2249012"/>
              <a:ext cx="3198183" cy="4616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>
                  <a:latin typeface="Calibri" pitchFamily="34" charset="0"/>
                </a:rPr>
                <a:t>Российская Федерация</a:t>
              </a:r>
            </a:p>
          </p:txBody>
        </p:sp>
        <p:sp>
          <p:nvSpPr>
            <p:cNvPr id="43017" name="TextBox 8"/>
            <p:cNvSpPr txBox="1">
              <a:spLocks noChangeArrowheads="1"/>
            </p:cNvSpPr>
            <p:nvPr/>
          </p:nvSpPr>
          <p:spPr bwMode="auto">
            <a:xfrm>
              <a:off x="3403915" y="3573016"/>
              <a:ext cx="4032448" cy="4616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400">
                  <a:latin typeface="Calibri" pitchFamily="34" charset="0"/>
                </a:rPr>
                <a:t>Федеральный округ</a:t>
              </a:r>
            </a:p>
          </p:txBody>
        </p:sp>
        <p:sp>
          <p:nvSpPr>
            <p:cNvPr id="43018" name="TextBox 9"/>
            <p:cNvSpPr txBox="1">
              <a:spLocks noChangeArrowheads="1"/>
            </p:cNvSpPr>
            <p:nvPr/>
          </p:nvSpPr>
          <p:spPr bwMode="auto">
            <a:xfrm>
              <a:off x="3335910" y="5788661"/>
              <a:ext cx="4032448" cy="4616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400">
                  <a:latin typeface="Calibri" pitchFamily="34" charset="0"/>
                </a:rPr>
                <a:t>Субъект Федерации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Объект 3" descr="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0" y="989013"/>
            <a:ext cx="8221663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44035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44036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63813" y="681038"/>
            <a:ext cx="381317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Интернет-портал проекта «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OneGeology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150813" y="692150"/>
            <a:ext cx="8783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solidFill>
                  <a:schemeClr val="tx2"/>
                </a:solidFill>
                <a:latin typeface="Calibri" pitchFamily="34" charset="0"/>
              </a:rPr>
              <a:t>Направления геологического изучения территории России и ее континентального шельфа. Сложившаяся структура затрат 2008-2012 годы. </a:t>
            </a:r>
            <a:endParaRPr lang="ru-RU" sz="1400" b="1" i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46638" y="1535113"/>
            <a:ext cx="215900" cy="2159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54575" y="2133600"/>
            <a:ext cx="215900" cy="2159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856163" y="2770188"/>
            <a:ext cx="215900" cy="2159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856163" y="3290888"/>
            <a:ext cx="215900" cy="21590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65688" y="3933825"/>
            <a:ext cx="215900" cy="2159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865688" y="4514850"/>
            <a:ext cx="215900" cy="215900"/>
          </a:xfrm>
          <a:prstGeom prst="rect">
            <a:avLst/>
          </a:prstGeom>
          <a:solidFill>
            <a:srgbClr val="65C7A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846638" y="5051425"/>
            <a:ext cx="215900" cy="21590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4575" y="5732463"/>
            <a:ext cx="215900" cy="217487"/>
          </a:xfrm>
          <a:prstGeom prst="rect">
            <a:avLst/>
          </a:prstGeom>
          <a:solidFill>
            <a:schemeClr val="accent4">
              <a:lumMod val="40000"/>
              <a:lumOff val="60000"/>
              <a:alpha val="83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56213" y="1444625"/>
            <a:ext cx="291623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региональные геолого-геофизические и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геологосъемочные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работы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219700" y="2020888"/>
            <a:ext cx="3455988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работы по созданию государственной сети опорных геолого-геофизических профилей, параметрических и сверхглубоких скважин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232400" y="2678113"/>
            <a:ext cx="294005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работы специального геологического назначения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219700" y="3260725"/>
            <a:ext cx="371475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Геолого-геофизические работы по прогнозу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землятрясений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60975" y="3756025"/>
            <a:ext cx="291147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Гидрогеологическая, инженерно-                                                   геологическая и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геоэкологическая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съемки.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292725" y="4424363"/>
            <a:ext cx="2879725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государственный мониторинг и прогнозирование состояния недр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327650" y="4872038"/>
            <a:ext cx="285115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государственное информационное геологическое обеспечение недропользования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294313" y="5519738"/>
            <a:ext cx="31496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тематические  и опытно-методические работы, связанные с геологическим изучением недр.</a:t>
            </a:r>
          </a:p>
        </p:txBody>
      </p:sp>
      <p:sp>
        <p:nvSpPr>
          <p:cNvPr id="15379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15380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15381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/>
        </p:nvGraphicFramePr>
        <p:xfrm>
          <a:off x="158523" y="1691086"/>
          <a:ext cx="4093646" cy="4719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383" name="TextBox 3"/>
          <p:cNvSpPr txBox="1">
            <a:spLocks noChangeArrowheads="1"/>
          </p:cNvSpPr>
          <p:nvPr/>
        </p:nvSpPr>
        <p:spPr bwMode="auto">
          <a:xfrm>
            <a:off x="400050" y="1412875"/>
            <a:ext cx="35385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rgbClr val="002060"/>
                </a:solidFill>
              </a:rPr>
              <a:t>Структура</a:t>
            </a:r>
            <a:r>
              <a:rPr lang="ru-RU" sz="12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1200" b="1">
                <a:solidFill>
                  <a:srgbClr val="002060"/>
                </a:solidFill>
              </a:rPr>
              <a:t>финансирования</a:t>
            </a:r>
            <a:r>
              <a:rPr lang="ru-RU" sz="12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1200" b="1">
                <a:solidFill>
                  <a:srgbClr val="002060"/>
                </a:solidFill>
              </a:rPr>
              <a:t>работ</a:t>
            </a:r>
            <a:r>
              <a:rPr lang="ru-RU" sz="1200" b="1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ru-RU" sz="1200" b="1">
                <a:solidFill>
                  <a:srgbClr val="002060"/>
                </a:solidFill>
              </a:rPr>
              <a:t>млн</a:t>
            </a:r>
            <a:r>
              <a:rPr lang="ru-RU" sz="1200" b="1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ru-RU" sz="1200" b="1">
                <a:solidFill>
                  <a:srgbClr val="002060"/>
                </a:solidFill>
              </a:rPr>
              <a:t>руб</a:t>
            </a:r>
            <a:endParaRPr lang="ru-RU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45058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45059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pic>
        <p:nvPicPr>
          <p:cNvPr id="45061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" y="1074738"/>
            <a:ext cx="4246563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Box 5"/>
          <p:cNvSpPr txBox="1">
            <a:spLocks noChangeArrowheads="1"/>
          </p:cNvSpPr>
          <p:nvPr/>
        </p:nvSpPr>
        <p:spPr bwMode="auto">
          <a:xfrm>
            <a:off x="255588" y="755650"/>
            <a:ext cx="40020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rgbClr val="222268"/>
                </a:solidFill>
              </a:rPr>
              <a:t>Геологическая карта России масштаба 1:2 500 000</a:t>
            </a:r>
            <a:endParaRPr lang="ru-RU" sz="1200"/>
          </a:p>
        </p:txBody>
      </p:sp>
      <p:pic>
        <p:nvPicPr>
          <p:cNvPr id="4506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1074738"/>
            <a:ext cx="43434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4713288" y="681038"/>
            <a:ext cx="432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222268"/>
                </a:solidFill>
              </a:rPr>
              <a:t>Карта четвертичных отложений территории Российской Федерации масштаба 1:2 500 000</a:t>
            </a:r>
            <a:endParaRPr lang="ru-RU" sz="1200"/>
          </a:p>
        </p:txBody>
      </p:sp>
      <p:pic>
        <p:nvPicPr>
          <p:cNvPr id="45065" name="Picture 4" descr="Минерагеническая карта России 5 000 000 А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95250" y="4098925"/>
            <a:ext cx="4240213" cy="2413000"/>
          </a:xfrm>
        </p:spPr>
      </p:pic>
      <p:sp>
        <p:nvSpPr>
          <p:cNvPr id="45066" name="TextBox 11"/>
          <p:cNvSpPr txBox="1">
            <a:spLocks noChangeArrowheads="1"/>
          </p:cNvSpPr>
          <p:nvPr/>
        </p:nvSpPr>
        <p:spPr bwMode="auto">
          <a:xfrm>
            <a:off x="28575" y="3789363"/>
            <a:ext cx="43592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rgbClr val="222268"/>
                </a:solidFill>
              </a:rPr>
              <a:t>Минерагеническая  карта России масштаба 1:5 000 000</a:t>
            </a:r>
            <a:endParaRPr lang="ru-RU" sz="1200"/>
          </a:p>
        </p:txBody>
      </p:sp>
      <p:pic>
        <p:nvPicPr>
          <p:cNvPr id="45067" name="Picture 5" descr="Карта_МПИ_ России_5М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911725" y="4116388"/>
            <a:ext cx="3889375" cy="2425700"/>
          </a:xfrm>
        </p:spPr>
      </p:pic>
      <p:sp>
        <p:nvSpPr>
          <p:cNvPr id="45068" name="TextBox 12"/>
          <p:cNvSpPr txBox="1">
            <a:spLocks noChangeArrowheads="1"/>
          </p:cNvSpPr>
          <p:nvPr/>
        </p:nvSpPr>
        <p:spPr bwMode="auto">
          <a:xfrm>
            <a:off x="4613275" y="3684588"/>
            <a:ext cx="43767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002060"/>
                </a:solidFill>
                <a:latin typeface="Calibri" pitchFamily="34" charset="0"/>
              </a:rPr>
              <a:t>Карта месторождений полезных ископаемых Российской Федерации, масштаб 1: 5 000 000</a:t>
            </a:r>
            <a:endParaRPr lang="ru-RU" sz="120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3094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3095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3096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3097" name="TextBox 2"/>
          <p:cNvSpPr txBox="1">
            <a:spLocks noChangeArrowheads="1"/>
          </p:cNvSpPr>
          <p:nvPr/>
        </p:nvSpPr>
        <p:spPr bwMode="auto">
          <a:xfrm>
            <a:off x="3276600" y="681038"/>
            <a:ext cx="2474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tx2"/>
                </a:solidFill>
              </a:rPr>
              <a:t>Международные</a:t>
            </a:r>
            <a:r>
              <a:rPr lang="ru-RU" sz="14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1400" b="1">
                <a:solidFill>
                  <a:schemeClr val="tx2"/>
                </a:solidFill>
              </a:rPr>
              <a:t>проекты</a:t>
            </a:r>
            <a:endParaRPr lang="ru-RU" sz="1400">
              <a:solidFill>
                <a:schemeClr val="tx2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03275"/>
            <a:ext cx="9144000" cy="504825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«Атлас геологических карт Циркумполярной Арктики  масштаба 1:5 000 000»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099" name="Picture 4" descr="mgn_ed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96863" y="3860800"/>
            <a:ext cx="2706687" cy="2608263"/>
          </a:xfrm>
        </p:spPr>
      </p:pic>
      <p:pic>
        <p:nvPicPr>
          <p:cNvPr id="3100" name="Picture 5" descr="Fa_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5025" y="3865563"/>
            <a:ext cx="2646363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1" name="Рисунок 4" descr="new2_topo_for_prin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1575" y="1125538"/>
            <a:ext cx="2686050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" name="Рисунок 4" descr="ttt.jpg"/>
          <p:cNvPicPr>
            <a:picLocks noChangeAspect="1"/>
          </p:cNvPicPr>
          <p:nvPr/>
        </p:nvPicPr>
        <p:blipFill>
          <a:blip r:embed="rId6"/>
          <a:srcRect l="4774" t="8749" r="4604" b="17778"/>
          <a:stretch>
            <a:fillRect/>
          </a:stretch>
        </p:blipFill>
        <p:spPr bwMode="auto">
          <a:xfrm>
            <a:off x="322263" y="1169988"/>
            <a:ext cx="269875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92" name="Object 20"/>
          <p:cNvGraphicFramePr>
            <a:graphicFrameLocks noGrp="1" noChangeAspect="1"/>
          </p:cNvGraphicFramePr>
          <p:nvPr>
            <p:ph idx="4294967295"/>
          </p:nvPr>
        </p:nvGraphicFramePr>
        <p:xfrm>
          <a:off x="3397250" y="1163638"/>
          <a:ext cx="2571750" cy="2616200"/>
        </p:xfrm>
        <a:graphic>
          <a:graphicData uri="http://schemas.openxmlformats.org/presentationml/2006/ole">
            <p:oleObj spid="_x0000_s3092" name="CorelDRAW" r:id="rId7" imgW="5604120" imgH="5604120" progId="">
              <p:embed/>
            </p:oleObj>
          </a:graphicData>
        </a:graphic>
      </p:graphicFrame>
      <p:pic>
        <p:nvPicPr>
          <p:cNvPr id="3103" name="Picture 10" descr="Рис_карта_Мохо_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9988" y="3894138"/>
            <a:ext cx="2632075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48130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48131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48132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48133" name="TextBox 2"/>
          <p:cNvSpPr txBox="1">
            <a:spLocks noChangeArrowheads="1"/>
          </p:cNvSpPr>
          <p:nvPr/>
        </p:nvSpPr>
        <p:spPr bwMode="auto">
          <a:xfrm>
            <a:off x="3276600" y="765175"/>
            <a:ext cx="2455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tx2"/>
                </a:solidFill>
              </a:rPr>
              <a:t>Международные</a:t>
            </a:r>
            <a:r>
              <a:rPr lang="ru-RU" sz="14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1400" b="1">
                <a:solidFill>
                  <a:schemeClr val="tx2"/>
                </a:solidFill>
              </a:rPr>
              <a:t>проекты</a:t>
            </a:r>
            <a:endParaRPr lang="ru-RU" sz="1400">
              <a:solidFill>
                <a:schemeClr val="tx2"/>
              </a:solidFill>
            </a:endParaRPr>
          </a:p>
        </p:txBody>
      </p:sp>
      <p:pic>
        <p:nvPicPr>
          <p:cNvPr id="48134" name="Рисунок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196975"/>
            <a:ext cx="7921625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49154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49155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496" y="1072852"/>
            <a:ext cx="8907238" cy="5309146"/>
          </a:xfrm>
          <a:prstGeom prst="rect">
            <a:avLst/>
          </a:prstGeom>
          <a:gradFill flip="none" rotWithShape="0">
            <a:gsLst>
              <a:gs pos="23000">
                <a:schemeClr val="bg1">
                  <a:lumMod val="72000"/>
                </a:schemeClr>
              </a:gs>
              <a:gs pos="100000">
                <a:schemeClr val="bg1">
                  <a:lumMod val="85000"/>
                  <a:alpha val="11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Государственное геологическое картографирование в сфере обеспечения геологического изучения территории Российской Федерации и ее континентального шельфа, развитие работ на среднесрочную перспективу.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chemeClr val="tx2"/>
              </a:solidFill>
              <a:latin typeface="+mn-lt"/>
              <a:cs typeface="+mn-cs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СПАСИБО ЗА ВНИМАНИЕ!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chemeClr val="tx2"/>
              </a:solidFill>
              <a:latin typeface="+mn-lt"/>
              <a:cs typeface="+mn-cs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chemeClr val="tx2"/>
              </a:solidFill>
              <a:latin typeface="+mn-lt"/>
              <a:cs typeface="+mn-cs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tx2"/>
                </a:solidFill>
                <a:latin typeface="+mn-lt"/>
                <a:cs typeface="+mn-cs"/>
              </a:rPr>
              <a:t>А.Ф. Морозов (</a:t>
            </a:r>
            <a:r>
              <a:rPr lang="ru-RU" i="1" dirty="0" err="1">
                <a:solidFill>
                  <a:schemeClr val="tx2"/>
                </a:solidFill>
                <a:latin typeface="+mn-lt"/>
                <a:cs typeface="+mn-cs"/>
              </a:rPr>
              <a:t>Роснедра</a:t>
            </a:r>
            <a:r>
              <a:rPr lang="ru-RU" i="1" dirty="0">
                <a:solidFill>
                  <a:schemeClr val="tx2"/>
                </a:solidFill>
                <a:latin typeface="+mn-lt"/>
                <a:cs typeface="+mn-cs"/>
              </a:rPr>
              <a:t>), О.В. Петров (ФГУП «ВСЕГЕИ»), Т.В.</a:t>
            </a:r>
            <a:r>
              <a:rPr lang="ru-RU" b="1" i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i="1" dirty="0" err="1">
                <a:solidFill>
                  <a:schemeClr val="tx2"/>
                </a:solidFill>
                <a:latin typeface="+mn-lt"/>
                <a:cs typeface="+mn-cs"/>
              </a:rPr>
              <a:t>Чепкасова</a:t>
            </a:r>
            <a:r>
              <a:rPr lang="ru-RU" i="1" dirty="0">
                <a:solidFill>
                  <a:schemeClr val="tx2"/>
                </a:solidFill>
                <a:latin typeface="+mn-lt"/>
                <a:cs typeface="+mn-cs"/>
              </a:rPr>
              <a:t> (</a:t>
            </a:r>
            <a:r>
              <a:rPr lang="ru-RU" i="1" dirty="0" err="1">
                <a:solidFill>
                  <a:schemeClr val="tx2"/>
                </a:solidFill>
                <a:latin typeface="+mn-lt"/>
                <a:cs typeface="+mn-cs"/>
              </a:rPr>
              <a:t>Роснедра</a:t>
            </a:r>
            <a:r>
              <a:rPr lang="ru-RU" i="1" dirty="0">
                <a:solidFill>
                  <a:schemeClr val="tx2"/>
                </a:solidFill>
                <a:latin typeface="+mn-lt"/>
                <a:cs typeface="+mn-cs"/>
              </a:rPr>
              <a:t>), 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tx2"/>
                </a:solidFill>
                <a:latin typeface="+mn-lt"/>
                <a:cs typeface="+mn-cs"/>
              </a:rPr>
              <a:t>В.Р. Вербицкий, Т.Н. Зубова, М.А. Шишкин (ФГУП «ВСЕГЕИ»)</a:t>
            </a:r>
            <a:endParaRPr lang="ru-RU" b="1" i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/>
        </p:nvGraphicFramePr>
        <p:xfrm>
          <a:off x="395536" y="902394"/>
          <a:ext cx="5772150" cy="2814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/>
        </p:nvGraphicFramePr>
        <p:xfrm>
          <a:off x="4774407" y="3826965"/>
          <a:ext cx="4320480" cy="2814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92075" y="1403350"/>
            <a:ext cx="4105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Объемы финансирования РГИ-ГСР (млн. руб.)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7875" y="4102100"/>
            <a:ext cx="41036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Количество объектов РГИ-ГСР</a:t>
            </a: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6011863" y="1557338"/>
            <a:ext cx="2770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>
                <a:solidFill>
                  <a:schemeClr val="tx2"/>
                </a:solidFill>
                <a:latin typeface="Calibri" pitchFamily="34" charset="0"/>
              </a:rPr>
              <a:t>Показатели  финансирования региональных геолого-геофизических и геологосъемочных работ имеют положительный тренд   начиная с 2005 года (с незначительным спадом в 2009 году и 2011 году).</a:t>
            </a:r>
          </a:p>
        </p:txBody>
      </p:sp>
      <p:sp>
        <p:nvSpPr>
          <p:cNvPr id="16391" name="TextBox 10"/>
          <p:cNvSpPr txBox="1">
            <a:spLocks noChangeArrowheads="1"/>
          </p:cNvSpPr>
          <p:nvPr/>
        </p:nvSpPr>
        <p:spPr bwMode="auto">
          <a:xfrm>
            <a:off x="87313" y="4656138"/>
            <a:ext cx="450056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>
                <a:solidFill>
                  <a:schemeClr val="tx2"/>
                </a:solidFill>
                <a:latin typeface="Calibri" pitchFamily="34" charset="0"/>
              </a:rPr>
              <a:t>С 2009 года  Роснедра введена  практика  поэтапного производства работ по созданию Госгеолкарты-1000, -200.  Сегодня  5% от общего количества  введенных в производство объектов - это работы  по созданию опережающих геофизических, геохимических и дистанционных основ, 10%  работы подготовительного периода ГСР -1000, ГСР-200, примерно 60 %  объектов  относятся к этапу собственно    производства работ,  и 20-30% объектов завершаются подготовкой к изданию Госгеолкарт-1000/3 и -200/2. </a:t>
            </a:r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16394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16395" name="TextBox 14"/>
          <p:cNvSpPr txBox="1">
            <a:spLocks noChangeArrowheads="1"/>
          </p:cNvSpPr>
          <p:nvPr/>
        </p:nvSpPr>
        <p:spPr bwMode="auto">
          <a:xfrm>
            <a:off x="439738" y="728663"/>
            <a:ext cx="8164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chemeClr val="tx2"/>
                </a:solidFill>
                <a:latin typeface="Calibri" pitchFamily="34" charset="0"/>
              </a:rPr>
              <a:t>Показатели региональных геолого-геофизических и геолого-съемочных работ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pic>
        <p:nvPicPr>
          <p:cNvPr id="18434" name="Picture 5" descr="ри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1076325"/>
            <a:ext cx="9132888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18436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1584325" y="681038"/>
            <a:ext cx="59039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solidFill>
                  <a:schemeClr val="tx2"/>
                </a:solidFill>
                <a:latin typeface="Calibri" pitchFamily="34" charset="0"/>
              </a:rPr>
              <a:t>Единая интегральная схема минерагенического районирования</a:t>
            </a:r>
            <a:endParaRPr lang="ru-RU" sz="1400" b="1" i="1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19458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412750" y="684213"/>
            <a:ext cx="8286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</a:rPr>
              <a:t>Схема геологической изученности масштаба 1:1 000 000 по состоянию на 01.04.2013г.</a:t>
            </a:r>
            <a:endParaRPr lang="ru-RU" sz="1200">
              <a:solidFill>
                <a:schemeClr val="tx2"/>
              </a:solidFill>
            </a:endParaRPr>
          </a:p>
        </p:txBody>
      </p:sp>
      <p:pic>
        <p:nvPicPr>
          <p:cNvPr id="19462" name="Picture 3" descr="C:\Users\vera_golovenko\Desktop\Петрову Rjkktubz 040413\от Борисовой\Сост_изуч_ГК1000.jpg"/>
          <p:cNvPicPr>
            <a:picLocks noChangeAspect="1" noChangeArrowheads="1"/>
          </p:cNvPicPr>
          <p:nvPr/>
        </p:nvPicPr>
        <p:blipFill>
          <a:blip r:embed="rId2"/>
          <a:srcRect l="2733" t="3568" r="2837" b="13396"/>
          <a:stretch>
            <a:fillRect/>
          </a:stretch>
        </p:blipFill>
        <p:spPr bwMode="auto">
          <a:xfrm>
            <a:off x="0" y="938213"/>
            <a:ext cx="8834438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2" descr="D:\Документы\Правительство\pic\Рис.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7463" y="4724400"/>
            <a:ext cx="27765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388938" y="700088"/>
            <a:ext cx="8286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</a:rPr>
              <a:t>Схема размещения геолого-съемочных работ масштаба 1:1 000 000 по состоянию на 01.04.2013г.</a:t>
            </a:r>
            <a:endParaRPr lang="ru-RU" sz="1200">
              <a:solidFill>
                <a:schemeClr val="tx2"/>
              </a:solidFill>
            </a:endParaRPr>
          </a:p>
        </p:txBody>
      </p:sp>
      <p:pic>
        <p:nvPicPr>
          <p:cNvPr id="20486" name="Picture 2" descr="E:\текучие документы\2013\Совещание 2013\Доклад Петров\слайд 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75" y="1084263"/>
            <a:ext cx="8905875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21506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21509" name="TextBox 1"/>
          <p:cNvSpPr txBox="1">
            <a:spLocks noChangeArrowheads="1"/>
          </p:cNvSpPr>
          <p:nvPr/>
        </p:nvSpPr>
        <p:spPr bwMode="auto">
          <a:xfrm>
            <a:off x="2376488" y="835025"/>
            <a:ext cx="47767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>
                <a:solidFill>
                  <a:schemeClr val="tx2"/>
                </a:solidFill>
              </a:rPr>
              <a:t>Схема размещения бесшовных основ масштаба 1:1 000 000 </a:t>
            </a:r>
            <a:endParaRPr lang="ru-RU" sz="1200">
              <a:solidFill>
                <a:schemeClr val="tx2"/>
              </a:solidFill>
            </a:endParaRPr>
          </a:p>
        </p:txBody>
      </p:sp>
      <p:pic>
        <p:nvPicPr>
          <p:cNvPr id="21510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688" y="1196975"/>
            <a:ext cx="8151812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0" y="6410325"/>
            <a:ext cx="1606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2013 год</a:t>
            </a:r>
          </a:p>
        </p:txBody>
      </p:sp>
      <p:sp>
        <p:nvSpPr>
          <p:cNvPr id="22530" name="Rectangle 7"/>
          <p:cNvSpPr>
            <a:spLocks noChangeArrowheads="1"/>
          </p:cNvSpPr>
          <p:nvPr/>
        </p:nvSpPr>
        <p:spPr bwMode="auto">
          <a:xfrm>
            <a:off x="2336800" y="165100"/>
            <a:ext cx="47529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Федеральное агентство по недропользованию - Роснедра</a:t>
            </a:r>
          </a:p>
        </p:txBody>
      </p:sp>
      <p:sp>
        <p:nvSpPr>
          <p:cNvPr id="22531" name="Rectangle 8"/>
          <p:cNvSpPr>
            <a:spLocks noChangeArrowheads="1"/>
          </p:cNvSpPr>
          <p:nvPr/>
        </p:nvSpPr>
        <p:spPr bwMode="auto">
          <a:xfrm>
            <a:off x="1871663" y="-88900"/>
            <a:ext cx="59055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Министерство природных ресурсов и экологии Российской Федерации</a:t>
            </a:r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1187450" y="404813"/>
            <a:ext cx="741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  <a:latin typeface="Calibri" pitchFamily="34" charset="0"/>
              </a:rPr>
              <a:t>ФГУП «Всероссийский геологический научно-исследовательский институт им. А.П. Карпинского»</a:t>
            </a:r>
          </a:p>
        </p:txBody>
      </p: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611188" y="681038"/>
            <a:ext cx="7754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chemeClr val="tx2"/>
                </a:solidFill>
              </a:rPr>
              <a:t>Состояние среднемасштабной геологической изученности РФ и ее континентального шельфа</a:t>
            </a:r>
          </a:p>
          <a:p>
            <a:endParaRPr lang="ru-RU" sz="1200">
              <a:solidFill>
                <a:schemeClr val="tx2"/>
              </a:solidFill>
            </a:endParaRPr>
          </a:p>
        </p:txBody>
      </p:sp>
      <p:pic>
        <p:nvPicPr>
          <p:cNvPr id="22534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5988"/>
            <a:ext cx="7993063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2" descr="D:\Документы\Правительство\pic\Рис.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4473575"/>
            <a:ext cx="27559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ppt/theme/themeOverride3.xml><?xml version="1.0" encoding="utf-8"?>
<a:themeOverride xmlns:a="http://schemas.openxmlformats.org/drawingml/2006/main">
  <a:clrScheme name="Вершина горы 5">
    <a:dk1>
      <a:srgbClr val="463416"/>
    </a:dk1>
    <a:lt1>
      <a:srgbClr val="FFFFFF"/>
    </a:lt1>
    <a:dk2>
      <a:srgbClr val="003399"/>
    </a:dk2>
    <a:lt2>
      <a:srgbClr val="E3E3FF"/>
    </a:lt2>
    <a:accent1>
      <a:srgbClr val="3399FF"/>
    </a:accent1>
    <a:accent2>
      <a:srgbClr val="33CCCC"/>
    </a:accent2>
    <a:accent3>
      <a:srgbClr val="AAADCA"/>
    </a:accent3>
    <a:accent4>
      <a:srgbClr val="DADADA"/>
    </a:accent4>
    <a:accent5>
      <a:srgbClr val="ADCAFF"/>
    </a:accent5>
    <a:accent6>
      <a:srgbClr val="2DB9B9"/>
    </a:accent6>
    <a:hlink>
      <a:srgbClr val="00FFCC"/>
    </a:hlink>
    <a:folHlink>
      <a:srgbClr val="808000"/>
    </a:folHlink>
  </a:clrScheme>
  <a:fontScheme name="Вершина горы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Вершина горы 5">
    <a:dk1>
      <a:srgbClr val="463416"/>
    </a:dk1>
    <a:lt1>
      <a:srgbClr val="FFFFFF"/>
    </a:lt1>
    <a:dk2>
      <a:srgbClr val="003399"/>
    </a:dk2>
    <a:lt2>
      <a:srgbClr val="E3E3FF"/>
    </a:lt2>
    <a:accent1>
      <a:srgbClr val="3399FF"/>
    </a:accent1>
    <a:accent2>
      <a:srgbClr val="33CCCC"/>
    </a:accent2>
    <a:accent3>
      <a:srgbClr val="AAADCA"/>
    </a:accent3>
    <a:accent4>
      <a:srgbClr val="DADADA"/>
    </a:accent4>
    <a:accent5>
      <a:srgbClr val="ADCAFF"/>
    </a:accent5>
    <a:accent6>
      <a:srgbClr val="2DB9B9"/>
    </a:accent6>
    <a:hlink>
      <a:srgbClr val="00FFCC"/>
    </a:hlink>
    <a:folHlink>
      <a:srgbClr val="808000"/>
    </a:folHlink>
  </a:clrScheme>
  <a:fontScheme name="Вершина горы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6982</TotalTime>
  <Words>1824</Words>
  <Application>Microsoft Office PowerPoint</Application>
  <PresentationFormat>Экран (4:3)</PresentationFormat>
  <Paragraphs>349</Paragraphs>
  <Slides>33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Times New Roman</vt:lpstr>
      <vt:lpstr>Book Antiqua</vt:lpstr>
      <vt:lpstr>Lucida Sans</vt:lpstr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       Геологическая карта России и прилегающих акваторий,  масштаб 1:2 500 000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«Атлас геологических карт Циркумполярной Арктики  масштаба 1:5 000 000»</vt:lpstr>
      <vt:lpstr>Слайд 32</vt:lpstr>
      <vt:lpstr>Слайд 33</vt:lpstr>
    </vt:vector>
  </TitlesOfParts>
  <Company>ФГУП "ВСЕГЕИ"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Вербицкий Иван Владимирович</dc:creator>
  <cp:lastModifiedBy>Vitaly_Shatov</cp:lastModifiedBy>
  <cp:revision>69</cp:revision>
  <cp:lastPrinted>2013-04-12T06:51:24Z</cp:lastPrinted>
  <dcterms:created xsi:type="dcterms:W3CDTF">2013-03-22T08:14:23Z</dcterms:created>
  <dcterms:modified xsi:type="dcterms:W3CDTF">2013-04-15T14:06:40Z</dcterms:modified>
</cp:coreProperties>
</file>