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8" r:id="rId2"/>
    <p:sldId id="283" r:id="rId3"/>
    <p:sldId id="289" r:id="rId4"/>
    <p:sldId id="290" r:id="rId5"/>
    <p:sldId id="291" r:id="rId6"/>
    <p:sldId id="294" r:id="rId7"/>
    <p:sldId id="296" r:id="rId8"/>
    <p:sldId id="320" r:id="rId9"/>
    <p:sldId id="297" r:id="rId10"/>
    <p:sldId id="317" r:id="rId11"/>
    <p:sldId id="287" r:id="rId12"/>
    <p:sldId id="298" r:id="rId13"/>
    <p:sldId id="284" r:id="rId14"/>
    <p:sldId id="286" r:id="rId15"/>
    <p:sldId id="302" r:id="rId16"/>
    <p:sldId id="303" r:id="rId17"/>
    <p:sldId id="305" r:id="rId18"/>
    <p:sldId id="304" r:id="rId19"/>
    <p:sldId id="307" r:id="rId20"/>
    <p:sldId id="306" r:id="rId21"/>
    <p:sldId id="310" r:id="rId22"/>
    <p:sldId id="308" r:id="rId23"/>
    <p:sldId id="312" r:id="rId24"/>
    <p:sldId id="313" r:id="rId25"/>
    <p:sldId id="314" r:id="rId26"/>
    <p:sldId id="315" r:id="rId27"/>
    <p:sldId id="316" r:id="rId28"/>
    <p:sldId id="311" r:id="rId29"/>
  </p:sldIdLst>
  <p:sldSz cx="9144000" cy="6858000" type="screen4x3"/>
  <p:notesSz cx="6858000" cy="9661525"/>
  <p:defaultTextStyle>
    <a:defPPr>
      <a:defRPr lang="ru-RU"/>
    </a:defPPr>
    <a:lvl1pPr algn="ctr" rtl="0" fontAlgn="base">
      <a:spcBef>
        <a:spcPts val="300"/>
      </a:spcBef>
      <a:spcAft>
        <a:spcPct val="0"/>
      </a:spcAft>
      <a:defRPr sz="1200" b="1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ctr" rtl="0" fontAlgn="base">
      <a:spcBef>
        <a:spcPts val="300"/>
      </a:spcBef>
      <a:spcAft>
        <a:spcPct val="0"/>
      </a:spcAft>
      <a:defRPr sz="1200" b="1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ctr" rtl="0" fontAlgn="base">
      <a:spcBef>
        <a:spcPts val="300"/>
      </a:spcBef>
      <a:spcAft>
        <a:spcPct val="0"/>
      </a:spcAft>
      <a:defRPr sz="1200" b="1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ctr" rtl="0" fontAlgn="base">
      <a:spcBef>
        <a:spcPts val="300"/>
      </a:spcBef>
      <a:spcAft>
        <a:spcPct val="0"/>
      </a:spcAft>
      <a:defRPr sz="1200" b="1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ctr" rtl="0" fontAlgn="base">
      <a:spcBef>
        <a:spcPts val="300"/>
      </a:spcBef>
      <a:spcAft>
        <a:spcPct val="0"/>
      </a:spcAft>
      <a:defRPr sz="1200" b="1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DEE2BC"/>
    <a:srgbClr val="D4D4CA"/>
    <a:srgbClr val="000099"/>
    <a:srgbClr val="F8DFD4"/>
    <a:srgbClr val="CCFFCC"/>
    <a:srgbClr val="A0FEFE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2825" y="723900"/>
            <a:ext cx="4832350" cy="3624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89463"/>
            <a:ext cx="5486400" cy="434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7338"/>
            <a:ext cx="2971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177338"/>
            <a:ext cx="2971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F5867CC-CF75-4EC6-B09B-19E9E5AD8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9733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5867CC-CF75-4EC6-B09B-19E9E5AD877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37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25FFE963-89C1-4B9D-86D6-B435EC233584}" type="slidenum">
              <a:rPr lang="ru-RU" b="0" smtClean="0">
                <a:solidFill>
                  <a:schemeClr val="tx1"/>
                </a:solidFill>
              </a:rPr>
              <a:pPr eaLnBrk="1" hangingPunct="1"/>
              <a:t>18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89463"/>
            <a:ext cx="5029200" cy="4348162"/>
          </a:xfrm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F9CC2FCE-78B1-4504-ADC3-7A44FB54C841}" type="slidenum">
              <a:rPr lang="ru-RU" b="0" smtClean="0">
                <a:solidFill>
                  <a:srgbClr val="000000"/>
                </a:solidFill>
              </a:rPr>
              <a:pPr eaLnBrk="1" hangingPunct="1"/>
              <a:t>19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89463"/>
            <a:ext cx="5029200" cy="4348162"/>
          </a:xfrm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DE23256F-6B60-4B6A-BF0B-8D7EB23C4A73}" type="slidenum">
              <a:rPr lang="ru-RU" b="0" smtClean="0">
                <a:solidFill>
                  <a:srgbClr val="000000"/>
                </a:solidFill>
              </a:rPr>
              <a:pPr eaLnBrk="1" hangingPunct="1"/>
              <a:t>20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CEC1308E-FBBC-4C81-B547-9FE8E4430960}" type="slidenum">
              <a:rPr lang="ru-RU" b="0" smtClean="0">
                <a:solidFill>
                  <a:schemeClr val="tx1"/>
                </a:solidFill>
              </a:rPr>
              <a:pPr eaLnBrk="1" hangingPunct="1"/>
              <a:t>21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5EF6456E-5E4F-414F-B971-B71FF8D27139}" type="slidenum">
              <a:rPr lang="ru-RU" b="0" smtClean="0">
                <a:solidFill>
                  <a:srgbClr val="000000"/>
                </a:solidFill>
              </a:rPr>
              <a:pPr eaLnBrk="1" hangingPunct="1"/>
              <a:t>22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89463"/>
            <a:ext cx="5029200" cy="4348162"/>
          </a:xfrm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7CBC1E9E-B22B-49F0-8FD3-F28EF8EF8945}" type="slidenum">
              <a:rPr lang="ru-RU" b="0" smtClean="0">
                <a:solidFill>
                  <a:schemeClr val="tx1"/>
                </a:solidFill>
              </a:rPr>
              <a:pPr eaLnBrk="1" hangingPunct="1"/>
              <a:t>23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C5D74441-91E3-482D-9DE6-1C9A7C038426}" type="slidenum">
              <a:rPr lang="ru-RU" b="0" smtClean="0">
                <a:solidFill>
                  <a:schemeClr val="tx1"/>
                </a:solidFill>
              </a:rPr>
              <a:pPr eaLnBrk="1" hangingPunct="1"/>
              <a:t>24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CDFF5264-CEDF-4818-B471-EF51D321C110}" type="slidenum">
              <a:rPr lang="ru-RU" b="0" smtClean="0">
                <a:solidFill>
                  <a:schemeClr val="tx1"/>
                </a:solidFill>
              </a:rPr>
              <a:pPr eaLnBrk="1" hangingPunct="1"/>
              <a:t>25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63BE8765-2852-4A81-A038-D389D9F74E5D}" type="slidenum">
              <a:rPr lang="ru-RU" b="0" smtClean="0">
                <a:solidFill>
                  <a:schemeClr val="tx1"/>
                </a:solidFill>
              </a:rPr>
              <a:pPr eaLnBrk="1" hangingPunct="1"/>
              <a:t>26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52B9AECF-6EE9-4924-A35B-D760C65F0DBD}" type="slidenum">
              <a:rPr lang="ru-RU" b="0" smtClean="0">
                <a:solidFill>
                  <a:schemeClr val="tx1"/>
                </a:solidFill>
              </a:rPr>
              <a:pPr eaLnBrk="1" hangingPunct="1"/>
              <a:t>27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E6149DE8-94F2-4FFC-A295-4E19C4F62C64}" type="slidenum">
              <a:rPr lang="ru-RU" b="0" smtClean="0">
                <a:solidFill>
                  <a:schemeClr val="tx1"/>
                </a:solidFill>
              </a:rPr>
              <a:pPr eaLnBrk="1" hangingPunct="1"/>
              <a:t>3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651FC515-7F75-4CC8-8C26-CE4D0DFF9CC4}" type="slidenum">
              <a:rPr lang="ru-RU" b="0" smtClean="0">
                <a:solidFill>
                  <a:schemeClr val="tx1"/>
                </a:solidFill>
              </a:rPr>
              <a:pPr eaLnBrk="1" hangingPunct="1"/>
              <a:t>28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4413" y="723900"/>
            <a:ext cx="4832350" cy="362426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CA5DF2A8-C785-47D6-8717-4E681AF85157}" type="slidenum">
              <a:rPr lang="ru-RU" b="0" smtClean="0">
                <a:solidFill>
                  <a:schemeClr val="tx1"/>
                </a:solidFill>
              </a:rPr>
              <a:pPr eaLnBrk="1" hangingPunct="1"/>
              <a:t>4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815C4D01-2E0D-42AB-B1EF-CF6477D3914F}" type="slidenum">
              <a:rPr lang="ru-RU" b="0" smtClean="0">
                <a:solidFill>
                  <a:schemeClr val="tx1"/>
                </a:solidFill>
              </a:rPr>
              <a:pPr eaLnBrk="1" hangingPunct="1"/>
              <a:t>5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F471CD-DC49-46D2-9284-979FEBA423B8}" type="slidenum">
              <a:rPr lang="ru-RU"/>
              <a:pPr/>
              <a:t>8</a:t>
            </a:fld>
            <a:endParaRPr lang="ru-RU"/>
          </a:p>
        </p:txBody>
      </p:sp>
      <p:sp>
        <p:nvSpPr>
          <p:cNvPr id="79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3664FE72-3B65-49CE-A2D5-10A27C2397C1}" type="slidenum">
              <a:rPr lang="ru-RU" b="0" smtClean="0">
                <a:solidFill>
                  <a:schemeClr val="tx1"/>
                </a:solidFill>
              </a:rPr>
              <a:pPr eaLnBrk="1" hangingPunct="1"/>
              <a:t>13</a:t>
            </a:fld>
            <a:endParaRPr lang="ru-RU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479DD9BA-D784-4ED1-8F4C-F9A298727EF5}" type="slidenum">
              <a:rPr lang="ru-RU" b="0" smtClean="0">
                <a:solidFill>
                  <a:schemeClr val="tx1"/>
                </a:solidFill>
              </a:rPr>
              <a:pPr eaLnBrk="1" hangingPunct="1"/>
              <a:t>15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89463"/>
            <a:ext cx="5029200" cy="4348162"/>
          </a:xfrm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CD241E9A-8B5A-4914-9B7D-EF21B3216C4E}" type="slidenum">
              <a:rPr lang="ru-RU" b="0" smtClean="0">
                <a:solidFill>
                  <a:schemeClr val="tx1"/>
                </a:solidFill>
              </a:rPr>
              <a:pPr eaLnBrk="1" hangingPunct="1"/>
              <a:t>16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89463"/>
            <a:ext cx="5029200" cy="4348162"/>
          </a:xfrm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BCFC1B44-5F3E-4CD0-9A3C-80B763F61A5F}" type="slidenum">
              <a:rPr lang="ru-RU" b="0" smtClean="0">
                <a:solidFill>
                  <a:schemeClr val="tx1"/>
                </a:solidFill>
              </a:rPr>
              <a:pPr eaLnBrk="1" hangingPunct="1"/>
              <a:t>17</a:t>
            </a:fld>
            <a:endParaRPr lang="ru-RU" b="0" smtClean="0">
              <a:solidFill>
                <a:schemeClr val="tx1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89463"/>
            <a:ext cx="5029200" cy="4348162"/>
          </a:xfrm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67963-F313-4C2E-ADE3-2C974E355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70443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D0CA5-33B1-4F23-A0CC-D24B7CBA72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74612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3A042-F111-4531-B29E-EB986DF89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58357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104B4-DCA5-410E-9A5C-655992900C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7570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1D4F7-DD01-47D6-901D-F19F76648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4633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A76F3-B3FD-41CE-ABBA-86DC7DA16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75958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268A7-7F78-4108-AF55-956DBC32EB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36901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10595-1E73-4BF3-9AAE-C63B5071D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72079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17E27-5448-4098-AF55-E58A2D78E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94211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6D32C-4ECD-4E58-B591-C11BB83A44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73796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64356-B70E-4143-93E2-9E40B6DFB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4122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B6322-3956-4814-834C-29D9348F38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48651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42B230A-7338-4E25-80C7-7EAB3046A2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.jpeg"/><Relationship Id="rId5" Type="http://schemas.openxmlformats.org/officeDocument/2006/relationships/image" Target="../media/image4.jpeg"/><Relationship Id="rId15" Type="http://schemas.openxmlformats.org/officeDocument/2006/relationships/image" Target="../media/image10.jpeg"/><Relationship Id="rId10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image" Target="../media/image2.png"/><Relationship Id="rId1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jpe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12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vsegei.ru/ru/info/normdoc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95575" y="1574000"/>
            <a:ext cx="3240088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dirty="0"/>
              <a:t>Нормативно-методические документы</a:t>
            </a:r>
          </a:p>
        </p:txBody>
      </p:sp>
      <p:pic>
        <p:nvPicPr>
          <p:cNvPr id="3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75" y="2996952"/>
            <a:ext cx="2655888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5754749" y="1573213"/>
            <a:ext cx="3240088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dirty="0"/>
              <a:t>Программно-технологическое обеспечение</a:t>
            </a:r>
          </a:p>
        </p:txBody>
      </p:sp>
      <p:pic>
        <p:nvPicPr>
          <p:cNvPr id="5" name="Picture 11" descr="Ма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20" y="1916832"/>
            <a:ext cx="23637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84706429"/>
              </p:ext>
            </p:extLst>
          </p:nvPr>
        </p:nvGraphicFramePr>
        <p:xfrm>
          <a:off x="184932" y="5013176"/>
          <a:ext cx="1834204" cy="1473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2" name="CorelDRAW" r:id="rId6" imgW="6921511" imgH="5563705" progId="CorelDraw.Graphic.12">
                  <p:embed/>
                </p:oleObj>
              </mc:Choice>
              <mc:Fallback>
                <p:oleObj name="CorelDRAW" r:id="rId6" imgW="6921511" imgH="5563705" progId="CorelDraw.Graphic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932" y="5013176"/>
                        <a:ext cx="1834204" cy="14734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140375"/>
              </p:ext>
            </p:extLst>
          </p:nvPr>
        </p:nvGraphicFramePr>
        <p:xfrm>
          <a:off x="2009648" y="5013176"/>
          <a:ext cx="1482231" cy="1467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3" name="PHOTO-PAINT" r:id="rId8" imgW="731521" imgH="723595" progId="CorelPHOTOPAINT.Image.12">
                  <p:embed/>
                </p:oleObj>
              </mc:Choice>
              <mc:Fallback>
                <p:oleObj name="PHOTO-PAINT" r:id="rId8" imgW="731521" imgH="723595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9648" y="5013176"/>
                        <a:ext cx="1482231" cy="14672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 descr="Маз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11" y="3653557"/>
            <a:ext cx="2439988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13" y="1916832"/>
            <a:ext cx="6731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8" y="1945407"/>
            <a:ext cx="642937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13" y="1954932"/>
            <a:ext cx="61912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13" y="2032719"/>
            <a:ext cx="6540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29312"/>
            <a:ext cx="3005138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179181" y="2257188"/>
            <a:ext cx="2982913" cy="2769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dirty="0" smtClean="0"/>
              <a:t>Серийные легенды ГК-200/2 и ГК-1000/3 </a:t>
            </a:r>
            <a:endParaRPr lang="ru-RU" sz="1200" b="1" dirty="0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9712" y="550428"/>
            <a:ext cx="9036050" cy="87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5715" rIns="0" bIns="45715" anchor="ctr"/>
          <a:lstStyle/>
          <a:p>
            <a:pPr>
              <a:spcBef>
                <a:spcPct val="0"/>
              </a:spcBef>
            </a:pPr>
            <a:r>
              <a:rPr lang="ru-RU" sz="1600" dirty="0"/>
              <a:t>Состояние методического и программно-технологического </a:t>
            </a:r>
            <a:r>
              <a:rPr lang="ru-RU" sz="1600" dirty="0" smtClean="0"/>
              <a:t>обеспечения работ </a:t>
            </a:r>
            <a:r>
              <a:rPr lang="ru-RU" sz="1600" dirty="0"/>
              <a:t>по созданию Госгеолкарты-1000/3 и-200/2 </a:t>
            </a:r>
            <a:r>
              <a:rPr lang="ru-RU" sz="1600" dirty="0" smtClean="0"/>
              <a:t>и </a:t>
            </a:r>
            <a:r>
              <a:rPr lang="ru-RU" sz="1600" dirty="0"/>
              <a:t>неотложные задачи по их дальнейшему совершенствованию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009649" y="105490"/>
            <a:ext cx="5171129" cy="44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ФГУП «ВСЕГЕИ»</a:t>
            </a:r>
            <a:endParaRPr lang="ru-RU" sz="18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Шишкин </a:t>
            </a:r>
            <a:r>
              <a:rPr lang="ru-RU" sz="1400" dirty="0">
                <a:solidFill>
                  <a:schemeClr val="tx1"/>
                </a:solidFill>
              </a:rPr>
              <a:t>М</a:t>
            </a:r>
            <a:r>
              <a:rPr lang="ru-RU" sz="1400" dirty="0" smtClean="0">
                <a:solidFill>
                  <a:schemeClr val="tx1"/>
                </a:solidFill>
              </a:rPr>
              <a:t>. А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  <a:r>
              <a:rPr lang="ru-RU" sz="1400" i="1" dirty="0">
                <a:solidFill>
                  <a:schemeClr val="tx1"/>
                </a:solidFill>
              </a:rPr>
              <a:t> , </a:t>
            </a:r>
            <a:r>
              <a:rPr lang="ru-RU" sz="1400" dirty="0" err="1">
                <a:solidFill>
                  <a:schemeClr val="tx1"/>
                </a:solidFill>
              </a:rPr>
              <a:t>Давидан</a:t>
            </a:r>
            <a:r>
              <a:rPr lang="ru-RU" sz="1400" dirty="0">
                <a:solidFill>
                  <a:schemeClr val="tx1"/>
                </a:solidFill>
              </a:rPr>
              <a:t> Г</a:t>
            </a:r>
            <a:r>
              <a:rPr lang="ru-RU" sz="1400" dirty="0" smtClean="0">
                <a:solidFill>
                  <a:schemeClr val="tx1"/>
                </a:solidFill>
              </a:rPr>
              <a:t>. И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34387" y="5517232"/>
            <a:ext cx="5405647" cy="82330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ru-RU" sz="1000" dirty="0" smtClean="0"/>
              <a:t>15.00–15.15 </a:t>
            </a:r>
            <a:r>
              <a:rPr lang="ru-RU" sz="1000" dirty="0" err="1" smtClean="0"/>
              <a:t>Карпузова</a:t>
            </a:r>
            <a:r>
              <a:rPr lang="ru-RU" sz="1000" dirty="0" smtClean="0"/>
              <a:t> Н. У. </a:t>
            </a:r>
          </a:p>
          <a:p>
            <a:pPr algn="l"/>
            <a:r>
              <a:rPr lang="ru-RU" sz="1000" dirty="0" smtClean="0"/>
              <a:t>Серийная </a:t>
            </a:r>
            <a:r>
              <a:rPr lang="ru-RU" sz="1000" dirty="0"/>
              <a:t>легенда – базовая основа геологических карт </a:t>
            </a:r>
            <a:r>
              <a:rPr lang="ru-RU" sz="1000" dirty="0" smtClean="0"/>
              <a:t>нового поколения.</a:t>
            </a:r>
          </a:p>
          <a:p>
            <a:pPr algn="l"/>
            <a:r>
              <a:rPr lang="ru-RU" sz="1000" dirty="0" smtClean="0"/>
              <a:t>15.15–15.30  Бурский А. </a:t>
            </a:r>
            <a:r>
              <a:rPr lang="ru-RU" sz="1000" dirty="0" err="1" smtClean="0"/>
              <a:t>З.,Кулешова</a:t>
            </a:r>
            <a:r>
              <a:rPr lang="ru-RU" sz="1000" dirty="0" smtClean="0"/>
              <a:t> Л. В.,</a:t>
            </a:r>
            <a:r>
              <a:rPr lang="ru-RU" sz="1000" dirty="0" err="1" smtClean="0"/>
              <a:t>Шустин</a:t>
            </a:r>
            <a:r>
              <a:rPr lang="ru-RU" sz="1000" dirty="0" smtClean="0"/>
              <a:t> В. Н.</a:t>
            </a:r>
          </a:p>
          <a:p>
            <a:pPr algn="l"/>
            <a:r>
              <a:rPr lang="ru-RU" sz="1000" dirty="0" smtClean="0"/>
              <a:t>Состояние</a:t>
            </a:r>
            <a:r>
              <a:rPr lang="ru-RU" sz="1000" dirty="0"/>
              <a:t>, мониторинг и актуализация серийных легенд для Госгеолкарт-1000/3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sp>
        <p:nvSpPr>
          <p:cNvPr id="24" name="Стрелка вправо 23"/>
          <p:cNvSpPr/>
          <p:nvPr/>
        </p:nvSpPr>
        <p:spPr bwMode="auto">
          <a:xfrm>
            <a:off x="4706417" y="5085184"/>
            <a:ext cx="441647" cy="432048"/>
          </a:xfrm>
          <a:prstGeom prst="rightArrow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>
              <a:rot lat="0" lon="5400000" rev="0"/>
            </a:camera>
            <a:lightRig rig="threePt" dir="t"/>
          </a:scene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9" tIns="0" rIns="91429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6" name="Стрелка вниз 25"/>
          <p:cNvSpPr/>
          <p:nvPr/>
        </p:nvSpPr>
        <p:spPr bwMode="auto">
          <a:xfrm>
            <a:off x="4788024" y="5013176"/>
            <a:ext cx="139216" cy="419968"/>
          </a:xfrm>
          <a:prstGeom prst="downArrow">
            <a:avLst/>
          </a:prstGeom>
          <a:solidFill>
            <a:srgbClr val="FFC000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9" tIns="0" rIns="91429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698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060575"/>
            <a:ext cx="6119813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Прямоугольник 2"/>
          <p:cNvSpPr>
            <a:spLocks noChangeArrowheads="1"/>
          </p:cNvSpPr>
          <p:nvPr/>
        </p:nvSpPr>
        <p:spPr bwMode="auto">
          <a:xfrm>
            <a:off x="2555875" y="2708275"/>
            <a:ext cx="5040313" cy="4149725"/>
          </a:xfrm>
          <a:prstGeom prst="rect">
            <a:avLst/>
          </a:prstGeom>
          <a:noFill/>
          <a:ln w="508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0" rIns="91429" bIns="0" anchor="ctr">
            <a:spAutoFit/>
          </a:bodyPr>
          <a:lstStyle/>
          <a:p>
            <a:endParaRPr lang="ru-RU"/>
          </a:p>
        </p:txBody>
      </p:sp>
      <p:pic>
        <p:nvPicPr>
          <p:cNvPr id="1126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42863"/>
            <a:ext cx="68103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5130800" y="-7938"/>
            <a:ext cx="1698625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000">
                <a:solidFill>
                  <a:srgbClr val="0070C0"/>
                </a:solidFill>
              </a:rPr>
              <a:t>- </a:t>
            </a:r>
            <a:r>
              <a:rPr lang="ru-RU" sz="1000">
                <a:solidFill>
                  <a:srgbClr val="000099"/>
                </a:solidFill>
              </a:rPr>
              <a:t>Традиционная форма</a:t>
            </a:r>
          </a:p>
        </p:txBody>
      </p:sp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4095750" y="2781300"/>
            <a:ext cx="2463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000">
                <a:solidFill>
                  <a:srgbClr val="000099"/>
                </a:solidFill>
              </a:rPr>
              <a:t>Форма из базы первичных данных)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0" y="115888"/>
            <a:ext cx="9144000" cy="5492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>
              <a:spcBef>
                <a:spcPct val="0"/>
              </a:spcBef>
            </a:pPr>
            <a:r>
              <a:rPr lang="ru-RU"/>
              <a:t>ТРЕБОВАНИЯ </a:t>
            </a:r>
            <a:br>
              <a:rPr lang="ru-RU"/>
            </a:br>
            <a:r>
              <a:rPr lang="ru-RU"/>
              <a:t>к содержанию и оформлению комплектов Госгеолкарты-200/2 и Госгеолкарты -1000/3, </a:t>
            </a:r>
            <a:br>
              <a:rPr lang="ru-RU"/>
            </a:br>
            <a:r>
              <a:rPr lang="ru-RU"/>
              <a:t>издаваемых цифровым способом</a:t>
            </a:r>
            <a:r>
              <a:rPr lang="ru-RU" sz="1400"/>
              <a:t>.</a:t>
            </a:r>
            <a:r>
              <a:rPr lang="ru-RU" sz="1600" b="0"/>
              <a:t> 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76225" y="765175"/>
            <a:ext cx="8577263" cy="3429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000"/>
              <a:t>М.А. Шишкин, М.А. Белобородов, Г.В. Брехов, В.Р.Вербицкий, Г.И. Давидан, И.В. Котельникова, </a:t>
            </a:r>
          </a:p>
          <a:p>
            <a:pPr eaLnBrk="1" hangingPunct="1"/>
            <a:r>
              <a:rPr lang="ru-RU" sz="1000"/>
              <a:t>Б..Б.</a:t>
            </a:r>
            <a:r>
              <a:rPr lang="en-US" sz="1000"/>
              <a:t> </a:t>
            </a:r>
            <a:r>
              <a:rPr lang="ru-RU" sz="1000"/>
              <a:t>Локшин, В.В. Снежко, О.Б. Солдатов, И.В. Сумарева. 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611188" y="1412875"/>
            <a:ext cx="8137525" cy="169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/>
              <a:t>Цифровая Государственная геологическая карта Российской Федерации (ЦГГК РФ) представляет собой интерактивную картографическую информационно-справочную систему, содержащую достоверную государственную геологическую информацию по конкретному номенклатурному листу Госгеолкарт, обладающая следующими свойствами:</a:t>
            </a:r>
          </a:p>
          <a:p>
            <a:pPr algn="l" eaLnBrk="1" hangingPunct="1"/>
            <a:r>
              <a:rPr lang="ru-RU" sz="1000"/>
              <a:t>- официально регистрируется как цифровое издание в соответствии с действующим законодательством РФ</a:t>
            </a:r>
          </a:p>
          <a:p>
            <a:pPr algn="l" eaLnBrk="1" hangingPunct="1"/>
            <a:r>
              <a:rPr lang="ru-RU"/>
              <a:t>- </a:t>
            </a:r>
            <a:r>
              <a:rPr lang="ru-RU" sz="1000"/>
              <a:t>распространяется на машинном носителе или с использованием Internet-технологий</a:t>
            </a:r>
            <a:endParaRPr lang="ru-RU"/>
          </a:p>
          <a:p>
            <a:pPr algn="l" eaLnBrk="1" hangingPunct="1"/>
            <a:r>
              <a:rPr lang="ru-RU"/>
              <a:t>- </a:t>
            </a:r>
            <a:r>
              <a:rPr lang="ru-RU" sz="1000"/>
              <a:t>обеспечивает автономный доступ любой категории пользователей к геологической информации с целью ее анализа, обработки, создания макетов, экспорта  в форматы, обеспечивающие  печать</a:t>
            </a:r>
            <a:r>
              <a:rPr lang="ru-RU"/>
              <a:t> </a:t>
            </a:r>
            <a:r>
              <a:rPr lang="ru-RU" sz="1000"/>
              <a:t>твердых копий  макетов и обработку информации в составе геоинформационных систем.</a:t>
            </a: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1835150" y="1125538"/>
            <a:ext cx="5580063" cy="18256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Ответственные редакторы: В.И. Колесников, М.А. Шишкин</a:t>
            </a:r>
          </a:p>
        </p:txBody>
      </p:sp>
      <p:sp>
        <p:nvSpPr>
          <p:cNvPr id="12294" name="Text Box 16"/>
          <p:cNvSpPr txBox="1">
            <a:spLocks noChangeArrowheads="1"/>
          </p:cNvSpPr>
          <p:nvPr/>
        </p:nvSpPr>
        <p:spPr bwMode="auto">
          <a:xfrm>
            <a:off x="1763713" y="3213100"/>
            <a:ext cx="558006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Обязательные компоненты в составе ЦГГК РФ</a:t>
            </a:r>
          </a:p>
        </p:txBody>
      </p:sp>
      <p:sp>
        <p:nvSpPr>
          <p:cNvPr id="12295" name="Text Box 17"/>
          <p:cNvSpPr txBox="1">
            <a:spLocks noChangeArrowheads="1"/>
          </p:cNvSpPr>
          <p:nvPr/>
        </p:nvSpPr>
        <p:spPr bwMode="auto">
          <a:xfrm>
            <a:off x="611188" y="5876925"/>
            <a:ext cx="7848600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0" rIns="91429" bIns="0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/>
              <a:t>13.30–13.45    Локшин Б. Б. Электронное издание– новая и перспективная форма представления Госгеолкарты (ФГУП «ВСЕГЕИ»)</a:t>
            </a:r>
          </a:p>
        </p:txBody>
      </p:sp>
      <p:sp>
        <p:nvSpPr>
          <p:cNvPr id="12296" name="Text Box 18"/>
          <p:cNvSpPr txBox="1">
            <a:spLocks noChangeArrowheads="1"/>
          </p:cNvSpPr>
          <p:nvPr/>
        </p:nvSpPr>
        <p:spPr bwMode="auto">
          <a:xfrm>
            <a:off x="8388350" y="115888"/>
            <a:ext cx="6445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000">
                <a:solidFill>
                  <a:schemeClr val="tx1"/>
                </a:solidFill>
              </a:rPr>
              <a:t>ПРОЕКТ</a:t>
            </a:r>
          </a:p>
        </p:txBody>
      </p:sp>
      <p:pic>
        <p:nvPicPr>
          <p:cNvPr id="1229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3500438"/>
            <a:ext cx="584835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>
              <a:spcBef>
                <a:spcPct val="0"/>
              </a:spcBef>
            </a:pPr>
            <a:r>
              <a:rPr lang="ru-RU" sz="1400"/>
              <a:t>ТРЕБОВАНИЯ </a:t>
            </a:r>
            <a:br>
              <a:rPr lang="ru-RU" sz="1400"/>
            </a:br>
            <a:r>
              <a:rPr lang="ru-RU"/>
              <a:t>К АВТОРСКИМ МАТЕРИАЛАМ ГОСГЕОЛКАРТЫ-1000 И ГОСГЕОЛКАРТЫ-200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50825" y="549275"/>
            <a:ext cx="8577263" cy="5334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000"/>
              <a:t>Составители: М.А. Шишкин, А., В. Довбня, В.С. Певзнер</a:t>
            </a:r>
          </a:p>
          <a:p>
            <a:pPr eaLnBrk="1" hangingPunct="1"/>
            <a:r>
              <a:rPr lang="ru-RU" sz="1000"/>
              <a:t>Редакционная коллегия: Б.А. Борисов, В.Р. Вербицкий, А.С. Застрожнов, Е.А. Киселев, Л.Р. Семенова, </a:t>
            </a:r>
          </a:p>
          <a:p>
            <a:pPr eaLnBrk="1" hangingPunct="1"/>
            <a:r>
              <a:rPr lang="ru-RU" sz="1000"/>
              <a:t>Т.В. Чепкасова, М.А. Шишкин.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50825" y="1195388"/>
            <a:ext cx="8497888" cy="239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1100"/>
              <a:t>- Требования уточняют состав и содержание авторских материалов, являющихся итогом второго этапа работ (производство работ по созданию ГК-1000/3,  производство ГСР-200), представляемых на апробацию в НРС Роснедра, содержат основные критерии оценки их пригодности и достаточности для подготовки к изданию комплектов Госгеолкарты-200/2 и Госгеолкарты-1000/3, а также порядок их апробации. </a:t>
            </a:r>
          </a:p>
          <a:p>
            <a:pPr algn="l" eaLnBrk="1" hangingPunct="1"/>
            <a:r>
              <a:rPr lang="ru-RU" sz="1100"/>
              <a:t>- Основная цель Требований обеспечить качественную оценку собственно геологических итогов производства  работ по ГСР-200 и составлению ГК-1000/3 в части их последующей пригодности для этапа подготовки к изданию комплектов ГК-200/2 и 1000/3.</a:t>
            </a:r>
          </a:p>
          <a:p>
            <a:pPr algn="l" eaLnBrk="1" hangingPunct="1"/>
            <a:r>
              <a:rPr lang="ru-RU" sz="1100"/>
              <a:t>- На рассмотрение в НРС представляется геологический отчет с комплектом графических приложений, включающий основные карты комплекта и их зарамочного оформления. </a:t>
            </a:r>
          </a:p>
          <a:p>
            <a:pPr algn="l" eaLnBrk="1" hangingPunct="1"/>
            <a:r>
              <a:rPr lang="ru-RU" sz="1100"/>
              <a:t> - Составление отдельного варианта отчета в виде объяснительной записки не требуется. </a:t>
            </a:r>
          </a:p>
          <a:p>
            <a:pPr algn="l" eaLnBrk="1" hangingPunct="1"/>
            <a:r>
              <a:rPr lang="ru-RU" sz="1100"/>
              <a:t> - Цифровые материалы авторского комплекта ГК-1000/3 (ГК-200/2) апробации в НРС не подлежат.</a:t>
            </a:r>
          </a:p>
          <a:p>
            <a:pPr algn="l" eaLnBrk="1" hangingPunct="1"/>
            <a:r>
              <a:rPr lang="ru-RU" sz="1100"/>
              <a:t>- Требования содержат отдельные уточняющие положения, касающиеся кондиционности и достоверности картографических материалов (в частности геологических границ, использования исходных данных и т.п.)</a:t>
            </a: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8316913" y="115888"/>
            <a:ext cx="6445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000">
                <a:solidFill>
                  <a:schemeClr val="tx1"/>
                </a:solidFill>
              </a:rPr>
              <a:t>ПРОЕКТ</a:t>
            </a:r>
          </a:p>
        </p:txBody>
      </p:sp>
      <p:pic>
        <p:nvPicPr>
          <p:cNvPr id="1331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860800"/>
            <a:ext cx="40322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3860800"/>
            <a:ext cx="4462462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20" name="Прямая со стрелкой 10"/>
          <p:cNvCxnSpPr>
            <a:cxnSpLocks noChangeShapeType="1"/>
          </p:cNvCxnSpPr>
          <p:nvPr/>
        </p:nvCxnSpPr>
        <p:spPr bwMode="auto">
          <a:xfrm flipH="1">
            <a:off x="2484438" y="3789363"/>
            <a:ext cx="215900" cy="2159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21" name="Прямая со стрелкой 12"/>
          <p:cNvCxnSpPr>
            <a:cxnSpLocks noChangeShapeType="1"/>
          </p:cNvCxnSpPr>
          <p:nvPr/>
        </p:nvCxnSpPr>
        <p:spPr bwMode="auto">
          <a:xfrm flipH="1">
            <a:off x="2411413" y="4149725"/>
            <a:ext cx="288925" cy="57467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22" name="Прямая со стрелкой 20"/>
          <p:cNvCxnSpPr>
            <a:cxnSpLocks noChangeShapeType="1"/>
          </p:cNvCxnSpPr>
          <p:nvPr/>
        </p:nvCxnSpPr>
        <p:spPr bwMode="auto">
          <a:xfrm>
            <a:off x="4643438" y="4149725"/>
            <a:ext cx="360362" cy="4318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/>
          <a:p>
            <a:pPr>
              <a:spcBef>
                <a:spcPct val="0"/>
              </a:spcBef>
            </a:pPr>
            <a:r>
              <a:rPr lang="ru-RU" sz="1400"/>
              <a:t>Типовые макеты оформления Госгеолкарты-200/2 </a:t>
            </a:r>
            <a:br>
              <a:rPr lang="ru-RU" sz="1400"/>
            </a:br>
            <a:r>
              <a:rPr lang="ru-RU" sz="1400"/>
              <a:t>Образцы зарамочного оформления Госгеолкарт-200/2</a:t>
            </a:r>
          </a:p>
        </p:txBody>
      </p:sp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101600" y="590550"/>
            <a:ext cx="62642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000"/>
              <a:t>Макеты  ГК и КЗПИ области сложного складчато-надвигового строения</a:t>
            </a:r>
          </a:p>
        </p:txBody>
      </p:sp>
      <p:pic>
        <p:nvPicPr>
          <p:cNvPr id="1434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430338"/>
            <a:ext cx="4110037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836613"/>
            <a:ext cx="237648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1684338"/>
            <a:ext cx="1763712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25500"/>
            <a:ext cx="39179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3933825"/>
            <a:ext cx="1768475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92088" y="166688"/>
            <a:ext cx="8769350" cy="5492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>
              <a:spcBef>
                <a:spcPct val="0"/>
              </a:spcBef>
            </a:pPr>
            <a:r>
              <a:rPr lang="ru-RU" sz="1500"/>
              <a:t>ОСНОВНЫЕ НАПРАВЛЕНИЯ  РАБОТ  ПО ПРОГРАММНО-ТЕХНОЛОГИЧЕСКОМУ ОБЕСПЕЧЕНИЮ ПРОЦЕССА СОЗДАНИЯ ГОСГЕОЛКАРТ-200/2 и 1000/3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2088" y="1096963"/>
            <a:ext cx="8497887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>
            <a:spAutoFit/>
          </a:bodyPr>
          <a:lstStyle/>
          <a:p>
            <a:pPr algn="l">
              <a:defRPr/>
            </a:pPr>
            <a:r>
              <a:rPr lang="ru-RU" sz="1100" dirty="0"/>
              <a:t>- РАЗРАБОТКА И СОВЕРШЕНСТВОВАНИЕ ЭТАЛОННЫХ БАЗ (ЭБЗ-200 и ЭБЗ-1000)</a:t>
            </a:r>
          </a:p>
          <a:p>
            <a:pPr marL="171450" indent="-171450" algn="l">
              <a:buFontTx/>
              <a:buChar char="-"/>
              <a:defRPr/>
            </a:pPr>
            <a:endParaRPr lang="en-US" sz="1100" dirty="0"/>
          </a:p>
          <a:p>
            <a:pPr algn="l">
              <a:defRPr/>
            </a:pPr>
            <a:r>
              <a:rPr lang="ru-RU" sz="1100" dirty="0"/>
              <a:t> - РАЗРАБОТКА СРЕДСТВ АВТОМАТИЗИРОВАННОГО СТИЛЕВОГО ОФОРМЛЕНИЯ КАРТ ГЕОЛОГИЧЕСКОГО</a:t>
            </a:r>
          </a:p>
          <a:p>
            <a:pPr algn="l">
              <a:defRPr/>
            </a:pPr>
            <a:r>
              <a:rPr lang="ru-RU" sz="1100" dirty="0"/>
              <a:t>СОДЕРЖАНИЯ  (приложение </a:t>
            </a:r>
            <a:r>
              <a:rPr lang="en-US" sz="1100" dirty="0" err="1"/>
              <a:t>MapDesigner</a:t>
            </a:r>
            <a:r>
              <a:rPr lang="en-US" sz="1100" dirty="0"/>
              <a:t>) </a:t>
            </a:r>
            <a:endParaRPr lang="ru-RU" sz="1100" dirty="0"/>
          </a:p>
          <a:p>
            <a:pPr marL="171450" indent="-171450" algn="l">
              <a:buFontTx/>
              <a:buChar char="-"/>
              <a:defRPr/>
            </a:pPr>
            <a:endParaRPr lang="ru-RU" sz="1100" dirty="0"/>
          </a:p>
          <a:p>
            <a:pPr marL="171450" indent="-171450" algn="l">
              <a:buFontTx/>
              <a:buChar char="-"/>
              <a:defRPr/>
            </a:pPr>
            <a:endParaRPr lang="ru-RU" sz="1100" dirty="0"/>
          </a:p>
          <a:p>
            <a:pPr marL="171450" indent="-171450" algn="l">
              <a:buFontTx/>
              <a:buChar char="-"/>
              <a:defRPr/>
            </a:pPr>
            <a:endParaRPr lang="ru-RU" sz="1100" dirty="0"/>
          </a:p>
          <a:p>
            <a:pPr marL="171450" indent="-171450" algn="l">
              <a:buFontTx/>
              <a:buChar char="-"/>
              <a:defRPr/>
            </a:pPr>
            <a:endParaRPr lang="en-US" sz="1100" dirty="0"/>
          </a:p>
          <a:p>
            <a:pPr algn="l">
              <a:defRPr/>
            </a:pPr>
            <a:endParaRPr lang="ru-RU" sz="1100" dirty="0"/>
          </a:p>
          <a:p>
            <a:pPr algn="l">
              <a:defRPr/>
            </a:pPr>
            <a:r>
              <a:rPr lang="ru-RU" sz="1000" dirty="0"/>
              <a:t>.</a:t>
            </a:r>
          </a:p>
          <a:p>
            <a:pPr algn="l">
              <a:defRPr/>
            </a:pPr>
            <a:endParaRPr lang="ru-RU" sz="1100" dirty="0"/>
          </a:p>
          <a:p>
            <a:pPr algn="l">
              <a:defRPr/>
            </a:pPr>
            <a:r>
              <a:rPr lang="en-US" sz="1100" dirty="0"/>
              <a:t> </a:t>
            </a:r>
          </a:p>
          <a:p>
            <a:pPr algn="l">
              <a:defRPr/>
            </a:pPr>
            <a:endParaRPr lang="en-US" sz="1100" dirty="0"/>
          </a:p>
          <a:p>
            <a:pPr algn="l">
              <a:defRPr/>
            </a:pPr>
            <a:endParaRPr lang="ru-RU" sz="1100" dirty="0"/>
          </a:p>
          <a:p>
            <a:pPr algn="l">
              <a:defRPr/>
            </a:pPr>
            <a:r>
              <a:rPr lang="ru-RU" sz="1100" dirty="0"/>
              <a:t>- РАЗРАБОТКА СРЕДСТВ ЭЛЕКТРОННОЙ ПУБЛИКАЦИИ ГОСУДАРСТВЕННЫХ ГЕОЛОГИЧЕСКИХ КАРТ (</a:t>
            </a:r>
            <a:r>
              <a:rPr lang="en-US" sz="1100" dirty="0" err="1"/>
              <a:t>MapViewerMD</a:t>
            </a:r>
            <a:r>
              <a:rPr lang="en-US" sz="1100" dirty="0"/>
              <a:t>)</a:t>
            </a:r>
          </a:p>
          <a:p>
            <a:pPr marL="171450" indent="-171450" algn="l">
              <a:buFontTx/>
              <a:buChar char="-"/>
              <a:defRPr/>
            </a:pPr>
            <a:endParaRPr lang="en-US" sz="1100" dirty="0"/>
          </a:p>
          <a:p>
            <a:pPr algn="l">
              <a:defRPr/>
            </a:pPr>
            <a:r>
              <a:rPr lang="en-US" sz="1100" dirty="0"/>
              <a:t>- </a:t>
            </a:r>
            <a:r>
              <a:rPr lang="ru-RU" sz="1100" dirty="0"/>
              <a:t>РАЗРАБОТКА СЕРВИСНЫХ ПРОГРАММ:</a:t>
            </a:r>
          </a:p>
          <a:p>
            <a:pPr algn="l">
              <a:defRPr/>
            </a:pPr>
            <a:r>
              <a:rPr lang="ru-RU" sz="1100" dirty="0"/>
              <a:t>	</a:t>
            </a:r>
            <a:r>
              <a:rPr lang="en-US" sz="1100" dirty="0" err="1"/>
              <a:t>CreateMapBasis</a:t>
            </a:r>
            <a:r>
              <a:rPr lang="en-US" sz="1100" dirty="0"/>
              <a:t> v1_2</a:t>
            </a:r>
            <a:r>
              <a:rPr lang="ru-RU" sz="1100" dirty="0"/>
              <a:t> - Программа построения  картографических сеток ГК-200 (1000)</a:t>
            </a:r>
          </a:p>
          <a:p>
            <a:pPr algn="l">
              <a:defRPr/>
            </a:pPr>
            <a:r>
              <a:rPr lang="ru-RU" sz="1100" dirty="0"/>
              <a:t>	</a:t>
            </a:r>
            <a:r>
              <a:rPr lang="en-US" sz="1100" dirty="0" err="1"/>
              <a:t>dbfRecoding</a:t>
            </a:r>
            <a:r>
              <a:rPr lang="ru-RU" sz="1100" dirty="0"/>
              <a:t> - Программа перекодировки </a:t>
            </a:r>
            <a:r>
              <a:rPr lang="en-US" sz="1100" dirty="0"/>
              <a:t>dbf-</a:t>
            </a:r>
            <a:r>
              <a:rPr lang="ru-RU" sz="1100" dirty="0"/>
              <a:t>файлов</a:t>
            </a:r>
            <a:endParaRPr lang="en-US" sz="1100" dirty="0"/>
          </a:p>
          <a:p>
            <a:pPr algn="l">
              <a:defRPr/>
            </a:pPr>
            <a:r>
              <a:rPr lang="ru-RU" sz="1100" dirty="0"/>
              <a:t>	</a:t>
            </a:r>
          </a:p>
          <a:p>
            <a:pPr algn="l">
              <a:defRPr/>
            </a:pPr>
            <a:r>
              <a:rPr lang="ru-RU" sz="1100" dirty="0"/>
              <a:t>- РАЗРАБОТКА УНИФИЦИРОВАННОГО ДОСТУПА НЕДРОПОЛЬЗОВАТЕЛЕЙ К ЦИФРОВЫМ МАТЕРИАЛАМ ГОСГЕОЛКАРТ-200/2 И 1000/3, СОЗДАННЫХ В РАННИХ ВЕРСИЯХ ГИС И ФОРМАТАХ ХРАНЕНИЯ ДАННЫХ</a:t>
            </a:r>
          </a:p>
          <a:p>
            <a:pPr marL="171450" indent="-171450" algn="l">
              <a:buFontTx/>
              <a:buChar char="-"/>
              <a:defRPr/>
            </a:pPr>
            <a:endParaRPr lang="en-US" sz="1100" dirty="0"/>
          </a:p>
        </p:txBody>
      </p:sp>
      <p:sp>
        <p:nvSpPr>
          <p:cNvPr id="15364" name="Text Box 17"/>
          <p:cNvSpPr txBox="1">
            <a:spLocks noChangeArrowheads="1"/>
          </p:cNvSpPr>
          <p:nvPr/>
        </p:nvSpPr>
        <p:spPr bwMode="auto">
          <a:xfrm>
            <a:off x="390525" y="2420938"/>
            <a:ext cx="7848600" cy="13081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0" rIns="91429" bIns="0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000"/>
              <a:t>17 АПРЕЛЯ</a:t>
            </a:r>
          </a:p>
          <a:p>
            <a:r>
              <a:rPr lang="ru-RU" sz="1000"/>
              <a:t>с 15.00 до 16.00 (1 ча</a:t>
            </a:r>
            <a:r>
              <a:rPr lang="en-US" sz="1000"/>
              <a:t>c)</a:t>
            </a:r>
            <a:endParaRPr lang="ru-RU" sz="1000"/>
          </a:p>
          <a:p>
            <a:r>
              <a:rPr lang="ru-RU" sz="1000"/>
              <a:t>Ш к о л а - с е м и н а р</a:t>
            </a:r>
          </a:p>
          <a:p>
            <a:r>
              <a:rPr lang="ru-RU" sz="1000"/>
              <a:t>«ИСПОЛЬЗОВАНИЕ НОВЫХ ВОЗМОЖНОСТЕЙ ПРИЛОЖЕНИЯ </a:t>
            </a:r>
            <a:r>
              <a:rPr lang="en-US" sz="1000"/>
              <a:t>MAP</a:t>
            </a:r>
            <a:r>
              <a:rPr lang="ru-RU" sz="1000"/>
              <a:t>D</a:t>
            </a:r>
            <a:r>
              <a:rPr lang="en-US" sz="1000"/>
              <a:t>ESIGNER</a:t>
            </a:r>
            <a:r>
              <a:rPr lang="ru-RU" sz="1000"/>
              <a:t> ДЛЯ ОФОРМЛЕНИЯ </a:t>
            </a:r>
          </a:p>
          <a:p>
            <a:r>
              <a:rPr lang="ru-RU" sz="1000"/>
              <a:t>И МАКЕТИРОВАНИЯ ГОСГЕОЛКАРТ-200/2, -1000/3»</a:t>
            </a:r>
          </a:p>
          <a:p>
            <a:r>
              <a:rPr lang="ru-RU" sz="1000"/>
              <a:t>Учебный класс аспирантуры (каб. 262) </a:t>
            </a:r>
          </a:p>
          <a:p>
            <a:r>
              <a:rPr lang="ru-RU" sz="1000"/>
              <a:t>Ведущие: Давидан Григорий Израилевич, Ланг Екатерина Игоревна, Шишкин</a:t>
            </a:r>
            <a:r>
              <a:rPr lang="en-US" sz="1000"/>
              <a:t> </a:t>
            </a:r>
            <a:r>
              <a:rPr lang="ru-RU" sz="1000"/>
              <a:t>Михаил Александрович </a:t>
            </a:r>
          </a:p>
        </p:txBody>
      </p:sp>
      <p:sp>
        <p:nvSpPr>
          <p:cNvPr id="15365" name="Text Box 17"/>
          <p:cNvSpPr txBox="1">
            <a:spLocks noChangeArrowheads="1"/>
          </p:cNvSpPr>
          <p:nvPr/>
        </p:nvSpPr>
        <p:spPr bwMode="auto">
          <a:xfrm>
            <a:off x="406400" y="5772150"/>
            <a:ext cx="78486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0" rIns="91429" bIns="0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1000"/>
              <a:t>18 апреля. 16.30–16.45    Арсеньев Б. П., Горностаев С. С. Методические принципы организации сетевого информационного ресурса геологического содержания с применением современных программно-технологических методов и средств. </a:t>
            </a:r>
          </a:p>
        </p:txBody>
      </p:sp>
      <p:sp>
        <p:nvSpPr>
          <p:cNvPr id="15366" name="Text Box 17"/>
          <p:cNvSpPr txBox="1">
            <a:spLocks noChangeArrowheads="1"/>
          </p:cNvSpPr>
          <p:nvPr/>
        </p:nvSpPr>
        <p:spPr bwMode="auto">
          <a:xfrm>
            <a:off x="406400" y="1989138"/>
            <a:ext cx="7848600" cy="3460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0" rIns="91429" bIns="0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1000"/>
              <a:t>18 апреля. 16.15–16.30 Давидан Г. И. Ланг Е. И., Шишкин М. А.</a:t>
            </a:r>
          </a:p>
          <a:p>
            <a:pPr algn="l"/>
            <a:r>
              <a:rPr lang="ru-RU" sz="1000"/>
              <a:t>Новые возможности приложения</a:t>
            </a:r>
            <a:r>
              <a:rPr lang="en-US" sz="1000"/>
              <a:t> MapDesigner</a:t>
            </a:r>
            <a:r>
              <a:rPr lang="ru-RU" sz="1000"/>
              <a:t> для оформления и макетирования Госгеолкарт-200/2 и 1000/3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" y="0"/>
            <a:ext cx="8712200" cy="503238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tx1"/>
                </a:solidFill>
              </a:rPr>
              <a:t>Разработка и совершенствование Эталонных баз изобразительных средств</a:t>
            </a:r>
            <a:r>
              <a:rPr lang="en-US" sz="1600" b="1" smtClean="0">
                <a:solidFill>
                  <a:schemeClr val="tx1"/>
                </a:solidFill>
              </a:rPr>
              <a:t/>
            </a:r>
            <a:br>
              <a:rPr lang="en-US" sz="1600" b="1" smtClean="0">
                <a:solidFill>
                  <a:schemeClr val="tx1"/>
                </a:solidFill>
              </a:rPr>
            </a:br>
            <a:r>
              <a:rPr lang="ru-RU" sz="1400" b="1" smtClean="0">
                <a:solidFill>
                  <a:schemeClr val="tx1"/>
                </a:solidFill>
              </a:rPr>
              <a:t>Новые версии</a:t>
            </a:r>
            <a:r>
              <a:rPr lang="en-US" sz="1400" b="1" smtClean="0">
                <a:solidFill>
                  <a:schemeClr val="tx1"/>
                </a:solidFill>
              </a:rPr>
              <a:t>  : </a:t>
            </a:r>
            <a:r>
              <a:rPr lang="ru-RU" sz="1400" b="1" smtClean="0">
                <a:solidFill>
                  <a:schemeClr val="tx1"/>
                </a:solidFill>
              </a:rPr>
              <a:t>ЭБЗ 200 </a:t>
            </a:r>
            <a:r>
              <a:rPr lang="en-US" sz="1400" b="1" smtClean="0">
                <a:solidFill>
                  <a:schemeClr val="tx1"/>
                </a:solidFill>
              </a:rPr>
              <a:t>  v.X.01</a:t>
            </a:r>
            <a:r>
              <a:rPr lang="ru-RU" sz="1400" b="1" smtClean="0">
                <a:solidFill>
                  <a:schemeClr val="tx1"/>
                </a:solidFill>
              </a:rPr>
              <a:t>, </a:t>
            </a:r>
            <a:r>
              <a:rPr lang="en-US" sz="1400" b="1" smtClean="0">
                <a:solidFill>
                  <a:schemeClr val="tx1"/>
                </a:solidFill>
              </a:rPr>
              <a:t> </a:t>
            </a:r>
            <a:r>
              <a:rPr lang="ru-RU" sz="1400" b="1" smtClean="0">
                <a:solidFill>
                  <a:schemeClr val="tx1"/>
                </a:solidFill>
              </a:rPr>
              <a:t>ЭБЗ 1000 </a:t>
            </a:r>
            <a:r>
              <a:rPr lang="en-US" sz="1400" b="1" smtClean="0">
                <a:solidFill>
                  <a:schemeClr val="tx1"/>
                </a:solidFill>
              </a:rPr>
              <a:t>v.X.01</a:t>
            </a:r>
            <a:r>
              <a:rPr lang="ru-RU" sz="1400" b="1" smtClean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36012" cy="51831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4000" b="1" smtClean="0"/>
          </a:p>
          <a:p>
            <a:pPr eaLnBrk="1" hangingPunct="1">
              <a:buFontTx/>
              <a:buNone/>
            </a:pPr>
            <a:endParaRPr lang="en-US" sz="4000" b="1" smtClean="0"/>
          </a:p>
        </p:txBody>
      </p:sp>
      <p:pic>
        <p:nvPicPr>
          <p:cNvPr id="1638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39211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07950" y="585788"/>
            <a:ext cx="8785225" cy="52228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sz="1400">
                <a:solidFill>
                  <a:schemeClr val="tx1"/>
                </a:solidFill>
              </a:rPr>
              <a:t>Разработана новая структура ЭБЗ и модернизировано  поддерживающее ее</a:t>
            </a:r>
          </a:p>
          <a:p>
            <a:pPr>
              <a:spcBef>
                <a:spcPct val="0"/>
              </a:spcBef>
            </a:pPr>
            <a:r>
              <a:rPr lang="ru-RU" sz="1400">
                <a:solidFill>
                  <a:schemeClr val="tx1"/>
                </a:solidFill>
              </a:rPr>
              <a:t>программное обеспечение.</a:t>
            </a:r>
            <a:r>
              <a:rPr lang="ru-RU" sz="1400" b="0">
                <a:solidFill>
                  <a:schemeClr val="tx1"/>
                </a:solidFill>
              </a:rPr>
              <a:t> </a:t>
            </a:r>
            <a:r>
              <a:rPr lang="ru-RU" sz="1400" b="0">
                <a:solidFill>
                  <a:schemeClr val="tx1"/>
                </a:solidFill>
                <a:latin typeface="Times New Roman" pitchFamily="18" charset="0"/>
              </a:rPr>
              <a:t>   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3995738" y="1412776"/>
            <a:ext cx="4897437" cy="430887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sz="1400" dirty="0"/>
              <a:t>Цель обновления </a:t>
            </a:r>
            <a:r>
              <a:rPr lang="ru-RU" sz="1400" b="0" dirty="0"/>
              <a:t>– создание в ЭБЗ </a:t>
            </a:r>
            <a:r>
              <a:rPr lang="ru-RU" sz="1400" dirty="0"/>
              <a:t>издательской системы условных</a:t>
            </a:r>
            <a:r>
              <a:rPr lang="ru-RU" sz="1400" i="1" dirty="0"/>
              <a:t> знаков </a:t>
            </a:r>
            <a:r>
              <a:rPr lang="ru-RU" sz="1400" b="0" dirty="0"/>
              <a:t>для обеспечения возможности использования ЭБЗ для издания (стандартным типографским способом или малым тиражом на принтере)</a:t>
            </a:r>
            <a:r>
              <a:rPr lang="ru-RU" sz="1400" dirty="0"/>
              <a:t>.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endParaRPr lang="en-US" sz="1400" dirty="0">
              <a:solidFill>
                <a:schemeClr val="tx1"/>
              </a:solidFill>
            </a:endParaRPr>
          </a:p>
          <a:p>
            <a:pPr algn="just">
              <a:spcBef>
                <a:spcPct val="0"/>
              </a:spcBef>
            </a:pPr>
            <a:r>
              <a:rPr lang="ru-RU" b="0" dirty="0">
                <a:solidFill>
                  <a:schemeClr val="tx1"/>
                </a:solidFill>
              </a:rPr>
              <a:t>  </a:t>
            </a:r>
            <a:r>
              <a:rPr lang="ru-RU" dirty="0">
                <a:solidFill>
                  <a:schemeClr val="tx1"/>
                </a:solidFill>
              </a:rPr>
              <a:t>-</a:t>
            </a:r>
            <a:r>
              <a:rPr lang="ru-RU" b="0" dirty="0">
                <a:solidFill>
                  <a:schemeClr val="tx1"/>
                </a:solidFill>
              </a:rPr>
              <a:t> Расширен набор цветовых моделей, которые можно использовать при описании условных знаков</a:t>
            </a:r>
            <a:r>
              <a:rPr lang="en-US" b="0" dirty="0">
                <a:solidFill>
                  <a:schemeClr val="tx1"/>
                </a:solidFill>
              </a:rPr>
              <a:t>: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RGB, CMYK, Pantone, </a:t>
            </a:r>
            <a:r>
              <a:rPr lang="ru-RU" b="0" dirty="0">
                <a:solidFill>
                  <a:schemeClr val="tx1"/>
                </a:solidFill>
              </a:rPr>
              <a:t>цвета из палитры картфабрики ВСЕГЕИ 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Geochrom</a:t>
            </a:r>
            <a:r>
              <a:rPr lang="en-US" dirty="0">
                <a:solidFill>
                  <a:schemeClr val="tx1"/>
                </a:solidFill>
              </a:rPr>
              <a:t>).</a:t>
            </a:r>
          </a:p>
          <a:p>
            <a:pPr algn="just">
              <a:spcBef>
                <a:spcPct val="0"/>
              </a:spcBef>
            </a:pPr>
            <a:r>
              <a:rPr lang="ru-RU" b="0" dirty="0">
                <a:solidFill>
                  <a:schemeClr val="tx1"/>
                </a:solidFill>
              </a:rPr>
              <a:t>  - Геометрия всех знаков основных карт приведена в полное соответствие с системой условных знаков  используемой при издании картфабрикой ВСЕГЕИ</a:t>
            </a:r>
          </a:p>
          <a:p>
            <a:pPr algn="l">
              <a:spcBef>
                <a:spcPct val="0"/>
              </a:spcBef>
            </a:pPr>
            <a:r>
              <a:rPr lang="ru-RU" b="0" dirty="0">
                <a:solidFill>
                  <a:schemeClr val="tx1"/>
                </a:solidFill>
              </a:rPr>
              <a:t>  -   Введено описание способов изображения сопровождающей условные знаки атрибутики (по правилам издания</a:t>
            </a:r>
            <a:r>
              <a:rPr lang="en-US" b="0" dirty="0">
                <a:solidFill>
                  <a:schemeClr val="tx1"/>
                </a:solidFill>
              </a:rPr>
              <a:t>)</a:t>
            </a:r>
            <a:r>
              <a:rPr lang="ru-RU" b="0" dirty="0">
                <a:solidFill>
                  <a:schemeClr val="tx1"/>
                </a:solidFill>
              </a:rPr>
              <a:t>, полностью согласованной с </a:t>
            </a:r>
            <a:r>
              <a:rPr lang="ru-RU" b="0" i="1" dirty="0">
                <a:solidFill>
                  <a:schemeClr val="tx1"/>
                </a:solidFill>
              </a:rPr>
              <a:t>«Едиными требованиями к  структуре, оформлению и визуализации цифровых материалов комплектов ГК-200/2 и ГК-1000/3»,вер.1.2. (2012)</a:t>
            </a:r>
          </a:p>
          <a:p>
            <a:pPr algn="just">
              <a:spcBef>
                <a:spcPct val="0"/>
              </a:spcBef>
            </a:pPr>
            <a:r>
              <a:rPr lang="ru-RU" b="0" dirty="0">
                <a:solidFill>
                  <a:schemeClr val="tx1"/>
                </a:solidFill>
              </a:rPr>
              <a:t>  -  В инсталляцию ЭБЗ включен набор цифровых шрифтов формата </a:t>
            </a:r>
            <a:r>
              <a:rPr lang="en-US" b="0" dirty="0">
                <a:solidFill>
                  <a:schemeClr val="tx1"/>
                </a:solidFill>
              </a:rPr>
              <a:t>TTF</a:t>
            </a:r>
            <a:r>
              <a:rPr lang="ru-RU" b="0" dirty="0">
                <a:solidFill>
                  <a:schemeClr val="tx1"/>
                </a:solidFill>
              </a:rPr>
              <a:t>, аналогичный набору шрифтов, используемых при издании картфабрикой ВСЕГЕИ</a:t>
            </a:r>
          </a:p>
          <a:p>
            <a:pPr algn="just">
              <a:spcBef>
                <a:spcPct val="0"/>
              </a:spcBef>
            </a:pPr>
            <a:r>
              <a:rPr lang="ru-RU" b="0" dirty="0">
                <a:solidFill>
                  <a:schemeClr val="tx1"/>
                </a:solidFill>
              </a:rPr>
              <a:t>  -   Расширен набор условных знаков ЭБЗ </a:t>
            </a:r>
          </a:p>
          <a:p>
            <a:pPr algn="l">
              <a:spcBef>
                <a:spcPct val="0"/>
              </a:spcBef>
            </a:pPr>
            <a:r>
              <a:rPr lang="ru-RU" dirty="0">
                <a:solidFill>
                  <a:schemeClr val="tx1"/>
                </a:solidFill>
              </a:rPr>
              <a:t>  -   Автоматизирован процесс инсталляции ЭБЗ, программы просмотра и шрифтов.   </a:t>
            </a:r>
          </a:p>
        </p:txBody>
      </p:sp>
      <p:sp>
        <p:nvSpPr>
          <p:cNvPr id="16391" name="TextBox 2"/>
          <p:cNvSpPr txBox="1">
            <a:spLocks noChangeArrowheads="1"/>
          </p:cNvSpPr>
          <p:nvPr/>
        </p:nvSpPr>
        <p:spPr bwMode="auto">
          <a:xfrm>
            <a:off x="-20638" y="2740025"/>
            <a:ext cx="173196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dirty="0"/>
              <a:t>Новые версии ЭБЗ </a:t>
            </a:r>
          </a:p>
          <a:p>
            <a:pPr eaLnBrk="1" hangingPunct="1"/>
            <a:r>
              <a:rPr lang="ru-RU" dirty="0"/>
              <a:t>будут размещены </a:t>
            </a:r>
          </a:p>
          <a:p>
            <a:pPr eaLnBrk="1" hangingPunct="1"/>
            <a:r>
              <a:rPr lang="ru-RU" dirty="0"/>
              <a:t>на сайте ВСЕГЕИ</a:t>
            </a:r>
          </a:p>
          <a:p>
            <a:pPr eaLnBrk="1" hangingPunct="1"/>
            <a:r>
              <a:rPr lang="ru-RU" dirty="0"/>
              <a:t> </a:t>
            </a:r>
            <a:r>
              <a:rPr lang="en-US" dirty="0"/>
              <a:t>http://www.vsegei.ru</a:t>
            </a:r>
            <a:endParaRPr lang="ru-RU" dirty="0"/>
          </a:p>
          <a:p>
            <a:pPr eaLnBrk="1" hangingPunct="1"/>
            <a:r>
              <a:rPr lang="ru-RU" dirty="0"/>
              <a:t>после совещания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268413"/>
            <a:ext cx="4011613" cy="45259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3600" b="1" smtClean="0"/>
          </a:p>
          <a:p>
            <a:pPr eaLnBrk="1" hangingPunct="1">
              <a:buFontTx/>
              <a:buNone/>
            </a:pPr>
            <a:endParaRPr lang="en-US" sz="3600" b="1" smtClean="0"/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95288" y="1412875"/>
            <a:ext cx="39782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>
                <a:solidFill>
                  <a:schemeClr val="tx1"/>
                </a:solidFill>
              </a:rPr>
              <a:t>Новые знаки в разделе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“</a:t>
            </a:r>
            <a:r>
              <a:rPr lang="ru-RU">
                <a:solidFill>
                  <a:schemeClr val="tx1"/>
                </a:solidFill>
              </a:rPr>
              <a:t>Стратиграфические подразделения</a:t>
            </a:r>
            <a:r>
              <a:rPr lang="en-US">
                <a:solidFill>
                  <a:schemeClr val="tx1"/>
                </a:solidFill>
              </a:rPr>
              <a:t>”</a:t>
            </a:r>
            <a:r>
              <a:rPr lang="ru-RU">
                <a:solidFill>
                  <a:schemeClr val="tx1"/>
                </a:solidFill>
              </a:rPr>
              <a:t> (фрагмент)</a:t>
            </a:r>
          </a:p>
        </p:txBody>
      </p:sp>
      <p:graphicFrame>
        <p:nvGraphicFramePr>
          <p:cNvPr id="17412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395288" y="1989138"/>
          <a:ext cx="4308475" cy="345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8" name="CorelDRAW" r:id="rId4" imgW="9225720" imgH="7400160" progId="CorelDraw.Graphic.15">
                  <p:embed/>
                </p:oleObj>
              </mc:Choice>
              <mc:Fallback>
                <p:oleObj name="CorelDRAW" r:id="rId4" imgW="9225720" imgH="7400160" progId="CorelDraw.Graphic.15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989138"/>
                        <a:ext cx="4308475" cy="345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Rectangle 8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12200" cy="503237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ru-RU" sz="2000" b="1" smtClean="0"/>
              <a:t>Эталонные базы изобразительных средств</a:t>
            </a:r>
            <a:r>
              <a:rPr lang="en-US" sz="2000" b="1" smtClean="0"/>
              <a:t/>
            </a:r>
            <a:br>
              <a:rPr lang="en-US" sz="2000" b="1" smtClean="0"/>
            </a:br>
            <a:r>
              <a:rPr lang="ru-RU" sz="1400" b="1" smtClean="0">
                <a:solidFill>
                  <a:schemeClr val="tx1"/>
                </a:solidFill>
              </a:rPr>
              <a:t>Новые версии</a:t>
            </a:r>
            <a:r>
              <a:rPr lang="en-US" sz="1400" b="1" smtClean="0">
                <a:solidFill>
                  <a:schemeClr val="tx1"/>
                </a:solidFill>
              </a:rPr>
              <a:t>  : </a:t>
            </a:r>
            <a:r>
              <a:rPr lang="ru-RU" sz="1400" b="1" smtClean="0">
                <a:solidFill>
                  <a:schemeClr val="tx1"/>
                </a:solidFill>
              </a:rPr>
              <a:t>ЭБЗ 200 </a:t>
            </a:r>
            <a:r>
              <a:rPr lang="en-US" sz="1400" b="1" smtClean="0">
                <a:solidFill>
                  <a:schemeClr val="tx1"/>
                </a:solidFill>
              </a:rPr>
              <a:t>  v.X.01</a:t>
            </a:r>
            <a:r>
              <a:rPr lang="ru-RU" sz="1400" b="1" smtClean="0">
                <a:solidFill>
                  <a:schemeClr val="tx1"/>
                </a:solidFill>
              </a:rPr>
              <a:t>, </a:t>
            </a:r>
            <a:r>
              <a:rPr lang="en-US" sz="1400" b="1" smtClean="0">
                <a:solidFill>
                  <a:schemeClr val="tx1"/>
                </a:solidFill>
              </a:rPr>
              <a:t> </a:t>
            </a:r>
            <a:r>
              <a:rPr lang="ru-RU" sz="1400" b="1" smtClean="0">
                <a:solidFill>
                  <a:schemeClr val="tx1"/>
                </a:solidFill>
              </a:rPr>
              <a:t>ЭБЗ 1000 </a:t>
            </a:r>
            <a:r>
              <a:rPr lang="en-US" sz="1400" b="1" smtClean="0">
                <a:solidFill>
                  <a:schemeClr val="tx1"/>
                </a:solidFill>
              </a:rPr>
              <a:t>v.X.01</a:t>
            </a:r>
            <a:r>
              <a:rPr lang="ru-RU" sz="1400" b="1" smtClean="0">
                <a:solidFill>
                  <a:schemeClr val="tx1"/>
                </a:solidFill>
              </a:rPr>
              <a:t> </a:t>
            </a:r>
            <a:endParaRPr lang="ru-RU" sz="1400" b="1" smtClean="0"/>
          </a:p>
        </p:txBody>
      </p:sp>
      <p:graphicFrame>
        <p:nvGraphicFramePr>
          <p:cNvPr id="17414" name="Объект 1"/>
          <p:cNvGraphicFramePr>
            <a:graphicFrameLocks noChangeAspect="1"/>
          </p:cNvGraphicFramePr>
          <p:nvPr/>
        </p:nvGraphicFramePr>
        <p:xfrm>
          <a:off x="4932363" y="1989138"/>
          <a:ext cx="3455987" cy="345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PHOTO-PAINT" r:id="rId6" imgW="731521" imgH="723595" progId="CorelPHOTOPAINT.Image.15">
                  <p:embed/>
                </p:oleObj>
              </mc:Choice>
              <mc:Fallback>
                <p:oleObj name="PHOTO-PAINT" r:id="rId6" imgW="731521" imgH="723595" progId="CorelPHOTOPAINT.Image.15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989138"/>
                        <a:ext cx="3455987" cy="345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4859338" y="1412875"/>
            <a:ext cx="37893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>
                <a:solidFill>
                  <a:schemeClr val="tx1"/>
                </a:solidFill>
              </a:rPr>
              <a:t>Новые знаки в разделе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“</a:t>
            </a:r>
            <a:r>
              <a:rPr lang="ru-RU">
                <a:solidFill>
                  <a:schemeClr val="tx1"/>
                </a:solidFill>
              </a:rPr>
              <a:t>Прогнозируемые месторождения</a:t>
            </a:r>
            <a:r>
              <a:rPr lang="en-US">
                <a:solidFill>
                  <a:schemeClr val="tx1"/>
                </a:solidFill>
              </a:rPr>
              <a:t>”</a:t>
            </a:r>
            <a:r>
              <a:rPr lang="ru-RU">
                <a:solidFill>
                  <a:schemeClr val="tx1"/>
                </a:solidFill>
              </a:rPr>
              <a:t> (фрагмент)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640763" cy="765175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chemeClr val="tx1"/>
                </a:solidFill>
                <a:latin typeface="Times New Roman" pitchFamily="18" charset="0"/>
              </a:rPr>
              <a:t>Эталонные базы изобразительных средств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11613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3600" b="1" smtClean="0"/>
          </a:p>
          <a:p>
            <a:pPr eaLnBrk="1" hangingPunct="1">
              <a:buFontTx/>
              <a:buNone/>
            </a:pPr>
            <a:endParaRPr lang="en-US" sz="3600" b="1" smtClean="0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55575" y="858838"/>
            <a:ext cx="8743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600" b="0">
                <a:solidFill>
                  <a:schemeClr val="tx1"/>
                </a:solidFill>
              </a:rPr>
              <a:t>Новые знаки для карты аномального магнитного поля и схемы гравитационных аномалий</a:t>
            </a:r>
          </a:p>
        </p:txBody>
      </p:sp>
      <p:graphicFrame>
        <p:nvGraphicFramePr>
          <p:cNvPr id="18437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1258888" y="1268413"/>
          <a:ext cx="6119812" cy="525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CorelDRAW" r:id="rId4" imgW="6277624" imgH="5393189" progId="CorelDRAW.Graphic.12">
                  <p:embed/>
                </p:oleObj>
              </mc:Choice>
              <mc:Fallback>
                <p:oleObj name="CorelDRAW" r:id="rId4" imgW="6277624" imgH="5393189" progId="CorelDRAW.Graphic.12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268413"/>
                        <a:ext cx="6119812" cy="525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179388" y="188913"/>
            <a:ext cx="8712200" cy="50323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>
              <a:spcBef>
                <a:spcPct val="0"/>
              </a:spcBef>
            </a:pPr>
            <a:r>
              <a:rPr lang="ru-RU" sz="2000"/>
              <a:t>Эталонные базы изобразительных средств</a:t>
            </a:r>
            <a:endParaRPr lang="en-US" sz="2000"/>
          </a:p>
          <a:p>
            <a:pPr>
              <a:spcBef>
                <a:spcPct val="0"/>
              </a:spcBef>
            </a:pPr>
            <a:r>
              <a:rPr lang="ru-RU" sz="1400">
                <a:solidFill>
                  <a:schemeClr val="tx1"/>
                </a:solidFill>
              </a:rPr>
              <a:t>Новые версии</a:t>
            </a:r>
            <a:r>
              <a:rPr lang="en-US" sz="1400">
                <a:solidFill>
                  <a:schemeClr val="tx1"/>
                </a:solidFill>
              </a:rPr>
              <a:t>  : </a:t>
            </a:r>
            <a:r>
              <a:rPr lang="ru-RU" sz="1400">
                <a:solidFill>
                  <a:schemeClr val="tx1"/>
                </a:solidFill>
              </a:rPr>
              <a:t>ЭБЗ 200 </a:t>
            </a:r>
            <a:r>
              <a:rPr lang="en-US" sz="1400">
                <a:solidFill>
                  <a:schemeClr val="tx1"/>
                </a:solidFill>
              </a:rPr>
              <a:t>  v.X.01</a:t>
            </a:r>
            <a:r>
              <a:rPr lang="ru-RU" sz="1400">
                <a:solidFill>
                  <a:schemeClr val="tx1"/>
                </a:solidFill>
              </a:rPr>
              <a:t>, 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ru-RU" sz="1400">
                <a:solidFill>
                  <a:schemeClr val="tx1"/>
                </a:solidFill>
              </a:rPr>
              <a:t>ЭБЗ 1000 </a:t>
            </a:r>
            <a:r>
              <a:rPr lang="en-US" sz="1400">
                <a:solidFill>
                  <a:schemeClr val="tx1"/>
                </a:solidFill>
              </a:rPr>
              <a:t>v.X.01</a:t>
            </a:r>
            <a:endParaRPr lang="ru-RU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12200" cy="503237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ru-RU" sz="1800" b="1" smtClean="0"/>
              <a:t>Эталонные базы изобразительных средств</a:t>
            </a:r>
            <a:r>
              <a:rPr lang="en-US" sz="1800" b="1" smtClean="0"/>
              <a:t/>
            </a:r>
            <a:br>
              <a:rPr lang="en-US" sz="1800" b="1" smtClean="0"/>
            </a:br>
            <a:r>
              <a:rPr lang="ru-RU" sz="1400" b="1" smtClean="0">
                <a:solidFill>
                  <a:schemeClr val="tx1"/>
                </a:solidFill>
              </a:rPr>
              <a:t>Новые версии</a:t>
            </a:r>
            <a:r>
              <a:rPr lang="en-US" sz="1400" b="1" smtClean="0">
                <a:solidFill>
                  <a:schemeClr val="tx1"/>
                </a:solidFill>
              </a:rPr>
              <a:t>  : </a:t>
            </a:r>
            <a:r>
              <a:rPr lang="ru-RU" sz="1400" b="1" smtClean="0">
                <a:solidFill>
                  <a:schemeClr val="tx1"/>
                </a:solidFill>
              </a:rPr>
              <a:t>ЭБЗ 200 </a:t>
            </a:r>
            <a:r>
              <a:rPr lang="en-US" sz="1400" b="1" smtClean="0">
                <a:solidFill>
                  <a:schemeClr val="tx1"/>
                </a:solidFill>
              </a:rPr>
              <a:t>  v.X.01</a:t>
            </a:r>
            <a:r>
              <a:rPr lang="ru-RU" sz="1400" b="1" smtClean="0">
                <a:solidFill>
                  <a:schemeClr val="tx1"/>
                </a:solidFill>
              </a:rPr>
              <a:t>, </a:t>
            </a:r>
            <a:r>
              <a:rPr lang="en-US" sz="1400" b="1" smtClean="0">
                <a:solidFill>
                  <a:schemeClr val="tx1"/>
                </a:solidFill>
              </a:rPr>
              <a:t> </a:t>
            </a:r>
            <a:r>
              <a:rPr lang="ru-RU" sz="1400" b="1" smtClean="0">
                <a:solidFill>
                  <a:schemeClr val="tx1"/>
                </a:solidFill>
              </a:rPr>
              <a:t>ЭБЗ 1000 </a:t>
            </a:r>
            <a:r>
              <a:rPr lang="en-US" sz="1400" b="1" smtClean="0">
                <a:solidFill>
                  <a:schemeClr val="tx1"/>
                </a:solidFill>
              </a:rPr>
              <a:t>v.X.01</a:t>
            </a:r>
            <a:r>
              <a:rPr lang="ru-RU" sz="1400" b="1" smtClean="0">
                <a:solidFill>
                  <a:schemeClr val="tx1"/>
                </a:solidFill>
              </a:rPr>
              <a:t> </a:t>
            </a:r>
            <a:endParaRPr lang="ru-RU" sz="1400" b="1" smtClean="0"/>
          </a:p>
        </p:txBody>
      </p:sp>
      <p:pic>
        <p:nvPicPr>
          <p:cNvPr id="1945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87438"/>
            <a:ext cx="82565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4545013"/>
            <a:ext cx="321945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547813" y="719138"/>
            <a:ext cx="54959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400" b="0">
                <a:solidFill>
                  <a:schemeClr val="tx1"/>
                </a:solidFill>
              </a:rPr>
              <a:t>Расширенные файлы комментариев с примерами оформления</a:t>
            </a:r>
          </a:p>
        </p:txBody>
      </p:sp>
      <p:pic>
        <p:nvPicPr>
          <p:cNvPr id="19462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4545013"/>
            <a:ext cx="3908425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836613"/>
            <a:ext cx="8229600" cy="431800"/>
          </a:xfrm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Варианты выбора программной среды для </a:t>
            </a:r>
            <a:r>
              <a:rPr lang="ru-RU" sz="1400" b="1" dirty="0" smtClean="0">
                <a:solidFill>
                  <a:schemeClr val="accent4"/>
                </a:solidFill>
              </a:rPr>
              <a:t>реализации</a:t>
            </a:r>
            <a:r>
              <a:rPr lang="ru-RU" sz="1400" dirty="0" smtClean="0">
                <a:solidFill>
                  <a:schemeClr val="accent4"/>
                </a:solidFill>
              </a:rPr>
              <a:t> </a:t>
            </a:r>
            <a:r>
              <a:rPr lang="ru-RU" sz="1400" dirty="0">
                <a:solidFill>
                  <a:schemeClr val="accent4"/>
                </a:solidFill>
              </a:rPr>
              <a:t> </a:t>
            </a:r>
            <a:r>
              <a:rPr lang="en-US" sz="1400" dirty="0" smtClean="0">
                <a:solidFill>
                  <a:schemeClr val="accent4"/>
                </a:solidFill>
              </a:rPr>
              <a:t> </a:t>
            </a:r>
            <a:r>
              <a:rPr lang="ru-RU" sz="1400" dirty="0" smtClean="0">
                <a:solidFill>
                  <a:schemeClr val="accent4"/>
                </a:solidFill>
              </a:rPr>
              <a:t>задач составления </a:t>
            </a:r>
            <a:r>
              <a:rPr lang="ru-RU" sz="1400" dirty="0" err="1" smtClean="0">
                <a:solidFill>
                  <a:schemeClr val="accent4"/>
                </a:solidFill>
              </a:rPr>
              <a:t>Госгеолкарт</a:t>
            </a:r>
            <a:r>
              <a:rPr lang="en-US" sz="1400" dirty="0" smtClean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39713" y="1314450"/>
            <a:ext cx="8610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  <a:buClr>
                <a:srgbClr val="00FFCC"/>
              </a:buClr>
              <a:buSzPct val="70000"/>
              <a:buFont typeface="Wingdings" pitchFamily="2" charset="2"/>
              <a:buNone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1.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ArcGis  -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К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оммерческ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ая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ГИС общего назначения, поддерживаем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ая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крупной компанией по разработке программного обеспечения</a:t>
            </a:r>
            <a:r>
              <a:rPr lang="ru-RU" sz="1600" b="0" i="1">
                <a:solidFill>
                  <a:srgbClr val="000000"/>
                </a:solidFill>
                <a:latin typeface="Arial Narrow" pitchFamily="34" charset="0"/>
              </a:rPr>
              <a:t>.</a:t>
            </a:r>
            <a:r>
              <a:rPr lang="ru-RU" sz="1600" b="0" i="1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96863" y="3281363"/>
            <a:ext cx="78486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50000"/>
              </a:spcBef>
              <a:buClr>
                <a:srgbClr val="00FFCC"/>
              </a:buClr>
              <a:buSzPct val="70000"/>
              <a:buFont typeface="Wingdings" pitchFamily="2" charset="2"/>
              <a:buNone/>
            </a:pP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пециализированн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ая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 применению в области геологии отечественная ГИС, разработанн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ая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организацией, входящей в состав геологической службы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ru-RU" sz="1600" b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96863" y="2335213"/>
            <a:ext cx="85344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400">
                <a:solidFill>
                  <a:srgbClr val="FF0000"/>
                </a:solidFill>
                <a:latin typeface="Times New Roman" pitchFamily="18" charset="0"/>
              </a:rPr>
              <a:t>Недостатки</a:t>
            </a:r>
            <a:r>
              <a:rPr lang="en-US" sz="140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в ГИС общего назначения не включены методы и инструменты, ориентированные на специфику работы с геологическими данными.</a:t>
            </a:r>
          </a:p>
          <a:p>
            <a:pPr algn="l" eaLnBrk="1" hangingPunct="1">
              <a:spcBef>
                <a:spcPct val="0"/>
              </a:spcBef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Разработанные для ГИС специализированные инструменты для работы с геологическими данными требуют постоянной адаптации под новые версии </a:t>
            </a:r>
            <a:endParaRPr lang="ru-RU" sz="1400" b="0">
              <a:solidFill>
                <a:srgbClr val="000000"/>
              </a:solidFill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96863" y="1811338"/>
            <a:ext cx="8229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Преимущества</a:t>
            </a:r>
            <a:r>
              <a:rPr lang="en-US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надежность программного обеспечения, устойчивость поддержки и развития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программного продукта в долговременной перспективе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34963" y="3856038"/>
            <a:ext cx="809307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400">
                <a:solidFill>
                  <a:srgbClr val="C00000"/>
                </a:solidFill>
                <a:latin typeface="Times New Roman" pitchFamily="18" charset="0"/>
              </a:rPr>
              <a:t>Преимущества</a:t>
            </a:r>
            <a:r>
              <a:rPr lang="en-US" sz="1400">
                <a:solidFill>
                  <a:srgbClr val="C00000"/>
                </a:solidFill>
                <a:latin typeface="Times New Roman" pitchFamily="18" charset="0"/>
              </a:rPr>
              <a:t>: 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возможность непосредственно при создании и развитии программного обеспечения учесть требования, предъявляемые спецификой данных, а не пытаться “подстроится” под уже принятые другими программные решения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34963" y="4591050"/>
            <a:ext cx="82454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Недостатки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:</a:t>
            </a:r>
            <a:r>
              <a:rPr lang="ru-RU" sz="14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необходимость постоянно вкладывать силы и средства в программную поддержку и развитие проекта </a:t>
            </a:r>
          </a:p>
        </p:txBody>
      </p:sp>
      <p:sp>
        <p:nvSpPr>
          <p:cNvPr id="20489" name="Text Box 4"/>
          <p:cNvSpPr txBox="1">
            <a:spLocks noChangeArrowheads="1"/>
          </p:cNvSpPr>
          <p:nvPr/>
        </p:nvSpPr>
        <p:spPr bwMode="auto">
          <a:xfrm>
            <a:off x="354013" y="5113338"/>
            <a:ext cx="78486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50000"/>
              </a:spcBef>
              <a:buClr>
                <a:srgbClr val="00FFCC"/>
              </a:buClr>
              <a:buSzPct val="70000"/>
              <a:buFont typeface="Wingdings" pitchFamily="2" charset="2"/>
              <a:buNone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3.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Свободно распространяемая открытая ГИС общего назначения</a:t>
            </a:r>
            <a:endParaRPr lang="ru-RU" sz="16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90" name="Text Box 6"/>
          <p:cNvSpPr txBox="1">
            <a:spLocks noChangeArrowheads="1"/>
          </p:cNvSpPr>
          <p:nvPr/>
        </p:nvSpPr>
        <p:spPr bwMode="auto">
          <a:xfrm>
            <a:off x="396875" y="5427663"/>
            <a:ext cx="82296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Преимущества</a:t>
            </a:r>
            <a:r>
              <a:rPr lang="en-US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бесплатность</a:t>
            </a:r>
          </a:p>
        </p:txBody>
      </p:sp>
      <p:sp>
        <p:nvSpPr>
          <p:cNvPr id="20491" name="Text Box 5"/>
          <p:cNvSpPr txBox="1">
            <a:spLocks noChangeArrowheads="1"/>
          </p:cNvSpPr>
          <p:nvPr/>
        </p:nvSpPr>
        <p:spPr bwMode="auto">
          <a:xfrm>
            <a:off x="396875" y="5737225"/>
            <a:ext cx="85344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400">
                <a:solidFill>
                  <a:srgbClr val="FF0000"/>
                </a:solidFill>
                <a:latin typeface="Times New Roman" pitchFamily="18" charset="0"/>
              </a:rPr>
              <a:t>Недостатки</a:t>
            </a:r>
            <a:r>
              <a:rPr lang="en-US" sz="140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в ГИС общего назначения не включены методы и инструменты, ориентированные на специфику работы с геологическими данными.</a:t>
            </a:r>
          </a:p>
          <a:p>
            <a:pPr algn="l" eaLnBrk="1" hangingPunct="1">
              <a:spcBef>
                <a:spcPct val="0"/>
              </a:spcBef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Необходимость разработки с нуля специализированных инструментов для работы с геологическими данными требуют</a:t>
            </a:r>
            <a:endParaRPr lang="ru-RU" sz="1400" b="0">
              <a:solidFill>
                <a:srgbClr val="0000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34950" y="44450"/>
            <a:ext cx="8712200" cy="6762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400" dirty="0"/>
              <a:t>РАЗРАБОТКА СРЕДСТВ АВТОМАТИЗИРОВАННОГО СТИЛЕВОГО ОФОРМЛЕНИЯ </a:t>
            </a:r>
            <a:endParaRPr lang="ru-RU" sz="1400" dirty="0" smtClean="0"/>
          </a:p>
          <a:p>
            <a:pPr>
              <a:defRPr/>
            </a:pPr>
            <a:r>
              <a:rPr lang="ru-RU" sz="1400" dirty="0" smtClean="0"/>
              <a:t>КАРТ ГЕОЛОГИЧЕСКОГОСОДЕРЖАНИЯ</a:t>
            </a:r>
            <a:endParaRPr lang="ru-RU" sz="1400" kern="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pPr eaLnBrk="1" hangingPunct="1"/>
            <a:r>
              <a:rPr lang="ru-RU" sz="1500" b="1" smtClean="0"/>
              <a:t>СТРУКТУРА  НОРМАТИВНО - МЕТОДИЧЕСКОЙ БАЗЫ  ГОСГЕОКАРТ  200/2</a:t>
            </a:r>
            <a:r>
              <a:rPr lang="ru-RU" sz="4000" smtClean="0"/>
              <a:t> </a:t>
            </a:r>
            <a:r>
              <a:rPr lang="ru-RU" sz="1500" b="1" smtClean="0"/>
              <a:t>и 1000/3</a:t>
            </a:r>
          </a:p>
        </p:txBody>
      </p:sp>
      <p:pic>
        <p:nvPicPr>
          <p:cNvPr id="4099" name="Picture 3" descr="Методисеско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345598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684213" y="3573463"/>
            <a:ext cx="7704137" cy="431800"/>
          </a:xfrm>
          <a:prstGeom prst="rect">
            <a:avLst/>
          </a:prstGeom>
          <a:noFill/>
          <a:ln w="635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539750" y="2636838"/>
            <a:ext cx="8064500" cy="719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306" tIns="32653" rIns="65306" bIns="32653"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sz="1400" baseline="-25000">
                <a:solidFill>
                  <a:schemeClr val="tx1"/>
                </a:solidFill>
              </a:rPr>
              <a:t>ЕДИНЫЕ ТРЕБОВАНИЯ </a:t>
            </a:r>
          </a:p>
          <a:p>
            <a:pPr eaLnBrk="1" hangingPunct="1">
              <a:spcBef>
                <a:spcPct val="0"/>
              </a:spcBef>
            </a:pPr>
            <a:r>
              <a:rPr lang="ru-RU" sz="1400" baseline="-25000">
                <a:solidFill>
                  <a:schemeClr val="tx1"/>
                </a:solidFill>
              </a:rPr>
              <a:t>К СОСТАВУ, СТРУКТУРЕ И ФОРМАТАМ ПРЕДСТАВЛЕНИЯ В НРС РОСНЕДРА КОМПЛЕКТОВ ЦИФРОВЫХ МАТЕРИАЛОВ  ЛИСТОВ ГОСУДАРСТВЕННЫХ ГЕОЛОГИЧЕСКИХ КАРТ МАСШТАБОВ 1:1 000 000 и 1:200 000</a:t>
            </a:r>
            <a:endParaRPr lang="ru-RU" sz="14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ru-RU" sz="1400" baseline="-25000">
              <a:solidFill>
                <a:schemeClr val="tx1"/>
              </a:solidFill>
            </a:endParaRPr>
          </a:p>
        </p:txBody>
      </p:sp>
      <p:sp>
        <p:nvSpPr>
          <p:cNvPr id="4102" name="Rectangle 12"/>
          <p:cNvSpPr>
            <a:spLocks noChangeArrowheads="1"/>
          </p:cNvSpPr>
          <p:nvPr/>
        </p:nvSpPr>
        <p:spPr bwMode="auto">
          <a:xfrm>
            <a:off x="539750" y="2565400"/>
            <a:ext cx="8172450" cy="863600"/>
          </a:xfrm>
          <a:prstGeom prst="rect">
            <a:avLst/>
          </a:prstGeom>
          <a:noFill/>
          <a:ln w="635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103" name="Picture 17" descr="Методисеско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81075"/>
            <a:ext cx="345598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18"/>
          <p:cNvSpPr>
            <a:spLocks noChangeArrowheads="1"/>
          </p:cNvSpPr>
          <p:nvPr/>
        </p:nvSpPr>
        <p:spPr bwMode="auto">
          <a:xfrm>
            <a:off x="4716463" y="981075"/>
            <a:ext cx="3527425" cy="1439863"/>
          </a:xfrm>
          <a:prstGeom prst="rect">
            <a:avLst/>
          </a:prstGeom>
          <a:noFill/>
          <a:ln w="635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05" name="Rectangle 19"/>
          <p:cNvSpPr>
            <a:spLocks noChangeArrowheads="1"/>
          </p:cNvSpPr>
          <p:nvPr/>
        </p:nvSpPr>
        <p:spPr bwMode="auto">
          <a:xfrm>
            <a:off x="755650" y="3644900"/>
            <a:ext cx="7561263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/>
          <a:lstStyle/>
          <a:p>
            <a:r>
              <a:rPr lang="ru-RU">
                <a:solidFill>
                  <a:schemeClr val="tx1"/>
                </a:solidFill>
              </a:rPr>
              <a:t>Эталонные базы условных знаков  ЭБЗ-200 (вер.5.04)   и ЭБЗ-1000 (вер. 2.04)</a:t>
            </a:r>
          </a:p>
        </p:txBody>
      </p:sp>
      <p:sp>
        <p:nvSpPr>
          <p:cNvPr id="4106" name="Rectangle 20"/>
          <p:cNvSpPr>
            <a:spLocks noChangeArrowheads="1"/>
          </p:cNvSpPr>
          <p:nvPr/>
        </p:nvSpPr>
        <p:spPr bwMode="auto">
          <a:xfrm>
            <a:off x="2555875" y="620713"/>
            <a:ext cx="3744913" cy="288925"/>
          </a:xfrm>
          <a:prstGeom prst="rect">
            <a:avLst/>
          </a:prstGeom>
          <a:solidFill>
            <a:srgbClr val="FFFF99"/>
          </a:solidFill>
          <a:ln w="25400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/>
          <a:lstStyle/>
          <a:p>
            <a:r>
              <a:rPr lang="ru-RU">
                <a:solidFill>
                  <a:schemeClr val="tx1"/>
                </a:solidFill>
              </a:rPr>
              <a:t>УТВЕРЖДЕННЫЕ ДОКУМЕНТЫ</a:t>
            </a:r>
            <a:br>
              <a:rPr lang="ru-RU">
                <a:solidFill>
                  <a:schemeClr val="tx1"/>
                </a:solidFill>
              </a:rPr>
            </a:br>
            <a:r>
              <a:rPr lang="ru-RU" sz="2000">
                <a:solidFill>
                  <a:schemeClr val="tx1"/>
                </a:solidFill>
              </a:rPr>
              <a:t/>
            </a:r>
            <a:br>
              <a:rPr lang="ru-RU" sz="2000">
                <a:solidFill>
                  <a:schemeClr val="tx1"/>
                </a:solidFill>
              </a:rPr>
            </a:br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4107" name="Text Box 22"/>
          <p:cNvSpPr txBox="1">
            <a:spLocks noChangeArrowheads="1"/>
          </p:cNvSpPr>
          <p:nvPr/>
        </p:nvSpPr>
        <p:spPr bwMode="auto">
          <a:xfrm>
            <a:off x="4140200" y="3141663"/>
            <a:ext cx="53181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000">
                <a:solidFill>
                  <a:schemeClr val="tx1"/>
                </a:solidFill>
              </a:rPr>
              <a:t>2012 г.</a:t>
            </a:r>
          </a:p>
        </p:txBody>
      </p:sp>
      <p:sp>
        <p:nvSpPr>
          <p:cNvPr id="4108" name="Rectangle 23"/>
          <p:cNvSpPr>
            <a:spLocks noChangeArrowheads="1"/>
          </p:cNvSpPr>
          <p:nvPr/>
        </p:nvSpPr>
        <p:spPr bwMode="auto">
          <a:xfrm>
            <a:off x="2339975" y="4149725"/>
            <a:ext cx="4464050" cy="288925"/>
          </a:xfrm>
          <a:prstGeom prst="rect">
            <a:avLst/>
          </a:prstGeom>
          <a:solidFill>
            <a:srgbClr val="FFFF99"/>
          </a:solidFill>
          <a:ln w="25400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/>
          <a:lstStyle/>
          <a:p>
            <a:r>
              <a:rPr lang="ru-RU">
                <a:solidFill>
                  <a:schemeClr val="tx1"/>
                </a:solidFill>
              </a:rPr>
              <a:t>ДОКУМЕНТЫ В СТАДИИ АПРОБАЦИИ</a:t>
            </a:r>
            <a:r>
              <a:rPr lang="ru-RU" sz="2000">
                <a:solidFill>
                  <a:schemeClr val="tx1"/>
                </a:solidFill>
              </a:rPr>
              <a:t/>
            </a:r>
            <a:br>
              <a:rPr lang="ru-RU" sz="2000">
                <a:solidFill>
                  <a:schemeClr val="tx1"/>
                </a:solidFill>
              </a:rPr>
            </a:br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4109" name="Rectangle 24"/>
          <p:cNvSpPr>
            <a:spLocks noChangeArrowheads="1"/>
          </p:cNvSpPr>
          <p:nvPr/>
        </p:nvSpPr>
        <p:spPr bwMode="auto">
          <a:xfrm>
            <a:off x="395288" y="4581525"/>
            <a:ext cx="8353425" cy="431800"/>
          </a:xfrm>
          <a:prstGeom prst="rect">
            <a:avLst/>
          </a:prstGeom>
          <a:noFill/>
          <a:ln w="635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10" name="Rectangle 25"/>
          <p:cNvSpPr>
            <a:spLocks noChangeArrowheads="1"/>
          </p:cNvSpPr>
          <p:nvPr/>
        </p:nvSpPr>
        <p:spPr bwMode="auto">
          <a:xfrm>
            <a:off x="468313" y="4652963"/>
            <a:ext cx="8207375" cy="28733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/>
          <a:lstStyle/>
          <a:p>
            <a:r>
              <a:rPr lang="ru-RU"/>
              <a:t>Требования к составу и структуре сопровождающих и первичных баз данных ГК-200/2 и ГК-1000/3. </a:t>
            </a:r>
          </a:p>
        </p:txBody>
      </p:sp>
      <p:sp>
        <p:nvSpPr>
          <p:cNvPr id="4111" name="Rectangle 26"/>
          <p:cNvSpPr>
            <a:spLocks noChangeArrowheads="1"/>
          </p:cNvSpPr>
          <p:nvPr/>
        </p:nvSpPr>
        <p:spPr bwMode="auto">
          <a:xfrm>
            <a:off x="2843213" y="5157788"/>
            <a:ext cx="3744912" cy="288925"/>
          </a:xfrm>
          <a:prstGeom prst="rect">
            <a:avLst/>
          </a:prstGeom>
          <a:solidFill>
            <a:srgbClr val="FFFF99"/>
          </a:solidFill>
          <a:ln w="25400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/>
          <a:lstStyle/>
          <a:p>
            <a:r>
              <a:rPr lang="ru-RU">
                <a:solidFill>
                  <a:schemeClr val="tx1"/>
                </a:solidFill>
              </a:rPr>
              <a:t>ПРОЕКТЫ  ДОКУМЕНТОВ</a:t>
            </a:r>
            <a:br>
              <a:rPr lang="ru-RU">
                <a:solidFill>
                  <a:schemeClr val="tx1"/>
                </a:solidFill>
              </a:rPr>
            </a:br>
            <a:r>
              <a:rPr lang="ru-RU" sz="2000">
                <a:solidFill>
                  <a:schemeClr val="tx1"/>
                </a:solidFill>
              </a:rPr>
              <a:t/>
            </a:r>
            <a:br>
              <a:rPr lang="ru-RU" sz="2000">
                <a:solidFill>
                  <a:schemeClr val="tx1"/>
                </a:solidFill>
              </a:rPr>
            </a:br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4112" name="Rectangle 27"/>
          <p:cNvSpPr>
            <a:spLocks noChangeArrowheads="1"/>
          </p:cNvSpPr>
          <p:nvPr/>
        </p:nvSpPr>
        <p:spPr bwMode="auto">
          <a:xfrm>
            <a:off x="468313" y="5516563"/>
            <a:ext cx="8353425" cy="1008062"/>
          </a:xfrm>
          <a:prstGeom prst="rect">
            <a:avLst/>
          </a:prstGeom>
          <a:noFill/>
          <a:ln w="635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13" name="Rectangle 28"/>
          <p:cNvSpPr>
            <a:spLocks noChangeArrowheads="1"/>
          </p:cNvSpPr>
          <p:nvPr/>
        </p:nvSpPr>
        <p:spPr bwMode="auto">
          <a:xfrm>
            <a:off x="539750" y="5570538"/>
            <a:ext cx="8207375" cy="91281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/>
              <a:t>Требования к цифровым материалам Госнгеолкарты-200/2 и 1000/3. издаваемых цифровым способом Требования к авторским материалам Госгеолкарты-1000 и госгеолкарты-200</a:t>
            </a:r>
            <a:br>
              <a:rPr lang="ru-RU"/>
            </a:br>
            <a:r>
              <a:rPr lang="ru-RU"/>
              <a:t>Типовые макеты оформления Госгеолкарты-200/2</a:t>
            </a:r>
            <a:br>
              <a:rPr lang="ru-RU"/>
            </a:br>
            <a:r>
              <a:rPr lang="ru-RU"/>
              <a:t>Образцы зарамочного оформления Госгеолкарт</a:t>
            </a:r>
            <a:br>
              <a:rPr lang="ru-RU"/>
            </a:br>
            <a:r>
              <a:rPr lang="ru-RU"/>
              <a:t>Эталонные базы условных знаков ЭБЗ-200Х и ЭБЗ-1000Х</a:t>
            </a:r>
            <a:endParaRPr lang="ru-RU" b="0"/>
          </a:p>
        </p:txBody>
      </p:sp>
      <p:pic>
        <p:nvPicPr>
          <p:cNvPr id="4114" name="Picture 30" descr="MR_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27113"/>
            <a:ext cx="33845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Text Box 31"/>
          <p:cNvSpPr txBox="1">
            <a:spLocks noChangeArrowheads="1"/>
          </p:cNvSpPr>
          <p:nvPr/>
        </p:nvSpPr>
        <p:spPr bwMode="auto">
          <a:xfrm>
            <a:off x="6300788" y="2133600"/>
            <a:ext cx="5318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000">
                <a:solidFill>
                  <a:schemeClr val="tx1"/>
                </a:solidFill>
              </a:rPr>
              <a:t>2009 г.</a:t>
            </a:r>
          </a:p>
        </p:txBody>
      </p:sp>
      <p:pic>
        <p:nvPicPr>
          <p:cNvPr id="4116" name="Picture 32" descr="MR_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345598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7" name="Rectangle 5"/>
          <p:cNvSpPr>
            <a:spLocks noChangeArrowheads="1"/>
          </p:cNvSpPr>
          <p:nvPr/>
        </p:nvSpPr>
        <p:spPr bwMode="auto">
          <a:xfrm>
            <a:off x="827088" y="981075"/>
            <a:ext cx="3600450" cy="1439863"/>
          </a:xfrm>
          <a:prstGeom prst="rect">
            <a:avLst/>
          </a:prstGeom>
          <a:noFill/>
          <a:ln w="635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18" name="Text Box 33"/>
          <p:cNvSpPr txBox="1">
            <a:spLocks noChangeArrowheads="1"/>
          </p:cNvSpPr>
          <p:nvPr/>
        </p:nvSpPr>
        <p:spPr bwMode="auto">
          <a:xfrm>
            <a:off x="2411413" y="2133600"/>
            <a:ext cx="56673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000">
                <a:solidFill>
                  <a:schemeClr val="tx1"/>
                </a:solidFill>
              </a:rPr>
              <a:t> 2009 г.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1649413" y="908050"/>
            <a:ext cx="5410200" cy="54451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0850">
              <a:spcBef>
                <a:spcPct val="0"/>
              </a:spcBef>
              <a:tabLst>
                <a:tab pos="390525" algn="l"/>
              </a:tabLst>
            </a:pPr>
            <a:r>
              <a:rPr lang="ru-RU" sz="2000" baseline="-25000">
                <a:solidFill>
                  <a:srgbClr val="000000"/>
                </a:solidFill>
              </a:rPr>
              <a:t>Автор:   Г.И. Давидан (ФГУП  ВСЕГЕИ</a:t>
            </a:r>
            <a:r>
              <a:rPr lang="ru-RU" sz="2400" baseline="-25000">
                <a:solidFill>
                  <a:srgbClr val="000000"/>
                </a:solidFill>
              </a:rPr>
              <a:t>)</a:t>
            </a:r>
            <a:r>
              <a:rPr lang="ru-RU" sz="2000" b="0" baseline="-25000">
                <a:solidFill>
                  <a:srgbClr val="000000"/>
                </a:solidFill>
              </a:rPr>
              <a:t> </a:t>
            </a:r>
          </a:p>
          <a:p>
            <a:pPr indent="450850">
              <a:spcBef>
                <a:spcPct val="0"/>
              </a:spcBef>
              <a:tabLst>
                <a:tab pos="390525" algn="l"/>
              </a:tabLst>
            </a:pPr>
            <a:endParaRPr lang="ru-RU" sz="2000" b="0" baseline="-25000">
              <a:solidFill>
                <a:srgbClr val="000000"/>
              </a:solidFill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646113" y="-88900"/>
            <a:ext cx="7775575" cy="1077913"/>
          </a:xfrm>
          <a:prstGeom prst="rect">
            <a:avLst/>
          </a:prstGeom>
          <a:solidFill>
            <a:srgbClr val="DEE2B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0850">
              <a:spcBef>
                <a:spcPct val="0"/>
              </a:spcBef>
              <a:defRPr/>
            </a:pPr>
            <a:r>
              <a:rPr lang="ru-RU" sz="24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Программный модуль оформления в среде </a:t>
            </a:r>
            <a:r>
              <a:rPr lang="en-US" sz="2400" baseline="-25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ArcGis</a:t>
            </a:r>
            <a:r>
              <a:rPr lang="en-US" sz="24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цифровых моделей Государственных геологических карт на основе Эталонных баз условных знаков </a:t>
            </a:r>
            <a:r>
              <a:rPr lang="en-US" sz="24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ru-RU" sz="24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расширение </a:t>
            </a:r>
            <a:r>
              <a:rPr lang="en-US" sz="2400" baseline="-25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MapDesigner</a:t>
            </a:r>
            <a:r>
              <a:rPr lang="ru-RU" sz="24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</a:t>
            </a:r>
            <a:r>
              <a:rPr lang="ru-RU" sz="24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4</a:t>
            </a:r>
            <a:r>
              <a:rPr lang="en-US" sz="24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)</a:t>
            </a:r>
            <a:endParaRPr lang="ru-RU" sz="2400" baseline="-25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indent="450850">
              <a:spcBef>
                <a:spcPct val="0"/>
              </a:spcBef>
              <a:defRPr/>
            </a:pPr>
            <a:endParaRPr lang="ru-RU" sz="2400" baseline="-25000" dirty="0">
              <a:solidFill>
                <a:srgbClr val="000000"/>
              </a:solidFill>
            </a:endParaRP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>
          <a:xfrm>
            <a:off x="1206500" y="1485900"/>
            <a:ext cx="6297613" cy="576263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ru-RU" sz="1600" b="1" smtClean="0"/>
              <a:t>Входные и выходные данные</a:t>
            </a:r>
            <a:endParaRPr lang="en-US" sz="1600" b="1" smtClean="0"/>
          </a:p>
        </p:txBody>
      </p:sp>
      <p:grpSp>
        <p:nvGrpSpPr>
          <p:cNvPr id="21509" name="Группа 2"/>
          <p:cNvGrpSpPr>
            <a:grpSpLocks/>
          </p:cNvGrpSpPr>
          <p:nvPr/>
        </p:nvGrpSpPr>
        <p:grpSpPr bwMode="auto">
          <a:xfrm>
            <a:off x="717550" y="1944688"/>
            <a:ext cx="7273925" cy="4005262"/>
            <a:chOff x="717783" y="1944018"/>
            <a:chExt cx="7273925" cy="4005262"/>
          </a:xfrm>
        </p:grpSpPr>
        <p:graphicFrame>
          <p:nvGraphicFramePr>
            <p:cNvPr id="21511" name="Object 5"/>
            <p:cNvGraphicFramePr>
              <a:graphicFrameLocks noChangeAspect="1"/>
            </p:cNvGraphicFramePr>
            <p:nvPr/>
          </p:nvGraphicFramePr>
          <p:xfrm>
            <a:off x="717783" y="1944018"/>
            <a:ext cx="7273925" cy="4005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19" name="Слайд" r:id="rId4" imgW="5990853" imgH="4494250" progId="PowerPoint.Slide.8">
                    <p:embed/>
                  </p:oleObj>
                </mc:Choice>
                <mc:Fallback>
                  <p:oleObj name="Слайд" r:id="rId4" imgW="5990853" imgH="4494250" progId="PowerPoint.Slide.8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7783" y="1944018"/>
                          <a:ext cx="7273925" cy="4005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3780071" y="3861718"/>
              <a:ext cx="2238375" cy="306387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err="1"/>
                <a:t>ArcMap</a:t>
              </a:r>
              <a:r>
                <a:rPr lang="en-US" sz="1400" dirty="0"/>
                <a:t> 9x , </a:t>
              </a:r>
              <a:r>
                <a:rPr lang="en-US" sz="1400" dirty="0" err="1"/>
                <a:t>ArcMap</a:t>
              </a:r>
              <a:r>
                <a:rPr lang="en-US" sz="1400" dirty="0"/>
                <a:t> 10x</a:t>
              </a:r>
              <a:endParaRPr lang="ru-RU" sz="1400" dirty="0"/>
            </a:p>
          </p:txBody>
        </p:sp>
      </p:grpSp>
      <p:sp>
        <p:nvSpPr>
          <p:cNvPr id="21510" name="Text Box 17"/>
          <p:cNvSpPr txBox="1">
            <a:spLocks noChangeArrowheads="1"/>
          </p:cNvSpPr>
          <p:nvPr/>
        </p:nvSpPr>
        <p:spPr bwMode="auto">
          <a:xfrm>
            <a:off x="6300788" y="4365625"/>
            <a:ext cx="2484437" cy="219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0" rIns="91429" bIns="0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000"/>
              <a:t>17 АПРЕЛЯ с 15.00 до 16.00 (1 ча</a:t>
            </a:r>
            <a:r>
              <a:rPr lang="en-US" sz="1000"/>
              <a:t>c)</a:t>
            </a:r>
            <a:endParaRPr lang="ru-RU" sz="1000"/>
          </a:p>
          <a:p>
            <a:r>
              <a:rPr lang="ru-RU" sz="1000"/>
              <a:t>Ш к о л а - с е м и н а р</a:t>
            </a:r>
          </a:p>
          <a:p>
            <a:r>
              <a:rPr lang="ru-RU" sz="1000"/>
              <a:t>«ИСПОЛЬЗОВАНИЕ НОВЫХ ВОЗМОЖНОСТЕЙ ПРИЛОЖЕНИЯ </a:t>
            </a:r>
            <a:r>
              <a:rPr lang="en-US" sz="1000"/>
              <a:t>MAP</a:t>
            </a:r>
            <a:r>
              <a:rPr lang="ru-RU" sz="1000"/>
              <a:t>D</a:t>
            </a:r>
            <a:r>
              <a:rPr lang="en-US" sz="1000"/>
              <a:t>ESIGNER</a:t>
            </a:r>
            <a:r>
              <a:rPr lang="ru-RU" sz="1000"/>
              <a:t> ДЛЯ ОФОРМЛЕНИЯ </a:t>
            </a:r>
          </a:p>
          <a:p>
            <a:r>
              <a:rPr lang="ru-RU" sz="1000"/>
              <a:t>И МАКЕТИРОВАНИЯ ГОСГЕОЛКАРТ-200/2, -1000/3»</a:t>
            </a:r>
          </a:p>
          <a:p>
            <a:r>
              <a:rPr lang="ru-RU" sz="1000"/>
              <a:t>Учебный класс аспирантуры (каб. 262) </a:t>
            </a:r>
          </a:p>
          <a:p>
            <a:r>
              <a:rPr lang="ru-RU" sz="1000"/>
              <a:t>Ведущие: Давидан Георгий Израилевич, Ланг Екатерина Игоревна, Шишкин</a:t>
            </a:r>
            <a:r>
              <a:rPr lang="en-US" sz="1000"/>
              <a:t> </a:t>
            </a:r>
            <a:r>
              <a:rPr lang="ru-RU" sz="1000"/>
              <a:t>Михаил Александрович 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23528" y="4437112"/>
            <a:ext cx="2376263" cy="17004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dirty="0" smtClean="0"/>
              <a:t>Новые версии </a:t>
            </a:r>
            <a:r>
              <a:rPr lang="en-US" sz="1600" dirty="0" err="1" smtClean="0"/>
              <a:t>MapDesigner</a:t>
            </a:r>
            <a:endParaRPr lang="ru-RU" sz="1600" dirty="0"/>
          </a:p>
          <a:p>
            <a:pPr eaLnBrk="1" hangingPunct="1"/>
            <a:r>
              <a:rPr lang="ru-RU" dirty="0"/>
              <a:t>будут размещены </a:t>
            </a:r>
          </a:p>
          <a:p>
            <a:pPr eaLnBrk="1" hangingPunct="1"/>
            <a:r>
              <a:rPr lang="ru-RU" dirty="0"/>
              <a:t>на сайте ВСЕГЕИ</a:t>
            </a:r>
          </a:p>
          <a:p>
            <a:pPr eaLnBrk="1" hangingPunct="1"/>
            <a:r>
              <a:rPr lang="ru-RU" dirty="0"/>
              <a:t> </a:t>
            </a:r>
            <a:r>
              <a:rPr lang="en-US" dirty="0"/>
              <a:t>http://www.vsegei.ru</a:t>
            </a:r>
            <a:endParaRPr lang="ru-RU" dirty="0"/>
          </a:p>
          <a:p>
            <a:pPr eaLnBrk="1" hangingPunct="1"/>
            <a:r>
              <a:rPr lang="ru-RU" dirty="0"/>
              <a:t>после </a:t>
            </a:r>
            <a:r>
              <a:rPr lang="ru-RU" dirty="0" smtClean="0"/>
              <a:t>совещания</a:t>
            </a:r>
            <a:endParaRPr lang="en-US" dirty="0" smtClean="0"/>
          </a:p>
          <a:p>
            <a:pPr eaLnBrk="1" hangingPunct="1"/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395288" y="1125538"/>
          <a:ext cx="3744912" cy="281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" name="Слайд" r:id="rId4" imgW="374922" imgH="280527" progId="PowerPoint.Slide.8">
                  <p:embed/>
                </p:oleObj>
              </mc:Choice>
              <mc:Fallback>
                <p:oleObj name="Слайд" r:id="rId4" imgW="374922" imgH="280527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125538"/>
                        <a:ext cx="3744912" cy="281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76275"/>
            <a:ext cx="3455988" cy="503238"/>
          </a:xfrm>
        </p:spPr>
        <p:txBody>
          <a:bodyPr/>
          <a:lstStyle/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Расширение</a:t>
            </a:r>
            <a:r>
              <a:rPr lang="ru-RU" sz="16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+mn-lt"/>
              </a:rPr>
              <a:t>MapViewMaker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2532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33363" y="4005263"/>
            <a:ext cx="3960812" cy="2736850"/>
          </a:xfrm>
          <a:noFill/>
        </p:spPr>
        <p:txBody>
          <a:bodyPr/>
          <a:lstStyle/>
          <a:p>
            <a:r>
              <a:rPr lang="ru-RU" sz="1100" b="1" smtClean="0"/>
              <a:t>Map</a:t>
            </a:r>
            <a:r>
              <a:rPr lang="en-US" sz="1100" b="1" smtClean="0"/>
              <a:t>View</a:t>
            </a:r>
            <a:r>
              <a:rPr lang="ru-RU" sz="1100" b="1" smtClean="0"/>
              <a:t>Maker включает в  ArcMap  набор специализированных инструментов для публикации комплектов Государственных геологических карт в электронной форме.</a:t>
            </a:r>
          </a:p>
          <a:p>
            <a:r>
              <a:rPr lang="ru-RU" sz="1100" b="1" smtClean="0"/>
              <a:t>Исходные данные -</a:t>
            </a:r>
            <a:r>
              <a:rPr lang="en-US" sz="1100" b="1" smtClean="0"/>
              <a:t> </a:t>
            </a:r>
            <a:r>
              <a:rPr lang="ru-RU" sz="1100" b="1" smtClean="0"/>
              <a:t>Набор проектов </a:t>
            </a:r>
            <a:r>
              <a:rPr lang="en-US" sz="1100" b="1" smtClean="0"/>
              <a:t>ArcMap</a:t>
            </a:r>
            <a:r>
              <a:rPr lang="ru-RU" sz="1100" b="1" smtClean="0"/>
              <a:t>, содержащих оформленные карты комплекта.</a:t>
            </a:r>
          </a:p>
          <a:p>
            <a:r>
              <a:rPr lang="ru-RU" sz="1100" b="1" smtClean="0"/>
              <a:t>Результат – Папка публикуемого комплекта, содержащая исходные цифровые материалы, карты комплекта, преобразованные в формат </a:t>
            </a:r>
            <a:r>
              <a:rPr lang="en-US" sz="1100" b="1" smtClean="0"/>
              <a:t>PMF</a:t>
            </a:r>
            <a:r>
              <a:rPr lang="ru-RU" sz="1100" b="1" smtClean="0"/>
              <a:t>, легенды карт и прочую сопровождающую информацию, необходимую программе </a:t>
            </a:r>
            <a:r>
              <a:rPr lang="en-US" sz="1100" b="1" smtClean="0"/>
              <a:t>MapViewerMD</a:t>
            </a:r>
            <a:r>
              <a:rPr lang="ru-RU" sz="1100" b="1" smtClean="0"/>
              <a:t>.</a:t>
            </a:r>
            <a:endParaRPr lang="en-US" sz="1100" b="1" smtClean="0"/>
          </a:p>
          <a:p>
            <a:r>
              <a:rPr lang="ru-RU" sz="1100" b="1" smtClean="0"/>
              <a:t>После завершения пополнения комплекта всеми необходимыми картами сформированная папка публикуемого комплекта записывается на CD (вместе с программой просмотра) </a:t>
            </a:r>
            <a:endParaRPr lang="en-US" sz="1100" b="1" smtClean="0"/>
          </a:p>
        </p:txBody>
      </p:sp>
      <p:sp>
        <p:nvSpPr>
          <p:cNvPr id="22533" name="Rectangle 2"/>
          <p:cNvSpPr txBox="1">
            <a:spLocks noChangeArrowheads="1"/>
          </p:cNvSpPr>
          <p:nvPr/>
        </p:nvSpPr>
        <p:spPr bwMode="auto">
          <a:xfrm>
            <a:off x="234950" y="0"/>
            <a:ext cx="8712200" cy="6762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sz="1400"/>
              <a:t>РАЗРАБОТКА СРЕДСТВ ЭЛЕКТРОННОЙ ПУБЛИКАЦИИ </a:t>
            </a:r>
          </a:p>
          <a:p>
            <a:pPr>
              <a:spcBef>
                <a:spcPct val="0"/>
              </a:spcBef>
            </a:pPr>
            <a:r>
              <a:rPr lang="ru-RU" sz="1400"/>
              <a:t>ГОСУДАРСТВЕННЫХ ГЕОЛОГИЧЕСКИХ КАРТ</a:t>
            </a:r>
            <a:endParaRPr lang="en-US" sz="1400"/>
          </a:p>
        </p:txBody>
      </p:sp>
      <p:sp>
        <p:nvSpPr>
          <p:cNvPr id="22534" name="Rectangle 3"/>
          <p:cNvSpPr txBox="1">
            <a:spLocks noChangeArrowheads="1"/>
          </p:cNvSpPr>
          <p:nvPr/>
        </p:nvSpPr>
        <p:spPr bwMode="auto">
          <a:xfrm>
            <a:off x="4194175" y="4078288"/>
            <a:ext cx="4967288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/>
          <a:lstStyle>
            <a:lvl1pPr marL="342900" indent="-3429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1000">
                <a:solidFill>
                  <a:schemeClr val="tx1"/>
                </a:solidFill>
              </a:rPr>
              <a:t>          </a:t>
            </a:r>
            <a:r>
              <a:rPr lang="ru-RU" sz="1100">
                <a:solidFill>
                  <a:schemeClr val="tx1"/>
                </a:solidFill>
              </a:rPr>
              <a:t>ГИС-программа просмотра авторских цифровых</a:t>
            </a:r>
            <a:r>
              <a:rPr lang="en-US" sz="1100">
                <a:solidFill>
                  <a:schemeClr val="tx1"/>
                </a:solidFill>
              </a:rPr>
              <a:t> </a:t>
            </a:r>
            <a:r>
              <a:rPr lang="ru-RU" sz="1100">
                <a:solidFill>
                  <a:schemeClr val="tx1"/>
                </a:solidFill>
              </a:rPr>
              <a:t>моделей оформлена как независимо вызываемая программа  - «вьюер» электронных версий карт. </a:t>
            </a:r>
            <a:endParaRPr lang="en-US" sz="110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US" sz="110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100">
                <a:solidFill>
                  <a:schemeClr val="tx1"/>
                </a:solidFill>
              </a:rPr>
              <a:t>	</a:t>
            </a:r>
            <a:r>
              <a:rPr lang="ru-RU" sz="1100">
                <a:solidFill>
                  <a:schemeClr val="tx1"/>
                </a:solidFill>
              </a:rPr>
              <a:t>Исходные данные программы -  Комплекты карт в электронной форме, подготовленные с использованием расширения MapViewMaker. </a:t>
            </a:r>
            <a:endParaRPr lang="en-US" sz="110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endParaRPr lang="en-US" sz="110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100">
                <a:solidFill>
                  <a:schemeClr val="tx1"/>
                </a:solidFill>
              </a:rPr>
              <a:t>	</a:t>
            </a:r>
            <a:r>
              <a:rPr lang="ru-RU" sz="1100">
                <a:solidFill>
                  <a:schemeClr val="tx1"/>
                </a:solidFill>
              </a:rPr>
              <a:t>Просмотр  карт опубликованного комплекта карт с применением  программы MapViewerMD не предполагает наличия  лицензии на использование системы ArcGis</a:t>
            </a:r>
            <a:r>
              <a:rPr lang="en-US" sz="1100">
                <a:solidFill>
                  <a:schemeClr val="tx1"/>
                </a:solidFill>
              </a:rPr>
              <a:t>: </a:t>
            </a:r>
            <a:r>
              <a:rPr lang="ru-RU" sz="1100">
                <a:solidFill>
                  <a:schemeClr val="tx1"/>
                </a:solidFill>
              </a:rPr>
              <a:t>эта программа создана на основе программных классов свободно распространяемой компоненты ArcReader фирмы ESRI.</a:t>
            </a:r>
            <a:endParaRPr lang="en-US" sz="1100">
              <a:solidFill>
                <a:schemeClr val="tx1"/>
              </a:solidFill>
            </a:endParaRPr>
          </a:p>
        </p:txBody>
      </p:sp>
      <p:graphicFrame>
        <p:nvGraphicFramePr>
          <p:cNvPr id="22535" name="Объект 2"/>
          <p:cNvGraphicFramePr>
            <a:graphicFrameLocks noChangeAspect="1"/>
          </p:cNvGraphicFramePr>
          <p:nvPr/>
        </p:nvGraphicFramePr>
        <p:xfrm>
          <a:off x="4356100" y="1125538"/>
          <a:ext cx="4446588" cy="281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0" name="Слайд" r:id="rId6" imgW="368122" imgH="276470" progId="PowerPoint.Slide.8">
                  <p:embed/>
                </p:oleObj>
              </mc:Choice>
              <mc:Fallback>
                <p:oleObj name="Слайд" r:id="rId6" imgW="368122" imgH="276470" progId="PowerPoint.Slide.8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1125538"/>
                        <a:ext cx="4446588" cy="281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591050" y="658813"/>
            <a:ext cx="34559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Расширение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MapViewerMD</a:t>
            </a:r>
            <a:endParaRPr lang="en-US" sz="16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 txBox="1">
            <a:spLocks noChangeArrowheads="1"/>
          </p:cNvSpPr>
          <p:nvPr/>
        </p:nvSpPr>
        <p:spPr bwMode="auto">
          <a:xfrm>
            <a:off x="234950" y="44450"/>
            <a:ext cx="8712200" cy="6762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sz="1400"/>
              <a:t>РАЗРАБОТКА СРЕДСТВ ЭЛЕКТРОННОЙ ПУБЛИКАЦИИ </a:t>
            </a:r>
          </a:p>
          <a:p>
            <a:pPr>
              <a:spcBef>
                <a:spcPct val="0"/>
              </a:spcBef>
            </a:pPr>
            <a:r>
              <a:rPr lang="ru-RU" sz="1400"/>
              <a:t>ГОСУДАРСТВЕННЫХ ГЕОЛОГИЧЕСКИХ КАРТ</a:t>
            </a:r>
            <a:endParaRPr lang="en-US" sz="1400"/>
          </a:p>
        </p:txBody>
      </p:sp>
      <p:graphicFrame>
        <p:nvGraphicFramePr>
          <p:cNvPr id="23555" name="Объект 2"/>
          <p:cNvGraphicFramePr>
            <a:graphicFrameLocks noChangeAspect="1"/>
          </p:cNvGraphicFramePr>
          <p:nvPr/>
        </p:nvGraphicFramePr>
        <p:xfrm>
          <a:off x="920750" y="671513"/>
          <a:ext cx="7342188" cy="630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CorelDRAW" r:id="rId4" imgW="5110232" imgH="4383918" progId="CorelDraw.Graphic.15">
                  <p:embed/>
                </p:oleObj>
              </mc:Choice>
              <mc:Fallback>
                <p:oleObj name="CorelDRAW" r:id="rId4" imgW="5110232" imgH="4383918" progId="CorelDraw.Graphic.15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671513"/>
                        <a:ext cx="7342188" cy="630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115888"/>
            <a:ext cx="8713788" cy="288925"/>
          </a:xfrm>
          <a:solidFill>
            <a:srgbClr val="FFFFCC"/>
          </a:solidFill>
        </p:spPr>
        <p:txBody>
          <a:bodyPr/>
          <a:lstStyle/>
          <a:p>
            <a:r>
              <a:rPr lang="ru-RU" sz="1600" b="1" smtClean="0">
                <a:solidFill>
                  <a:schemeClr val="tx1"/>
                </a:solidFill>
              </a:rPr>
              <a:t>Сервисные программы:  </a:t>
            </a:r>
            <a:r>
              <a:rPr lang="en-US" sz="1600" b="1" smtClean="0">
                <a:solidFill>
                  <a:schemeClr val="tx1"/>
                </a:solidFill>
              </a:rPr>
              <a:t>CreateMapBasis</a:t>
            </a:r>
            <a:endParaRPr lang="ru-RU" sz="1600" b="1" smtClean="0">
              <a:solidFill>
                <a:schemeClr val="tx1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ru-RU" b="1" smtClean="0"/>
          </a:p>
          <a:p>
            <a:pPr>
              <a:buFont typeface="Wingdings" pitchFamily="2" charset="2"/>
              <a:buNone/>
            </a:pPr>
            <a:endParaRPr lang="en-US" b="1" smtClean="0"/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251521" y="549275"/>
            <a:ext cx="8438454" cy="106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dirty="0" smtClean="0">
                <a:solidFill>
                  <a:schemeClr val="tx1"/>
                </a:solidFill>
              </a:rPr>
              <a:t>                     Автономная </a:t>
            </a:r>
            <a:r>
              <a:rPr lang="ru-RU" sz="1400" dirty="0">
                <a:solidFill>
                  <a:schemeClr val="tx1"/>
                </a:solidFill>
              </a:rPr>
              <a:t>программа построения стандартных картографических сеток</a:t>
            </a:r>
          </a:p>
          <a:p>
            <a:pPr eaLnBrk="1" hangingPunct="1"/>
            <a:r>
              <a:rPr lang="ru-RU" sz="1400" dirty="0" smtClean="0">
                <a:solidFill>
                  <a:schemeClr val="tx1"/>
                </a:solidFill>
              </a:rPr>
              <a:t>                       Государственных </a:t>
            </a:r>
            <a:r>
              <a:rPr lang="ru-RU" sz="1400" dirty="0">
                <a:solidFill>
                  <a:schemeClr val="tx1"/>
                </a:solidFill>
              </a:rPr>
              <a:t>геологических карт масштабов 1 </a:t>
            </a:r>
            <a:r>
              <a:rPr lang="en-US" sz="1400" dirty="0">
                <a:solidFill>
                  <a:schemeClr val="tx1"/>
                </a:solidFill>
              </a:rPr>
              <a:t>: 200 000 </a:t>
            </a:r>
            <a:r>
              <a:rPr lang="ru-RU" sz="1400" dirty="0">
                <a:solidFill>
                  <a:schemeClr val="tx1"/>
                </a:solidFill>
              </a:rPr>
              <a:t>и 1 </a:t>
            </a:r>
            <a:r>
              <a:rPr lang="en-US" sz="1400" dirty="0">
                <a:solidFill>
                  <a:schemeClr val="tx1"/>
                </a:solidFill>
              </a:rPr>
              <a:t>: 1 000 000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</a:p>
          <a:p>
            <a:pPr eaLnBrk="1" hangingPunct="1"/>
            <a:r>
              <a:rPr lang="ru-RU" sz="1400" b="0" i="1" dirty="0">
                <a:solidFill>
                  <a:schemeClr val="tx1"/>
                </a:solidFill>
              </a:rPr>
              <a:t>В соответствии «Едиными требованиями к  структуре, оформлению и визуализации цифровых </a:t>
            </a:r>
          </a:p>
          <a:p>
            <a:pPr eaLnBrk="1" hangingPunct="1"/>
            <a:r>
              <a:rPr lang="ru-RU" sz="1400" b="0" i="1" dirty="0">
                <a:solidFill>
                  <a:schemeClr val="tx1"/>
                </a:solidFill>
              </a:rPr>
              <a:t>материалов комплектов ГК-200/2 и ГК-1000/3»,вер.1.2. (2012)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212725" y="1619250"/>
            <a:ext cx="86614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/>
              <a:t>Программа создает набор </a:t>
            </a:r>
            <a:r>
              <a:rPr lang="en-US" sz="1400"/>
              <a:t>Shape-</a:t>
            </a:r>
            <a:r>
              <a:rPr lang="ru-RU" sz="1400"/>
              <a:t>файлов, содержащих элементы математической основы листа и объекты, задающие оформительские рамки.</a:t>
            </a:r>
          </a:p>
        </p:txBody>
      </p: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2124075" y="6381750"/>
            <a:ext cx="4897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i="1"/>
              <a:t>Задание параметров формируемой рамки</a:t>
            </a:r>
          </a:p>
        </p:txBody>
      </p:sp>
      <p:graphicFrame>
        <p:nvGraphicFramePr>
          <p:cNvPr id="24583" name="Object 9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57366282"/>
              </p:ext>
            </p:extLst>
          </p:nvPr>
        </p:nvGraphicFramePr>
        <p:xfrm>
          <a:off x="784118" y="2148141"/>
          <a:ext cx="7577351" cy="4104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CorelDRAW" r:id="rId4" imgW="7491124" imgH="4059643" progId="CorelDRAW.Graphic.12">
                  <p:embed/>
                </p:oleObj>
              </mc:Choice>
              <mc:Fallback>
                <p:oleObj name="CorelDRAW" r:id="rId4" imgW="7491124" imgH="4059643" progId="CorelDRAW.Graphic.1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118" y="2148141"/>
                        <a:ext cx="7577351" cy="4104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8" y="487"/>
            <a:ext cx="1630550" cy="7642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ru-RU" b="1" smtClean="0"/>
          </a:p>
          <a:p>
            <a:pPr>
              <a:buFont typeface="Wingdings" pitchFamily="2" charset="2"/>
              <a:buNone/>
            </a:pPr>
            <a:endParaRPr lang="en-US" b="1" smtClean="0"/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395288" y="1196975"/>
            <a:ext cx="1606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i="1"/>
              <a:t>Результаты</a:t>
            </a:r>
            <a:endParaRPr lang="en-US" sz="2000" i="1"/>
          </a:p>
          <a:p>
            <a:pPr eaLnBrk="1" hangingPunct="1"/>
            <a:r>
              <a:rPr lang="ru-RU" sz="2000" i="1"/>
              <a:t> работы</a:t>
            </a:r>
          </a:p>
        </p:txBody>
      </p:sp>
      <p:graphicFrame>
        <p:nvGraphicFramePr>
          <p:cNvPr id="25604" name="Object 16"/>
          <p:cNvGraphicFramePr>
            <a:graphicFrameLocks noGrp="1" noChangeAspect="1"/>
          </p:cNvGraphicFramePr>
          <p:nvPr>
            <p:ph sz="half" idx="2"/>
          </p:nvPr>
        </p:nvGraphicFramePr>
        <p:xfrm>
          <a:off x="539750" y="692150"/>
          <a:ext cx="8064500" cy="593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2" name="CorelDRAW" r:id="rId4" imgW="6757568" imgH="4974477" progId="CorelDRAW.Graphic.12">
                  <p:embed/>
                </p:oleObj>
              </mc:Choice>
              <mc:Fallback>
                <p:oleObj name="CorelDRAW" r:id="rId4" imgW="6757568" imgH="4974477" progId="CorelDRAW.Graphic.12">
                  <p:embed/>
                  <p:pic>
                    <p:nvPicPr>
                      <p:cNvPr id="0" name="Object 1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692150"/>
                        <a:ext cx="8064500" cy="593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115888"/>
            <a:ext cx="8713788" cy="288925"/>
          </a:xfrm>
          <a:solidFill>
            <a:srgbClr val="FFFFCC"/>
          </a:solidFill>
        </p:spPr>
        <p:txBody>
          <a:bodyPr/>
          <a:lstStyle/>
          <a:p>
            <a:r>
              <a:rPr lang="ru-RU" sz="1600" b="1" smtClean="0">
                <a:solidFill>
                  <a:schemeClr val="tx1"/>
                </a:solidFill>
              </a:rPr>
              <a:t>Сервисные программы:  </a:t>
            </a:r>
            <a:r>
              <a:rPr lang="en-US" sz="1600" b="1" smtClean="0">
                <a:solidFill>
                  <a:schemeClr val="tx1"/>
                </a:solidFill>
              </a:rPr>
              <a:t>CreateMapBasis</a:t>
            </a:r>
            <a:endParaRPr lang="ru-RU" sz="16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2"/>
          <p:cNvSpPr>
            <a:spLocks noChangeShapeType="1"/>
          </p:cNvSpPr>
          <p:nvPr/>
        </p:nvSpPr>
        <p:spPr bwMode="auto">
          <a:xfrm flipV="1">
            <a:off x="6684963" y="998538"/>
            <a:ext cx="192087" cy="53975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 flipV="1">
            <a:off x="6877050" y="1431925"/>
            <a:ext cx="477838" cy="106363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 flipV="1">
            <a:off x="3516313" y="4400550"/>
            <a:ext cx="382587" cy="107950"/>
          </a:xfrm>
          <a:prstGeom prst="line">
            <a:avLst/>
          </a:prstGeom>
          <a:noFill/>
          <a:ln w="41275">
            <a:solidFill>
              <a:srgbClr val="CC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H="1" flipV="1">
            <a:off x="2652713" y="4076700"/>
            <a:ext cx="287337" cy="431800"/>
          </a:xfrm>
          <a:prstGeom prst="line">
            <a:avLst/>
          </a:prstGeom>
          <a:noFill/>
          <a:ln w="47625">
            <a:solidFill>
              <a:srgbClr val="CC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6630" name="Picture 7" descr="Косм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79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3492500" y="1557338"/>
            <a:ext cx="1390650" cy="468312"/>
          </a:xfrm>
          <a:prstGeom prst="rect">
            <a:avLst/>
          </a:prstGeom>
          <a:solidFill>
            <a:srgbClr val="FFFFCC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/>
              <a:t>Топо 1000</a:t>
            </a:r>
          </a:p>
          <a:p>
            <a:r>
              <a:rPr lang="ru-RU"/>
              <a:t>Росгеолфонд</a:t>
            </a: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1331913" y="4437063"/>
            <a:ext cx="1485900" cy="558800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/>
              <a:t>Топо 200</a:t>
            </a:r>
          </a:p>
          <a:p>
            <a:r>
              <a:rPr lang="ru-RU"/>
              <a:t>Картфабрика</a:t>
            </a:r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684213" y="6035675"/>
            <a:ext cx="8229600" cy="8223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/>
              <a:t>Соотношение гидросети 1000 и гидросети 200 </a:t>
            </a:r>
            <a:r>
              <a:rPr lang="en-US" sz="2400"/>
              <a:t>c </a:t>
            </a:r>
            <a:r>
              <a:rPr lang="ru-RU" sz="2400"/>
              <a:t>реальностью на космоснимке фрагмента листа </a:t>
            </a:r>
            <a:r>
              <a:rPr lang="en-US" sz="2400"/>
              <a:t>Q-41</a:t>
            </a:r>
            <a:endParaRPr lang="ru-RU" sz="2400"/>
          </a:p>
        </p:txBody>
      </p:sp>
      <p:sp>
        <p:nvSpPr>
          <p:cNvPr id="26634" name="Line 11"/>
          <p:cNvSpPr>
            <a:spLocks noChangeShapeType="1"/>
          </p:cNvSpPr>
          <p:nvPr/>
        </p:nvSpPr>
        <p:spPr bwMode="auto">
          <a:xfrm flipH="1">
            <a:off x="3563938" y="2060575"/>
            <a:ext cx="576262" cy="1368425"/>
          </a:xfrm>
          <a:prstGeom prst="line">
            <a:avLst/>
          </a:prstGeom>
          <a:noFill/>
          <a:ln w="444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5" name="Line 13"/>
          <p:cNvSpPr>
            <a:spLocks noChangeShapeType="1"/>
          </p:cNvSpPr>
          <p:nvPr/>
        </p:nvSpPr>
        <p:spPr bwMode="auto">
          <a:xfrm flipV="1">
            <a:off x="2700338" y="3644900"/>
            <a:ext cx="720725" cy="72072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6" name="Rectangle 14"/>
          <p:cNvSpPr>
            <a:spLocks noChangeArrowheads="1"/>
          </p:cNvSpPr>
          <p:nvPr/>
        </p:nvSpPr>
        <p:spPr bwMode="auto">
          <a:xfrm>
            <a:off x="323850" y="0"/>
            <a:ext cx="8567738" cy="61118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ru-RU"/>
              <a:t>НЕРЕШЕННЫЕ ПРОБЛЕМЫ ЦИФРОВОЙ ГЕОЛОГИЧЕСКОЙ КАРТОГРАФИИ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1692275" y="620713"/>
          <a:ext cx="5668963" cy="623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1" name="CorelDRAW" r:id="rId4" imgW="5503084" imgH="5563081" progId="CorelDRAW.Graphic.12">
                  <p:embed/>
                </p:oleObj>
              </mc:Choice>
              <mc:Fallback>
                <p:oleObj name="CorelDRAW" r:id="rId4" imgW="5503084" imgH="5563081" progId="CorelDRAW.Graphic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620713"/>
                        <a:ext cx="5668963" cy="623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140200" y="620713"/>
            <a:ext cx="4714875" cy="6397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Иллюстрация несовпадения цифровых контуров ГДП-200 </a:t>
            </a:r>
          </a:p>
          <a:p>
            <a:pPr eaLnBrk="1" hangingPunct="1"/>
            <a:r>
              <a:rPr lang="ru-RU"/>
              <a:t>с цифровой топоосновой м-ба 1:1000000</a:t>
            </a:r>
          </a:p>
          <a:p>
            <a:pPr eaLnBrk="1" hangingPunct="1"/>
            <a:r>
              <a:rPr lang="ru-RU"/>
              <a:t>(фрагмент листа Q-41)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6173788" y="2768600"/>
            <a:ext cx="136525" cy="282575"/>
          </a:xfrm>
          <a:prstGeom prst="rect">
            <a:avLst/>
          </a:prstGeom>
          <a:solidFill>
            <a:srgbClr val="FFFFCC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53" name="Rectangle 9"/>
          <p:cNvSpPr>
            <a:spLocks noChangeArrowheads="1"/>
          </p:cNvSpPr>
          <p:nvPr/>
        </p:nvSpPr>
        <p:spPr bwMode="auto">
          <a:xfrm>
            <a:off x="323850" y="0"/>
            <a:ext cx="8567738" cy="61118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ru-RU"/>
              <a:t>НЕРЕШЕННЫЕ ПРОБЛЕМЫ ЦИФРОВОЙ ГЕОЛОГИЧЕСКОЙ КАРТОГРАФИИ</a:t>
            </a:r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1042988" y="2781300"/>
            <a:ext cx="1557337" cy="428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/>
              <a:t>Топо 1000</a:t>
            </a:r>
          </a:p>
          <a:p>
            <a:r>
              <a:rPr lang="ru-RU"/>
              <a:t>Росгеолфонд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250825" y="0"/>
            <a:ext cx="8567738" cy="122396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2000"/>
              <a:t>Дальнейшие направления развития </a:t>
            </a:r>
          </a:p>
          <a:p>
            <a:pPr>
              <a:lnSpc>
                <a:spcPct val="80000"/>
              </a:lnSpc>
            </a:pPr>
            <a:r>
              <a:rPr lang="ru-RU" sz="2000"/>
              <a:t>методического и программно-технологического обеспечения</a:t>
            </a:r>
          </a:p>
        </p:txBody>
      </p:sp>
      <p:sp>
        <p:nvSpPr>
          <p:cNvPr id="296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843962" cy="5589587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ru-RU" sz="1400" dirty="0" smtClean="0"/>
              <a:t>Дополнение «Методического руководства по составлению и подготовке к изданию листов Государственной геологической карты Российской Федерации масштаба 1:1000000 (третьего поколения)»:</a:t>
            </a:r>
          </a:p>
          <a:p>
            <a:pPr>
              <a:defRPr/>
            </a:pPr>
            <a:r>
              <a:rPr lang="ru-RU" sz="1400" dirty="0" smtClean="0"/>
              <a:t>-  в части требований по составлению и оформлению немасштабных элементов карт комплекта (легенд карт и схем, в том числе зональных);</a:t>
            </a:r>
          </a:p>
          <a:p>
            <a:pPr>
              <a:defRPr/>
            </a:pPr>
            <a:r>
              <a:rPr lang="ru-RU" sz="1400" dirty="0" smtClean="0"/>
              <a:t>- составления  сопровождающих и первичных баз данных;</a:t>
            </a:r>
          </a:p>
          <a:p>
            <a:pPr>
              <a:defRPr/>
            </a:pPr>
            <a:r>
              <a:rPr lang="ru-RU" sz="1400" dirty="0" smtClean="0"/>
              <a:t>Дополнение «Единых требований к составу, структуре и форматам представления в НРС </a:t>
            </a:r>
            <a:r>
              <a:rPr lang="ru-RU" sz="1400" dirty="0" err="1" smtClean="0"/>
              <a:t>Роснедра</a:t>
            </a:r>
            <a:r>
              <a:rPr lang="ru-RU" sz="1400" dirty="0" smtClean="0"/>
              <a:t> комплектов цифровых материалов листов Государственных геологических карт масштабов 1:1000000 и 1:200000» разделами по структуре цифровых материалов карты прогноза на нефть и газ м-ба 1:1000000 и немасштабных элементов карт комплектов ГК-200/2 и ГК-1000/3;</a:t>
            </a:r>
          </a:p>
          <a:p>
            <a:pPr>
              <a:defRPr/>
            </a:pPr>
            <a:r>
              <a:rPr lang="ru-RU" sz="1400" dirty="0" smtClean="0"/>
              <a:t>Разработка графических приложений к Методическому руководству-1000/3 в части типовых макетов литологической карты поверхности дна акватории и карты прогноза на нефть и газ для ГК-1000/3</a:t>
            </a:r>
          </a:p>
          <a:p>
            <a:pPr>
              <a:defRPr/>
            </a:pPr>
            <a:r>
              <a:rPr lang="ru-RU" sz="1400" dirty="0" smtClean="0"/>
              <a:t>Дополнение расширения </a:t>
            </a:r>
            <a:r>
              <a:rPr lang="ru-RU" sz="1400" dirty="0" err="1" smtClean="0"/>
              <a:t>MapDesigne</a:t>
            </a:r>
            <a:r>
              <a:rPr lang="en-US" sz="1400" dirty="0" smtClean="0"/>
              <a:t>r </a:t>
            </a:r>
            <a:r>
              <a:rPr lang="ru-RU" sz="1400" dirty="0" smtClean="0"/>
              <a:t>инструментами для формирования оформительских элементов карты, не связанных напрямую с ее цифровой моделью (легенд карт и схем, в том числе зональных), для автоматизированного построения изображения краповых поэлементных заливок, частичного переформатирования макета при внесении изменений в цифровую модель карты при редактировании, создание инструментов для тонкой доводки оформления изображения карт при издании с использованием.</a:t>
            </a:r>
          </a:p>
          <a:p>
            <a:pPr>
              <a:defRPr/>
            </a:pPr>
            <a:r>
              <a:rPr lang="ru-RU" sz="1400" dirty="0" smtClean="0"/>
              <a:t>Разработка и внедрение в процесс создания Госгеолкарт-200 и 1000 полноценной отечественной  ГИС</a:t>
            </a:r>
          </a:p>
          <a:p>
            <a:pPr marL="0" indent="0">
              <a:buFontTx/>
              <a:buNone/>
              <a:defRPr/>
            </a:pPr>
            <a:endParaRPr lang="ru-RU" sz="14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55650" y="0"/>
            <a:ext cx="7991475" cy="1092200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ОСНОВНОЙ И НАИБОЛЕЕ СВЕЖИЙ ИСТОЧНИК ПО НОРМАТИВНО</a:t>
            </a:r>
            <a:r>
              <a:rPr lang="en-US"/>
              <a:t>-</a:t>
            </a:r>
            <a:r>
              <a:rPr lang="ru-RU"/>
              <a:t>МЕТОДИЧЕСКОМУ  ОБЕСПЕЧЕНИЮ И НОВЫМ ПРОГРАММНО-ТЕХНОЛОГИЧЕСКИМ РАЗРАБОТКАМ В ОБЛАСТИ ГОСУДАРСТВЕННОГО ГЕОЛОГИЧЕСКОГО КАРТОГРАФИРОВАНИЯ - </a:t>
            </a:r>
          </a:p>
          <a:p>
            <a:pPr eaLnBrk="1" hangingPunct="1"/>
            <a:r>
              <a:rPr lang="ru-RU"/>
              <a:t>ИНТЕРНЕТ-САЙТ  ФГУП ВСЕГЕИ</a:t>
            </a:r>
          </a:p>
          <a:p>
            <a:pPr eaLnBrk="1" hangingPunct="1"/>
            <a:endParaRPr lang="ru-RU"/>
          </a:p>
        </p:txBody>
      </p:sp>
      <p:pic>
        <p:nvPicPr>
          <p:cNvPr id="2969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200"/>
            <a:ext cx="9144000" cy="59245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449513" y="836613"/>
            <a:ext cx="4459287" cy="369887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>
                <a:hlinkClick r:id="rId4"/>
              </a:rPr>
              <a:t>http://www.vsegei.ru/ru/info/normdocs/</a:t>
            </a:r>
            <a:endParaRPr lang="ru-RU" sz="18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132138" y="3429000"/>
            <a:ext cx="3671887" cy="1139825"/>
          </a:xfrm>
          <a:prstGeom prst="rect">
            <a:avLst/>
          </a:prstGeom>
          <a:solidFill>
            <a:srgbClr val="FFFFCC">
              <a:alpha val="32000"/>
            </a:srgb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 kern="0" dirty="0" smtClean="0">
                <a:solidFill>
                  <a:schemeClr val="tx1"/>
                </a:solidFill>
              </a:rPr>
              <a:t>СПАСИБО </a:t>
            </a:r>
            <a:br>
              <a:rPr lang="ru-RU" sz="2400" kern="0" dirty="0" smtClean="0">
                <a:solidFill>
                  <a:schemeClr val="tx1"/>
                </a:solidFill>
              </a:rPr>
            </a:br>
            <a:r>
              <a:rPr lang="ru-RU" sz="2400" kern="0" dirty="0" smtClean="0">
                <a:solidFill>
                  <a:schemeClr val="tx1"/>
                </a:solidFill>
              </a:rPr>
              <a:t>ЗА ВНИМАНИЕ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23850" y="0"/>
            <a:ext cx="8439150" cy="10699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sz="2400" baseline="-25000">
                <a:solidFill>
                  <a:schemeClr val="tx1"/>
                </a:solidFill>
              </a:rPr>
              <a:t>ЕДИНЫЕ ТРЕБОВАНИЯ</a:t>
            </a:r>
          </a:p>
          <a:p>
            <a:pPr eaLnBrk="1" hangingPunct="1">
              <a:spcBef>
                <a:spcPct val="0"/>
              </a:spcBef>
            </a:pPr>
            <a:r>
              <a:rPr lang="ru-RU" sz="2400" baseline="-25000">
                <a:solidFill>
                  <a:schemeClr val="tx1"/>
                </a:solidFill>
              </a:rPr>
              <a:t>к структуре, оформлению и визуализации </a:t>
            </a:r>
          </a:p>
          <a:p>
            <a:pPr eaLnBrk="1" hangingPunct="1">
              <a:spcBef>
                <a:spcPct val="0"/>
              </a:spcBef>
            </a:pPr>
            <a:r>
              <a:rPr lang="ru-RU" sz="2400" baseline="-25000">
                <a:solidFill>
                  <a:schemeClr val="tx1"/>
                </a:solidFill>
              </a:rPr>
              <a:t>цифровых материалов комплектов ГК-200/2 и ГК-1000/3</a:t>
            </a:r>
          </a:p>
          <a:p>
            <a:pPr eaLnBrk="1" hangingPunct="1">
              <a:spcBef>
                <a:spcPct val="0"/>
              </a:spcBef>
            </a:pPr>
            <a:r>
              <a:rPr lang="en-US" sz="2400" baseline="-25000">
                <a:solidFill>
                  <a:schemeClr val="tx1"/>
                </a:solidFill>
              </a:rPr>
              <a:t> </a:t>
            </a:r>
            <a:endParaRPr lang="ru-RU" sz="2400" b="0" baseline="-25000">
              <a:solidFill>
                <a:schemeClr val="tx1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23850" y="2708275"/>
            <a:ext cx="843915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800" baseline="-25000">
                <a:solidFill>
                  <a:schemeClr val="tx1"/>
                </a:solidFill>
              </a:rPr>
              <a:t>  - СОСТАВ И СТРУКТУРУ КОМПЛЕКТА ЦИФРОВЫХ МАТЕРИАЛОВ</a:t>
            </a:r>
          </a:p>
          <a:p>
            <a:pPr eaLnBrk="1" hangingPunct="1">
              <a:spcBef>
                <a:spcPct val="0"/>
              </a:spcBef>
            </a:pPr>
            <a:endParaRPr lang="ru-RU" sz="1800" baseline="-25000">
              <a:solidFill>
                <a:schemeClr val="tx1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23850" y="2997200"/>
            <a:ext cx="843915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800" baseline="-25000">
                <a:solidFill>
                  <a:schemeClr val="tx1"/>
                </a:solidFill>
              </a:rPr>
              <a:t>  -  СТРУКТУРУ И КОМПОНЕНТЫ ЕДИНОЙ ЦИФРОВОЙ МОДЕЛИ ЛИСТА</a:t>
            </a:r>
            <a:r>
              <a:rPr lang="ru-RU" sz="1800" b="0" baseline="-25000">
                <a:solidFill>
                  <a:schemeClr val="tx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ru-RU" sz="1800" b="0" baseline="-25000">
              <a:solidFill>
                <a:schemeClr val="tx1"/>
              </a:solidFill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23850" y="3286125"/>
            <a:ext cx="843915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800" baseline="-25000">
                <a:solidFill>
                  <a:schemeClr val="tx1"/>
                </a:solidFill>
              </a:rPr>
              <a:t>  -  ОРГАНИЗАЦИЮ АВТОРСКИХ  ЦИФРОВЫЕ МАКЕТОВ  КАРТ И СХЕМ</a:t>
            </a:r>
          </a:p>
          <a:p>
            <a:pPr algn="l" eaLnBrk="1" hangingPunct="1">
              <a:spcBef>
                <a:spcPct val="0"/>
              </a:spcBef>
            </a:pPr>
            <a:r>
              <a:rPr lang="ru-RU" sz="1800" b="0" baseline="-25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23850" y="3644900"/>
            <a:ext cx="843915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800" baseline="-25000">
                <a:solidFill>
                  <a:schemeClr val="tx1"/>
                </a:solidFill>
              </a:rPr>
              <a:t>  -  МАКЕТЫ ПЕЧАТИ ЛИСТОВ ОСНОВНОЙ  ГРАФИКИ</a:t>
            </a:r>
            <a:r>
              <a:rPr lang="ru-RU" sz="1800" b="0" baseline="-25000">
                <a:solidFill>
                  <a:schemeClr val="tx1"/>
                </a:solidFill>
              </a:rPr>
              <a:t> </a:t>
            </a:r>
          </a:p>
          <a:p>
            <a:pPr algn="l" eaLnBrk="1" hangingPunct="1">
              <a:spcBef>
                <a:spcPct val="0"/>
              </a:spcBef>
            </a:pPr>
            <a:endParaRPr lang="ru-RU" sz="1800" b="0" baseline="-25000">
              <a:solidFill>
                <a:schemeClr val="tx1"/>
              </a:solidFill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23850" y="3933825"/>
            <a:ext cx="843915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800" baseline="-25000">
                <a:solidFill>
                  <a:schemeClr val="tx1"/>
                </a:solidFill>
              </a:rPr>
              <a:t>  -  ФОРМАТЫ  ЦИФРОВЫХ МАТЕРИАЛОВ  ОБЪЯСНИТЕЛЬНОЙ  ЗАПИСКИ</a:t>
            </a:r>
            <a:r>
              <a:rPr lang="ru-RU" sz="1800" b="0" baseline="-25000">
                <a:solidFill>
                  <a:schemeClr val="tx1"/>
                </a:solidFill>
              </a:rPr>
              <a:t> </a:t>
            </a:r>
          </a:p>
          <a:p>
            <a:pPr algn="l" eaLnBrk="1" hangingPunct="1">
              <a:spcBef>
                <a:spcPct val="0"/>
              </a:spcBef>
            </a:pPr>
            <a:endParaRPr lang="ru-RU" sz="1800" b="0" baseline="-25000">
              <a:solidFill>
                <a:schemeClr val="tx1"/>
              </a:solidFill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23850" y="4221163"/>
            <a:ext cx="843915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800" baseline="-25000">
                <a:solidFill>
                  <a:schemeClr val="tx1"/>
                </a:solidFill>
              </a:rPr>
              <a:t>  -  СОСТАВ СОПРОВОДИТЕЛЬНОЙ ДОКУМЕНТАЦИИ ДЛЯ СДАЧИ В НРС</a:t>
            </a:r>
          </a:p>
          <a:p>
            <a:pPr algn="l" eaLnBrk="1" hangingPunct="1">
              <a:spcBef>
                <a:spcPct val="0"/>
              </a:spcBef>
            </a:pPr>
            <a:endParaRPr lang="ru-RU" sz="1800" b="0" baseline="-25000">
              <a:solidFill>
                <a:schemeClr val="tx1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23850" y="4484688"/>
            <a:ext cx="8510588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800" baseline="-25000">
                <a:solidFill>
                  <a:schemeClr val="tx1"/>
                </a:solidFill>
              </a:rPr>
              <a:t>  -  ФОРМУ И СОСТАВ ПАСПОРТА КОМПЛЕКТА</a:t>
            </a:r>
          </a:p>
          <a:p>
            <a:pPr algn="l" eaLnBrk="1" hangingPunct="1">
              <a:spcBef>
                <a:spcPct val="0"/>
              </a:spcBef>
            </a:pPr>
            <a:endParaRPr lang="ru-RU" sz="1800" b="0" baseline="-25000">
              <a:solidFill>
                <a:schemeClr val="tx1"/>
              </a:solidFill>
            </a:endParaRP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323850" y="5013325"/>
            <a:ext cx="8510588" cy="172561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defTabSz="1279525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defTabSz="1279525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800" baseline="-25000">
                <a:solidFill>
                  <a:srgbClr val="FF3300"/>
                </a:solidFill>
              </a:rPr>
              <a:t> </a:t>
            </a:r>
            <a:r>
              <a:rPr lang="ru-RU" sz="2400" baseline="-25000">
                <a:solidFill>
                  <a:srgbClr val="FF3300"/>
                </a:solidFill>
              </a:rPr>
              <a:t>ОТМЕНЯЮТСЯ</a:t>
            </a:r>
            <a:r>
              <a:rPr lang="ru-RU" sz="2400" baseline="-25000">
                <a:solidFill>
                  <a:schemeClr val="tx1"/>
                </a:solidFill>
              </a:rPr>
              <a:t>: </a:t>
            </a:r>
          </a:p>
          <a:p>
            <a:pPr algn="l" eaLnBrk="1" hangingPunct="1">
              <a:spcBef>
                <a:spcPct val="0"/>
              </a:spcBef>
            </a:pPr>
            <a:r>
              <a:rPr lang="ru-RU" sz="2000" baseline="-25000">
                <a:solidFill>
                  <a:schemeClr val="tx1"/>
                </a:solidFill>
              </a:rPr>
              <a:t>Требования по представлению в НРС и ГБЦГИ цифровых моделей листов Государственной геологической карты Российской Федерации масштаба 1 : 1 000 000 третьего поколения, версия 1.1 (2005 г), «Положение о порядке представления и рассмотрения комплектов Государственной геологической карты Российской Федерации масштаба 1 : 1 000 000 третьего поколения в НРС Роснедра» (2005 г.), «Требования  по  представлению  в  НРС  и  ГБЦГИ  цифровой  топоосновы  листов  Государственной геологической карты Российской Федерации масштаба 1 : 1 000 000  третьего  поколения»  (2004 г.).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763713" y="1103313"/>
            <a:ext cx="5410200" cy="12509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450850">
              <a:spcBef>
                <a:spcPct val="0"/>
              </a:spcBef>
              <a:tabLst>
                <a:tab pos="390525" algn="l"/>
              </a:tabLst>
            </a:pPr>
            <a:r>
              <a:rPr lang="ru-RU" sz="2000" baseline="-25000">
                <a:solidFill>
                  <a:schemeClr val="tx1"/>
                </a:solidFill>
              </a:rPr>
              <a:t>Составители: М.А. Шишкин, Г.И. Давидан, О.Б. Солдатов, Ю.А. Самохвалова</a:t>
            </a:r>
          </a:p>
          <a:p>
            <a:pPr indent="450850">
              <a:spcBef>
                <a:spcPct val="0"/>
              </a:spcBef>
              <a:tabLst>
                <a:tab pos="390525" algn="l"/>
              </a:tabLst>
            </a:pPr>
            <a:r>
              <a:rPr lang="ru-RU" sz="2000" baseline="-25000">
                <a:solidFill>
                  <a:schemeClr val="tx1"/>
                </a:solidFill>
              </a:rPr>
              <a:t>Ответственные редакторы  А.Ф. Морозов, О.В. Петров</a:t>
            </a:r>
          </a:p>
          <a:p>
            <a:pPr indent="450850">
              <a:spcBef>
                <a:spcPct val="0"/>
              </a:spcBef>
              <a:tabLst>
                <a:tab pos="390525" algn="l"/>
              </a:tabLst>
            </a:pPr>
            <a:endParaRPr lang="ru-RU" sz="2000" baseline="-25000">
              <a:solidFill>
                <a:schemeClr val="tx1"/>
              </a:solidFill>
            </a:endParaRPr>
          </a:p>
          <a:p>
            <a:pPr indent="450850">
              <a:spcBef>
                <a:spcPct val="0"/>
              </a:spcBef>
              <a:tabLst>
                <a:tab pos="390525" algn="l"/>
              </a:tabLst>
            </a:pPr>
            <a:r>
              <a:rPr lang="ru-RU" sz="1800" baseline="-25000">
                <a:solidFill>
                  <a:schemeClr val="tx1"/>
                </a:solidFill>
              </a:rPr>
              <a:t>утверждены приказом Роснедр от 19.03.2012 г. № 331</a:t>
            </a:r>
            <a:r>
              <a:rPr lang="ru-RU" sz="1800" b="0" baseline="-25000">
                <a:solidFill>
                  <a:schemeClr val="tx1"/>
                </a:solidFill>
              </a:rPr>
              <a:t> </a:t>
            </a:r>
          </a:p>
          <a:p>
            <a:pPr indent="450850">
              <a:spcBef>
                <a:spcPct val="0"/>
              </a:spcBef>
              <a:tabLst>
                <a:tab pos="390525" algn="l"/>
              </a:tabLst>
            </a:pPr>
            <a:endParaRPr lang="ru-RU" sz="1800" b="0" baseline="-25000">
              <a:solidFill>
                <a:schemeClr val="tx1"/>
              </a:solidFill>
            </a:endParaRP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23850" y="2420938"/>
            <a:ext cx="8424863" cy="2905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000" baseline="-25000">
                <a:solidFill>
                  <a:schemeClr val="tx1"/>
                </a:solidFill>
              </a:rPr>
              <a:t>ОБЯЗАТЕЛЬНЫ К ИСПОЛЬЗОВАНИЮ И  РЕГЛАМЕНТИРУЮТ: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8964613" cy="10525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ru-RU" sz="1600" dirty="0"/>
              <a:t>ТРЕБОВАНИЯ </a:t>
            </a:r>
            <a:br>
              <a:rPr lang="ru-RU" sz="1600" dirty="0"/>
            </a:br>
            <a:r>
              <a:rPr lang="ru-RU" sz="1400" dirty="0"/>
              <a:t>К СОСТАВУ И СТРУКТУРЕ СОПРОВОЖДАЮЩИХ И ПЕРВИЧНЫХ БАЗ ДАННЫХ </a:t>
            </a:r>
            <a:br>
              <a:rPr lang="ru-RU" sz="1400" dirty="0"/>
            </a:br>
            <a:r>
              <a:rPr lang="ru-RU" sz="1400" dirty="0"/>
              <a:t>ГК-200/2 и ГК-1000/3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79388" y="981075"/>
            <a:ext cx="85693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1400" dirty="0">
                <a:solidFill>
                  <a:schemeClr val="tx1"/>
                </a:solidFill>
              </a:rPr>
              <a:t>Составители: </a:t>
            </a:r>
            <a:endParaRPr lang="en-US" sz="1400" dirty="0">
              <a:solidFill>
                <a:schemeClr val="tx1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1400" dirty="0" err="1">
                <a:solidFill>
                  <a:schemeClr val="tx1"/>
                </a:solidFill>
              </a:rPr>
              <a:t>М.А.Шишкин</a:t>
            </a:r>
            <a:r>
              <a:rPr lang="ru-RU" sz="1400" dirty="0">
                <a:solidFill>
                  <a:schemeClr val="tx1"/>
                </a:solidFill>
              </a:rPr>
              <a:t>, Е.А. Лебедева, К.Н. </a:t>
            </a:r>
            <a:r>
              <a:rPr lang="ru-RU" sz="1400" dirty="0" err="1">
                <a:solidFill>
                  <a:schemeClr val="tx1"/>
                </a:solidFill>
              </a:rPr>
              <a:t>Мазуркевич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ru-RU" sz="1400" dirty="0">
                <a:solidFill>
                  <a:schemeClr val="tx1"/>
                </a:solidFill>
              </a:rPr>
              <a:t>Т.Е. Салтыкова, С.В. Серегин, </a:t>
            </a:r>
          </a:p>
          <a:p>
            <a:pPr marL="342900" indent="-342900">
              <a:spcBef>
                <a:spcPct val="20000"/>
              </a:spcBef>
            </a:pPr>
            <a:r>
              <a:rPr lang="ru-RU" sz="1400" dirty="0">
                <a:solidFill>
                  <a:schemeClr val="tx1"/>
                </a:solidFill>
              </a:rPr>
              <a:t>П.М. Бутаков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9388" y="1844675"/>
            <a:ext cx="8569325" cy="180022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1400">
                <a:solidFill>
                  <a:schemeClr val="tx1"/>
                </a:solidFill>
              </a:rPr>
              <a:t>АПРОБАЦИЯ КОНЦЕПЦИИ:</a:t>
            </a:r>
            <a:endParaRPr lang="en-US" sz="1400">
              <a:solidFill>
                <a:schemeClr val="tx1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ru-RU" sz="1400">
                <a:solidFill>
                  <a:schemeClr val="tx1"/>
                </a:solidFill>
              </a:rPr>
              <a:t>Совещание по ГК_200</a:t>
            </a:r>
            <a:r>
              <a:rPr lang="en-US" sz="1400">
                <a:solidFill>
                  <a:schemeClr val="tx1"/>
                </a:solidFill>
              </a:rPr>
              <a:t>/2</a:t>
            </a:r>
            <a:r>
              <a:rPr lang="ru-RU" sz="1400">
                <a:solidFill>
                  <a:schemeClr val="tx1"/>
                </a:solidFill>
              </a:rPr>
              <a:t> (ФГУП ВСЕГЕИ)</a:t>
            </a:r>
            <a:r>
              <a:rPr lang="en-US" sz="1400">
                <a:solidFill>
                  <a:schemeClr val="tx1"/>
                </a:solidFill>
              </a:rPr>
              <a:t>, </a:t>
            </a:r>
            <a:r>
              <a:rPr lang="ru-RU" sz="1400">
                <a:solidFill>
                  <a:schemeClr val="tx1"/>
                </a:solidFill>
              </a:rPr>
              <a:t>апрель </a:t>
            </a:r>
            <a:r>
              <a:rPr lang="en-US" sz="1400">
                <a:solidFill>
                  <a:schemeClr val="tx1"/>
                </a:solidFill>
              </a:rPr>
              <a:t>2009</a:t>
            </a:r>
            <a:endParaRPr lang="ru-RU" sz="1400">
              <a:solidFill>
                <a:schemeClr val="tx1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ru-RU" sz="1400">
                <a:solidFill>
                  <a:schemeClr val="tx1"/>
                </a:solidFill>
              </a:rPr>
              <a:t>Совещание по информационным технологиям (ВНИИГЕОСИСТЕМ), ноябрь 2009</a:t>
            </a:r>
          </a:p>
          <a:p>
            <a:pPr marL="342900" indent="-342900" algn="l">
              <a:spcBef>
                <a:spcPct val="20000"/>
              </a:spcBef>
            </a:pPr>
            <a:r>
              <a:rPr lang="ru-RU" sz="1400">
                <a:solidFill>
                  <a:schemeClr val="tx1"/>
                </a:solidFill>
              </a:rPr>
              <a:t>Международное совещание по Геоинформатике (Киев, 2010)</a:t>
            </a:r>
          </a:p>
          <a:p>
            <a:pPr marL="342900" indent="-342900" algn="l">
              <a:spcBef>
                <a:spcPct val="20000"/>
              </a:spcBef>
            </a:pPr>
            <a:r>
              <a:rPr lang="ru-RU" sz="1400">
                <a:solidFill>
                  <a:schemeClr val="tx1"/>
                </a:solidFill>
              </a:rPr>
              <a:t>Совещание по информационным технологиям (ВНИИГЕОСИСТЕМ), март 2011</a:t>
            </a:r>
          </a:p>
          <a:p>
            <a:pPr marL="342900" indent="-342900" algn="l">
              <a:spcBef>
                <a:spcPct val="20000"/>
              </a:spcBef>
            </a:pPr>
            <a:r>
              <a:rPr lang="ru-RU" sz="1400">
                <a:solidFill>
                  <a:schemeClr val="tx1"/>
                </a:solidFill>
              </a:rPr>
              <a:t>Совещание по ГК-200/2 и ГК-1000/3, апрель 2011</a:t>
            </a:r>
          </a:p>
          <a:p>
            <a:pPr marL="342900" indent="-342900" algn="l">
              <a:spcBef>
                <a:spcPct val="20000"/>
              </a:spcBef>
            </a:pPr>
            <a:endParaRPr lang="ru-RU" sz="1400">
              <a:solidFill>
                <a:schemeClr val="tx1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endParaRPr lang="ru-RU" sz="1600">
              <a:solidFill>
                <a:srgbClr val="FF0000"/>
              </a:solidFill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79388" y="4292600"/>
            <a:ext cx="6624637" cy="208872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1400" dirty="0">
                <a:solidFill>
                  <a:schemeClr val="tx1"/>
                </a:solidFill>
              </a:rPr>
              <a:t>ОПЫТНАЯ ПРАКТИЧЕСКАЯ АППРОБАЦИЯ:</a:t>
            </a:r>
          </a:p>
          <a:p>
            <a:pPr marL="342900" indent="-342900" algn="l">
              <a:spcBef>
                <a:spcPct val="20000"/>
              </a:spcBef>
            </a:pPr>
            <a:r>
              <a:rPr lang="ru-RU" sz="1400" dirty="0">
                <a:solidFill>
                  <a:schemeClr val="tx1"/>
                </a:solidFill>
              </a:rPr>
              <a:t>ФГУП ВСЕГЕИ (Восточно-</a:t>
            </a:r>
            <a:r>
              <a:rPr lang="ru-RU" sz="1400" dirty="0" err="1">
                <a:solidFill>
                  <a:schemeClr val="tx1"/>
                </a:solidFill>
              </a:rPr>
              <a:t>Войкарская</a:t>
            </a:r>
            <a:r>
              <a:rPr lang="ru-RU" sz="1400" dirty="0">
                <a:solidFill>
                  <a:schemeClr val="tx1"/>
                </a:solidFill>
              </a:rPr>
              <a:t> площадь 2009-2010 </a:t>
            </a:r>
            <a:r>
              <a:rPr lang="ru-RU" sz="1400" dirty="0" err="1">
                <a:solidFill>
                  <a:schemeClr val="tx1"/>
                </a:solidFill>
              </a:rPr>
              <a:t>гг</a:t>
            </a:r>
            <a:r>
              <a:rPr lang="ru-RU" sz="14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spcBef>
                <a:spcPct val="20000"/>
              </a:spcBef>
            </a:pPr>
            <a:r>
              <a:rPr lang="ru-RU" sz="1400" dirty="0">
                <a:solidFill>
                  <a:schemeClr val="tx1"/>
                </a:solidFill>
              </a:rPr>
              <a:t>ФГУП ВСЕГЕИ (</a:t>
            </a:r>
            <a:r>
              <a:rPr lang="ru-RU" sz="1400" dirty="0" err="1">
                <a:solidFill>
                  <a:schemeClr val="tx1"/>
                </a:solidFill>
              </a:rPr>
              <a:t>Ярская</a:t>
            </a:r>
            <a:r>
              <a:rPr lang="ru-RU" sz="1400" dirty="0">
                <a:solidFill>
                  <a:schemeClr val="tx1"/>
                </a:solidFill>
              </a:rPr>
              <a:t> площадь, 2012)</a:t>
            </a:r>
          </a:p>
          <a:p>
            <a:pPr marL="342900" indent="-342900" algn="l">
              <a:spcBef>
                <a:spcPct val="20000"/>
              </a:spcBef>
            </a:pPr>
            <a:r>
              <a:rPr lang="ru-RU" sz="1400" dirty="0">
                <a:solidFill>
                  <a:schemeClr val="tx1"/>
                </a:solidFill>
              </a:rPr>
              <a:t>ФГУНП «АЭРОГЕОЛОГИЯ» (лист </a:t>
            </a:r>
            <a:r>
              <a:rPr lang="en-US" sz="1400" dirty="0">
                <a:solidFill>
                  <a:schemeClr val="tx1"/>
                </a:solidFill>
              </a:rPr>
              <a:t>R-54-XXVII, </a:t>
            </a:r>
            <a:r>
              <a:rPr lang="ru-RU" sz="1400" dirty="0">
                <a:solidFill>
                  <a:schemeClr val="tx1"/>
                </a:solidFill>
              </a:rPr>
              <a:t>2009-2011 </a:t>
            </a:r>
            <a:r>
              <a:rPr lang="ru-RU" sz="1400" dirty="0" err="1">
                <a:solidFill>
                  <a:schemeClr val="tx1"/>
                </a:solidFill>
              </a:rPr>
              <a:t>гг</a:t>
            </a:r>
            <a:r>
              <a:rPr lang="ru-RU" sz="14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spcBef>
                <a:spcPct val="20000"/>
              </a:spcBef>
            </a:pPr>
            <a:r>
              <a:rPr lang="ru-RU" sz="1400" dirty="0">
                <a:solidFill>
                  <a:schemeClr val="tx1"/>
                </a:solidFill>
              </a:rPr>
              <a:t>ФГУП «</a:t>
            </a:r>
            <a:r>
              <a:rPr lang="ru-RU" sz="1400" dirty="0" err="1">
                <a:solidFill>
                  <a:schemeClr val="tx1"/>
                </a:solidFill>
              </a:rPr>
              <a:t>Запсибгеолсъемка</a:t>
            </a:r>
            <a:r>
              <a:rPr lang="ru-RU" sz="1400" dirty="0">
                <a:solidFill>
                  <a:schemeClr val="tx1"/>
                </a:solidFill>
              </a:rPr>
              <a:t>» (2010-2012 </a:t>
            </a:r>
            <a:r>
              <a:rPr lang="ru-RU" sz="1400" dirty="0" err="1">
                <a:solidFill>
                  <a:schemeClr val="tx1"/>
                </a:solidFill>
              </a:rPr>
              <a:t>гг</a:t>
            </a:r>
            <a:r>
              <a:rPr lang="ru-RU" sz="14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spcBef>
                <a:spcPct val="20000"/>
              </a:spcBef>
            </a:pPr>
            <a:r>
              <a:rPr lang="ru-RU" sz="1400" dirty="0">
                <a:solidFill>
                  <a:schemeClr val="tx1"/>
                </a:solidFill>
              </a:rPr>
              <a:t>ЗАО «</a:t>
            </a:r>
            <a:r>
              <a:rPr lang="ru-RU" sz="1400" dirty="0" err="1">
                <a:solidFill>
                  <a:schemeClr val="tx1"/>
                </a:solidFill>
              </a:rPr>
              <a:t>Поляргео</a:t>
            </a:r>
            <a:r>
              <a:rPr lang="ru-RU" sz="1400" dirty="0">
                <a:solidFill>
                  <a:schemeClr val="tx1"/>
                </a:solidFill>
              </a:rPr>
              <a:t>» (2010-2011 </a:t>
            </a:r>
            <a:r>
              <a:rPr lang="ru-RU" sz="1400" dirty="0" err="1">
                <a:solidFill>
                  <a:schemeClr val="tx1"/>
                </a:solidFill>
              </a:rPr>
              <a:t>гг</a:t>
            </a:r>
            <a:r>
              <a:rPr lang="ru-RU" sz="14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spcBef>
                <a:spcPct val="20000"/>
              </a:spcBef>
            </a:pPr>
            <a:r>
              <a:rPr lang="ru-RU" sz="1400" dirty="0">
                <a:solidFill>
                  <a:schemeClr val="tx1"/>
                </a:solidFill>
              </a:rPr>
              <a:t>ОАО «УГСЭ»(2011-2012 </a:t>
            </a:r>
            <a:r>
              <a:rPr lang="ru-RU" sz="1400" dirty="0" err="1">
                <a:solidFill>
                  <a:schemeClr val="tx1"/>
                </a:solidFill>
              </a:rPr>
              <a:t>гг</a:t>
            </a:r>
            <a:r>
              <a:rPr lang="ru-RU" sz="1400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spcBef>
                <a:spcPct val="2000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ОАО «</a:t>
            </a:r>
            <a:r>
              <a:rPr lang="ru-RU" sz="1400" dirty="0" err="1" smtClean="0">
                <a:solidFill>
                  <a:schemeClr val="tx1"/>
                </a:solidFill>
              </a:rPr>
              <a:t>Камчатгеология</a:t>
            </a:r>
            <a:r>
              <a:rPr lang="ru-RU" sz="1400" dirty="0" smtClean="0">
                <a:solidFill>
                  <a:schemeClr val="tx1"/>
                </a:solidFill>
              </a:rPr>
              <a:t>» (2010-2012 </a:t>
            </a:r>
            <a:r>
              <a:rPr lang="ru-RU" sz="1400" dirty="0" err="1" smtClean="0">
                <a:solidFill>
                  <a:schemeClr val="tx1"/>
                </a:solidFill>
              </a:rPr>
              <a:t>гг</a:t>
            </a:r>
            <a:r>
              <a:rPr lang="ru-RU" sz="1400" dirty="0" smtClean="0">
                <a:solidFill>
                  <a:schemeClr val="tx1"/>
                </a:solidFill>
              </a:rPr>
              <a:t>)</a:t>
            </a:r>
            <a:endParaRPr lang="ru-RU" sz="1400" dirty="0" smtClean="0">
              <a:solidFill>
                <a:schemeClr val="tx1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endParaRPr lang="ru-RU" sz="1400" dirty="0">
              <a:solidFill>
                <a:schemeClr val="tx1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79388" y="3573463"/>
            <a:ext cx="8569325" cy="6873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aseline="-25000">
                <a:solidFill>
                  <a:schemeClr val="tx1"/>
                </a:solidFill>
              </a:rPr>
              <a:t>Одобрены НРС и рекомендованы к утверждению с учетом  практической  апробации</a:t>
            </a:r>
          </a:p>
          <a:p>
            <a:pPr>
              <a:spcBef>
                <a:spcPct val="0"/>
              </a:spcBef>
            </a:pPr>
            <a:r>
              <a:rPr lang="ru-RU" sz="2000" baseline="-25000">
                <a:solidFill>
                  <a:schemeClr val="tx1"/>
                </a:solidFill>
              </a:rPr>
              <a:t>протокол №38 от 17 ноября 2010 г.</a:t>
            </a:r>
          </a:p>
          <a:p>
            <a:pPr>
              <a:spcBef>
                <a:spcPct val="0"/>
              </a:spcBef>
            </a:pPr>
            <a:r>
              <a:rPr lang="ru-RU" sz="2000" baseline="-2500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8316913" y="0"/>
            <a:ext cx="64452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sz="1000">
                <a:solidFill>
                  <a:schemeClr val="tx1"/>
                </a:solidFill>
              </a:rPr>
              <a:t>ПРОЕКТ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4222" y="1268760"/>
            <a:ext cx="8435975" cy="4030662"/>
          </a:xfrm>
          <a:solidFill>
            <a:srgbClr val="FFFFCC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Ведение и пополнение баз первичных и сопровождающих данных </a:t>
            </a:r>
            <a:r>
              <a:rPr lang="ru-RU" sz="1800" b="1" dirty="0" smtClean="0">
                <a:solidFill>
                  <a:srgbClr val="FF3300"/>
                </a:solidFill>
              </a:rPr>
              <a:t>осуществляется непрерывно</a:t>
            </a:r>
            <a:r>
              <a:rPr lang="ru-RU" sz="1800" b="1" dirty="0" smtClean="0"/>
              <a:t> в течении всех этапов ГСР-200 и работ по составлению ГК-1000/3, включая подготовительный этап, этап производства работ и этап подготовки к изданию.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Составленная база данных в электронной форме </a:t>
            </a:r>
            <a:r>
              <a:rPr lang="ru-RU" sz="1800" b="1" dirty="0" smtClean="0">
                <a:solidFill>
                  <a:srgbClr val="FF0000"/>
                </a:solidFill>
              </a:rPr>
              <a:t>является обязательным приложением к отчетам </a:t>
            </a:r>
            <a:r>
              <a:rPr lang="ru-RU" sz="1800" b="1" dirty="0" smtClean="0"/>
              <a:t>по всем указанным выше этапам работ и входит в состав цифровых издательских комплектов ГК-200/2 и ГК-1000/3.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Ведение базы первичных данных </a:t>
            </a:r>
            <a:r>
              <a:rPr lang="ru-RU" sz="1800" b="1" dirty="0" smtClean="0">
                <a:solidFill>
                  <a:srgbClr val="FF0000"/>
                </a:solidFill>
              </a:rPr>
              <a:t>включается в стандартный технологический процесс ГСР-200 и работ по составлению ГК-1000/3. </a:t>
            </a:r>
            <a:r>
              <a:rPr lang="ru-RU" sz="1800" b="1" dirty="0" smtClean="0"/>
              <a:t>Вся информация вносится последовательно по ходу работ, может быть востребована, использована, проверена, пополнена на любой стадии.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/>
              <a:t>В процессе работ используются относительно простые легко доступные и широко распространенные в геологической отрасли России программные продукты: </a:t>
            </a:r>
            <a:r>
              <a:rPr lang="en-US" sz="1800" b="1" dirty="0" smtClean="0"/>
              <a:t>Arc View</a:t>
            </a:r>
            <a:r>
              <a:rPr lang="ru-RU" sz="1800" b="1" dirty="0" smtClean="0"/>
              <a:t>, </a:t>
            </a:r>
            <a:r>
              <a:rPr lang="en-US" sz="1800" b="1" dirty="0" smtClean="0"/>
              <a:t>Arc </a:t>
            </a:r>
            <a:r>
              <a:rPr lang="en-US" sz="1800" b="1" dirty="0" err="1" smtClean="0"/>
              <a:t>Gis</a:t>
            </a:r>
            <a:r>
              <a:rPr lang="ru-RU" sz="1800" b="1" dirty="0" smtClean="0"/>
              <a:t>, </a:t>
            </a:r>
            <a:r>
              <a:rPr lang="en-US" sz="1800" b="1" dirty="0" smtClean="0"/>
              <a:t>Microsoft Access</a:t>
            </a:r>
            <a:r>
              <a:rPr lang="ru-RU" sz="1800" b="1" dirty="0" smtClean="0"/>
              <a:t>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03647" y="260648"/>
            <a:ext cx="6337127" cy="54927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lIns="91429" tIns="45715" rIns="91429" bIns="45715" anchor="ctr"/>
          <a:lstStyle/>
          <a:p>
            <a:pPr>
              <a:spcBef>
                <a:spcPct val="0"/>
              </a:spcBef>
            </a:pPr>
            <a:r>
              <a:rPr lang="ru-RU" sz="1500" dirty="0"/>
              <a:t>ОСНОВНЫЕ </a:t>
            </a:r>
            <a:r>
              <a:rPr lang="ru-RU" sz="1500" dirty="0" smtClean="0"/>
              <a:t>ПОЛОЖЕНИЯ ПО ОРГАНИЗАЦИИ БАЗ ДАННЫХ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619250" y="-26988"/>
            <a:ext cx="5400675" cy="54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>
              <a:spcBef>
                <a:spcPct val="0"/>
              </a:spcBef>
            </a:pPr>
            <a:r>
              <a:rPr lang="ru-RU" sz="1500" dirty="0"/>
              <a:t>ОСНОВНЫЕ ИТОГИ АПРОБАЦИИ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537325" y="752475"/>
            <a:ext cx="2305050" cy="11525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>
              <a:spcBef>
                <a:spcPct val="0"/>
              </a:spcBef>
            </a:pPr>
            <a:r>
              <a:rPr lang="ru-RU"/>
              <a:t>ПРЕДЛАГАЕМЫЙ ВАРИАНТ ПЕРВИЧНЫХ БД </a:t>
            </a:r>
          </a:p>
          <a:p>
            <a:pPr>
              <a:spcBef>
                <a:spcPct val="0"/>
              </a:spcBef>
            </a:pPr>
            <a:r>
              <a:rPr lang="ru-RU"/>
              <a:t>И ИХ ФОРМАТЫ</a:t>
            </a:r>
            <a:br>
              <a:rPr lang="ru-RU"/>
            </a:br>
            <a:r>
              <a:rPr lang="ru-RU"/>
              <a:t>УДОБНЫ</a:t>
            </a:r>
            <a:br>
              <a:rPr lang="ru-RU"/>
            </a:br>
            <a:r>
              <a:rPr lang="ru-RU" sz="1000"/>
              <a:t>НЕОБХОДИМЫ ОТДЕЛЬНЫЕ УТОЧНЕНИЯ В ИНТЕРФЕЙСЕ И ФОРМАХ ВВОДА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427538" y="719138"/>
            <a:ext cx="1800225" cy="122396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>
              <a:spcBef>
                <a:spcPct val="0"/>
              </a:spcBef>
            </a:pPr>
            <a:r>
              <a:rPr lang="ru-RU"/>
              <a:t>ПРЕДЛАГАЕТСЯ</a:t>
            </a:r>
            <a:br>
              <a:rPr lang="ru-RU"/>
            </a:br>
            <a:r>
              <a:rPr lang="ru-RU"/>
              <a:t>ОГРАНИЧИТЬСЯ СКАНИРОВАНИЕМ ПЕРВИЧНЫХ МАТЕРИАЛОВ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61925" y="763588"/>
            <a:ext cx="1655763" cy="1223962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>
              <a:spcBef>
                <a:spcPct val="0"/>
              </a:spcBef>
            </a:pPr>
            <a:r>
              <a:rPr lang="ru-RU"/>
              <a:t>БАЗЫ ПЕРВИЧНЫХ ДАННЫХ НЕ НУЖНЫ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124075" y="755650"/>
            <a:ext cx="2054225" cy="11525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>
              <a:spcBef>
                <a:spcPct val="0"/>
              </a:spcBef>
            </a:pPr>
            <a:r>
              <a:rPr lang="ru-RU"/>
              <a:t>ПРЕДЛАГАЕМЫЙ ВАРИАНТ ПЕРВИЧНЫХ БД НЕДОСТАТОЧНО СТРУКТУРИРОВАН</a:t>
            </a:r>
            <a:r>
              <a:rPr lang="ru-RU" sz="1500"/>
              <a:t> </a:t>
            </a:r>
            <a:r>
              <a:rPr lang="ru-RU" sz="1000"/>
              <a:t>ПРЕЖНИЙ ВАРИАНТ АДК БОЛЕЕ ПРЕДПОЧТИТЕЛЕН</a:t>
            </a:r>
            <a:r>
              <a:rPr lang="ru-RU"/>
              <a:t> </a:t>
            </a:r>
          </a:p>
        </p:txBody>
      </p:sp>
      <p:sp>
        <p:nvSpPr>
          <p:cNvPr id="8199" name="Line 8"/>
          <p:cNvSpPr>
            <a:spLocks noChangeShapeType="1"/>
          </p:cNvSpPr>
          <p:nvPr/>
        </p:nvSpPr>
        <p:spPr bwMode="auto">
          <a:xfrm flipH="1">
            <a:off x="1576388" y="387350"/>
            <a:ext cx="1295400" cy="5048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FF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 anchor="ctr">
            <a:spAutoFit/>
          </a:bodyPr>
          <a:lstStyle/>
          <a:p>
            <a:endParaRPr lang="ru-RU"/>
          </a:p>
        </p:txBody>
      </p:sp>
      <p:sp>
        <p:nvSpPr>
          <p:cNvPr id="8200" name="Line 10"/>
          <p:cNvSpPr>
            <a:spLocks noChangeShapeType="1"/>
          </p:cNvSpPr>
          <p:nvPr/>
        </p:nvSpPr>
        <p:spPr bwMode="auto">
          <a:xfrm flipH="1">
            <a:off x="1619250" y="404813"/>
            <a:ext cx="1296988" cy="287337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 anchor="ctr">
            <a:spAutoFit/>
          </a:bodyPr>
          <a:lstStyle/>
          <a:p>
            <a:endParaRPr lang="ru-RU"/>
          </a:p>
        </p:txBody>
      </p:sp>
      <p:sp>
        <p:nvSpPr>
          <p:cNvPr id="8201" name="Line 11"/>
          <p:cNvSpPr>
            <a:spLocks noChangeShapeType="1"/>
          </p:cNvSpPr>
          <p:nvPr/>
        </p:nvSpPr>
        <p:spPr bwMode="auto">
          <a:xfrm flipH="1">
            <a:off x="3492500" y="404813"/>
            <a:ext cx="142875" cy="287337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 anchor="ctr">
            <a:spAutoFit/>
          </a:bodyPr>
          <a:lstStyle/>
          <a:p>
            <a:endParaRPr lang="ru-RU"/>
          </a:p>
        </p:txBody>
      </p:sp>
      <p:sp>
        <p:nvSpPr>
          <p:cNvPr id="8202" name="Line 12"/>
          <p:cNvSpPr>
            <a:spLocks noChangeShapeType="1"/>
          </p:cNvSpPr>
          <p:nvPr/>
        </p:nvSpPr>
        <p:spPr bwMode="auto">
          <a:xfrm>
            <a:off x="4951413" y="396875"/>
            <a:ext cx="288925" cy="287338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 anchor="ctr">
            <a:spAutoFit/>
          </a:bodyPr>
          <a:lstStyle/>
          <a:p>
            <a:endParaRPr lang="ru-RU"/>
          </a:p>
        </p:txBody>
      </p:sp>
      <p:sp>
        <p:nvSpPr>
          <p:cNvPr id="8203" name="Line 13"/>
          <p:cNvSpPr>
            <a:spLocks noChangeShapeType="1"/>
          </p:cNvSpPr>
          <p:nvPr/>
        </p:nvSpPr>
        <p:spPr bwMode="auto">
          <a:xfrm>
            <a:off x="6242050" y="404813"/>
            <a:ext cx="647700" cy="2159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 anchor="ctr">
            <a:spAutoFit/>
          </a:bodyPr>
          <a:lstStyle/>
          <a:p>
            <a:endParaRPr lang="ru-RU"/>
          </a:p>
        </p:txBody>
      </p:sp>
      <p:sp>
        <p:nvSpPr>
          <p:cNvPr id="8204" name="Line 14"/>
          <p:cNvSpPr>
            <a:spLocks noChangeShapeType="1"/>
          </p:cNvSpPr>
          <p:nvPr/>
        </p:nvSpPr>
        <p:spPr bwMode="auto">
          <a:xfrm>
            <a:off x="179388" y="2420938"/>
            <a:ext cx="8785225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 anchor="ctr">
            <a:spAutoFit/>
          </a:bodyPr>
          <a:lstStyle/>
          <a:p>
            <a:endParaRPr lang="ru-RU"/>
          </a:p>
        </p:txBody>
      </p:sp>
      <p:sp>
        <p:nvSpPr>
          <p:cNvPr id="8205" name="Line 15"/>
          <p:cNvSpPr>
            <a:spLocks noChangeShapeType="1"/>
          </p:cNvSpPr>
          <p:nvPr/>
        </p:nvSpPr>
        <p:spPr bwMode="auto">
          <a:xfrm flipV="1">
            <a:off x="107950" y="1916113"/>
            <a:ext cx="8640763" cy="714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9" tIns="0" rIns="91429" bIns="0" anchor="ctr">
            <a:spAutoFit/>
          </a:bodyPr>
          <a:lstStyle/>
          <a:p>
            <a:endParaRPr lang="ru-RU"/>
          </a:p>
        </p:txBody>
      </p:sp>
      <p:pic>
        <p:nvPicPr>
          <p:cNvPr id="820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2492375"/>
            <a:ext cx="5954712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Овал 2"/>
          <p:cNvSpPr>
            <a:spLocks noChangeArrowheads="1"/>
          </p:cNvSpPr>
          <p:nvPr/>
        </p:nvSpPr>
        <p:spPr bwMode="auto">
          <a:xfrm>
            <a:off x="3995738" y="2420938"/>
            <a:ext cx="4321175" cy="576262"/>
          </a:xfrm>
          <a:prstGeom prst="ellipse">
            <a:avLst/>
          </a:prstGeom>
          <a:solidFill>
            <a:srgbClr val="CCFFCC">
              <a:alpha val="3922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1429" tIns="0" rIns="91429" bIns="0" anchor="ctr">
            <a:spAutoFit/>
          </a:bodyPr>
          <a:lstStyle/>
          <a:p>
            <a:endParaRPr lang="ru-RU"/>
          </a:p>
        </p:txBody>
      </p:sp>
      <p:sp>
        <p:nvSpPr>
          <p:cNvPr id="8208" name="TextBox 1"/>
          <p:cNvSpPr txBox="1">
            <a:spLocks noChangeArrowheads="1"/>
          </p:cNvSpPr>
          <p:nvPr/>
        </p:nvSpPr>
        <p:spPr bwMode="auto">
          <a:xfrm>
            <a:off x="687388" y="2046288"/>
            <a:ext cx="404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5%</a:t>
            </a:r>
          </a:p>
        </p:txBody>
      </p:sp>
      <p:sp>
        <p:nvSpPr>
          <p:cNvPr id="8209" name="TextBox 16"/>
          <p:cNvSpPr txBox="1">
            <a:spLocks noChangeArrowheads="1"/>
          </p:cNvSpPr>
          <p:nvPr/>
        </p:nvSpPr>
        <p:spPr bwMode="auto">
          <a:xfrm>
            <a:off x="2644775" y="1987550"/>
            <a:ext cx="722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10% (2)</a:t>
            </a: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4979988" y="1987550"/>
            <a:ext cx="722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35% (3)</a:t>
            </a:r>
          </a:p>
        </p:txBody>
      </p:sp>
      <p:sp>
        <p:nvSpPr>
          <p:cNvPr id="8211" name="TextBox 18"/>
          <p:cNvSpPr txBox="1">
            <a:spLocks noChangeArrowheads="1"/>
          </p:cNvSpPr>
          <p:nvPr/>
        </p:nvSpPr>
        <p:spPr bwMode="auto">
          <a:xfrm>
            <a:off x="7381875" y="1951038"/>
            <a:ext cx="7223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ts val="300"/>
              </a:spcBef>
              <a:spcAft>
                <a:spcPct val="0"/>
              </a:spcAft>
              <a:defRPr sz="1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50% (5)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икетажка сканирован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424862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-180975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>
              <a:spcBef>
                <a:spcPct val="0"/>
              </a:spcBef>
            </a:pPr>
            <a:r>
              <a:rPr lang="ru-RU" sz="1500"/>
              <a:t>СКАНИРОВАННЫЙ ВАРИАНТ ПЕРВИЧНОЙ ДОКУМЕНТАЦИИ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Т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002"/>
            <a:ext cx="8833789" cy="662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395288" y="121850"/>
            <a:ext cx="8748712" cy="27699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dirty="0"/>
              <a:t>ФОРМА ВВОДА ОПИСАНИЙ ОБЪЕКТОВ НАБЛЮДЕНИЯ В МАРШРУТАХ</a:t>
            </a:r>
          </a:p>
        </p:txBody>
      </p:sp>
      <p:pic>
        <p:nvPicPr>
          <p:cNvPr id="78852" name="Picture 4" descr="МАршру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61048"/>
            <a:ext cx="3528392" cy="250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0760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пикетажка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7920038" cy="62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-180975" y="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 anchor="ctr"/>
          <a:lstStyle/>
          <a:p>
            <a:pPr>
              <a:spcBef>
                <a:spcPct val="0"/>
              </a:spcBef>
            </a:pPr>
            <a:r>
              <a:rPr lang="ru-RU" sz="1500"/>
              <a:t>ВАРИАНТ ПЕРВИЧНОЙ ДОКУМЕНТАЦИИ В ФОРМЕ ОТЧЕТА ИЗ БАЗЫ ДАННЫХ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29" tIns="0" rIns="91429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300"/>
          </a:spcBef>
          <a:spcAft>
            <a:spcPct val="0"/>
          </a:spcAft>
          <a:buClrTx/>
          <a:buSzTx/>
          <a:buFontTx/>
          <a:buNone/>
          <a:tabLst/>
          <a:defRPr kumimoji="0" lang="ru-RU" sz="1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29" tIns="0" rIns="91429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300"/>
          </a:spcBef>
          <a:spcAft>
            <a:spcPct val="0"/>
          </a:spcAft>
          <a:buClrTx/>
          <a:buSzTx/>
          <a:buFontTx/>
          <a:buNone/>
          <a:tabLst/>
          <a:defRPr kumimoji="0" lang="ru-RU" sz="1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2252</Words>
  <Application>Microsoft Office PowerPoint</Application>
  <PresentationFormat>Экран (4:3)</PresentationFormat>
  <Paragraphs>264</Paragraphs>
  <Slides>28</Slides>
  <Notes>20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Оформление по умолчанию</vt:lpstr>
      <vt:lpstr>CorelDRAW</vt:lpstr>
      <vt:lpstr>PHOTO-PAINT</vt:lpstr>
      <vt:lpstr>Слайд</vt:lpstr>
      <vt:lpstr>Презентация PowerPoint</vt:lpstr>
      <vt:lpstr>СТРУКТУРА  НОРМАТИВНО - МЕТОДИЧЕСКОЙ БАЗЫ  ГОСГЕОКАРТ  200/2 и 1000/3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Разработка и совершенствование Эталонных баз изобразительных средств Новые версии  : ЭБЗ 200   v.X.01,  ЭБЗ 1000 v.X.01  </vt:lpstr>
      <vt:lpstr>Эталонные базы изобразительных средств Новые версии  : ЭБЗ 200   v.X.01,  ЭБЗ 1000 v.X.01 </vt:lpstr>
      <vt:lpstr>Эталонные базы изобразительных средств</vt:lpstr>
      <vt:lpstr>Эталонные базы изобразительных средств Новые версии  : ЭБЗ 200   v.X.01,  ЭБЗ 1000 v.X.01 </vt:lpstr>
      <vt:lpstr>Варианты выбора программной среды для реализации   задач составления Госгеолкарт </vt:lpstr>
      <vt:lpstr>Входные и выходные данные</vt:lpstr>
      <vt:lpstr>Расширение MapViewMaker</vt:lpstr>
      <vt:lpstr>Презентация PowerPoint</vt:lpstr>
      <vt:lpstr>Сервисные программы:  CreateMapBasis</vt:lpstr>
      <vt:lpstr>Сервисные программы:  CreateMapBasis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VSEGEI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Госгеолкарта-1000/3 – как основа геолого-картографической информационной системы территории России и её континентального шельфа.</dc:title>
  <dc:creator>Mikhail_Shishkin</dc:creator>
  <cp:lastModifiedBy>Шишкин Михаил Александрович</cp:lastModifiedBy>
  <cp:revision>130</cp:revision>
  <dcterms:created xsi:type="dcterms:W3CDTF">2007-04-23T15:05:45Z</dcterms:created>
  <dcterms:modified xsi:type="dcterms:W3CDTF">2013-04-16T05:28:05Z</dcterms:modified>
</cp:coreProperties>
</file>