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1" r:id="rId4"/>
    <p:sldId id="258" r:id="rId5"/>
    <p:sldId id="259" r:id="rId6"/>
    <p:sldId id="260" r:id="rId7"/>
    <p:sldId id="261" r:id="rId8"/>
    <p:sldId id="262" r:id="rId9"/>
    <p:sldId id="263" r:id="rId10"/>
    <p:sldId id="302" r:id="rId11"/>
    <p:sldId id="264" r:id="rId12"/>
    <p:sldId id="265" r:id="rId13"/>
    <p:sldId id="268" r:id="rId14"/>
    <p:sldId id="266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92" r:id="rId32"/>
    <p:sldId id="285" r:id="rId33"/>
    <p:sldId id="289" r:id="rId34"/>
    <p:sldId id="290" r:id="rId35"/>
    <p:sldId id="299" r:id="rId36"/>
    <p:sldId id="291" r:id="rId37"/>
    <p:sldId id="293" r:id="rId38"/>
    <p:sldId id="295" r:id="rId39"/>
    <p:sldId id="296" r:id="rId40"/>
    <p:sldId id="297" r:id="rId41"/>
    <p:sldId id="298" r:id="rId42"/>
    <p:sldId id="303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ED79-DE11-479E-8C22-0474DC45CB47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9C52-5BCA-48DD-981E-7F4B7D7EE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232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ED79-DE11-479E-8C22-0474DC45CB47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9C52-5BCA-48DD-981E-7F4B7D7EE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49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ED79-DE11-479E-8C22-0474DC45CB47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9C52-5BCA-48DD-981E-7F4B7D7EE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36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ED79-DE11-479E-8C22-0474DC45CB47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9C52-5BCA-48DD-981E-7F4B7D7EE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348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ED79-DE11-479E-8C22-0474DC45CB47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9C52-5BCA-48DD-981E-7F4B7D7EE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060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ED79-DE11-479E-8C22-0474DC45CB47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9C52-5BCA-48DD-981E-7F4B7D7EE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13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ED79-DE11-479E-8C22-0474DC45CB47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9C52-5BCA-48DD-981E-7F4B7D7EE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02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ED79-DE11-479E-8C22-0474DC45CB47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9C52-5BCA-48DD-981E-7F4B7D7EE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78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ED79-DE11-479E-8C22-0474DC45CB47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9C52-5BCA-48DD-981E-7F4B7D7EE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375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ED79-DE11-479E-8C22-0474DC45CB47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9C52-5BCA-48DD-981E-7F4B7D7EE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21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ED79-DE11-479E-8C22-0474DC45CB47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9C52-5BCA-48DD-981E-7F4B7D7EE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7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9ED79-DE11-479E-8C22-0474DC45CB47}" type="datetimeFigureOut">
              <a:rPr lang="ru-RU" smtClean="0"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A9C52-5BCA-48DD-981E-7F4B7D7EE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100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3746847"/>
          </a:xfrm>
        </p:spPr>
        <p:txBody>
          <a:bodyPr>
            <a:normAutofit fontScale="90000"/>
          </a:bodyPr>
          <a:lstStyle/>
          <a:p>
            <a:r>
              <a:rPr lang="ru-RU" sz="53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Опыт использования материалов Госгеолкарты-1000\3 при создании бесшовного геологического покрытия территории Российской Федерации</a:t>
            </a: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229200"/>
            <a:ext cx="6400800" cy="1080120"/>
          </a:xfrm>
        </p:spPr>
        <p:txBody>
          <a:bodyPr>
            <a:normAutofit fontScale="55000" lnSpcReduction="20000"/>
          </a:bodyPr>
          <a:lstStyle/>
          <a:p>
            <a:r>
              <a:rPr lang="ru-RU" b="1" i="1" dirty="0">
                <a:solidFill>
                  <a:schemeClr val="accent2"/>
                </a:solidFill>
              </a:rPr>
              <a:t>Стрельников С.И., Воинова О.А., Гусев Н.И., </a:t>
            </a:r>
            <a:r>
              <a:rPr lang="ru-RU" b="1" i="1" dirty="0" err="1">
                <a:solidFill>
                  <a:schemeClr val="accent2"/>
                </a:solidFill>
              </a:rPr>
              <a:t>Зелепугин</a:t>
            </a:r>
            <a:r>
              <a:rPr lang="ru-RU" b="1" i="1" dirty="0">
                <a:solidFill>
                  <a:schemeClr val="accent2"/>
                </a:solidFill>
              </a:rPr>
              <a:t> В.Н., Мельгунов А.Н., Руденко В.Е</a:t>
            </a:r>
            <a:r>
              <a:rPr lang="ru-RU" b="1" i="1" dirty="0" smtClean="0">
                <a:solidFill>
                  <a:schemeClr val="accent2"/>
                </a:solidFill>
              </a:rPr>
              <a:t>., Соболев Н.Н.</a:t>
            </a:r>
            <a:endParaRPr lang="en-US" b="1" i="1" dirty="0" smtClean="0">
              <a:solidFill>
                <a:schemeClr val="accent2"/>
              </a:solidFill>
            </a:endParaRPr>
          </a:p>
          <a:p>
            <a:r>
              <a:rPr lang="en-US" b="1" i="1" dirty="0" smtClean="0">
                <a:solidFill>
                  <a:schemeClr val="accent2"/>
                </a:solidFill>
              </a:rPr>
              <a:t>(</a:t>
            </a:r>
            <a:r>
              <a:rPr lang="ru-RU" b="1" i="1" dirty="0" smtClean="0">
                <a:solidFill>
                  <a:schemeClr val="accent2"/>
                </a:solidFill>
              </a:rPr>
              <a:t>ВСЕГЕИ)</a:t>
            </a:r>
            <a:endParaRPr lang="ru-RU" i="1" dirty="0">
              <a:solidFill>
                <a:schemeClr val="accent2"/>
              </a:solidFill>
            </a:endParaRPr>
          </a:p>
          <a:p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83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772816"/>
            <a:ext cx="790530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1. Приведение исходных материалов </a:t>
            </a:r>
          </a:p>
          <a:p>
            <a:r>
              <a:rPr 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Госгеолкарты-1000\3 в соответствие с </a:t>
            </a:r>
          </a:p>
          <a:p>
            <a:r>
              <a:rPr 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требованиями Стратиграфического</a:t>
            </a:r>
          </a:p>
          <a:p>
            <a:r>
              <a:rPr 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и Петрографического кодексов в случаях,</a:t>
            </a:r>
          </a:p>
          <a:p>
            <a:r>
              <a:rPr 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когда карты составлялись до 2006 года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17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2. Сбойка </a:t>
            </a:r>
            <a:r>
              <a:rPr lang="ru-RU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листов геологических карт между собой по контурам геологических тел, их возрастным диапазонам и названиям выявила множество несоответствий.  Наиболее  принципиальные противоречия и несоответствия зафиксированы на границах листов, принадлежащих к разным серийным легендам, однако немало несоответствий и в пределах листов одной и той же серии </a:t>
            </a:r>
          </a:p>
        </p:txBody>
      </p:sp>
    </p:spTree>
    <p:extLst>
      <p:ext uri="{BB962C8B-B14F-4D97-AF65-F5344CB8AC3E}">
        <p14:creationId xmlns:p14="http://schemas.microsoft.com/office/powerpoint/2010/main" val="3138572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5122912" cy="1162050"/>
          </a:xfrm>
        </p:spPr>
        <p:txBody>
          <a:bodyPr>
            <a:normAutofit/>
          </a:bodyPr>
          <a:lstStyle/>
          <a:p>
            <a:r>
              <a:rPr lang="ru-RU" i="1" dirty="0"/>
              <a:t>Перечни несовпадений границ и названий геологических подразделений на стыках </a:t>
            </a:r>
            <a:r>
              <a:rPr lang="ru-RU" i="1" dirty="0" smtClean="0"/>
              <a:t>листов (Южно-Сибирский блок).</a:t>
            </a:r>
            <a:endParaRPr lang="ru-RU" dirty="0"/>
          </a:p>
        </p:txBody>
      </p:sp>
      <p:pic>
        <p:nvPicPr>
          <p:cNvPr id="4" name="Объект 3" descr="M47_M48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1556792"/>
            <a:ext cx="2016223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546848" cy="4691063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693818"/>
              </p:ext>
            </p:extLst>
          </p:nvPr>
        </p:nvGraphicFramePr>
        <p:xfrm>
          <a:off x="539552" y="1412776"/>
          <a:ext cx="5185647" cy="4886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4941"/>
                <a:gridCol w="1715299"/>
                <a:gridCol w="792088"/>
                <a:gridCol w="720080"/>
                <a:gridCol w="1513239"/>
              </a:tblGrid>
              <a:tr h="24165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M-47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M-48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0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п/п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Название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Индекс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Индекс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Название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</a:tr>
              <a:tr h="402757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Горлыкская</a:t>
                      </a:r>
                      <a:r>
                        <a:rPr lang="ru-RU" sz="1100" dirty="0">
                          <a:effectLst/>
                        </a:rPr>
                        <a:t> свита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V-</a:t>
                      </a:r>
                      <a:r>
                        <a:rPr lang="ru-RU" sz="1100" dirty="0">
                          <a:effectLst/>
                        </a:rPr>
                        <a:t>Є</a:t>
                      </a:r>
                      <a:r>
                        <a:rPr lang="en-US" sz="1100" baseline="-25000" dirty="0">
                          <a:effectLst/>
                        </a:rPr>
                        <a:t>1</a:t>
                      </a:r>
                      <a:r>
                        <a:rPr lang="en-US" sz="1100" dirty="0">
                          <a:effectLst/>
                        </a:rPr>
                        <a:t>gr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V-</a:t>
                      </a:r>
                      <a:r>
                        <a:rPr lang="ru-RU" sz="1100" dirty="0">
                          <a:effectLst/>
                        </a:rPr>
                        <a:t>Є</a:t>
                      </a:r>
                      <a:r>
                        <a:rPr lang="en-US" sz="1100" baseline="-25000" dirty="0">
                          <a:effectLst/>
                        </a:rPr>
                        <a:t>1</a:t>
                      </a:r>
                      <a:r>
                        <a:rPr lang="en-US" sz="1100" dirty="0">
                          <a:effectLst/>
                        </a:rPr>
                        <a:t>bk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Боксонская</a:t>
                      </a:r>
                      <a:r>
                        <a:rPr lang="ru-RU" sz="1100" dirty="0">
                          <a:effectLst/>
                        </a:rPr>
                        <a:t> серия нерасчлененная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</a:tr>
              <a:tr h="2013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Урикский комплекс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γ</a:t>
                      </a:r>
                      <a:r>
                        <a:rPr lang="en-US" sz="1100" dirty="0" err="1">
                          <a:effectLst/>
                        </a:rPr>
                        <a:t>Ou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3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Сархойская серия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</a:t>
                      </a:r>
                      <a:r>
                        <a:rPr lang="en-US" sz="1100" baseline="-25000" dirty="0">
                          <a:effectLst/>
                        </a:rPr>
                        <a:t>3</a:t>
                      </a:r>
                      <a:r>
                        <a:rPr lang="en-US" sz="1100" dirty="0">
                          <a:effectLst/>
                        </a:rPr>
                        <a:t>sr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7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Урикский</a:t>
                      </a:r>
                      <a:r>
                        <a:rPr lang="ru-RU" sz="1100" dirty="0">
                          <a:effectLst/>
                        </a:rPr>
                        <a:t> комплекс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γ</a:t>
                      </a:r>
                      <a:r>
                        <a:rPr lang="en-US" sz="1100">
                          <a:effectLst/>
                        </a:rPr>
                        <a:t>Ou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γ</a:t>
                      </a:r>
                      <a:r>
                        <a:rPr lang="en-US" sz="1100" dirty="0">
                          <a:effectLst/>
                        </a:rPr>
                        <a:t>PZ</a:t>
                      </a:r>
                      <a:r>
                        <a:rPr lang="en-US" sz="1100" baseline="-25000" dirty="0">
                          <a:effectLst/>
                        </a:rPr>
                        <a:t>1</a:t>
                      </a:r>
                      <a:r>
                        <a:rPr lang="en-US" sz="1100" dirty="0">
                          <a:effectLst/>
                        </a:rPr>
                        <a:t>zm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Зунмуринский</a:t>
                      </a:r>
                      <a:r>
                        <a:rPr lang="ru-RU" sz="1100" dirty="0">
                          <a:effectLst/>
                        </a:rPr>
                        <a:t> комплекс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</a:tr>
              <a:tr h="4027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Китойский комплекс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</a:t>
                      </a:r>
                      <a:r>
                        <a:rPr lang="ru-RU" sz="1100">
                          <a:effectLst/>
                        </a:rPr>
                        <a:t>γ</a:t>
                      </a:r>
                      <a:r>
                        <a:rPr lang="en-US" sz="1100">
                          <a:effectLst/>
                        </a:rPr>
                        <a:t>AR</a:t>
                      </a:r>
                      <a:r>
                        <a:rPr lang="en-US" sz="1100" baseline="-25000">
                          <a:effectLst/>
                        </a:rPr>
                        <a:t>2</a:t>
                      </a:r>
                      <a:r>
                        <a:rPr lang="en-US" sz="1100">
                          <a:effectLst/>
                        </a:rPr>
                        <a:t>k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</a:t>
                      </a:r>
                      <a:r>
                        <a:rPr lang="en-US" sz="1100" baseline="-25000">
                          <a:effectLst/>
                        </a:rPr>
                        <a:t>1</a:t>
                      </a:r>
                      <a:r>
                        <a:rPr lang="en-US" sz="1100">
                          <a:effectLst/>
                        </a:rPr>
                        <a:t>?hn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Хангарульская</a:t>
                      </a:r>
                      <a:r>
                        <a:rPr lang="ru-RU" sz="1100" dirty="0">
                          <a:effectLst/>
                        </a:rPr>
                        <a:t> серия нерасчлененная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</a:tr>
              <a:tr h="20137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Аллювий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aQ</a:t>
                      </a:r>
                      <a:r>
                        <a:rPr lang="en-US" sz="1100" baseline="-25000">
                          <a:effectLst/>
                        </a:rPr>
                        <a:t>H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</a:t>
                      </a:r>
                      <a:r>
                        <a:rPr lang="en-US" sz="1100" baseline="30000">
                          <a:effectLst/>
                        </a:rPr>
                        <a:t>1</a:t>
                      </a:r>
                      <a:r>
                        <a:rPr lang="en-US" sz="1100">
                          <a:effectLst/>
                        </a:rPr>
                        <a:t>Q</a:t>
                      </a:r>
                      <a:r>
                        <a:rPr lang="en-US" sz="1100" baseline="-25000">
                          <a:effectLst/>
                        </a:rPr>
                        <a:t>III-H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Аллювий первых надпойменных террас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</a:tr>
              <a:tr h="4027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Пролювий, делювий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p,dQ</a:t>
                      </a:r>
                      <a:r>
                        <a:rPr lang="en-US" sz="1100" baseline="-25000" dirty="0" err="1">
                          <a:effectLst/>
                        </a:rPr>
                        <a:t>III</a:t>
                      </a:r>
                      <a:r>
                        <a:rPr lang="en-US" sz="1100" baseline="-25000" dirty="0">
                          <a:effectLst/>
                        </a:rPr>
                        <a:t>-H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28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Хангарульская свита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</a:t>
                      </a:r>
                      <a:r>
                        <a:rPr lang="en-US" sz="1100" baseline="-25000">
                          <a:effectLst/>
                        </a:rPr>
                        <a:t>1</a:t>
                      </a:r>
                      <a:r>
                        <a:rPr lang="en-US" sz="1100">
                          <a:effectLst/>
                        </a:rPr>
                        <a:t>hn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β</a:t>
                      </a:r>
                      <a:r>
                        <a:rPr lang="en-US" sz="1100">
                          <a:effectLst/>
                        </a:rPr>
                        <a:t>N</a:t>
                      </a:r>
                      <a:r>
                        <a:rPr lang="en-US" sz="1100" baseline="-25000">
                          <a:effectLst/>
                        </a:rPr>
                        <a:t>1</a:t>
                      </a:r>
                      <a:r>
                        <a:rPr lang="en-US" sz="1100" baseline="30000">
                          <a:effectLst/>
                        </a:rPr>
                        <a:t>2-3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Субщелочные оливиновые базальты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</a:tr>
              <a:tr h="2013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Зунмуринский комплекс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γ</a:t>
                      </a:r>
                      <a:r>
                        <a:rPr lang="en-US" sz="1100" dirty="0">
                          <a:effectLst/>
                        </a:rPr>
                        <a:t>R</a:t>
                      </a:r>
                      <a:r>
                        <a:rPr lang="en-US" sz="1100" baseline="-25000" dirty="0">
                          <a:effectLst/>
                        </a:rPr>
                        <a:t>3</a:t>
                      </a:r>
                      <a:r>
                        <a:rPr lang="en-US" sz="1100" dirty="0">
                          <a:effectLst/>
                        </a:rPr>
                        <a:t>?z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γ</a:t>
                      </a:r>
                      <a:r>
                        <a:rPr lang="en-US" sz="1100">
                          <a:effectLst/>
                        </a:rPr>
                        <a:t>PZ</a:t>
                      </a:r>
                      <a:r>
                        <a:rPr lang="en-US" sz="1100" baseline="-25000">
                          <a:effectLst/>
                        </a:rPr>
                        <a:t>3</a:t>
                      </a:r>
                      <a:r>
                        <a:rPr lang="en-US" sz="1100">
                          <a:effectLst/>
                        </a:rPr>
                        <a:t>b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Битуджинский</a:t>
                      </a:r>
                      <a:r>
                        <a:rPr lang="ru-RU" sz="1100" dirty="0">
                          <a:effectLst/>
                        </a:rPr>
                        <a:t> комплекс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</a:tr>
              <a:tr h="4027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Хангарульская</a:t>
                      </a:r>
                      <a:r>
                        <a:rPr lang="ru-RU" sz="1100" dirty="0">
                          <a:effectLst/>
                        </a:rPr>
                        <a:t> свита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</a:t>
                      </a:r>
                      <a:r>
                        <a:rPr lang="en-US" sz="1100" baseline="-25000">
                          <a:effectLst/>
                        </a:rPr>
                        <a:t>1</a:t>
                      </a:r>
                      <a:r>
                        <a:rPr lang="en-US" sz="1100">
                          <a:effectLst/>
                        </a:rPr>
                        <a:t>hn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</a:t>
                      </a:r>
                      <a:r>
                        <a:rPr lang="en-US" sz="1100" baseline="-25000">
                          <a:effectLst/>
                        </a:rPr>
                        <a:t>1</a:t>
                      </a:r>
                      <a:r>
                        <a:rPr lang="en-US" sz="1100">
                          <a:effectLst/>
                        </a:rPr>
                        <a:t>?hn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Хангарульская</a:t>
                      </a:r>
                      <a:r>
                        <a:rPr lang="ru-RU" sz="1100" dirty="0">
                          <a:effectLst/>
                        </a:rPr>
                        <a:t> серия нерасчлененная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</a:tr>
              <a:tr h="4228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Сорокская свита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β</a:t>
                      </a:r>
                      <a:r>
                        <a:rPr lang="en-US" sz="1100">
                          <a:effectLst/>
                        </a:rPr>
                        <a:t>N</a:t>
                      </a:r>
                      <a:r>
                        <a:rPr lang="en-US" sz="1100" baseline="-25000">
                          <a:effectLst/>
                        </a:rPr>
                        <a:t>1</a:t>
                      </a:r>
                      <a:r>
                        <a:rPr lang="ru-RU" sz="1100" baseline="-25000">
                          <a:effectLst/>
                        </a:rPr>
                        <a:t>-2</a:t>
                      </a:r>
                      <a:r>
                        <a:rPr lang="en-US" sz="1100">
                          <a:effectLst/>
                        </a:rPr>
                        <a:t>sr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β</a:t>
                      </a:r>
                      <a:r>
                        <a:rPr lang="en-US" sz="1100">
                          <a:effectLst/>
                        </a:rPr>
                        <a:t>N</a:t>
                      </a:r>
                      <a:r>
                        <a:rPr lang="en-US" sz="1100" baseline="-25000">
                          <a:effectLst/>
                        </a:rPr>
                        <a:t>1</a:t>
                      </a:r>
                      <a:r>
                        <a:rPr lang="en-US" sz="1100" baseline="30000">
                          <a:effectLst/>
                        </a:rPr>
                        <a:t>2-3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Субщелочные оливиновые базальты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</a:tr>
              <a:tr h="20137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Зунмуринский комплекс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γ</a:t>
                      </a:r>
                      <a:r>
                        <a:rPr lang="en-US" sz="1100">
                          <a:effectLst/>
                        </a:rPr>
                        <a:t>R</a:t>
                      </a:r>
                      <a:r>
                        <a:rPr lang="en-US" sz="1100" baseline="-25000">
                          <a:effectLst/>
                        </a:rPr>
                        <a:t>3</a:t>
                      </a:r>
                      <a:r>
                        <a:rPr lang="en-US" sz="1100">
                          <a:effectLst/>
                        </a:rPr>
                        <a:t>?z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γ</a:t>
                      </a:r>
                      <a:r>
                        <a:rPr lang="en-US" sz="1100">
                          <a:effectLst/>
                        </a:rPr>
                        <a:t>PZ</a:t>
                      </a:r>
                      <a:r>
                        <a:rPr lang="en-US" sz="1100" baseline="-25000">
                          <a:effectLst/>
                        </a:rPr>
                        <a:t>3</a:t>
                      </a:r>
                      <a:r>
                        <a:rPr lang="en-US" sz="1100">
                          <a:effectLst/>
                        </a:rPr>
                        <a:t>b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Битуджинский</a:t>
                      </a:r>
                      <a:r>
                        <a:rPr lang="ru-RU" sz="1100" dirty="0">
                          <a:effectLst/>
                        </a:rPr>
                        <a:t> комплекс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</a:tr>
              <a:tr h="2013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Слюдянская серия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</a:t>
                      </a:r>
                      <a:r>
                        <a:rPr lang="en-US" sz="1100" baseline="-25000" dirty="0">
                          <a:effectLst/>
                        </a:rPr>
                        <a:t>1</a:t>
                      </a:r>
                      <a:r>
                        <a:rPr lang="en-US" sz="1100" dirty="0">
                          <a:effectLst/>
                        </a:rPr>
                        <a:t>sl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33" marR="57533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0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Различия легенд смежных </a:t>
            </a:r>
            <a:r>
              <a:rPr lang="ru-RU" b="1" dirty="0" smtClean="0"/>
              <a:t>листов</a:t>
            </a:r>
            <a:br>
              <a:rPr lang="ru-RU" b="1" dirty="0" smtClean="0"/>
            </a:br>
            <a:r>
              <a:rPr lang="ru-RU" b="1" dirty="0" smtClean="0"/>
              <a:t>(Южно-Сибирский блок)</a:t>
            </a:r>
            <a:endParaRPr lang="ru-RU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85697301"/>
              </p:ext>
            </p:extLst>
          </p:nvPr>
        </p:nvGraphicFramePr>
        <p:xfrm>
          <a:off x="107504" y="2780926"/>
          <a:ext cx="4392487" cy="1612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104"/>
                <a:gridCol w="1440160"/>
                <a:gridCol w="851974"/>
                <a:gridCol w="1164249"/>
              </a:tblGrid>
              <a:tr h="35030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N-47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040" marR="4104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O-47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040" marR="4104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30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</a:t>
                      </a:r>
                      <a:r>
                        <a:rPr lang="en-US" sz="1200" baseline="-250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040" marR="41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Топорокская</a:t>
                      </a:r>
                      <a:r>
                        <a:rPr lang="ru-RU" sz="1200" dirty="0">
                          <a:effectLst/>
                        </a:rPr>
                        <a:t> свита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040" marR="4104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</a:t>
                      </a:r>
                      <a:r>
                        <a:rPr lang="en-US" sz="1200" baseline="-250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040" marR="410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Чаргинская свита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040" marR="41040" marT="0" marB="0" anchor="ctr"/>
                </a:tc>
              </a:tr>
              <a:tr h="350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Баероновская</a:t>
                      </a:r>
                      <a:r>
                        <a:rPr lang="ru-RU" sz="1200" dirty="0">
                          <a:effectLst/>
                        </a:rPr>
                        <a:t> свита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040" marR="410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Топорокская</a:t>
                      </a:r>
                      <a:r>
                        <a:rPr lang="ru-RU" sz="1200" dirty="0">
                          <a:effectLst/>
                        </a:rPr>
                        <a:t> свита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040" marR="41040" marT="0" marB="0" anchor="ctr"/>
                </a:tc>
              </a:tr>
              <a:tr h="350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Чаргинская свита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040" marR="410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Баероновская</a:t>
                      </a:r>
                      <a:r>
                        <a:rPr lang="ru-RU" sz="1200" dirty="0">
                          <a:effectLst/>
                        </a:rPr>
                        <a:t> свита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040" marR="41040" marT="0" marB="0" anchor="ctr"/>
                </a:tc>
              </a:tr>
            </a:tbl>
          </a:graphicData>
        </a:graphic>
      </p:graphicFrame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44416430"/>
              </p:ext>
            </p:extLst>
          </p:nvPr>
        </p:nvGraphicFramePr>
        <p:xfrm>
          <a:off x="4648200" y="2780928"/>
          <a:ext cx="4316289" cy="1490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8604"/>
                <a:gridCol w="418023"/>
                <a:gridCol w="417531"/>
                <a:gridCol w="426372"/>
                <a:gridCol w="941622"/>
                <a:gridCol w="576064"/>
                <a:gridCol w="648073"/>
              </a:tblGrid>
              <a:tr h="29442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Братская свита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N-47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</a:t>
                      </a:r>
                      <a:r>
                        <a:rPr lang="en-US" sz="1000" baseline="-25000">
                          <a:effectLst/>
                        </a:rPr>
                        <a:t>3</a:t>
                      </a:r>
                      <a:r>
                        <a:rPr lang="en-US" sz="1000">
                          <a:effectLst/>
                        </a:rPr>
                        <a:t>br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Усть-кутская свита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O-47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</a:t>
                      </a:r>
                      <a:r>
                        <a:rPr lang="en-US" sz="1000" baseline="-25000">
                          <a:effectLst/>
                        </a:rPr>
                        <a:t>1</a:t>
                      </a:r>
                      <a:r>
                        <a:rPr lang="en-US" sz="1000">
                          <a:effectLst/>
                        </a:rPr>
                        <a:t>uk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</a:tr>
              <a:tr h="597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N-48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</a:t>
                      </a:r>
                      <a:r>
                        <a:rPr lang="en-US" sz="1000" baseline="-25000">
                          <a:effectLst/>
                        </a:rPr>
                        <a:t>2-3</a:t>
                      </a:r>
                      <a:r>
                        <a:rPr lang="en-US" sz="1000">
                          <a:effectLst/>
                        </a:rPr>
                        <a:t>br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O-4</a:t>
                      </a:r>
                      <a:r>
                        <a:rPr lang="ru-RU" sz="1000" dirty="0">
                          <a:effectLst/>
                        </a:rPr>
                        <a:t>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</a:t>
                      </a:r>
                      <a:r>
                        <a:rPr lang="en-US" sz="1000" baseline="-25000">
                          <a:effectLst/>
                        </a:rPr>
                        <a:t>1</a:t>
                      </a:r>
                      <a:r>
                        <a:rPr lang="en-US" sz="1000">
                          <a:effectLst/>
                        </a:rPr>
                        <a:t> uk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</a:tr>
              <a:tr h="597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O-47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</a:t>
                      </a:r>
                      <a:r>
                        <a:rPr lang="en-US" sz="1000" baseline="-25000" dirty="0">
                          <a:effectLst/>
                        </a:rPr>
                        <a:t>3</a:t>
                      </a:r>
                      <a:r>
                        <a:rPr lang="en-US" sz="1000" dirty="0">
                          <a:effectLst/>
                        </a:rPr>
                        <a:t>br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O-4</a:t>
                      </a:r>
                      <a:r>
                        <a:rPr lang="ru-RU" sz="10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Є</a:t>
                      </a:r>
                      <a:r>
                        <a:rPr lang="en-US" sz="1000" baseline="-25000" dirty="0">
                          <a:effectLst/>
                        </a:rPr>
                        <a:t>3</a:t>
                      </a:r>
                      <a:r>
                        <a:rPr lang="en-US" sz="1000" dirty="0">
                          <a:effectLst/>
                        </a:rPr>
                        <a:t>-O</a:t>
                      </a:r>
                      <a:r>
                        <a:rPr lang="en-US" sz="1000" baseline="-25000" dirty="0">
                          <a:effectLst/>
                        </a:rPr>
                        <a:t>1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uk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07" marR="54507" marT="0" marB="0"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57200" y="3611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648200" y="3424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Нестыковка листов связана также с тем, что в ряде случаев вместо карты </a:t>
            </a:r>
            <a:r>
              <a:rPr lang="ru-RU" b="1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дочетвертичных</a:t>
            </a:r>
            <a:r>
              <a:rPr lang="ru-RU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обазований</a:t>
            </a:r>
            <a:r>
              <a:rPr lang="ru-RU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составлялись карты для различных временных срезов. Например: на листах К-37,38, 39 и М-37 составлены карты </a:t>
            </a:r>
            <a:r>
              <a:rPr lang="ru-RU" b="1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дочетвертичных</a:t>
            </a:r>
            <a:r>
              <a:rPr lang="ru-RU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образований,  в то время  в комплекте  листа М-38 есть  карта погребенных (</a:t>
            </a:r>
            <a:r>
              <a:rPr lang="ru-RU" b="1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донеоген</a:t>
            </a:r>
            <a:r>
              <a:rPr lang="ru-RU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-четвертичных) образований, а в комплекте  листа </a:t>
            </a:r>
            <a:r>
              <a:rPr lang="en-US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</a:t>
            </a:r>
            <a:r>
              <a:rPr lang="ru-RU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-38 – карта </a:t>
            </a:r>
            <a:r>
              <a:rPr lang="ru-RU" b="1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досреднемиоценовых</a:t>
            </a:r>
            <a:r>
              <a:rPr lang="ru-RU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оразований</a:t>
            </a:r>
            <a:r>
              <a:rPr lang="ru-RU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</a:p>
          <a:p>
            <a:endParaRPr lang="ru-RU" b="1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3. Отсутствие </a:t>
            </a:r>
            <a:r>
              <a:rPr lang="ru-RU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единых схем геолого-структурного районирования. </a:t>
            </a:r>
            <a:endParaRPr lang="ru-RU" b="1" i="1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Схемы районирования для смежных серийных легенд  как правило не увязаны не только по контурам, но и по смысловой нагрузке. Схемы, представленные на исходных листах </a:t>
            </a:r>
            <a:r>
              <a:rPr lang="ru-RU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Госгеолкарты-1000\3</a:t>
            </a:r>
            <a:r>
              <a:rPr lang="ru-RU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часто </a:t>
            </a:r>
            <a:r>
              <a:rPr lang="ru-RU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не </a:t>
            </a:r>
            <a:r>
              <a:rPr lang="ru-RU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соответствуют схемам районирования серийных легенд</a:t>
            </a:r>
          </a:p>
        </p:txBody>
      </p:sp>
    </p:spTree>
    <p:extLst>
      <p:ext uri="{BB962C8B-B14F-4D97-AF65-F5344CB8AC3E}">
        <p14:creationId xmlns:p14="http://schemas.microsoft.com/office/powerpoint/2010/main" val="4087930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В </a:t>
            </a:r>
            <a:r>
              <a:rPr lang="ru-RU" b="1" dirty="0" err="1"/>
              <a:t>Ангаро</a:t>
            </a:r>
            <a:r>
              <a:rPr lang="ru-RU" b="1" dirty="0"/>
              <a:t>-Енисейской СЛ есть две схемы близкого содержания: «Схема структурно-тектонического районирования» масштаба 1: 5 000 000 и «Схема тектонического районирования Сибирской платформы» -  внемасштабная по Н.С. </a:t>
            </a:r>
            <a:r>
              <a:rPr lang="ru-RU" b="1" dirty="0" err="1"/>
              <a:t>Маличу</a:t>
            </a:r>
            <a:r>
              <a:rPr lang="ru-RU" b="1" dirty="0"/>
              <a:t> (1999).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25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Схема структурно-тектонического районирования</a:t>
            </a:r>
            <a:br>
              <a:rPr lang="ru-RU" sz="2400" b="1" dirty="0" smtClean="0"/>
            </a:br>
            <a:r>
              <a:rPr lang="ru-RU" sz="2400" b="1" dirty="0" smtClean="0"/>
              <a:t>(</a:t>
            </a:r>
            <a:r>
              <a:rPr lang="ru-RU" sz="2400" b="1" dirty="0" err="1" smtClean="0"/>
              <a:t>Ангаро</a:t>
            </a:r>
            <a:r>
              <a:rPr lang="ru-RU" sz="2400" b="1" dirty="0" smtClean="0"/>
              <a:t>-Енисейская СЛ-1000)</a:t>
            </a:r>
            <a:br>
              <a:rPr lang="ru-RU" sz="2400" b="1" dirty="0" smtClean="0"/>
            </a:br>
            <a:r>
              <a:rPr lang="ru-RU" sz="2400" b="1" dirty="0" smtClean="0"/>
              <a:t>Масштаб 1:5 000 000 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31" y="1600200"/>
            <a:ext cx="383233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6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В Алтае-Саянской СЛ есть « Схема геолого-структурного районирования Алтае-Саянской складчатой области» масштаба 1:2 500 000.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5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Схема геолого-структурного районирования Алтае-Саянской складчатой области</a:t>
            </a:r>
            <a:br>
              <a:rPr lang="ru-RU" sz="2400" b="1" dirty="0" smtClean="0"/>
            </a:br>
            <a:r>
              <a:rPr lang="ru-RU" sz="2400" b="1" dirty="0" smtClean="0"/>
              <a:t>(Алтае-Саянская СЛ-1000) .</a:t>
            </a:r>
            <a:br>
              <a:rPr lang="ru-RU" sz="2400" b="1" dirty="0" smtClean="0"/>
            </a:br>
            <a:r>
              <a:rPr lang="ru-RU" sz="2400" b="1" dirty="0" smtClean="0"/>
              <a:t> Масштаб 1:2  500 000 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55658"/>
            <a:ext cx="5943600" cy="40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0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/>
              <a:t>Работы по созданию бесшовного геологического покрытия территории Российской Федерации были начаты во ВСЕГЕИ в 2009 году.</a:t>
            </a:r>
          </a:p>
          <a:p>
            <a:r>
              <a:rPr lang="ru-RU" b="1" dirty="0"/>
              <a:t>Актуальность создания единой бесшовной геологической основы масштаба 1:1 000 000  </a:t>
            </a:r>
            <a:r>
              <a:rPr lang="ru-RU" b="1" dirty="0" smtClean="0"/>
              <a:t>(геологическая карта </a:t>
            </a:r>
            <a:r>
              <a:rPr lang="ru-RU" b="1" dirty="0"/>
              <a:t>и </a:t>
            </a:r>
            <a:r>
              <a:rPr lang="ru-RU" b="1" dirty="0" smtClean="0"/>
              <a:t>карта полезных </a:t>
            </a:r>
            <a:r>
              <a:rPr lang="ru-RU" b="1" dirty="0"/>
              <a:t>ископаемых) и ее интеграции в единую программно-технологическую среду определяется  необходимостью осуществления </a:t>
            </a:r>
            <a:r>
              <a:rPr lang="ru-RU" b="1" dirty="0" smtClean="0"/>
              <a:t>прогнозно-металлогенического </a:t>
            </a:r>
            <a:r>
              <a:rPr lang="ru-RU" b="1" dirty="0"/>
              <a:t>анализа на больших  территориях с максимально возможной детальностью  анализируемых материалов.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Используя перечисленные материалы, составлена равно представительная для территории создания бесшовной карты схема </a:t>
            </a:r>
            <a:r>
              <a:rPr lang="ru-RU" b="1" dirty="0" smtClean="0"/>
              <a:t>геолого-структурного </a:t>
            </a:r>
            <a:r>
              <a:rPr lang="ru-RU" b="1" dirty="0"/>
              <a:t>районирования. </a:t>
            </a:r>
            <a:endParaRPr lang="en-US" b="1" dirty="0" smtClean="0"/>
          </a:p>
          <a:p>
            <a:r>
              <a:rPr lang="ru-RU" b="1" dirty="0" smtClean="0"/>
              <a:t>Проведена </a:t>
            </a:r>
            <a:r>
              <a:rPr lang="ru-RU" b="1" dirty="0"/>
              <a:t>увязка границ геологических структур на границах серий и составлена общая легенда к схеме</a:t>
            </a:r>
          </a:p>
        </p:txBody>
      </p:sp>
    </p:spTree>
    <p:extLst>
      <p:ext uri="{BB962C8B-B14F-4D97-AF65-F5344CB8AC3E}">
        <p14:creationId xmlns:p14="http://schemas.microsoft.com/office/powerpoint/2010/main" val="15782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Схема структурно-формационного районирования Среднесибирского блока бесшовной карты</a:t>
            </a:r>
            <a:br>
              <a:rPr lang="ru-RU" sz="2400" b="1" dirty="0" smtClean="0"/>
            </a:br>
            <a:r>
              <a:rPr lang="ru-RU" sz="2400" b="1" dirty="0" smtClean="0"/>
              <a:t>Масштаб 1:2 500 000 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120" y="1600200"/>
            <a:ext cx="327576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5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При создании бесшовной карты полезных ископаемых значительные проблемы </a:t>
            </a:r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приходится </a:t>
            </a:r>
            <a:r>
              <a:rPr lang="ru-RU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преодолвать</a:t>
            </a:r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при создании единого </a:t>
            </a:r>
            <a:r>
              <a:rPr lang="ru-RU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минергенического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районирования территорий блоков бесшовных карт, которое в настоящее время практически отсутствует. Выделенные на отдельные листах </a:t>
            </a:r>
            <a:r>
              <a:rPr lang="ru-RU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минерагенические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таксоны, как правило, не сбиваются на их границах как по контурам, так и по содержанию.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277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При составлении бесшовной  карты полезных ископаемых приходится </a:t>
            </a:r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также нередко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делать сводку из нескольких карт (горючих полезных ископаемых, подземных вод, урана и т.п.). </a:t>
            </a:r>
            <a:endParaRPr lang="ru-RU" b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Поскольку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механически их соединить нельзя из-за большой </a:t>
            </a:r>
            <a:r>
              <a:rPr lang="ru-RU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нагруженности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каждой специализированной карты ,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приходится проводить разгрузку и, фактически, пересоставлять заново.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2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В Алтае-Саянской СЛ помещена сводная схема </a:t>
            </a:r>
            <a:r>
              <a:rPr lang="ru-RU" b="1" dirty="0" err="1"/>
              <a:t>минерагеничечского</a:t>
            </a:r>
            <a:r>
              <a:rPr lang="ru-RU" b="1" dirty="0"/>
              <a:t> районирования м-ба 1:2 500 000, построенная на основе схемы геолого-структурного районирования.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126930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/>
              <a:t>В </a:t>
            </a:r>
            <a:r>
              <a:rPr lang="ru-RU" b="1" dirty="0" err="1"/>
              <a:t>Ангаро</a:t>
            </a:r>
            <a:r>
              <a:rPr lang="ru-RU" b="1" dirty="0"/>
              <a:t>-Енисейской СЛ представлено 8 растровых схем </a:t>
            </a:r>
            <a:r>
              <a:rPr lang="ru-RU" b="1" dirty="0" err="1"/>
              <a:t>минерагенического</a:t>
            </a:r>
            <a:r>
              <a:rPr lang="ru-RU" b="1" dirty="0"/>
              <a:t> районирования м-ба 1: 5 000 000 на разные виды минерального сырья: </a:t>
            </a:r>
            <a:r>
              <a:rPr lang="ru-RU" b="1" dirty="0" err="1"/>
              <a:t>нефтегазоносность</a:t>
            </a:r>
            <a:r>
              <a:rPr lang="ru-RU" b="1" dirty="0"/>
              <a:t>, угленосность,  черные, цветные и благородные металлы и алмазы, редкие металлы, редкие земли и радиоактивные элементы, неметаллические полезные ископаемые.  Выделение </a:t>
            </a:r>
            <a:r>
              <a:rPr lang="ru-RU" b="1" dirty="0" err="1"/>
              <a:t>минерагенических</a:t>
            </a:r>
            <a:r>
              <a:rPr lang="ru-RU" b="1" dirty="0"/>
              <a:t> таксонов в </a:t>
            </a:r>
            <a:r>
              <a:rPr lang="ru-RU" b="1" dirty="0" err="1"/>
              <a:t>Ангаро</a:t>
            </a:r>
            <a:r>
              <a:rPr lang="ru-RU" b="1" dirty="0"/>
              <a:t>-Енисейской СЛ осуществлялось без учета </a:t>
            </a:r>
            <a:r>
              <a:rPr lang="ru-RU" b="1" dirty="0" err="1"/>
              <a:t>геологоструктурных</a:t>
            </a:r>
            <a:r>
              <a:rPr lang="ru-RU" b="1" dirty="0"/>
              <a:t> элементов, а только исходя из распространенности однотипного </a:t>
            </a:r>
            <a:r>
              <a:rPr lang="ru-RU" b="1" dirty="0" err="1"/>
              <a:t>оруденения</a:t>
            </a:r>
            <a:r>
              <a:rPr lang="ru-RU" b="1" dirty="0"/>
              <a:t> или определенного вида минерального сырья</a:t>
            </a:r>
          </a:p>
        </p:txBody>
      </p:sp>
    </p:spTree>
    <p:extLst>
      <p:ext uri="{BB962C8B-B14F-4D97-AF65-F5344CB8AC3E}">
        <p14:creationId xmlns:p14="http://schemas.microsoft.com/office/powerpoint/2010/main" val="35009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>Схема </a:t>
            </a:r>
            <a:r>
              <a:rPr lang="ru-RU" sz="2000" b="1" dirty="0" err="1" smtClean="0"/>
              <a:t>минерагенического</a:t>
            </a:r>
            <a:r>
              <a:rPr lang="ru-RU" sz="2000" b="1" dirty="0" smtClean="0"/>
              <a:t> районирования площади листов </a:t>
            </a:r>
            <a:r>
              <a:rPr lang="ru-RU" sz="2000" b="1" dirty="0" err="1" smtClean="0"/>
              <a:t>Ангаро</a:t>
            </a:r>
            <a:r>
              <a:rPr lang="ru-RU" sz="2000" b="1" dirty="0" smtClean="0"/>
              <a:t>-Енисейской серии.</a:t>
            </a:r>
            <a:br>
              <a:rPr lang="ru-RU" sz="2000" b="1" dirty="0" smtClean="0"/>
            </a:br>
            <a:r>
              <a:rPr lang="ru-RU" sz="2000" b="1" dirty="0" smtClean="0"/>
              <a:t>Золото</a:t>
            </a:r>
            <a:br>
              <a:rPr lang="ru-RU" sz="2000" b="1" dirty="0" smtClean="0"/>
            </a:br>
            <a:r>
              <a:rPr lang="ru-RU" sz="2000" b="1" dirty="0" smtClean="0"/>
              <a:t>Масштаб 1:5 000 000 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330" y="1600200"/>
            <a:ext cx="393733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0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/>
              <a:t>Для создания схемы </a:t>
            </a:r>
            <a:r>
              <a:rPr lang="ru-RU" b="1" dirty="0" err="1"/>
              <a:t>минерагенического</a:t>
            </a:r>
            <a:r>
              <a:rPr lang="ru-RU" b="1" dirty="0"/>
              <a:t> районирования Среднесибирского региона по </a:t>
            </a:r>
            <a:r>
              <a:rPr lang="ru-RU" b="1" dirty="0" err="1"/>
              <a:t>Ангаро</a:t>
            </a:r>
            <a:r>
              <a:rPr lang="ru-RU" b="1" dirty="0"/>
              <a:t>-Енисейской части были  проведены векторизация контуров </a:t>
            </a:r>
            <a:r>
              <a:rPr lang="ru-RU" b="1" dirty="0" err="1"/>
              <a:t>минерагенических</a:t>
            </a:r>
            <a:r>
              <a:rPr lang="ru-RU" b="1" dirty="0"/>
              <a:t> таксонов на всех 8 схемах и телескопирование всех </a:t>
            </a:r>
            <a:r>
              <a:rPr lang="ru-RU" b="1" dirty="0" err="1"/>
              <a:t>минерагенических</a:t>
            </a:r>
            <a:r>
              <a:rPr lang="ru-RU" b="1" dirty="0"/>
              <a:t> таксонов в один тематический слой. Далее проводилась их логическая увязка с геологическими структурами с </a:t>
            </a:r>
            <a:r>
              <a:rPr lang="ru-RU" b="1" dirty="0" err="1"/>
              <a:t>корректирвокой</a:t>
            </a:r>
            <a:r>
              <a:rPr lang="ru-RU" b="1" dirty="0"/>
              <a:t> границ </a:t>
            </a:r>
            <a:r>
              <a:rPr lang="ru-RU" b="1" dirty="0" err="1"/>
              <a:t>минерагенических</a:t>
            </a:r>
            <a:r>
              <a:rPr lang="ru-RU" b="1" dirty="0"/>
              <a:t> таксонов с комплексным </a:t>
            </a:r>
            <a:r>
              <a:rPr lang="ru-RU" b="1" dirty="0" err="1"/>
              <a:t>оруденением</a:t>
            </a:r>
            <a:r>
              <a:rPr lang="ru-RU" b="1" dirty="0"/>
              <a:t>.</a:t>
            </a:r>
          </a:p>
          <a:p>
            <a:r>
              <a:rPr lang="ru-RU" b="1" dirty="0"/>
              <a:t>На схеме </a:t>
            </a:r>
            <a:r>
              <a:rPr lang="ru-RU" b="1" dirty="0" err="1"/>
              <a:t>минерагенического</a:t>
            </a:r>
            <a:r>
              <a:rPr lang="ru-RU" b="1" dirty="0"/>
              <a:t> районирования  Алтае-Саянской СЛ проведена генерализация районирования по контурам таксонов до уровня </a:t>
            </a:r>
            <a:r>
              <a:rPr lang="ru-RU" b="1" dirty="0" err="1"/>
              <a:t>минерагенических</a:t>
            </a:r>
            <a:r>
              <a:rPr lang="ru-RU" b="1" dirty="0"/>
              <a:t> областей,  зон и бассейнов  На заключительном этапе проведена увязка </a:t>
            </a:r>
            <a:r>
              <a:rPr lang="ru-RU" b="1" dirty="0" err="1"/>
              <a:t>минерагенических</a:t>
            </a:r>
            <a:r>
              <a:rPr lang="ru-RU" b="1" dirty="0"/>
              <a:t> таксонов по границе </a:t>
            </a:r>
            <a:r>
              <a:rPr lang="ru-RU" b="1" dirty="0" err="1"/>
              <a:t>Ангаро</a:t>
            </a:r>
            <a:r>
              <a:rPr lang="ru-RU" b="1" dirty="0"/>
              <a:t>-Енисейской и Алтае-Саянской СЛ и составлена легенда к </a:t>
            </a:r>
            <a:r>
              <a:rPr lang="ru-RU" b="1" dirty="0" err="1"/>
              <a:t>минерагенической</a:t>
            </a:r>
            <a:r>
              <a:rPr lang="ru-RU" b="1" dirty="0"/>
              <a:t> схеме </a:t>
            </a:r>
          </a:p>
        </p:txBody>
      </p:sp>
    </p:spTree>
    <p:extLst>
      <p:ext uri="{BB962C8B-B14F-4D97-AF65-F5344CB8AC3E}">
        <p14:creationId xmlns:p14="http://schemas.microsoft.com/office/powerpoint/2010/main" val="42121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Схема </a:t>
            </a:r>
            <a:r>
              <a:rPr lang="ru-RU" sz="2400" b="1" dirty="0" err="1" smtClean="0"/>
              <a:t>минерагенического</a:t>
            </a:r>
            <a:r>
              <a:rPr lang="ru-RU" sz="2400" b="1" dirty="0" smtClean="0"/>
              <a:t> районирования Среднесибирского блока бесшовной карты</a:t>
            </a:r>
            <a:br>
              <a:rPr lang="ru-RU" sz="2400" b="1" dirty="0" smtClean="0"/>
            </a:br>
            <a:r>
              <a:rPr lang="ru-RU" sz="2400" b="1" dirty="0" smtClean="0"/>
              <a:t>Масштаб 1:2 500 000 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49" y="1600200"/>
            <a:ext cx="338470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0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При </a:t>
            </a:r>
            <a:r>
              <a:rPr lang="ru-RU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создании бесшовных карт  была использована следующая схема работ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Реализация проекта по созданию бесшовных карт </a:t>
            </a:r>
            <a:r>
              <a:rPr lang="ru-RU" b="1" dirty="0" smtClean="0"/>
              <a:t>направлена, </a:t>
            </a:r>
            <a:r>
              <a:rPr lang="ru-RU" b="1" dirty="0" smtClean="0"/>
              <a:t>в первую очередь, </a:t>
            </a:r>
            <a:r>
              <a:rPr lang="ru-RU" b="1" dirty="0" smtClean="0"/>
              <a:t>на  </a:t>
            </a:r>
            <a:r>
              <a:rPr lang="ru-RU" b="1" dirty="0" smtClean="0"/>
              <a:t>разработку целостной геолого-картографической системы, независимой от административного, геолого-экономического и иного деления картографируемых территорий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Первый этап - Актуализация 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схем 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геолого-структурного и </a:t>
            </a:r>
            <a:r>
              <a:rPr lang="ru-RU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минерагенического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районирования </a:t>
            </a:r>
          </a:p>
        </p:txBody>
      </p:sp>
    </p:spTree>
    <p:extLst>
      <p:ext uri="{BB962C8B-B14F-4D97-AF65-F5344CB8AC3E}">
        <p14:creationId xmlns:p14="http://schemas.microsoft.com/office/powerpoint/2010/main" val="1075445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Схема геолого-структурного  районирования Карело-Кольского блока бесшовной карты.</a:t>
            </a:r>
            <a:br>
              <a:rPr lang="ru-RU" sz="2000" b="1" dirty="0" smtClean="0"/>
            </a:br>
            <a:r>
              <a:rPr lang="ru-RU" sz="2000" b="1" dirty="0" smtClean="0"/>
              <a:t>Масштаб 1:2 500 000 </a:t>
            </a:r>
            <a:endParaRPr lang="ru-RU" sz="20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85" y="1600200"/>
            <a:ext cx="2905629" cy="4525963"/>
          </a:xfrm>
        </p:spPr>
      </p:pic>
      <p:graphicFrame>
        <p:nvGraphicFramePr>
          <p:cNvPr id="7" name="Объект 6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898400"/>
          <a:ext cx="4038600" cy="392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CorelDRAW" r:id="rId4" imgW="13582031" imgH="13215652" progId="CorelDraw.Graphic.12">
                  <p:embed/>
                </p:oleObj>
              </mc:Choice>
              <mc:Fallback>
                <p:oleObj name="CorelDRAW" r:id="rId4" imgW="13582031" imgH="13215652" progId="CorelDraw.Graphic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98400"/>
                        <a:ext cx="4038600" cy="392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293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Второй этап - составление 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схем корреляции серийных легенд (в пределах блоков бесшовных карт) </a:t>
            </a:r>
          </a:p>
        </p:txBody>
      </p:sp>
    </p:spTree>
    <p:extLst>
      <p:ext uri="{BB962C8B-B14F-4D97-AF65-F5344CB8AC3E}">
        <p14:creationId xmlns:p14="http://schemas.microsoft.com/office/powerpoint/2010/main" val="2399596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24" name="Object 1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67303005"/>
              </p:ext>
            </p:extLst>
          </p:nvPr>
        </p:nvGraphicFramePr>
        <p:xfrm>
          <a:off x="1259632" y="5661248"/>
          <a:ext cx="6408738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6" name="CorelDRAW" r:id="rId3" imgW="9118140" imgH="1469517" progId="CorelDRAW.Graphic.12">
                  <p:embed/>
                </p:oleObj>
              </mc:Choice>
              <mc:Fallback>
                <p:oleObj name="CorelDRAW" r:id="rId3" imgW="9118140" imgH="1469517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5661248"/>
                        <a:ext cx="6408738" cy="103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1585049"/>
          </a:xfrm>
          <a:prstGeom prst="rect">
            <a:avLst/>
          </a:prstGeom>
          <a:solidFill>
            <a:srgbClr val="F2F6A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СХЕМА КОРРЕЛЯЦИИ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СЕВЕРО-КАРСКО-БАРЕНЦЕВОМОРСКОЙ  И  БАЛТИЙСКОЙ СЕРИЙНЫХ ЛЕГЕНД (в пределах Карело-Кольского блока бесшовной карты)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РАННЕДОКЕМБРИЙСКИЕ  ОБРАЗОВАНИЯ</a:t>
            </a:r>
          </a:p>
          <a:p>
            <a:pPr>
              <a:spcBef>
                <a:spcPct val="50000"/>
              </a:spcBef>
            </a:pPr>
            <a:endParaRPr lang="ru-RU" sz="2000" b="1" dirty="0"/>
          </a:p>
        </p:txBody>
      </p:sp>
      <p:graphicFrame>
        <p:nvGraphicFramePr>
          <p:cNvPr id="68618" name="Object 10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27256055"/>
              </p:ext>
            </p:extLst>
          </p:nvPr>
        </p:nvGraphicFramePr>
        <p:xfrm>
          <a:off x="12735" y="1412776"/>
          <a:ext cx="9144000" cy="419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7" name="CorelDRAW" r:id="rId5" imgW="18747010" imgH="8601408" progId="CorelDRAW.Graphic.12">
                  <p:embed/>
                </p:oleObj>
              </mc:Choice>
              <mc:Fallback>
                <p:oleObj name="CorelDRAW" r:id="rId5" imgW="18747010" imgH="8601408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5" y="1412776"/>
                        <a:ext cx="9144000" cy="419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284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Третий этап - создание 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сводных легенд для геологической карты  и карты полезных ископаемых </a:t>
            </a:r>
          </a:p>
        </p:txBody>
      </p:sp>
    </p:spTree>
    <p:extLst>
      <p:ext uri="{BB962C8B-B14F-4D97-AF65-F5344CB8AC3E}">
        <p14:creationId xmlns:p14="http://schemas.microsoft.com/office/powerpoint/2010/main" val="3806817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5976664" cy="494928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5688632"/>
          </a:xfrm>
        </p:spPr>
        <p:txBody>
          <a:bodyPr>
            <a:noAutofit/>
          </a:bodyPr>
          <a:lstStyle/>
          <a:p>
            <a:r>
              <a:rPr lang="ru-RU" sz="2200" b="1" dirty="0"/>
              <a:t>В процессе создания сводной легенды к геологической карте бесшовных блоков листов </a:t>
            </a:r>
            <a:r>
              <a:rPr lang="ru-RU" sz="2200" b="1" dirty="0" smtClean="0"/>
              <a:t>уточняется </a:t>
            </a:r>
            <a:r>
              <a:rPr lang="ru-RU" sz="2200" b="1" dirty="0"/>
              <a:t>объем и названия ряда свит и магматических комплексов. </a:t>
            </a:r>
            <a:r>
              <a:rPr lang="ru-RU" sz="2200" b="1" dirty="0" smtClean="0"/>
              <a:t>Проводится </a:t>
            </a:r>
            <a:r>
              <a:rPr lang="ru-RU" sz="2200" b="1" dirty="0"/>
              <a:t>уточнение возрастного положения </a:t>
            </a:r>
            <a:r>
              <a:rPr lang="ru-RU" sz="2200" b="1" dirty="0" smtClean="0"/>
              <a:t>картографируемых </a:t>
            </a:r>
            <a:r>
              <a:rPr lang="ru-RU" sz="2200" b="1" dirty="0"/>
              <a:t>подразделений.  </a:t>
            </a:r>
            <a:r>
              <a:rPr lang="ru-RU" sz="2200" b="1" dirty="0" smtClean="0"/>
              <a:t>Выявляются </a:t>
            </a:r>
            <a:r>
              <a:rPr lang="ru-RU" sz="2200" b="1" dirty="0"/>
              <a:t>и </a:t>
            </a:r>
            <a:r>
              <a:rPr lang="ru-RU" sz="2200" b="1" dirty="0" smtClean="0"/>
              <a:t>устраняются </a:t>
            </a:r>
            <a:r>
              <a:rPr lang="ru-RU" sz="2200" b="1" dirty="0"/>
              <a:t>многочисленные несоответствия  геологических индексов для картографируемых подразделений листов, входящих в бесшовные блоки</a:t>
            </a:r>
            <a:r>
              <a:rPr lang="ru-RU" sz="2200" b="1" i="1" dirty="0"/>
              <a:t>. </a:t>
            </a:r>
            <a:r>
              <a:rPr lang="ru-RU" sz="2200" b="1" dirty="0" smtClean="0"/>
              <a:t>В </a:t>
            </a:r>
            <a:r>
              <a:rPr lang="ru-RU" sz="2200" b="1" dirty="0"/>
              <a:t>случаях с плутоническими комплексами </a:t>
            </a:r>
            <a:r>
              <a:rPr lang="ru-RU" sz="2200" b="1" dirty="0" smtClean="0"/>
              <a:t>при разработке сводной легенды принималось </a:t>
            </a:r>
            <a:r>
              <a:rPr lang="ru-RU" sz="2200" b="1" dirty="0"/>
              <a:t>решение в пользу более детального расчленения, принятого и обоснованного в той или иной серийной легенде.  Для одинаковых стратиграфических таксонов, принимался возраст, охватывающий более широкий диапазон времени</a:t>
            </a:r>
            <a:r>
              <a:rPr lang="ru-RU" sz="2200" b="1" dirty="0" smtClean="0"/>
              <a:t>. </a:t>
            </a:r>
            <a:r>
              <a:rPr lang="ru-RU" sz="2200" b="1" dirty="0"/>
              <a:t>Вместе с тем остаются спорными вопросы датирования и расчленения ряда палеозойских и докембрийских плутонических комплексов. Дополнительные изотопно-геохимические исследования пород плутонических комплексов в ряде случаев позволяют устранить противоречия и способствовать усовершенствованию </a:t>
            </a:r>
            <a:r>
              <a:rPr lang="ru-RU" sz="2200" b="1" dirty="0" smtClean="0"/>
              <a:t>сводной </a:t>
            </a:r>
            <a:r>
              <a:rPr lang="ru-RU" sz="2200" b="1" dirty="0"/>
              <a:t>легенды.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155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500" dirty="0" smtClean="0"/>
              <a:t>Фрагмент сводной легенды бесшовной геологической карты Карело-Кольского региона</a:t>
            </a:r>
            <a:endParaRPr lang="ru-RU" sz="15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15" y="2174875"/>
            <a:ext cx="2732157" cy="3951288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ru-RU" dirty="0" smtClean="0"/>
              <a:t>Сводная легенда бесшовной карты полезных ископаемых Карело-Кольского региона</a:t>
            </a:r>
          </a:p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76872"/>
            <a:ext cx="2782630" cy="3951288"/>
          </a:xfrm>
        </p:spPr>
      </p:pic>
    </p:spTree>
    <p:extLst>
      <p:ext uri="{BB962C8B-B14F-4D97-AF65-F5344CB8AC3E}">
        <p14:creationId xmlns:p14="http://schemas.microsoft.com/office/powerpoint/2010/main" val="78670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Четвертый этап - создание 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бесшовных карт (геологической, полезных ископаемых) по группам 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листов на основе сводных легенд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09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2F6A8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Бесшовная геологическая карта Карело-Кольского региона 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(листы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35-38, Q-35-38)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Масштаб 1 : 1 000 000</a:t>
            </a:r>
          </a:p>
        </p:txBody>
      </p:sp>
      <p:graphicFrame>
        <p:nvGraphicFramePr>
          <p:cNvPr id="13107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763713" y="1127125"/>
          <a:ext cx="5903912" cy="573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1" name="PHOTO-PAINT" r:id="rId3" imgW="12870206" imgH="12495301" progId="CorelPhotoPaint.Image.12">
                  <p:embed/>
                </p:oleObj>
              </mc:Choice>
              <mc:Fallback>
                <p:oleObj name="PHOTO-PAINT" r:id="rId3" imgW="12870206" imgH="12495301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127125"/>
                        <a:ext cx="5903912" cy="573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03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Бесшовная карта полезных ископаемых Карело-Кольского региона  (листы </a:t>
            </a:r>
            <a:r>
              <a:rPr lang="en-US" sz="2400" b="1" dirty="0" smtClean="0"/>
              <a:t>R</a:t>
            </a:r>
            <a:r>
              <a:rPr lang="ru-RU" sz="2400" b="1" dirty="0" smtClean="0"/>
              <a:t>-</a:t>
            </a:r>
            <a:r>
              <a:rPr lang="en-US" sz="2400" b="1" dirty="0" smtClean="0"/>
              <a:t>35-38, Q-35-38)</a:t>
            </a:r>
            <a:r>
              <a:rPr lang="en-US" sz="2000" b="1" dirty="0" smtClean="0"/>
              <a:t>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b="1" dirty="0" smtClean="0"/>
              <a:t>Масштаб 1 : 1 000 000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14933"/>
            <a:ext cx="5332443" cy="5443067"/>
          </a:xfrm>
        </p:spPr>
      </p:pic>
    </p:spTree>
    <p:extLst>
      <p:ext uri="{BB962C8B-B14F-4D97-AF65-F5344CB8AC3E}">
        <p14:creationId xmlns:p14="http://schemas.microsoft.com/office/powerpoint/2010/main" val="7321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Первый опыт создания бесшовного геологического покрытия масштаба 1:1 000 000 для четырех регионов (Карело-Кольского, Уральского, Среднесибирского и Дальневосточного) был осуществлен в 2009-2011 гг. в рамках работы по актуализации геологической карты масштаба 1:2 500 000 территории Российской Федерации и ее континентального шельфа по материалам ГК-1000 третьего поколения. В процессе работ был решен ряд геологических проблем, имеющих принципиальное значение для понимания особенностей геологического строения, истории развития и металлогенического анализа территорий</a:t>
            </a:r>
            <a:r>
              <a:rPr lang="ru-RU" b="1" dirty="0"/>
              <a:t>.  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5523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Заключительный этап - интеграция 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бесшовных карт в Макет Национальной геолого-картографической информационной системы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7146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chemeClr val="tx2">
                    <a:lumMod val="90000"/>
                  </a:schemeClr>
                </a:solidFill>
              </a:rPr>
              <a:t>В результате 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 выполненных работ созданы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</a:rPr>
              <a:t>унифицированные модели геологического строения перспективных территорий России, что должно повысить эффективность прогноза. </a:t>
            </a:r>
          </a:p>
          <a:p>
            <a:r>
              <a:rPr lang="ru-RU" b="1" dirty="0">
                <a:solidFill>
                  <a:schemeClr val="tx2">
                    <a:lumMod val="90000"/>
                  </a:schemeClr>
                </a:solidFill>
              </a:rPr>
              <a:t>Эти модели являются новым продуктом, поскольку они основаны на унифицированных схемах  структурно-формационного (геолого-структурного) районирования и на единых 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легендах,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</a:rPr>
              <a:t>содержащих </a:t>
            </a:r>
            <a:r>
              <a:rPr lang="ru-RU" b="1" dirty="0" err="1">
                <a:solidFill>
                  <a:schemeClr val="tx2">
                    <a:lumMod val="90000"/>
                  </a:schemeClr>
                </a:solidFill>
              </a:rPr>
              <a:t>скоррелированные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</a:rPr>
              <a:t> таксоны из различных серийных легенд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9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710151"/>
            <a:ext cx="8783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510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Имеющиеся материалы Госгеолкарты-1000/3 позволили приступить в 2012 году к  созданию  новых фрагментов по четырем регионам - Южно-Европейскому, Средне- и Южно-Уральскому, Южно-Сибирскому, Восточно-Забайкальскому,  расширяющих по площади созданные ранее фрагменты бесшовной геологической карты России масштаба 1:1 000 000</a:t>
            </a:r>
          </a:p>
        </p:txBody>
      </p:sp>
    </p:spTree>
    <p:extLst>
      <p:ext uri="{BB962C8B-B14F-4D97-AF65-F5344CB8AC3E}">
        <p14:creationId xmlns:p14="http://schemas.microsoft.com/office/powerpoint/2010/main" val="20729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116632"/>
            <a:ext cx="10721925" cy="6480720"/>
          </a:xfrm>
        </p:spPr>
      </p:pic>
    </p:spTree>
    <p:extLst>
      <p:ext uri="{BB962C8B-B14F-4D97-AF65-F5344CB8AC3E}">
        <p14:creationId xmlns:p14="http://schemas.microsoft.com/office/powerpoint/2010/main" val="146963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/>
              <a:t>Кроме того, в рамках объекта «Создать </a:t>
            </a:r>
            <a:r>
              <a:rPr lang="ru-RU" b="1" dirty="0" err="1"/>
              <a:t>полимасштабную</a:t>
            </a:r>
            <a:r>
              <a:rPr lang="ru-RU" b="1" dirty="0"/>
              <a:t> геолого-картографическую модель Северо-Восточной Арктики»  стоит задача </a:t>
            </a:r>
            <a:r>
              <a:rPr lang="ru-RU" b="1" dirty="0" smtClean="0"/>
              <a:t>подготовки бесшовной </a:t>
            </a:r>
            <a:r>
              <a:rPr lang="ru-RU" b="1" dirty="0"/>
              <a:t>карты по блоку листов, охватывающих восточный сектор Арктики. Учитывая, что для этого блока новые материалы </a:t>
            </a:r>
            <a:r>
              <a:rPr lang="ru-RU" b="1" dirty="0" err="1"/>
              <a:t>Госгеолкарты</a:t>
            </a:r>
            <a:r>
              <a:rPr lang="ru-RU" b="1" dirty="0"/>
              <a:t> </a:t>
            </a:r>
            <a:r>
              <a:rPr lang="ru-RU" b="1" dirty="0" smtClean="0"/>
              <a:t>имеются, главным образом, </a:t>
            </a:r>
            <a:r>
              <a:rPr lang="ru-RU" b="1" dirty="0"/>
              <a:t>для </a:t>
            </a:r>
            <a:r>
              <a:rPr lang="ru-RU" b="1" dirty="0" smtClean="0"/>
              <a:t>акваторий (для суши имеются единичные листы), при создании </a:t>
            </a:r>
            <a:r>
              <a:rPr lang="ru-RU" b="1" dirty="0"/>
              <a:t>бесшовной карты привлекаются материалы Госгеолкарты-1000 новой серии с актуализацией их по новым </a:t>
            </a:r>
            <a:r>
              <a:rPr lang="ru-RU" b="1" dirty="0" smtClean="0"/>
              <a:t>материалам, </a:t>
            </a:r>
            <a:r>
              <a:rPr lang="ru-RU" b="1" dirty="0"/>
              <a:t>прежде всего </a:t>
            </a:r>
            <a:r>
              <a:rPr lang="ru-RU" b="1" dirty="0" smtClean="0"/>
              <a:t>на основе обобщения </a:t>
            </a:r>
            <a:r>
              <a:rPr lang="ru-RU" b="1" dirty="0"/>
              <a:t>и </a:t>
            </a:r>
            <a:r>
              <a:rPr lang="ru-RU" b="1" dirty="0" smtClean="0"/>
              <a:t>анализа </a:t>
            </a:r>
            <a:r>
              <a:rPr lang="ru-RU" b="1" dirty="0"/>
              <a:t>материалов региональных сейсмических работ и </a:t>
            </a:r>
            <a:r>
              <a:rPr lang="ru-RU" b="1" dirty="0" smtClean="0"/>
              <a:t>увязки </a:t>
            </a:r>
            <a:r>
              <a:rPr lang="ru-RU" b="1" dirty="0"/>
              <a:t>их с геологическими данными по акватории и суше. 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9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10178254" cy="7194123"/>
          </a:xfrm>
        </p:spPr>
      </p:pic>
    </p:spTree>
    <p:extLst>
      <p:ext uri="{BB962C8B-B14F-4D97-AF65-F5344CB8AC3E}">
        <p14:creationId xmlns:p14="http://schemas.microsoft.com/office/powerpoint/2010/main" val="30847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tx2">
                    <a:lumMod val="90000"/>
                  </a:schemeClr>
                </a:solidFill>
              </a:rPr>
              <a:t>Основными проблемами, которые пришлось решать при создании бесшовных геологических карт, являются:</a:t>
            </a:r>
          </a:p>
          <a:p>
            <a:endParaRPr lang="ru-RU" sz="4000" b="1" i="1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7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1678</TotalTime>
  <Words>1203</Words>
  <Application>Microsoft Office PowerPoint</Application>
  <PresentationFormat>Экран (4:3)</PresentationFormat>
  <Paragraphs>142</Paragraphs>
  <Slides>42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Тема Office</vt:lpstr>
      <vt:lpstr>CorelDRAW</vt:lpstr>
      <vt:lpstr>PHOTO-PAINT</vt:lpstr>
      <vt:lpstr>Опыт использования материалов Госгеолкарты-1000\3 при создании бесшовного геологического покрытия территории Российской Федерации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Перечни несовпадений границ и названий геологических подразделений на стыках листов (Южно-Сибирский блок).</vt:lpstr>
      <vt:lpstr>Различия легенд смежных листов (Южно-Сибирский блок)</vt:lpstr>
      <vt:lpstr>Презентация PowerPoint</vt:lpstr>
      <vt:lpstr>Презентация PowerPoint</vt:lpstr>
      <vt:lpstr>Презентация PowerPoint</vt:lpstr>
      <vt:lpstr>Схема структурно-тектонического районирования (Ангаро-Енисейская СЛ-1000) Масштаб 1:5 000 000  </vt:lpstr>
      <vt:lpstr>Презентация PowerPoint</vt:lpstr>
      <vt:lpstr>Схема геолого-структурного районирования Алтае-Саянской складчатой области (Алтае-Саянская СЛ-1000) .  Масштаб 1:2  500 000 </vt:lpstr>
      <vt:lpstr>Презентация PowerPoint</vt:lpstr>
      <vt:lpstr>Схема структурно-формационного районирования Среднесибирского блока бесшовной карты Масштаб 1:2 500 000 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минерагенического районирования площади листов Ангаро-Енисейской серии. Золото Масштаб 1:5 000 000 </vt:lpstr>
      <vt:lpstr>Презентация PowerPoint</vt:lpstr>
      <vt:lpstr>Схема минерагенического районирования Среднесибирского блока бесшовной карты Масштаб 1:2 500 000 </vt:lpstr>
      <vt:lpstr>Презентация PowerPoint</vt:lpstr>
      <vt:lpstr>Презентация PowerPoint</vt:lpstr>
      <vt:lpstr>Схема геолого-структурного  районирования Карело-Кольского блока бесшовной карты. Масштаб 1:2 500 000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Бесшовная геологическая карта Карело-Кольского региона  (листы R-35-38, Q-35-38)  Масштаб 1 : 1 000 000</vt:lpstr>
      <vt:lpstr>Бесшовная карта полезных ископаемых Карело-Кольского региона  (листы R-35-38, Q-35-38)  Масштаб 1 : 1 000 000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использования материалов Госгеолкарты-1000\3 при создании бесшовного геологического покрытия территории Российской Федерации</dc:title>
  <dc:creator>Стрельников Сергей Иванович</dc:creator>
  <cp:lastModifiedBy>Стрельников Сергей Иванович</cp:lastModifiedBy>
  <cp:revision>52</cp:revision>
  <dcterms:created xsi:type="dcterms:W3CDTF">2013-04-01T07:11:53Z</dcterms:created>
  <dcterms:modified xsi:type="dcterms:W3CDTF">2013-04-15T08:15:01Z</dcterms:modified>
</cp:coreProperties>
</file>