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33"/>
  </p:notesMasterIdLst>
  <p:sldIdLst>
    <p:sldId id="376" r:id="rId2"/>
    <p:sldId id="297" r:id="rId3"/>
    <p:sldId id="295" r:id="rId4"/>
    <p:sldId id="339" r:id="rId5"/>
    <p:sldId id="374" r:id="rId6"/>
    <p:sldId id="377" r:id="rId7"/>
    <p:sldId id="375" r:id="rId8"/>
    <p:sldId id="381" r:id="rId9"/>
    <p:sldId id="379" r:id="rId10"/>
    <p:sldId id="380" r:id="rId11"/>
    <p:sldId id="378" r:id="rId12"/>
    <p:sldId id="382" r:id="rId13"/>
    <p:sldId id="298" r:id="rId14"/>
    <p:sldId id="390" r:id="rId15"/>
    <p:sldId id="391" r:id="rId16"/>
    <p:sldId id="388" r:id="rId17"/>
    <p:sldId id="389" r:id="rId18"/>
    <p:sldId id="383" r:id="rId19"/>
    <p:sldId id="301" r:id="rId20"/>
    <p:sldId id="384" r:id="rId21"/>
    <p:sldId id="299" r:id="rId22"/>
    <p:sldId id="324" r:id="rId23"/>
    <p:sldId id="300" r:id="rId24"/>
    <p:sldId id="330" r:id="rId25"/>
    <p:sldId id="329" r:id="rId26"/>
    <p:sldId id="385" r:id="rId27"/>
    <p:sldId id="336" r:id="rId28"/>
    <p:sldId id="386" r:id="rId29"/>
    <p:sldId id="387" r:id="rId30"/>
    <p:sldId id="393" r:id="rId31"/>
    <p:sldId id="323" r:id="rId32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CCFF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73600"/>
    <a:srgbClr val="040400"/>
    <a:srgbClr val="FCFCE8"/>
    <a:srgbClr val="FFFFCC"/>
    <a:srgbClr val="808000"/>
    <a:srgbClr val="FF3300"/>
    <a:srgbClr val="FBFADE"/>
    <a:srgbClr val="F6F6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734" autoAdjust="0"/>
    <p:restoredTop sz="94595" autoAdjust="0"/>
  </p:normalViewPr>
  <p:slideViewPr>
    <p:cSldViewPr>
      <p:cViewPr>
        <p:scale>
          <a:sx n="100" d="100"/>
          <a:sy n="100" d="100"/>
        </p:scale>
        <p:origin x="-1944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943" tIns="45471" rIns="90943" bIns="45471" numCol="1" anchor="t" anchorCtr="0" compatLnSpc="1">
            <a:prstTxWarp prst="textNoShape">
              <a:avLst/>
            </a:prstTxWarp>
          </a:bodyPr>
          <a:lstStyle>
            <a:lvl1pPr defTabSz="908664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943" tIns="45471" rIns="90943" bIns="45471" numCol="1" anchor="t" anchorCtr="0" compatLnSpc="1">
            <a:prstTxWarp prst="textNoShape">
              <a:avLst/>
            </a:prstTxWarp>
          </a:bodyPr>
          <a:lstStyle>
            <a:lvl1pPr algn="r" defTabSz="908664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67287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4875"/>
            <a:ext cx="5437187" cy="4468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943" tIns="45471" rIns="90943" bIns="454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943" tIns="45471" rIns="90943" bIns="45471" numCol="1" anchor="b" anchorCtr="0" compatLnSpc="1">
            <a:prstTxWarp prst="textNoShape">
              <a:avLst/>
            </a:prstTxWarp>
          </a:bodyPr>
          <a:lstStyle>
            <a:lvl1pPr defTabSz="908664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943" tIns="45471" rIns="90943" bIns="45471" numCol="1" anchor="b" anchorCtr="0" compatLnSpc="1">
            <a:prstTxWarp prst="textNoShape">
              <a:avLst/>
            </a:prstTxWarp>
          </a:bodyPr>
          <a:lstStyle>
            <a:lvl1pPr algn="r" defTabSz="908664">
              <a:defRPr sz="1200">
                <a:latin typeface="Arial" charset="0"/>
              </a:defRPr>
            </a:lvl1pPr>
          </a:lstStyle>
          <a:p>
            <a:pPr>
              <a:defRPr/>
            </a:pPr>
            <a:fld id="{AAAD50A1-22CF-4B27-9185-0AFAB3620E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705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925DCA4-024D-4401-B542-176F753AE9C6}" type="slidenum">
              <a:rPr lang="ru-RU" smtClean="0">
                <a:latin typeface="Arial" charset="0"/>
              </a:rPr>
              <a:pPr eaLnBrk="1" hangingPunct="1"/>
              <a:t>13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D8F560D-3031-4402-A251-048EC01ECE95}" type="slidenum">
              <a:rPr lang="ru-RU" smtClean="0">
                <a:latin typeface="Arial" charset="0"/>
              </a:rPr>
              <a:pPr eaLnBrk="1" hangingPunct="1"/>
              <a:t>14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64CE1E9-2386-463F-834F-9C619C7DA4D9}" type="slidenum">
              <a:rPr lang="ru-RU" smtClean="0">
                <a:latin typeface="Arial" charset="0"/>
              </a:rPr>
              <a:pPr eaLnBrk="1" hangingPunct="1"/>
              <a:t>15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9914404-9695-41D0-829E-9DBD799F7EB0}" type="slidenum">
              <a:rPr lang="ru-RU" smtClean="0">
                <a:latin typeface="Arial" charset="0"/>
              </a:rPr>
              <a:pPr eaLnBrk="1" hangingPunct="1"/>
              <a:t>17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80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056763D-B463-49EA-8E3E-72E39AC9A7CD}" type="slidenum">
              <a:rPr lang="ru-RU" smtClean="0">
                <a:latin typeface="Arial" charset="0"/>
              </a:rPr>
              <a:pPr eaLnBrk="1" hangingPunct="1"/>
              <a:t>18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3159125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FD13F-82B2-45B2-8895-9F54FEE47B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933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26821-9023-43AE-AC3A-6D4EDD469A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237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13DB2-FDE6-4588-A297-3D52B66D03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6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B29DA-BDF3-4768-9A87-DAEA465514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415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4075113"/>
            <a:ext cx="457200" cy="10144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F96AD-21D8-4A7E-B6A6-B245573201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631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7E703-9736-4D01-BB3F-6A25B83A6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485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275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9963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F9AF8-7783-4812-86AB-B539DF7D0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922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36EC8-0CD8-4419-A46C-9206F002BF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613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9705C-7428-41AD-AFBB-A86001112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38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9238" y="1774825"/>
            <a:ext cx="457200" cy="12303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FACB3-DA6B-4204-A044-6391D9832A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24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5225" y="3332163"/>
            <a:ext cx="457200" cy="9223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223A3-4C7E-425A-8E68-9C6B328BAA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81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0"/>
            <a:ext cx="609600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325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 smtClean="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4A6F9FB7-C433-44E5-8625-512AC6487D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2" r:id="rId1"/>
    <p:sldLayoutId id="2147483786" r:id="rId2"/>
    <p:sldLayoutId id="2147483793" r:id="rId3"/>
    <p:sldLayoutId id="2147483787" r:id="rId4"/>
    <p:sldLayoutId id="2147483794" r:id="rId5"/>
    <p:sldLayoutId id="2147483788" r:id="rId6"/>
    <p:sldLayoutId id="2147483789" r:id="rId7"/>
    <p:sldLayoutId id="2147483795" r:id="rId8"/>
    <p:sldLayoutId id="2147483796" r:id="rId9"/>
    <p:sldLayoutId id="2147483790" r:id="rId10"/>
    <p:sldLayoutId id="2147483791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3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F7D35AAE-75FF-4E3B-BD56-6535A4C86CDD}" type="slidenum">
              <a:rPr lang="ru-RU"/>
              <a:pPr>
                <a:defRPr/>
              </a:pPr>
              <a:t>1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49238" y="5949280"/>
            <a:ext cx="8715250" cy="76352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100" dirty="0" err="1" smtClean="0">
                <a:solidFill>
                  <a:srgbClr val="040400"/>
                </a:solidFill>
                <a:latin typeface="Tahoma" pitchFamily="34" charset="0"/>
                <a:cs typeface="Tahoma" pitchFamily="34" charset="0"/>
              </a:rPr>
              <a:t>Берзон</a:t>
            </a:r>
            <a:r>
              <a:rPr lang="ru-RU" sz="2100" dirty="0" smtClean="0">
                <a:solidFill>
                  <a:srgbClr val="040400"/>
                </a:solidFill>
                <a:latin typeface="Tahoma" pitchFamily="34" charset="0"/>
                <a:cs typeface="Tahoma" pitchFamily="34" charset="0"/>
              </a:rPr>
              <a:t> Евгений Иосифович – главный геолог</a:t>
            </a:r>
          </a:p>
          <a:p>
            <a:pPr algn="ctr" eaLnBrk="1" hangingPunct="1">
              <a:defRPr/>
            </a:pPr>
            <a:r>
              <a:rPr lang="ru-RU" sz="2100" dirty="0" smtClean="0">
                <a:solidFill>
                  <a:srgbClr val="040400"/>
                </a:solidFill>
                <a:latin typeface="Tahoma" pitchFamily="34" charset="0"/>
                <a:cs typeface="Tahoma" pitchFamily="34" charset="0"/>
              </a:rPr>
              <a:t>ОАО «</a:t>
            </a:r>
            <a:r>
              <a:rPr lang="ru-RU" sz="2100" dirty="0" err="1" smtClean="0">
                <a:solidFill>
                  <a:srgbClr val="040400"/>
                </a:solidFill>
                <a:latin typeface="Tahoma" pitchFamily="34" charset="0"/>
                <a:cs typeface="Tahoma" pitchFamily="34" charset="0"/>
              </a:rPr>
              <a:t>Красноярскгеолсъёмка</a:t>
            </a:r>
            <a:r>
              <a:rPr lang="ru-RU" sz="2100" dirty="0" smtClean="0">
                <a:solidFill>
                  <a:srgbClr val="040400"/>
                </a:solidFill>
                <a:latin typeface="Tahoma" pitchFamily="34" charset="0"/>
                <a:cs typeface="Tahoma" pitchFamily="34" charset="0"/>
              </a:rPr>
              <a:t>»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195736" y="332656"/>
            <a:ext cx="4824536" cy="69152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b">
            <a:normAutofit lnSpcReduction="10000"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Открытое акционерное общество «КРАСНОЯРСКГЕОЛСЪЁМКА»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16149" y="2492896"/>
            <a:ext cx="8715250" cy="165618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ЭФФЕКТИВНОСТЬ РЕГИОНАЛЬНЫХ ГЕОЛОГОСЪЁМОЧНЫХ РАБОТ НА ТЕРРИТОРИИ ЦЕНТРАЛЬНОЙ СИБИРИ</a:t>
            </a:r>
            <a:endParaRPr lang="ru-RU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9BA7DB7B-8D27-4F3C-9C6D-3D9938E086C9}" type="slidenum">
              <a:rPr lang="ru-RU"/>
              <a:pPr>
                <a:defRPr/>
              </a:pPr>
              <a:t>10</a:t>
            </a:fld>
            <a:endParaRPr lang="ru-RU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44624"/>
            <a:ext cx="3312368" cy="6732673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Объект 2"/>
          <p:cNvSpPr txBox="1">
            <a:spLocks/>
          </p:cNvSpPr>
          <p:nvPr/>
        </p:nvSpPr>
        <p:spPr>
          <a:xfrm>
            <a:off x="2843808" y="980728"/>
            <a:ext cx="6264696" cy="2520280"/>
          </a:xfrm>
          <a:prstGeom prst="rect">
            <a:avLst/>
          </a:prstGeom>
          <a:solidFill>
            <a:srgbClr val="FCFCE8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2880" tIns="91440"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  <a:defRPr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состоянию на 01.04.2013 г. изученность горнорудных районов Красноярского края выглядит следующим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образом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Font typeface="Wingdings 2"/>
              <a:buNone/>
              <a:defRPr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Подготовлены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350 номенклатурных листов, а изданы 114 листов Госгеолкарты-200 (первое издание). В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масштабе 1:200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000 с изданием Госгелкарты-200 первого поколения все основные горнорудные районы засняты полностью, а в целом Красноярский край - на 70%. Большая часть территории  края заснята до 1975 г. </a:t>
            </a:r>
            <a:r>
              <a:rPr lang="ru-RU" sz="1400" b="1" i="1" dirty="0" err="1">
                <a:latin typeface="Times New Roman" pitchFamily="18" charset="0"/>
                <a:cs typeface="Times New Roman" pitchFamily="18" charset="0"/>
              </a:rPr>
              <a:t>Незаснятыми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 остались площади Западно-Сибирской плиты и Енисей-</a:t>
            </a:r>
            <a:r>
              <a:rPr lang="ru-RU" sz="1400" b="1" i="1" dirty="0" err="1">
                <a:latin typeface="Times New Roman" pitchFamily="18" charset="0"/>
                <a:cs typeface="Times New Roman" pitchFamily="18" charset="0"/>
              </a:rPr>
              <a:t>Хатангского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 прогиба, сложенные юрско-меловыми и четвертичными отложениями, туфолавовые поля центральной части плато </a:t>
            </a:r>
            <a:r>
              <a:rPr lang="ru-RU" sz="1400" b="1" i="1" dirty="0" err="1">
                <a:latin typeface="Times New Roman" pitchFamily="18" charset="0"/>
                <a:cs typeface="Times New Roman" pitchFamily="18" charset="0"/>
              </a:rPr>
              <a:t>Путорана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 и отдельные районы горного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Таймыра.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79106"/>
            <a:ext cx="5652120" cy="829614"/>
          </a:xfr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1800" b="1" dirty="0" smtClean="0">
                <a:solidFill>
                  <a:srgbClr val="040400"/>
                </a:solidFill>
                <a:latin typeface="Times New Roman Cyr" pitchFamily="18" charset="-52"/>
              </a:rPr>
              <a:t>РЕГИОНАЛЬНЫЕ ГЕОЛОГОСЪЁМОЧНЫЕ РАБОТЫ НА ТЕРРИТОРИИ ЦЕНТРАЛЬНОЙ СИБИРИ </a:t>
            </a:r>
            <a:r>
              <a:rPr lang="ru-RU" sz="1600" b="1" dirty="0" smtClean="0">
                <a:solidFill>
                  <a:srgbClr val="040400"/>
                </a:solidFill>
                <a:latin typeface="Times New Roman Cyr" pitchFamily="18" charset="-52"/>
              </a:rPr>
              <a:t>МАСШТАБА 1:200 000</a:t>
            </a:r>
            <a:endParaRPr lang="ru-RU" sz="1600" b="1" dirty="0">
              <a:solidFill>
                <a:srgbClr val="0404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CE43DB0F-22C4-46EC-AFFA-7874717E553D}" type="slidenum">
              <a:rPr lang="ru-RU"/>
              <a:pPr>
                <a:defRPr/>
              </a:pPr>
              <a:t>11</a:t>
            </a:fld>
            <a:endParaRPr lang="ru-RU"/>
          </a:p>
        </p:txBody>
      </p:sp>
      <p:pic>
        <p:nvPicPr>
          <p:cNvPr id="5" name="Содержимо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452" y="634916"/>
            <a:ext cx="8856983" cy="590565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40402" cy="1008112"/>
          </a:xfr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1700" b="1" dirty="0" smtClean="0">
                <a:solidFill>
                  <a:srgbClr val="040400"/>
                </a:solidFill>
                <a:latin typeface="Times New Roman Cyr" pitchFamily="18" charset="-52"/>
              </a:rPr>
              <a:t>КАРТА ЗАКОНОМЕРНОСТЕЙ РАЗМЕЩЕНИЯ И ПРОГНОЗА ПОЛЕЗНЫХ ИСКОПАЕМЫХ ДОЧЕТВЕРТИЧНЫХ ОТЛОЖЕНИЙ</a:t>
            </a:r>
            <a:br>
              <a:rPr lang="ru-RU" sz="1700" b="1" dirty="0" smtClean="0">
                <a:solidFill>
                  <a:srgbClr val="040400"/>
                </a:solidFill>
                <a:latin typeface="Times New Roman Cyr" pitchFamily="18" charset="-52"/>
              </a:rPr>
            </a:br>
            <a:r>
              <a:rPr lang="ru-RU" sz="1700" b="1" dirty="0" smtClean="0">
                <a:solidFill>
                  <a:srgbClr val="040400"/>
                </a:solidFill>
                <a:latin typeface="Times New Roman Cyr" pitchFamily="18" charset="-52"/>
              </a:rPr>
              <a:t>ЗАПАДНАЯ ЧАСТЬ КАНСКО-АЧИНСКОГО БУРОУГОЛЬНОГО БАССЕЙНА</a:t>
            </a:r>
            <a:r>
              <a:rPr lang="ru-RU" sz="1800" b="1" dirty="0" smtClean="0">
                <a:solidFill>
                  <a:srgbClr val="040400"/>
                </a:solidFill>
                <a:latin typeface="Times New Roman Cyr" pitchFamily="18" charset="-52"/>
              </a:rPr>
              <a:t/>
            </a:r>
            <a:br>
              <a:rPr lang="ru-RU" sz="1800" b="1" dirty="0" smtClean="0">
                <a:solidFill>
                  <a:srgbClr val="040400"/>
                </a:solidFill>
                <a:latin typeface="Times New Roman Cyr" pitchFamily="18" charset="-52"/>
              </a:rPr>
            </a:br>
            <a:r>
              <a:rPr lang="ru-RU" sz="1600" b="1" dirty="0" smtClean="0">
                <a:solidFill>
                  <a:srgbClr val="040400"/>
                </a:solidFill>
                <a:latin typeface="Times New Roman Cyr" pitchFamily="18" charset="-52"/>
              </a:rPr>
              <a:t>МАСШТАБА 1:100 000</a:t>
            </a:r>
            <a:endParaRPr lang="ru-RU" sz="1600" b="1" dirty="0">
              <a:solidFill>
                <a:srgbClr val="04040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0" y="5805264"/>
            <a:ext cx="9108504" cy="1008112"/>
          </a:xfrm>
          <a:prstGeom prst="rect">
            <a:avLst/>
          </a:prstGeom>
          <a:solidFill>
            <a:srgbClr val="FCFCE8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2880" tIns="91440"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  <a:defRPr/>
            </a:pPr>
            <a:r>
              <a:rPr lang="ru-RU" sz="1380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380" b="1" i="1" dirty="0">
                <a:latin typeface="Times New Roman" pitchFamily="18" charset="0"/>
                <a:cs typeface="Times New Roman" pitchFamily="18" charset="0"/>
              </a:rPr>
              <a:t>масштабе 1:50 000 Енисейский кряж и Восточный Саян засняты практически полностью, Норильский рудный район – на 50%, а Красноярский край в целом – на 15%. Издание Госгеолкарты-50 выполнено только для центральной части Норильского рудного района (20 листов – 3635 км</a:t>
            </a:r>
            <a:r>
              <a:rPr lang="ru-RU" sz="1380" b="1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380" b="1" i="1" dirty="0">
                <a:latin typeface="Times New Roman" pitchFamily="18" charset="0"/>
                <a:cs typeface="Times New Roman" pitchFamily="18" charset="0"/>
              </a:rPr>
              <a:t>) и западной части Канско-Ачинского буроугольного бассейна (20 листов – 6060 км</a:t>
            </a:r>
            <a:r>
              <a:rPr lang="ru-RU" sz="1380" b="1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380" b="1" i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38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74B9EAAC-018C-487E-BB7E-A2CBA4BD4DC3}" type="slidenum">
              <a:rPr lang="ru-RU"/>
              <a:pPr>
                <a:defRPr/>
              </a:pPr>
              <a:t>12</a:t>
            </a:fld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95536" y="961333"/>
            <a:ext cx="8352928" cy="4483891"/>
          </a:xfrm>
          <a:prstGeom prst="rect">
            <a:avLst/>
          </a:prstGeom>
          <a:solidFill>
            <a:srgbClr val="FCFCE8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2880" tIns="91440"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последние пять лет на нашем предприятии подготовлены к изданию и находятся в работе следующие комплекты Госгеолкарты-200/2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Font typeface="Wingdings 2"/>
              <a:buNone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2005-2007 гг. ОАО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Красноярскгеолсъемка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» проводила ГДП-200 на севере Енисейского кряжа, на листах Р-46-ХХХII и Р-46-ХХХIII. В результате работ проведено металлогеническое районирование, выделены золоторудные узлы, перспективные площади. На листе Р-46-ХХХIII выделен перспективный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Тейско-Уволжский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золоторудный узел, расположенный на западном продолжении рудной зоны крупного месторождения Благодатного. Литохимическим опробованием по вторичным ореолам рассеяния были выявлены контрастные вторичные ореолы рассеяния золота и мышьяка. Проходкой горных выработок и бурением скважин было выявлено проявление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Тейское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(Золотое) с ресурсами категории Р</a:t>
            </a:r>
            <a:r>
              <a:rPr lang="ru-RU" sz="16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порядка 40 т золота, ресурсы узла категории Р3 оценены в 100 т золота. В пределах листа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недропользователем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ООО «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Соврудник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» была лицензирована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Нойбинская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площадь (1215 км</a:t>
            </a:r>
            <a:r>
              <a:rPr lang="ru-RU" sz="16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), ведутся поисковые работы, а на проявлении Золотом – разведочные работы.</a:t>
            </a:r>
          </a:p>
          <a:p>
            <a:pPr marL="0" indent="0">
              <a:buFont typeface="Wingdings 2"/>
              <a:buNone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листе Р-46-ХХХII, в пределах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Гаревского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Верхнетисского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золоторудных узлов, выделенных при ГДП-200 лицензированы отдельные участки, ведутся поисковые работы, подтверждающие наличие перспективных золоторудных объектов.</a:t>
            </a:r>
          </a:p>
          <a:p>
            <a:pPr marL="0" indent="0">
              <a:buFont typeface="Wingdings 2"/>
              <a:buNone/>
              <a:defRPr/>
            </a:pP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496944" cy="648072"/>
          </a:xfr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1800" b="1" dirty="0" smtClean="0">
                <a:solidFill>
                  <a:srgbClr val="040400"/>
                </a:solidFill>
                <a:latin typeface="Times New Roman Cyr" pitchFamily="18" charset="-52"/>
              </a:rPr>
              <a:t>РЕГИОНАЛЬНЫЕ ГЕОЛОГОСЪЁМОЧНЫЕ РАБОТЫ НА ТЕРРИТОРИИ ЦЕНТРАЛЬНОЙ СИБИРИ </a:t>
            </a:r>
            <a:r>
              <a:rPr lang="ru-RU" sz="1600" b="1" dirty="0" smtClean="0">
                <a:solidFill>
                  <a:srgbClr val="040400"/>
                </a:solidFill>
                <a:latin typeface="Times New Roman Cyr" pitchFamily="18" charset="-52"/>
              </a:rPr>
              <a:t>МАСШТАБА 1:200 000</a:t>
            </a:r>
            <a:endParaRPr lang="ru-RU" sz="1600" b="1" dirty="0">
              <a:solidFill>
                <a:srgbClr val="0404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D1B05E3F-1DF5-463A-8BFF-9AC25BFD005F}" type="slidenum">
              <a:rPr lang="ru-RU"/>
              <a:pPr>
                <a:defRPr/>
              </a:pPr>
              <a:t>13</a:t>
            </a:fld>
            <a:endParaRPr lang="ru-RU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068" y="873724"/>
            <a:ext cx="5127244" cy="3779412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8216" y="3212976"/>
            <a:ext cx="4598280" cy="3577929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6068" y="44624"/>
            <a:ext cx="8985924" cy="757606"/>
          </a:xfrm>
          <a:blipFill>
            <a:blip r:embed="rId6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1700" b="1" dirty="0" smtClean="0">
                <a:solidFill>
                  <a:srgbClr val="040400"/>
                </a:solidFill>
                <a:latin typeface="Times New Roman Cyr" pitchFamily="18" charset="-52"/>
              </a:rPr>
              <a:t>РЕГИОНАЛЬНЫЕ ГЕОЛОГОСЪЁМОЧНЫЕ РАБОТЫ НА СЕВЕРЕ ЕНИСЕЙСКОГО КРЯЖА,</a:t>
            </a:r>
            <a:r>
              <a:rPr lang="en-US" sz="1700" b="1" dirty="0" smtClean="0">
                <a:solidFill>
                  <a:srgbClr val="040400"/>
                </a:solidFill>
                <a:latin typeface="Times New Roman Cyr" pitchFamily="18" charset="-52"/>
              </a:rPr>
              <a:t/>
            </a:r>
            <a:br>
              <a:rPr lang="en-US" sz="1700" b="1" dirty="0" smtClean="0">
                <a:solidFill>
                  <a:srgbClr val="040400"/>
                </a:solidFill>
                <a:latin typeface="Times New Roman Cyr" pitchFamily="18" charset="-52"/>
              </a:rPr>
            </a:br>
            <a:r>
              <a:rPr lang="ru-RU" sz="1700" b="1" dirty="0" smtClean="0">
                <a:solidFill>
                  <a:srgbClr val="040400"/>
                </a:solidFill>
                <a:latin typeface="Times New Roman Cyr" pitchFamily="18" charset="-52"/>
              </a:rPr>
              <a:t>НА ЛИСТАХ </a:t>
            </a:r>
            <a:r>
              <a:rPr lang="en-US" sz="1700" b="1" dirty="0" smtClean="0">
                <a:solidFill>
                  <a:srgbClr val="040400"/>
                </a:solidFill>
                <a:latin typeface="Times New Roman Cyr" pitchFamily="18" charset="-52"/>
              </a:rPr>
              <a:t>P-46-XXXII, P-46-XXXIII</a:t>
            </a:r>
            <a:r>
              <a:rPr lang="en-US" sz="1800" b="1" dirty="0">
                <a:solidFill>
                  <a:srgbClr val="040400"/>
                </a:solidFill>
                <a:latin typeface="Times New Roman Cyr" pitchFamily="18" charset="-52"/>
              </a:rPr>
              <a:t/>
            </a:r>
            <a:br>
              <a:rPr lang="en-US" sz="1800" b="1" dirty="0">
                <a:solidFill>
                  <a:srgbClr val="040400"/>
                </a:solidFill>
                <a:latin typeface="Times New Roman Cyr" pitchFamily="18" charset="-52"/>
              </a:rPr>
            </a:br>
            <a:r>
              <a:rPr lang="ru-RU" sz="1300" b="1" dirty="0" smtClean="0">
                <a:solidFill>
                  <a:srgbClr val="040400"/>
                </a:solidFill>
                <a:latin typeface="Times New Roman Cyr" pitchFamily="18" charset="-52"/>
              </a:rPr>
              <a:t>МАСШТАБА 1:200 000</a:t>
            </a:r>
            <a:endParaRPr lang="ru-RU" sz="1300" b="1" dirty="0">
              <a:solidFill>
                <a:srgbClr val="0404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C1FE497F-B2B3-4865-9338-52A504C40F06}" type="slidenum">
              <a:rPr lang="ru-RU"/>
              <a:pPr>
                <a:defRPr/>
              </a:pPr>
              <a:t>14</a:t>
            </a:fld>
            <a:endParaRPr lang="ru-RU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288" y="966200"/>
            <a:ext cx="7553996" cy="570316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6068" y="44624"/>
            <a:ext cx="8985924" cy="849568"/>
          </a:xfr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1800" b="1" dirty="0" smtClean="0">
                <a:solidFill>
                  <a:srgbClr val="040400"/>
                </a:solidFill>
                <a:latin typeface="Times New Roman Cyr" pitchFamily="18" charset="-52"/>
              </a:rPr>
              <a:t>СХЕМА МИНЕРАГЕНИЧЕСКОГО РАЙОНИРОВАНИЯ</a:t>
            </a:r>
            <a:br>
              <a:rPr lang="ru-RU" sz="1800" b="1" dirty="0" smtClean="0">
                <a:solidFill>
                  <a:srgbClr val="040400"/>
                </a:solidFill>
                <a:latin typeface="Times New Roman Cyr" pitchFamily="18" charset="-52"/>
              </a:rPr>
            </a:br>
            <a:r>
              <a:rPr lang="ru-RU" sz="1800" b="1" dirty="0" smtClean="0">
                <a:solidFill>
                  <a:srgbClr val="040400"/>
                </a:solidFill>
                <a:latin typeface="Times New Roman Cyr" pitchFamily="18" charset="-52"/>
              </a:rPr>
              <a:t>И ПРОГНОЗА ПОЛЕЗНЫХ ИСКОПАЕМЫХ</a:t>
            </a:r>
            <a:br>
              <a:rPr lang="ru-RU" sz="1800" b="1" dirty="0" smtClean="0">
                <a:solidFill>
                  <a:srgbClr val="040400"/>
                </a:solidFill>
                <a:latin typeface="Times New Roman Cyr" pitchFamily="18" charset="-52"/>
              </a:rPr>
            </a:br>
            <a:r>
              <a:rPr lang="ru-RU" sz="1700" b="1" dirty="0" smtClean="0">
                <a:solidFill>
                  <a:srgbClr val="040400"/>
                </a:solidFill>
                <a:latin typeface="Times New Roman Cyr" pitchFamily="18" charset="-52"/>
              </a:rPr>
              <a:t>(</a:t>
            </a:r>
            <a:r>
              <a:rPr lang="en-US" sz="1700" b="1" dirty="0" smtClean="0">
                <a:solidFill>
                  <a:srgbClr val="040400"/>
                </a:solidFill>
                <a:latin typeface="Times New Roman Cyr" pitchFamily="18" charset="-52"/>
              </a:rPr>
              <a:t>P-46-XXXII</a:t>
            </a:r>
            <a:r>
              <a:rPr lang="ru-RU" sz="1700" b="1" dirty="0" smtClean="0">
                <a:solidFill>
                  <a:srgbClr val="040400"/>
                </a:solidFill>
                <a:latin typeface="Times New Roman Cyr" pitchFamily="18" charset="-52"/>
              </a:rPr>
              <a:t>)</a:t>
            </a:r>
            <a:endParaRPr lang="ru-RU" sz="1300" b="1" dirty="0">
              <a:solidFill>
                <a:srgbClr val="0404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7E269169-EDF6-4F81-A062-F074D3BE2534}" type="slidenum">
              <a:rPr lang="ru-RU"/>
              <a:pPr>
                <a:defRPr/>
              </a:pPr>
              <a:t>15</a:t>
            </a:fld>
            <a:endParaRPr lang="ru-RU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310" y="980728"/>
            <a:ext cx="7365951" cy="570316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6068" y="44624"/>
            <a:ext cx="8985924" cy="849568"/>
          </a:xfr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1800" b="1" dirty="0" smtClean="0">
                <a:solidFill>
                  <a:srgbClr val="040400"/>
                </a:solidFill>
                <a:latin typeface="Times New Roman Cyr" pitchFamily="18" charset="-52"/>
              </a:rPr>
              <a:t>СХЕМА МИНЕРАГЕНИЧЕСКОГО РАЙОНИРОВАНИЯ</a:t>
            </a:r>
            <a:br>
              <a:rPr lang="ru-RU" sz="1800" b="1" dirty="0" smtClean="0">
                <a:solidFill>
                  <a:srgbClr val="040400"/>
                </a:solidFill>
                <a:latin typeface="Times New Roman Cyr" pitchFamily="18" charset="-52"/>
              </a:rPr>
            </a:br>
            <a:r>
              <a:rPr lang="ru-RU" sz="1800" b="1" dirty="0" smtClean="0">
                <a:solidFill>
                  <a:srgbClr val="040400"/>
                </a:solidFill>
                <a:latin typeface="Times New Roman Cyr" pitchFamily="18" charset="-52"/>
              </a:rPr>
              <a:t>И ПРОГНОЗА ПОЛЕЗНЫХ ИСКОПАЕМЫХ</a:t>
            </a:r>
            <a:br>
              <a:rPr lang="ru-RU" sz="1800" b="1" dirty="0" smtClean="0">
                <a:solidFill>
                  <a:srgbClr val="040400"/>
                </a:solidFill>
                <a:latin typeface="Times New Roman Cyr" pitchFamily="18" charset="-52"/>
              </a:rPr>
            </a:br>
            <a:r>
              <a:rPr lang="ru-RU" sz="1700" b="1" dirty="0" smtClean="0">
                <a:solidFill>
                  <a:srgbClr val="040400"/>
                </a:solidFill>
                <a:latin typeface="Times New Roman Cyr" pitchFamily="18" charset="-52"/>
              </a:rPr>
              <a:t>(</a:t>
            </a:r>
            <a:r>
              <a:rPr lang="en-US" sz="1700" b="1" dirty="0" smtClean="0">
                <a:solidFill>
                  <a:srgbClr val="040400"/>
                </a:solidFill>
                <a:latin typeface="Times New Roman Cyr" pitchFamily="18" charset="-52"/>
              </a:rPr>
              <a:t>P-46-XXXIII</a:t>
            </a:r>
            <a:r>
              <a:rPr lang="ru-RU" sz="1700" b="1" dirty="0" smtClean="0">
                <a:solidFill>
                  <a:srgbClr val="040400"/>
                </a:solidFill>
                <a:latin typeface="Times New Roman Cyr" pitchFamily="18" charset="-52"/>
              </a:rPr>
              <a:t>)</a:t>
            </a:r>
            <a:endParaRPr lang="ru-RU" sz="1300" b="1" dirty="0">
              <a:solidFill>
                <a:srgbClr val="0404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42AD38B3-7AA0-42B5-9738-5CB11B779AAF}" type="slidenum">
              <a:rPr lang="ru-RU"/>
              <a:pPr>
                <a:defRPr/>
              </a:pPr>
              <a:t>16</a:t>
            </a:fld>
            <a:endParaRPr lang="ru-RU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44625"/>
            <a:ext cx="3312367" cy="6732671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Объект 2"/>
          <p:cNvSpPr txBox="1">
            <a:spLocks/>
          </p:cNvSpPr>
          <p:nvPr/>
        </p:nvSpPr>
        <p:spPr>
          <a:xfrm>
            <a:off x="3059832" y="980729"/>
            <a:ext cx="6048672" cy="3960439"/>
          </a:xfrm>
          <a:prstGeom prst="rect">
            <a:avLst/>
          </a:prstGeom>
          <a:solidFill>
            <a:srgbClr val="FCFCE8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2880" tIns="91440"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  <a:defRPr/>
            </a:pPr>
            <a:r>
              <a:rPr lang="ru-RU" sz="1350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2009 г. завершены работы по подготовке к изданию комплекта Госгеолкарты-200/2 листа N-46-III (Дивногорск), а в 2010 г. завершены работы по подготовке к изданию </a:t>
            </a:r>
            <a:r>
              <a:rPr lang="ru-RU" sz="1350" b="1" i="1" dirty="0" err="1">
                <a:latin typeface="Times New Roman" pitchFamily="18" charset="0"/>
                <a:cs typeface="Times New Roman" pitchFamily="18" charset="0"/>
              </a:rPr>
              <a:t>Диксонского</a:t>
            </a: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 блока листов S-44-XXI-XXIV, XXVII-XXX, S-45-XIX-XX, XXV-XXVI. Эта работа стоит несколько особняком, так как собственно комплект Госгеолкарты-200 был подготовлен еще в начале 90-х годов прошлого столетия. Сегодня же ставится задача переосмысления имеющихся материалов и подготовка комплектов на современном уровне знаний с оценкой перспектив территории для развития поисковых работ. Нам это направление работ видится исключительно перспективным. Существует ряд площадей ГДП-200 завершенных информационными отчетами в 90-е годы в </a:t>
            </a:r>
            <a:r>
              <a:rPr lang="ru-RU" sz="1350" b="1" i="1" dirty="0" err="1">
                <a:latin typeface="Times New Roman" pitchFamily="18" charset="0"/>
                <a:cs typeface="Times New Roman" pitchFamily="18" charset="0"/>
              </a:rPr>
              <a:t>Игаро</a:t>
            </a: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-Туруханском, Норильском рудных районах, в </a:t>
            </a:r>
            <a:r>
              <a:rPr lang="ru-RU" sz="1350" b="1" i="1" dirty="0" err="1">
                <a:latin typeface="Times New Roman" pitchFamily="18" charset="0"/>
                <a:cs typeface="Times New Roman" pitchFamily="18" charset="0"/>
              </a:rPr>
              <a:t>Маймеча-Котуйской</a:t>
            </a: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 провинции со значительными перспективами на выявление, в первую очередь, медно-никелевого оруденения, платиноидов, на платформе - с перспективами </a:t>
            </a:r>
            <a:r>
              <a:rPr lang="ru-RU" sz="1350" b="1" i="1" dirty="0" err="1">
                <a:latin typeface="Times New Roman" pitchFamily="18" charset="0"/>
                <a:cs typeface="Times New Roman" pitchFamily="18" charset="0"/>
              </a:rPr>
              <a:t>алмазоносности</a:t>
            </a: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, которые могут быть подготовлены к изданию в формате Госгеолкарты-200/2 за достаточно короткие сроки при ограниченных ассигнованиях. И сегодня такая работа выполняется нами для </a:t>
            </a:r>
            <a:r>
              <a:rPr lang="ru-RU" sz="1350" b="1" i="1" dirty="0" err="1">
                <a:latin typeface="Times New Roman" pitchFamily="18" charset="0"/>
                <a:cs typeface="Times New Roman" pitchFamily="18" charset="0"/>
              </a:rPr>
              <a:t>Курейского</a:t>
            </a: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 блока листов -  </a:t>
            </a:r>
            <a:r>
              <a:rPr lang="ru-RU" sz="1350" b="1" i="1" dirty="0" smtClean="0">
                <a:latin typeface="Times New Roman" pitchFamily="18" charset="0"/>
                <a:cs typeface="Times New Roman" pitchFamily="18" charset="0"/>
              </a:rPr>
              <a:t>Q-45-V, VI, XI, XII. </a:t>
            </a:r>
            <a:endParaRPr lang="ru-RU" sz="135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44624"/>
            <a:ext cx="5652120" cy="829614"/>
          </a:xfr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1800" b="1" dirty="0" smtClean="0">
                <a:solidFill>
                  <a:srgbClr val="040400"/>
                </a:solidFill>
                <a:latin typeface="Times New Roman Cyr" pitchFamily="18" charset="-52"/>
              </a:rPr>
              <a:t>РЕГИОНАЛЬНЫЕ ГЕОЛОГОСЪЁМОЧНЫЕ РАБОТЫ НА ТЕРРИТОРИИ ЦЕНТРАЛЬНОЙ СИБИРИ </a:t>
            </a:r>
            <a:r>
              <a:rPr lang="ru-RU" sz="1600" b="1" dirty="0" smtClean="0">
                <a:solidFill>
                  <a:srgbClr val="040400"/>
                </a:solidFill>
                <a:latin typeface="Times New Roman Cyr" pitchFamily="18" charset="-52"/>
              </a:rPr>
              <a:t>МАСШТАБА 1:200 000</a:t>
            </a:r>
            <a:endParaRPr lang="ru-RU" sz="1600" b="1" dirty="0">
              <a:solidFill>
                <a:srgbClr val="0404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C6B78ED9-B848-4474-B657-DC7661CA0F2D}" type="slidenum">
              <a:rPr lang="ru-RU"/>
              <a:pPr>
                <a:defRPr/>
              </a:pPr>
              <a:t>17</a:t>
            </a:fld>
            <a:endParaRPr lang="ru-RU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8" y="332656"/>
            <a:ext cx="5127244" cy="3888432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71600" y="18331"/>
            <a:ext cx="7272808" cy="5040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dk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ru-RU" sz="2800" dirty="0" err="1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Курейский</a:t>
            </a:r>
            <a:r>
              <a:rPr lang="ru-RU" sz="28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 блок листов</a:t>
            </a:r>
            <a:endParaRPr lang="ru-RU" sz="2800" dirty="0">
              <a:solidFill>
                <a:srgbClr val="0404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2726664"/>
            <a:ext cx="4598280" cy="4086712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86070" y="4005064"/>
            <a:ext cx="4611696" cy="2780928"/>
          </a:xfrm>
          <a:prstGeom prst="rect">
            <a:avLst/>
          </a:prstGeom>
          <a:solidFill>
            <a:srgbClr val="FCFCE8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2880" tIns="91440"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Сроки работ: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кв. 2012 г. - I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кв. 2014 г.</a:t>
            </a:r>
          </a:p>
          <a:p>
            <a:pPr marL="0" indent="0">
              <a:buFont typeface="Wingdings 2"/>
              <a:buNone/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Ассигнования: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объекту – 15 млн. руб., в т. ч. на 2012 г. – 5 млн. руб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., 2013 г. – 5 млн. руб.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/>
              <a:buNone/>
              <a:defRPr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Гос. регистрационный № 04-12-550</a:t>
            </a:r>
          </a:p>
          <a:p>
            <a:pPr marL="0" indent="0">
              <a:buFont typeface="Wingdings 2"/>
              <a:buNone/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Целевое назначение работ: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Создание фундаментальной многоцелевой геологической основы для решения различных народнохозяйственных задач: планирования геологоразведочных работ; освоения земель; проведения природоохранных мероприятий; оценки перспектив территории на медь, никель, кобальт, платиноиды и другие полезные ископаемые.</a:t>
            </a:r>
          </a:p>
          <a:p>
            <a:pPr>
              <a:defRPr/>
            </a:pP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B5EB821A-013F-40E6-B03C-8EA563688B20}" type="slidenum">
              <a:rPr lang="ru-RU"/>
              <a:pPr>
                <a:defRPr/>
              </a:pPr>
              <a:t>18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71600" y="18331"/>
            <a:ext cx="7272808" cy="50405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dk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ru-RU" sz="2800" dirty="0" err="1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Вороговская</a:t>
            </a:r>
            <a:r>
              <a:rPr lang="ru-RU" sz="28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800" dirty="0" err="1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Чадобецкая</a:t>
            </a:r>
            <a:r>
              <a:rPr lang="ru-RU" sz="28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 площади</a:t>
            </a:r>
            <a:endParaRPr lang="ru-RU" sz="2800" dirty="0">
              <a:solidFill>
                <a:srgbClr val="0404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0" y="692696"/>
            <a:ext cx="4615876" cy="3312368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475" y="1124744"/>
            <a:ext cx="5008021" cy="349588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323528" y="4941168"/>
            <a:ext cx="8496944" cy="1152128"/>
          </a:xfrm>
          <a:prstGeom prst="rect">
            <a:avLst/>
          </a:prstGeom>
          <a:solidFill>
            <a:srgbClr val="FCFCE8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2880" tIns="91440"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В 2012 году подготовлены к изданию и утверждены в НРС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Роснедра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листы P-46-XXV (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Вороговская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площадь Енисейского кряжа) с реальными перспективами существенного прироста ресурсов золота и O-47-IV (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Чадобецкая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площадь) с перспективами на алмазы, бокситы и редкие земли в непосредственной близости от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Богучанской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ГЭС. 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625976"/>
            <a:ext cx="2133600" cy="304800"/>
          </a:xfrm>
        </p:spPr>
        <p:txBody>
          <a:bodyPr/>
          <a:lstStyle/>
          <a:p>
            <a:pPr>
              <a:defRPr/>
            </a:pPr>
            <a:fld id="{F3FCE967-1C9E-4ED6-9C7F-962955485840}" type="slidenum">
              <a:rPr lang="ru-RU"/>
              <a:pPr>
                <a:defRPr/>
              </a:pPr>
              <a:t>19</a:t>
            </a:fld>
            <a:endParaRPr lang="ru-RU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769872"/>
            <a:ext cx="6121711" cy="4315312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71600" y="44624"/>
            <a:ext cx="7272808" cy="50405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dk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ru-RU" sz="2800" dirty="0" err="1" smtClean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Мотыгинский</a:t>
            </a:r>
            <a:r>
              <a:rPr lang="ru-RU" sz="2800" dirty="0" smtClean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 лист ГДП-200/2</a:t>
            </a:r>
            <a:endParaRPr lang="ru-RU" sz="2800" dirty="0">
              <a:solidFill>
                <a:srgbClr val="0404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6176" y="764704"/>
            <a:ext cx="2951297" cy="4893960"/>
          </a:xfrm>
          <a:solidFill>
            <a:srgbClr val="FCFCE8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Объект 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проводит работы согласно Государственному контракту от 20.03.2012 г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 № 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38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Экспертное заключение ФГУ «ГКЗ» №044.12-КР от 15.06.2012 г. Проект утвержден 25 июня 2012 г., протокол 03/5-54 НТС при начальнике Управления по недропользованию по Красноярскому краю.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200" b="1" i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Сроки работ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кв. 2012 г. - I</a:t>
            </a:r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кв. 2014 г.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200" b="1" i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Ассигнования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: по объекту – 35 млн. руб., в т. ч. на 2012 г. – 12 млн. руб., 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2013 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г. – 12 млн. руб.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 регистрационный № 04-12-535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200" b="1" i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Целевое назначение работ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: Составление многоцелевой геологической основы для решения различных народнохозяйственных задач: планирования геологоразведочных работ, проведения природоохранных мероприятий, оценки перспектив территории на золото, железо и другие полезные ископаемые.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79512" y="5229200"/>
            <a:ext cx="5904656" cy="1440160"/>
          </a:xfrm>
          <a:prstGeom prst="rect">
            <a:avLst/>
          </a:prstGeom>
          <a:solidFill>
            <a:srgbClr val="FCFCE8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2880" tIns="91440"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  <a:defRPr/>
            </a:pP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В 2012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начаты работы на </a:t>
            </a:r>
            <a:r>
              <a:rPr lang="ru-RU" sz="1400" b="1" i="1" dirty="0" err="1">
                <a:latin typeface="Times New Roman" pitchFamily="18" charset="0"/>
                <a:cs typeface="Times New Roman" pitchFamily="18" charset="0"/>
              </a:rPr>
              <a:t>Мотыгинской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 площади в Красноярском крае (лист O-46-XVII). Площадь, пожалуй, наиболее насыщенная золоторудными и россыпными месторождениями на юге Енисейской золоторудной провинции и не имеющая на сегодняшний день современной геологической основы и обоснованного прогнозирования </a:t>
            </a:r>
            <a:r>
              <a:rPr lang="ru-RU" sz="1400" b="1" i="1" dirty="0" err="1">
                <a:latin typeface="Times New Roman" pitchFamily="18" charset="0"/>
                <a:cs typeface="Times New Roman" pitchFamily="18" charset="0"/>
              </a:rPr>
              <a:t>золотооруденения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7161" y="3512063"/>
            <a:ext cx="2368975" cy="3157297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332656"/>
            <a:ext cx="4824536" cy="3528392"/>
          </a:xfrm>
          <a:blipFill>
            <a:blip r:embed="rId4"/>
            <a:tile tx="0" ty="0" sx="100000" sy="100000" flip="none" algn="tl"/>
          </a:blipFill>
          <a:effectLst>
            <a:glow rad="101600">
              <a:schemeClr val="accent6">
                <a:satMod val="175000"/>
                <a:alpha val="40000"/>
              </a:schemeClr>
            </a:glow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400" b="1" dirty="0">
                <a:solidFill>
                  <a:srgbClr val="040400"/>
                </a:solidFill>
                <a:effectLst/>
                <a:latin typeface="Times New Roman Cyr" pitchFamily="18" charset="-52"/>
                <a:cs typeface="Tahoma" pitchFamily="34" charset="0"/>
              </a:rPr>
              <a:t>ОАО «</a:t>
            </a:r>
            <a:r>
              <a:rPr lang="ru-RU" sz="2400" b="1" dirty="0" err="1" smtClean="0">
                <a:solidFill>
                  <a:srgbClr val="040400"/>
                </a:solidFill>
                <a:effectLst/>
                <a:latin typeface="Times New Roman Cyr" pitchFamily="18" charset="-52"/>
                <a:cs typeface="Tahoma" pitchFamily="34" charset="0"/>
              </a:rPr>
              <a:t>Красноярскгеолсъёмка</a:t>
            </a:r>
            <a:r>
              <a:rPr lang="ru-RU" sz="2400" b="1" dirty="0">
                <a:solidFill>
                  <a:srgbClr val="040400"/>
                </a:solidFill>
                <a:effectLst/>
                <a:latin typeface="Times New Roman Cyr" pitchFamily="18" charset="-52"/>
                <a:cs typeface="Tahoma" pitchFamily="34" charset="0"/>
              </a:rPr>
              <a:t>»</a:t>
            </a:r>
            <a:br>
              <a:rPr lang="ru-RU" sz="2400" b="1" dirty="0">
                <a:solidFill>
                  <a:srgbClr val="040400"/>
                </a:solidFill>
                <a:effectLst/>
                <a:latin typeface="Times New Roman Cyr" pitchFamily="18" charset="-52"/>
                <a:cs typeface="Tahoma" pitchFamily="34" charset="0"/>
              </a:rPr>
            </a:br>
            <a:r>
              <a:rPr lang="ru-RU" sz="2400" b="1" dirty="0" smtClean="0">
                <a:solidFill>
                  <a:srgbClr val="040400"/>
                </a:solidFill>
                <a:effectLst/>
                <a:latin typeface="Times New Roman Cyr" pitchFamily="18" charset="-52"/>
                <a:cs typeface="Tahoma" pitchFamily="34" charset="0"/>
              </a:rPr>
              <a:t>выполняет </a:t>
            </a:r>
            <a:r>
              <a:rPr lang="ru-RU" sz="2400" b="1" dirty="0">
                <a:solidFill>
                  <a:srgbClr val="040400"/>
                </a:solidFill>
                <a:effectLst/>
                <a:latin typeface="Times New Roman Cyr" pitchFamily="18" charset="-52"/>
                <a:cs typeface="Tahoma" pitchFamily="34" charset="0"/>
              </a:rPr>
              <a:t>региональные </a:t>
            </a:r>
            <a:r>
              <a:rPr lang="ru-RU" sz="2400" b="1" dirty="0" err="1">
                <a:solidFill>
                  <a:srgbClr val="040400"/>
                </a:solidFill>
                <a:effectLst/>
                <a:latin typeface="Times New Roman Cyr" pitchFamily="18" charset="-52"/>
                <a:cs typeface="Tahoma" pitchFamily="34" charset="0"/>
              </a:rPr>
              <a:t>геологосъемочные</a:t>
            </a:r>
            <a:r>
              <a:rPr lang="ru-RU" sz="2400" b="1" dirty="0">
                <a:solidFill>
                  <a:srgbClr val="040400"/>
                </a:solidFill>
                <a:effectLst/>
                <a:latin typeface="Times New Roman Cyr" pitchFamily="18" charset="-52"/>
                <a:cs typeface="Tahoma" pitchFamily="34" charset="0"/>
              </a:rPr>
              <a:t> и поисковые работы на твердые полезные ископаемые на территории трех субъектов Российской Федерации – </a:t>
            </a:r>
            <a:br>
              <a:rPr lang="ru-RU" sz="2400" b="1" dirty="0">
                <a:solidFill>
                  <a:srgbClr val="040400"/>
                </a:solidFill>
                <a:effectLst/>
                <a:latin typeface="Times New Roman Cyr" pitchFamily="18" charset="-52"/>
                <a:cs typeface="Tahoma" pitchFamily="34" charset="0"/>
              </a:rPr>
            </a:br>
            <a:r>
              <a:rPr lang="ru-RU" sz="2400" b="1" dirty="0">
                <a:solidFill>
                  <a:srgbClr val="040400"/>
                </a:solidFill>
                <a:effectLst/>
                <a:latin typeface="Times New Roman Cyr" pitchFamily="18" charset="-52"/>
                <a:cs typeface="Tahoma" pitchFamily="34" charset="0"/>
              </a:rPr>
              <a:t>в Красноярском крае, Республиках Хакасия и Тыва.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77CB2A90-E04C-4C20-9FF2-DFE43CCC2256}" type="slidenum">
              <a:rPr lang="ru-RU"/>
              <a:pPr>
                <a:defRPr/>
              </a:pPr>
              <a:t>2</a:t>
            </a:fld>
            <a:endParaRPr lang="ru-RU"/>
          </a:p>
        </p:txBody>
      </p:sp>
      <p:pic>
        <p:nvPicPr>
          <p:cNvPr id="5" name="Объект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8083"/>
            <a:ext cx="2379917" cy="650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4491699"/>
            <a:ext cx="3266492" cy="2177661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75D1C45D-2F6C-4DC0-B14D-8F0D7F6A8E6A}" type="slidenum">
              <a:rPr lang="ru-RU"/>
              <a:pPr>
                <a:defRPr/>
              </a:pPr>
              <a:t>20</a:t>
            </a:fld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95536" y="1988840"/>
            <a:ext cx="8352928" cy="2376264"/>
          </a:xfrm>
          <a:prstGeom prst="rect">
            <a:avLst/>
          </a:prstGeom>
          <a:solidFill>
            <a:srgbClr val="FCFCE8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2880" tIns="91440"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  <a:defRPr/>
            </a:pPr>
            <a:r>
              <a:rPr lang="ru-RU" b="1" dirty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В 2013 году завершается ГДП-200 листов N-46-XXVI (Саяногорская площадь в Красноярском крае и республике Хакасия с Саяногорской ГЭС, расположенной в пределах листа), N-46-XXXV (</a:t>
            </a:r>
            <a:r>
              <a:rPr lang="ru-RU" b="1" dirty="0" err="1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Уюкская</a:t>
            </a:r>
            <a:r>
              <a:rPr lang="ru-RU" b="1" dirty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 площадь в республике Тыва</a:t>
            </a:r>
            <a:r>
              <a:rPr lang="ru-RU" b="1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b="1" i="1" dirty="0">
              <a:solidFill>
                <a:srgbClr val="0404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F20E6E4D-3DF7-4D8C-B413-7807829474D3}" type="slidenum">
              <a:rPr lang="ru-RU"/>
              <a:pPr>
                <a:defRPr/>
              </a:pPr>
              <a:t>21</a:t>
            </a:fld>
            <a:endParaRPr lang="ru-RU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548680"/>
            <a:ext cx="8640960" cy="4812626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71600" y="44624"/>
            <a:ext cx="7272808" cy="50405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dk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ru-RU" sz="28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Саяногорский лист ГДП-200/2</a:t>
            </a:r>
            <a:endParaRPr lang="ru-RU" sz="2800" dirty="0">
              <a:solidFill>
                <a:srgbClr val="0404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548" y="5157192"/>
            <a:ext cx="8208912" cy="1584176"/>
          </a:xfrm>
          <a:solidFill>
            <a:srgbClr val="FCFCE8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200" b="1" dirty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Объект проводит работы согласно Государственному контракту от 29.04.2011 г. №18. Экспертное заключение ФГУ «ГКЗ» №020.</a:t>
            </a:r>
            <a:r>
              <a:rPr lang="en-US" sz="1200" b="1" dirty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200" b="1" dirty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-КР от 28.06.2011 г. Проект утвержден 5 июля 2011 г., протокол 03/5-44 НТС при начальнике управления. Государственный регистрационный № 04-11-388. 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200" b="1" i="1" dirty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Сроки проведения </a:t>
            </a:r>
            <a:r>
              <a:rPr lang="ru-RU" sz="1200" b="1" i="1" dirty="0" smtClean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работ</a:t>
            </a:r>
            <a:r>
              <a:rPr lang="ru-RU" sz="1200" b="1" dirty="0" smtClean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200" b="1" dirty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200" b="1" dirty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 кв. 2011 - </a:t>
            </a:r>
            <a:r>
              <a:rPr lang="en-US" sz="1200" b="1" dirty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1200" b="1" dirty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 кв. 2013.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200" b="1" i="1" dirty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Ассигнования:</a:t>
            </a:r>
            <a:r>
              <a:rPr lang="ru-RU" sz="1200" b="1" dirty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 в целом по объекту </a:t>
            </a:r>
            <a:r>
              <a:rPr lang="ru-RU" sz="1200" b="1" dirty="0" smtClean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– 33 </a:t>
            </a:r>
            <a:r>
              <a:rPr lang="ru-RU" sz="1200" b="1" dirty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млн. руб., в т. ч. на 2012 г.  –  14 млн. руб., </a:t>
            </a:r>
            <a:r>
              <a:rPr lang="ru-RU" sz="1200" b="1" dirty="0" smtClean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2013 </a:t>
            </a:r>
            <a:r>
              <a:rPr lang="ru-RU" sz="1200" b="1" dirty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г.  –  </a:t>
            </a:r>
            <a:r>
              <a:rPr lang="ru-RU" sz="1200" b="1" dirty="0" smtClean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1200" b="1" dirty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sz="1200" b="1" dirty="0" smtClean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руб. </a:t>
            </a:r>
            <a:endParaRPr lang="ru-RU" sz="1200" b="1" dirty="0">
              <a:solidFill>
                <a:srgbClr val="0404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200" b="1" i="1" dirty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Целевое </a:t>
            </a:r>
            <a:r>
              <a:rPr lang="ru-RU" sz="1200" b="1" i="1" dirty="0" smtClean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назначение</a:t>
            </a:r>
            <a:r>
              <a:rPr lang="ru-RU" sz="1200" b="1" dirty="0" smtClean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rgbClr val="040400"/>
                </a:solidFill>
                <a:effectLst/>
                <a:latin typeface="Times New Roman" pitchFamily="18" charset="0"/>
                <a:cs typeface="Times New Roman" pitchFamily="18" charset="0"/>
              </a:rPr>
              <a:t>работ по объекту: Составление многоцелевой геологической основы для решения различных народнохозяйственных задач: планирования геологоразведочных работ, проведения природоохранных мероприятий, оценки перспектив территории на золото, медь и другие полезные ископаемые.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726484"/>
            <a:ext cx="5913401" cy="471874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71600" y="44624"/>
            <a:ext cx="7272808" cy="50405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dk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ru-RU" sz="2800" dirty="0" err="1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Уюкский</a:t>
            </a:r>
            <a:r>
              <a:rPr lang="ru-RU" sz="28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 лист ГДП-200/2</a:t>
            </a:r>
            <a:endParaRPr lang="ru-RU" sz="2800" dirty="0">
              <a:solidFill>
                <a:srgbClr val="0404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8104" y="836712"/>
            <a:ext cx="3557288" cy="3024336"/>
          </a:xfrm>
          <a:solidFill>
            <a:srgbClr val="FCFCE8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Государственный контракт №1Г-11 от 29 июля 2011 г., гос. рег. №93-11-16.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Сроки выполнения работ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кв. 2011 г. – 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кв. 2013 г.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Ассигнования по объекту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: всего – 33 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., в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 на 2012 г. – 14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2013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г. –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b="1" i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Целевое </a:t>
            </a: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назначение работ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: Составление многоцелевой геологической основы для решения различных народнохозяйственных задач: планирования геологоразведочных работ, оценки перспектив территории на золото, медь, молибден, уран и другие полезные ископаемые.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1A8E436E-D1B5-474D-87B4-48975272D43D}" type="slidenum">
              <a:rPr lang="ru-RU"/>
              <a:pPr>
                <a:defRPr/>
              </a:pPr>
              <a:t>23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71600" y="44624"/>
            <a:ext cx="7272808" cy="50405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dk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ru-RU" sz="28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Курагино-Кызыл</a:t>
            </a:r>
            <a:endParaRPr lang="ru-RU" sz="2800" dirty="0">
              <a:solidFill>
                <a:srgbClr val="0404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624452"/>
            <a:ext cx="6552728" cy="5324828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44208" y="836712"/>
            <a:ext cx="2592288" cy="3600400"/>
          </a:xfrm>
          <a:solidFill>
            <a:srgbClr val="FCFCE8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  <a:t>В первом квартале 2013 года </a:t>
            </a:r>
            <a:r>
              <a:rPr lang="ru-RU" sz="1800" b="1" dirty="0">
                <a:effectLst/>
                <a:latin typeface="Times New Roman" pitchFamily="18" charset="0"/>
                <a:cs typeface="Times New Roman" pitchFamily="18" charset="0"/>
              </a:rPr>
              <a:t>завершены работы по оценке геологической, геохимической, геофизической изученности и подготовке геологического обоснования ГДП-200 листов N-46-XXI-XXIII, XXVII, XXVIII, XXXIV в зоне влияния строящейся железной дороги </a:t>
            </a:r>
            <a: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  <a:t>Курагино-Кызыл. </a:t>
            </a:r>
            <a:r>
              <a:rPr lang="ru-RU" sz="1800" b="1" smtClean="0">
                <a:effectLst/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800" b="1" dirty="0">
                <a:effectLst/>
                <a:latin typeface="Times New Roman" pitchFamily="18" charset="0"/>
                <a:cs typeface="Times New Roman" pitchFamily="18" charset="0"/>
              </a:rPr>
              <a:t>постановки ГДП-200 выбран первоочередной лист, работы на котором начнутся со второго квартала текущего </a:t>
            </a:r>
            <a: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  <a:t>года.</a:t>
            </a:r>
            <a:endParaRPr lang="ru-RU" sz="1800" b="1" dirty="0">
              <a:solidFill>
                <a:srgbClr val="0404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00A505D5-42B2-4868-B4F7-F8885E8924B5}" type="slidenum">
              <a:rPr lang="ru-RU"/>
              <a:pPr>
                <a:defRPr/>
              </a:pPr>
              <a:t>24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99592" y="44624"/>
            <a:ext cx="7272808" cy="79208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dk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ru-RU" sz="24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Предложения по региональным работам на 2013 г.</a:t>
            </a:r>
          </a:p>
          <a:p>
            <a:pPr algn="ctr">
              <a:defRPr/>
            </a:pPr>
            <a:r>
              <a:rPr lang="ru-RU" sz="2400" dirty="0" err="1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Макаровская</a:t>
            </a:r>
            <a:r>
              <a:rPr lang="ru-RU" sz="24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 площадь</a:t>
            </a:r>
            <a:endParaRPr lang="ru-RU" sz="2400" dirty="0">
              <a:solidFill>
                <a:srgbClr val="0404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18" y="908720"/>
            <a:ext cx="4140306" cy="4529108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3100" y="4293096"/>
            <a:ext cx="3036921" cy="1952039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0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558" y="908721"/>
            <a:ext cx="5094297" cy="3312368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5600" y="4581128"/>
            <a:ext cx="2304256" cy="2116238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44A3D5D1-95EC-41CA-A457-6D2544FCBB5E}" type="slidenum">
              <a:rPr lang="ru-RU"/>
              <a:pPr>
                <a:defRPr/>
              </a:pPr>
              <a:t>25</a:t>
            </a:fld>
            <a:endParaRPr lang="ru-RU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9692" y="4077072"/>
            <a:ext cx="5004796" cy="2736304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5536" y="44623"/>
            <a:ext cx="8424936" cy="86409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dk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ru-RU" sz="28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Предложения по региональным работам на 2013 г.</a:t>
            </a:r>
          </a:p>
          <a:p>
            <a:pPr algn="ctr">
              <a:defRPr/>
            </a:pPr>
            <a:r>
              <a:rPr lang="ru-RU" sz="2800" dirty="0" err="1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Кызыльская</a:t>
            </a:r>
            <a:r>
              <a:rPr lang="ru-RU" sz="28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 площадь</a:t>
            </a:r>
            <a:endParaRPr lang="ru-RU" sz="2800" dirty="0">
              <a:solidFill>
                <a:srgbClr val="0404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015996"/>
            <a:ext cx="5029900" cy="4213204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5076056" y="1210605"/>
            <a:ext cx="3888432" cy="1512168"/>
          </a:xfrm>
          <a:solidFill>
            <a:srgbClr val="FCFCE8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8288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>
                <a:effectLst/>
                <a:latin typeface="Times New Roman" pitchFamily="18" charset="0"/>
                <a:cs typeface="Times New Roman" pitchFamily="18" charset="0"/>
              </a:rPr>
              <a:t>республике Тыва продолжение ГДП-200 к югу от </a:t>
            </a:r>
            <a:r>
              <a:rPr lang="ru-RU" sz="1600" b="1" dirty="0" err="1">
                <a:effectLst/>
                <a:latin typeface="Times New Roman" pitchFamily="18" charset="0"/>
                <a:cs typeface="Times New Roman" pitchFamily="18" charset="0"/>
              </a:rPr>
              <a:t>Уюкской</a:t>
            </a:r>
            <a:r>
              <a:rPr lang="ru-RU" sz="1600" b="1" dirty="0">
                <a:effectLst/>
                <a:latin typeface="Times New Roman" pitchFamily="18" charset="0"/>
                <a:cs typeface="Times New Roman" pitchFamily="18" charset="0"/>
              </a:rPr>
              <a:t> площади будет выполняться на </a:t>
            </a:r>
            <a:r>
              <a:rPr lang="ru-RU" sz="1600" b="1" dirty="0" err="1">
                <a:effectLst/>
                <a:latin typeface="Times New Roman" pitchFamily="18" charset="0"/>
                <a:cs typeface="Times New Roman" pitchFamily="18" charset="0"/>
              </a:rPr>
              <a:t>Кызыльском</a:t>
            </a:r>
            <a:r>
              <a:rPr lang="ru-RU" sz="1600" b="1" dirty="0">
                <a:effectLst/>
                <a:latin typeface="Times New Roman" pitchFamily="18" charset="0"/>
                <a:cs typeface="Times New Roman" pitchFamily="18" charset="0"/>
              </a:rPr>
              <a:t> листе (М-46-</a:t>
            </a:r>
            <a:r>
              <a:rPr lang="en-US" sz="1600" b="1" dirty="0">
                <a:effectLst/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600" b="1" dirty="0">
                <a:effectLst/>
                <a:latin typeface="Times New Roman" pitchFamily="18" charset="0"/>
                <a:cs typeface="Times New Roman" pitchFamily="18" charset="0"/>
              </a:rPr>
              <a:t>) также расположенном в зоне влияния строящейся железной дороги.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C1935921-C2A5-4BD0-8587-A4E193853B3A}" type="slidenum">
              <a:rPr lang="ru-RU"/>
              <a:pPr>
                <a:defRPr/>
              </a:pPr>
              <a:t>26</a:t>
            </a:fld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11560" y="620688"/>
            <a:ext cx="7992888" cy="4968552"/>
          </a:xfrm>
          <a:prstGeom prst="rect">
            <a:avLst/>
          </a:prstGeom>
          <a:solidFill>
            <a:srgbClr val="FCFCE8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2880" tIns="91440"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  <a:defRPr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Доизучение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 последние годы, на всех выше перечисленных листах сопровождалось подготовкой основ, в том числе геохимическая основа создавалась не только обработкой всей предыдущей информации, но и с выполнением собственного опробования по потокам рассеяния и современных аналитических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исследований,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что позволило оперативно ранжировать территории по перспективности и по совокупности данных рекомендовать постановку поисковых работ.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4A728FBE-E6B8-4E2B-977B-BDBE09D8E4DE}" type="slidenum">
              <a:rPr lang="ru-RU"/>
              <a:pPr>
                <a:defRPr/>
              </a:pPr>
              <a:t>27</a:t>
            </a:fld>
            <a:endParaRPr lang="ru-RU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69" y="925946"/>
            <a:ext cx="4579339" cy="5599398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71600" y="44624"/>
            <a:ext cx="7272808" cy="50405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dk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ru-RU" sz="2800" dirty="0" err="1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Уюкский</a:t>
            </a:r>
            <a:r>
              <a:rPr lang="ru-RU" sz="28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 лист ГДП-200/2</a:t>
            </a:r>
            <a:endParaRPr lang="ru-RU" sz="2800" dirty="0">
              <a:solidFill>
                <a:srgbClr val="0404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4466" y="814713"/>
            <a:ext cx="4662030" cy="5998663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1520" y="599009"/>
            <a:ext cx="4248472" cy="52573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dk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ru-RU" sz="16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Распределение содержаний </a:t>
            </a:r>
            <a:r>
              <a:rPr lang="en-US" sz="16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Au, As</a:t>
            </a:r>
            <a:endParaRPr lang="ru-RU" sz="1600" dirty="0" smtClean="0">
              <a:solidFill>
                <a:srgbClr val="0404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в потоках рассеяния</a:t>
            </a:r>
            <a:endParaRPr lang="ru-RU" sz="1600" dirty="0">
              <a:solidFill>
                <a:srgbClr val="0404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716016" y="599009"/>
            <a:ext cx="4035385" cy="52573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dk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ru-RU" sz="16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Интегральное аномальное геохимическое поле</a:t>
            </a:r>
            <a:endParaRPr lang="ru-RU" sz="1600" dirty="0">
              <a:solidFill>
                <a:srgbClr val="0404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DF519ED2-F9A9-46EC-9075-D8E342C1B12C}" type="slidenum">
              <a:rPr lang="ru-RU"/>
              <a:pPr>
                <a:defRPr/>
              </a:pPr>
              <a:t>28</a:t>
            </a:fld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71600" y="44624"/>
            <a:ext cx="7272808" cy="50405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dk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ru-RU" sz="28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Саяногорский лист ГДП-200/2</a:t>
            </a:r>
            <a:endParaRPr lang="ru-RU" sz="2800" dirty="0">
              <a:solidFill>
                <a:srgbClr val="0404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70" y="605409"/>
            <a:ext cx="4925578" cy="6096431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0494" y="980729"/>
            <a:ext cx="4493858" cy="5760639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3528" y="620688"/>
            <a:ext cx="4248472" cy="52573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dk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ru-RU" sz="16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Распределение содержаний </a:t>
            </a:r>
            <a:r>
              <a:rPr lang="en-US" sz="16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Au, As</a:t>
            </a:r>
            <a:endParaRPr lang="ru-RU" sz="1600" dirty="0" smtClean="0">
              <a:solidFill>
                <a:srgbClr val="0404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в потоках рассеяния</a:t>
            </a:r>
            <a:endParaRPr lang="ru-RU" sz="1600" dirty="0">
              <a:solidFill>
                <a:srgbClr val="0404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716835" y="659930"/>
            <a:ext cx="4248472" cy="52573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dk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ru-RU" sz="16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Распределение содержаний </a:t>
            </a:r>
            <a:r>
              <a:rPr lang="en-US" sz="16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Cr, Ni, Co, Cu </a:t>
            </a:r>
            <a:r>
              <a:rPr lang="ru-RU" sz="16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во вторичных ореолах и потоках рассеяния</a:t>
            </a:r>
            <a:endParaRPr lang="ru-RU" sz="1600" dirty="0">
              <a:solidFill>
                <a:srgbClr val="0404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6E6A5AD4-8D55-4109-B47C-1D3A0BE85B1B}" type="slidenum">
              <a:rPr lang="ru-RU"/>
              <a:pPr>
                <a:defRPr/>
              </a:pPr>
              <a:t>29</a:t>
            </a:fld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71600" y="44624"/>
            <a:ext cx="7272808" cy="43204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dk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ru-RU" sz="2800" dirty="0" err="1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800" dirty="0" err="1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отыгинский</a:t>
            </a:r>
            <a:r>
              <a:rPr lang="ru-RU" sz="28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 лист ГДП-200/2</a:t>
            </a:r>
            <a:endParaRPr lang="ru-RU" sz="2800" dirty="0">
              <a:solidFill>
                <a:srgbClr val="0404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601779"/>
            <a:ext cx="5184576" cy="6067581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771800" y="601779"/>
            <a:ext cx="3456384" cy="28803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dk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ru-RU" sz="16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Распределение содержаний </a:t>
            </a:r>
            <a:r>
              <a:rPr lang="en-US" sz="16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Au</a:t>
            </a:r>
            <a:endParaRPr lang="ru-RU" sz="1600" dirty="0" smtClean="0">
              <a:solidFill>
                <a:srgbClr val="0404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188640"/>
            <a:ext cx="5652120" cy="936104"/>
          </a:xfr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2000" b="1" dirty="0" smtClean="0">
                <a:solidFill>
                  <a:srgbClr val="040400"/>
                </a:solidFill>
                <a:latin typeface="Times New Roman Cyr" pitchFamily="18" charset="-52"/>
              </a:rPr>
              <a:t>РЕГИОНАЛЬНЫЕ ГЕОЛОГОСЪЁМОЧНЫЕ РАБОТЫ НА ТЕРРИТОРИИ ЦЕНТРАЛЬНОЙ СИБИРИ МАСШТАБА 1:1 000 000</a:t>
            </a:r>
            <a:endParaRPr lang="ru-RU" sz="2000" b="1" dirty="0">
              <a:solidFill>
                <a:srgbClr val="0404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DFBC9950-3246-408F-ABCD-A1D309157C53}" type="slidenum">
              <a:rPr lang="ru-RU"/>
              <a:pPr>
                <a:defRPr/>
              </a:pPr>
              <a:t>3</a:t>
            </a:fld>
            <a:endParaRPr lang="ru-RU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16632"/>
            <a:ext cx="3225830" cy="6561553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Объект 2"/>
          <p:cNvSpPr txBox="1">
            <a:spLocks/>
          </p:cNvSpPr>
          <p:nvPr/>
        </p:nvSpPr>
        <p:spPr>
          <a:xfrm>
            <a:off x="3779912" y="1268760"/>
            <a:ext cx="5040560" cy="4824536"/>
          </a:xfrm>
          <a:prstGeom prst="rect">
            <a:avLst/>
          </a:prstGeom>
          <a:solidFill>
            <a:srgbClr val="FCFCE8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2880" tIns="91440"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  <a:defRPr/>
            </a:pP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С 2002 года МПР РФ приняло решение по составлению </a:t>
            </a:r>
            <a:r>
              <a:rPr lang="ru-RU" sz="1500" b="1" i="1" dirty="0" err="1">
                <a:latin typeface="Times New Roman" pitchFamily="18" charset="0"/>
                <a:cs typeface="Times New Roman" pitchFamily="18" charset="0"/>
              </a:rPr>
              <a:t>Госгеолкарты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 масштаба 1:1 000 000 (третьего поколения) с основной прогнозно-</a:t>
            </a:r>
            <a:r>
              <a:rPr lang="ru-RU" sz="1500" b="1" i="1" dirty="0" err="1">
                <a:latin typeface="Times New Roman" pitchFamily="18" charset="0"/>
                <a:cs typeface="Times New Roman" pitchFamily="18" charset="0"/>
              </a:rPr>
              <a:t>минерагенической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 задачей по оценке сырьевого потенциала территорий. Генеральным подрядчиком по выполнению этих работ является ФГУП ВСЕГЕИ, который в своей деятельности опирается на субподрядные специализированные территориальные предприятия. На территории Красноярского края таким предприятием является ОАО «</a:t>
            </a:r>
            <a:r>
              <a:rPr lang="ru-RU" sz="1500" b="1" i="1" dirty="0" err="1">
                <a:latin typeface="Times New Roman" pitchFamily="18" charset="0"/>
                <a:cs typeface="Times New Roman" pitchFamily="18" charset="0"/>
              </a:rPr>
              <a:t>Красноярскгеолсъёмка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». По созданию Госгеолкарты-1000/3 в Центральной Сибири выполнены следующие работы: в 2006 г. подготовлены к изданию листы М-46 (Кызыл), N-46 (Абакан), О-46 (Красноярск) и Р-46 (Северо-Енисейск), а в 2009 году - еще два комплекта листов - М-47 и О-47, в 2014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будет завершена подготовка к изданию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листа</a:t>
            </a:r>
          </a:p>
          <a:p>
            <a:pPr marL="0" indent="0">
              <a:buFont typeface="Wingdings 2"/>
              <a:buNone/>
              <a:defRPr/>
            </a:pP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Р-47 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и дальнейшее развитие этого направления видится в постановке работ на листе </a:t>
            </a:r>
            <a:r>
              <a:rPr lang="en-US" sz="1500" b="1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-45 в 2013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году. 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На территории Таймыра ВСЕГЕИ ведет работы собственными силами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 typeface="Wingdings 2"/>
              <a:buNone/>
              <a:defRPr/>
            </a:pP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DB240A6E-70EC-4D78-A5B1-93234AC93B78}" type="slidenum">
              <a:rPr lang="ru-RU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71600" y="44624"/>
            <a:ext cx="7272808" cy="50405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dk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ru-RU" sz="2800" dirty="0" smtClean="0">
                <a:solidFill>
                  <a:srgbClr val="373600"/>
                </a:solidFill>
                <a:latin typeface="Times New Roman" pitchFamily="18" charset="0"/>
                <a:cs typeface="Times New Roman" pitchFamily="18" charset="0"/>
              </a:rPr>
              <a:t>ПОИСКИ РУДНОГО ЗОЛОТА</a:t>
            </a:r>
            <a:endParaRPr lang="ru-RU" sz="2800" dirty="0">
              <a:solidFill>
                <a:srgbClr val="373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68760"/>
            <a:ext cx="5530093" cy="4870014"/>
          </a:xfrm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323528" y="620688"/>
            <a:ext cx="8496944" cy="7386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40400"/>
                </a:solidFill>
                <a:cs typeface="Times New Roman" pitchFamily="18" charset="0"/>
              </a:rPr>
              <a:t>В таблице приведены данные апробированных ЦНИГРИ прогнозных ресурсов золота категории Р</a:t>
            </a:r>
            <a:r>
              <a:rPr lang="ru-RU" sz="1400" b="1" baseline="-25000" dirty="0">
                <a:solidFill>
                  <a:srgbClr val="040400"/>
                </a:solidFill>
                <a:cs typeface="Times New Roman" pitchFamily="18" charset="0"/>
              </a:rPr>
              <a:t>1</a:t>
            </a:r>
            <a:r>
              <a:rPr lang="ru-RU" sz="1400" b="1" dirty="0">
                <a:solidFill>
                  <a:srgbClr val="040400"/>
                </a:solidFill>
                <a:cs typeface="Times New Roman" pitchFamily="18" charset="0"/>
              </a:rPr>
              <a:t> и Р</a:t>
            </a:r>
            <a:r>
              <a:rPr lang="ru-RU" sz="1400" b="1" baseline="-25000" dirty="0">
                <a:solidFill>
                  <a:srgbClr val="040400"/>
                </a:solidFill>
                <a:cs typeface="Times New Roman" pitchFamily="18" charset="0"/>
              </a:rPr>
              <a:t>2</a:t>
            </a:r>
            <a:r>
              <a:rPr lang="ru-RU" sz="1400" b="1" dirty="0">
                <a:solidFill>
                  <a:srgbClr val="040400"/>
                </a:solidFill>
                <a:cs typeface="Times New Roman" pitchFamily="18" charset="0"/>
              </a:rPr>
              <a:t>, полученных в результате поисковых </a:t>
            </a:r>
            <a:r>
              <a:rPr lang="ru-RU" sz="1400" b="1" dirty="0">
                <a:solidFill>
                  <a:srgbClr val="040400"/>
                </a:solidFill>
                <a:cs typeface="Times New Roman" pitchFamily="18" charset="0"/>
              </a:rPr>
              <a:t>работ ОАО</a:t>
            </a:r>
            <a:r>
              <a:rPr lang="ru-RU" sz="1400" b="1" dirty="0">
                <a:solidFill>
                  <a:srgbClr val="040400"/>
                </a:solidFill>
                <a:cs typeface="Times New Roman" pitchFamily="18" charset="0"/>
              </a:rPr>
              <a:t> «</a:t>
            </a:r>
            <a:r>
              <a:rPr lang="ru-RU" sz="1400" b="1" dirty="0" err="1">
                <a:solidFill>
                  <a:srgbClr val="040400"/>
                </a:solidFill>
                <a:cs typeface="Times New Roman" pitchFamily="18" charset="0"/>
              </a:rPr>
              <a:t>Красноярскгеолсъёмка</a:t>
            </a:r>
            <a:r>
              <a:rPr lang="ru-RU" sz="1400" b="1" dirty="0">
                <a:solidFill>
                  <a:srgbClr val="040400"/>
                </a:solidFill>
                <a:cs typeface="Times New Roman" pitchFamily="18" charset="0"/>
              </a:rPr>
              <a:t>» в </a:t>
            </a:r>
            <a:r>
              <a:rPr lang="ru-RU" sz="1400" b="1" dirty="0">
                <a:solidFill>
                  <a:srgbClr val="040400"/>
                </a:solidFill>
                <a:cs typeface="Times New Roman" pitchFamily="18" charset="0"/>
              </a:rPr>
              <a:t>2006-2012</a:t>
            </a:r>
            <a:r>
              <a:rPr lang="ru-RU" sz="1400" b="1" dirty="0">
                <a:solidFill>
                  <a:srgbClr val="040400"/>
                </a:solidFill>
                <a:cs typeface="Times New Roman" pitchFamily="18" charset="0"/>
              </a:rPr>
              <a:t> гг.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6002704"/>
            <a:ext cx="7128792" cy="7386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40400"/>
                </a:solidFill>
              </a:rPr>
              <a:t>Таким образом, за последние </a:t>
            </a:r>
            <a:r>
              <a:rPr lang="ru-RU" sz="1400" b="1" dirty="0">
                <a:solidFill>
                  <a:srgbClr val="040400"/>
                </a:solidFill>
              </a:rPr>
              <a:t>6 </a:t>
            </a:r>
            <a:r>
              <a:rPr lang="ru-RU" sz="1400" b="1" dirty="0">
                <a:solidFill>
                  <a:srgbClr val="040400"/>
                </a:solidFill>
              </a:rPr>
              <a:t>лет, </a:t>
            </a:r>
            <a:r>
              <a:rPr lang="ru-RU" sz="1400" b="1" dirty="0">
                <a:solidFill>
                  <a:srgbClr val="040400"/>
                </a:solidFill>
              </a:rPr>
              <a:t>2006-2012 </a:t>
            </a:r>
            <a:r>
              <a:rPr lang="ru-RU" sz="1400" b="1" dirty="0">
                <a:solidFill>
                  <a:srgbClr val="040400"/>
                </a:solidFill>
              </a:rPr>
              <a:t>гг., прирост ресурсов коренного золота в результате поисковых работ составил:</a:t>
            </a:r>
          </a:p>
          <a:p>
            <a:pPr>
              <a:defRPr/>
            </a:pPr>
            <a:r>
              <a:rPr lang="ru-RU" sz="1400" b="1" dirty="0">
                <a:solidFill>
                  <a:srgbClr val="040400"/>
                </a:solidFill>
              </a:rPr>
              <a:t>          </a:t>
            </a:r>
            <a:r>
              <a:rPr lang="en-US" sz="1400" b="1" dirty="0">
                <a:solidFill>
                  <a:srgbClr val="040400"/>
                </a:solidFill>
              </a:rPr>
              <a:t>	</a:t>
            </a:r>
            <a:r>
              <a:rPr lang="ru-RU" sz="1400" b="1" dirty="0">
                <a:solidFill>
                  <a:srgbClr val="040400"/>
                </a:solidFill>
              </a:rPr>
              <a:t>кат</a:t>
            </a:r>
            <a:r>
              <a:rPr lang="ru-RU" sz="1400" b="1" dirty="0">
                <a:solidFill>
                  <a:srgbClr val="040400"/>
                </a:solidFill>
              </a:rPr>
              <a:t>. Р</a:t>
            </a:r>
            <a:r>
              <a:rPr lang="ru-RU" sz="1400" b="1" baseline="-25000" dirty="0">
                <a:solidFill>
                  <a:srgbClr val="040400"/>
                </a:solidFill>
              </a:rPr>
              <a:t>1</a:t>
            </a:r>
            <a:r>
              <a:rPr lang="ru-RU" sz="1400" b="1" dirty="0">
                <a:solidFill>
                  <a:srgbClr val="040400"/>
                </a:solidFill>
              </a:rPr>
              <a:t> – 104,7 т	     кат. Р</a:t>
            </a:r>
            <a:r>
              <a:rPr lang="ru-RU" sz="1400" b="1" baseline="-25000" dirty="0">
                <a:solidFill>
                  <a:srgbClr val="040400"/>
                </a:solidFill>
              </a:rPr>
              <a:t>2</a:t>
            </a:r>
            <a:r>
              <a:rPr lang="ru-RU" sz="1400" b="1" dirty="0">
                <a:solidFill>
                  <a:srgbClr val="040400"/>
                </a:solidFill>
              </a:rPr>
              <a:t> – </a:t>
            </a:r>
            <a:r>
              <a:rPr lang="ru-RU" sz="1400" b="1" dirty="0">
                <a:solidFill>
                  <a:srgbClr val="040400"/>
                </a:solidFill>
              </a:rPr>
              <a:t>293,4 </a:t>
            </a:r>
            <a:r>
              <a:rPr lang="ru-RU" sz="1400" b="1" dirty="0">
                <a:solidFill>
                  <a:srgbClr val="040400"/>
                </a:solidFill>
              </a:rPr>
              <a:t>т	всего </a:t>
            </a:r>
            <a:r>
              <a:rPr lang="ru-RU" sz="1400" b="1" dirty="0">
                <a:solidFill>
                  <a:srgbClr val="040400"/>
                </a:solidFill>
              </a:rPr>
              <a:t>398,1 </a:t>
            </a:r>
            <a:r>
              <a:rPr lang="ru-RU" sz="1400" b="1" dirty="0">
                <a:solidFill>
                  <a:srgbClr val="040400"/>
                </a:solidFill>
              </a:rPr>
              <a:t>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83880" cy="1944216"/>
          </a:xfrm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РАСШИРЯЯ ГРАНИЦЫ – УКРЕПЛЯЕМ МИНЕРАЛЬНО-СЫРЬЕВУЮ БАЗУ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СТРАНЫ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2B3F0E73-F609-4A51-8EB3-EC45EB518245}" type="slidenum">
              <a:rPr lang="ru-RU"/>
              <a:pPr>
                <a:defRPr/>
              </a:pPr>
              <a:t>31</a:t>
            </a:fld>
            <a:endParaRPr lang="ru-RU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04" y="356798"/>
            <a:ext cx="8224727" cy="6168546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25951" y="3645024"/>
            <a:ext cx="8183880" cy="1944216"/>
          </a:xfrm>
          <a:prstGeom prst="rect">
            <a:avLst/>
          </a:prstGeom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1C70FC42-2BCC-441C-8978-7E6B236ECA04}" type="slidenum">
              <a:rPr lang="ru-RU"/>
              <a:pPr>
                <a:defRPr/>
              </a:pPr>
              <a:t>4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75645" y="44624"/>
            <a:ext cx="7272808" cy="50405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dk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ru-RU" sz="28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Подготовка к изданию листов ГГК-1000/3</a:t>
            </a:r>
            <a:endParaRPr lang="ru-RU" sz="2800" dirty="0">
              <a:solidFill>
                <a:srgbClr val="0404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658090"/>
            <a:ext cx="7113052" cy="5219182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9" name="Объект 2"/>
          <p:cNvSpPr txBox="1">
            <a:spLocks/>
          </p:cNvSpPr>
          <p:nvPr/>
        </p:nvSpPr>
        <p:spPr>
          <a:xfrm>
            <a:off x="1547664" y="6021288"/>
            <a:ext cx="4565400" cy="581220"/>
          </a:xfrm>
          <a:prstGeom prst="rect">
            <a:avLst/>
          </a:prstGeom>
          <a:solidFill>
            <a:srgbClr val="FCFCE8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2880" tIns="91440">
            <a:norm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  <a:defRPr/>
            </a:pPr>
            <a:r>
              <a:rPr lang="ru-RU" sz="1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Ассигнования по объекту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всего – 27,7 </a:t>
            </a:r>
            <a:r>
              <a:rPr lang="ru-RU" sz="1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., в </a:t>
            </a:r>
            <a:r>
              <a:rPr lang="ru-RU" sz="1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на 2012 г. – 9,3 </a:t>
            </a:r>
            <a:r>
              <a:rPr lang="ru-RU" sz="1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., 2013 г. – 10 </a:t>
            </a:r>
            <a:r>
              <a:rPr lang="ru-RU" sz="1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785792" y="692696"/>
            <a:ext cx="3250704" cy="5040560"/>
          </a:xfrm>
          <a:solidFill>
            <a:srgbClr val="FCFCE8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Целевое назначение работ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Создание Государственной геологической карты масштаба 1:1000 000 третьего поколения как геолого-картографической информационной основы федерального уровня, обеспечивающей формирование единого информационного пространства в сфере недропользования в рамках общей информационной системы поддержки принятия управленческих решений на государственном уровне. Оценка ресурсного потенциала региона с локализацией площадей перспективных на обнаружение месторождений полезных ископаемых для обеспечения расширения и укрепления минерально-сырьевой базы страны.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43608" y="620688"/>
            <a:ext cx="1944216" cy="36004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dk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ru-RU" sz="1800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Лист Р-47</a:t>
            </a:r>
            <a:endParaRPr lang="ru-RU" sz="1800" dirty="0">
              <a:solidFill>
                <a:srgbClr val="0404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4828A7D3-62C5-4B27-A5BF-4ECE3392DCA6}" type="slidenum">
              <a:rPr lang="ru-RU"/>
              <a:pPr>
                <a:defRPr/>
              </a:pPr>
              <a:t>5</a:t>
            </a:fld>
            <a:endParaRPr lang="ru-RU"/>
          </a:p>
        </p:txBody>
      </p:sp>
      <p:pic>
        <p:nvPicPr>
          <p:cNvPr id="5" name="Содержимо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484" y="116632"/>
            <a:ext cx="4988572" cy="656960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211960" y="620688"/>
            <a:ext cx="4860032" cy="936104"/>
          </a:xfr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2000" b="1" dirty="0" smtClean="0">
                <a:solidFill>
                  <a:srgbClr val="040400"/>
                </a:solidFill>
                <a:latin typeface="Times New Roman Cyr" pitchFamily="18" charset="-52"/>
              </a:rPr>
              <a:t>КАРТА ЗОЛОТОНОСНОСТИ И ПРОГНОЗА ЕНИСЕЙСКОГО КРЯЖА МАСШТАБА 1:500 000</a:t>
            </a:r>
            <a:endParaRPr lang="ru-RU" sz="2000" b="1" dirty="0">
              <a:solidFill>
                <a:srgbClr val="04040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427984" y="1772816"/>
            <a:ext cx="4608512" cy="2592288"/>
          </a:xfrm>
          <a:prstGeom prst="rect">
            <a:avLst/>
          </a:prstGeom>
          <a:solidFill>
            <a:srgbClr val="FCFCE8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2880" tIns="91440"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Результатом данного этапа исследований территории Центральной Сибири явилось не только обоснование постановки ГДП-200 с подготовкой к изданию комплектов Госгеолкарты-200/2, но и создание карт золотоносности на две крупные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минерагенические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провинции Енисейскую и Тувинскую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карту полезных ископаемых Восточного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Саяна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(в пределах Красноярского края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). 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AB104A00-F35A-46D7-A2D4-A4D00377BAB4}" type="slidenum">
              <a:rPr lang="ru-RU"/>
              <a:pPr>
                <a:defRPr/>
              </a:pPr>
              <a:t>6</a:t>
            </a:fld>
            <a:endParaRPr lang="ru-RU"/>
          </a:p>
        </p:txBody>
      </p:sp>
      <p:pic>
        <p:nvPicPr>
          <p:cNvPr id="5" name="Содержимо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817231"/>
            <a:ext cx="4926632" cy="592413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99592" y="30907"/>
            <a:ext cx="7200800" cy="691505"/>
          </a:xfr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2000" b="1" dirty="0" smtClean="0">
                <a:solidFill>
                  <a:srgbClr val="040400"/>
                </a:solidFill>
                <a:latin typeface="Times New Roman Cyr" pitchFamily="18" charset="-52"/>
              </a:rPr>
              <a:t>КАРТА ПОЛЕЗНЫХ ИСКОПАЕМЫХ ВОСТОЧНОГО САЯНА</a:t>
            </a:r>
            <a:br>
              <a:rPr lang="ru-RU" sz="2000" b="1" dirty="0" smtClean="0">
                <a:solidFill>
                  <a:srgbClr val="040400"/>
                </a:solidFill>
                <a:latin typeface="Times New Roman Cyr" pitchFamily="18" charset="-52"/>
              </a:rPr>
            </a:br>
            <a:r>
              <a:rPr lang="ru-RU" sz="2000" b="1" dirty="0" smtClean="0">
                <a:solidFill>
                  <a:srgbClr val="040400"/>
                </a:solidFill>
                <a:latin typeface="Times New Roman Cyr" pitchFamily="18" charset="-52"/>
              </a:rPr>
              <a:t>МАСШТАБА 1:500 000</a:t>
            </a:r>
            <a:endParaRPr lang="ru-RU" sz="2000" b="1" dirty="0">
              <a:solidFill>
                <a:srgbClr val="0404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55ECD87A-26CE-4E89-833E-D6C6EE54EA8A}" type="slidenum">
              <a:rPr lang="ru-RU"/>
              <a:pPr>
                <a:defRPr/>
              </a:pPr>
              <a:t>7</a:t>
            </a:fld>
            <a:endParaRPr lang="ru-RU"/>
          </a:p>
        </p:txBody>
      </p:sp>
      <p:pic>
        <p:nvPicPr>
          <p:cNvPr id="5" name="Содержимо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836712"/>
            <a:ext cx="8746570" cy="511667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352928" cy="691505"/>
          </a:xfr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2000" b="1" dirty="0" smtClean="0">
                <a:solidFill>
                  <a:srgbClr val="040400"/>
                </a:solidFill>
                <a:latin typeface="Times New Roman Cyr" pitchFamily="18" charset="-52"/>
              </a:rPr>
              <a:t>КАРТА ЗОЛОТОНОСНОСТИ РЕСПУБЛИКИ ТЫВА</a:t>
            </a:r>
            <a:br>
              <a:rPr lang="ru-RU" sz="2000" b="1" dirty="0" smtClean="0">
                <a:solidFill>
                  <a:srgbClr val="040400"/>
                </a:solidFill>
                <a:latin typeface="Times New Roman Cyr" pitchFamily="18" charset="-52"/>
              </a:rPr>
            </a:br>
            <a:r>
              <a:rPr lang="ru-RU" sz="2000" b="1" dirty="0" smtClean="0">
                <a:solidFill>
                  <a:srgbClr val="040400"/>
                </a:solidFill>
                <a:latin typeface="Times New Roman Cyr" pitchFamily="18" charset="-52"/>
              </a:rPr>
              <a:t>МАСШТАБА 1:1 000 000</a:t>
            </a:r>
            <a:endParaRPr lang="ru-RU" sz="2000" b="1" dirty="0">
              <a:solidFill>
                <a:srgbClr val="04040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07504" y="5013176"/>
            <a:ext cx="8928992" cy="1728192"/>
          </a:xfrm>
          <a:prstGeom prst="rect">
            <a:avLst/>
          </a:prstGeom>
          <a:solidFill>
            <a:srgbClr val="FCFCE8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2880" tIns="91440"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  <a:defRPr/>
            </a:pPr>
            <a:r>
              <a:rPr lang="ru-RU" sz="1400" b="1" i="1" dirty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b="1" i="1" dirty="0" smtClean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одготовка сводных </a:t>
            </a:r>
            <a:r>
              <a:rPr lang="ru-RU" sz="1400" b="1" i="1" dirty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материалов, в свою очередь, завершилась разработкой программы региональных </a:t>
            </a:r>
            <a:r>
              <a:rPr lang="ru-RU" sz="1400" b="1" i="1" dirty="0" err="1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геологосъемочных</a:t>
            </a:r>
            <a:r>
              <a:rPr lang="ru-RU" sz="1400" b="1" i="1" dirty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 работ среднего масштаба и поисковых работ на первоочередных перспективных узлах и участках до 2030 г. К примеру, в республике Тыва были выбраны три первоочередных золоторудных узла, в пределах которых поставлены ревизионные поисковые работы завершившиеся в 2012 году оценкой ресурсов категории Р</a:t>
            </a:r>
            <a:r>
              <a:rPr lang="ru-RU" sz="1400" b="1" i="1" baseline="-25000" dirty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b="1" i="1" dirty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 и выявлением объекта с апробированными ресурсами в 35 тонн рудного золота в Алдан-</a:t>
            </a:r>
            <a:r>
              <a:rPr lang="ru-RU" sz="1400" b="1" i="1" dirty="0" err="1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Маадырском</a:t>
            </a:r>
            <a:r>
              <a:rPr lang="ru-RU" sz="1400" b="1" i="1" dirty="0">
                <a:solidFill>
                  <a:srgbClr val="040400"/>
                </a:solidFill>
                <a:latin typeface="Times New Roman" pitchFamily="18" charset="0"/>
                <a:cs typeface="Times New Roman" pitchFamily="18" charset="0"/>
              </a:rPr>
              <a:t> узле. А в 2013 году, только что завершился конкурс на выполнение поисковых работ еще в одном перспективном золоторудном узле республики.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F3869240-6FA2-4401-A554-F41DF1E88590}" type="slidenum">
              <a:rPr lang="ru-RU"/>
              <a:pPr>
                <a:defRPr/>
              </a:pPr>
              <a:t>8</a:t>
            </a:fld>
            <a:endParaRPr lang="ru-RU"/>
          </a:p>
        </p:txBody>
      </p:sp>
      <p:pic>
        <p:nvPicPr>
          <p:cNvPr id="5" name="Содержимо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012" y="980728"/>
            <a:ext cx="7980428" cy="579850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29858" y="44624"/>
            <a:ext cx="6624736" cy="864096"/>
          </a:xfr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2000" b="1" dirty="0" smtClean="0">
                <a:solidFill>
                  <a:srgbClr val="040400"/>
                </a:solidFill>
                <a:latin typeface="Times New Roman Cyr" pitchFamily="18" charset="-52"/>
              </a:rPr>
              <a:t>ОБЗОРНАЯ ГЕОЛОГО-МИНЕРАГЕНИЧЕСКАЯ КАРТА</a:t>
            </a:r>
            <a:br>
              <a:rPr lang="ru-RU" sz="2000" b="1" dirty="0" smtClean="0">
                <a:solidFill>
                  <a:srgbClr val="040400"/>
                </a:solidFill>
                <a:latin typeface="Times New Roman Cyr" pitchFamily="18" charset="-52"/>
              </a:rPr>
            </a:br>
            <a:r>
              <a:rPr lang="ru-RU" sz="2000" b="1" dirty="0" smtClean="0">
                <a:solidFill>
                  <a:srgbClr val="040400"/>
                </a:solidFill>
                <a:latin typeface="Times New Roman Cyr" pitchFamily="18" charset="-52"/>
              </a:rPr>
              <a:t>ЮЖНО-ТУВИНСКОГО ГИПЕРБАЗИТОВОГО ПОЯСА</a:t>
            </a:r>
            <a:br>
              <a:rPr lang="ru-RU" sz="2000" b="1" dirty="0" smtClean="0">
                <a:solidFill>
                  <a:srgbClr val="040400"/>
                </a:solidFill>
                <a:latin typeface="Times New Roman Cyr" pitchFamily="18" charset="-52"/>
              </a:rPr>
            </a:br>
            <a:r>
              <a:rPr lang="ru-RU" sz="2000" b="1" dirty="0" smtClean="0">
                <a:solidFill>
                  <a:srgbClr val="040400"/>
                </a:solidFill>
                <a:latin typeface="Times New Roman Cyr" pitchFamily="18" charset="-52"/>
              </a:rPr>
              <a:t>МАСШТАБА 1:200 000</a:t>
            </a:r>
            <a:endParaRPr lang="ru-RU" sz="2000" b="1" dirty="0">
              <a:solidFill>
                <a:srgbClr val="04040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906" y="5582884"/>
            <a:ext cx="9001000" cy="1242138"/>
          </a:xfrm>
          <a:prstGeom prst="rect">
            <a:avLst/>
          </a:prstGeom>
          <a:solidFill>
            <a:srgbClr val="FCFCE8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2880" tIns="91440"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  <a:defRPr/>
            </a:pP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В процессе же работы по подготовке миллионных листов была выполнена переоценка Южно-Тувинского гипербазитового пояса на хромовые руды и даны рекомендации по постановке поисковых работ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Сегодня, первый этап планомерного изучения </a:t>
            </a:r>
            <a:r>
              <a:rPr lang="ru-RU" sz="1400" b="1" i="1" dirty="0" err="1">
                <a:latin typeface="Times New Roman" pitchFamily="18" charset="0"/>
                <a:cs typeface="Times New Roman" pitchFamily="18" charset="0"/>
              </a:rPr>
              <a:t>Агардагского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 массива, наиболее перспективного на выявление хромового оруденения в ранге малого-среднего месторождения с 30-40% рудами, закончен обоснованием постановки поисковых работ на локальном участке с подготовкой ресурсов категории Р</a:t>
            </a:r>
            <a:r>
              <a:rPr lang="ru-RU" sz="1400" b="1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4376" y="44624"/>
            <a:ext cx="5652120" cy="829614"/>
          </a:xfr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  <a:t/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 Cyr" pitchFamily="18" charset="-52"/>
              </a:rPr>
            </a:br>
            <a:r>
              <a:rPr lang="ru-RU" sz="1800" b="1" dirty="0" smtClean="0">
                <a:solidFill>
                  <a:srgbClr val="040400"/>
                </a:solidFill>
                <a:latin typeface="Times New Roman Cyr" pitchFamily="18" charset="-52"/>
              </a:rPr>
              <a:t>РЕГИОНАЛЬНЫЕ ГЕОЛОГОСЪЁМОЧНЫЕ РАБОТЫ НА ТЕРРИТОРИИ ЦЕНТРАЛЬНОЙ СИБИРИ МАСШТАБА 1:200 000</a:t>
            </a:r>
            <a:endParaRPr lang="ru-RU" sz="1800" b="1" dirty="0">
              <a:solidFill>
                <a:srgbClr val="0404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" y="5842000"/>
            <a:ext cx="2133600" cy="304800"/>
          </a:xfrm>
        </p:spPr>
        <p:txBody>
          <a:bodyPr/>
          <a:lstStyle/>
          <a:p>
            <a:pPr>
              <a:defRPr/>
            </a:pPr>
            <a:fld id="{B42EFFDA-6ED7-40EC-B503-72A402FC9A64}" type="slidenum">
              <a:rPr lang="ru-RU"/>
              <a:pPr>
                <a:defRPr/>
              </a:pPr>
              <a:t>9</a:t>
            </a:fld>
            <a:endParaRPr lang="ru-RU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112585"/>
            <a:ext cx="3225830" cy="6556775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Объект 2"/>
          <p:cNvSpPr txBox="1">
            <a:spLocks/>
          </p:cNvSpPr>
          <p:nvPr/>
        </p:nvSpPr>
        <p:spPr>
          <a:xfrm>
            <a:off x="2843808" y="908720"/>
            <a:ext cx="6264696" cy="5832648"/>
          </a:xfrm>
          <a:prstGeom prst="rect">
            <a:avLst/>
          </a:prstGeom>
          <a:solidFill>
            <a:srgbClr val="FCFCE8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2880" tIns="91440"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  <a:defRPr/>
            </a:pP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В 90-е годы геологическая служба страны перешла на новый этап регионального геологического изучения территории Российской Федерации, к созданию Государственной геологической карты РФ масштаба 1:200 000 второго издания. </a:t>
            </a:r>
            <a:endParaRPr lang="ru-RU" sz="135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/>
              <a:buNone/>
              <a:defRPr/>
            </a:pPr>
            <a:r>
              <a:rPr lang="ru-RU" sz="1350" b="1" i="1" dirty="0" smtClean="0">
                <a:latin typeface="Times New Roman" pitchFamily="18" charset="0"/>
                <a:cs typeface="Times New Roman" pitchFamily="18" charset="0"/>
              </a:rPr>
              <a:t>Новизна </a:t>
            </a: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этого этапа заключалась в отказе от проведения </a:t>
            </a:r>
            <a:r>
              <a:rPr lang="ru-RU" sz="1350" b="1" i="1" dirty="0" err="1">
                <a:latin typeface="Times New Roman" pitchFamily="18" charset="0"/>
                <a:cs typeface="Times New Roman" pitchFamily="18" charset="0"/>
              </a:rPr>
              <a:t>геологосъемочных</a:t>
            </a: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 работ масштаба 1:50 000, как весьма затратного вида исследований и переходу к проведению геологического </a:t>
            </a:r>
            <a:r>
              <a:rPr lang="ru-RU" sz="1350" b="1" i="1" dirty="0" err="1">
                <a:latin typeface="Times New Roman" pitchFamily="18" charset="0"/>
                <a:cs typeface="Times New Roman" pitchFamily="18" charset="0"/>
              </a:rPr>
              <a:t>доизучения</a:t>
            </a: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 ранее заснятых площадей </a:t>
            </a:r>
            <a:r>
              <a:rPr lang="ru-RU" sz="1350" b="1" i="1" dirty="0" smtClean="0">
                <a:latin typeface="Times New Roman" pitchFamily="18" charset="0"/>
                <a:cs typeface="Times New Roman" pitchFamily="18" charset="0"/>
              </a:rPr>
              <a:t>масштаба </a:t>
            </a: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1:200 000 (ГДП-200) на основе комплексного использования геофизических, геохимических и аэрокосмических материалов с оценкой территорий на полезные ископаемые с использованием компьютерных технологий.</a:t>
            </a:r>
          </a:p>
          <a:p>
            <a:pPr marL="0" indent="0">
              <a:buFont typeface="Wingdings 2"/>
              <a:buNone/>
              <a:defRPr/>
            </a:pPr>
            <a:r>
              <a:rPr lang="ru-RU" sz="1350" b="1" i="1" dirty="0" err="1">
                <a:latin typeface="Times New Roman" pitchFamily="18" charset="0"/>
                <a:cs typeface="Times New Roman" pitchFamily="18" charset="0"/>
              </a:rPr>
              <a:t>Геологосъемочные</a:t>
            </a: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 работы при создании Госгеолкарты-200/2 ориентированы на сбор и комплексную обработку геолого-геофизической, геохимической и аэрокосмической </a:t>
            </a:r>
            <a:r>
              <a:rPr lang="ru-RU" sz="1350" b="1" i="1" dirty="0" smtClean="0">
                <a:latin typeface="Times New Roman" pitchFamily="18" charset="0"/>
                <a:cs typeface="Times New Roman" pitchFamily="18" charset="0"/>
              </a:rPr>
              <a:t>информации </a:t>
            </a: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на основе широкого применения компьютерных технологий. Обновленные Госгеолкарты-200/2 принципиально отличаются от старых карт в содержании, в составе комплекта, который, в том числе, включает карту закономерностей размещения и прогноза профилирующих </a:t>
            </a:r>
            <a:r>
              <a:rPr lang="ru-RU" sz="1350" b="1" i="1" dirty="0" smtClean="0">
                <a:latin typeface="Times New Roman" pitchFamily="18" charset="0"/>
                <a:cs typeface="Times New Roman" pitchFamily="18" charset="0"/>
              </a:rPr>
              <a:t>полезных </a:t>
            </a: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ископаемых, эколого-геологическую карту (схему), карту четвертичных (кайнозойских) отложений и др. </a:t>
            </a:r>
          </a:p>
          <a:p>
            <a:pPr marL="0" indent="0">
              <a:buFont typeface="Wingdings 2"/>
              <a:buNone/>
              <a:defRPr/>
            </a:pP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За прошедшие 20 лет Госгеолкарта-200/2 (второго поколения) стала базовой геолого-картографической основой для прогнозирования всех видов минеральных ресурсов и рационального недропользования, важнейшим начальным звеном в цепи геологоразведочного процесса. За этот период подготовлены к изданию и частично изданы 43 комплекта Госгеолкарты-200 второго издания по горнорудным районам Красноярского края и Республики </a:t>
            </a:r>
            <a:r>
              <a:rPr lang="ru-RU" sz="1350" b="1" i="1" dirty="0" smtClean="0">
                <a:latin typeface="Times New Roman" pitchFamily="18" charset="0"/>
                <a:cs typeface="Times New Roman" pitchFamily="18" charset="0"/>
              </a:rPr>
              <a:t>Хакасия. </a:t>
            </a:r>
            <a:endParaRPr lang="ru-RU" sz="135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4174</TotalTime>
  <Words>1642</Words>
  <Application>Microsoft Office PowerPoint</Application>
  <PresentationFormat>Экран (4:3)</PresentationFormat>
  <Paragraphs>124</Paragraphs>
  <Slides>31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Times New Roman</vt:lpstr>
      <vt:lpstr>Arial</vt:lpstr>
      <vt:lpstr>Palatino Linotype</vt:lpstr>
      <vt:lpstr>Wingdings</vt:lpstr>
      <vt:lpstr>Tahoma</vt:lpstr>
      <vt:lpstr>Times New Roman Cyr</vt:lpstr>
      <vt:lpstr>Wingdings 2</vt:lpstr>
      <vt:lpstr>Базовая</vt:lpstr>
      <vt:lpstr>Презентация PowerPoint</vt:lpstr>
      <vt:lpstr>Презентация PowerPoint</vt:lpstr>
      <vt:lpstr>  РЕГИОНАЛЬНЫЕ ГЕОЛОГОСЪЁМОЧНЫЕ РАБОТЫ НА ТЕРРИТОРИИ ЦЕНТРАЛЬНОЙ СИБИРИ МАСШТАБА 1:1 000 000</vt:lpstr>
      <vt:lpstr>Презентация PowerPoint</vt:lpstr>
      <vt:lpstr>  КАРТА ЗОЛОТОНОСНОСТИ И ПРОГНОЗА ЕНИСЕЙСКОГО КРЯЖА МАСШТАБА 1:500 000</vt:lpstr>
      <vt:lpstr>  КАРТА ПОЛЕЗНЫХ ИСКОПАЕМЫХ ВОСТОЧНОГО САЯНА МАСШТАБА 1:500 000</vt:lpstr>
      <vt:lpstr>  КАРТА ЗОЛОТОНОСНОСТИ РЕСПУБЛИКИ ТЫВА МАСШТАБА 1:1 000 000</vt:lpstr>
      <vt:lpstr>  ОБЗОРНАЯ ГЕОЛОГО-МИНЕРАГЕНИЧЕСКАЯ КАРТА ЮЖНО-ТУВИНСКОГО ГИПЕРБАЗИТОВОГО ПОЯСА МАСШТАБА 1:200 000</vt:lpstr>
      <vt:lpstr>  РЕГИОНАЛЬНЫЕ ГЕОЛОГОСЪЁМОЧНЫЕ РАБОТЫ НА ТЕРРИТОРИИ ЦЕНТРАЛЬНОЙ СИБИРИ МАСШТАБА 1:200 000</vt:lpstr>
      <vt:lpstr>  РЕГИОНАЛЬНЫЕ ГЕОЛОГОСЪЁМОЧНЫЕ РАБОТЫ НА ТЕРРИТОРИИ ЦЕНТРАЛЬНОЙ СИБИРИ МАСШТАБА 1:200 000</vt:lpstr>
      <vt:lpstr>  КАРТА ЗАКОНОМЕРНОСТЕЙ РАЗМЕЩЕНИЯ И ПРОГНОЗА ПОЛЕЗНЫХ ИСКОПАЕМЫХ ДОЧЕТВЕРТИЧНЫХ ОТЛОЖЕНИЙ ЗАПАДНАЯ ЧАСТЬ КАНСКО-АЧИНСКОГО БУРОУГОЛЬНОГО БАССЕЙНА МАСШТАБА 1:100 000</vt:lpstr>
      <vt:lpstr>  РЕГИОНАЛЬНЫЕ ГЕОЛОГОСЪЁМОЧНЫЕ РАБОТЫ НА ТЕРРИТОРИИ ЦЕНТРАЛЬНОЙ СИБИРИ МАСШТАБА 1:200 000</vt:lpstr>
      <vt:lpstr>  РЕГИОНАЛЬНЫЕ ГЕОЛОГОСЪЁМОЧНЫЕ РАБОТЫ НА СЕВЕРЕ ЕНИСЕЙСКОГО КРЯЖА, НА ЛИСТАХ P-46-XXXII, P-46-XXXIII МАСШТАБА 1:200 000</vt:lpstr>
      <vt:lpstr>  СХЕМА МИНЕРАГЕНИЧЕСКОГО РАЙОНИРОВАНИЯ И ПРОГНОЗА ПОЛЕЗНЫХ ИСКОПАЕМЫХ (P-46-XXXII)</vt:lpstr>
      <vt:lpstr>  СХЕМА МИНЕРАГЕНИЧЕСКОГО РАЙОНИРОВАНИЯ И ПРОГНОЗА ПОЛЕЗНЫХ ИСКОПАЕМЫХ (P-46-XXXIII)</vt:lpstr>
      <vt:lpstr>  РЕГИОНАЛЬНЫЕ ГЕОЛОГОСЪЁМОЧНЫЕ РАБОТЫ НА ТЕРРИТОРИИ ЦЕНТРАЛЬНОЙ СИБИРИ МАСШТАБА 1:200 000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РАСШИРЯЯ ГРАНИЦЫ – УКРЕПЛЯЕМ МИНЕРАЛЬНО-СЫРЬЕВУЮ БАЗУ СТРАНЫ</vt:lpstr>
    </vt:vector>
  </TitlesOfParts>
  <Company>WORKGROUP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Махнева</dc:creator>
  <cp:lastModifiedBy>Admin</cp:lastModifiedBy>
  <cp:revision>288</cp:revision>
  <cp:lastPrinted>2013-04-12T04:52:09Z</cp:lastPrinted>
  <dcterms:created xsi:type="dcterms:W3CDTF">2008-03-02T04:41:54Z</dcterms:created>
  <dcterms:modified xsi:type="dcterms:W3CDTF">2013-04-12T05:03:42Z</dcterms:modified>
</cp:coreProperties>
</file>