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542" r:id="rId2"/>
    <p:sldId id="551" r:id="rId3"/>
    <p:sldId id="581" r:id="rId4"/>
    <p:sldId id="574" r:id="rId5"/>
    <p:sldId id="568" r:id="rId6"/>
    <p:sldId id="573" r:id="rId7"/>
    <p:sldId id="575" r:id="rId8"/>
    <p:sldId id="576" r:id="rId9"/>
    <p:sldId id="577" r:id="rId10"/>
    <p:sldId id="580" r:id="rId11"/>
    <p:sldId id="552" r:id="rId12"/>
    <p:sldId id="570" r:id="rId13"/>
    <p:sldId id="553" r:id="rId14"/>
    <p:sldId id="578" r:id="rId15"/>
    <p:sldId id="582" r:id="rId16"/>
    <p:sldId id="556" r:id="rId17"/>
    <p:sldId id="572" r:id="rId18"/>
    <p:sldId id="483" r:id="rId19"/>
    <p:sldId id="579" r:id="rId20"/>
    <p:sldId id="561" r:id="rId21"/>
    <p:sldId id="563" r:id="rId22"/>
    <p:sldId id="584" r:id="rId23"/>
    <p:sldId id="566" r:id="rId24"/>
  </p:sldIdLst>
  <p:sldSz cx="9906000" cy="6858000" type="A4"/>
  <p:notesSz cx="6810375" cy="99425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FFFF66"/>
    <a:srgbClr val="0000FF"/>
    <a:srgbClr val="FF99CC"/>
    <a:srgbClr val="A88000"/>
    <a:srgbClr val="C09200"/>
    <a:srgbClr val="009900"/>
    <a:srgbClr val="FF0066"/>
    <a:srgbClr val="0066FF"/>
    <a:srgbClr val="008000"/>
    <a:srgbClr val="FF66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42" autoAdjust="0"/>
    <p:restoredTop sz="86870" autoAdjust="0"/>
  </p:normalViewPr>
  <p:slideViewPr>
    <p:cSldViewPr snapToGrid="0">
      <p:cViewPr>
        <p:scale>
          <a:sx n="80" d="100"/>
          <a:sy n="80" d="100"/>
        </p:scale>
        <p:origin x="-810" y="-732"/>
      </p:cViewPr>
      <p:guideLst>
        <p:guide orient="horz" pos="2161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-2148" y="-102"/>
      </p:cViewPr>
      <p:guideLst>
        <p:guide orient="horz" pos="3132"/>
        <p:guide pos="2145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56852" cy="48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6" tIns="47782" rIns="95566" bIns="47782" numCol="1" anchor="t" anchorCtr="0" compatLnSpc="1">
            <a:prstTxWarp prst="textNoShape">
              <a:avLst/>
            </a:prstTxWarp>
          </a:bodyPr>
          <a:lstStyle>
            <a:lvl1pPr defTabSz="959848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3524" y="1"/>
            <a:ext cx="2956851" cy="48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6" tIns="47782" rIns="95566" bIns="47782" numCol="1" anchor="t" anchorCtr="0" compatLnSpc="1">
            <a:prstTxWarp prst="textNoShape">
              <a:avLst/>
            </a:prstTxWarp>
          </a:bodyPr>
          <a:lstStyle>
            <a:lvl1pPr algn="r" defTabSz="959848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57005"/>
            <a:ext cx="2956852" cy="485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6" tIns="47782" rIns="95566" bIns="47782" numCol="1" anchor="b" anchorCtr="0" compatLnSpc="1">
            <a:prstTxWarp prst="textNoShape">
              <a:avLst/>
            </a:prstTxWarp>
          </a:bodyPr>
          <a:lstStyle>
            <a:lvl1pPr defTabSz="959848"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3524" y="9457005"/>
            <a:ext cx="2956851" cy="485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6" tIns="47782" rIns="95566" bIns="47782" numCol="1" anchor="b" anchorCtr="0" compatLnSpc="1">
            <a:prstTxWarp prst="textNoShape">
              <a:avLst/>
            </a:prstTxWarp>
          </a:bodyPr>
          <a:lstStyle>
            <a:lvl1pPr algn="r" defTabSz="959848">
              <a:defRPr/>
            </a:lvl1pPr>
          </a:lstStyle>
          <a:p>
            <a:pPr>
              <a:defRPr/>
            </a:pPr>
            <a:fld id="{B2DA4CA3-E302-4CC1-860B-6B7C1F81CE24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2952531" cy="499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309" tIns="44155" rIns="88309" bIns="44155" numCol="1" anchor="t" anchorCtr="0" compatLnSpc="1">
            <a:prstTxWarp prst="textNoShape">
              <a:avLst/>
            </a:prstTxWarp>
          </a:bodyPr>
          <a:lstStyle>
            <a:lvl1pPr defTabSz="885033">
              <a:defRPr sz="11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6766" y="2"/>
            <a:ext cx="2952531" cy="499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309" tIns="44155" rIns="88309" bIns="44155" numCol="1" anchor="t" anchorCtr="0" compatLnSpc="1">
            <a:prstTxWarp prst="textNoShape">
              <a:avLst/>
            </a:prstTxWarp>
          </a:bodyPr>
          <a:lstStyle>
            <a:lvl1pPr algn="r" defTabSz="885033">
              <a:defRPr sz="11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2788" y="741363"/>
            <a:ext cx="5384800" cy="3729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606" y="4720372"/>
            <a:ext cx="5449164" cy="4476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309" tIns="44155" rIns="88309" bIns="441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43065"/>
            <a:ext cx="2952531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309" tIns="44155" rIns="88309" bIns="44155" numCol="1" anchor="b" anchorCtr="0" compatLnSpc="1">
            <a:prstTxWarp prst="textNoShape">
              <a:avLst/>
            </a:prstTxWarp>
          </a:bodyPr>
          <a:lstStyle>
            <a:lvl1pPr defTabSz="885033">
              <a:defRPr sz="11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6766" y="9443065"/>
            <a:ext cx="2952531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309" tIns="44155" rIns="88309" bIns="44155" numCol="1" anchor="b" anchorCtr="0" compatLnSpc="1">
            <a:prstTxWarp prst="textNoShape">
              <a:avLst/>
            </a:prstTxWarp>
          </a:bodyPr>
          <a:lstStyle>
            <a:lvl1pPr algn="r" defTabSz="885033">
              <a:defRPr sz="1100"/>
            </a:lvl1pPr>
          </a:lstStyle>
          <a:p>
            <a:pPr>
              <a:defRPr/>
            </a:pPr>
            <a:fld id="{15A3DFDC-4E6C-4E68-8084-D0DD90A2D9D3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58025" y="609600"/>
            <a:ext cx="2103438" cy="54879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4539" y="609600"/>
            <a:ext cx="6161087" cy="54879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tel, tekst og utkli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42950" y="609600"/>
            <a:ext cx="8420100" cy="11430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1"/>
          </p:nvPr>
        </p:nvSpPr>
        <p:spPr>
          <a:xfrm>
            <a:off x="742950" y="1981200"/>
            <a:ext cx="4127500" cy="411480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utklipp 3"/>
          <p:cNvSpPr>
            <a:spLocks noGrp="1"/>
          </p:cNvSpPr>
          <p:nvPr>
            <p:ph type="clipArt" sz="half" idx="2"/>
          </p:nvPr>
        </p:nvSpPr>
        <p:spPr>
          <a:xfrm>
            <a:off x="5035550" y="1981200"/>
            <a:ext cx="4127500" cy="4114800"/>
          </a:xfrm>
        </p:spPr>
        <p:txBody>
          <a:bodyPr/>
          <a:lstStyle/>
          <a:p>
            <a:pPr lvl="0"/>
            <a:endParaRPr lang="nb-NO" noProof="0" smtClean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4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4538" y="1982788"/>
            <a:ext cx="41322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1" y="1982788"/>
            <a:ext cx="41322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535113"/>
            <a:ext cx="43767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1" y="2174875"/>
            <a:ext cx="43767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1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2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2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2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PP_MALSide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44539" y="609600"/>
            <a:ext cx="84169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1870" tIns="40935" rIns="81870" bIns="4093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Klikk for å redigere tittelstil i malen</a:t>
            </a:r>
          </a:p>
        </p:txBody>
      </p:sp>
      <p:sp>
        <p:nvSpPr>
          <p:cNvPr id="1028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4539" y="1982788"/>
            <a:ext cx="841692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1870" tIns="40935" rIns="81870" bIns="409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Klikk for å redigere tekststiler i malen</a:t>
            </a:r>
          </a:p>
          <a:p>
            <a:pPr lvl="1"/>
            <a:r>
              <a:rPr lang="en-GB" smtClean="0"/>
              <a:t>Andre nivå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18" r:id="rId1"/>
    <p:sldLayoutId id="2147485919" r:id="rId2"/>
    <p:sldLayoutId id="2147485920" r:id="rId3"/>
    <p:sldLayoutId id="2147485921" r:id="rId4"/>
    <p:sldLayoutId id="2147485922" r:id="rId5"/>
    <p:sldLayoutId id="2147485923" r:id="rId6"/>
    <p:sldLayoutId id="2147485924" r:id="rId7"/>
    <p:sldLayoutId id="2147485925" r:id="rId8"/>
    <p:sldLayoutId id="2147485926" r:id="rId9"/>
    <p:sldLayoutId id="2147485927" r:id="rId10"/>
    <p:sldLayoutId id="2147485928" r:id="rId11"/>
    <p:sldLayoutId id="2147485929" r:id="rId12"/>
  </p:sldLayoutIdLst>
  <p:transition/>
  <p:txStyles>
    <p:titleStyle>
      <a:lvl1pPr algn="ctr" defTabSz="817563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817563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2pPr>
      <a:lvl3pPr algn="ctr" defTabSz="817563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3pPr>
      <a:lvl4pPr algn="ctr" defTabSz="817563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4pPr>
      <a:lvl5pPr algn="ctr" defTabSz="817563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5pPr>
      <a:lvl6pPr marL="457200" algn="ctr" defTabSz="817563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6pPr>
      <a:lvl7pPr marL="914400" algn="ctr" defTabSz="817563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7pPr>
      <a:lvl8pPr marL="1371600" algn="ctr" defTabSz="817563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8pPr>
      <a:lvl9pPr marL="1828800" algn="ctr" defTabSz="817563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9pPr>
    </p:titleStyle>
    <p:bodyStyle>
      <a:lvl1pPr marL="307975" indent="-307975" algn="l" defTabSz="817563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B61212"/>
          </a:solidFill>
          <a:latin typeface="+mn-lt"/>
          <a:ea typeface="+mn-ea"/>
          <a:cs typeface="+mn-cs"/>
        </a:defRPr>
      </a:lvl1pPr>
      <a:lvl2pPr marL="665163" indent="-255588" algn="l" defTabSz="817563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445592"/>
          </a:solidFill>
          <a:latin typeface="+mn-lt"/>
        </a:defRPr>
      </a:lvl2pPr>
      <a:lvl3pPr marL="1022350" indent="-204788" algn="l" defTabSz="817563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433513" indent="-206375" algn="l" defTabSz="817563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</a:defRPr>
      </a:lvl4pPr>
      <a:lvl5pPr marL="1843088" indent="-204788" algn="l" defTabSz="817563" rtl="0" eaLnBrk="0" fontAlgn="base" hangingPunct="0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5pPr>
      <a:lvl6pPr marL="2300288" indent="-204788" algn="l" defTabSz="817563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6pPr>
      <a:lvl7pPr marL="2757488" indent="-204788" algn="l" defTabSz="817563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7pPr>
      <a:lvl8pPr marL="3214688" indent="-204788" algn="l" defTabSz="817563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8pPr>
      <a:lvl9pPr marL="3671888" indent="-204788" algn="l" defTabSz="817563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hyperlink" Target="http://www.dirmin.no/" TargetMode="Externa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hyperlink" Target="http://www.dirmin.no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rmin.no/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gif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\\FILER2\Smelror_Morten\Dokumenter\My Pictures\Bilder Foto\Norske Landskap\Fjell\DSC_0026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0" y="-1"/>
            <a:ext cx="9906000" cy="6858001"/>
          </a:xfrm>
          <a:prstGeom prst="rect">
            <a:avLst/>
          </a:prstGeom>
          <a:noFill/>
        </p:spPr>
      </p:pic>
      <p:sp>
        <p:nvSpPr>
          <p:cNvPr id="4" name="TekstSylinder 3"/>
          <p:cNvSpPr txBox="1"/>
          <p:nvPr/>
        </p:nvSpPr>
        <p:spPr>
          <a:xfrm>
            <a:off x="1626874" y="621465"/>
            <a:ext cx="70183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+mn-lt"/>
              </a:rPr>
              <a:t>New survey program for mineral resources in Norway</a:t>
            </a:r>
            <a:endParaRPr lang="nb-NO" sz="3200" b="1" dirty="0" smtClean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TekstSylinder 5"/>
          <p:cNvSpPr txBox="1"/>
          <p:nvPr/>
        </p:nvSpPr>
        <p:spPr>
          <a:xfrm>
            <a:off x="3594" y="6125563"/>
            <a:ext cx="35076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1600" b="1" dirty="0" smtClean="0">
                <a:solidFill>
                  <a:schemeClr val="bg1"/>
                </a:solidFill>
                <a:latin typeface="+mn-lt"/>
              </a:rPr>
              <a:t>Jan Cramer</a:t>
            </a:r>
          </a:p>
          <a:p>
            <a:pPr algn="ctr"/>
            <a:r>
              <a:rPr lang="nb-NO" sz="1600" b="1" dirty="0" err="1" smtClean="0">
                <a:solidFill>
                  <a:schemeClr val="bg1"/>
                </a:solidFill>
                <a:latin typeface="+mn-lt"/>
              </a:rPr>
              <a:t>Geological</a:t>
            </a:r>
            <a:r>
              <a:rPr lang="nb-NO" sz="1600" b="1" dirty="0" smtClean="0">
                <a:solidFill>
                  <a:schemeClr val="bg1"/>
                </a:solidFill>
                <a:latin typeface="+mn-lt"/>
              </a:rPr>
              <a:t> Survey </a:t>
            </a:r>
            <a:r>
              <a:rPr lang="nb-NO" sz="1600" b="1" dirty="0" err="1" smtClean="0">
                <a:solidFill>
                  <a:schemeClr val="bg1"/>
                </a:solidFill>
                <a:latin typeface="+mn-lt"/>
              </a:rPr>
              <a:t>of</a:t>
            </a:r>
            <a:r>
              <a:rPr lang="nb-NO" sz="16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nb-NO" sz="1600" b="1" dirty="0" err="1" smtClean="0">
                <a:solidFill>
                  <a:schemeClr val="bg1"/>
                </a:solidFill>
                <a:latin typeface="+mn-lt"/>
              </a:rPr>
              <a:t>Norway</a:t>
            </a:r>
            <a:endParaRPr lang="nb-NO" sz="16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Bilde 3" descr="Kule_transp.gif"/>
          <p:cNvPicPr preferRelativeResize="0"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45881" y="6355804"/>
            <a:ext cx="36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77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1294772" y="2101930"/>
            <a:ext cx="875707" cy="932422"/>
            <a:chOff x="1294772" y="2101930"/>
            <a:chExt cx="875707" cy="932422"/>
          </a:xfrm>
        </p:grpSpPr>
        <p:sp>
          <p:nvSpPr>
            <p:cNvPr id="4" name="Oval 3"/>
            <p:cNvSpPr/>
            <p:nvPr/>
          </p:nvSpPr>
          <p:spPr>
            <a:xfrm>
              <a:off x="1294772" y="2386652"/>
              <a:ext cx="858177" cy="6477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769407" y="2101930"/>
              <a:ext cx="4010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b="1" dirty="0" smtClean="0">
                  <a:solidFill>
                    <a:srgbClr val="FF0000"/>
                  </a:solidFill>
                  <a:latin typeface="+mn-lt"/>
                  <a:sym typeface="Wingdings"/>
                </a:rPr>
                <a:t></a:t>
              </a:r>
              <a:endParaRPr lang="en-US" b="1" dirty="0">
                <a:solidFill>
                  <a:srgbClr val="FF0000"/>
                </a:solidFill>
                <a:latin typeface="+mn-lt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Filer2\Smelror_Morten\Dokumenter\Presentasjoner+ Rapporter\Mineralressurser\morten\graf_26-01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537523" y="2121562"/>
            <a:ext cx="4941888" cy="40322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Plassholder for innhold 2"/>
          <p:cNvSpPr txBox="1">
            <a:spLocks/>
          </p:cNvSpPr>
          <p:nvPr/>
        </p:nvSpPr>
        <p:spPr>
          <a:xfrm>
            <a:off x="1615756" y="2587405"/>
            <a:ext cx="3371732" cy="619456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1400" b="1" kern="0" dirty="0" smtClean="0">
                <a:solidFill>
                  <a:srgbClr val="951212"/>
                </a:solidFill>
                <a:latin typeface="+mn-lt"/>
              </a:rPr>
              <a:t>Claims area by the end of 2012:</a:t>
            </a: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1400" b="1" kern="0" dirty="0" smtClean="0">
                <a:solidFill>
                  <a:srgbClr val="951212"/>
                </a:solidFill>
                <a:latin typeface="+mn-lt"/>
              </a:rPr>
              <a:t> 30 000 km²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33955" t="14760" r="31789" b="6805"/>
          <a:stretch>
            <a:fillRect/>
          </a:stretch>
        </p:blipFill>
        <p:spPr bwMode="auto">
          <a:xfrm>
            <a:off x="5773003" y="532263"/>
            <a:ext cx="3100652" cy="443952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29231" t="33659" r="38875" b="15036"/>
          <a:stretch>
            <a:fillRect/>
          </a:stretch>
        </p:blipFill>
        <p:spPr bwMode="auto">
          <a:xfrm>
            <a:off x="6304580" y="2947916"/>
            <a:ext cx="2921308" cy="2935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" y="530107"/>
            <a:ext cx="57866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2060"/>
                </a:solidFill>
                <a:latin typeface="Verdana" pitchFamily="34" charset="0"/>
              </a:rPr>
              <a:t>Prospecting picks up:</a:t>
            </a:r>
            <a:endParaRPr lang="nb-NO" sz="28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6029447" y="5161599"/>
            <a:ext cx="3095767" cy="72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algn="ctr"/>
            <a:r>
              <a:rPr lang="en-GB" sz="1800" b="1" dirty="0" smtClean="0">
                <a:latin typeface="Verdana" pitchFamily="34" charset="0"/>
              </a:rPr>
              <a:t>“Mining companies </a:t>
            </a:r>
          </a:p>
          <a:p>
            <a:pPr algn="ctr"/>
            <a:r>
              <a:rPr lang="en-GB" sz="1800" b="1" dirty="0" smtClean="0">
                <a:latin typeface="Verdana" pitchFamily="34" charset="0"/>
              </a:rPr>
              <a:t>move into Norway”</a:t>
            </a:r>
            <a:endParaRPr lang="nb-NO" sz="1800" b="1" dirty="0">
              <a:latin typeface="Arial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077638" y="1440111"/>
            <a:ext cx="1861659" cy="646148"/>
            <a:chOff x="249568" y="252577"/>
            <a:chExt cx="1861659" cy="646148"/>
          </a:xfrm>
        </p:grpSpPr>
        <p:pic>
          <p:nvPicPr>
            <p:cNvPr id="10" name="Picture 2" descr="forsiden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49568" y="252577"/>
              <a:ext cx="1818600" cy="606201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793217" y="437060"/>
              <a:ext cx="1318010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nb-NO" sz="1200" dirty="0" err="1" smtClean="0">
                  <a:latin typeface="+mn-lt"/>
                  <a:cs typeface="Arial" pitchFamily="34" charset="0"/>
                </a:rPr>
                <a:t>Directorate</a:t>
              </a:r>
              <a:r>
                <a:rPr lang="nb-NO" sz="1200" dirty="0" smtClean="0">
                  <a:latin typeface="+mn-lt"/>
                  <a:cs typeface="Arial" pitchFamily="34" charset="0"/>
                </a:rPr>
                <a:t> of Mining</a:t>
              </a:r>
              <a:endParaRPr lang="en-US" sz="1200" dirty="0">
                <a:latin typeface="+mn-lt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Smelror_Morten\AppData\Local\Microsoft\Windows\Temporary Internet Files\Content.Outlook\587OCX37\FODD_MINNMutingfeb2013N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408126" cy="6858000"/>
          </a:xfrm>
          <a:prstGeom prst="rect">
            <a:avLst/>
          </a:prstGeom>
          <a:noFill/>
        </p:spPr>
      </p:pic>
      <p:pic>
        <p:nvPicPr>
          <p:cNvPr id="3" name="Picture 2" descr="\\Filer2\sandstad_jan_sverre\Dokumenter\BRUKER\Nordområdesatsing\Kartfigurer\MutingMay2012Finnmark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2" y="1"/>
            <a:ext cx="91646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kstSylinder 4"/>
          <p:cNvSpPr txBox="1">
            <a:spLocks noChangeArrowheads="1"/>
          </p:cNvSpPr>
          <p:nvPr/>
        </p:nvSpPr>
        <p:spPr bwMode="auto">
          <a:xfrm>
            <a:off x="4592639" y="4292600"/>
            <a:ext cx="134844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>
                <a:latin typeface="Arial" charset="0"/>
              </a:rPr>
              <a:t>SNG, Drake,</a:t>
            </a:r>
          </a:p>
          <a:p>
            <a:r>
              <a:rPr lang="nb-NO" sz="1600">
                <a:latin typeface="Arial" charset="0"/>
              </a:rPr>
              <a:t>NMG</a:t>
            </a:r>
          </a:p>
        </p:txBody>
      </p:sp>
      <p:sp>
        <p:nvSpPr>
          <p:cNvPr id="5" name="TekstSylinder 5"/>
          <p:cNvSpPr txBox="1">
            <a:spLocks noChangeArrowheads="1"/>
          </p:cNvSpPr>
          <p:nvPr/>
        </p:nvSpPr>
        <p:spPr bwMode="auto">
          <a:xfrm>
            <a:off x="6681788" y="260350"/>
            <a:ext cx="11304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>
                <a:latin typeface="Arial" charset="0"/>
              </a:rPr>
              <a:t>Norseman</a:t>
            </a:r>
          </a:p>
        </p:txBody>
      </p:sp>
      <p:sp>
        <p:nvSpPr>
          <p:cNvPr id="6" name="TekstSylinder 6"/>
          <p:cNvSpPr txBox="1">
            <a:spLocks noChangeArrowheads="1"/>
          </p:cNvSpPr>
          <p:nvPr/>
        </p:nvSpPr>
        <p:spPr bwMode="auto">
          <a:xfrm>
            <a:off x="1712913" y="3500438"/>
            <a:ext cx="10631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>
                <a:latin typeface="Arial" charset="0"/>
              </a:rPr>
              <a:t>SR, NMG</a:t>
            </a:r>
          </a:p>
        </p:txBody>
      </p:sp>
      <p:sp>
        <p:nvSpPr>
          <p:cNvPr id="7" name="TekstSylinder 7"/>
          <p:cNvSpPr txBox="1">
            <a:spLocks noChangeArrowheads="1"/>
          </p:cNvSpPr>
          <p:nvPr/>
        </p:nvSpPr>
        <p:spPr bwMode="auto">
          <a:xfrm>
            <a:off x="200025" y="4868863"/>
            <a:ext cx="13035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>
                <a:latin typeface="Arial" charset="0"/>
              </a:rPr>
              <a:t>Arctic Gold, </a:t>
            </a:r>
          </a:p>
          <a:p>
            <a:r>
              <a:rPr lang="nb-NO" sz="1600">
                <a:latin typeface="Arial" charset="0"/>
              </a:rPr>
              <a:t>Drake, SR,</a:t>
            </a:r>
          </a:p>
          <a:p>
            <a:r>
              <a:rPr lang="nb-NO" sz="1600">
                <a:latin typeface="Arial" charset="0"/>
              </a:rPr>
              <a:t>NMG</a:t>
            </a:r>
          </a:p>
        </p:txBody>
      </p:sp>
      <p:sp>
        <p:nvSpPr>
          <p:cNvPr id="8" name="TekstSylinder 8"/>
          <p:cNvSpPr txBox="1">
            <a:spLocks noChangeArrowheads="1"/>
          </p:cNvSpPr>
          <p:nvPr/>
        </p:nvSpPr>
        <p:spPr bwMode="auto">
          <a:xfrm>
            <a:off x="7977189" y="4292600"/>
            <a:ext cx="6639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>
                <a:latin typeface="Arial" charset="0"/>
              </a:rPr>
              <a:t>SR,</a:t>
            </a:r>
          </a:p>
          <a:p>
            <a:r>
              <a:rPr lang="nb-NO" sz="1600">
                <a:latin typeface="Arial" charset="0"/>
              </a:rPr>
              <a:t>NMG</a:t>
            </a:r>
          </a:p>
        </p:txBody>
      </p:sp>
      <p:sp>
        <p:nvSpPr>
          <p:cNvPr id="9" name="TekstSylinder 9"/>
          <p:cNvSpPr txBox="1">
            <a:spLocks noChangeArrowheads="1"/>
          </p:cNvSpPr>
          <p:nvPr/>
        </p:nvSpPr>
        <p:spPr bwMode="auto">
          <a:xfrm>
            <a:off x="6392862" y="3500439"/>
            <a:ext cx="162243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b-NO" sz="1600">
                <a:latin typeface="Arial" charset="0"/>
              </a:rPr>
              <a:t>SR</a:t>
            </a:r>
          </a:p>
          <a:p>
            <a:pPr algn="ctr"/>
            <a:r>
              <a:rPr lang="nb-NO" sz="1600">
                <a:latin typeface="Arial" charset="0"/>
              </a:rPr>
              <a:t>(Kiruna Iron Ab)</a:t>
            </a:r>
          </a:p>
        </p:txBody>
      </p:sp>
      <p:sp>
        <p:nvSpPr>
          <p:cNvPr id="10" name="TekstSylinder 10"/>
          <p:cNvSpPr txBox="1">
            <a:spLocks noChangeArrowheads="1"/>
          </p:cNvSpPr>
          <p:nvPr/>
        </p:nvSpPr>
        <p:spPr bwMode="auto">
          <a:xfrm>
            <a:off x="4953001" y="620713"/>
            <a:ext cx="6270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>
                <a:latin typeface="Arial" charset="0"/>
              </a:rPr>
              <a:t>NNC</a:t>
            </a:r>
          </a:p>
        </p:txBody>
      </p:sp>
      <p:sp>
        <p:nvSpPr>
          <p:cNvPr id="11" name="TekstSylinder 11"/>
          <p:cNvSpPr txBox="1">
            <a:spLocks noChangeArrowheads="1"/>
          </p:cNvSpPr>
          <p:nvPr/>
        </p:nvSpPr>
        <p:spPr bwMode="auto">
          <a:xfrm>
            <a:off x="2432050" y="2420939"/>
            <a:ext cx="86902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>
                <a:latin typeface="Arial" charset="0"/>
              </a:rPr>
              <a:t>Nussir, </a:t>
            </a:r>
          </a:p>
          <a:p>
            <a:endParaRPr lang="nb-NO" sz="1600">
              <a:latin typeface="Arial" charset="0"/>
            </a:endParaRPr>
          </a:p>
          <a:p>
            <a:r>
              <a:rPr lang="nb-NO" sz="1600">
                <a:latin typeface="Arial" charset="0"/>
              </a:rPr>
              <a:t>NMG</a:t>
            </a:r>
          </a:p>
        </p:txBody>
      </p:sp>
      <p:sp>
        <p:nvSpPr>
          <p:cNvPr id="12" name="TekstSylinder 12"/>
          <p:cNvSpPr txBox="1">
            <a:spLocks noChangeArrowheads="1"/>
          </p:cNvSpPr>
          <p:nvPr/>
        </p:nvSpPr>
        <p:spPr bwMode="auto">
          <a:xfrm>
            <a:off x="273051" y="2924175"/>
            <a:ext cx="78739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>
                <a:latin typeface="Arial" charset="0"/>
              </a:rPr>
              <a:t>Nordic</a:t>
            </a:r>
          </a:p>
          <a:p>
            <a:r>
              <a:rPr lang="nb-NO" sz="1600">
                <a:latin typeface="Arial" charset="0"/>
              </a:rPr>
              <a:t>Mining</a:t>
            </a:r>
          </a:p>
        </p:txBody>
      </p:sp>
      <p:sp>
        <p:nvSpPr>
          <p:cNvPr id="13" name="TekstSylinder 13"/>
          <p:cNvSpPr txBox="1">
            <a:spLocks noChangeArrowheads="1"/>
          </p:cNvSpPr>
          <p:nvPr/>
        </p:nvSpPr>
        <p:spPr bwMode="auto">
          <a:xfrm>
            <a:off x="3440113" y="260350"/>
            <a:ext cx="46839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>
                <a:latin typeface="Arial" charset="0"/>
              </a:rPr>
              <a:t>SR</a:t>
            </a:r>
          </a:p>
        </p:txBody>
      </p:sp>
      <p:sp>
        <p:nvSpPr>
          <p:cNvPr id="14" name="TekstSylinder 14"/>
          <p:cNvSpPr txBox="1">
            <a:spLocks noChangeArrowheads="1"/>
          </p:cNvSpPr>
          <p:nvPr/>
        </p:nvSpPr>
        <p:spPr bwMode="auto">
          <a:xfrm>
            <a:off x="2720975" y="765175"/>
            <a:ext cx="46839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>
                <a:latin typeface="Arial" charset="0"/>
              </a:rPr>
              <a:t>SR</a:t>
            </a:r>
          </a:p>
        </p:txBody>
      </p:sp>
      <p:sp>
        <p:nvSpPr>
          <p:cNvPr id="15" name="TekstSylinder 15"/>
          <p:cNvSpPr txBox="1">
            <a:spLocks noChangeArrowheads="1"/>
          </p:cNvSpPr>
          <p:nvPr/>
        </p:nvSpPr>
        <p:spPr bwMode="auto">
          <a:xfrm>
            <a:off x="992189" y="1989138"/>
            <a:ext cx="72006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>
                <a:latin typeface="Arial" charset="0"/>
              </a:rPr>
              <a:t>21stN</a:t>
            </a:r>
          </a:p>
        </p:txBody>
      </p:sp>
      <p:sp>
        <p:nvSpPr>
          <p:cNvPr id="16" name="TekstSylinder 16"/>
          <p:cNvSpPr txBox="1">
            <a:spLocks noChangeArrowheads="1"/>
          </p:cNvSpPr>
          <p:nvPr/>
        </p:nvSpPr>
        <p:spPr bwMode="auto">
          <a:xfrm>
            <a:off x="4639293" y="5411732"/>
            <a:ext cx="526670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z="1600" dirty="0">
                <a:solidFill>
                  <a:srgbClr val="002060"/>
                </a:solidFill>
                <a:latin typeface="Arial" charset="0"/>
              </a:rPr>
              <a:t>SR </a:t>
            </a:r>
            <a:r>
              <a:rPr lang="nb-NO" sz="1600" dirty="0" err="1">
                <a:solidFill>
                  <a:srgbClr val="002060"/>
                </a:solidFill>
                <a:latin typeface="Arial" charset="0"/>
              </a:rPr>
              <a:t>Scandinavian</a:t>
            </a:r>
            <a:r>
              <a:rPr lang="nb-NO" sz="1600" dirty="0">
                <a:solidFill>
                  <a:srgbClr val="002060"/>
                </a:solidFill>
                <a:latin typeface="Arial" charset="0"/>
              </a:rPr>
              <a:t> Resources</a:t>
            </a:r>
          </a:p>
          <a:p>
            <a:r>
              <a:rPr lang="nb-NO" sz="1600" dirty="0">
                <a:solidFill>
                  <a:srgbClr val="002060"/>
                </a:solidFill>
                <a:latin typeface="Arial" charset="0"/>
              </a:rPr>
              <a:t>NMG </a:t>
            </a:r>
            <a:r>
              <a:rPr lang="nb-NO" sz="1600" dirty="0" err="1">
                <a:solidFill>
                  <a:srgbClr val="002060"/>
                </a:solidFill>
                <a:latin typeface="Arial" charset="0"/>
              </a:rPr>
              <a:t>Norwegian</a:t>
            </a:r>
            <a:r>
              <a:rPr lang="nb-NO" sz="1600" dirty="0">
                <a:solidFill>
                  <a:srgbClr val="002060"/>
                </a:solidFill>
                <a:latin typeface="Arial" charset="0"/>
              </a:rPr>
              <a:t> Minerals Group (</a:t>
            </a:r>
            <a:r>
              <a:rPr lang="nb-NO" sz="1600" dirty="0" err="1">
                <a:solidFill>
                  <a:srgbClr val="002060"/>
                </a:solidFill>
                <a:latin typeface="Arial" charset="0"/>
              </a:rPr>
              <a:t>Dalradian</a:t>
            </a:r>
            <a:r>
              <a:rPr lang="nb-NO" sz="1600" dirty="0">
                <a:solidFill>
                  <a:srgbClr val="002060"/>
                </a:solidFill>
                <a:latin typeface="Arial" charset="0"/>
              </a:rPr>
              <a:t> Resources)</a:t>
            </a:r>
          </a:p>
          <a:p>
            <a:r>
              <a:rPr lang="nb-NO" sz="1600" dirty="0">
                <a:solidFill>
                  <a:srgbClr val="002060"/>
                </a:solidFill>
                <a:latin typeface="Arial" charset="0"/>
              </a:rPr>
              <a:t>SNG Store Norske Gull</a:t>
            </a:r>
          </a:p>
          <a:p>
            <a:r>
              <a:rPr lang="nb-NO" sz="1600" dirty="0">
                <a:solidFill>
                  <a:srgbClr val="002060"/>
                </a:solidFill>
                <a:latin typeface="Arial" charset="0"/>
              </a:rPr>
              <a:t>NNC </a:t>
            </a:r>
            <a:r>
              <a:rPr lang="nb-NO" sz="1600" dirty="0" err="1">
                <a:solidFill>
                  <a:srgbClr val="002060"/>
                </a:solidFill>
                <a:latin typeface="Arial" charset="0"/>
              </a:rPr>
              <a:t>Norwegian</a:t>
            </a:r>
            <a:r>
              <a:rPr lang="nb-NO" sz="1600" dirty="0">
                <a:solidFill>
                  <a:srgbClr val="002060"/>
                </a:solidFill>
                <a:latin typeface="Arial" charset="0"/>
              </a:rPr>
              <a:t> North </a:t>
            </a:r>
            <a:r>
              <a:rPr lang="nb-NO" sz="1600" dirty="0" smtClean="0">
                <a:solidFill>
                  <a:srgbClr val="002060"/>
                </a:solidFill>
                <a:latin typeface="Arial" charset="0"/>
              </a:rPr>
              <a:t>Cape</a:t>
            </a:r>
            <a:endParaRPr lang="nb-NO" sz="1600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7" name="TekstSylinder 17"/>
          <p:cNvSpPr txBox="1">
            <a:spLocks noChangeArrowheads="1"/>
          </p:cNvSpPr>
          <p:nvPr/>
        </p:nvSpPr>
        <p:spPr bwMode="auto">
          <a:xfrm>
            <a:off x="3368676" y="549275"/>
            <a:ext cx="12650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>
                <a:latin typeface="Arial" charset="0"/>
              </a:rPr>
              <a:t>REE Mining</a:t>
            </a:r>
          </a:p>
        </p:txBody>
      </p:sp>
      <p:sp>
        <p:nvSpPr>
          <p:cNvPr id="18" name="TekstSylinder 18"/>
          <p:cNvSpPr txBox="1">
            <a:spLocks noChangeArrowheads="1"/>
          </p:cNvSpPr>
          <p:nvPr/>
        </p:nvSpPr>
        <p:spPr bwMode="auto">
          <a:xfrm>
            <a:off x="8121651" y="3716338"/>
            <a:ext cx="13468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>
                <a:latin typeface="Arial" charset="0"/>
              </a:rPr>
              <a:t>Sydvaranger</a:t>
            </a:r>
          </a:p>
        </p:txBody>
      </p:sp>
      <p:sp>
        <p:nvSpPr>
          <p:cNvPr id="19" name="TekstSylinder 19"/>
          <p:cNvSpPr txBox="1">
            <a:spLocks noChangeArrowheads="1"/>
          </p:cNvSpPr>
          <p:nvPr/>
        </p:nvSpPr>
        <p:spPr bwMode="auto">
          <a:xfrm>
            <a:off x="4517409" y="2640725"/>
            <a:ext cx="4967785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nb-NO" b="1" dirty="0" err="1">
                <a:solidFill>
                  <a:srgbClr val="002060"/>
                </a:solidFill>
                <a:latin typeface="Verdana" pitchFamily="34" charset="0"/>
              </a:rPr>
              <a:t>Exploration</a:t>
            </a:r>
            <a:r>
              <a:rPr lang="nb-NO" b="1" dirty="0">
                <a:solidFill>
                  <a:srgbClr val="002060"/>
                </a:solidFill>
                <a:latin typeface="Verdana" pitchFamily="34" charset="0"/>
              </a:rPr>
              <a:t> </a:t>
            </a:r>
            <a:r>
              <a:rPr lang="nb-NO" b="1" dirty="0" err="1" smtClean="0">
                <a:solidFill>
                  <a:srgbClr val="002060"/>
                </a:solidFill>
                <a:latin typeface="Verdana" pitchFamily="34" charset="0"/>
              </a:rPr>
              <a:t>licences</a:t>
            </a:r>
            <a:r>
              <a:rPr lang="nb-NO" b="1" dirty="0" smtClean="0">
                <a:solidFill>
                  <a:srgbClr val="002060"/>
                </a:solidFill>
                <a:latin typeface="Verdana" pitchFamily="34" charset="0"/>
              </a:rPr>
              <a:t> (April 2012)</a:t>
            </a:r>
            <a:endParaRPr lang="nb-NO" b="1" dirty="0">
              <a:solidFill>
                <a:srgbClr val="002060"/>
              </a:solidFill>
              <a:latin typeface="Verdana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49568" y="252577"/>
            <a:ext cx="1861659" cy="646148"/>
            <a:chOff x="249568" y="252577"/>
            <a:chExt cx="1861659" cy="646148"/>
          </a:xfrm>
        </p:grpSpPr>
        <p:pic>
          <p:nvPicPr>
            <p:cNvPr id="21" name="Picture 2" descr="forsiden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9568" y="252577"/>
              <a:ext cx="1818600" cy="606201"/>
            </a:xfrm>
            <a:prstGeom prst="rect">
              <a:avLst/>
            </a:prstGeom>
            <a:noFill/>
          </p:spPr>
        </p:pic>
        <p:sp>
          <p:nvSpPr>
            <p:cNvPr id="22" name="TextBox 21"/>
            <p:cNvSpPr txBox="1"/>
            <p:nvPr/>
          </p:nvSpPr>
          <p:spPr>
            <a:xfrm>
              <a:off x="793217" y="437060"/>
              <a:ext cx="1318010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nb-NO" sz="1200" dirty="0" err="1" smtClean="0">
                  <a:latin typeface="+mn-lt"/>
                  <a:cs typeface="Arial" pitchFamily="34" charset="0"/>
                </a:rPr>
                <a:t>Directorate</a:t>
              </a:r>
              <a:r>
                <a:rPr lang="nb-NO" sz="1200" dirty="0" smtClean="0">
                  <a:latin typeface="+mn-lt"/>
                  <a:cs typeface="Arial" pitchFamily="34" charset="0"/>
                </a:rPr>
                <a:t> of Mining</a:t>
              </a:r>
              <a:endParaRPr lang="en-US" sz="1200" dirty="0">
                <a:latin typeface="+mn-lt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Filer2\sandstad_jan_sverre\Dokumenter\BRUKER\Bergvesenet\Mutingersep2012BWred_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76913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kstSylinder 7"/>
          <p:cNvSpPr txBox="1">
            <a:spLocks noChangeArrowheads="1"/>
          </p:cNvSpPr>
          <p:nvPr/>
        </p:nvSpPr>
        <p:spPr bwMode="auto">
          <a:xfrm>
            <a:off x="3062906" y="3057314"/>
            <a:ext cx="6539291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Arial Narrow" pitchFamily="34" charset="0"/>
              </a:rPr>
              <a:t>Targets include: </a:t>
            </a:r>
          </a:p>
          <a:p>
            <a:endParaRPr lang="en-GB" b="1" dirty="0">
              <a:solidFill>
                <a:srgbClr val="002060"/>
              </a:solidFill>
              <a:latin typeface="Arial Narrow" pitchFamily="34" charset="0"/>
            </a:endParaRPr>
          </a:p>
          <a:p>
            <a:pPr>
              <a:tabLst>
                <a:tab pos="1163638" algn="l"/>
              </a:tabLst>
            </a:pPr>
            <a:r>
              <a:rPr lang="en-GB" b="1" dirty="0" smtClean="0">
                <a:solidFill>
                  <a:srgbClr val="002060"/>
                </a:solidFill>
                <a:latin typeface="Arial Narrow" pitchFamily="34" charset="0"/>
              </a:rPr>
              <a:t>Au-Cu	</a:t>
            </a:r>
            <a:r>
              <a:rPr lang="en-GB" dirty="0" err="1" smtClean="0">
                <a:solidFill>
                  <a:srgbClr val="002060"/>
                </a:solidFill>
                <a:latin typeface="Arial Narrow" pitchFamily="34" charset="0"/>
              </a:rPr>
              <a:t>Palaeoproterozoic</a:t>
            </a:r>
            <a:r>
              <a:rPr lang="en-GB" dirty="0" smtClean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Arial Narrow" pitchFamily="34" charset="0"/>
              </a:rPr>
              <a:t>greenstone belts</a:t>
            </a:r>
          </a:p>
          <a:p>
            <a:pPr>
              <a:tabLst>
                <a:tab pos="1163638" algn="l"/>
              </a:tabLst>
            </a:pPr>
            <a:r>
              <a:rPr lang="en-GB" b="1" dirty="0" smtClean="0">
                <a:solidFill>
                  <a:srgbClr val="002060"/>
                </a:solidFill>
                <a:latin typeface="Arial Narrow" pitchFamily="34" charset="0"/>
              </a:rPr>
              <a:t>Cu-Au	</a:t>
            </a:r>
            <a:r>
              <a:rPr lang="en-GB" dirty="0" smtClean="0">
                <a:solidFill>
                  <a:srgbClr val="002060"/>
                </a:solidFill>
                <a:latin typeface="Arial Narrow" pitchFamily="34" charset="0"/>
              </a:rPr>
              <a:t>Sediment-hosted </a:t>
            </a:r>
            <a:r>
              <a:rPr lang="en-GB" dirty="0">
                <a:solidFill>
                  <a:srgbClr val="002060"/>
                </a:solidFill>
                <a:latin typeface="Arial Narrow" pitchFamily="34" charset="0"/>
              </a:rPr>
              <a:t>in </a:t>
            </a:r>
            <a:r>
              <a:rPr lang="en-GB" dirty="0" err="1">
                <a:solidFill>
                  <a:srgbClr val="002060"/>
                </a:solidFill>
                <a:latin typeface="Arial Narrow" pitchFamily="34" charset="0"/>
              </a:rPr>
              <a:t>Palaeoproterozoic</a:t>
            </a:r>
            <a:r>
              <a:rPr lang="en-GB" dirty="0">
                <a:solidFill>
                  <a:srgbClr val="002060"/>
                </a:solidFill>
                <a:latin typeface="Arial Narrow" pitchFamily="34" charset="0"/>
              </a:rPr>
              <a:t> greenstone belts</a:t>
            </a:r>
          </a:p>
          <a:p>
            <a:pPr>
              <a:tabLst>
                <a:tab pos="1163638" algn="l"/>
              </a:tabLst>
            </a:pPr>
            <a:r>
              <a:rPr lang="en-GB" b="1" dirty="0" smtClean="0">
                <a:solidFill>
                  <a:srgbClr val="002060"/>
                </a:solidFill>
                <a:latin typeface="Arial Narrow" pitchFamily="34" charset="0"/>
              </a:rPr>
              <a:t>Cu-Zn-</a:t>
            </a:r>
            <a:r>
              <a:rPr lang="en-GB" b="1" dirty="0" err="1" smtClean="0">
                <a:solidFill>
                  <a:srgbClr val="002060"/>
                </a:solidFill>
                <a:latin typeface="Arial Narrow" pitchFamily="34" charset="0"/>
              </a:rPr>
              <a:t>Pb</a:t>
            </a:r>
            <a:r>
              <a:rPr lang="en-GB" b="1" dirty="0" smtClean="0">
                <a:solidFill>
                  <a:srgbClr val="002060"/>
                </a:solidFill>
                <a:latin typeface="Arial Narrow" pitchFamily="34" charset="0"/>
              </a:rPr>
              <a:t>	</a:t>
            </a:r>
            <a:r>
              <a:rPr lang="en-GB" dirty="0" smtClean="0">
                <a:solidFill>
                  <a:srgbClr val="002060"/>
                </a:solidFill>
                <a:latin typeface="Arial Narrow" pitchFamily="34" charset="0"/>
              </a:rPr>
              <a:t>VMS </a:t>
            </a:r>
            <a:r>
              <a:rPr lang="en-GB" dirty="0">
                <a:solidFill>
                  <a:srgbClr val="002060"/>
                </a:solidFill>
                <a:latin typeface="Arial Narrow" pitchFamily="34" charset="0"/>
              </a:rPr>
              <a:t>in </a:t>
            </a:r>
            <a:r>
              <a:rPr lang="en-GB" dirty="0" err="1">
                <a:solidFill>
                  <a:srgbClr val="002060"/>
                </a:solidFill>
                <a:latin typeface="Arial Narrow" pitchFamily="34" charset="0"/>
              </a:rPr>
              <a:t>Caledonides</a:t>
            </a:r>
            <a:endParaRPr lang="en-GB" dirty="0">
              <a:solidFill>
                <a:srgbClr val="002060"/>
              </a:solidFill>
              <a:latin typeface="Arial Narrow" pitchFamily="34" charset="0"/>
            </a:endParaRPr>
          </a:p>
          <a:p>
            <a:pPr>
              <a:tabLst>
                <a:tab pos="1163638" algn="l"/>
              </a:tabLst>
            </a:pPr>
            <a:r>
              <a:rPr lang="en-GB" b="1" dirty="0" err="1" smtClean="0">
                <a:solidFill>
                  <a:srgbClr val="002060"/>
                </a:solidFill>
                <a:latin typeface="Arial Narrow" pitchFamily="34" charset="0"/>
              </a:rPr>
              <a:t>REE</a:t>
            </a:r>
            <a:r>
              <a:rPr lang="en-GB" b="1" dirty="0" smtClean="0">
                <a:solidFill>
                  <a:srgbClr val="002060"/>
                </a:solidFill>
                <a:latin typeface="Arial Narrow" pitchFamily="34" charset="0"/>
              </a:rPr>
              <a:t>	</a:t>
            </a:r>
            <a:r>
              <a:rPr lang="en-GB" dirty="0" smtClean="0">
                <a:solidFill>
                  <a:srgbClr val="002060"/>
                </a:solidFill>
                <a:latin typeface="Arial Narrow" pitchFamily="34" charset="0"/>
              </a:rPr>
              <a:t>Fen </a:t>
            </a:r>
            <a:r>
              <a:rPr lang="en-GB" dirty="0" err="1">
                <a:solidFill>
                  <a:srgbClr val="002060"/>
                </a:solidFill>
                <a:latin typeface="Arial Narrow" pitchFamily="34" charset="0"/>
              </a:rPr>
              <a:t>carbonatite</a:t>
            </a:r>
            <a:r>
              <a:rPr lang="en-GB" dirty="0">
                <a:solidFill>
                  <a:srgbClr val="002060"/>
                </a:solidFill>
                <a:latin typeface="Arial Narrow" pitchFamily="34" charset="0"/>
              </a:rPr>
              <a:t>, Permian Oslo Rift ++</a:t>
            </a:r>
          </a:p>
          <a:p>
            <a:pPr>
              <a:tabLst>
                <a:tab pos="1163638" algn="l"/>
              </a:tabLst>
            </a:pPr>
            <a:r>
              <a:rPr lang="en-GB" b="1" dirty="0" smtClean="0">
                <a:solidFill>
                  <a:srgbClr val="002060"/>
                </a:solidFill>
                <a:latin typeface="Arial Narrow" pitchFamily="34" charset="0"/>
              </a:rPr>
              <a:t>Ni	</a:t>
            </a:r>
            <a:r>
              <a:rPr lang="en-GB" dirty="0" err="1" smtClean="0">
                <a:solidFill>
                  <a:srgbClr val="002060"/>
                </a:solidFill>
                <a:latin typeface="Arial Narrow" pitchFamily="34" charset="0"/>
              </a:rPr>
              <a:t>Caledonide</a:t>
            </a:r>
            <a:r>
              <a:rPr lang="en-GB" dirty="0" smtClean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Arial Narrow" pitchFamily="34" charset="0"/>
              </a:rPr>
              <a:t>and </a:t>
            </a:r>
            <a:r>
              <a:rPr lang="en-GB" dirty="0" err="1">
                <a:solidFill>
                  <a:srgbClr val="002060"/>
                </a:solidFill>
                <a:latin typeface="Arial Narrow" pitchFamily="34" charset="0"/>
              </a:rPr>
              <a:t>Palaeoproterozoic</a:t>
            </a:r>
            <a:r>
              <a:rPr lang="en-GB" dirty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Arial Narrow" pitchFamily="34" charset="0"/>
              </a:rPr>
              <a:t>mafic</a:t>
            </a:r>
            <a:r>
              <a:rPr lang="en-GB" dirty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Arial Narrow" pitchFamily="34" charset="0"/>
              </a:rPr>
              <a:t>intrusives</a:t>
            </a:r>
            <a:endParaRPr lang="en-GB" dirty="0">
              <a:solidFill>
                <a:srgbClr val="002060"/>
              </a:solidFill>
              <a:latin typeface="Arial Narrow" pitchFamily="34" charset="0"/>
            </a:endParaRPr>
          </a:p>
          <a:p>
            <a:pPr>
              <a:tabLst>
                <a:tab pos="1163638" algn="l"/>
              </a:tabLst>
            </a:pPr>
            <a:r>
              <a:rPr lang="en-GB" b="1" dirty="0" smtClean="0">
                <a:solidFill>
                  <a:srgbClr val="002060"/>
                </a:solidFill>
                <a:latin typeface="Arial Narrow" pitchFamily="34" charset="0"/>
              </a:rPr>
              <a:t>Fe	</a:t>
            </a:r>
            <a:r>
              <a:rPr lang="en-GB" dirty="0" err="1" smtClean="0">
                <a:solidFill>
                  <a:srgbClr val="002060"/>
                </a:solidFill>
                <a:latin typeface="Arial Narrow" pitchFamily="34" charset="0"/>
              </a:rPr>
              <a:t>BIF</a:t>
            </a:r>
            <a:r>
              <a:rPr lang="en-GB" dirty="0" smtClean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Arial Narrow" pitchFamily="34" charset="0"/>
              </a:rPr>
              <a:t>in </a:t>
            </a:r>
            <a:r>
              <a:rPr lang="en-GB" dirty="0" err="1">
                <a:solidFill>
                  <a:srgbClr val="002060"/>
                </a:solidFill>
                <a:latin typeface="Arial Narrow" pitchFamily="34" charset="0"/>
              </a:rPr>
              <a:t>Archaean</a:t>
            </a:r>
            <a:r>
              <a:rPr lang="en-GB" dirty="0">
                <a:solidFill>
                  <a:srgbClr val="002060"/>
                </a:solidFill>
                <a:latin typeface="Arial Narrow" pitchFamily="34" charset="0"/>
              </a:rPr>
              <a:t> rocks and </a:t>
            </a:r>
            <a:r>
              <a:rPr lang="en-GB" dirty="0" err="1">
                <a:solidFill>
                  <a:srgbClr val="002060"/>
                </a:solidFill>
                <a:latin typeface="Arial Narrow" pitchFamily="34" charset="0"/>
              </a:rPr>
              <a:t>Caledonides</a:t>
            </a:r>
            <a:endParaRPr lang="en-GB" dirty="0">
              <a:solidFill>
                <a:srgbClr val="002060"/>
              </a:solidFill>
              <a:latin typeface="Arial Narrow" pitchFamily="34" charset="0"/>
            </a:endParaRPr>
          </a:p>
          <a:p>
            <a:pPr>
              <a:tabLst>
                <a:tab pos="1163638" algn="l"/>
              </a:tabLst>
            </a:pPr>
            <a:r>
              <a:rPr lang="en-GB" b="1" dirty="0" smtClean="0">
                <a:solidFill>
                  <a:srgbClr val="002060"/>
                </a:solidFill>
                <a:latin typeface="Arial Narrow" pitchFamily="34" charset="0"/>
              </a:rPr>
              <a:t>Ti	</a:t>
            </a:r>
            <a:r>
              <a:rPr lang="en-GB" dirty="0" err="1" smtClean="0">
                <a:solidFill>
                  <a:srgbClr val="002060"/>
                </a:solidFill>
                <a:latin typeface="Arial Narrow" pitchFamily="34" charset="0"/>
              </a:rPr>
              <a:t>Rutile</a:t>
            </a:r>
            <a:r>
              <a:rPr lang="en-GB" dirty="0" smtClean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Arial Narrow" pitchFamily="34" charset="0"/>
              </a:rPr>
              <a:t>in </a:t>
            </a:r>
            <a:r>
              <a:rPr lang="en-GB" dirty="0" err="1">
                <a:solidFill>
                  <a:srgbClr val="002060"/>
                </a:solidFill>
                <a:latin typeface="Arial Narrow" pitchFamily="34" charset="0"/>
              </a:rPr>
              <a:t>eclogite</a:t>
            </a:r>
            <a:r>
              <a:rPr lang="en-GB" dirty="0">
                <a:solidFill>
                  <a:srgbClr val="002060"/>
                </a:solidFill>
                <a:latin typeface="Arial Narrow" pitchFamily="34" charset="0"/>
              </a:rPr>
              <a:t> and </a:t>
            </a:r>
            <a:r>
              <a:rPr lang="en-GB" dirty="0" err="1">
                <a:solidFill>
                  <a:srgbClr val="002060"/>
                </a:solidFill>
                <a:latin typeface="Arial Narrow" pitchFamily="34" charset="0"/>
              </a:rPr>
              <a:t>ilmenite</a:t>
            </a:r>
            <a:r>
              <a:rPr lang="en-GB" dirty="0">
                <a:solidFill>
                  <a:srgbClr val="002060"/>
                </a:solidFill>
                <a:latin typeface="Arial Narrow" pitchFamily="34" charset="0"/>
              </a:rPr>
              <a:t> in </a:t>
            </a:r>
            <a:r>
              <a:rPr lang="en-GB" dirty="0" err="1">
                <a:solidFill>
                  <a:srgbClr val="002060"/>
                </a:solidFill>
                <a:latin typeface="Arial Narrow" pitchFamily="34" charset="0"/>
              </a:rPr>
              <a:t>mafic</a:t>
            </a:r>
            <a:r>
              <a:rPr lang="en-GB" dirty="0">
                <a:solidFill>
                  <a:srgbClr val="002060"/>
                </a:solidFill>
                <a:latin typeface="Arial Narrow" pitchFamily="34" charset="0"/>
              </a:rPr>
              <a:t> intrusions</a:t>
            </a:r>
          </a:p>
          <a:p>
            <a:pPr>
              <a:tabLst>
                <a:tab pos="1163638" algn="l"/>
              </a:tabLst>
            </a:pPr>
            <a:r>
              <a:rPr lang="en-GB" b="1" dirty="0" smtClean="0">
                <a:solidFill>
                  <a:srgbClr val="002060"/>
                </a:solidFill>
                <a:latin typeface="Arial Narrow" pitchFamily="34" charset="0"/>
              </a:rPr>
              <a:t>Mo	</a:t>
            </a:r>
            <a:r>
              <a:rPr lang="en-GB" dirty="0" smtClean="0">
                <a:solidFill>
                  <a:srgbClr val="002060"/>
                </a:solidFill>
                <a:latin typeface="Arial Narrow" pitchFamily="34" charset="0"/>
              </a:rPr>
              <a:t>Permian </a:t>
            </a:r>
            <a:r>
              <a:rPr lang="en-GB" dirty="0">
                <a:solidFill>
                  <a:srgbClr val="002060"/>
                </a:solidFill>
                <a:latin typeface="Arial Narrow" pitchFamily="34" charset="0"/>
              </a:rPr>
              <a:t>Oslo Rift and </a:t>
            </a:r>
            <a:r>
              <a:rPr lang="en-GB" dirty="0" err="1">
                <a:solidFill>
                  <a:srgbClr val="002060"/>
                </a:solidFill>
                <a:latin typeface="Arial Narrow" pitchFamily="34" charset="0"/>
              </a:rPr>
              <a:t>Mesoproterozoic</a:t>
            </a:r>
            <a:r>
              <a:rPr lang="en-GB" dirty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Arial Narrow" pitchFamily="34" charset="0"/>
              </a:rPr>
              <a:t>intrusives</a:t>
            </a:r>
            <a:endParaRPr lang="en-GB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9" name="TekstSylinder 2"/>
          <p:cNvSpPr txBox="1">
            <a:spLocks noChangeArrowheads="1"/>
          </p:cNvSpPr>
          <p:nvPr/>
        </p:nvSpPr>
        <p:spPr bwMode="auto">
          <a:xfrm>
            <a:off x="4176216" y="1894883"/>
            <a:ext cx="481766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+mn-lt"/>
              </a:rPr>
              <a:t>Exploration </a:t>
            </a:r>
            <a:r>
              <a:rPr lang="en-GB" sz="1800" b="1" dirty="0" smtClean="0">
                <a:solidFill>
                  <a:srgbClr val="002060"/>
                </a:solidFill>
                <a:latin typeface="+mn-lt"/>
              </a:rPr>
              <a:t>licences in </a:t>
            </a:r>
            <a:r>
              <a:rPr lang="en-GB" sz="1800" b="1" dirty="0">
                <a:solidFill>
                  <a:srgbClr val="002060"/>
                </a:solidFill>
                <a:latin typeface="+mn-lt"/>
              </a:rPr>
              <a:t>Norway </a:t>
            </a:r>
          </a:p>
          <a:p>
            <a:pPr algn="ctr"/>
            <a:r>
              <a:rPr lang="en-GB" sz="1800" b="1" dirty="0" smtClean="0">
                <a:solidFill>
                  <a:srgbClr val="002060"/>
                </a:solidFill>
                <a:latin typeface="+mn-lt"/>
              </a:rPr>
              <a:t>by end of 2012 = 10 </a:t>
            </a:r>
            <a:r>
              <a:rPr lang="en-GB" sz="1800" b="1" dirty="0">
                <a:solidFill>
                  <a:srgbClr val="002060"/>
                </a:solidFill>
                <a:latin typeface="+mn-lt"/>
              </a:rPr>
              <a:t>% of land area</a:t>
            </a:r>
            <a:endParaRPr lang="en-GB" sz="1800" dirty="0">
              <a:solidFill>
                <a:srgbClr val="002060"/>
              </a:solidFill>
              <a:latin typeface="+mn-lt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49568" y="252577"/>
            <a:ext cx="1861659" cy="646148"/>
            <a:chOff x="249568" y="252577"/>
            <a:chExt cx="1861659" cy="646148"/>
          </a:xfrm>
        </p:grpSpPr>
        <p:pic>
          <p:nvPicPr>
            <p:cNvPr id="32770" name="Picture 2" descr="forsiden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9568" y="252577"/>
              <a:ext cx="1818600" cy="606201"/>
            </a:xfrm>
            <a:prstGeom prst="rect">
              <a:avLst/>
            </a:prstGeom>
            <a:noFill/>
          </p:spPr>
        </p:pic>
        <p:sp>
          <p:nvSpPr>
            <p:cNvPr id="6" name="TextBox 5"/>
            <p:cNvSpPr txBox="1"/>
            <p:nvPr/>
          </p:nvSpPr>
          <p:spPr>
            <a:xfrm>
              <a:off x="793217" y="437060"/>
              <a:ext cx="1318010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nb-NO" sz="1200" dirty="0" err="1" smtClean="0">
                  <a:latin typeface="+mn-lt"/>
                  <a:cs typeface="Arial" pitchFamily="34" charset="0"/>
                </a:rPr>
                <a:t>Directorate</a:t>
              </a:r>
              <a:r>
                <a:rPr lang="nb-NO" sz="1200" dirty="0" smtClean="0">
                  <a:latin typeface="+mn-lt"/>
                  <a:cs typeface="Arial" pitchFamily="34" charset="0"/>
                </a:rPr>
                <a:t> of Mining</a:t>
              </a:r>
              <a:endParaRPr lang="en-US" sz="1200" dirty="0">
                <a:latin typeface="+mn-lt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\\Filer2\perm2\Administrasjon\Administrasjonsavdelingen\Avdelingstur_2011\Bilder fra Vesterålen 15-19.aug2011. Bergrunnsgeologer i felt\Henrik S. 16.aug\IMG_7305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 r="10841"/>
          <a:stretch>
            <a:fillRect/>
          </a:stretch>
        </p:blipFill>
        <p:spPr bwMode="auto">
          <a:xfrm>
            <a:off x="-15479" y="0"/>
            <a:ext cx="993695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Bilde 3" descr="Kule_transp.gif"/>
          <p:cNvPicPr preferRelativeResize="0"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45881" y="6355804"/>
            <a:ext cx="36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51898" y="178140"/>
            <a:ext cx="7556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err="1" smtClean="0">
                <a:latin typeface="+mn-lt"/>
              </a:rPr>
              <a:t>Geological</a:t>
            </a:r>
            <a:r>
              <a:rPr lang="nb-NO" b="1" dirty="0" smtClean="0">
                <a:latin typeface="+mn-lt"/>
              </a:rPr>
              <a:t> </a:t>
            </a:r>
            <a:r>
              <a:rPr lang="nb-NO" b="1" dirty="0" err="1" smtClean="0">
                <a:latin typeface="+mn-lt"/>
              </a:rPr>
              <a:t>mapping</a:t>
            </a:r>
            <a:r>
              <a:rPr lang="nb-NO" b="1" dirty="0" smtClean="0">
                <a:latin typeface="+mn-lt"/>
              </a:rPr>
              <a:t> in areas </a:t>
            </a:r>
            <a:r>
              <a:rPr lang="nb-NO" b="1" dirty="0" err="1" smtClean="0">
                <a:latin typeface="+mn-lt"/>
              </a:rPr>
              <a:t>with</a:t>
            </a:r>
            <a:r>
              <a:rPr lang="nb-NO" b="1" dirty="0" smtClean="0">
                <a:latin typeface="+mn-lt"/>
              </a:rPr>
              <a:t> mineral </a:t>
            </a:r>
            <a:r>
              <a:rPr lang="nb-NO" b="1" dirty="0" err="1" smtClean="0">
                <a:latin typeface="+mn-lt"/>
              </a:rPr>
              <a:t>potential</a:t>
            </a:r>
            <a:endParaRPr lang="en-US" b="1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4443" y="1603170"/>
            <a:ext cx="258596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u="sng" dirty="0" err="1" smtClean="0">
                <a:solidFill>
                  <a:srgbClr val="FFFF00"/>
                </a:solidFill>
                <a:latin typeface="+mn-lt"/>
              </a:rPr>
              <a:t>Current</a:t>
            </a:r>
            <a:r>
              <a:rPr lang="nb-NO" b="1" u="sng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nb-NO" b="1" u="sng" dirty="0" err="1" smtClean="0">
                <a:solidFill>
                  <a:srgbClr val="FFFF00"/>
                </a:solidFill>
                <a:latin typeface="+mn-lt"/>
              </a:rPr>
              <a:t>focus</a:t>
            </a:r>
            <a:r>
              <a:rPr lang="nb-NO" b="1" u="sng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nb-NO" b="1" u="sng" dirty="0" err="1" smtClean="0">
                <a:solidFill>
                  <a:srgbClr val="FFFF00"/>
                </a:solidFill>
                <a:latin typeface="+mn-lt"/>
              </a:rPr>
              <a:t>on</a:t>
            </a:r>
            <a:endParaRPr lang="nb-NO" b="1" u="sng" dirty="0" smtClean="0">
              <a:solidFill>
                <a:srgbClr val="FFFF00"/>
              </a:solidFill>
              <a:latin typeface="+mn-lt"/>
            </a:endParaRPr>
          </a:p>
          <a:p>
            <a:r>
              <a:rPr lang="nb-NO" b="1" dirty="0" err="1" smtClean="0">
                <a:solidFill>
                  <a:srgbClr val="FFFF00"/>
                </a:solidFill>
                <a:latin typeface="+mn-lt"/>
              </a:rPr>
              <a:t>Cu-Au</a:t>
            </a:r>
            <a:endParaRPr lang="nb-NO" b="1" dirty="0" smtClean="0">
              <a:solidFill>
                <a:srgbClr val="FFFF00"/>
              </a:solidFill>
              <a:latin typeface="+mn-lt"/>
            </a:endParaRPr>
          </a:p>
          <a:p>
            <a:r>
              <a:rPr lang="nb-NO" b="1" dirty="0" smtClean="0">
                <a:solidFill>
                  <a:srgbClr val="FFFF00"/>
                </a:solidFill>
                <a:latin typeface="+mn-lt"/>
              </a:rPr>
              <a:t>REE</a:t>
            </a:r>
          </a:p>
          <a:p>
            <a:r>
              <a:rPr lang="nb-NO" b="1" dirty="0" smtClean="0">
                <a:solidFill>
                  <a:srgbClr val="FFFF00"/>
                </a:solidFill>
                <a:latin typeface="+mn-lt"/>
              </a:rPr>
              <a:t>Mo</a:t>
            </a:r>
          </a:p>
          <a:p>
            <a:r>
              <a:rPr lang="nb-NO" b="1" dirty="0" err="1" smtClean="0">
                <a:solidFill>
                  <a:srgbClr val="FFFF00"/>
                </a:solidFill>
                <a:latin typeface="+mn-lt"/>
              </a:rPr>
              <a:t>Graphite</a:t>
            </a:r>
            <a:endParaRPr lang="en-US" b="1" dirty="0">
              <a:solidFill>
                <a:srgbClr val="FFFF00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7_27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8136" y="249391"/>
            <a:ext cx="7276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err="1" smtClean="0">
                <a:solidFill>
                  <a:srgbClr val="FFFF00"/>
                </a:solidFill>
                <a:latin typeface="+mn-lt"/>
              </a:rPr>
              <a:t>Ground</a:t>
            </a:r>
            <a:r>
              <a:rPr lang="nb-NO" b="1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nb-NO" b="1" dirty="0" err="1" smtClean="0">
                <a:solidFill>
                  <a:srgbClr val="FFFF00"/>
                </a:solidFill>
                <a:latin typeface="+mn-lt"/>
              </a:rPr>
              <a:t>geophysics</a:t>
            </a:r>
            <a:r>
              <a:rPr lang="nb-NO" b="1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nb-NO" b="1" dirty="0" err="1" smtClean="0">
                <a:solidFill>
                  <a:srgbClr val="FFFF00"/>
                </a:solidFill>
                <a:latin typeface="+mn-lt"/>
              </a:rPr>
              <a:t>following</a:t>
            </a:r>
            <a:r>
              <a:rPr lang="nb-NO" b="1" dirty="0" smtClean="0">
                <a:solidFill>
                  <a:srgbClr val="FFFF00"/>
                </a:solidFill>
                <a:latin typeface="+mn-lt"/>
              </a:rPr>
              <a:t> up areas of </a:t>
            </a:r>
            <a:r>
              <a:rPr lang="nb-NO" b="1" dirty="0" err="1" smtClean="0">
                <a:solidFill>
                  <a:srgbClr val="FFFF00"/>
                </a:solidFill>
                <a:latin typeface="+mn-lt"/>
              </a:rPr>
              <a:t>interest</a:t>
            </a:r>
            <a:endParaRPr lang="en-US" b="1" dirty="0">
              <a:solidFill>
                <a:srgbClr val="FFFF00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skud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5418162" cy="40422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Bilde 7" descr="Kule_transp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61955" y="6132956"/>
            <a:ext cx="498403" cy="51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D:\trase_etter_skyting.JPG"/>
          <p:cNvPicPr>
            <a:picLocks noChangeAspect="1" noChangeArrowheads="1"/>
          </p:cNvPicPr>
          <p:nvPr/>
        </p:nvPicPr>
        <p:blipFill>
          <a:blip r:embed="rId4" cstate="print"/>
          <a:srcRect l="14198" t="3474"/>
          <a:stretch>
            <a:fillRect/>
          </a:stretch>
        </p:blipFill>
        <p:spPr bwMode="auto">
          <a:xfrm>
            <a:off x="5334001" y="0"/>
            <a:ext cx="4572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Bilde 5" descr="Kule_transp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24860" y="5762814"/>
            <a:ext cx="522154" cy="520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ktangel 8"/>
          <p:cNvSpPr/>
          <p:nvPr/>
        </p:nvSpPr>
        <p:spPr>
          <a:xfrm>
            <a:off x="-59374" y="10869"/>
            <a:ext cx="990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2800" b="1" dirty="0" smtClean="0">
                <a:solidFill>
                  <a:schemeClr val="bg1"/>
                </a:solidFill>
                <a:latin typeface="Verdana"/>
              </a:rPr>
              <a:t>Regional </a:t>
            </a:r>
            <a:r>
              <a:rPr lang="nb-NO" sz="2800" b="1" dirty="0" err="1" smtClean="0">
                <a:solidFill>
                  <a:schemeClr val="bg1"/>
                </a:solidFill>
                <a:latin typeface="Verdana"/>
              </a:rPr>
              <a:t>seismic</a:t>
            </a:r>
            <a:r>
              <a:rPr lang="nb-NO" sz="2800" b="1" dirty="0" smtClean="0">
                <a:solidFill>
                  <a:schemeClr val="bg1"/>
                </a:solidFill>
                <a:latin typeface="Verdana"/>
              </a:rPr>
              <a:t> lines 2012 in Finnmark</a:t>
            </a:r>
            <a:endParaRPr lang="nb-NO" sz="2800" dirty="0">
              <a:solidFill>
                <a:schemeClr val="bg1"/>
              </a:solidFill>
            </a:endParaRPr>
          </a:p>
        </p:txBody>
      </p:sp>
      <p:sp>
        <p:nvSpPr>
          <p:cNvPr id="10" name="Rektangel 9"/>
          <p:cNvSpPr/>
          <p:nvPr/>
        </p:nvSpPr>
        <p:spPr>
          <a:xfrm>
            <a:off x="5624820" y="5989193"/>
            <a:ext cx="40416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 smtClean="0">
                <a:solidFill>
                  <a:srgbClr val="0000FF"/>
                </a:solidFill>
                <a:latin typeface="Verdana"/>
              </a:rPr>
              <a:t>1,5 km </a:t>
            </a:r>
            <a:r>
              <a:rPr lang="nb-NO" b="1" dirty="0" err="1" smtClean="0">
                <a:solidFill>
                  <a:srgbClr val="0000FF"/>
                </a:solidFill>
                <a:latin typeface="Verdana"/>
              </a:rPr>
              <a:t>long</a:t>
            </a:r>
            <a:r>
              <a:rPr lang="nb-NO" b="1" dirty="0" smtClean="0">
                <a:solidFill>
                  <a:srgbClr val="0000FF"/>
                </a:solidFill>
                <a:latin typeface="Verdana"/>
              </a:rPr>
              <a:t> </a:t>
            </a:r>
            <a:r>
              <a:rPr lang="nb-NO" b="1" dirty="0" err="1" smtClean="0">
                <a:solidFill>
                  <a:srgbClr val="0000FF"/>
                </a:solidFill>
                <a:latin typeface="Verdana"/>
              </a:rPr>
              <a:t>snowstreamer</a:t>
            </a:r>
            <a:endParaRPr lang="nb-NO" b="1" dirty="0" smtClean="0">
              <a:solidFill>
                <a:srgbClr val="0000FF"/>
              </a:solidFill>
              <a:latin typeface="Verdana"/>
            </a:endParaRPr>
          </a:p>
        </p:txBody>
      </p:sp>
      <p:pic>
        <p:nvPicPr>
          <p:cNvPr id="30722" name="Picture 2" descr="Til forside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52562" y="4573529"/>
            <a:ext cx="666750" cy="666751"/>
          </a:xfrm>
          <a:prstGeom prst="rect">
            <a:avLst/>
          </a:prstGeom>
          <a:noFill/>
        </p:spPr>
      </p:pic>
      <p:grpSp>
        <p:nvGrpSpPr>
          <p:cNvPr id="28" name="Group 27"/>
          <p:cNvGrpSpPr/>
          <p:nvPr/>
        </p:nvGrpSpPr>
        <p:grpSpPr>
          <a:xfrm>
            <a:off x="250409" y="2446314"/>
            <a:ext cx="3910333" cy="4404206"/>
            <a:chOff x="250409" y="2446314"/>
            <a:chExt cx="3910333" cy="4404206"/>
          </a:xfrm>
        </p:grpSpPr>
        <p:pic>
          <p:nvPicPr>
            <p:cNvPr id="22" name="Picture 2" descr="\\Filer2\sandstad_jan_sverre\Dokumenter\BRUKER\Nordområdesatsing\Kartfigurer\VFseismikk2012.jpg"/>
            <p:cNvPicPr>
              <a:picLocks noChangeAspect="1" noChangeArrowheads="1"/>
            </p:cNvPicPr>
            <p:nvPr/>
          </p:nvPicPr>
          <p:blipFill>
            <a:blip r:embed="rId7" cstate="print"/>
            <a:srcRect r="13337"/>
            <a:stretch>
              <a:fillRect/>
            </a:stretch>
          </p:blipFill>
          <p:spPr bwMode="auto">
            <a:xfrm>
              <a:off x="250409" y="2446314"/>
              <a:ext cx="3692201" cy="4404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kstSylinder 11"/>
            <p:cNvSpPr txBox="1">
              <a:spLocks noChangeArrowheads="1"/>
            </p:cNvSpPr>
            <p:nvPr/>
          </p:nvSpPr>
          <p:spPr bwMode="auto">
            <a:xfrm>
              <a:off x="1621259" y="5330588"/>
              <a:ext cx="674837" cy="4155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400" dirty="0">
                  <a:latin typeface="Verdana" pitchFamily="34" charset="0"/>
                </a:rPr>
                <a:t>Mas</a:t>
              </a:r>
              <a:r>
                <a:rPr lang="nb-NO" sz="1800" dirty="0">
                  <a:latin typeface="Verdana" pitchFamily="34" charset="0"/>
                </a:rPr>
                <a:t>i</a:t>
              </a:r>
            </a:p>
          </p:txBody>
        </p:sp>
        <p:sp>
          <p:nvSpPr>
            <p:cNvPr id="24" name="TekstSylinder 12"/>
            <p:cNvSpPr txBox="1">
              <a:spLocks noChangeArrowheads="1"/>
            </p:cNvSpPr>
            <p:nvPr/>
          </p:nvSpPr>
          <p:spPr bwMode="auto">
            <a:xfrm>
              <a:off x="1094691" y="4196441"/>
              <a:ext cx="602701" cy="346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400" dirty="0">
                  <a:latin typeface="Verdana" pitchFamily="34" charset="0"/>
                </a:rPr>
                <a:t>Alta</a:t>
              </a:r>
            </a:p>
          </p:txBody>
        </p:sp>
        <p:sp>
          <p:nvSpPr>
            <p:cNvPr id="25" name="TekstSylinder 13"/>
            <p:cNvSpPr txBox="1">
              <a:spLocks noChangeArrowheads="1"/>
            </p:cNvSpPr>
            <p:nvPr/>
          </p:nvSpPr>
          <p:spPr bwMode="auto">
            <a:xfrm>
              <a:off x="2937681" y="5330588"/>
              <a:ext cx="1083779" cy="346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400" dirty="0">
                  <a:latin typeface="Verdana" pitchFamily="34" charset="0"/>
                </a:rPr>
                <a:t>Karasjok</a:t>
              </a:r>
            </a:p>
          </p:txBody>
        </p:sp>
        <p:sp>
          <p:nvSpPr>
            <p:cNvPr id="26" name="TekstSylinder 14"/>
            <p:cNvSpPr txBox="1">
              <a:spLocks noChangeArrowheads="1"/>
            </p:cNvSpPr>
            <p:nvPr/>
          </p:nvSpPr>
          <p:spPr bwMode="auto">
            <a:xfrm>
              <a:off x="2498874" y="2576230"/>
              <a:ext cx="824520" cy="346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400" dirty="0">
                  <a:latin typeface="Verdana" pitchFamily="34" charset="0"/>
                </a:rPr>
                <a:t>Skaidi</a:t>
              </a:r>
            </a:p>
          </p:txBody>
        </p:sp>
        <p:sp>
          <p:nvSpPr>
            <p:cNvPr id="27" name="TekstSylinder 15"/>
            <p:cNvSpPr txBox="1">
              <a:spLocks noChangeArrowheads="1"/>
            </p:cNvSpPr>
            <p:nvPr/>
          </p:nvSpPr>
          <p:spPr bwMode="auto">
            <a:xfrm>
              <a:off x="3200965" y="3710378"/>
              <a:ext cx="959777" cy="346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400" dirty="0">
                  <a:latin typeface="Verdana" pitchFamily="34" charset="0"/>
                </a:rPr>
                <a:t>Lakselv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/>
        </p:nvSpPr>
        <p:spPr bwMode="auto">
          <a:xfrm>
            <a:off x="2912641" y="25200"/>
            <a:ext cx="4034358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nb-NO" sz="3200" b="1" dirty="0">
                <a:solidFill>
                  <a:srgbClr val="002060"/>
                </a:solidFill>
                <a:latin typeface="Verdana" pitchFamily="34" charset="0"/>
              </a:rPr>
              <a:t>Sennalandet</a:t>
            </a:r>
            <a:endParaRPr lang="en-GB" sz="3200" b="1" dirty="0">
              <a:solidFill>
                <a:srgbClr val="002060"/>
              </a:solidFill>
              <a:latin typeface="Verdana" pitchFamily="34" charset="0"/>
            </a:endParaRPr>
          </a:p>
        </p:txBody>
      </p:sp>
      <p:sp>
        <p:nvSpPr>
          <p:cNvPr id="19459" name="Content Placeholder 2"/>
          <p:cNvSpPr>
            <a:spLocks noGrp="1"/>
          </p:cNvSpPr>
          <p:nvPr/>
        </p:nvSpPr>
        <p:spPr bwMode="auto">
          <a:xfrm>
            <a:off x="490141" y="1576388"/>
            <a:ext cx="89154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nb-NO" sz="3200">
              <a:latin typeface="Verdana" pitchFamily="34" charset="0"/>
            </a:endParaRPr>
          </a:p>
        </p:txBody>
      </p:sp>
      <p:pic>
        <p:nvPicPr>
          <p:cNvPr id="19460" name="Picture 2" descr="C:\Users\Henderson_Iain\Desktop\seismikk\Sennalande_first_interpretation.pn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t="1810"/>
          <a:stretch>
            <a:fillRect/>
          </a:stretch>
        </p:blipFill>
        <p:spPr bwMode="auto">
          <a:xfrm>
            <a:off x="0" y="1169988"/>
            <a:ext cx="9919758" cy="568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 19"/>
          <p:cNvGrpSpPr/>
          <p:nvPr/>
        </p:nvGrpSpPr>
        <p:grpSpPr>
          <a:xfrm>
            <a:off x="2159308" y="1636854"/>
            <a:ext cx="7746692" cy="1248850"/>
            <a:chOff x="2159308" y="1636854"/>
            <a:chExt cx="7746692" cy="1248850"/>
          </a:xfrm>
        </p:grpSpPr>
        <p:grpSp>
          <p:nvGrpSpPr>
            <p:cNvPr id="17" name="Group 16"/>
            <p:cNvGrpSpPr/>
            <p:nvPr/>
          </p:nvGrpSpPr>
          <p:grpSpPr>
            <a:xfrm>
              <a:off x="5913912" y="1793174"/>
              <a:ext cx="3992088" cy="1092530"/>
              <a:chOff x="5913912" y="1793174"/>
              <a:chExt cx="3992088" cy="1092530"/>
            </a:xfrm>
          </p:grpSpPr>
          <p:cxnSp>
            <p:nvCxnSpPr>
              <p:cNvPr id="12" name="Straight Connector 11"/>
              <p:cNvCxnSpPr/>
              <p:nvPr/>
            </p:nvCxnSpPr>
            <p:spPr bwMode="auto">
              <a:xfrm>
                <a:off x="5913912" y="1793174"/>
                <a:ext cx="1698171" cy="593766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FF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" name="Straight Connector 13"/>
              <p:cNvCxnSpPr/>
              <p:nvPr/>
            </p:nvCxnSpPr>
            <p:spPr bwMode="auto">
              <a:xfrm>
                <a:off x="7623958" y="2386940"/>
                <a:ext cx="961902" cy="285008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FF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" name="Straight Connector 15"/>
              <p:cNvCxnSpPr/>
              <p:nvPr/>
            </p:nvCxnSpPr>
            <p:spPr bwMode="auto">
              <a:xfrm>
                <a:off x="8597735" y="2671948"/>
                <a:ext cx="1308265" cy="213756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FF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8" name="TextBox 17"/>
            <p:cNvSpPr txBox="1"/>
            <p:nvPr/>
          </p:nvSpPr>
          <p:spPr>
            <a:xfrm>
              <a:off x="7600185" y="1638830"/>
              <a:ext cx="21613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2400" b="1" dirty="0" smtClean="0">
                  <a:solidFill>
                    <a:srgbClr val="0000FF"/>
                  </a:solidFill>
                  <a:latin typeface="+mn-lt"/>
                </a:rPr>
                <a:t>Caledonian Nappe</a:t>
              </a:r>
              <a:endParaRPr lang="en-US" sz="2400" b="1" dirty="0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159308" y="1636854"/>
              <a:ext cx="25551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2400" b="1" dirty="0" err="1" smtClean="0">
                  <a:solidFill>
                    <a:srgbClr val="FF99CC"/>
                  </a:solidFill>
                  <a:latin typeface="+mn-lt"/>
                </a:rPr>
                <a:t>Precambrian</a:t>
              </a:r>
              <a:r>
                <a:rPr lang="nb-NO" sz="2400" b="1" dirty="0" smtClean="0">
                  <a:solidFill>
                    <a:srgbClr val="FF99CC"/>
                  </a:solidFill>
                  <a:latin typeface="+mn-lt"/>
                </a:rPr>
                <a:t> </a:t>
              </a:r>
              <a:r>
                <a:rPr lang="nb-NO" sz="2400" b="1" dirty="0" err="1" smtClean="0">
                  <a:solidFill>
                    <a:srgbClr val="FF99CC"/>
                  </a:solidFill>
                  <a:latin typeface="+mn-lt"/>
                </a:rPr>
                <a:t>Window</a:t>
              </a:r>
              <a:endParaRPr lang="en-US" sz="2400" b="1" dirty="0">
                <a:solidFill>
                  <a:srgbClr val="FF99CC"/>
                </a:solidFill>
                <a:latin typeface="+mn-lt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-59375" y="415655"/>
            <a:ext cx="627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latin typeface="+mn-lt"/>
              </a:rPr>
              <a:t>km</a:t>
            </a:r>
            <a:endParaRPr lang="en-US" b="1" dirty="0">
              <a:latin typeface="+mn-lt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190000" y="807522"/>
            <a:ext cx="0" cy="45126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rot="16200000">
            <a:off x="413650" y="591797"/>
            <a:ext cx="0" cy="45126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2" name="Bilde 3" descr="Kule_transp.gif"/>
          <p:cNvPicPr preferRelativeResize="0"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52756" y="6403304"/>
            <a:ext cx="36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7" descr="fodd_deposit_map_2008_150dpi.png"/>
          <p:cNvPicPr>
            <a:picLocks noChangeAspect="1"/>
          </p:cNvPicPr>
          <p:nvPr/>
        </p:nvPicPr>
        <p:blipFill>
          <a:blip r:embed="rId2" cstate="print">
            <a:lum bright="-10000" contrast="10000"/>
          </a:blip>
          <a:srcRect l="1067" r="1101"/>
          <a:stretch>
            <a:fillRect/>
          </a:stretch>
        </p:blipFill>
        <p:spPr bwMode="auto">
          <a:xfrm>
            <a:off x="-190005" y="0"/>
            <a:ext cx="76239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kstSylinder 2"/>
          <p:cNvSpPr txBox="1"/>
          <p:nvPr/>
        </p:nvSpPr>
        <p:spPr>
          <a:xfrm>
            <a:off x="7338952" y="776128"/>
            <a:ext cx="2607228" cy="35394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b-NO" sz="2800" b="1" dirty="0" err="1" smtClean="0">
                <a:solidFill>
                  <a:srgbClr val="002060"/>
                </a:solidFill>
                <a:latin typeface="+mn-lt"/>
                <a:cs typeface="Arial" pitchFamily="34" charset="0"/>
              </a:rPr>
              <a:t>Increased</a:t>
            </a:r>
            <a:r>
              <a:rPr lang="nb-NO" sz="2800" b="1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 </a:t>
            </a:r>
            <a:r>
              <a:rPr lang="nb-NO" sz="2800" b="1" dirty="0" err="1" smtClean="0">
                <a:solidFill>
                  <a:srgbClr val="002060"/>
                </a:solidFill>
                <a:latin typeface="+mn-lt"/>
                <a:cs typeface="Arial" pitchFamily="34" charset="0"/>
              </a:rPr>
              <a:t>cooperation</a:t>
            </a:r>
            <a:r>
              <a:rPr lang="nb-NO" sz="2800" b="1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 </a:t>
            </a:r>
            <a:r>
              <a:rPr lang="nb-NO" sz="2800" b="1" dirty="0" err="1" smtClean="0">
                <a:solidFill>
                  <a:srgbClr val="002060"/>
                </a:solidFill>
                <a:latin typeface="+mn-lt"/>
                <a:cs typeface="Arial" pitchFamily="34" charset="0"/>
              </a:rPr>
              <a:t>between</a:t>
            </a:r>
            <a:r>
              <a:rPr lang="nb-NO" sz="2800" b="1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 Finland, </a:t>
            </a:r>
            <a:r>
              <a:rPr lang="nb-NO" sz="2800" b="1" dirty="0" err="1" smtClean="0">
                <a:solidFill>
                  <a:srgbClr val="002060"/>
                </a:solidFill>
                <a:latin typeface="+mn-lt"/>
                <a:cs typeface="Arial" pitchFamily="34" charset="0"/>
              </a:rPr>
              <a:t>Sweden</a:t>
            </a:r>
            <a:r>
              <a:rPr lang="nb-NO" sz="2800" b="1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, </a:t>
            </a:r>
          </a:p>
          <a:p>
            <a:pPr algn="ctr">
              <a:defRPr/>
            </a:pPr>
            <a:r>
              <a:rPr lang="nb-NO" sz="2800" b="1" dirty="0" err="1" smtClean="0">
                <a:solidFill>
                  <a:srgbClr val="002060"/>
                </a:solidFill>
                <a:latin typeface="+mn-lt"/>
                <a:cs typeface="Arial" pitchFamily="34" charset="0"/>
              </a:rPr>
              <a:t>Russia</a:t>
            </a:r>
            <a:r>
              <a:rPr lang="nb-NO" sz="2800" b="1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 </a:t>
            </a:r>
          </a:p>
          <a:p>
            <a:pPr algn="ctr">
              <a:defRPr/>
            </a:pPr>
            <a:r>
              <a:rPr lang="nb-NO" sz="2800" b="1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and </a:t>
            </a:r>
          </a:p>
          <a:p>
            <a:pPr algn="ctr">
              <a:defRPr/>
            </a:pPr>
            <a:r>
              <a:rPr lang="nb-NO" sz="2800" b="1" dirty="0" err="1" smtClean="0">
                <a:solidFill>
                  <a:srgbClr val="002060"/>
                </a:solidFill>
                <a:latin typeface="+mn-lt"/>
                <a:cs typeface="Arial" pitchFamily="34" charset="0"/>
              </a:rPr>
              <a:t>Norway</a:t>
            </a:r>
            <a:endParaRPr lang="nb-NO" sz="2800" b="1" dirty="0">
              <a:solidFill>
                <a:srgbClr val="002060"/>
              </a:solidFill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824058" y="5605154"/>
            <a:ext cx="4229891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nb-NO" u="sng" dirty="0" err="1" smtClean="0">
                <a:latin typeface="+mn-lt"/>
              </a:rPr>
              <a:t>FODD-database</a:t>
            </a:r>
            <a:r>
              <a:rPr lang="nb-NO" u="sng" dirty="0" smtClean="0">
                <a:latin typeface="+mn-lt"/>
              </a:rPr>
              <a:t>:</a:t>
            </a:r>
          </a:p>
          <a:p>
            <a:r>
              <a:rPr lang="nb-NO" dirty="0" smtClean="0">
                <a:latin typeface="+mn-lt"/>
              </a:rPr>
              <a:t>60% of all </a:t>
            </a:r>
            <a:r>
              <a:rPr lang="nb-NO" dirty="0" err="1" smtClean="0">
                <a:latin typeface="+mn-lt"/>
              </a:rPr>
              <a:t>occurences</a:t>
            </a:r>
            <a:r>
              <a:rPr lang="nb-NO" dirty="0" smtClean="0">
                <a:latin typeface="+mn-lt"/>
              </a:rPr>
              <a:t> have not </a:t>
            </a:r>
            <a:r>
              <a:rPr lang="nb-NO" dirty="0" err="1" smtClean="0">
                <a:latin typeface="+mn-lt"/>
              </a:rPr>
              <a:t>been</a:t>
            </a:r>
            <a:r>
              <a:rPr lang="nb-NO" dirty="0" smtClean="0">
                <a:latin typeface="+mn-lt"/>
              </a:rPr>
              <a:t> </a:t>
            </a:r>
            <a:r>
              <a:rPr lang="nb-NO" dirty="0" err="1" smtClean="0">
                <a:latin typeface="+mn-lt"/>
              </a:rPr>
              <a:t>studied</a:t>
            </a:r>
            <a:r>
              <a:rPr lang="nb-NO" dirty="0" smtClean="0">
                <a:latin typeface="+mn-lt"/>
              </a:rPr>
              <a:t> in detail</a:t>
            </a:r>
            <a:endParaRPr lang="en-US" dirty="0">
              <a:latin typeface="+mn-lt"/>
            </a:endParaRPr>
          </a:p>
        </p:txBody>
      </p:sp>
      <p:pic>
        <p:nvPicPr>
          <p:cNvPr id="4" name="Bilde 3" descr="Kule_transp.gif"/>
          <p:cNvPicPr preferRelativeResize="0"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45881" y="6355804"/>
            <a:ext cx="36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0"/>
          <p:cNvSpPr txBox="1">
            <a:spLocks noChangeArrowheads="1"/>
          </p:cNvSpPr>
          <p:nvPr/>
        </p:nvSpPr>
        <p:spPr bwMode="auto">
          <a:xfrm>
            <a:off x="1238250" y="144463"/>
            <a:ext cx="4127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nb-NO">
              <a:latin typeface="Calibri" pitchFamily="34" charset="0"/>
            </a:endParaRP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 rot="5400000">
            <a:off x="698343" y="1130301"/>
            <a:ext cx="49244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10800000" vert="eaVert">
            <a:spAutoFit/>
          </a:bodyPr>
          <a:lstStyle/>
          <a:p>
            <a:pPr>
              <a:spcBef>
                <a:spcPct val="50000"/>
              </a:spcBef>
            </a:pPr>
            <a:endParaRPr lang="nb-NO">
              <a:latin typeface="Calibri" pitchFamily="34" charset="0"/>
            </a:endParaRPr>
          </a:p>
        </p:txBody>
      </p:sp>
      <p:graphicFrame>
        <p:nvGraphicFramePr>
          <p:cNvPr id="4" name="Object 5"/>
          <p:cNvGraphicFramePr>
            <a:graphicFrameLocks noChangeAspect="1"/>
          </p:cNvGraphicFramePr>
          <p:nvPr/>
        </p:nvGraphicFramePr>
        <p:xfrm>
          <a:off x="1" y="4921250"/>
          <a:ext cx="1452564" cy="1936750"/>
        </p:xfrm>
        <a:graphic>
          <a:graphicData uri="http://schemas.openxmlformats.org/presentationml/2006/ole">
            <p:oleObj spid="_x0000_s1026" name="CorelPhotoPaint.Image.9" r:id="rId3" imgW="12190476" imgH="16253968" progId="">
              <p:embed/>
            </p:oleObj>
          </a:graphicData>
        </a:graphic>
      </p:graphicFrame>
      <p:graphicFrame>
        <p:nvGraphicFramePr>
          <p:cNvPr id="5" name="Object 6"/>
          <p:cNvGraphicFramePr>
            <a:graphicFrameLocks noChangeAspect="1"/>
          </p:cNvGraphicFramePr>
          <p:nvPr/>
        </p:nvGraphicFramePr>
        <p:xfrm>
          <a:off x="1" y="2357438"/>
          <a:ext cx="1452564" cy="1428750"/>
        </p:xfrm>
        <a:graphic>
          <a:graphicData uri="http://schemas.openxmlformats.org/presentationml/2006/ole">
            <p:oleObj spid="_x0000_s1027" name="PHOTO-PAINT" r:id="rId4" imgW="2916942" imgH="2084836" progId="">
              <p:embed/>
            </p:oleObj>
          </a:graphicData>
        </a:graphic>
      </p:graphicFrame>
      <p:pic>
        <p:nvPicPr>
          <p:cNvPr id="6" name="Picture 5" descr="Magnetit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1357314"/>
            <a:ext cx="1452564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/>
          <a:srcRect l="51460" t="23842" r="2158" b="4735"/>
          <a:stretch>
            <a:fillRect/>
          </a:stretch>
        </p:blipFill>
        <p:spPr bwMode="auto">
          <a:xfrm>
            <a:off x="1" y="3786188"/>
            <a:ext cx="145256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" y="1"/>
          <a:ext cx="1452564" cy="1376363"/>
        </p:xfrm>
        <a:graphic>
          <a:graphicData uri="http://schemas.openxmlformats.org/presentationml/2006/ole">
            <p:oleObj spid="_x0000_s1028" name="Photo Editor Photo" r:id="rId7" imgW="2190476" imgH="1561905" progId="">
              <p:embed/>
            </p:oleObj>
          </a:graphicData>
        </a:graphic>
      </p:graphicFrame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1788240" y="1313871"/>
            <a:ext cx="7593267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800" dirty="0" smtClean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GB" sz="1800" b="1" dirty="0" smtClean="0">
                <a:solidFill>
                  <a:srgbClr val="002060"/>
                </a:solidFill>
                <a:latin typeface="Arial" charset="0"/>
              </a:rPr>
              <a:t>2010 – New Mining Act came into force on January 1</a:t>
            </a:r>
            <a:r>
              <a:rPr lang="en-GB" sz="1800" b="1" baseline="30000" dirty="0" smtClean="0">
                <a:solidFill>
                  <a:srgbClr val="002060"/>
                </a:solidFill>
                <a:latin typeface="Arial" charset="0"/>
              </a:rPr>
              <a:t>st</a:t>
            </a:r>
            <a:r>
              <a:rPr lang="en-GB" sz="1800" b="1" dirty="0" smtClean="0">
                <a:solidFill>
                  <a:srgbClr val="002060"/>
                </a:solidFill>
                <a:latin typeface="Arial" charset="0"/>
              </a:rPr>
              <a:t> , 2010</a:t>
            </a:r>
          </a:p>
          <a:p>
            <a:r>
              <a:rPr lang="en-GB" sz="1800" dirty="0" smtClean="0">
                <a:solidFill>
                  <a:srgbClr val="002060"/>
                </a:solidFill>
                <a:latin typeface="Arial" charset="0"/>
              </a:rPr>
              <a:t>  	</a:t>
            </a:r>
            <a:r>
              <a:rPr lang="en-GB" sz="1800" i="1" dirty="0" smtClean="0">
                <a:solidFill>
                  <a:srgbClr val="002060"/>
                </a:solidFill>
                <a:latin typeface="Arial" charset="0"/>
              </a:rPr>
              <a:t>Easier applications, larger areas, lower fees for the first years</a:t>
            </a:r>
          </a:p>
          <a:p>
            <a:endParaRPr lang="en-GB" sz="1400" i="1" dirty="0" smtClean="0">
              <a:solidFill>
                <a:srgbClr val="002060"/>
              </a:solidFill>
              <a:latin typeface="Arial" charset="0"/>
            </a:endParaRPr>
          </a:p>
          <a:p>
            <a:r>
              <a:rPr lang="en-GB" sz="1800" b="1" dirty="0" smtClean="0">
                <a:solidFill>
                  <a:srgbClr val="002060"/>
                </a:solidFill>
                <a:latin typeface="Arial" charset="0"/>
              </a:rPr>
              <a:t> 2010 – Reorganised Directorate of Mining</a:t>
            </a:r>
            <a:endParaRPr lang="en-GB" sz="1800" i="1" dirty="0" smtClean="0">
              <a:solidFill>
                <a:srgbClr val="002060"/>
              </a:solidFill>
              <a:latin typeface="Arial" charset="0"/>
            </a:endParaRPr>
          </a:p>
          <a:p>
            <a:r>
              <a:rPr lang="en-GB" sz="1400" i="1" dirty="0" smtClean="0">
                <a:solidFill>
                  <a:srgbClr val="002060"/>
                </a:solidFill>
                <a:latin typeface="Arial" charset="0"/>
              </a:rPr>
              <a:t>	</a:t>
            </a:r>
          </a:p>
          <a:p>
            <a:r>
              <a:rPr lang="en-GB" sz="1800" dirty="0" smtClean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GB" sz="1800" b="1" dirty="0" smtClean="0">
                <a:solidFill>
                  <a:srgbClr val="002060"/>
                </a:solidFill>
                <a:latin typeface="Arial" charset="0"/>
              </a:rPr>
              <a:t>2011 – Additional funding to NGU </a:t>
            </a:r>
            <a:r>
              <a:rPr lang="en-GB" sz="1800" b="1" dirty="0" smtClean="0">
                <a:solidFill>
                  <a:srgbClr val="002060"/>
                </a:solidFill>
                <a:latin typeface="Arial" charset="0"/>
                <a:sym typeface="Wingdings" pitchFamily="2" charset="2"/>
              </a:rPr>
              <a:t></a:t>
            </a:r>
            <a:r>
              <a:rPr lang="en-GB" sz="1800" b="1" dirty="0" smtClean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GB" sz="1800" b="1" dirty="0" err="1" smtClean="0">
                <a:solidFill>
                  <a:srgbClr val="002060"/>
                </a:solidFill>
                <a:latin typeface="Arial" charset="0"/>
              </a:rPr>
              <a:t>MINN</a:t>
            </a:r>
            <a:r>
              <a:rPr lang="en-GB" sz="1800" b="1" dirty="0" smtClean="0">
                <a:solidFill>
                  <a:srgbClr val="002060"/>
                </a:solidFill>
                <a:latin typeface="Arial" charset="0"/>
              </a:rPr>
              <a:t> </a:t>
            </a:r>
          </a:p>
          <a:p>
            <a:r>
              <a:rPr lang="en-GB" sz="1800" i="1" dirty="0" smtClean="0">
                <a:solidFill>
                  <a:srgbClr val="002060"/>
                </a:solidFill>
                <a:latin typeface="Arial" charset="0"/>
              </a:rPr>
              <a:t>  	Increased coverage of regional geophysical data and ground    	follow-up in </a:t>
            </a:r>
            <a:r>
              <a:rPr lang="en-GB" sz="1800" i="1" u="sng" dirty="0" smtClean="0">
                <a:solidFill>
                  <a:srgbClr val="002060"/>
                </a:solidFill>
                <a:latin typeface="Arial" charset="0"/>
              </a:rPr>
              <a:t>Northern Norway</a:t>
            </a:r>
            <a:r>
              <a:rPr lang="en-GB" sz="1800" i="1" dirty="0" smtClean="0">
                <a:solidFill>
                  <a:srgbClr val="002060"/>
                </a:solidFill>
                <a:latin typeface="Arial" charset="0"/>
              </a:rPr>
              <a:t> (€13.5 million for 2011-2014)</a:t>
            </a:r>
          </a:p>
          <a:p>
            <a:endParaRPr lang="en-GB" sz="1400" i="1" dirty="0" smtClean="0">
              <a:solidFill>
                <a:srgbClr val="002060"/>
              </a:solidFill>
              <a:latin typeface="Arial" charset="0"/>
            </a:endParaRPr>
          </a:p>
          <a:p>
            <a:r>
              <a:rPr lang="en-GB" sz="1800" b="1" dirty="0" smtClean="0">
                <a:solidFill>
                  <a:srgbClr val="002060"/>
                </a:solidFill>
                <a:latin typeface="Arial" charset="0"/>
              </a:rPr>
              <a:t> 2012 – Funding of new professorships at the Norwegian University 	of Science and Technology and at the University of </a:t>
            </a:r>
            <a:r>
              <a:rPr lang="en-GB" sz="1800" b="1" dirty="0" err="1" smtClean="0">
                <a:solidFill>
                  <a:srgbClr val="002060"/>
                </a:solidFill>
                <a:latin typeface="Arial" charset="0"/>
              </a:rPr>
              <a:t>Tromsø</a:t>
            </a:r>
            <a:endParaRPr lang="en-GB" sz="1800" b="1" dirty="0" smtClean="0">
              <a:solidFill>
                <a:srgbClr val="002060"/>
              </a:solidFill>
              <a:latin typeface="Arial" charset="0"/>
            </a:endParaRPr>
          </a:p>
          <a:p>
            <a:pPr>
              <a:buFont typeface="Arial" charset="0"/>
              <a:buChar char="•"/>
            </a:pPr>
            <a:endParaRPr lang="en-GB" sz="1400" i="1" dirty="0" smtClean="0">
              <a:solidFill>
                <a:srgbClr val="002060"/>
              </a:solidFill>
              <a:latin typeface="Arial" charset="0"/>
            </a:endParaRPr>
          </a:p>
          <a:p>
            <a:r>
              <a:rPr lang="en-GB" sz="1800" b="1" dirty="0" smtClean="0">
                <a:solidFill>
                  <a:srgbClr val="002060"/>
                </a:solidFill>
                <a:latin typeface="Arial" charset="0"/>
              </a:rPr>
              <a:t> 2013 – Additional funding to NGU </a:t>
            </a:r>
            <a:r>
              <a:rPr lang="en-GB" sz="1800" b="1" dirty="0" smtClean="0">
                <a:solidFill>
                  <a:srgbClr val="002060"/>
                </a:solidFill>
                <a:latin typeface="Arial" charset="0"/>
                <a:sym typeface="Wingdings" pitchFamily="2" charset="2"/>
              </a:rPr>
              <a:t> </a:t>
            </a:r>
            <a:r>
              <a:rPr lang="en-GB" sz="1800" b="1" dirty="0" err="1" smtClean="0">
                <a:solidFill>
                  <a:srgbClr val="002060"/>
                </a:solidFill>
                <a:latin typeface="Arial" charset="0"/>
                <a:sym typeface="Wingdings" pitchFamily="2" charset="2"/>
              </a:rPr>
              <a:t>MINS</a:t>
            </a:r>
            <a:endParaRPr lang="en-GB" sz="1800" b="1" dirty="0" smtClean="0">
              <a:solidFill>
                <a:srgbClr val="002060"/>
              </a:solidFill>
              <a:latin typeface="Arial" charset="0"/>
            </a:endParaRPr>
          </a:p>
          <a:p>
            <a:r>
              <a:rPr lang="en-GB" sz="1800" i="1" dirty="0" smtClean="0">
                <a:solidFill>
                  <a:srgbClr val="002060"/>
                </a:solidFill>
                <a:latin typeface="Arial" charset="0"/>
              </a:rPr>
              <a:t>  	Increased coverage of regional geophysical data and ground    	follow-up in </a:t>
            </a:r>
            <a:r>
              <a:rPr lang="en-GB" sz="1800" i="1" u="sng" dirty="0" smtClean="0">
                <a:solidFill>
                  <a:srgbClr val="002060"/>
                </a:solidFill>
                <a:latin typeface="Arial" charset="0"/>
              </a:rPr>
              <a:t>Southern Norway</a:t>
            </a:r>
            <a:r>
              <a:rPr lang="en-GB" sz="1800" i="1" dirty="0" smtClean="0">
                <a:solidFill>
                  <a:srgbClr val="002060"/>
                </a:solidFill>
                <a:latin typeface="Arial" charset="0"/>
              </a:rPr>
              <a:t> (€ 1,35 million start-up for 2013)</a:t>
            </a:r>
          </a:p>
          <a:p>
            <a:endParaRPr lang="en-GB" sz="1400" i="1" dirty="0" smtClean="0">
              <a:solidFill>
                <a:srgbClr val="002060"/>
              </a:solidFill>
              <a:latin typeface="Arial" charset="0"/>
            </a:endParaRPr>
          </a:p>
          <a:p>
            <a:r>
              <a:rPr lang="en-GB" sz="1800" dirty="0" smtClean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GB" sz="1800" b="1" dirty="0" smtClean="0">
                <a:solidFill>
                  <a:srgbClr val="002060"/>
                </a:solidFill>
                <a:latin typeface="Arial" charset="0"/>
              </a:rPr>
              <a:t>2013 – National Mineral </a:t>
            </a:r>
            <a:r>
              <a:rPr lang="en-GB" sz="1800" b="1" dirty="0">
                <a:solidFill>
                  <a:srgbClr val="002060"/>
                </a:solidFill>
                <a:latin typeface="Arial" charset="0"/>
              </a:rPr>
              <a:t>S</a:t>
            </a:r>
            <a:r>
              <a:rPr lang="en-GB" sz="1800" b="1" dirty="0" smtClean="0">
                <a:solidFill>
                  <a:srgbClr val="002060"/>
                </a:solidFill>
                <a:latin typeface="Arial" charset="0"/>
              </a:rPr>
              <a:t>trategy</a:t>
            </a:r>
            <a:endParaRPr lang="en-GB" sz="1800" b="1" dirty="0">
              <a:solidFill>
                <a:srgbClr val="002060"/>
              </a:solidFill>
              <a:latin typeface="Arial" charset="0"/>
            </a:endParaRPr>
          </a:p>
          <a:p>
            <a:r>
              <a:rPr lang="en-GB" sz="1800" i="1" dirty="0">
                <a:solidFill>
                  <a:srgbClr val="002060"/>
                </a:solidFill>
                <a:latin typeface="Arial" charset="0"/>
              </a:rPr>
              <a:t>  	A set of coordinated policies for the mineral industry </a:t>
            </a:r>
            <a:r>
              <a:rPr lang="en-GB" sz="1800" i="1" dirty="0" smtClean="0">
                <a:solidFill>
                  <a:srgbClr val="002060"/>
                </a:solidFill>
                <a:latin typeface="Arial" charset="0"/>
              </a:rPr>
              <a:t>by </a:t>
            </a:r>
            <a:r>
              <a:rPr lang="en-GB" sz="1800" i="1" dirty="0">
                <a:solidFill>
                  <a:srgbClr val="002060"/>
                </a:solidFill>
                <a:latin typeface="Arial" charset="0"/>
              </a:rPr>
              <a:t>the </a:t>
            </a:r>
            <a:r>
              <a:rPr lang="en-GB" sz="1800" i="1" dirty="0" smtClean="0">
                <a:solidFill>
                  <a:srgbClr val="002060"/>
                </a:solidFill>
                <a:latin typeface="Arial" charset="0"/>
              </a:rPr>
              <a:t>	Ministry of </a:t>
            </a:r>
            <a:r>
              <a:rPr lang="en-GB" sz="1800" i="1" dirty="0">
                <a:solidFill>
                  <a:srgbClr val="002060"/>
                </a:solidFill>
                <a:latin typeface="Arial" charset="0"/>
              </a:rPr>
              <a:t>Trade </a:t>
            </a:r>
            <a:r>
              <a:rPr lang="en-GB" sz="1800" i="1" dirty="0" smtClean="0">
                <a:solidFill>
                  <a:srgbClr val="002060"/>
                </a:solidFill>
                <a:latin typeface="Arial" charset="0"/>
              </a:rPr>
              <a:t>and Industry</a:t>
            </a:r>
            <a:endParaRPr lang="nb-NO" sz="1600" b="1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1446665" y="530108"/>
            <a:ext cx="84593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C00000"/>
                </a:solidFill>
                <a:latin typeface="Verdana" pitchFamily="34" charset="0"/>
              </a:rPr>
              <a:t>Norwegian Government </a:t>
            </a:r>
            <a:r>
              <a:rPr lang="en-GB" sz="2400" b="1" dirty="0" smtClean="0">
                <a:solidFill>
                  <a:srgbClr val="C00000"/>
                </a:solidFill>
                <a:latin typeface="Verdana" pitchFamily="34" charset="0"/>
              </a:rPr>
              <a:t>actions and policy</a:t>
            </a:r>
            <a:endParaRPr lang="nb-NO" sz="1600" b="1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69476" y="0"/>
            <a:ext cx="3783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 smtClean="0">
                <a:solidFill>
                  <a:srgbClr val="002060"/>
                </a:solidFill>
                <a:latin typeface="+mn-lt"/>
              </a:rPr>
              <a:t>Mineral </a:t>
            </a:r>
            <a:r>
              <a:rPr lang="nb-NO" sz="2800" b="1" dirty="0" err="1" smtClean="0">
                <a:solidFill>
                  <a:srgbClr val="002060"/>
                </a:solidFill>
                <a:latin typeface="+mn-lt"/>
              </a:rPr>
              <a:t>resources</a:t>
            </a:r>
            <a:endParaRPr lang="en-US" sz="2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5712032" y="2517576"/>
            <a:ext cx="950026" cy="46313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175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5710057" y="4308726"/>
            <a:ext cx="950026" cy="46313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175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F:\Familiebilder\2010 Desember\Narvik\DSC_0157.JPG"/>
          <p:cNvPicPr>
            <a:picLocks noChangeAspect="1" noChangeArrowheads="1"/>
          </p:cNvPicPr>
          <p:nvPr/>
        </p:nvPicPr>
        <p:blipFill>
          <a:blip r:embed="rId2" cstate="print"/>
          <a:srcRect l="2751" t="10945" r="9528"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kstSylinder 3"/>
          <p:cNvSpPr txBox="1"/>
          <p:nvPr/>
        </p:nvSpPr>
        <p:spPr>
          <a:xfrm>
            <a:off x="221735" y="186947"/>
            <a:ext cx="3985147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b-NO" sz="1600" b="1" dirty="0" err="1" smtClean="0">
                <a:solidFill>
                  <a:srgbClr val="002060"/>
                </a:solidFill>
                <a:latin typeface="+mn-lt"/>
                <a:cs typeface="Arial" pitchFamily="34" charset="0"/>
              </a:rPr>
              <a:t>Increased</a:t>
            </a:r>
            <a:r>
              <a:rPr lang="nb-NO" sz="1600" b="1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 </a:t>
            </a:r>
            <a:r>
              <a:rPr lang="nb-NO" sz="1600" b="1" dirty="0" err="1" smtClean="0">
                <a:solidFill>
                  <a:srgbClr val="002060"/>
                </a:solidFill>
                <a:latin typeface="+mn-lt"/>
                <a:cs typeface="Arial" pitchFamily="34" charset="0"/>
              </a:rPr>
              <a:t>cooperation</a:t>
            </a:r>
            <a:r>
              <a:rPr lang="nb-NO" sz="1600" b="1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 </a:t>
            </a:r>
            <a:r>
              <a:rPr lang="nb-NO" sz="1600" b="1" dirty="0" err="1" smtClean="0">
                <a:solidFill>
                  <a:srgbClr val="002060"/>
                </a:solidFill>
                <a:latin typeface="+mn-lt"/>
                <a:cs typeface="Arial" pitchFamily="34" charset="0"/>
              </a:rPr>
              <a:t>between</a:t>
            </a:r>
            <a:r>
              <a:rPr lang="nb-NO" sz="1600" b="1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 </a:t>
            </a:r>
          </a:p>
          <a:p>
            <a:pPr algn="ctr">
              <a:defRPr/>
            </a:pPr>
            <a:r>
              <a:rPr lang="nb-NO" sz="1600" b="1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Finland, </a:t>
            </a:r>
            <a:r>
              <a:rPr lang="nb-NO" sz="1600" b="1" dirty="0" err="1" smtClean="0">
                <a:solidFill>
                  <a:srgbClr val="002060"/>
                </a:solidFill>
                <a:latin typeface="+mn-lt"/>
                <a:cs typeface="Arial" pitchFamily="34" charset="0"/>
              </a:rPr>
              <a:t>Sweden</a:t>
            </a:r>
            <a:r>
              <a:rPr lang="nb-NO" sz="1600" b="1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, </a:t>
            </a:r>
            <a:r>
              <a:rPr lang="nb-NO" sz="1600" b="1" dirty="0" err="1" smtClean="0">
                <a:solidFill>
                  <a:srgbClr val="002060"/>
                </a:solidFill>
                <a:latin typeface="+mn-lt"/>
                <a:cs typeface="Arial" pitchFamily="34" charset="0"/>
              </a:rPr>
              <a:t>Russia</a:t>
            </a:r>
            <a:r>
              <a:rPr lang="nb-NO" sz="1600" b="1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 and </a:t>
            </a:r>
            <a:r>
              <a:rPr lang="nb-NO" sz="1600" b="1" dirty="0" err="1" smtClean="0">
                <a:solidFill>
                  <a:srgbClr val="002060"/>
                </a:solidFill>
                <a:latin typeface="+mn-lt"/>
                <a:cs typeface="Arial" pitchFamily="34" charset="0"/>
              </a:rPr>
              <a:t>Norway</a:t>
            </a:r>
            <a:r>
              <a:rPr lang="nb-NO" sz="1600" b="1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:</a:t>
            </a:r>
          </a:p>
          <a:p>
            <a:pPr algn="ctr">
              <a:defRPr/>
            </a:pPr>
            <a:r>
              <a:rPr lang="nb-NO" sz="2400" b="1" dirty="0" err="1" smtClean="0">
                <a:solidFill>
                  <a:srgbClr val="002060"/>
                </a:solidFill>
                <a:latin typeface="+mn-lt"/>
                <a:cs typeface="Arial" pitchFamily="34" charset="0"/>
              </a:rPr>
              <a:t>Infrastructure</a:t>
            </a:r>
            <a:endParaRPr lang="nb-NO" sz="2400" b="1" dirty="0" smtClean="0">
              <a:solidFill>
                <a:srgbClr val="002060"/>
              </a:solidFill>
              <a:latin typeface="+mn-lt"/>
              <a:cs typeface="Arial" pitchFamily="34" charset="0"/>
            </a:endParaRPr>
          </a:p>
          <a:p>
            <a:pPr algn="ctr">
              <a:defRPr/>
            </a:pPr>
            <a:r>
              <a:rPr lang="nb-NO" sz="2400" b="1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 and transport</a:t>
            </a:r>
            <a:endParaRPr lang="nb-NO" sz="2400" b="1" dirty="0">
              <a:solidFill>
                <a:srgbClr val="00206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591" t="36257" r="74312" b="22632"/>
          <a:stretch>
            <a:fillRect/>
          </a:stretch>
        </p:blipFill>
        <p:spPr bwMode="auto">
          <a:xfrm>
            <a:off x="5122836" y="146653"/>
            <a:ext cx="2234194" cy="22877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5099451" y="1913113"/>
            <a:ext cx="2317844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latin typeface="Verdana" pitchFamily="34" charset="0"/>
              </a:rPr>
              <a:t>“The future lies in ores and mines”</a:t>
            </a:r>
            <a:endParaRPr lang="nb-NO" sz="1600" b="1" dirty="0">
              <a:latin typeface="Arial" charset="0"/>
            </a:endParaRPr>
          </a:p>
        </p:txBody>
      </p:sp>
      <p:pic>
        <p:nvPicPr>
          <p:cNvPr id="7" name="Bilde 3" descr="Kule_transp.gif"/>
          <p:cNvPicPr preferRelativeResize="0"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29006" y="6379554"/>
            <a:ext cx="36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3759" y="5842660"/>
            <a:ext cx="3372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dirty="0" smtClean="0">
                <a:solidFill>
                  <a:schemeClr val="bg1"/>
                </a:solidFill>
                <a:latin typeface="+mn-lt"/>
              </a:rPr>
              <a:t>Narvik shipping terminal for </a:t>
            </a:r>
            <a:r>
              <a:rPr lang="nb-NO" sz="1800" dirty="0" err="1" smtClean="0">
                <a:solidFill>
                  <a:schemeClr val="bg1"/>
                </a:solidFill>
                <a:latin typeface="+mn-lt"/>
              </a:rPr>
              <a:t>iron</a:t>
            </a:r>
            <a:r>
              <a:rPr lang="nb-NO" sz="1800" dirty="0" smtClean="0">
                <a:solidFill>
                  <a:schemeClr val="bg1"/>
                </a:solidFill>
                <a:latin typeface="+mn-lt"/>
              </a:rPr>
              <a:t> ore from Kiruna</a:t>
            </a:r>
            <a:endParaRPr lang="en-US" sz="18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33470" t="16119" r="31604" b="7403"/>
          <a:stretch>
            <a:fillRect/>
          </a:stretch>
        </p:blipFill>
        <p:spPr bwMode="auto">
          <a:xfrm>
            <a:off x="0" y="-1"/>
            <a:ext cx="5022377" cy="6873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\\FILER2\Smelror_Morten\Dokumenter\Publikasjoner Morten\Manus in prep\Nansen-Fram 2011\Bilder\17. Arven etter Nansen\Bilde 102.JPG"/>
          <p:cNvPicPr>
            <a:picLocks noChangeAspect="1" noChangeArrowheads="1"/>
          </p:cNvPicPr>
          <p:nvPr/>
        </p:nvPicPr>
        <p:blipFill>
          <a:blip r:embed="rId3" cstate="print"/>
          <a:srcRect l="4143" t="6949" b="3429"/>
          <a:stretch>
            <a:fillRect/>
          </a:stretch>
        </p:blipFill>
        <p:spPr bwMode="auto">
          <a:xfrm>
            <a:off x="5047013" y="3491345"/>
            <a:ext cx="4847112" cy="3205196"/>
          </a:xfrm>
          <a:prstGeom prst="rect">
            <a:avLst/>
          </a:prstGeom>
          <a:noFill/>
        </p:spPr>
      </p:pic>
      <p:pic>
        <p:nvPicPr>
          <p:cNvPr id="16388" name="Picture 4" descr="\\FILER2\Smelror_Morten\Dokumenter\Publikasjoner Morten\Manus in prep\Nansen-Fram 2011\Bilder\17. Arven etter Nansen\Bilde 1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5580" y="0"/>
            <a:ext cx="4840420" cy="3330054"/>
          </a:xfrm>
          <a:prstGeom prst="rect">
            <a:avLst/>
          </a:prstGeom>
          <a:noFill/>
        </p:spPr>
      </p:pic>
      <p:sp>
        <p:nvSpPr>
          <p:cNvPr id="5" name="TekstSylinder 19"/>
          <p:cNvSpPr txBox="1">
            <a:spLocks noChangeArrowheads="1"/>
          </p:cNvSpPr>
          <p:nvPr/>
        </p:nvSpPr>
        <p:spPr bwMode="auto">
          <a:xfrm>
            <a:off x="0" y="511674"/>
            <a:ext cx="990600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nb-NO" b="1" dirty="0" smtClean="0">
                <a:solidFill>
                  <a:srgbClr val="002060"/>
                </a:solidFill>
                <a:latin typeface="Verdana" pitchFamily="34" charset="0"/>
              </a:rPr>
              <a:t>From Rovaniemi (Fin) to Kirkenes (Nor) and all </a:t>
            </a:r>
            <a:r>
              <a:rPr lang="nb-NO" b="1" dirty="0" err="1" smtClean="0">
                <a:solidFill>
                  <a:srgbClr val="002060"/>
                </a:solidFill>
                <a:latin typeface="Verdana" pitchFamily="34" charset="0"/>
              </a:rPr>
              <a:t>the</a:t>
            </a:r>
            <a:r>
              <a:rPr lang="nb-NO" b="1" dirty="0" smtClean="0">
                <a:solidFill>
                  <a:srgbClr val="002060"/>
                </a:solidFill>
                <a:latin typeface="Verdana" pitchFamily="34" charset="0"/>
              </a:rPr>
              <a:t> </a:t>
            </a:r>
            <a:r>
              <a:rPr lang="nb-NO" b="1" dirty="0" err="1" smtClean="0">
                <a:solidFill>
                  <a:srgbClr val="002060"/>
                </a:solidFill>
                <a:latin typeface="Verdana" pitchFamily="34" charset="0"/>
              </a:rPr>
              <a:t>way</a:t>
            </a:r>
            <a:r>
              <a:rPr lang="nb-NO" b="1" dirty="0" smtClean="0">
                <a:solidFill>
                  <a:srgbClr val="002060"/>
                </a:solidFill>
                <a:latin typeface="Verdana" pitchFamily="34" charset="0"/>
              </a:rPr>
              <a:t> to China</a:t>
            </a:r>
            <a:endParaRPr lang="nb-NO" b="1" dirty="0">
              <a:solidFill>
                <a:srgbClr val="002060"/>
              </a:solidFill>
              <a:latin typeface="Verdana" pitchFamily="34" charset="0"/>
            </a:endParaRPr>
          </a:p>
        </p:txBody>
      </p:sp>
      <p:pic>
        <p:nvPicPr>
          <p:cNvPr id="6" name="Bilde 3" descr="Kule_transp.gif"/>
          <p:cNvPicPr preferRelativeResize="0"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17131" y="6403304"/>
            <a:ext cx="36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585" t="8559"/>
          <a:stretch>
            <a:fillRect/>
          </a:stretch>
        </p:blipFill>
        <p:spPr bwMode="auto">
          <a:xfrm>
            <a:off x="-15875" y="0"/>
            <a:ext cx="9921875" cy="691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742950" y="107751"/>
            <a:ext cx="8420100" cy="569150"/>
          </a:xfrm>
        </p:spPr>
        <p:txBody>
          <a:bodyPr/>
          <a:lstStyle/>
          <a:p>
            <a:r>
              <a:rPr lang="nb-NO" sz="3200" b="1" dirty="0" smtClean="0">
                <a:solidFill>
                  <a:srgbClr val="FFFF00"/>
                </a:solidFill>
              </a:rPr>
              <a:t>In </a:t>
            </a:r>
            <a:r>
              <a:rPr lang="nb-NO" sz="3200" b="1" dirty="0" err="1" smtClean="0">
                <a:solidFill>
                  <a:srgbClr val="FFFF00"/>
                </a:solidFill>
              </a:rPr>
              <a:t>summary</a:t>
            </a:r>
            <a:endParaRPr lang="en-US" sz="3200" b="1" dirty="0" smtClean="0">
              <a:solidFill>
                <a:srgbClr val="FFFF00"/>
              </a:solidFill>
            </a:endParaRPr>
          </a:p>
        </p:txBody>
      </p:sp>
      <p:sp>
        <p:nvSpPr>
          <p:cNvPr id="4100" name="Subtitle 2"/>
          <p:cNvSpPr>
            <a:spLocks noGrp="1"/>
          </p:cNvSpPr>
          <p:nvPr>
            <p:ph type="subTitle" idx="1"/>
          </p:nvPr>
        </p:nvSpPr>
        <p:spPr>
          <a:xfrm>
            <a:off x="975275" y="1484407"/>
            <a:ext cx="7871856" cy="2968831"/>
          </a:xfrm>
        </p:spPr>
        <p:txBody>
          <a:bodyPr/>
          <a:lstStyle/>
          <a:p>
            <a:pPr marL="273050" indent="-273050" algn="l">
              <a:buFont typeface="Arial" pitchFamily="34" charset="0"/>
              <a:buChar char="•"/>
            </a:pPr>
            <a:r>
              <a:rPr lang="nb-NO" dirty="0" err="1" smtClean="0">
                <a:solidFill>
                  <a:srgbClr val="FFFF00"/>
                </a:solidFill>
              </a:rPr>
              <a:t>Renewed</a:t>
            </a:r>
            <a:r>
              <a:rPr lang="nb-NO" dirty="0" smtClean="0">
                <a:solidFill>
                  <a:srgbClr val="FFFF00"/>
                </a:solidFill>
              </a:rPr>
              <a:t> </a:t>
            </a:r>
            <a:r>
              <a:rPr lang="nb-NO" dirty="0" err="1" smtClean="0">
                <a:solidFill>
                  <a:srgbClr val="FFFF00"/>
                </a:solidFill>
              </a:rPr>
              <a:t>government</a:t>
            </a:r>
            <a:r>
              <a:rPr lang="nb-NO" dirty="0" smtClean="0">
                <a:solidFill>
                  <a:srgbClr val="FFFF00"/>
                </a:solidFill>
              </a:rPr>
              <a:t> </a:t>
            </a:r>
            <a:r>
              <a:rPr lang="nb-NO" dirty="0" err="1" smtClean="0">
                <a:solidFill>
                  <a:srgbClr val="FFFF00"/>
                </a:solidFill>
              </a:rPr>
              <a:t>focus</a:t>
            </a:r>
            <a:r>
              <a:rPr lang="nb-NO" dirty="0" smtClean="0">
                <a:solidFill>
                  <a:srgbClr val="FFFF00"/>
                </a:solidFill>
              </a:rPr>
              <a:t> </a:t>
            </a:r>
            <a:r>
              <a:rPr lang="nb-NO" dirty="0" err="1" smtClean="0">
                <a:solidFill>
                  <a:srgbClr val="FFFF00"/>
                </a:solidFill>
              </a:rPr>
              <a:t>on</a:t>
            </a:r>
            <a:r>
              <a:rPr lang="nb-NO" dirty="0" smtClean="0">
                <a:solidFill>
                  <a:srgbClr val="FFFF00"/>
                </a:solidFill>
              </a:rPr>
              <a:t> and </a:t>
            </a:r>
            <a:r>
              <a:rPr lang="nb-NO" dirty="0" err="1" smtClean="0">
                <a:solidFill>
                  <a:srgbClr val="FFFF00"/>
                </a:solidFill>
              </a:rPr>
              <a:t>investment</a:t>
            </a:r>
            <a:r>
              <a:rPr lang="nb-NO" dirty="0" smtClean="0">
                <a:solidFill>
                  <a:srgbClr val="FFFF00"/>
                </a:solidFill>
              </a:rPr>
              <a:t> in mineral </a:t>
            </a:r>
            <a:r>
              <a:rPr lang="nb-NO" dirty="0" err="1" smtClean="0">
                <a:solidFill>
                  <a:srgbClr val="FFFF00"/>
                </a:solidFill>
              </a:rPr>
              <a:t>resources</a:t>
            </a:r>
            <a:r>
              <a:rPr lang="nb-NO" dirty="0" smtClean="0">
                <a:solidFill>
                  <a:srgbClr val="FFFF00"/>
                </a:solidFill>
              </a:rPr>
              <a:t> in </a:t>
            </a:r>
            <a:r>
              <a:rPr lang="nb-NO" dirty="0" err="1" smtClean="0">
                <a:solidFill>
                  <a:srgbClr val="FFFF00"/>
                </a:solidFill>
              </a:rPr>
              <a:t>Norway</a:t>
            </a:r>
            <a:endParaRPr lang="nb-NO" dirty="0" smtClean="0">
              <a:solidFill>
                <a:srgbClr val="FFFF00"/>
              </a:solidFill>
            </a:endParaRPr>
          </a:p>
          <a:p>
            <a:pPr marL="273050" indent="-273050" algn="l">
              <a:buFont typeface="Arial" pitchFamily="34" charset="0"/>
              <a:buChar char="•"/>
            </a:pPr>
            <a:endParaRPr lang="nb-NO" dirty="0" smtClean="0">
              <a:solidFill>
                <a:srgbClr val="FFFF00"/>
              </a:solidFill>
            </a:endParaRPr>
          </a:p>
          <a:p>
            <a:pPr marL="273050" indent="-273050" algn="l">
              <a:buFont typeface="Arial" pitchFamily="34" charset="0"/>
              <a:buChar char="•"/>
            </a:pPr>
            <a:r>
              <a:rPr lang="nb-NO" dirty="0" err="1" smtClean="0">
                <a:solidFill>
                  <a:srgbClr val="FFFF00"/>
                </a:solidFill>
              </a:rPr>
              <a:t>NGU’s</a:t>
            </a:r>
            <a:r>
              <a:rPr lang="nb-NO" dirty="0" smtClean="0">
                <a:solidFill>
                  <a:srgbClr val="FFFF00"/>
                </a:solidFill>
              </a:rPr>
              <a:t> programs have </a:t>
            </a:r>
            <a:r>
              <a:rPr lang="nb-NO" dirty="0" err="1" smtClean="0">
                <a:solidFill>
                  <a:srgbClr val="FFFF00"/>
                </a:solidFill>
              </a:rPr>
              <a:t>financing</a:t>
            </a:r>
            <a:r>
              <a:rPr lang="nb-NO" dirty="0" smtClean="0">
                <a:solidFill>
                  <a:srgbClr val="FFFF00"/>
                </a:solidFill>
              </a:rPr>
              <a:t> for 5-10 </a:t>
            </a:r>
            <a:r>
              <a:rPr lang="nb-NO" dirty="0" err="1" smtClean="0">
                <a:solidFill>
                  <a:srgbClr val="FFFF00"/>
                </a:solidFill>
              </a:rPr>
              <a:t>years</a:t>
            </a:r>
            <a:endParaRPr lang="nb-NO" dirty="0" smtClean="0">
              <a:solidFill>
                <a:srgbClr val="FFFF00"/>
              </a:solidFill>
            </a:endParaRPr>
          </a:p>
          <a:p>
            <a:pPr marL="273050" indent="-273050" algn="l">
              <a:buFont typeface="Arial" pitchFamily="34" charset="0"/>
              <a:buChar char="•"/>
            </a:pPr>
            <a:endParaRPr lang="nb-NO" dirty="0" smtClean="0">
              <a:solidFill>
                <a:srgbClr val="FFFF00"/>
              </a:solidFill>
            </a:endParaRPr>
          </a:p>
          <a:p>
            <a:pPr marL="273050" indent="-273050" algn="l">
              <a:buFont typeface="Arial" pitchFamily="34" charset="0"/>
              <a:buChar char="•"/>
            </a:pPr>
            <a:r>
              <a:rPr lang="nb-NO" dirty="0" err="1" smtClean="0">
                <a:solidFill>
                  <a:srgbClr val="FFFF00"/>
                </a:solidFill>
              </a:rPr>
              <a:t>Multidisciplinary</a:t>
            </a:r>
            <a:r>
              <a:rPr lang="nb-NO" dirty="0" smtClean="0">
                <a:solidFill>
                  <a:srgbClr val="FFFF00"/>
                </a:solidFill>
              </a:rPr>
              <a:t> </a:t>
            </a:r>
            <a:r>
              <a:rPr lang="nb-NO" dirty="0" err="1" smtClean="0">
                <a:solidFill>
                  <a:srgbClr val="FFFF00"/>
                </a:solidFill>
              </a:rPr>
              <a:t>approach</a:t>
            </a:r>
            <a:r>
              <a:rPr lang="nb-NO" dirty="0" smtClean="0">
                <a:solidFill>
                  <a:srgbClr val="FFFF00"/>
                </a:solidFill>
              </a:rPr>
              <a:t> and </a:t>
            </a:r>
            <a:r>
              <a:rPr lang="nb-NO" dirty="0" err="1" smtClean="0">
                <a:solidFill>
                  <a:srgbClr val="FFFF00"/>
                </a:solidFill>
              </a:rPr>
              <a:t>international</a:t>
            </a:r>
            <a:r>
              <a:rPr lang="nb-NO" dirty="0" smtClean="0">
                <a:solidFill>
                  <a:srgbClr val="FFFF00"/>
                </a:solidFill>
              </a:rPr>
              <a:t> </a:t>
            </a:r>
            <a:r>
              <a:rPr lang="nb-NO" dirty="0" err="1" smtClean="0">
                <a:solidFill>
                  <a:srgbClr val="FFFF00"/>
                </a:solidFill>
              </a:rPr>
              <a:t>cooperation</a:t>
            </a:r>
            <a:r>
              <a:rPr lang="nb-NO" dirty="0" smtClean="0">
                <a:solidFill>
                  <a:srgbClr val="FFFF00"/>
                </a:solidFill>
              </a:rPr>
              <a:t> </a:t>
            </a:r>
            <a:r>
              <a:rPr lang="nb-NO" dirty="0" err="1" smtClean="0">
                <a:solidFill>
                  <a:srgbClr val="FFFF00"/>
                </a:solidFill>
              </a:rPr>
              <a:t>are</a:t>
            </a:r>
            <a:r>
              <a:rPr lang="nb-NO" dirty="0" smtClean="0">
                <a:solidFill>
                  <a:srgbClr val="FFFF00"/>
                </a:solidFill>
              </a:rPr>
              <a:t> </a:t>
            </a:r>
            <a:r>
              <a:rPr lang="nb-NO" dirty="0" err="1" smtClean="0">
                <a:solidFill>
                  <a:srgbClr val="FFFF00"/>
                </a:solidFill>
              </a:rPr>
              <a:t>important</a:t>
            </a:r>
            <a:endParaRPr lang="en-US" dirty="0" smtClean="0">
              <a:solidFill>
                <a:srgbClr val="FFFF00"/>
              </a:solidFill>
            </a:endParaRPr>
          </a:p>
        </p:txBody>
      </p:sp>
      <p:pic>
        <p:nvPicPr>
          <p:cNvPr id="4101" name="Picture 2" descr="logo_ku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17038" y="6308725"/>
            <a:ext cx="4603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TextBox 11"/>
          <p:cNvSpPr txBox="1">
            <a:spLocks noChangeArrowheads="1"/>
          </p:cNvSpPr>
          <p:nvPr/>
        </p:nvSpPr>
        <p:spPr bwMode="auto">
          <a:xfrm>
            <a:off x="-79375" y="6237288"/>
            <a:ext cx="31607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b="1">
                <a:solidFill>
                  <a:schemeClr val="bg1"/>
                </a:solidFill>
                <a:latin typeface="Arial" charset="0"/>
                <a:cs typeface="Arial" charset="0"/>
              </a:rPr>
              <a:t>Nefelin syenite, Stjernøy</a:t>
            </a:r>
          </a:p>
        </p:txBody>
      </p:sp>
      <p:sp>
        <p:nvSpPr>
          <p:cNvPr id="4103" name="TextBox 12"/>
          <p:cNvSpPr txBox="1">
            <a:spLocks noChangeArrowheads="1"/>
          </p:cNvSpPr>
          <p:nvPr/>
        </p:nvSpPr>
        <p:spPr bwMode="auto">
          <a:xfrm>
            <a:off x="-73025" y="6524625"/>
            <a:ext cx="17938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>
                <a:solidFill>
                  <a:srgbClr val="CC9900"/>
                </a:solidFill>
                <a:latin typeface="Arial" charset="0"/>
                <a:cs typeface="Arial" charset="0"/>
              </a:rPr>
              <a:t>Foto: H. Carstens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68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4" name="Text Box 1028"/>
          <p:cNvSpPr txBox="1">
            <a:spLocks noChangeArrowheads="1"/>
          </p:cNvSpPr>
          <p:nvPr/>
        </p:nvSpPr>
        <p:spPr bwMode="auto">
          <a:xfrm>
            <a:off x="732813" y="5138064"/>
            <a:ext cx="854392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4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Thank you for your attention.</a:t>
            </a:r>
            <a:endParaRPr lang="en-GB" sz="4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 Unicode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FILER2\Smelror_Morten\Dokumenter\My Pictures\Bilder Foto\Berg og mineraler\DSC06158.JPG"/>
          <p:cNvPicPr>
            <a:picLocks noChangeAspect="1" noChangeArrowheads="1"/>
          </p:cNvPicPr>
          <p:nvPr/>
        </p:nvPicPr>
        <p:blipFill>
          <a:blip r:embed="rId2" cstate="print"/>
          <a:srcRect t="9414"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380" y="372100"/>
            <a:ext cx="9018960" cy="827308"/>
          </a:xfrm>
        </p:spPr>
        <p:txBody>
          <a:bodyPr/>
          <a:lstStyle/>
          <a:p>
            <a:r>
              <a:rPr lang="nb-NO" sz="3200" dirty="0" smtClean="0">
                <a:solidFill>
                  <a:srgbClr val="002060"/>
                </a:solidFill>
              </a:rPr>
              <a:t>NGU </a:t>
            </a:r>
            <a:r>
              <a:rPr lang="nb-NO" sz="3200" dirty="0" err="1" smtClean="0">
                <a:solidFill>
                  <a:srgbClr val="002060"/>
                </a:solidFill>
              </a:rPr>
              <a:t>activities</a:t>
            </a:r>
            <a:r>
              <a:rPr lang="nb-NO" sz="3200" dirty="0" smtClean="0">
                <a:solidFill>
                  <a:srgbClr val="002060"/>
                </a:solidFill>
              </a:rPr>
              <a:t> in MINN &amp; </a:t>
            </a:r>
            <a:r>
              <a:rPr lang="nb-NO" sz="3200" dirty="0" err="1" smtClean="0">
                <a:solidFill>
                  <a:srgbClr val="002060"/>
                </a:solidFill>
              </a:rPr>
              <a:t>MINS</a:t>
            </a:r>
            <a:r>
              <a:rPr lang="nb-NO" sz="3200" dirty="0" smtClean="0">
                <a:solidFill>
                  <a:srgbClr val="002060"/>
                </a:solidFill>
              </a:rPr>
              <a:t> programs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2040" y="2540913"/>
            <a:ext cx="5988770" cy="4114800"/>
          </a:xfrm>
        </p:spPr>
        <p:txBody>
          <a:bodyPr/>
          <a:lstStyle/>
          <a:p>
            <a:r>
              <a:rPr lang="nb-NO" dirty="0" err="1" smtClean="0">
                <a:solidFill>
                  <a:srgbClr val="FFFF00"/>
                </a:solidFill>
              </a:rPr>
              <a:t>Airborne</a:t>
            </a:r>
            <a:r>
              <a:rPr lang="nb-NO" dirty="0" smtClean="0">
                <a:solidFill>
                  <a:srgbClr val="FFFF00"/>
                </a:solidFill>
              </a:rPr>
              <a:t> </a:t>
            </a:r>
            <a:r>
              <a:rPr lang="nb-NO" dirty="0" err="1" smtClean="0">
                <a:solidFill>
                  <a:srgbClr val="FFFF00"/>
                </a:solidFill>
              </a:rPr>
              <a:t>geophysical</a:t>
            </a:r>
            <a:r>
              <a:rPr lang="nb-NO" dirty="0" smtClean="0">
                <a:solidFill>
                  <a:srgbClr val="FFFF00"/>
                </a:solidFill>
              </a:rPr>
              <a:t> surveys</a:t>
            </a:r>
          </a:p>
          <a:p>
            <a:endParaRPr lang="nb-NO" dirty="0" smtClean="0">
              <a:solidFill>
                <a:srgbClr val="FFFF00"/>
              </a:solidFill>
            </a:endParaRPr>
          </a:p>
          <a:p>
            <a:r>
              <a:rPr lang="nb-NO" dirty="0" err="1" smtClean="0">
                <a:solidFill>
                  <a:srgbClr val="FFFF00"/>
                </a:solidFill>
              </a:rPr>
              <a:t>Geochemical</a:t>
            </a:r>
            <a:r>
              <a:rPr lang="nb-NO" dirty="0" smtClean="0">
                <a:solidFill>
                  <a:srgbClr val="FFFF00"/>
                </a:solidFill>
              </a:rPr>
              <a:t> surveys</a:t>
            </a:r>
          </a:p>
          <a:p>
            <a:endParaRPr lang="nb-NO" dirty="0" smtClean="0">
              <a:solidFill>
                <a:srgbClr val="FFFF00"/>
              </a:solidFill>
            </a:endParaRPr>
          </a:p>
          <a:p>
            <a:r>
              <a:rPr lang="nb-NO" dirty="0" err="1" smtClean="0">
                <a:solidFill>
                  <a:srgbClr val="FFFF00"/>
                </a:solidFill>
              </a:rPr>
              <a:t>Focussed</a:t>
            </a:r>
            <a:r>
              <a:rPr lang="nb-NO" dirty="0" smtClean="0">
                <a:solidFill>
                  <a:srgbClr val="FFFF00"/>
                </a:solidFill>
              </a:rPr>
              <a:t> </a:t>
            </a:r>
            <a:r>
              <a:rPr lang="nb-NO" dirty="0" err="1" smtClean="0">
                <a:solidFill>
                  <a:srgbClr val="FFFF00"/>
                </a:solidFill>
              </a:rPr>
              <a:t>geological</a:t>
            </a:r>
            <a:r>
              <a:rPr lang="nb-NO" dirty="0" smtClean="0">
                <a:solidFill>
                  <a:srgbClr val="FFFF00"/>
                </a:solidFill>
              </a:rPr>
              <a:t> </a:t>
            </a:r>
            <a:r>
              <a:rPr lang="nb-NO" dirty="0" err="1" smtClean="0">
                <a:solidFill>
                  <a:srgbClr val="FFFF00"/>
                </a:solidFill>
              </a:rPr>
              <a:t>mapping</a:t>
            </a:r>
            <a:endParaRPr lang="nb-NO" dirty="0" smtClean="0">
              <a:solidFill>
                <a:srgbClr val="FFFF00"/>
              </a:solidFill>
            </a:endParaRPr>
          </a:p>
          <a:p>
            <a:pPr>
              <a:buNone/>
            </a:pPr>
            <a:endParaRPr lang="nb-NO" dirty="0" smtClean="0">
              <a:solidFill>
                <a:srgbClr val="FFFF00"/>
              </a:solidFill>
            </a:endParaRPr>
          </a:p>
          <a:p>
            <a:r>
              <a:rPr lang="nb-NO" dirty="0" smtClean="0">
                <a:solidFill>
                  <a:srgbClr val="FFFF00"/>
                </a:solidFill>
              </a:rPr>
              <a:t>Deep </a:t>
            </a:r>
            <a:r>
              <a:rPr lang="nb-NO" dirty="0" err="1" smtClean="0">
                <a:solidFill>
                  <a:srgbClr val="FFFF00"/>
                </a:solidFill>
              </a:rPr>
              <a:t>seismic</a:t>
            </a:r>
            <a:r>
              <a:rPr lang="nb-NO" dirty="0" smtClean="0">
                <a:solidFill>
                  <a:srgbClr val="FFFF00"/>
                </a:solidFill>
              </a:rPr>
              <a:t> surveys</a:t>
            </a:r>
          </a:p>
          <a:p>
            <a:endParaRPr lang="nb-NO" dirty="0" smtClean="0">
              <a:solidFill>
                <a:srgbClr val="FFFF00"/>
              </a:solidFill>
            </a:endParaRPr>
          </a:p>
          <a:p>
            <a:r>
              <a:rPr lang="nb-NO" dirty="0" err="1" smtClean="0">
                <a:solidFill>
                  <a:srgbClr val="FFFF00"/>
                </a:solidFill>
              </a:rPr>
              <a:t>Increased</a:t>
            </a:r>
            <a:r>
              <a:rPr lang="nb-NO" dirty="0" smtClean="0">
                <a:solidFill>
                  <a:srgbClr val="FFFF00"/>
                </a:solidFill>
              </a:rPr>
              <a:t> </a:t>
            </a:r>
            <a:r>
              <a:rPr lang="nb-NO" dirty="0" err="1" smtClean="0">
                <a:solidFill>
                  <a:srgbClr val="FFFF00"/>
                </a:solidFill>
              </a:rPr>
              <a:t>research</a:t>
            </a:r>
            <a:r>
              <a:rPr lang="nb-NO" dirty="0" smtClean="0">
                <a:solidFill>
                  <a:srgbClr val="FFFF00"/>
                </a:solidFill>
              </a:rPr>
              <a:t> and </a:t>
            </a:r>
            <a:r>
              <a:rPr lang="nb-NO" dirty="0" err="1" smtClean="0">
                <a:solidFill>
                  <a:srgbClr val="FFFF00"/>
                </a:solidFill>
              </a:rPr>
              <a:t>development</a:t>
            </a:r>
            <a:endParaRPr lang="nb-NO" dirty="0" smtClean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Bilde 3" descr="Kule_transp.gif"/>
          <p:cNvPicPr preferRelativeResize="0"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27250" y="6391125"/>
            <a:ext cx="36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e 8"/>
          <p:cNvGrpSpPr>
            <a:grpSpLocks/>
          </p:cNvGrpSpPr>
          <p:nvPr/>
        </p:nvGrpSpPr>
        <p:grpSpPr bwMode="auto">
          <a:xfrm>
            <a:off x="6222668" y="1099825"/>
            <a:ext cx="3546210" cy="5608637"/>
            <a:chOff x="0" y="1052736"/>
            <a:chExt cx="3273669" cy="5607744"/>
          </a:xfrm>
        </p:grpSpPr>
        <p:pic>
          <p:nvPicPr>
            <p:cNvPr id="37898" name="Picture 2" descr="suomi_hs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340768"/>
              <a:ext cx="3273669" cy="5319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899" name="TekstSylinder 4"/>
            <p:cNvSpPr txBox="1">
              <a:spLocks noChangeArrowheads="1"/>
            </p:cNvSpPr>
            <p:nvPr/>
          </p:nvSpPr>
          <p:spPr bwMode="auto">
            <a:xfrm>
              <a:off x="611560" y="1052736"/>
              <a:ext cx="1816017" cy="4000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dirty="0">
                  <a:latin typeface="+mn-lt"/>
                </a:rPr>
                <a:t>Finland 100%</a:t>
              </a:r>
            </a:p>
          </p:txBody>
        </p:sp>
      </p:grpSp>
      <p:pic>
        <p:nvPicPr>
          <p:cNvPr id="3789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3072" y="1531856"/>
            <a:ext cx="2292483" cy="5228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7" name="TekstSylinder 5"/>
          <p:cNvSpPr txBox="1">
            <a:spLocks noChangeArrowheads="1"/>
          </p:cNvSpPr>
          <p:nvPr/>
        </p:nvSpPr>
        <p:spPr bwMode="auto">
          <a:xfrm>
            <a:off x="3915056" y="1099825"/>
            <a:ext cx="18425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>
                <a:latin typeface="+mn-lt"/>
              </a:rPr>
              <a:t>Sverige 90%</a:t>
            </a:r>
          </a:p>
        </p:txBody>
      </p:sp>
      <p:grpSp>
        <p:nvGrpSpPr>
          <p:cNvPr id="4" name="Gruppe 10"/>
          <p:cNvGrpSpPr>
            <a:grpSpLocks/>
          </p:cNvGrpSpPr>
          <p:nvPr/>
        </p:nvGrpSpPr>
        <p:grpSpPr bwMode="auto">
          <a:xfrm>
            <a:off x="142500" y="1099825"/>
            <a:ext cx="3133460" cy="4799013"/>
            <a:chOff x="6084168" y="1196752"/>
            <a:chExt cx="2893795" cy="4798865"/>
          </a:xfrm>
        </p:grpSpPr>
        <p:pic>
          <p:nvPicPr>
            <p:cNvPr id="37894" name="Bilde 11" descr="Norge-fastlandet_flymag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84168" y="1772816"/>
              <a:ext cx="2893795" cy="422280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7895" name="TekstSylinder 6"/>
            <p:cNvSpPr txBox="1">
              <a:spLocks noChangeArrowheads="1"/>
            </p:cNvSpPr>
            <p:nvPr/>
          </p:nvSpPr>
          <p:spPr bwMode="auto">
            <a:xfrm>
              <a:off x="6660232" y="1196752"/>
              <a:ext cx="1520663" cy="400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dirty="0">
                  <a:latin typeface="+mn-lt"/>
                </a:rPr>
                <a:t>Norge 14%</a:t>
              </a:r>
            </a:p>
          </p:txBody>
        </p:sp>
      </p:grpSp>
      <p:sp>
        <p:nvSpPr>
          <p:cNvPr id="13" name="TekstSylinder 7"/>
          <p:cNvSpPr txBox="1">
            <a:spLocks noChangeArrowheads="1"/>
          </p:cNvSpPr>
          <p:nvPr/>
        </p:nvSpPr>
        <p:spPr bwMode="auto">
          <a:xfrm>
            <a:off x="0" y="260350"/>
            <a:ext cx="9906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nb-NO" sz="2800" b="1" dirty="0" err="1" smtClean="0">
                <a:solidFill>
                  <a:srgbClr val="002060"/>
                </a:solidFill>
                <a:latin typeface="+mn-lt"/>
              </a:rPr>
              <a:t>Coverage</a:t>
            </a:r>
            <a:r>
              <a:rPr lang="nb-NO" sz="2800" b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nb-NO" sz="2800" b="1" dirty="0" err="1" smtClean="0">
                <a:solidFill>
                  <a:srgbClr val="002060"/>
                </a:solidFill>
                <a:latin typeface="+mn-lt"/>
              </a:rPr>
              <a:t>with</a:t>
            </a:r>
            <a:r>
              <a:rPr lang="nb-NO" sz="2800" b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nb-NO" sz="2800" b="1" dirty="0" err="1" smtClean="0">
                <a:solidFill>
                  <a:srgbClr val="002060"/>
                </a:solidFill>
                <a:latin typeface="+mn-lt"/>
              </a:rPr>
              <a:t>good</a:t>
            </a:r>
            <a:r>
              <a:rPr lang="nb-NO" sz="2800" b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nb-NO" sz="2800" b="1" dirty="0" err="1" smtClean="0">
                <a:solidFill>
                  <a:srgbClr val="002060"/>
                </a:solidFill>
                <a:latin typeface="+mn-lt"/>
              </a:rPr>
              <a:t>quality</a:t>
            </a:r>
            <a:r>
              <a:rPr lang="nb-NO" sz="2800" b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nb-NO" sz="2800" b="1" dirty="0" err="1" smtClean="0">
                <a:solidFill>
                  <a:srgbClr val="002060"/>
                </a:solidFill>
                <a:latin typeface="+mn-lt"/>
              </a:rPr>
              <a:t>magnetic</a:t>
            </a:r>
            <a:r>
              <a:rPr lang="nb-NO" sz="2800" b="1" dirty="0" smtClean="0">
                <a:solidFill>
                  <a:srgbClr val="002060"/>
                </a:solidFill>
                <a:latin typeface="+mn-lt"/>
              </a:rPr>
              <a:t> data</a:t>
            </a:r>
            <a:endParaRPr lang="nb-NO" sz="2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4" name="TekstSylinder 5"/>
          <p:cNvSpPr txBox="1">
            <a:spLocks noChangeArrowheads="1"/>
          </p:cNvSpPr>
          <p:nvPr/>
        </p:nvSpPr>
        <p:spPr bwMode="auto">
          <a:xfrm>
            <a:off x="3827321" y="777225"/>
            <a:ext cx="20152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b-NO" b="1" dirty="0" smtClean="0">
                <a:solidFill>
                  <a:srgbClr val="FF0000"/>
                </a:solidFill>
                <a:latin typeface="+mn-lt"/>
              </a:rPr>
              <a:t>Status 2010 </a:t>
            </a:r>
            <a:endParaRPr lang="nb-NO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ekstSylinder 4"/>
          <p:cNvSpPr txBox="1"/>
          <p:nvPr/>
        </p:nvSpPr>
        <p:spPr>
          <a:xfrm>
            <a:off x="1151909" y="4112144"/>
            <a:ext cx="7552707" cy="707886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>
              <a:tabLst>
                <a:tab pos="990600" algn="l"/>
              </a:tabLst>
              <a:defRPr/>
            </a:pPr>
            <a:r>
              <a:rPr lang="nb-NO" dirty="0" err="1" smtClean="0">
                <a:latin typeface="+mn-lt"/>
              </a:rPr>
              <a:t>While</a:t>
            </a:r>
            <a:r>
              <a:rPr lang="nb-NO" dirty="0" smtClean="0">
                <a:latin typeface="+mn-lt"/>
              </a:rPr>
              <a:t> </a:t>
            </a:r>
            <a:r>
              <a:rPr lang="nb-NO" dirty="0" err="1" smtClean="0">
                <a:latin typeface="+mn-lt"/>
              </a:rPr>
              <a:t>Norway</a:t>
            </a:r>
            <a:r>
              <a:rPr lang="nb-NO" dirty="0" smtClean="0">
                <a:latin typeface="+mn-lt"/>
              </a:rPr>
              <a:t> </a:t>
            </a:r>
            <a:r>
              <a:rPr lang="nb-NO" dirty="0" err="1" smtClean="0">
                <a:latin typeface="+mn-lt"/>
              </a:rPr>
              <a:t>focussed</a:t>
            </a:r>
            <a:r>
              <a:rPr lang="nb-NO" dirty="0" smtClean="0">
                <a:latin typeface="+mn-lt"/>
              </a:rPr>
              <a:t> </a:t>
            </a:r>
            <a:r>
              <a:rPr lang="nb-NO" dirty="0" err="1" smtClean="0">
                <a:latin typeface="+mn-lt"/>
              </a:rPr>
              <a:t>off-shore</a:t>
            </a:r>
            <a:r>
              <a:rPr lang="nb-NO" dirty="0" smtClean="0">
                <a:latin typeface="+mn-lt"/>
              </a:rPr>
              <a:t> </a:t>
            </a:r>
            <a:r>
              <a:rPr lang="nb-NO" dirty="0" err="1" smtClean="0">
                <a:latin typeface="+mn-lt"/>
              </a:rPr>
              <a:t>on</a:t>
            </a:r>
            <a:r>
              <a:rPr lang="nb-NO" dirty="0" smtClean="0">
                <a:latin typeface="+mn-lt"/>
              </a:rPr>
              <a:t> </a:t>
            </a:r>
            <a:r>
              <a:rPr lang="nb-NO" dirty="0" err="1" smtClean="0">
                <a:latin typeface="+mn-lt"/>
              </a:rPr>
              <a:t>the</a:t>
            </a:r>
            <a:r>
              <a:rPr lang="nb-NO" dirty="0" smtClean="0">
                <a:latin typeface="+mn-lt"/>
              </a:rPr>
              <a:t> </a:t>
            </a:r>
            <a:r>
              <a:rPr lang="nb-NO" dirty="0" err="1" smtClean="0">
                <a:latin typeface="+mn-lt"/>
              </a:rPr>
              <a:t>continental</a:t>
            </a:r>
            <a:r>
              <a:rPr lang="nb-NO" dirty="0" smtClean="0">
                <a:latin typeface="+mn-lt"/>
              </a:rPr>
              <a:t> shelf, </a:t>
            </a:r>
          </a:p>
          <a:p>
            <a:pPr>
              <a:tabLst>
                <a:tab pos="990600" algn="l"/>
              </a:tabLst>
              <a:defRPr/>
            </a:pPr>
            <a:r>
              <a:rPr lang="nb-NO" dirty="0" smtClean="0">
                <a:latin typeface="+mn-lt"/>
              </a:rPr>
              <a:t>Finland and </a:t>
            </a:r>
            <a:r>
              <a:rPr lang="nb-NO" dirty="0" err="1" smtClean="0">
                <a:latin typeface="+mn-lt"/>
              </a:rPr>
              <a:t>Sweden</a:t>
            </a:r>
            <a:r>
              <a:rPr lang="nb-NO" dirty="0" smtClean="0">
                <a:latin typeface="+mn-lt"/>
              </a:rPr>
              <a:t> </a:t>
            </a:r>
            <a:r>
              <a:rPr lang="nb-NO" dirty="0" err="1" smtClean="0">
                <a:latin typeface="+mn-lt"/>
              </a:rPr>
              <a:t>focussed</a:t>
            </a:r>
            <a:r>
              <a:rPr lang="nb-NO" dirty="0" smtClean="0">
                <a:latin typeface="+mn-lt"/>
              </a:rPr>
              <a:t> </a:t>
            </a:r>
            <a:r>
              <a:rPr lang="nb-NO" dirty="0" err="1" smtClean="0">
                <a:latin typeface="+mn-lt"/>
              </a:rPr>
              <a:t>on</a:t>
            </a:r>
            <a:r>
              <a:rPr lang="nb-NO" dirty="0" smtClean="0">
                <a:latin typeface="+mn-lt"/>
              </a:rPr>
              <a:t> </a:t>
            </a:r>
            <a:r>
              <a:rPr lang="nb-NO" dirty="0" err="1" smtClean="0">
                <a:latin typeface="+mn-lt"/>
              </a:rPr>
              <a:t>terrestrial</a:t>
            </a:r>
            <a:r>
              <a:rPr lang="nb-NO" dirty="0" smtClean="0">
                <a:latin typeface="+mn-lt"/>
              </a:rPr>
              <a:t> </a:t>
            </a:r>
            <a:r>
              <a:rPr lang="nb-NO" dirty="0" err="1" smtClean="0">
                <a:latin typeface="+mn-lt"/>
              </a:rPr>
              <a:t>geophysics</a:t>
            </a:r>
            <a:r>
              <a:rPr lang="nb-NO" dirty="0" smtClean="0">
                <a:latin typeface="+mn-lt"/>
              </a:rPr>
              <a:t>.</a:t>
            </a:r>
            <a:endParaRPr lang="nb-NO" dirty="0">
              <a:latin typeface="+mn-lt"/>
            </a:endParaRPr>
          </a:p>
        </p:txBody>
      </p:sp>
      <p:pic>
        <p:nvPicPr>
          <p:cNvPr id="16" name="Bilde 3" descr="Kule_transp.gif"/>
          <p:cNvPicPr preferRelativeResize="0"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45881" y="6355804"/>
            <a:ext cx="36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2" y="0"/>
            <a:ext cx="9905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\\Filer2\sandstad_jan_sverre\Dokumenter\BRUKER\Nordområdesatsing\Geofysikk\Bilder\MINNMagALLJan13Plan13area.jpg"/>
          <p:cNvPicPr>
            <a:picLocks noChangeAspect="1" noChangeArrowheads="1"/>
          </p:cNvPicPr>
          <p:nvPr/>
        </p:nvPicPr>
        <p:blipFill>
          <a:blip r:embed="rId3" cstate="print"/>
          <a:srcRect l="4467" t="5826"/>
          <a:stretch>
            <a:fillRect/>
          </a:stretch>
        </p:blipFill>
        <p:spPr bwMode="auto">
          <a:xfrm>
            <a:off x="2" y="1"/>
            <a:ext cx="3548418" cy="2659082"/>
          </a:xfrm>
          <a:prstGeom prst="rect">
            <a:avLst/>
          </a:prstGeom>
          <a:noFill/>
        </p:spPr>
      </p:pic>
      <p:grpSp>
        <p:nvGrpSpPr>
          <p:cNvPr id="16" name="Gruppe 7"/>
          <p:cNvGrpSpPr>
            <a:grpSpLocks/>
          </p:cNvGrpSpPr>
          <p:nvPr/>
        </p:nvGrpSpPr>
        <p:grpSpPr bwMode="auto">
          <a:xfrm>
            <a:off x="1149206" y="1733268"/>
            <a:ext cx="2210068" cy="730522"/>
            <a:chOff x="6084000" y="5013185"/>
            <a:chExt cx="2803586" cy="1113583"/>
          </a:xfrm>
        </p:grpSpPr>
        <p:sp>
          <p:nvSpPr>
            <p:cNvPr id="17" name="Avrundet rektangel 3"/>
            <p:cNvSpPr>
              <a:spLocks noChangeArrowheads="1"/>
            </p:cNvSpPr>
            <p:nvPr/>
          </p:nvSpPr>
          <p:spPr bwMode="auto">
            <a:xfrm>
              <a:off x="6084000" y="5085184"/>
              <a:ext cx="504056" cy="288032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algn="ctr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defTabSz="817563"/>
              <a:endParaRPr lang="nb-NO" sz="1000">
                <a:latin typeface="+mn-lt"/>
              </a:endParaRPr>
            </a:p>
          </p:txBody>
        </p:sp>
        <p:sp>
          <p:nvSpPr>
            <p:cNvPr id="18" name="Avrundet rektangel 4"/>
            <p:cNvSpPr>
              <a:spLocks noChangeArrowheads="1"/>
            </p:cNvSpPr>
            <p:nvPr/>
          </p:nvSpPr>
          <p:spPr bwMode="auto">
            <a:xfrm>
              <a:off x="6084000" y="5589240"/>
              <a:ext cx="504056" cy="288032"/>
            </a:xfrm>
            <a:prstGeom prst="roundRect">
              <a:avLst>
                <a:gd name="adj" fmla="val 16667"/>
              </a:avLst>
            </a:prstGeom>
            <a:solidFill>
              <a:srgbClr val="FF00FF"/>
            </a:solidFill>
            <a:ln w="9525" algn="ctr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817563"/>
              <a:endParaRPr lang="nb-NO" sz="1000">
                <a:latin typeface="+mn-lt"/>
              </a:endParaRPr>
            </a:p>
          </p:txBody>
        </p:sp>
        <p:sp>
          <p:nvSpPr>
            <p:cNvPr id="19" name="TekstSylinder 5"/>
            <p:cNvSpPr txBox="1">
              <a:spLocks noChangeArrowheads="1"/>
            </p:cNvSpPr>
            <p:nvPr/>
          </p:nvSpPr>
          <p:spPr bwMode="auto">
            <a:xfrm>
              <a:off x="6680840" y="5013185"/>
              <a:ext cx="2206746" cy="6099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nb-NO" sz="1000" dirty="0" err="1" smtClean="0">
                  <a:latin typeface="+mn-lt"/>
                  <a:ea typeface="Verdana" pitchFamily="34" charset="0"/>
                  <a:cs typeface="Verdana" pitchFamily="34" charset="0"/>
                </a:rPr>
                <a:t>Helicopter</a:t>
              </a:r>
              <a:r>
                <a:rPr lang="nb-NO" sz="1000" dirty="0" smtClean="0">
                  <a:latin typeface="+mn-lt"/>
                  <a:ea typeface="Verdana" pitchFamily="34" charset="0"/>
                  <a:cs typeface="Verdana" pitchFamily="34" charset="0"/>
                </a:rPr>
                <a:t> : 10.000 km</a:t>
              </a:r>
              <a:r>
                <a:rPr lang="nb-NO" sz="1000" baseline="30000" dirty="0" smtClean="0">
                  <a:latin typeface="+mn-lt"/>
                  <a:ea typeface="Verdana" pitchFamily="34" charset="0"/>
                  <a:cs typeface="Verdana" pitchFamily="34" charset="0"/>
                </a:rPr>
                <a:t>2</a:t>
              </a:r>
            </a:p>
            <a:p>
              <a:pPr>
                <a:defRPr/>
              </a:pPr>
              <a:r>
                <a:rPr lang="nb-NO" sz="1000" dirty="0" smtClean="0">
                  <a:latin typeface="+mn-lt"/>
                  <a:ea typeface="Verdana" pitchFamily="34" charset="0"/>
                  <a:cs typeface="Verdana" pitchFamily="34" charset="0"/>
                </a:rPr>
                <a:t>(</a:t>
              </a:r>
              <a:r>
                <a:rPr lang="nb-NO" sz="1000" dirty="0">
                  <a:latin typeface="+mn-lt"/>
                  <a:ea typeface="Verdana" pitchFamily="34" charset="0"/>
                  <a:cs typeface="Verdana" pitchFamily="34" charset="0"/>
                </a:rPr>
                <a:t>mag, rad, EM</a:t>
              </a:r>
              <a:r>
                <a:rPr lang="nb-NO" sz="1000" dirty="0" smtClean="0">
                  <a:latin typeface="+mn-lt"/>
                  <a:ea typeface="Verdana" pitchFamily="34" charset="0"/>
                  <a:cs typeface="Verdana" pitchFamily="34" charset="0"/>
                </a:rPr>
                <a:t>)</a:t>
              </a:r>
              <a:endParaRPr lang="nb-NO" sz="1000" baseline="30000" dirty="0">
                <a:latin typeface="+mn-lt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0" name="TekstSylinder 6"/>
            <p:cNvSpPr txBox="1">
              <a:spLocks noChangeArrowheads="1"/>
            </p:cNvSpPr>
            <p:nvPr/>
          </p:nvSpPr>
          <p:spPr bwMode="auto">
            <a:xfrm>
              <a:off x="6680837" y="5516854"/>
              <a:ext cx="2103038" cy="6099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nb-NO" sz="1000" dirty="0" err="1" smtClean="0">
                  <a:latin typeface="+mn-lt"/>
                  <a:ea typeface="Verdana" pitchFamily="34" charset="0"/>
                  <a:cs typeface="Verdana" pitchFamily="34" charset="0"/>
                </a:rPr>
                <a:t>Helicopter</a:t>
              </a:r>
              <a:r>
                <a:rPr lang="nb-NO" sz="1000" dirty="0" smtClean="0">
                  <a:latin typeface="+mn-lt"/>
                  <a:ea typeface="Verdana" pitchFamily="34" charset="0"/>
                  <a:cs typeface="Verdana" pitchFamily="34" charset="0"/>
                </a:rPr>
                <a:t> : 8.000 km</a:t>
              </a:r>
              <a:r>
                <a:rPr lang="nb-NO" sz="1000" baseline="30000" dirty="0" smtClean="0">
                  <a:latin typeface="+mn-lt"/>
                  <a:ea typeface="Verdana" pitchFamily="34" charset="0"/>
                  <a:cs typeface="Verdana" pitchFamily="34" charset="0"/>
                </a:rPr>
                <a:t>2</a:t>
              </a:r>
              <a:endParaRPr lang="nb-NO" sz="1000" dirty="0" smtClean="0">
                <a:latin typeface="+mn-lt"/>
                <a:ea typeface="Verdana" pitchFamily="34" charset="0"/>
                <a:cs typeface="Verdana" pitchFamily="34" charset="0"/>
              </a:endParaRPr>
            </a:p>
            <a:p>
              <a:pPr>
                <a:defRPr/>
              </a:pPr>
              <a:r>
                <a:rPr lang="nb-NO" sz="1000" dirty="0" smtClean="0">
                  <a:latin typeface="+mn-lt"/>
                  <a:ea typeface="Verdana" pitchFamily="34" charset="0"/>
                  <a:cs typeface="Verdana" pitchFamily="34" charset="0"/>
                </a:rPr>
                <a:t>(</a:t>
              </a:r>
              <a:r>
                <a:rPr lang="nb-NO" sz="1000" dirty="0">
                  <a:latin typeface="+mn-lt"/>
                  <a:ea typeface="Verdana" pitchFamily="34" charset="0"/>
                  <a:cs typeface="Verdana" pitchFamily="34" charset="0"/>
                </a:rPr>
                <a:t>mag, rad</a:t>
              </a:r>
              <a:r>
                <a:rPr lang="nb-NO" sz="1000" dirty="0" smtClean="0">
                  <a:latin typeface="+mn-lt"/>
                  <a:ea typeface="Verdana" pitchFamily="34" charset="0"/>
                  <a:cs typeface="Verdana" pitchFamily="34" charset="0"/>
                </a:rPr>
                <a:t>)</a:t>
              </a:r>
              <a:endParaRPr lang="nb-NO" sz="1000" baseline="30000" dirty="0">
                <a:latin typeface="+mn-lt"/>
                <a:ea typeface="Verdana" pitchFamily="34" charset="0"/>
                <a:cs typeface="Verdana" pitchFamily="34" charset="0"/>
              </a:endParaRPr>
            </a:p>
          </p:txBody>
        </p:sp>
      </p:grpSp>
      <p:sp>
        <p:nvSpPr>
          <p:cNvPr id="22" name="TekstSylinder 21"/>
          <p:cNvSpPr txBox="1"/>
          <p:nvPr/>
        </p:nvSpPr>
        <p:spPr>
          <a:xfrm>
            <a:off x="1050880" y="1421475"/>
            <a:ext cx="23064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 b="1" dirty="0" smtClean="0">
                <a:latin typeface="+mn-lt"/>
              </a:rPr>
              <a:t>Surveys 2013- 2014:</a:t>
            </a:r>
            <a:endParaRPr lang="nb-NO" sz="1200" b="1" dirty="0">
              <a:latin typeface="+mn-lt"/>
            </a:endParaRPr>
          </a:p>
        </p:txBody>
      </p:sp>
      <p:pic>
        <p:nvPicPr>
          <p:cNvPr id="11" name="Bilde 3" descr="Kule_transp.gif"/>
          <p:cNvPicPr preferRelativeResize="0"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464" y="116632"/>
            <a:ext cx="36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smtClean="0"/>
          </a:p>
        </p:txBody>
      </p:sp>
      <p:sp>
        <p:nvSpPr>
          <p:cNvPr id="13315" name="Plassholder for teks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nb-NO" smtClean="0"/>
          </a:p>
        </p:txBody>
      </p:sp>
      <p:pic>
        <p:nvPicPr>
          <p:cNvPr id="13316" name="Plassholder for utklipp 4" descr="FODD_MINNMagALLJan13Plan13enkel.jpg"/>
          <p:cNvPicPr>
            <a:picLocks noGrp="1" noChangeAspect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63500"/>
            <a:ext cx="9864725" cy="69215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TekstSylinder 4"/>
          <p:cNvSpPr txBox="1"/>
          <p:nvPr/>
        </p:nvSpPr>
        <p:spPr>
          <a:xfrm>
            <a:off x="3455700" y="4019101"/>
            <a:ext cx="37288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903288" algn="l"/>
                <a:tab pos="2422525" algn="l"/>
              </a:tabLst>
              <a:defRPr/>
            </a:pPr>
            <a:r>
              <a:rPr lang="nb-NO" b="1" dirty="0" smtClean="0">
                <a:solidFill>
                  <a:srgbClr val="5ACF51"/>
                </a:solidFill>
                <a:latin typeface="+mn-lt"/>
              </a:rPr>
              <a:t>Green</a:t>
            </a:r>
            <a:r>
              <a:rPr lang="nb-NO" dirty="0">
                <a:latin typeface="+mn-lt"/>
              </a:rPr>
              <a:t>	 </a:t>
            </a:r>
            <a:r>
              <a:rPr lang="nb-NO" dirty="0" smtClean="0">
                <a:latin typeface="+mn-lt"/>
              </a:rPr>
              <a:t>Plane        </a:t>
            </a:r>
            <a:r>
              <a:rPr lang="nb-NO" dirty="0">
                <a:latin typeface="+mn-lt"/>
              </a:rPr>
              <a:t>	2011-12</a:t>
            </a:r>
          </a:p>
          <a:p>
            <a:pPr>
              <a:tabLst>
                <a:tab pos="903288" algn="l"/>
                <a:tab pos="2422525" algn="l"/>
              </a:tabLst>
              <a:defRPr/>
            </a:pPr>
            <a:r>
              <a:rPr lang="nb-NO" b="1" dirty="0" smtClean="0">
                <a:solidFill>
                  <a:srgbClr val="C00000"/>
                </a:solidFill>
                <a:latin typeface="+mn-lt"/>
              </a:rPr>
              <a:t>Red</a:t>
            </a:r>
            <a:r>
              <a:rPr lang="nb-NO" dirty="0">
                <a:latin typeface="+mn-lt"/>
              </a:rPr>
              <a:t>	 </a:t>
            </a:r>
            <a:r>
              <a:rPr lang="nb-NO" dirty="0" err="1" smtClean="0">
                <a:latin typeface="+mn-lt"/>
              </a:rPr>
              <a:t>Helicopter</a:t>
            </a:r>
            <a:r>
              <a:rPr lang="nb-NO" dirty="0">
                <a:latin typeface="+mn-lt"/>
              </a:rPr>
              <a:t>	2011-12</a:t>
            </a:r>
          </a:p>
          <a:p>
            <a:pPr>
              <a:tabLst>
                <a:tab pos="903288" algn="l"/>
                <a:tab pos="2422525" algn="l"/>
              </a:tabLst>
              <a:defRPr/>
            </a:pPr>
            <a:r>
              <a:rPr lang="nb-NO" b="1" dirty="0" err="1" smtClean="0">
                <a:solidFill>
                  <a:schemeClr val="accent6"/>
                </a:solidFill>
                <a:latin typeface="+mn-lt"/>
              </a:rPr>
              <a:t>Blue</a:t>
            </a:r>
            <a:r>
              <a:rPr lang="nb-NO" dirty="0" smtClean="0">
                <a:latin typeface="+mn-lt"/>
              </a:rPr>
              <a:t> </a:t>
            </a:r>
            <a:r>
              <a:rPr lang="nb-NO" dirty="0">
                <a:latin typeface="+mn-lt"/>
              </a:rPr>
              <a:t>	 </a:t>
            </a:r>
            <a:r>
              <a:rPr lang="nb-NO" dirty="0" err="1" smtClean="0">
                <a:latin typeface="+mn-lt"/>
              </a:rPr>
              <a:t>Helicopter</a:t>
            </a:r>
            <a:r>
              <a:rPr lang="nb-NO" dirty="0">
                <a:latin typeface="+mn-lt"/>
              </a:rPr>
              <a:t>	</a:t>
            </a:r>
            <a:r>
              <a:rPr lang="nb-NO" dirty="0" smtClean="0">
                <a:latin typeface="+mn-lt"/>
              </a:rPr>
              <a:t>2013-14</a:t>
            </a:r>
            <a:endParaRPr lang="nb-NO" dirty="0">
              <a:latin typeface="+mn-lt"/>
            </a:endParaRPr>
          </a:p>
        </p:txBody>
      </p:sp>
      <p:sp>
        <p:nvSpPr>
          <p:cNvPr id="13318" name="TekstSylinder 14"/>
          <p:cNvSpPr txBox="1">
            <a:spLocks noChangeArrowheads="1"/>
          </p:cNvSpPr>
          <p:nvPr/>
        </p:nvSpPr>
        <p:spPr bwMode="auto">
          <a:xfrm>
            <a:off x="1452382" y="0"/>
            <a:ext cx="3832138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nb-NO" sz="2800" b="1" dirty="0" smtClean="0">
                <a:solidFill>
                  <a:srgbClr val="002060"/>
                </a:solidFill>
                <a:latin typeface="Verdana" pitchFamily="34" charset="0"/>
              </a:rPr>
              <a:t>MINN Surveys</a:t>
            </a:r>
            <a:endParaRPr lang="nb-NO" sz="2800" b="1" dirty="0">
              <a:solidFill>
                <a:srgbClr val="002060"/>
              </a:solidFill>
              <a:latin typeface="Verdana" pitchFamily="34" charset="0"/>
            </a:endParaRPr>
          </a:p>
          <a:p>
            <a:pPr algn="ctr"/>
            <a:r>
              <a:rPr lang="nb-NO" sz="2400" b="1" dirty="0" err="1" smtClean="0">
                <a:solidFill>
                  <a:srgbClr val="002060"/>
                </a:solidFill>
                <a:latin typeface="Verdana" pitchFamily="34" charset="0"/>
              </a:rPr>
              <a:t>Airborne</a:t>
            </a:r>
            <a:r>
              <a:rPr lang="nb-NO" sz="2400" b="1" dirty="0" smtClean="0">
                <a:solidFill>
                  <a:srgbClr val="002060"/>
                </a:solidFill>
                <a:latin typeface="Verdana" pitchFamily="34" charset="0"/>
              </a:rPr>
              <a:t> </a:t>
            </a:r>
            <a:r>
              <a:rPr lang="nb-NO" sz="2400" b="1" dirty="0" err="1" smtClean="0">
                <a:solidFill>
                  <a:srgbClr val="002060"/>
                </a:solidFill>
                <a:latin typeface="Verdana" pitchFamily="34" charset="0"/>
              </a:rPr>
              <a:t>Geophysics</a:t>
            </a:r>
            <a:endParaRPr lang="nb-NO" sz="2400" b="1" dirty="0">
              <a:solidFill>
                <a:srgbClr val="002060"/>
              </a:solidFill>
              <a:latin typeface="Verdana" pitchFamily="34" charset="0"/>
            </a:endParaRPr>
          </a:p>
          <a:p>
            <a:pPr algn="ctr"/>
            <a:r>
              <a:rPr lang="nb-NO" sz="2400" b="1" dirty="0">
                <a:solidFill>
                  <a:srgbClr val="002060"/>
                </a:solidFill>
                <a:latin typeface="Verdana" pitchFamily="34" charset="0"/>
              </a:rPr>
              <a:t>2011-14</a:t>
            </a:r>
          </a:p>
        </p:txBody>
      </p:sp>
      <p:pic>
        <p:nvPicPr>
          <p:cNvPr id="13319" name="Bilde 3" descr="Kule_transp.gif"/>
          <p:cNvPicPr preferRelativeResize="0"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45881" y="6355804"/>
            <a:ext cx="36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8325" y="2939851"/>
            <a:ext cx="2528282" cy="167959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TekstSylinder 4"/>
          <p:cNvSpPr txBox="1"/>
          <p:nvPr/>
        </p:nvSpPr>
        <p:spPr>
          <a:xfrm>
            <a:off x="3465585" y="5442144"/>
            <a:ext cx="5476550" cy="707886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>
              <a:tabLst>
                <a:tab pos="990600" algn="l"/>
              </a:tabLst>
              <a:defRPr/>
            </a:pPr>
            <a:r>
              <a:rPr lang="nb-NO" dirty="0" smtClean="0">
                <a:latin typeface="+mn-lt"/>
              </a:rPr>
              <a:t>In 2015: total </a:t>
            </a:r>
            <a:r>
              <a:rPr lang="nb-NO" dirty="0" err="1" smtClean="0">
                <a:latin typeface="+mn-lt"/>
              </a:rPr>
              <a:t>coverage</a:t>
            </a:r>
            <a:r>
              <a:rPr lang="nb-NO" dirty="0" smtClean="0">
                <a:latin typeface="+mn-lt"/>
              </a:rPr>
              <a:t>  </a:t>
            </a:r>
            <a:r>
              <a:rPr lang="nb-NO" dirty="0" err="1" smtClean="0">
                <a:latin typeface="+mn-lt"/>
              </a:rPr>
              <a:t>will</a:t>
            </a:r>
            <a:r>
              <a:rPr lang="nb-NO" dirty="0" smtClean="0">
                <a:latin typeface="+mn-lt"/>
              </a:rPr>
              <a:t> be </a:t>
            </a:r>
            <a:r>
              <a:rPr lang="nb-NO" b="1" dirty="0" smtClean="0">
                <a:latin typeface="+mn-lt"/>
                <a:sym typeface="Symbol"/>
              </a:rPr>
              <a:t></a:t>
            </a:r>
            <a:r>
              <a:rPr lang="nb-NO" dirty="0">
                <a:latin typeface="+mn-lt"/>
                <a:sym typeface="Symbol"/>
              </a:rPr>
              <a:t>70</a:t>
            </a:r>
            <a:r>
              <a:rPr lang="nb-NO" dirty="0" smtClean="0">
                <a:latin typeface="+mn-lt"/>
                <a:sym typeface="Symbol"/>
              </a:rPr>
              <a:t>%</a:t>
            </a:r>
          </a:p>
          <a:p>
            <a:pPr>
              <a:tabLst>
                <a:tab pos="990600" algn="l"/>
              </a:tabLst>
              <a:defRPr/>
            </a:pPr>
            <a:r>
              <a:rPr lang="nb-NO" dirty="0" smtClean="0">
                <a:latin typeface="+mn-lt"/>
                <a:sym typeface="Symbol"/>
              </a:rPr>
              <a:t>in </a:t>
            </a:r>
            <a:r>
              <a:rPr lang="nb-NO" dirty="0" err="1" smtClean="0">
                <a:latin typeface="+mn-lt"/>
                <a:sym typeface="Symbol"/>
              </a:rPr>
              <a:t>northern</a:t>
            </a:r>
            <a:r>
              <a:rPr lang="nb-NO" dirty="0" smtClean="0">
                <a:latin typeface="+mn-lt"/>
                <a:sym typeface="Symbol"/>
              </a:rPr>
              <a:t> </a:t>
            </a:r>
            <a:r>
              <a:rPr lang="nb-NO" dirty="0" err="1" smtClean="0">
                <a:latin typeface="+mn-lt"/>
                <a:sym typeface="Symbol"/>
              </a:rPr>
              <a:t>Norway</a:t>
            </a:r>
            <a:r>
              <a:rPr lang="nb-NO" dirty="0" smtClean="0">
                <a:latin typeface="+mn-lt"/>
                <a:sym typeface="Symbol"/>
              </a:rPr>
              <a:t> </a:t>
            </a:r>
            <a:r>
              <a:rPr lang="nb-NO" dirty="0" err="1" smtClean="0">
                <a:latin typeface="+mn-lt"/>
                <a:sym typeface="Symbol"/>
              </a:rPr>
              <a:t>incl</a:t>
            </a:r>
            <a:r>
              <a:rPr lang="nb-NO" dirty="0">
                <a:latin typeface="+mn-lt"/>
                <a:sym typeface="Symbol"/>
              </a:rPr>
              <a:t>. </a:t>
            </a:r>
            <a:r>
              <a:rPr lang="nb-NO" dirty="0" err="1" smtClean="0">
                <a:latin typeface="+mn-lt"/>
                <a:sym typeface="Symbol"/>
              </a:rPr>
              <a:t>earlier</a:t>
            </a:r>
            <a:r>
              <a:rPr lang="nb-NO" dirty="0" smtClean="0">
                <a:latin typeface="+mn-lt"/>
                <a:sym typeface="Symbol"/>
              </a:rPr>
              <a:t> surveys</a:t>
            </a:r>
            <a:endParaRPr lang="nb-NO" dirty="0">
              <a:latin typeface="+mn-lt"/>
            </a:endParaRPr>
          </a:p>
        </p:txBody>
      </p:sp>
      <p:pic>
        <p:nvPicPr>
          <p:cNvPr id="11" name="Picture 5" descr="D:\My Documents\WORD\PROGRAM 3\Markedsføring\FLY-HELIKOPTER\Nye helikopter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6340" y="1297684"/>
            <a:ext cx="1818577" cy="1908648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\\Filer2\sandstad_jan_sverre\Dokumenter\BRUKER\Nordområdesatsing\Geofysikk\Bilder\FODD_MINNMagALLJan13FinnmarkOL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62000"/>
            <a:ext cx="9234643" cy="7020000"/>
          </a:xfrm>
          <a:prstGeom prst="rect">
            <a:avLst/>
          </a:prstGeom>
          <a:noFill/>
        </p:spPr>
      </p:pic>
      <p:sp>
        <p:nvSpPr>
          <p:cNvPr id="6" name="TekstSylinder 5"/>
          <p:cNvSpPr txBox="1"/>
          <p:nvPr/>
        </p:nvSpPr>
        <p:spPr>
          <a:xfrm>
            <a:off x="1928664" y="3140968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>
                <a:latin typeface="Arial" pitchFamily="34" charset="0"/>
                <a:cs typeface="Arial" pitchFamily="34" charset="0"/>
              </a:rPr>
              <a:t>Alta</a:t>
            </a:r>
            <a:endParaRPr lang="nb-NO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kstSylinder 7"/>
          <p:cNvSpPr txBox="1"/>
          <p:nvPr/>
        </p:nvSpPr>
        <p:spPr>
          <a:xfrm>
            <a:off x="3584848" y="2780928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>
                <a:latin typeface="Arial" pitchFamily="34" charset="0"/>
                <a:cs typeface="Arial" pitchFamily="34" charset="0"/>
              </a:rPr>
              <a:t>Lakselv</a:t>
            </a:r>
          </a:p>
        </p:txBody>
      </p:sp>
      <p:sp>
        <p:nvSpPr>
          <p:cNvPr id="9" name="TekstSylinder 8"/>
          <p:cNvSpPr txBox="1"/>
          <p:nvPr/>
        </p:nvSpPr>
        <p:spPr>
          <a:xfrm>
            <a:off x="1784648" y="5661248"/>
            <a:ext cx="1208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>
                <a:latin typeface="Arial" pitchFamily="34" charset="0"/>
                <a:cs typeface="Arial" pitchFamily="34" charset="0"/>
              </a:rPr>
              <a:t>Kautokeino</a:t>
            </a:r>
            <a:endParaRPr lang="nb-NO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kstSylinder 9"/>
          <p:cNvSpPr txBox="1"/>
          <p:nvPr/>
        </p:nvSpPr>
        <p:spPr>
          <a:xfrm>
            <a:off x="2216696" y="1124744"/>
            <a:ext cx="13035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>
                <a:latin typeface="Arial" pitchFamily="34" charset="0"/>
                <a:cs typeface="Arial" pitchFamily="34" charset="0"/>
              </a:rPr>
              <a:t>Hammerfest</a:t>
            </a:r>
            <a:endParaRPr lang="nb-NO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kstSylinder 11"/>
          <p:cNvSpPr txBox="1"/>
          <p:nvPr/>
        </p:nvSpPr>
        <p:spPr>
          <a:xfrm>
            <a:off x="7041232" y="1988840"/>
            <a:ext cx="760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>
                <a:latin typeface="Arial" pitchFamily="34" charset="0"/>
                <a:cs typeface="Arial" pitchFamily="34" charset="0"/>
              </a:rPr>
              <a:t>Vadsø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8265368" y="3068960"/>
            <a:ext cx="981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>
                <a:latin typeface="Arial" pitchFamily="34" charset="0"/>
                <a:cs typeface="Arial" pitchFamily="34" charset="0"/>
              </a:rPr>
              <a:t>Kirkenes</a:t>
            </a:r>
            <a:endParaRPr lang="nb-NO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kstSylinder 10"/>
          <p:cNvSpPr txBox="1"/>
          <p:nvPr/>
        </p:nvSpPr>
        <p:spPr>
          <a:xfrm>
            <a:off x="4160912" y="4221088"/>
            <a:ext cx="981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>
                <a:latin typeface="Arial" pitchFamily="34" charset="0"/>
                <a:cs typeface="Arial" pitchFamily="34" charset="0"/>
              </a:rPr>
              <a:t>Karasjok</a:t>
            </a:r>
            <a:endParaRPr lang="nb-NO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kstSylinder 4"/>
          <p:cNvSpPr txBox="1"/>
          <p:nvPr/>
        </p:nvSpPr>
        <p:spPr>
          <a:xfrm>
            <a:off x="4415593" y="5373216"/>
            <a:ext cx="48965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b-NO" sz="2400" b="1" dirty="0" err="1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Magnetic</a:t>
            </a:r>
            <a:r>
              <a:rPr lang="nb-NO" sz="2400" b="1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data </a:t>
            </a:r>
          </a:p>
          <a:p>
            <a:pPr algn="ctr">
              <a:defRPr/>
            </a:pPr>
            <a:r>
              <a:rPr lang="nb-NO" sz="2400" b="1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from </a:t>
            </a:r>
            <a:r>
              <a:rPr lang="nb-NO" sz="2400" b="1" dirty="0" err="1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airborne</a:t>
            </a:r>
            <a:r>
              <a:rPr lang="nb-NO" sz="2400" b="1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surveys</a:t>
            </a:r>
          </a:p>
          <a:p>
            <a:pPr algn="ctr">
              <a:defRPr/>
            </a:pPr>
            <a:r>
              <a:rPr lang="nb-NO" sz="2400" b="1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2010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-1975" y="-152100"/>
            <a:ext cx="9314112" cy="7020000"/>
            <a:chOff x="-1975" y="-152100"/>
            <a:chExt cx="9314112" cy="7020000"/>
          </a:xfrm>
        </p:grpSpPr>
        <p:pic>
          <p:nvPicPr>
            <p:cNvPr id="17" name="Picture 3" descr="\\Filer2\sandstad_jan_sverre\Dokumenter\BRUKER\Nordområdesatsing\Geofysikk\Bilder\FODD_MINNMagALLJan13FinnmarkNEW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975" y="-152100"/>
              <a:ext cx="9234643" cy="7020000"/>
            </a:xfrm>
            <a:prstGeom prst="rect">
              <a:avLst/>
            </a:prstGeom>
            <a:noFill/>
          </p:spPr>
        </p:pic>
        <p:sp>
          <p:nvSpPr>
            <p:cNvPr id="18" name="TekstSylinder 4"/>
            <p:cNvSpPr txBox="1"/>
            <p:nvPr/>
          </p:nvSpPr>
          <p:spPr>
            <a:xfrm>
              <a:off x="4415593" y="5373216"/>
              <a:ext cx="489654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nb-NO" sz="2400" b="1" dirty="0" err="1" smtClean="0">
                  <a:solidFill>
                    <a:schemeClr val="accent2">
                      <a:lumMod val="75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Magnetic</a:t>
              </a:r>
              <a:r>
                <a:rPr lang="nb-NO" sz="2400" b="1" dirty="0" smtClean="0">
                  <a:solidFill>
                    <a:schemeClr val="accent2">
                      <a:lumMod val="75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 data </a:t>
              </a:r>
            </a:p>
            <a:p>
              <a:pPr algn="ctr">
                <a:defRPr/>
              </a:pPr>
              <a:r>
                <a:rPr lang="nb-NO" sz="2400" b="1" dirty="0" smtClean="0">
                  <a:solidFill>
                    <a:schemeClr val="accent2">
                      <a:lumMod val="75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from </a:t>
              </a:r>
              <a:r>
                <a:rPr lang="nb-NO" sz="2400" b="1" dirty="0" err="1" smtClean="0">
                  <a:solidFill>
                    <a:schemeClr val="accent2">
                      <a:lumMod val="75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airborne</a:t>
              </a:r>
              <a:r>
                <a:rPr lang="nb-NO" sz="2400" b="1" dirty="0" smtClean="0">
                  <a:solidFill>
                    <a:schemeClr val="accent2">
                      <a:lumMod val="75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 surveys</a:t>
              </a:r>
            </a:p>
            <a:p>
              <a:pPr algn="ctr">
                <a:defRPr/>
              </a:pPr>
              <a:r>
                <a:rPr lang="nb-NO" sz="2400" b="1" dirty="0" smtClean="0">
                  <a:solidFill>
                    <a:schemeClr val="accent2">
                      <a:lumMod val="75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2012</a:t>
              </a:r>
            </a:p>
          </p:txBody>
        </p:sp>
      </p:grpSp>
      <p:sp>
        <p:nvSpPr>
          <p:cNvPr id="19" name="Title 1"/>
          <p:cNvSpPr txBox="1">
            <a:spLocks/>
          </p:cNvSpPr>
          <p:nvPr/>
        </p:nvSpPr>
        <p:spPr>
          <a:xfrm>
            <a:off x="2533876" y="0"/>
            <a:ext cx="4500000" cy="793726"/>
          </a:xfrm>
          <a:prstGeom prst="rect">
            <a:avLst/>
          </a:prstGeom>
          <a:solidFill>
            <a:srgbClr val="FFFF66"/>
          </a:solidFill>
        </p:spPr>
        <p:txBody>
          <a:bodyPr/>
          <a:lstStyle/>
          <a:p>
            <a:pPr marL="0" marR="0" lvl="0" indent="0" algn="ctr" defTabSz="8175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Geophysical</a:t>
            </a:r>
            <a:r>
              <a:rPr kumimoji="0" lang="nb-NO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data: </a:t>
            </a:r>
          </a:p>
          <a:p>
            <a:pPr marL="0" marR="0" lvl="0" indent="0" algn="ctr" defTabSz="8175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Increased</a:t>
            </a:r>
            <a:r>
              <a:rPr kumimoji="0" lang="nb-NO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nb-NO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coverage</a:t>
            </a:r>
            <a:r>
              <a:rPr kumimoji="0" lang="nb-NO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and </a:t>
            </a:r>
            <a:r>
              <a:rPr kumimoji="0" lang="nb-NO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quality</a:t>
            </a:r>
            <a:endParaRPr kumimoji="0" lang="nb-NO" sz="18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TekstSylinder 19"/>
          <p:cNvSpPr txBox="1">
            <a:spLocks noChangeArrowheads="1"/>
          </p:cNvSpPr>
          <p:nvPr/>
        </p:nvSpPr>
        <p:spPr bwMode="auto">
          <a:xfrm>
            <a:off x="2533876" y="787317"/>
            <a:ext cx="450000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nb-NO" b="1" dirty="0" err="1" smtClean="0">
                <a:solidFill>
                  <a:srgbClr val="002060"/>
                </a:solidFill>
                <a:latin typeface="Verdana" pitchFamily="34" charset="0"/>
              </a:rPr>
              <a:t>Open</a:t>
            </a:r>
            <a:r>
              <a:rPr lang="nb-NO" b="1" dirty="0" smtClean="0">
                <a:solidFill>
                  <a:srgbClr val="002060"/>
                </a:solidFill>
                <a:latin typeface="Verdana" pitchFamily="34" charset="0"/>
              </a:rPr>
              <a:t> </a:t>
            </a:r>
            <a:r>
              <a:rPr lang="nb-NO" b="1" dirty="0" err="1" smtClean="0">
                <a:solidFill>
                  <a:srgbClr val="002060"/>
                </a:solidFill>
                <a:latin typeface="Verdana" pitchFamily="34" charset="0"/>
              </a:rPr>
              <a:t>access</a:t>
            </a:r>
            <a:r>
              <a:rPr lang="nb-NO" b="1" dirty="0" smtClean="0">
                <a:solidFill>
                  <a:srgbClr val="002060"/>
                </a:solidFill>
                <a:latin typeface="Verdana" pitchFamily="34" charset="0"/>
              </a:rPr>
              <a:t> data and </a:t>
            </a:r>
            <a:r>
              <a:rPr lang="nb-NO" b="1" dirty="0" err="1" smtClean="0">
                <a:solidFill>
                  <a:srgbClr val="002060"/>
                </a:solidFill>
                <a:latin typeface="Verdana" pitchFamily="34" charset="0"/>
              </a:rPr>
              <a:t>reports</a:t>
            </a:r>
            <a:r>
              <a:rPr lang="nb-NO" b="1" dirty="0" smtClean="0">
                <a:solidFill>
                  <a:srgbClr val="002060"/>
                </a:solidFill>
                <a:latin typeface="Verdana" pitchFamily="34" charset="0"/>
              </a:rPr>
              <a:t> </a:t>
            </a:r>
            <a:r>
              <a:rPr lang="nb-NO" sz="1600" b="1" dirty="0" smtClean="0">
                <a:solidFill>
                  <a:srgbClr val="002060"/>
                </a:solidFill>
                <a:latin typeface="Verdana" pitchFamily="34" charset="0"/>
              </a:rPr>
              <a:t>More </a:t>
            </a:r>
            <a:r>
              <a:rPr lang="nb-NO" sz="1600" b="1" dirty="0" err="1" smtClean="0">
                <a:solidFill>
                  <a:srgbClr val="002060"/>
                </a:solidFill>
                <a:latin typeface="Verdana" pitchFamily="34" charset="0"/>
              </a:rPr>
              <a:t>than</a:t>
            </a:r>
            <a:r>
              <a:rPr lang="nb-NO" sz="1600" b="1" dirty="0" smtClean="0">
                <a:solidFill>
                  <a:srgbClr val="002060"/>
                </a:solidFill>
                <a:latin typeface="Verdana" pitchFamily="34" charset="0"/>
              </a:rPr>
              <a:t> 600 </a:t>
            </a:r>
            <a:r>
              <a:rPr lang="nb-NO" sz="1600" b="1" dirty="0" err="1" smtClean="0">
                <a:solidFill>
                  <a:srgbClr val="002060"/>
                </a:solidFill>
                <a:latin typeface="Verdana" pitchFamily="34" charset="0"/>
              </a:rPr>
              <a:t>downloads</a:t>
            </a:r>
            <a:r>
              <a:rPr lang="nb-NO" sz="1600" b="1" dirty="0" smtClean="0">
                <a:solidFill>
                  <a:srgbClr val="002060"/>
                </a:solidFill>
                <a:latin typeface="Verdana" pitchFamily="34" charset="0"/>
              </a:rPr>
              <a:t> so far …</a:t>
            </a:r>
            <a:endParaRPr lang="nb-NO" sz="1600" b="1" dirty="0">
              <a:solidFill>
                <a:srgbClr val="00206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Reimann_Clemens\AppData\Local\Microsoft\Windows\Temporary Internet Files\Content.Outlook\ROMNX8F9\Till_NNorway_2.png"/>
          <p:cNvPicPr>
            <a:picLocks noChangeAspect="1" noChangeArrowheads="1"/>
          </p:cNvPicPr>
          <p:nvPr/>
        </p:nvPicPr>
        <p:blipFill>
          <a:blip r:embed="rId2" cstate="print"/>
          <a:srcRect l="42912"/>
          <a:stretch>
            <a:fillRect/>
          </a:stretch>
        </p:blipFill>
        <p:spPr bwMode="auto">
          <a:xfrm>
            <a:off x="2067190" y="0"/>
            <a:ext cx="78388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Sylinder 3"/>
          <p:cNvSpPr txBox="1">
            <a:spLocks noChangeArrowheads="1"/>
          </p:cNvSpPr>
          <p:nvPr/>
        </p:nvSpPr>
        <p:spPr bwMode="auto">
          <a:xfrm>
            <a:off x="2693074" y="286142"/>
            <a:ext cx="3612723" cy="144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b-NO" b="1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Geochemical</a:t>
            </a:r>
            <a:r>
              <a:rPr lang="nb-NO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analyses</a:t>
            </a:r>
          </a:p>
          <a:p>
            <a:pPr algn="ctr">
              <a:defRPr/>
            </a:pPr>
            <a:r>
              <a:rPr lang="nb-NO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53 elements in </a:t>
            </a:r>
            <a:r>
              <a:rPr lang="nb-NO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2200 </a:t>
            </a:r>
            <a:r>
              <a:rPr lang="nb-NO" b="1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samples</a:t>
            </a:r>
            <a:r>
              <a:rPr lang="nb-NO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of </a:t>
            </a:r>
            <a:r>
              <a:rPr lang="nb-NO" b="1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moraine</a:t>
            </a:r>
            <a:endParaRPr lang="nb-NO" b="1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>
              <a:defRPr/>
            </a:pPr>
            <a:endParaRPr lang="nb-NO" sz="1200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>
              <a:defRPr/>
            </a:pPr>
            <a:r>
              <a:rPr lang="nb-NO" sz="1600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Published</a:t>
            </a:r>
            <a:r>
              <a:rPr lang="nb-NO" sz="16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June </a:t>
            </a:r>
            <a:r>
              <a:rPr lang="nb-NO" sz="16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2011</a:t>
            </a:r>
            <a:endParaRPr lang="nb-NO" sz="1600" dirty="0">
              <a:solidFill>
                <a:schemeClr val="accent2">
                  <a:lumMod val="75000"/>
                </a:schemeClr>
              </a:solidFill>
              <a:latin typeface="Times New Roman" charset="0"/>
              <a:cs typeface="+mn-cs"/>
            </a:endParaRPr>
          </a:p>
        </p:txBody>
      </p:sp>
      <p:pic>
        <p:nvPicPr>
          <p:cNvPr id="21508" name="Picture 5" descr="C:\Users\Smelror_Morten\Desktop\DSC_0055.JPG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 l="63641" r="12984" b="-75"/>
          <a:stretch>
            <a:fillRect/>
          </a:stretch>
        </p:blipFill>
        <p:spPr bwMode="auto">
          <a:xfrm>
            <a:off x="1" y="0"/>
            <a:ext cx="261236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Bilde 3" descr="Kule_transp.gif"/>
          <p:cNvPicPr preferRelativeResize="0"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45881" y="6355804"/>
            <a:ext cx="36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lassholder for innhold 3" descr="mapFI_ar_Cu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>
          <a:xfrm>
            <a:off x="0" y="0"/>
            <a:ext cx="9906000" cy="6858000"/>
          </a:xfrm>
        </p:spPr>
      </p:pic>
      <p:sp>
        <p:nvSpPr>
          <p:cNvPr id="5" name="TekstSylinder 3"/>
          <p:cNvSpPr txBox="1">
            <a:spLocks noChangeArrowheads="1"/>
          </p:cNvSpPr>
          <p:nvPr/>
        </p:nvSpPr>
        <p:spPr bwMode="auto">
          <a:xfrm>
            <a:off x="1286405" y="333376"/>
            <a:ext cx="19704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nb-NO" b="1" dirty="0" err="1" smtClean="0">
                <a:solidFill>
                  <a:srgbClr val="002060"/>
                </a:solidFill>
                <a:latin typeface="+mn-lt"/>
              </a:rPr>
              <a:t>Example</a:t>
            </a:r>
            <a:r>
              <a:rPr lang="nb-NO" b="1" dirty="0" smtClean="0">
                <a:solidFill>
                  <a:srgbClr val="002060"/>
                </a:solidFill>
                <a:latin typeface="+mn-lt"/>
              </a:rPr>
              <a:t>: </a:t>
            </a:r>
            <a:r>
              <a:rPr lang="nb-NO" b="1" dirty="0" err="1">
                <a:solidFill>
                  <a:srgbClr val="002060"/>
                </a:solidFill>
                <a:latin typeface="+mn-lt"/>
              </a:rPr>
              <a:t>Cu</a:t>
            </a:r>
            <a:endParaRPr lang="nb-NO" b="1" dirty="0">
              <a:solidFill>
                <a:srgbClr val="002060"/>
              </a:solidFill>
              <a:latin typeface="+mn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298867" y="1056903"/>
            <a:ext cx="1104790" cy="1003672"/>
            <a:chOff x="4298867" y="1056903"/>
            <a:chExt cx="1104790" cy="1003672"/>
          </a:xfrm>
        </p:grpSpPr>
        <p:sp>
          <p:nvSpPr>
            <p:cNvPr id="6" name="Oval 5"/>
            <p:cNvSpPr/>
            <p:nvPr/>
          </p:nvSpPr>
          <p:spPr>
            <a:xfrm>
              <a:off x="4406107" y="1412875"/>
              <a:ext cx="858177" cy="6477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298867" y="1056903"/>
              <a:ext cx="11047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b="1" dirty="0" err="1" smtClean="0">
                  <a:solidFill>
                    <a:srgbClr val="FF0000"/>
                  </a:solidFill>
                  <a:latin typeface="+mn-lt"/>
                </a:rPr>
                <a:t>Nussir</a:t>
              </a:r>
              <a:endParaRPr lang="en-US" b="1" dirty="0">
                <a:solidFill>
                  <a:srgbClr val="FF0000"/>
                </a:solidFill>
                <a:latin typeface="+mn-lt"/>
              </a:endParaRPr>
            </a:p>
          </p:txBody>
        </p:sp>
      </p:grpSp>
      <p:pic>
        <p:nvPicPr>
          <p:cNvPr id="9" name="Bilde 3" descr="Kule_transp.gif"/>
          <p:cNvPicPr preferRelativeResize="0"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881" y="216261"/>
            <a:ext cx="360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MAL_LIGGENDE">
  <a:themeElements>
    <a:clrScheme name="POWERPOINTMAL_LIGGEND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OWERPOINTMAL_LIGGEND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17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17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OWERPOINTMAL_LIGGEND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MAL_LIGGEND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MAL_LIGGEND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MAL_LIGGEND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MAL_LIGGEND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MAL_LIGGEND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MAL_LIGGEND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\\Filtj1\_Perm\Info-avd\POWERPOINTMALER\POWERPOINTMAL_LIGGENDE.pot</Template>
  <TotalTime>23670</TotalTime>
  <Words>462</Words>
  <Application>Microsoft Office PowerPoint</Application>
  <PresentationFormat>Лист A4 (210x297 мм)</PresentationFormat>
  <Paragraphs>160</Paragraphs>
  <Slides>23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POWERPOINTMAL_LIGGENDE</vt:lpstr>
      <vt:lpstr>CorelPhotoPaint.Image.9</vt:lpstr>
      <vt:lpstr>PHOTO-PAINT</vt:lpstr>
      <vt:lpstr>Photo Editor Photo</vt:lpstr>
      <vt:lpstr>Слайд 1</vt:lpstr>
      <vt:lpstr>Слайд 2</vt:lpstr>
      <vt:lpstr>NGU activities in MINN &amp; MINS programs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In summary</vt:lpstr>
      <vt:lpstr>Слайд 23</vt:lpstr>
    </vt:vector>
  </TitlesOfParts>
  <Company>NGU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Are Korneliussen</dc:creator>
  <cp:lastModifiedBy>user</cp:lastModifiedBy>
  <cp:revision>1830</cp:revision>
  <dcterms:created xsi:type="dcterms:W3CDTF">2003-03-25T07:57:21Z</dcterms:created>
  <dcterms:modified xsi:type="dcterms:W3CDTF">2013-04-17T05:37:02Z</dcterms:modified>
</cp:coreProperties>
</file>