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6858000" type="screen4x3"/>
  <p:notesSz cx="9869488" cy="141239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119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186B2-1045-435A-B7E5-969114EE4D7E}" type="datetimeFigureOut">
              <a:rPr lang="ru-RU" smtClean="0"/>
              <a:pPr/>
              <a:t>15.04.2013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9CFA0-246D-4B06-BE0C-A4F9C9B02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186B2-1045-435A-B7E5-969114EE4D7E}" type="datetimeFigureOut">
              <a:rPr lang="ru-RU" smtClean="0"/>
              <a:pPr/>
              <a:t>15.04.2013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9CFA0-246D-4B06-BE0C-A4F9C9B02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186B2-1045-435A-B7E5-969114EE4D7E}" type="datetimeFigureOut">
              <a:rPr lang="ru-RU" smtClean="0"/>
              <a:pPr/>
              <a:t>15.04.2013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9CFA0-246D-4B06-BE0C-A4F9C9B02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186B2-1045-435A-B7E5-969114EE4D7E}" type="datetimeFigureOut">
              <a:rPr lang="ru-RU" smtClean="0"/>
              <a:pPr/>
              <a:t>15.04.2013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9CFA0-246D-4B06-BE0C-A4F9C9B02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186B2-1045-435A-B7E5-969114EE4D7E}" type="datetimeFigureOut">
              <a:rPr lang="ru-RU" smtClean="0"/>
              <a:pPr/>
              <a:t>15.04.2013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9CFA0-246D-4B06-BE0C-A4F9C9B02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186B2-1045-435A-B7E5-969114EE4D7E}" type="datetimeFigureOut">
              <a:rPr lang="ru-RU" smtClean="0"/>
              <a:pPr/>
              <a:t>15.04.2013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9CFA0-246D-4B06-BE0C-A4F9C9B02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186B2-1045-435A-B7E5-969114EE4D7E}" type="datetimeFigureOut">
              <a:rPr lang="ru-RU" smtClean="0"/>
              <a:pPr/>
              <a:t>15.04.2013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9CFA0-246D-4B06-BE0C-A4F9C9B02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186B2-1045-435A-B7E5-969114EE4D7E}" type="datetimeFigureOut">
              <a:rPr lang="ru-RU" smtClean="0"/>
              <a:pPr/>
              <a:t>15.04.2013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9CFA0-246D-4B06-BE0C-A4F9C9B02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186B2-1045-435A-B7E5-969114EE4D7E}" type="datetimeFigureOut">
              <a:rPr lang="ru-RU" smtClean="0"/>
              <a:pPr/>
              <a:t>15.04.2013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9CFA0-246D-4B06-BE0C-A4F9C9B02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186B2-1045-435A-B7E5-969114EE4D7E}" type="datetimeFigureOut">
              <a:rPr lang="ru-RU" smtClean="0"/>
              <a:pPr/>
              <a:t>15.04.2013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9CFA0-246D-4B06-BE0C-A4F9C9B02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186B2-1045-435A-B7E5-969114EE4D7E}" type="datetimeFigureOut">
              <a:rPr lang="ru-RU" smtClean="0"/>
              <a:pPr/>
              <a:t>15.04.2013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9CFA0-246D-4B06-BE0C-A4F9C9B02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186B2-1045-435A-B7E5-969114EE4D7E}" type="datetimeFigureOut">
              <a:rPr lang="ru-RU" smtClean="0"/>
              <a:pPr/>
              <a:t>15.04.2013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9CFA0-246D-4B06-BE0C-A4F9C9B02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3571876"/>
            <a:ext cx="8229600" cy="64294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Щербаков В.Л., Антипов В.С. (НИИКАМ)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42844" y="1714488"/>
            <a:ext cx="8786874" cy="2071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Повышение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общегеологической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и прогнозно-поисковой эффективности ГДП-200 при создании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полихронных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многоспектральных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дистанционных основ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pp_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1086" y="0"/>
            <a:ext cx="816182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App_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819" y="0"/>
            <a:ext cx="841236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App_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423" y="69165"/>
            <a:ext cx="8516420" cy="678885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476" y="150138"/>
            <a:ext cx="8657366" cy="6565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00298" y="4572008"/>
            <a:ext cx="64294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Рис. 12. Аномалии спектральной яркости на участке размещения кимберлитовой алмазоносной трубки имени В.П. Гриба (в Архангельской области).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На фрагментах А, Б, В, Г, Д представлено поле спектральной яркости, рассчитанное при целевой обработке МКС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Landsat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которые были получены соответственно 25.06.1986 г., 20.07.1986 г., 18.07.2000 г., 27.05.2010 г., 11.06.2010 г. На фрагменте Е –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RGB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-композит 7, 4, 2 каналов съемки 18.07.2000 г., где видна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антропогенно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нарушенная площадь над трубкой имени В.П. Гриба, контур которой (по этим данным) показан (здесь и на других фрагментах) штриховой линией. Сплошным черным контуром обозначен ареал аномалий (красные) в пределах которого находится алмазоносная кимберлитовая трубка. На фрагменте Г синие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регматические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линии – погрешность съемки. На фрагментах В, Г и Д синим цветом кроме озер и других водоемов (на фрагменте Е они черные) проявились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антропогенно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нарушенные в 2000 и 2010 году площади. Съемки, результаты которых использованы при подготовке фрагментов А и Б, были выполнены за 10 лет до обнаружения трубки им. В.П. Гриба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Verhnechonsk_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642918"/>
            <a:ext cx="4742993" cy="4700321"/>
          </a:xfrm>
          <a:prstGeom prst="rect">
            <a:avLst/>
          </a:prstGeom>
          <a:noFill/>
        </p:spPr>
      </p:pic>
      <p:pic>
        <p:nvPicPr>
          <p:cNvPr id="2053" name="Picture 5" descr="Kuyumbinsko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462" y="658633"/>
            <a:ext cx="3776472" cy="2556053"/>
          </a:xfrm>
          <a:prstGeom prst="rect">
            <a:avLst/>
          </a:prstGeom>
          <a:noFill/>
        </p:spPr>
      </p:pic>
      <p:pic>
        <p:nvPicPr>
          <p:cNvPr id="2049" name="Picture 1" descr="Dulisminskoe_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485" y="3472597"/>
            <a:ext cx="3458573" cy="2242419"/>
          </a:xfrm>
          <a:prstGeom prst="rect">
            <a:avLst/>
          </a:prstGeom>
          <a:noFill/>
        </p:spPr>
      </p:pic>
      <p:pic>
        <p:nvPicPr>
          <p:cNvPr id="2052" name="Picture 4" descr="scale b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42675" y="6880225"/>
            <a:ext cx="1809750" cy="762000"/>
          </a:xfrm>
          <a:prstGeom prst="rect">
            <a:avLst/>
          </a:prstGeom>
          <a:noFill/>
        </p:spPr>
      </p:pic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0034" y="5786454"/>
            <a:ext cx="800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Рис. 13. Аномалии спектральной яркости, зафиксированные из космоса над месторождениями УВ Восточной Сибири.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Черные линии – контуры месторождений. Штриховыми контурами обозначены площади с аномальными и повышенными значениями спектральной яркости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86050" y="357166"/>
            <a:ext cx="1214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b="1" dirty="0" err="1" smtClean="0"/>
              <a:t>Куюмбинское</a:t>
            </a:r>
            <a:r>
              <a:rPr lang="ru-RU" sz="1200" b="1" dirty="0" smtClean="0"/>
              <a:t>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43174" y="3214686"/>
            <a:ext cx="1214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b="1" dirty="0" err="1" smtClean="0"/>
              <a:t>Дульсминское</a:t>
            </a:r>
            <a:endParaRPr lang="ru-RU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7643834" y="357166"/>
            <a:ext cx="1285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 smtClean="0"/>
              <a:t>Верхнечонское</a:t>
            </a:r>
            <a:endParaRPr lang="ru-RU" sz="1200" dirty="0"/>
          </a:p>
        </p:txBody>
      </p:sp>
      <p:pic>
        <p:nvPicPr>
          <p:cNvPr id="2058" name="Picture 10" descr="scale b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0958" y="4714884"/>
            <a:ext cx="144597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00036" y="1214419"/>
          <a:ext cx="8286805" cy="4922601"/>
        </p:xfrm>
        <a:graphic>
          <a:graphicData uri="http://schemas.openxmlformats.org/drawingml/2006/table">
            <a:tbl>
              <a:tblPr/>
              <a:tblGrid>
                <a:gridCol w="1467383"/>
                <a:gridCol w="2417273"/>
                <a:gridCol w="1467383"/>
                <a:gridCol w="1467383"/>
                <a:gridCol w="1467383"/>
              </a:tblGrid>
              <a:tr h="50382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Месторождения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Категории в зависимости от состоящих на учете в ГБЗ размеров запасов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Площади ареала с аномальной и повышенной (без аномалий) спектральной яркостью, кв.км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76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нефти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газа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19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Хотого-Мурбайское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Мелкое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≈ 3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9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Отраднинское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Мелкое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≈ 16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9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Восточно-Алинское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Мелкое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Мелкое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≈ 20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9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Алинское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Мелкое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Мелкое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≈ 40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9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Дулисьминское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Мелкое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Мелкое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≈ 400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9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Верхнепеледуйское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Мелкое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≈ 400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9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Тас-Юряхское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Мелкое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Крупное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≈ 300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9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Талаканское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Крупное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Мелкое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≈ 1000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9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Куюмбинское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Крупное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Мелкое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≈ 1000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9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Верхнечонское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Крупное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Мелкое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≈ 1400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9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Среднеботуобинское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Крупное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Крупное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≈ 1500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9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Чаяндинское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Среднее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Крупное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≈ 1800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9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Юрубчено-Тохомское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Крупное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Крупное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≈ 3000</a:t>
                      </a:r>
                    </a:p>
                  </a:txBody>
                  <a:tcPr marL="60909" marR="60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57158" y="357166"/>
            <a:ext cx="8572560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Площади ареалов с аномальной и повышенной спектральной яркостью над месторождениями УВ Восточной Сибири</a:t>
            </a: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_40_VII_jpg"/>
          <p:cNvPicPr>
            <a:picLocks noChangeAspect="1" noChangeArrowheads="1"/>
          </p:cNvPicPr>
          <p:nvPr/>
        </p:nvPicPr>
        <p:blipFill>
          <a:blip r:embed="rId2"/>
          <a:srcRect b="4301"/>
          <a:stretch>
            <a:fillRect/>
          </a:stretch>
        </p:blipFill>
        <p:spPr bwMode="auto">
          <a:xfrm>
            <a:off x="-32" y="48743"/>
            <a:ext cx="6355903" cy="6775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357950" y="71414"/>
            <a:ext cx="271464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Рис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Лист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-40-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Обработка МКС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Landsat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 выявлением аномалий спектральной яркости, которые характерны для участков ожелезнения горных пород.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Черными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штриховыми контурами обозначены ареалы окварцевания и ожелезнения, где спорадически встречаются аномально высокие и повышенные содержания кварца (в соответствии с рис.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окислов железа (в соответствии с рис.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породах земной поверхности по данным анализа МКС.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Черные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кружки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месторожде-ния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(1 –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Гайское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Октябрь-ское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3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Бурибайское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4 –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Ново-киевское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Границы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листа М-40-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показаны коричневыми линиями</a:t>
            </a:r>
          </a:p>
        </p:txBody>
      </p:sp>
      <p:pic>
        <p:nvPicPr>
          <p:cNvPr id="7" name="Picture 2" descr="M_40_VII_jpg"/>
          <p:cNvPicPr>
            <a:picLocks noChangeAspect="1" noChangeArrowheads="1"/>
          </p:cNvPicPr>
          <p:nvPr/>
        </p:nvPicPr>
        <p:blipFill>
          <a:blip r:embed="rId2"/>
          <a:srcRect l="33645" t="95640" r="30953" b="688"/>
          <a:stretch>
            <a:fillRect/>
          </a:stretch>
        </p:blipFill>
        <p:spPr bwMode="auto">
          <a:xfrm>
            <a:off x="6357949" y="6286519"/>
            <a:ext cx="2250117" cy="25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M_40_VII_jpg"/>
          <p:cNvPicPr>
            <a:picLocks noChangeAspect="1" noChangeArrowheads="1"/>
          </p:cNvPicPr>
          <p:nvPr/>
        </p:nvPicPr>
        <p:blipFill>
          <a:blip r:embed="rId2"/>
          <a:srcRect l="89797" t="95699" b="2150"/>
          <a:stretch>
            <a:fillRect/>
          </a:stretch>
        </p:blipFill>
        <p:spPr bwMode="auto">
          <a:xfrm>
            <a:off x="7237877" y="6572272"/>
            <a:ext cx="648493" cy="152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_40_VI_jpg"/>
          <p:cNvPicPr>
            <a:picLocks noChangeAspect="1" noChangeArrowheads="1"/>
          </p:cNvPicPr>
          <p:nvPr/>
        </p:nvPicPr>
        <p:blipFill>
          <a:blip r:embed="rId2"/>
          <a:srcRect b="3259"/>
          <a:stretch>
            <a:fillRect/>
          </a:stretch>
        </p:blipFill>
        <p:spPr bwMode="auto">
          <a:xfrm>
            <a:off x="71406" y="71414"/>
            <a:ext cx="6318345" cy="671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357950" y="71414"/>
            <a:ext cx="271464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Рис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Лист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-40-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Обработка МКС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Landsat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 выявлением аномалий спектральной яркости, которые характерны для участков окварцевания горных пород.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Черными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штриховыми контурами обозначены ареалы окварцевания и ожелезнения, где спорадически встречаются аномально высокие и повышенные содержания кварца (в соответствии с рис.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окислов железа (в соответствии с рис.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породах земной поверхности по данным анализа МКС.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Черные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кружки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месторожде-ния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(1 –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Гайское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2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Октябрь-ское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3 –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Бурибайское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4 –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Ново-киевское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Границы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листа М-40-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показаны коричневыми линиями</a:t>
            </a:r>
          </a:p>
        </p:txBody>
      </p:sp>
      <p:pic>
        <p:nvPicPr>
          <p:cNvPr id="6" name="Picture 2" descr="M_40_VI_jpg"/>
          <p:cNvPicPr>
            <a:picLocks noChangeAspect="1" noChangeArrowheads="1"/>
          </p:cNvPicPr>
          <p:nvPr/>
        </p:nvPicPr>
        <p:blipFill>
          <a:blip r:embed="rId2"/>
          <a:srcRect l="39406" t="96741" r="33550" b="184"/>
          <a:stretch>
            <a:fillRect/>
          </a:stretch>
        </p:blipFill>
        <p:spPr bwMode="auto">
          <a:xfrm>
            <a:off x="6429388" y="6215082"/>
            <a:ext cx="1714513" cy="21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M_40_VI_jpg"/>
          <p:cNvPicPr>
            <a:picLocks noChangeAspect="1" noChangeArrowheads="1"/>
          </p:cNvPicPr>
          <p:nvPr/>
        </p:nvPicPr>
        <p:blipFill>
          <a:blip r:embed="rId2"/>
          <a:srcRect l="88987" t="96741" b="184"/>
          <a:stretch>
            <a:fillRect/>
          </a:stretch>
        </p:blipFill>
        <p:spPr bwMode="auto">
          <a:xfrm>
            <a:off x="6874208" y="6572272"/>
            <a:ext cx="698188" cy="21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топо+2_jpg"/>
          <p:cNvPicPr>
            <a:picLocks noChangeAspect="1" noChangeArrowheads="1"/>
          </p:cNvPicPr>
          <p:nvPr/>
        </p:nvPicPr>
        <p:blipFill>
          <a:blip r:embed="rId2"/>
          <a:srcRect b="2269"/>
          <a:stretch>
            <a:fillRect/>
          </a:stretch>
        </p:blipFill>
        <p:spPr bwMode="auto">
          <a:xfrm>
            <a:off x="96896" y="71414"/>
            <a:ext cx="6261054" cy="6659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357950" y="214290"/>
            <a:ext cx="271464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Рис.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Лист М-40-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V.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Ареалы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аномалий спектральной яркости,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которые характерны для участков распространения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эпигенетически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измененных горных пород (ожелезнения и окварцевания) в соответствии с рис. 1 и 2.</a:t>
            </a:r>
          </a:p>
          <a:p>
            <a:pPr algn="just"/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Пункты с наибольшими аномалиями спектральной яркости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обозначены точками: черные точки – наибольшие содержания кварца, красные - железа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топо+2_jpg"/>
          <p:cNvPicPr>
            <a:picLocks noChangeAspect="1" noChangeArrowheads="1"/>
          </p:cNvPicPr>
          <p:nvPr/>
        </p:nvPicPr>
        <p:blipFill>
          <a:blip r:embed="rId2"/>
          <a:srcRect l="89639" t="97643"/>
          <a:stretch>
            <a:fillRect/>
          </a:stretch>
        </p:blipFill>
        <p:spPr bwMode="auto">
          <a:xfrm>
            <a:off x="6429388" y="6515948"/>
            <a:ext cx="649260" cy="160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09_kanal_26_03_1987_jpg"/>
          <p:cNvPicPr>
            <a:picLocks noChangeAspect="1" noChangeArrowheads="1"/>
          </p:cNvPicPr>
          <p:nvPr/>
        </p:nvPicPr>
        <p:blipFill>
          <a:blip r:embed="rId2"/>
          <a:srcRect b="4068"/>
          <a:stretch>
            <a:fillRect/>
          </a:stretch>
        </p:blipFill>
        <p:spPr bwMode="auto">
          <a:xfrm>
            <a:off x="68302" y="101642"/>
            <a:ext cx="6218210" cy="659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357950" y="214290"/>
            <a:ext cx="271464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Рис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Аномальное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темпера-турное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поле земной поверхности территории листа  М-40-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 данным МКС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Landsat.</a:t>
            </a:r>
          </a:p>
          <a:p>
            <a:pPr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Черными контурами обозначены ареалы температурных аномалий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Границы площади листа М-40-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показаны коричневыми линиями</a:t>
            </a:r>
          </a:p>
        </p:txBody>
      </p:sp>
      <p:pic>
        <p:nvPicPr>
          <p:cNvPr id="6" name="Picture 2" descr="09_kanal_26_03_1987_jpg"/>
          <p:cNvPicPr>
            <a:picLocks noChangeAspect="1" noChangeArrowheads="1"/>
          </p:cNvPicPr>
          <p:nvPr/>
        </p:nvPicPr>
        <p:blipFill>
          <a:blip r:embed="rId2"/>
          <a:srcRect l="43129" t="95932" r="39746" b="6"/>
          <a:stretch>
            <a:fillRect/>
          </a:stretch>
        </p:blipFill>
        <p:spPr bwMode="auto">
          <a:xfrm>
            <a:off x="6286512" y="6215082"/>
            <a:ext cx="1061030" cy="278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9_kanal_26_03_1987_jpg"/>
          <p:cNvPicPr>
            <a:picLocks noChangeAspect="1" noChangeArrowheads="1"/>
          </p:cNvPicPr>
          <p:nvPr/>
        </p:nvPicPr>
        <p:blipFill>
          <a:blip r:embed="rId2"/>
          <a:srcRect l="89395" t="95932" b="1710"/>
          <a:stretch>
            <a:fillRect/>
          </a:stretch>
        </p:blipFill>
        <p:spPr bwMode="auto">
          <a:xfrm>
            <a:off x="6524316" y="6500834"/>
            <a:ext cx="657064" cy="16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 descr="07.tif"/>
          <p:cNvPicPr>
            <a:picLocks noChangeAspect="1" noChangeArrowheads="1"/>
          </p:cNvPicPr>
          <p:nvPr/>
        </p:nvPicPr>
        <p:blipFill>
          <a:blip r:embed="rId2"/>
          <a:srcRect b="48780"/>
          <a:stretch>
            <a:fillRect/>
          </a:stretch>
        </p:blipFill>
        <p:spPr bwMode="auto">
          <a:xfrm>
            <a:off x="405218" y="439586"/>
            <a:ext cx="4076700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Рисунок 1" descr="07.tif"/>
          <p:cNvPicPr>
            <a:picLocks noChangeAspect="1" noChangeArrowheads="1"/>
          </p:cNvPicPr>
          <p:nvPr/>
        </p:nvPicPr>
        <p:blipFill>
          <a:blip r:embed="rId2"/>
          <a:srcRect t="51861"/>
          <a:stretch>
            <a:fillRect/>
          </a:stretch>
        </p:blipFill>
        <p:spPr bwMode="auto">
          <a:xfrm>
            <a:off x="4692912" y="426483"/>
            <a:ext cx="4076700" cy="3759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57158" y="4572008"/>
            <a:ext cx="835824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Рис.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Аномалия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радиояркостных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температур над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Гайским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медноколчеданным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месторождением.</a:t>
            </a:r>
          </a:p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– аномальное поле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радиояркостных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температур по данным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МКС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NOAA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AVHRR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 – фрагмент топографической карты, совмещенный с данными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NOAA AVHRR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на фрагменте 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Черные контуры – карьеры отработки месторождения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 descr="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14290"/>
            <a:ext cx="4572032" cy="644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214942" y="357166"/>
            <a:ext cx="321471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Рис.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Аномалия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радиояркостных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температур над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Сибайским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медно-колчеданным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месторождением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Аномальное поле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радиояркостных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температур получено по данным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МКС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NOAA AVHRR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совмещено с топографической картой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Черный контур – карьер отработки месторождения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04_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6031520" cy="679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43636" y="71414"/>
            <a:ext cx="28575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Рис.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Аномальное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температур-ное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поле площади листа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-40-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по данным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МКС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NOAA AVHRR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Контур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листа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-40-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показан коричневой линией.</a:t>
            </a:r>
          </a:p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Черные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кружки – месторождения (1 –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Гайское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2 – Октябрьское,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Бурибайское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4 –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Новокиевское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районирования: черные сплошные контуры – ареалы площадей с аномально высокой (красный цвет) и высокой (желтый цвет) температурой, черные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штрих-пунктирные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контуры – ареалы площадей с высокой и повышенной (бледно-зеленый цвет) температурой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15074" y="170803"/>
            <a:ext cx="285752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Рис.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Лист М-40-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Схема металлогенического районирования с учётом результатов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космогеологического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прогноза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медноколчеданного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оруденения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(на топографической основе).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 – участки наивысшего приоритета, где сочетаются все признаки рудоперспективности;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 – участки первого приоритета, где сочетаются не менее четырех признаков рудоперспективности;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3 – участки второго приоритета, где сочетаются не менее трёх признаков рудоперспективности (несколько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космоструктурных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космоспектральных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признаков);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4 – участки третьего приоритета, где сочетаются не менее двух признаков рудоперспективности (один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космоспектральный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признак и один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космоструктурный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5 – а. контуры рудных узлов (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Гайский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Новокиевский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Дергамышско-Бурибаевский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– Подольский); 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   б. Контуры рудных полей (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а – Южное,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б –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Гайское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– Центральное,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 –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Мамбетовское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а – Орловское,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б –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Новокиевское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–  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Новогеоргиевское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– Восточное,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а –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Дергамышское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б –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Бурибаевское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б – Октябрьское,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а – Северное);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107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6 – контуры листа М-40-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 descr="ITOG_January_Shema_3_3"/>
          <p:cNvPicPr>
            <a:picLocks noChangeAspect="1" noChangeArrowheads="1"/>
          </p:cNvPicPr>
          <p:nvPr/>
        </p:nvPicPr>
        <p:blipFill>
          <a:blip r:embed="rId2"/>
          <a:srcRect l="4773" t="1971" r="4650" b="6160"/>
          <a:stretch>
            <a:fillRect/>
          </a:stretch>
        </p:blipFill>
        <p:spPr bwMode="auto">
          <a:xfrm>
            <a:off x="309838" y="136026"/>
            <a:ext cx="5879365" cy="634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ITOG_January_Shema_3_3"/>
          <p:cNvPicPr>
            <a:picLocks noChangeAspect="1" noChangeArrowheads="1"/>
          </p:cNvPicPr>
          <p:nvPr/>
        </p:nvPicPr>
        <p:blipFill>
          <a:blip r:embed="rId2"/>
          <a:srcRect l="4773" t="95230" r="4650" b="685"/>
          <a:stretch>
            <a:fillRect/>
          </a:stretch>
        </p:blipFill>
        <p:spPr bwMode="auto">
          <a:xfrm>
            <a:off x="309838" y="6504637"/>
            <a:ext cx="5879365" cy="28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1182</TotalTime>
  <Words>1036</Words>
  <Application>Microsoft Office PowerPoint</Application>
  <PresentationFormat>Экран (4:3)</PresentationFormat>
  <Paragraphs>136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niikam</dc:creator>
  <cp:lastModifiedBy>niikam</cp:lastModifiedBy>
  <cp:revision>116</cp:revision>
  <dcterms:created xsi:type="dcterms:W3CDTF">2013-04-11T07:36:14Z</dcterms:created>
  <dcterms:modified xsi:type="dcterms:W3CDTF">2013-04-15T13:29:48Z</dcterms:modified>
</cp:coreProperties>
</file>