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36" r:id="rId3"/>
  </p:sldMasterIdLst>
  <p:notesMasterIdLst>
    <p:notesMasterId r:id="rId34"/>
  </p:notesMasterIdLst>
  <p:sldIdLst>
    <p:sldId id="376" r:id="rId4"/>
    <p:sldId id="377" r:id="rId5"/>
    <p:sldId id="378" r:id="rId6"/>
    <p:sldId id="379" r:id="rId7"/>
    <p:sldId id="380" r:id="rId8"/>
    <p:sldId id="369" r:id="rId9"/>
    <p:sldId id="394" r:id="rId10"/>
    <p:sldId id="415" r:id="rId11"/>
    <p:sldId id="416" r:id="rId12"/>
    <p:sldId id="417" r:id="rId13"/>
    <p:sldId id="391" r:id="rId14"/>
    <p:sldId id="395" r:id="rId15"/>
    <p:sldId id="396" r:id="rId16"/>
    <p:sldId id="397" r:id="rId17"/>
    <p:sldId id="398" r:id="rId18"/>
    <p:sldId id="399" r:id="rId19"/>
    <p:sldId id="400" r:id="rId20"/>
    <p:sldId id="403" r:id="rId21"/>
    <p:sldId id="405" r:id="rId22"/>
    <p:sldId id="406" r:id="rId23"/>
    <p:sldId id="407" r:id="rId24"/>
    <p:sldId id="412" r:id="rId25"/>
    <p:sldId id="408" r:id="rId26"/>
    <p:sldId id="409" r:id="rId27"/>
    <p:sldId id="410" r:id="rId28"/>
    <p:sldId id="411" r:id="rId29"/>
    <p:sldId id="390" r:id="rId30"/>
    <p:sldId id="413" r:id="rId31"/>
    <p:sldId id="414" r:id="rId32"/>
    <p:sldId id="28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2308" autoAdjust="0"/>
  </p:normalViewPr>
  <p:slideViewPr>
    <p:cSldViewPr>
      <p:cViewPr>
        <p:scale>
          <a:sx n="86" d="100"/>
          <a:sy n="86" d="100"/>
        </p:scale>
        <p:origin x="-696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D3F60C6-47BE-402B-9343-D07486E2310C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43F5A7F-1D51-4F6D-8452-DD8D8AF581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561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r>
              <a:rPr lang="ru-RU" b="1" dirty="0" err="1" smtClean="0"/>
              <a:t>Таймыро</a:t>
            </a:r>
            <a:r>
              <a:rPr lang="ru-RU" b="1" dirty="0" smtClean="0"/>
              <a:t>-Североземельская складчатая область (ТССО) объединяет в себе структуры различных тектонических планов. В зависимости от возраста этапов проявления складчатости внутри позднепалеозойско-раннемезозойского цикла главные структуры разделяются на зоны и массивы более древнего заложения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F5A7F-1D51-4F6D-8452-DD8D8AF5819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65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0DFF4-09EA-42FD-857E-87B0E6CF3CB6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B23E8-6CBC-4A61-A0A3-0EE04381D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74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D10A7-4BB0-49F3-B737-1B53AFEFB66F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CA14A-4559-4E01-8F14-7460FB29C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0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8F59D-4A12-4C32-B091-0E643E4E8903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222D0-D46B-4C67-BC45-5C94AAD22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0317B7C-3D8B-4C59-9EC4-C134C8A5D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CC5BC1A-2A97-4BF6-9E1B-74C841F31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A5E4BF1-164D-4F43-9473-AA8B16F78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05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09B9D6-8483-4115-8613-B7EDF3ACC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89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960813-AE77-4209-9D6F-56F3BAB2A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8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E94124-0C8D-4271-A8FC-7DC5736F2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58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582B107-1BD9-4341-AB68-7BF64FFC2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893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D77A55-D87B-4CBA-ABDF-C5B769C40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7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84CE0-362E-486B-B37B-16BF57061DB6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528E-3B0C-485A-918D-97325C235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73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2C4030A-9BBE-4B61-B1A8-1EAB863EC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1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676058F-DB5E-4EEC-B265-64AD454B8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28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E259E93-EEA7-4D65-A97B-B834497CF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54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EF237A-D63E-4497-AD21-4E6CAC6C5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200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F594B33-1F1E-44BE-84F0-A3B60719A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859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50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89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08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4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0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A9884-0971-4BEC-85AC-8CDB9F5F8169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A6990-6034-433B-8197-B08DC0E72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5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5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11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09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19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08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4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D631-2682-4E06-8A1B-BAB6709B69C2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C1B2B-5261-42A9-8FDF-18BB68051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0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EE7D-C20B-4E81-AEBD-A8BFD358A495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4DD05-5B75-4071-AD88-DD1011D40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8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44BF6-7219-4199-A6C4-760FC0620231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46BE9-53EC-4F55-BB9E-E310A26D4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8C980-10E7-4BBC-8464-78EB4D3A546E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9E367-69E7-4505-8DF6-DC13A7283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5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F5D13-5558-4CC9-A666-E7C2C0121166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B82C8-211F-46A5-B6DB-64D411CAE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8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28536-B4EE-40A7-AA29-CD7EC131A8A8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0C6D1-86BB-4FB8-B442-C67BAC699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1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38C74BA6-8E70-48AA-B461-A45312235779}" type="datetimeFigureOut">
              <a:rPr lang="ru-RU"/>
              <a:pPr>
                <a:defRPr/>
              </a:pPr>
              <a:t>17.04.2013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C9A46087-2588-44B2-914D-D3026C9E5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2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2D02F8-B5DE-4358-B503-6A83C6BBC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8A68528-8004-46A9-BED0-C1D68849E8F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17.04.2013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EBC17F-371B-4439-A8E7-4BEAC609618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0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C-SZKGP20\public\Багаева\Съемка доклад Багаевой\Фото Таймыр для Курбатова\IMG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 bwMode="auto">
          <a:xfrm>
            <a:off x="0" y="23912"/>
            <a:ext cx="9144000" cy="68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48464" y="116632"/>
            <a:ext cx="78311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Федеральное государственное унитарное предприятие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«Всероссийский научно-исследовательский геологический институт имени А.П. Карпинского» 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8675688" y="6369050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1</a:t>
            </a:r>
            <a:endParaRPr lang="ru-RU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3519" y="1268760"/>
            <a:ext cx="783113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проблемы стратиграфии,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магматизма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метаморфизма и тектоники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Таймыро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–Североземельского региона, требующие решения при  проведении ГСР-1000, ГСР-200  и актуализации серийных легенд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4821252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Проскурнин В.Ф.,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Гавриш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А.В.,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Багаева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46713" y="6059226"/>
            <a:ext cx="116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34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0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0723" name="Рисунок 2" descr="\\PC-SZKGP20\public\Багаева\ДС сборка Саше Проскурнин\Глава 3. Тектоника 52 с. 22 р. 2 табл\рисунки\3.1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5423"/>
            <a:ext cx="85137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888" y="260648"/>
            <a:ext cx="8513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Схема тектонического районирования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Таймыро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-Североземельской складчатой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3834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c-szkgp20\public\Шнейдер\Схемы геологического районирования\Схема структурно-формационного (геологического) районирования поздневендского-раннепалеозойского цик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5" y="10255"/>
            <a:ext cx="9172895" cy="68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11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 descr="E:\d\public\Багаева\ДС сборка Саше Проскурнин\Приложения 2_Багаева\Приложение 2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1"/>
          <a:stretch>
            <a:fillRect/>
          </a:stretch>
        </p:blipFill>
        <p:spPr bwMode="auto">
          <a:xfrm>
            <a:off x="57150" y="601663"/>
            <a:ext cx="90868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8653463" y="123825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2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15875"/>
            <a:ext cx="8553450" cy="5857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Схема корреляции стратифицированных и магматических образований Североземельской и Хутудинско-Большевистской складчатых зон</a:t>
            </a:r>
          </a:p>
        </p:txBody>
      </p:sp>
    </p:spTree>
    <p:extLst>
      <p:ext uri="{BB962C8B-B14F-4D97-AF65-F5344CB8AC3E}">
        <p14:creationId xmlns:p14="http://schemas.microsoft.com/office/powerpoint/2010/main" val="26881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9174"/>
            <a:ext cx="4032448" cy="487854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1283" r="3555" b="1409"/>
          <a:stretch/>
        </p:blipFill>
        <p:spPr bwMode="auto">
          <a:xfrm>
            <a:off x="4727501" y="599174"/>
            <a:ext cx="4140257" cy="4464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4399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Схема геологического строения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о.Октябрьской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Революции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4273" y="1439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Структуры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о.Октябрьской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Революции (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арх.Северная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Земля) и их сочленение</a:t>
            </a:r>
          </a:p>
        </p:txBody>
      </p:sp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7" y="5477720"/>
            <a:ext cx="8758295" cy="121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8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5"/>
            <a:ext cx="8784976" cy="671223"/>
          </a:xfrm>
        </p:spPr>
        <p:txBody>
          <a:bodyPr>
            <a:noAutofit/>
          </a:bodyPr>
          <a:lstStyle/>
          <a:p>
            <a:r>
              <a:rPr lang="ru-RU" sz="1800" dirty="0" smtClean="0"/>
              <a:t>Схема стратиграфии верхнего докембрия и нижнего палеозоя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о</a:t>
            </a:r>
            <a:r>
              <a:rPr lang="ru-RU" sz="1800" dirty="0" smtClean="0"/>
              <a:t>. Октябрьской Революции</a:t>
            </a:r>
            <a:br>
              <a:rPr lang="ru-RU" sz="1800" dirty="0" smtClean="0"/>
            </a:br>
            <a:r>
              <a:rPr lang="ru-RU" sz="1400" dirty="0" smtClean="0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(</a:t>
            </a:r>
            <a:r>
              <a:rPr lang="ru-RU" sz="1400" dirty="0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Б.Х. </a:t>
            </a:r>
            <a:r>
              <a:rPr lang="ru-RU" sz="1400" dirty="0" err="1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Егиазаров</a:t>
            </a:r>
            <a:r>
              <a:rPr lang="ru-RU" sz="1400" dirty="0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1959; Макарьев и </a:t>
            </a:r>
            <a:r>
              <a:rPr lang="ru-RU" sz="1400" dirty="0" err="1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др</a:t>
            </a:r>
            <a:r>
              <a:rPr lang="ru-RU" sz="1400" dirty="0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,, 1981; Марковский и др., </a:t>
            </a:r>
            <a:r>
              <a:rPr lang="ru-RU" sz="1400" dirty="0" smtClean="0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1982</a:t>
            </a:r>
            <a:r>
              <a:rPr lang="en-US" sz="1400" dirty="0" smtClean="0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c </a:t>
            </a:r>
            <a:r>
              <a:rPr lang="ru-RU" sz="1400" dirty="0" smtClean="0"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уточнением В.Ф.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Проскурнина, 1999 г)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r="1471" b="5602"/>
          <a:stretch/>
        </p:blipFill>
        <p:spPr>
          <a:xfrm>
            <a:off x="0" y="1129553"/>
            <a:ext cx="9009529" cy="5262282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14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784976" cy="436536"/>
          </a:xfrm>
        </p:spPr>
        <p:txBody>
          <a:bodyPr>
            <a:noAutofit/>
          </a:bodyPr>
          <a:lstStyle/>
          <a:p>
            <a:r>
              <a:rPr lang="ru-RU" sz="1600" dirty="0" smtClean="0"/>
              <a:t>Деталь юго-западной части </a:t>
            </a:r>
            <a:r>
              <a:rPr lang="ru-RU" sz="1600" dirty="0" err="1" smtClean="0"/>
              <a:t>Спокойнинской</a:t>
            </a:r>
            <a:r>
              <a:rPr lang="ru-RU" sz="1600" dirty="0" smtClean="0"/>
              <a:t> среднепалеозойской </a:t>
            </a:r>
            <a:r>
              <a:rPr lang="ru-RU" sz="1600" dirty="0" err="1" smtClean="0"/>
              <a:t>брахисинклинали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6808"/>
            <a:ext cx="6233880" cy="6198359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15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84976" cy="880865"/>
          </a:xfrm>
        </p:spPr>
        <p:txBody>
          <a:bodyPr>
            <a:noAutofit/>
          </a:bodyPr>
          <a:lstStyle/>
          <a:p>
            <a:r>
              <a:rPr lang="ru-RU" sz="1800" dirty="0"/>
              <a:t>Характер складчатых деформаций </a:t>
            </a:r>
            <a:r>
              <a:rPr lang="ru-RU" sz="1800" dirty="0" err="1"/>
              <a:t>пестроцветных</a:t>
            </a:r>
            <a:r>
              <a:rPr lang="ru-RU" sz="1800" dirty="0"/>
              <a:t> континентально-прибрежно-морских вулканогенно-карбонатно-терригенных гипсоносных отложений нижнего </a:t>
            </a:r>
            <a:r>
              <a:rPr lang="ru-RU" sz="1800" dirty="0" err="1"/>
              <a:t>ордовика</a:t>
            </a:r>
            <a:r>
              <a:rPr lang="ru-RU" sz="1800" dirty="0"/>
              <a:t> </a:t>
            </a:r>
            <a:r>
              <a:rPr lang="en-US" sz="1800" dirty="0" smtClean="0"/>
              <a:t> </a:t>
            </a:r>
            <a:r>
              <a:rPr lang="ru-RU" sz="1800" dirty="0" smtClean="0"/>
              <a:t>(</a:t>
            </a:r>
            <a:r>
              <a:rPr lang="ru-RU" sz="1800" dirty="0"/>
              <a:t>р. Ушакова, среднее </a:t>
            </a:r>
            <a:r>
              <a:rPr lang="ru-RU" sz="1800" dirty="0" smtClean="0"/>
              <a:t>течение)</a:t>
            </a:r>
            <a:endParaRPr lang="ru-RU" sz="1800" i="1" dirty="0">
              <a:latin typeface="Verdana" pitchFamily="34" charset="0"/>
            </a:endParaRPr>
          </a:p>
        </p:txBody>
      </p:sp>
      <p:pic>
        <p:nvPicPr>
          <p:cNvPr id="10" name="Рисунок 9" descr="\\PC-SZKGP20\public\Багаева\ДС сборка Саше Проскурнин\Глава 3. Тектоника 52 с. 22 р. 2 табл\рисунки\3.11, 3.12, 3.13 Октябрьская Рев\3.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b="2277"/>
          <a:stretch>
            <a:fillRect/>
          </a:stretch>
        </p:blipFill>
        <p:spPr bwMode="auto">
          <a:xfrm>
            <a:off x="395536" y="1268760"/>
            <a:ext cx="8064896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1</a:t>
            </a:r>
            <a:r>
              <a:rPr lang="en-US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375" y="27854"/>
            <a:ext cx="8784976" cy="880865"/>
          </a:xfrm>
        </p:spPr>
        <p:txBody>
          <a:bodyPr>
            <a:noAutofit/>
          </a:bodyPr>
          <a:lstStyle/>
          <a:p>
            <a:r>
              <a:rPr lang="ru-RU" sz="1800" dirty="0"/>
              <a:t>Складки течения в гипсолитах </a:t>
            </a:r>
            <a:r>
              <a:rPr lang="ru-RU" sz="1800" dirty="0" err="1"/>
              <a:t>озернинской</a:t>
            </a:r>
            <a:r>
              <a:rPr lang="ru-RU" sz="1800" dirty="0"/>
              <a:t> свиты среднего </a:t>
            </a:r>
            <a:r>
              <a:rPr lang="ru-RU" sz="1800" dirty="0" err="1"/>
              <a:t>ордовика</a:t>
            </a:r>
            <a:r>
              <a:rPr lang="ru-RU" sz="1800" dirty="0"/>
              <a:t>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(</a:t>
            </a:r>
            <a:r>
              <a:rPr lang="ru-RU" sz="1800" dirty="0"/>
              <a:t>р. Ушакова, среднее </a:t>
            </a:r>
            <a:r>
              <a:rPr lang="ru-RU" sz="1800" dirty="0" smtClean="0"/>
              <a:t>течение)</a:t>
            </a:r>
            <a:endParaRPr lang="ru-RU" sz="1800" i="1" dirty="0">
              <a:latin typeface="Verdana" pitchFamily="34" charset="0"/>
            </a:endParaRPr>
          </a:p>
        </p:txBody>
      </p:sp>
      <p:pic>
        <p:nvPicPr>
          <p:cNvPr id="4" name="Рисунок 3" descr="\\PC-SZKGP20\public\Багаева\ДС сборка Саше Проскурнин\Глава 3. Тектоника 52 с. 22 р. 2 табл\рисунки\3.11, 3.12, 3.13 Октябрьская Рев\3.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"/>
          <a:stretch>
            <a:fillRect/>
          </a:stretch>
        </p:blipFill>
        <p:spPr bwMode="auto">
          <a:xfrm>
            <a:off x="2699792" y="987107"/>
            <a:ext cx="3712815" cy="57542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17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1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375" y="27855"/>
            <a:ext cx="8784976" cy="667742"/>
          </a:xfrm>
        </p:spPr>
        <p:txBody>
          <a:bodyPr>
            <a:noAutofit/>
          </a:bodyPr>
          <a:lstStyle/>
          <a:p>
            <a:r>
              <a:rPr lang="ru-RU" sz="1600" dirty="0" smtClean="0"/>
              <a:t>Контакт </a:t>
            </a:r>
            <a:r>
              <a:rPr lang="ru-RU" sz="1600" dirty="0" err="1" smtClean="0"/>
              <a:t>стройнинской</a:t>
            </a:r>
            <a:r>
              <a:rPr lang="ru-RU" sz="1600" dirty="0" smtClean="0"/>
              <a:t> (О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) и </a:t>
            </a:r>
            <a:r>
              <a:rPr lang="ru-RU" sz="1600" dirty="0" err="1" smtClean="0"/>
              <a:t>ушаковской</a:t>
            </a:r>
            <a:r>
              <a:rPr lang="ru-RU" sz="1600" dirty="0" smtClean="0"/>
              <a:t> (О</a:t>
            </a:r>
            <a:r>
              <a:rPr lang="ru-RU" sz="1600" baseline="-25000" dirty="0" smtClean="0"/>
              <a:t>1</a:t>
            </a:r>
            <a:r>
              <a:rPr lang="ru-RU" sz="1600" dirty="0" smtClean="0"/>
              <a:t>)</a:t>
            </a:r>
            <a:r>
              <a:rPr lang="ru-RU" sz="1600" dirty="0"/>
              <a:t> </a:t>
            </a:r>
            <a:r>
              <a:rPr lang="ru-RU" sz="1600" dirty="0" smtClean="0"/>
              <a:t>свит</a:t>
            </a:r>
            <a:br>
              <a:rPr lang="ru-RU" sz="1600" dirty="0" smtClean="0"/>
            </a:br>
            <a:r>
              <a:rPr lang="ru-RU" sz="1600" dirty="0" smtClean="0"/>
              <a:t>(</a:t>
            </a:r>
            <a:r>
              <a:rPr lang="ru-RU" sz="1600" dirty="0" err="1" smtClean="0"/>
              <a:t>р.Ушакова</a:t>
            </a:r>
            <a:r>
              <a:rPr lang="ru-RU" sz="1600" dirty="0" smtClean="0"/>
              <a:t>, о. Октябрьской Революции)</a:t>
            </a:r>
            <a:endParaRPr lang="ru-RU" sz="1600" i="1" dirty="0"/>
          </a:p>
        </p:txBody>
      </p:sp>
      <p:pic>
        <p:nvPicPr>
          <p:cNvPr id="1026" name="Picture 2" descr="\\PC-SZKGP20\public\Багаева\Съемка доклад Багаевой\Папка рис\001 стройнинская толща р. Ушак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90172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29182" y="2924944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Verdana" pitchFamily="34" charset="0"/>
              </a:rPr>
              <a:t>О</a:t>
            </a:r>
            <a:r>
              <a:rPr lang="ru-RU" baseline="-25000" dirty="0" smtClean="0">
                <a:latin typeface="Verdana" pitchFamily="34" charset="0"/>
              </a:rPr>
              <a:t>3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03848" y="3294276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Verdana" pitchFamily="34" charset="0"/>
              </a:rPr>
              <a:t>О</a:t>
            </a:r>
            <a:r>
              <a:rPr lang="ru-RU" baseline="-25000" dirty="0">
                <a:latin typeface="Verdana" pitchFamily="34" charset="0"/>
              </a:rPr>
              <a:t>1</a:t>
            </a:r>
            <a:endParaRPr lang="ru-RU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18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PC-SZKGP20\public\Багаева\Съемка доклад Багаевой\Папка рис\008 стройнинская и гипсолит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r="1394" b="1807"/>
          <a:stretch/>
        </p:blipFill>
        <p:spPr bwMode="auto">
          <a:xfrm>
            <a:off x="265342" y="778938"/>
            <a:ext cx="8336133" cy="54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375" y="27855"/>
            <a:ext cx="8784976" cy="667742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Verdana" pitchFamily="34" charset="0"/>
              </a:rPr>
              <a:t>Контакт </a:t>
            </a:r>
            <a:r>
              <a:rPr lang="ru-RU" sz="1400" dirty="0" err="1" smtClean="0">
                <a:latin typeface="Verdana" pitchFamily="34" charset="0"/>
              </a:rPr>
              <a:t>стройнинской</a:t>
            </a:r>
            <a:r>
              <a:rPr lang="ru-RU" sz="1400" dirty="0" smtClean="0">
                <a:latin typeface="Verdana" pitchFamily="34" charset="0"/>
              </a:rPr>
              <a:t> (О</a:t>
            </a:r>
            <a:r>
              <a:rPr lang="ru-RU" sz="1400" baseline="-25000" dirty="0" smtClean="0">
                <a:latin typeface="Verdana" pitchFamily="34" charset="0"/>
              </a:rPr>
              <a:t>3</a:t>
            </a:r>
            <a:r>
              <a:rPr lang="ru-RU" sz="1400" dirty="0" smtClean="0">
                <a:latin typeface="Verdana" pitchFamily="34" charset="0"/>
              </a:rPr>
              <a:t>) и </a:t>
            </a:r>
            <a:r>
              <a:rPr lang="ru-RU" sz="1400" dirty="0" err="1" smtClean="0">
                <a:latin typeface="Verdana" pitchFamily="34" charset="0"/>
              </a:rPr>
              <a:t>озернинской</a:t>
            </a:r>
            <a:r>
              <a:rPr lang="ru-RU" sz="1400" dirty="0" smtClean="0">
                <a:latin typeface="Verdana" pitchFamily="34" charset="0"/>
              </a:rPr>
              <a:t> (О</a:t>
            </a:r>
            <a:r>
              <a:rPr lang="ru-RU" sz="1400" baseline="-25000" dirty="0" smtClean="0">
                <a:latin typeface="Verdana" pitchFamily="34" charset="0"/>
              </a:rPr>
              <a:t>2</a:t>
            </a:r>
            <a:r>
              <a:rPr lang="ru-RU" sz="1400" dirty="0" smtClean="0">
                <a:latin typeface="Verdana" pitchFamily="34" charset="0"/>
              </a:rPr>
              <a:t>) свит</a:t>
            </a:r>
            <a:br>
              <a:rPr lang="ru-RU" sz="1400" dirty="0" smtClean="0">
                <a:latin typeface="Verdana" pitchFamily="34" charset="0"/>
              </a:rPr>
            </a:br>
            <a:r>
              <a:rPr lang="ru-RU" sz="1400" dirty="0" smtClean="0">
                <a:latin typeface="Verdana" pitchFamily="34" charset="0"/>
              </a:rPr>
              <a:t>(</a:t>
            </a:r>
            <a:r>
              <a:rPr lang="ru-RU" sz="1400" dirty="0" err="1" smtClean="0">
                <a:latin typeface="Verdana" pitchFamily="34" charset="0"/>
              </a:rPr>
              <a:t>р.Матусевича</a:t>
            </a:r>
            <a:r>
              <a:rPr lang="ru-RU" sz="1400" dirty="0" smtClean="0">
                <a:latin typeface="Verdana" pitchFamily="34" charset="0"/>
              </a:rPr>
              <a:t>, о. Октябрьской Революции)</a:t>
            </a:r>
            <a:endParaRPr lang="ru-RU" sz="1000" i="1" dirty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3754" y="2452246"/>
            <a:ext cx="48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О</a:t>
            </a:r>
            <a:r>
              <a:rPr lang="ru-RU" b="1" baseline="-2500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3</a:t>
            </a:r>
            <a:endParaRPr lang="ru-RU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83560" y="2934482"/>
            <a:ext cx="48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О</a:t>
            </a:r>
            <a:r>
              <a:rPr lang="ru-RU" b="1" baseline="-2500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2</a:t>
            </a:r>
            <a:endParaRPr lang="ru-RU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5342" y="1484784"/>
            <a:ext cx="7726665" cy="4713238"/>
            <a:chOff x="265342" y="1484784"/>
            <a:chExt cx="7726665" cy="4713238"/>
          </a:xfrm>
        </p:grpSpPr>
        <p:pic>
          <p:nvPicPr>
            <p:cNvPr id="2051" name="Picture 3" descr="\\PC-SZKGP20\public\Багаева\Съемка доклад Багаевой\Папка рис\009 деталь 00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" r="1204" b="3138"/>
            <a:stretch/>
          </p:blipFill>
          <p:spPr bwMode="auto">
            <a:xfrm>
              <a:off x="265342" y="1484784"/>
              <a:ext cx="7726665" cy="4713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731575" y="2782041"/>
              <a:ext cx="489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Verdana" pitchFamily="34" charset="0"/>
                  <a:cs typeface="+mn-cs"/>
                </a:rPr>
                <a:t>О</a:t>
              </a:r>
              <a:r>
                <a:rPr lang="ru-RU" b="1" baseline="-25000" dirty="0" smtClean="0">
                  <a:solidFill>
                    <a:prstClr val="black"/>
                  </a:solidFill>
                  <a:latin typeface="Verdana" pitchFamily="34" charset="0"/>
                  <a:cs typeface="+mn-cs"/>
                </a:rPr>
                <a:t>3</a:t>
              </a:r>
              <a:endParaRPr lang="ru-RU" b="1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494324" y="3488480"/>
              <a:ext cx="489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Verdana" pitchFamily="34" charset="0"/>
                  <a:cs typeface="+mn-cs"/>
                </a:rPr>
                <a:t>О</a:t>
              </a:r>
              <a:r>
                <a:rPr lang="ru-RU" b="1" baseline="-25000" dirty="0" smtClean="0">
                  <a:solidFill>
                    <a:prstClr val="black"/>
                  </a:solidFill>
                  <a:latin typeface="Verdana" pitchFamily="34" charset="0"/>
                  <a:cs typeface="+mn-cs"/>
                </a:rPr>
                <a:t>2</a:t>
              </a:r>
              <a:endParaRPr lang="ru-RU" b="1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19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584209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Картограмма изученности территории комплектами ГК-1000/3 и планы работ на 2013 год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842"/>
            <a:ext cx="9144000" cy="6184542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Pc-szkgp20\public\Шнейдер\Схемы геологического районирования\Схема структурно-формационного (геологического) районирования рифейско-ранневендского цикл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7258"/>
          <a:stretch/>
        </p:blipFill>
        <p:spPr bwMode="auto">
          <a:xfrm>
            <a:off x="113937" y="859292"/>
            <a:ext cx="8977249" cy="57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8522" y="18864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dirty="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Схема </a:t>
            </a:r>
            <a:r>
              <a:rPr lang="ru-RU" dirty="0" smtClean="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структурно-формационного (геологического) районирования для </a:t>
            </a:r>
            <a:r>
              <a:rPr lang="ru-RU" dirty="0" err="1" smtClean="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рифейско-ранневендского</a:t>
            </a:r>
            <a:r>
              <a:rPr lang="ru-RU" dirty="0" smtClean="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цикла</a:t>
            </a:r>
            <a:endParaRPr lang="ru-RU" dirty="0">
              <a:solidFill>
                <a:srgbClr val="2C39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 descr="E:\d\public\Багаева\ДС сборка Саше Проскурнин\Приложения 2_Багаева\Приложение 2.1. Мининско-Боль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/>
          <a:stretch>
            <a:fillRect/>
          </a:stretch>
        </p:blipFill>
        <p:spPr bwMode="auto">
          <a:xfrm>
            <a:off x="73025" y="687388"/>
            <a:ext cx="9018588" cy="59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8675688" y="31944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21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50" y="103188"/>
            <a:ext cx="8551863" cy="5857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dirty="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Схема корреляции стратифицированных и магматических образований </a:t>
            </a:r>
            <a:r>
              <a:rPr lang="ru-RU" sz="1600" dirty="0" err="1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Хутудинско</a:t>
            </a:r>
            <a:r>
              <a:rPr lang="ru-RU" sz="1600" dirty="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-Большевистской складчатой зоны</a:t>
            </a:r>
          </a:p>
        </p:txBody>
      </p:sp>
    </p:spTree>
    <p:extLst>
      <p:ext uri="{BB962C8B-B14F-4D97-AF65-F5344CB8AC3E}">
        <p14:creationId xmlns:p14="http://schemas.microsoft.com/office/powerpoint/2010/main" val="42702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375" y="27855"/>
            <a:ext cx="8784976" cy="667742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Verdana" pitchFamily="34" charset="0"/>
              </a:rPr>
              <a:t>Местоположение проб для геохронологических исследований </a:t>
            </a:r>
            <a:br>
              <a:rPr lang="ru-RU" sz="1400" dirty="0" smtClean="0">
                <a:latin typeface="Verdana" pitchFamily="34" charset="0"/>
              </a:rPr>
            </a:br>
            <a:r>
              <a:rPr lang="ru-RU" sz="1400" dirty="0" smtClean="0">
                <a:latin typeface="Verdana" pitchFamily="34" charset="0"/>
              </a:rPr>
              <a:t>на схеме </a:t>
            </a:r>
            <a:r>
              <a:rPr lang="ru-RU" sz="1400" dirty="0">
                <a:latin typeface="Verdana" pitchFamily="34" charset="0"/>
              </a:rPr>
              <a:t>геологического строения </a:t>
            </a:r>
            <a:r>
              <a:rPr lang="ru-RU" sz="1400" dirty="0" err="1">
                <a:latin typeface="Verdana" pitchFamily="34" charset="0"/>
              </a:rPr>
              <a:t>Мининской</a:t>
            </a:r>
            <a:r>
              <a:rPr lang="ru-RU" sz="1400" dirty="0">
                <a:latin typeface="Verdana" pitchFamily="34" charset="0"/>
              </a:rPr>
              <a:t> площади</a:t>
            </a:r>
            <a:r>
              <a:rPr lang="ru-RU" sz="1400" i="1" dirty="0">
                <a:latin typeface="Verdana" pitchFamily="34" charset="0"/>
              </a:rPr>
              <a:t> </a:t>
            </a:r>
            <a:endParaRPr lang="ru-RU" sz="1000" i="1" dirty="0">
              <a:latin typeface="Verdana" pitchFamily="34" charset="0"/>
            </a:endParaRPr>
          </a:p>
        </p:txBody>
      </p:sp>
      <p:pic>
        <p:nvPicPr>
          <p:cNvPr id="5" name="Picture 23" descr="геол кар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598488"/>
            <a:ext cx="6065838" cy="625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условные Г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593725"/>
            <a:ext cx="2811463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226755" y="4135031"/>
            <a:ext cx="144016" cy="144016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675368" y="4043091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18002-3</a:t>
            </a:r>
            <a:endParaRPr lang="ru-RU" sz="1000" b="1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4788024" y="2564904"/>
            <a:ext cx="144016" cy="144016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393111" y="2441793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18012</a:t>
            </a:r>
            <a:endParaRPr lang="ru-RU" sz="1000" b="1" dirty="0"/>
          </a:p>
        </p:txBody>
      </p:sp>
      <p:sp>
        <p:nvSpPr>
          <p:cNvPr id="10" name="5-конечная звезда 9"/>
          <p:cNvSpPr/>
          <p:nvPr/>
        </p:nvSpPr>
        <p:spPr>
          <a:xfrm>
            <a:off x="4321103" y="4653136"/>
            <a:ext cx="144016" cy="144016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65119" y="4602033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2801300</a:t>
            </a:r>
            <a:endParaRPr lang="ru-RU" sz="1000" b="1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684390" y="4279047"/>
            <a:ext cx="144016" cy="144016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43116" y="4155935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28005</a:t>
            </a:r>
            <a:endParaRPr lang="ru-RU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84525" y="1556792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18009</a:t>
            </a:r>
            <a:endParaRPr lang="ru-RU" sz="1000" b="1" dirty="0"/>
          </a:p>
        </p:txBody>
      </p:sp>
      <p:sp>
        <p:nvSpPr>
          <p:cNvPr id="15" name="5-конечная звезда 14"/>
          <p:cNvSpPr/>
          <p:nvPr/>
        </p:nvSpPr>
        <p:spPr>
          <a:xfrm>
            <a:off x="5176352" y="1607894"/>
            <a:ext cx="144016" cy="144016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21457" y="2924944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18014</a:t>
            </a:r>
            <a:endParaRPr lang="ru-RU" sz="1000" b="1" dirty="0"/>
          </a:p>
        </p:txBody>
      </p:sp>
      <p:sp>
        <p:nvSpPr>
          <p:cNvPr id="17" name="5-конечная звезда 16"/>
          <p:cNvSpPr/>
          <p:nvPr/>
        </p:nvSpPr>
        <p:spPr>
          <a:xfrm>
            <a:off x="849449" y="3099157"/>
            <a:ext cx="144016" cy="144016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3355741" y="4653136"/>
            <a:ext cx="144016" cy="144016"/>
          </a:xfrm>
          <a:prstGeom prst="star5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914467" y="4641355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18027</a:t>
            </a:r>
            <a:endParaRPr lang="ru-RU" sz="1000" b="1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675688" y="45368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 smtClean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224136"/>
          </a:xfrm>
        </p:spPr>
        <p:txBody>
          <a:bodyPr>
            <a:noAutofit/>
          </a:bodyPr>
          <a:lstStyle/>
          <a:p>
            <a:r>
              <a:rPr lang="ru-RU" sz="1800" dirty="0"/>
              <a:t>Гистограмма частот значений U-</a:t>
            </a:r>
            <a:r>
              <a:rPr lang="ru-RU" sz="1800" dirty="0" err="1"/>
              <a:t>Pb</a:t>
            </a:r>
            <a:r>
              <a:rPr lang="ru-RU" sz="1800" dirty="0"/>
              <a:t> – изотопного возраста </a:t>
            </a:r>
            <a:r>
              <a:rPr lang="ru-RU" sz="1800" dirty="0" smtClean="0"/>
              <a:t>детритовых </a:t>
            </a:r>
            <a:r>
              <a:rPr lang="ru-RU" sz="1800" dirty="0"/>
              <a:t>цирконов из </a:t>
            </a:r>
            <a:r>
              <a:rPr lang="ru-RU" sz="1800" dirty="0" err="1"/>
              <a:t>метапесчаников</a:t>
            </a:r>
            <a:r>
              <a:rPr lang="ru-RU" sz="1800" dirty="0"/>
              <a:t> </a:t>
            </a:r>
            <a:r>
              <a:rPr lang="ru-RU" sz="1800" dirty="0" err="1"/>
              <a:t>флишоидных</a:t>
            </a:r>
            <a:r>
              <a:rPr lang="ru-RU" sz="1800" dirty="0"/>
              <a:t> толщ Западного Таймыра: </a:t>
            </a:r>
            <a:r>
              <a:rPr lang="ru-RU" sz="1800" dirty="0" err="1"/>
              <a:t>воскресенской</a:t>
            </a:r>
            <a:r>
              <a:rPr lang="ru-RU" sz="1800" dirty="0"/>
              <a:t> (</a:t>
            </a:r>
            <a:r>
              <a:rPr lang="ru-RU" sz="1800" b="1" dirty="0"/>
              <a:t>18012</a:t>
            </a:r>
            <a:r>
              <a:rPr lang="ru-RU" sz="1800" dirty="0"/>
              <a:t>), </a:t>
            </a:r>
            <a:r>
              <a:rPr lang="ru-RU" sz="1800" dirty="0" err="1"/>
              <a:t>стерлеговской</a:t>
            </a:r>
            <a:r>
              <a:rPr lang="ru-RU" sz="1800" dirty="0"/>
              <a:t> (</a:t>
            </a:r>
            <a:r>
              <a:rPr lang="ru-RU" sz="1800" b="1" dirty="0"/>
              <a:t>2801300</a:t>
            </a:r>
            <a:r>
              <a:rPr lang="ru-RU" sz="1800" dirty="0"/>
              <a:t>), </a:t>
            </a:r>
            <a:r>
              <a:rPr lang="ru-RU" sz="1800" dirty="0" err="1"/>
              <a:t>конечнинской</a:t>
            </a:r>
            <a:r>
              <a:rPr lang="ru-RU" sz="1800" dirty="0"/>
              <a:t> (</a:t>
            </a:r>
            <a:r>
              <a:rPr lang="ru-RU" sz="1800" b="1" dirty="0" smtClean="0"/>
              <a:t>18002-3</a:t>
            </a:r>
            <a:r>
              <a:rPr lang="ru-RU" sz="1800" dirty="0"/>
              <a:t>), </a:t>
            </a:r>
            <a:r>
              <a:rPr lang="ru-RU" sz="1800" dirty="0" err="1"/>
              <a:t>мининской</a:t>
            </a:r>
            <a:r>
              <a:rPr lang="ru-RU" sz="1800" dirty="0"/>
              <a:t> (</a:t>
            </a:r>
            <a:r>
              <a:rPr lang="ru-RU" sz="1800" b="1" dirty="0"/>
              <a:t>28005</a:t>
            </a:r>
            <a:r>
              <a:rPr lang="ru-RU" sz="1800" dirty="0"/>
              <a:t>)</a:t>
            </a:r>
            <a:endParaRPr lang="ru-RU" sz="1600" i="1" dirty="0">
              <a:latin typeface="Verdana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29930" cy="508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19872" y="184482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555 </a:t>
            </a:r>
            <a:r>
              <a:rPr lang="ru-RU" dirty="0" err="1" smtClean="0"/>
              <a:t>ма</a:t>
            </a:r>
            <a:endParaRPr lang="ru-RU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224136"/>
          </a:xfrm>
        </p:spPr>
        <p:txBody>
          <a:bodyPr>
            <a:noAutofit/>
          </a:bodyPr>
          <a:lstStyle/>
          <a:p>
            <a:r>
              <a:rPr lang="en-US" sz="1800" dirty="0"/>
              <a:t>U</a:t>
            </a:r>
            <a:r>
              <a:rPr lang="ru-RU" sz="1800" dirty="0"/>
              <a:t>-</a:t>
            </a:r>
            <a:r>
              <a:rPr lang="en-US" sz="1800" dirty="0" err="1"/>
              <a:t>Pb</a:t>
            </a:r>
            <a:r>
              <a:rPr lang="ru-RU" sz="1800" dirty="0"/>
              <a:t> изотопные диаграммы с </a:t>
            </a:r>
            <a:r>
              <a:rPr lang="ru-RU" sz="1800" dirty="0" err="1"/>
              <a:t>конкордиями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ru-RU" sz="1800" dirty="0"/>
              <a:t>для цирконов из автохтонных </a:t>
            </a:r>
            <a:r>
              <a:rPr lang="ru-RU" sz="1800" dirty="0" err="1"/>
              <a:t>мусковитизированных</a:t>
            </a:r>
            <a:r>
              <a:rPr lang="ru-RU" sz="1800" dirty="0"/>
              <a:t> гранитов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ru-RU" sz="1600" dirty="0"/>
              <a:t>(обр. </a:t>
            </a:r>
            <a:r>
              <a:rPr lang="en-US" sz="1600" dirty="0"/>
              <a:t>IV</a:t>
            </a:r>
            <a:r>
              <a:rPr lang="ru-RU" sz="1600" dirty="0"/>
              <a:t>-</a:t>
            </a:r>
            <a:r>
              <a:rPr lang="en-US" sz="1600" dirty="0"/>
              <a:t>I</a:t>
            </a:r>
            <a:r>
              <a:rPr lang="ru-RU" sz="1600" dirty="0"/>
              <a:t>-</a:t>
            </a:r>
            <a:r>
              <a:rPr lang="en-US" sz="1600" dirty="0"/>
              <a:t>I</a:t>
            </a:r>
            <a:r>
              <a:rPr lang="ru-RU" sz="1600" dirty="0"/>
              <a:t> - из коллекции А.А. Макарьева, район п-</a:t>
            </a:r>
            <a:r>
              <a:rPr lang="ru-RU" sz="1600" dirty="0" err="1"/>
              <a:t>ва</a:t>
            </a:r>
            <a:r>
              <a:rPr lang="ru-RU" sz="1600" dirty="0"/>
              <a:t> </a:t>
            </a:r>
            <a:r>
              <a:rPr lang="ru-RU" sz="1600" dirty="0" err="1"/>
              <a:t>Еремеева</a:t>
            </a:r>
            <a:r>
              <a:rPr lang="ru-RU" sz="1600" dirty="0"/>
              <a:t>, залива </a:t>
            </a:r>
            <a:r>
              <a:rPr lang="ru-RU" sz="1600" dirty="0" err="1"/>
              <a:t>Бирули</a:t>
            </a:r>
            <a:r>
              <a:rPr lang="ru-RU" sz="1600" dirty="0"/>
              <a:t>;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87-500 - из коллекции В.Ф. Проскурнина, о. Подкова)</a:t>
            </a:r>
            <a:endParaRPr lang="ru-RU" sz="1600" i="1" dirty="0">
              <a:latin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1799" r="13036" b="52044"/>
          <a:stretch/>
        </p:blipFill>
        <p:spPr>
          <a:xfrm>
            <a:off x="107504" y="1612483"/>
            <a:ext cx="4176464" cy="354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50990" r="7129"/>
          <a:stretch/>
        </p:blipFill>
        <p:spPr>
          <a:xfrm>
            <a:off x="4425988" y="1612484"/>
            <a:ext cx="4456590" cy="3544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7505" y="1601614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IV-1-1</a:t>
            </a:r>
            <a:endParaRPr lang="ru-RU" sz="1000" b="1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 smtClean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224136"/>
          </a:xfrm>
        </p:spPr>
        <p:txBody>
          <a:bodyPr>
            <a:noAutofit/>
          </a:bodyPr>
          <a:lstStyle/>
          <a:p>
            <a:r>
              <a:rPr lang="en-US" sz="1800" dirty="0"/>
              <a:t>U</a:t>
            </a:r>
            <a:r>
              <a:rPr lang="ru-RU" sz="1800" dirty="0"/>
              <a:t>-</a:t>
            </a:r>
            <a:r>
              <a:rPr lang="en-US" sz="1800" dirty="0" err="1"/>
              <a:t>Pb</a:t>
            </a:r>
            <a:r>
              <a:rPr lang="ru-RU" sz="1800" dirty="0"/>
              <a:t> </a:t>
            </a:r>
            <a:r>
              <a:rPr lang="ru-RU" sz="1800" dirty="0" smtClean="0"/>
              <a:t>изотопные диаграммы </a:t>
            </a:r>
            <a:r>
              <a:rPr lang="ru-RU" sz="1800" dirty="0"/>
              <a:t>с </a:t>
            </a:r>
            <a:r>
              <a:rPr lang="ru-RU" sz="1800" dirty="0" err="1" smtClean="0"/>
              <a:t>конкордиями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для </a:t>
            </a:r>
            <a:r>
              <a:rPr lang="ru-RU" sz="1800" dirty="0" err="1" smtClean="0"/>
              <a:t>полихронных</a:t>
            </a:r>
            <a:r>
              <a:rPr lang="ru-RU" sz="1800" dirty="0" smtClean="0"/>
              <a:t> цирконов из аллохтонны</a:t>
            </a:r>
            <a:r>
              <a:rPr lang="ru-RU" sz="1800" dirty="0"/>
              <a:t>х</a:t>
            </a:r>
            <a:r>
              <a:rPr lang="ru-RU" sz="1800" dirty="0" smtClean="0"/>
              <a:t> </a:t>
            </a:r>
            <a:r>
              <a:rPr lang="ru-RU" sz="1800" dirty="0" err="1" smtClean="0"/>
              <a:t>мусковитизированных</a:t>
            </a:r>
            <a:r>
              <a:rPr lang="ru-RU" sz="1800" dirty="0" smtClean="0"/>
              <a:t> гранитов</a:t>
            </a:r>
            <a:br>
              <a:rPr lang="ru-RU" sz="1800" dirty="0" smtClean="0"/>
            </a:br>
            <a:r>
              <a:rPr lang="ru-RU" sz="1600" dirty="0" smtClean="0"/>
              <a:t> </a:t>
            </a:r>
            <a:r>
              <a:rPr lang="ru-RU" sz="1600" dirty="0"/>
              <a:t>(обр. 114-9, 140-3 - из коллекции А.А. </a:t>
            </a:r>
            <a:r>
              <a:rPr lang="ru-RU" sz="1600" dirty="0" smtClean="0"/>
              <a:t>и Е.М. Макарьевых, </a:t>
            </a:r>
            <a:r>
              <a:rPr lang="ru-RU" sz="1600" dirty="0"/>
              <a:t>район п-</a:t>
            </a:r>
            <a:r>
              <a:rPr lang="ru-RU" sz="1600" dirty="0" err="1"/>
              <a:t>ва</a:t>
            </a:r>
            <a:r>
              <a:rPr lang="ru-RU" sz="1600" dirty="0"/>
              <a:t> </a:t>
            </a:r>
            <a:r>
              <a:rPr lang="ru-RU" sz="1600" dirty="0" err="1"/>
              <a:t>Еремеева</a:t>
            </a:r>
            <a:r>
              <a:rPr lang="ru-RU" sz="1600" dirty="0"/>
              <a:t>, </a:t>
            </a:r>
            <a:r>
              <a:rPr lang="ru-RU" sz="1600" dirty="0" smtClean="0"/>
              <a:t>залив </a:t>
            </a:r>
            <a:r>
              <a:rPr lang="ru-RU" sz="1600" dirty="0" err="1"/>
              <a:t>Бирули</a:t>
            </a:r>
            <a:r>
              <a:rPr lang="ru-RU" sz="1600" dirty="0"/>
              <a:t>)</a:t>
            </a:r>
            <a:endParaRPr lang="ru-RU" sz="1600" i="1" dirty="0">
              <a:latin typeface="Verdana" pitchFamily="34" charset="0"/>
            </a:endParaRPr>
          </a:p>
        </p:txBody>
      </p:sp>
      <p:pic>
        <p:nvPicPr>
          <p:cNvPr id="7" name="Рисунок 6" descr="\\Pc-szkgp20\public\Петрушков\ПВФ диссер Сделать рис. и табл\3.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r="14967"/>
          <a:stretch/>
        </p:blipFill>
        <p:spPr bwMode="auto">
          <a:xfrm>
            <a:off x="107504" y="1340768"/>
            <a:ext cx="4176464" cy="363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boris_petrushkov\Desktop\3.8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15569"/>
          <a:stretch/>
        </p:blipFill>
        <p:spPr bwMode="auto">
          <a:xfrm>
            <a:off x="4283968" y="1356794"/>
            <a:ext cx="4394447" cy="36175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7504" y="1478503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114-9</a:t>
            </a:r>
          </a:p>
          <a:p>
            <a:r>
              <a:rPr lang="en-US" sz="1000" b="1" dirty="0" smtClean="0"/>
              <a:t>N=11</a:t>
            </a:r>
            <a:endParaRPr lang="ru-RU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5976" y="142826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140-3</a:t>
            </a:r>
            <a:endParaRPr lang="ru-RU" sz="1000" b="1" dirty="0" smtClean="0"/>
          </a:p>
          <a:p>
            <a:r>
              <a:rPr lang="en-US" sz="1000" b="1" dirty="0" smtClean="0"/>
              <a:t>N=10</a:t>
            </a:r>
            <a:endParaRPr lang="ru-RU" sz="10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 smtClean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224136"/>
          </a:xfrm>
        </p:spPr>
        <p:txBody>
          <a:bodyPr>
            <a:noAutofit/>
          </a:bodyPr>
          <a:lstStyle/>
          <a:p>
            <a:r>
              <a:rPr lang="en-US" sz="1800" dirty="0"/>
              <a:t>U</a:t>
            </a:r>
            <a:r>
              <a:rPr lang="ru-RU" sz="1800" dirty="0"/>
              <a:t>-</a:t>
            </a:r>
            <a:r>
              <a:rPr lang="en-US" sz="1800" dirty="0" err="1"/>
              <a:t>Pb</a:t>
            </a:r>
            <a:r>
              <a:rPr lang="ru-RU" sz="1800" dirty="0"/>
              <a:t> </a:t>
            </a:r>
            <a:r>
              <a:rPr lang="ru-RU" sz="1800" dirty="0" smtClean="0"/>
              <a:t>изотопные диаграммы </a:t>
            </a:r>
            <a:r>
              <a:rPr lang="ru-RU" sz="1800" dirty="0"/>
              <a:t>с </a:t>
            </a:r>
            <a:r>
              <a:rPr lang="ru-RU" sz="1800" dirty="0" err="1" smtClean="0"/>
              <a:t>конкордиями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для цирконов из </a:t>
            </a:r>
            <a:r>
              <a:rPr lang="ru-RU" sz="1800" dirty="0" err="1" smtClean="0"/>
              <a:t>мусковитизированных</a:t>
            </a:r>
            <a:r>
              <a:rPr lang="ru-RU" sz="1800" dirty="0" smtClean="0"/>
              <a:t> гранитов </a:t>
            </a:r>
            <a:r>
              <a:rPr lang="ru-RU" sz="1800" dirty="0" err="1" smtClean="0"/>
              <a:t>Чугунковского</a:t>
            </a:r>
            <a:r>
              <a:rPr lang="ru-RU" sz="1800" dirty="0" smtClean="0"/>
              <a:t> массива </a:t>
            </a:r>
            <a:br>
              <a:rPr lang="ru-RU" sz="1800" dirty="0" smtClean="0"/>
            </a:br>
            <a:r>
              <a:rPr lang="ru-RU" sz="1800" dirty="0" smtClean="0"/>
              <a:t>(обр</a:t>
            </a:r>
            <a:r>
              <a:rPr lang="ru-RU" sz="1800" dirty="0"/>
              <a:t>. 18009 - из коллекции В.Ф. Проскурнина, бухта Конечная)</a:t>
            </a:r>
            <a:endParaRPr lang="ru-RU" sz="1600" i="1" dirty="0">
              <a:latin typeface="Verdana" pitchFamily="34" charset="0"/>
            </a:endParaRPr>
          </a:p>
        </p:txBody>
      </p:sp>
      <p:pic>
        <p:nvPicPr>
          <p:cNvPr id="11" name="Рисунок 10" descr="C:\Users\boris_petrushkov\Desktop\3.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776864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f_Nd_p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9144000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 smtClean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60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Из изотопной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Hf-Nd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корреляции следует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Формально к полю магматических цирконов для изученных пород принадлежат 550 млн. лет пробы 140-3; 1200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млн.лет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пробы 140-3 и 1588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млн.лет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пробы 114-9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Оценка величины эпсилон неодима для породы по протерозойским цирконам дает нереально высокое значение для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гранитоидов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(T)=+5  +8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Поэтому магматическим возможно является циркон из 140-3 с возрастом 550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млн.лет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 более молодые цирконы содержат избыточный радиогенный гафний, что характерно для гидротермально-метасоматических цирконов, возникающих при средне – низкотемпературных преобразованиях пород, за счет перекристаллизации минералов с высоким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Lu/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Hf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отношением: гранатов или фосфатов.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 smtClean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99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3"/>
            <a:ext cx="88204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Заключение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1.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Ключевым вопросом для 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рифейско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-вендской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Мининско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-Большевистской и вендско-среднепалеозойской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Северотаймыро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-Североземельской структурно – формационных областей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является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и взаимоотношение типов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флишоидных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серий, их переход к 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фаунистически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охарактеризованным толщам нижнего кембрия. Необходимо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дополнительное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изучение их возраста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, характера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взаимоотношений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с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гранитоидами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и зональным региональным метаморфизмом андалузит-силлиманитового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типа. Крайне важно  современное изучение  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архейско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-нижнепротерозойских 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тревожнинских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образований, являющихся потенциально фундаментом Баренцево - Северо-Карской плиты?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2.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 Выделяемые 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вулкано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-плутонические ассоциации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приметнинская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скотт-гансеновская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во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флишоидном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Мининско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-Большевистском геологическом районе требуют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определения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возраста, корреляции с другими вулканогенными образованиями Таймыра и объяснения причин нахождения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чужеродного блока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вулканогенных пород в терригенных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флишоидных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отложениях.</a:t>
            </a:r>
          </a:p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3.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 Необходимо специальное изучение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гранитоидов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двух типов –«двуслюдяных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»,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геохимически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специализированных на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Be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Sn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(S-тип), и диорит-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гранодиорит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субщелочногранитовых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, специализированных на </a:t>
            </a:r>
            <a:r>
              <a:rPr lang="ru-RU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Mo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, W (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гранитоиды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-I типа),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определение их возраста, связи с региональным метаморфизмом и, соответственно, времени коллизии Карского и Сибирского континентов.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2</a:t>
            </a:r>
            <a:r>
              <a:rPr lang="ru-RU" dirty="0" smtClean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1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584209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Картограмма  геологической изученности масштаба 1:200 000</a:t>
            </a:r>
            <a:br>
              <a:rPr lang="ru-RU" sz="2000" dirty="0" smtClean="0"/>
            </a:br>
            <a:r>
              <a:rPr lang="ru-RU" sz="2000" dirty="0" smtClean="0"/>
              <a:t>(прохождение листов ГК-200 в НРС)</a:t>
            </a:r>
            <a:endParaRPr lang="ru-RU" sz="2000" dirty="0"/>
          </a:p>
        </p:txBody>
      </p:sp>
      <p:pic>
        <p:nvPicPr>
          <p:cNvPr id="1026" name="Picture 2" descr="G:\VF\Доклад 1000-200\Изученность 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29086"/>
            <a:ext cx="8640960" cy="58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274638"/>
            <a:ext cx="6203032" cy="4900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Благодарю за внимание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58420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Схема тектонического районирования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9"/>
          <a:stretch/>
        </p:blipFill>
        <p:spPr>
          <a:xfrm>
            <a:off x="179512" y="908720"/>
            <a:ext cx="5616624" cy="5860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1"/>
          <a:stretch/>
        </p:blipFill>
        <p:spPr>
          <a:xfrm>
            <a:off x="4835560" y="937689"/>
            <a:ext cx="4302131" cy="140734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52120" y="116632"/>
            <a:ext cx="3312368" cy="1440160"/>
          </a:xfrm>
        </p:spPr>
        <p:txBody>
          <a:bodyPr>
            <a:normAutofit/>
          </a:bodyPr>
          <a:lstStyle/>
          <a:p>
            <a:r>
              <a:rPr lang="ru-RU" sz="2000" dirty="0"/>
              <a:t>Геолого-структурное районирование </a:t>
            </a:r>
            <a:r>
              <a:rPr lang="ru-RU" sz="2000" dirty="0" err="1"/>
              <a:t>Таймыро</a:t>
            </a:r>
            <a:r>
              <a:rPr lang="ru-RU" sz="2000" dirty="0"/>
              <a:t>-Североземельской складчатой области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15"/>
          <a:stretch/>
        </p:blipFill>
        <p:spPr bwMode="auto">
          <a:xfrm>
            <a:off x="-13647" y="44624"/>
            <a:ext cx="5888355" cy="528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66407" r="7089"/>
          <a:stretch/>
        </p:blipFill>
        <p:spPr bwMode="auto">
          <a:xfrm>
            <a:off x="4231921" y="4437112"/>
            <a:ext cx="4760042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89273"/>
              </p:ext>
            </p:extLst>
          </p:nvPr>
        </p:nvGraphicFramePr>
        <p:xfrm>
          <a:off x="179513" y="568325"/>
          <a:ext cx="8784976" cy="5205222"/>
        </p:xfrm>
        <a:graphic>
          <a:graphicData uri="http://schemas.openxmlformats.org/drawingml/2006/table">
            <a:tbl>
              <a:tblPr/>
              <a:tblGrid>
                <a:gridCol w="720079"/>
                <a:gridCol w="936104"/>
                <a:gridCol w="1368152"/>
                <a:gridCol w="1463045"/>
                <a:gridCol w="913219"/>
                <a:gridCol w="432048"/>
                <a:gridCol w="504056"/>
                <a:gridCol w="874433"/>
                <a:gridCol w="277695"/>
                <a:gridCol w="1296145"/>
              </a:tblGrid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Цикл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(этаж)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Геодинамический режим 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Тектонические комплексы (ТК) с установленными и предполагаемыми геодинамическими режимами структурно-вещественных комплексов (СВК)</a:t>
                      </a:r>
                    </a:p>
                  </a:txBody>
                  <a:tcPr marL="46606" marR="4660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MZ</a:t>
                      </a:r>
                      <a:r>
                        <a:rPr kumimoji="0" lang="ru-RU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KZ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Молодой платформы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Северо-Карский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окраинно-шельфовый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Таймыро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-Североземельский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филократонно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-окраинно-шельфовый 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Усть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-Енисейский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авлакогенно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-окраинно-шельфовый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Цветковско-Хатангский окраинно-шельфовый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</a:tr>
              <a:tr h="7653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PZ</a:t>
                      </a:r>
                      <a:r>
                        <a:rPr kumimoji="0" lang="ru-RU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3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MZ</a:t>
                      </a:r>
                      <a:r>
                        <a:rPr kumimoji="0" lang="ru-RU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Дейтерогенный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Карский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филократонно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-сводово-плутонический 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Южно-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Быррангский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приорогенно-рифтогенно-тафрогенный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Мариинско-Чернохребетнинский окраинно-шельфово- тафрогенный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</a:tr>
              <a:tr h="40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V</a:t>
                      </a:r>
                      <a:r>
                        <a:rPr kumimoji="0" lang="en-US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-PZ</a:t>
                      </a:r>
                      <a:r>
                        <a:rPr kumimoji="0" lang="en-US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Квазиплатформенный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Северотаймыро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-Североземельский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хатакратонно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приорогенный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Северо-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Быррангский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хатакратонно-авлакогенный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Фалабигайско-Нордвикский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рифтогенно-авлакогенный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R-V</a:t>
                      </a:r>
                      <a:r>
                        <a:rPr kumimoji="0" lang="en-US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1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Океанско-коллизионный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Мининско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-Большевистский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пассивноокраинно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-коллизионный 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Шренко-Фаддеевский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офиолитово-субдукционно-акреционный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А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R- PR</a:t>
                      </a:r>
                      <a:r>
                        <a:rPr kumimoji="0" lang="en-US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1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(?)</a:t>
                      </a: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Пермобильный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Тревожнинский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блок биотит-амфибол-гнейсовый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перилитоплинтовый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Шренковский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блок мрамор-гиперстен-гнейсовый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литоплинтовый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Фаддеевский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блок мрамор-амфибол-сланцевый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литоплинтовый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46606" marR="4660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C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959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6563" y="131763"/>
            <a:ext cx="823912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>
                <a:solidFill>
                  <a:srgbClr val="2C39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Тектонические комплексы Таймыро-Североземельской складчатой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5880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c-szkgp20\public\Шнейдер\Схемы геологического районирования\Схема структурно-формационного (геологического) районирования позд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80728"/>
            <a:ext cx="7776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Четыре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главных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проблемы геологии Таймыра</a:t>
            </a:r>
          </a:p>
          <a:p>
            <a:pPr>
              <a:lnSpc>
                <a:spcPct val="150000"/>
              </a:lnSpc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1. Есть ли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каледониды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 Северной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Земле?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2. Возраст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стратифицированных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турбидито-флишоидных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толщ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3. Возраст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двуслюдяных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гранитоидов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-типа и регионального зонального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метаморфизма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4. Возраст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коллизии и орогенеза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–байкальский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каледонский или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герцинский?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8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120681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306259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Залегание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поздневендско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-раннекембрийских отложений с угловым и структурным  несогласием на слюдистых сланцах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ранне-среднерифейской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ждановской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толщи.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Среднее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течение р. Коралловой. 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675688" y="6369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7727</TotalTime>
  <Words>622</Words>
  <Application>Microsoft Office PowerPoint</Application>
  <PresentationFormat>Экран (4:3)</PresentationFormat>
  <Paragraphs>127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Исполнительная</vt:lpstr>
      <vt:lpstr>Оформление по умолчанию</vt:lpstr>
      <vt:lpstr>Тема Office</vt:lpstr>
      <vt:lpstr>Презентация PowerPoint</vt:lpstr>
      <vt:lpstr>Картограмма изученности территории комплектами ГК-1000/3 и планы работ на 2013 год</vt:lpstr>
      <vt:lpstr>Картограмма  геологической изученности масштаба 1:200 000 (прохождение листов ГК-200 в НРС)</vt:lpstr>
      <vt:lpstr>Схема тектонического районирования</vt:lpstr>
      <vt:lpstr>Геолого-структурное районирование Таймыро-Североземельской складчатой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стратиграфии верхнего докембрия и нижнего палеозоя  о. Октябрьской Революции (Б.Х. Егиазаров, 1959; Макарьев и др,, 1981; Марковский и др., 1982 c уточнением В.Ф. Проскурнина, 1999 г)</vt:lpstr>
      <vt:lpstr>Деталь юго-западной части Спокойнинской среднепалеозойской брахисинклинали</vt:lpstr>
      <vt:lpstr>Характер складчатых деформаций пестроцветных континентально-прибрежно-морских вулканогенно-карбонатно-терригенных гипсоносных отложений нижнего ордовика  (р. Ушакова, среднее течение)</vt:lpstr>
      <vt:lpstr>Складки течения в гипсолитах озернинской свиты среднего ордовика  (р. Ушакова, среднее течение)</vt:lpstr>
      <vt:lpstr>Контакт стройнинской (О3) и ушаковской (О1) свит (р.Ушакова, о. Октябрьской Революции)</vt:lpstr>
      <vt:lpstr>Контакт стройнинской (О3) и озернинской (О2) свит (р.Матусевича, о. Октябрьской Революции)</vt:lpstr>
      <vt:lpstr>Презентация PowerPoint</vt:lpstr>
      <vt:lpstr>Презентация PowerPoint</vt:lpstr>
      <vt:lpstr>Местоположение проб для геохронологических исследований  на схеме геологического строения Мининской площади </vt:lpstr>
      <vt:lpstr>Гистограмма частот значений U-Pb – изотопного возраста детритовых цирконов из метапесчаников флишоидных толщ Западного Таймыра: воскресенской (18012), стерлеговской (2801300), конечнинской (18002-3), мининской (28005)</vt:lpstr>
      <vt:lpstr>U-Pb изотопные диаграммы с конкордиями для цирконов из автохтонных мусковитизированных гранитов  (обр. IV-I-I - из коллекции А.А. Макарьева, район п-ва Еремеева, залива Бирули;  87-500 - из коллекции В.Ф. Проскурнина, о. Подкова)</vt:lpstr>
      <vt:lpstr>U-Pb изотопные диаграммы с конкордиями для полихронных цирконов из аллохтонных мусковитизированных гранитов  (обр. 114-9, 140-3 - из коллекции А.А. и Е.М. Макарьевых, район п-ва Еремеева, залив Бирули)</vt:lpstr>
      <vt:lpstr>U-Pb изотопные диаграммы с конкордиями для цирконов из мусковитизированных гранитов Чугунковского массива  (обр. 18009 - из коллекции В.Ф. Проскурнина, бухта Конечная)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Багаева Александра Александровна</dc:creator>
  <cp:lastModifiedBy>Багаева Александра Александровна</cp:lastModifiedBy>
  <cp:revision>198</cp:revision>
  <dcterms:created xsi:type="dcterms:W3CDTF">2012-05-30T10:16:09Z</dcterms:created>
  <dcterms:modified xsi:type="dcterms:W3CDTF">2013-04-17T08:17:29Z</dcterms:modified>
</cp:coreProperties>
</file>