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453" r:id="rId3"/>
    <p:sldId id="464" r:id="rId4"/>
    <p:sldId id="465" r:id="rId5"/>
    <p:sldId id="454" r:id="rId6"/>
    <p:sldId id="457" r:id="rId7"/>
    <p:sldId id="371" r:id="rId8"/>
    <p:sldId id="429" r:id="rId9"/>
    <p:sldId id="376" r:id="rId10"/>
    <p:sldId id="459" r:id="rId11"/>
    <p:sldId id="377" r:id="rId12"/>
    <p:sldId id="378" r:id="rId13"/>
    <p:sldId id="469" r:id="rId14"/>
    <p:sldId id="455" r:id="rId15"/>
    <p:sldId id="466" r:id="rId16"/>
    <p:sldId id="451" r:id="rId17"/>
    <p:sldId id="283" r:id="rId18"/>
    <p:sldId id="463" r:id="rId19"/>
    <p:sldId id="468" r:id="rId20"/>
    <p:sldId id="452" r:id="rId21"/>
    <p:sldId id="456" r:id="rId22"/>
    <p:sldId id="467" r:id="rId23"/>
    <p:sldId id="367" r:id="rId24"/>
  </p:sldIdLst>
  <p:sldSz cx="9144000" cy="6858000" type="screen4x3"/>
  <p:notesSz cx="6797675" cy="9928225"/>
  <p:custDataLst>
    <p:tags r:id="rId27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CF8"/>
    <a:srgbClr val="395EF9"/>
    <a:srgbClr val="3366FF"/>
    <a:srgbClr val="6666FF"/>
    <a:srgbClr val="333399"/>
    <a:srgbClr val="660000"/>
    <a:srgbClr val="FFFF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0" autoAdjust="0"/>
    <p:restoredTop sz="94653" autoAdjust="0"/>
  </p:normalViewPr>
  <p:slideViewPr>
    <p:cSldViewPr>
      <p:cViewPr>
        <p:scale>
          <a:sx n="100" d="100"/>
          <a:sy n="100" d="100"/>
        </p:scale>
        <p:origin x="-2118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958FA76-7126-432A-AC5F-2B2323FA5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3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1363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8A9E878-FC9C-4450-B501-A25BAAE71F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6784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9B4C0D-44C5-46CF-80BD-024EB23839E9}" type="slidenum">
              <a:rPr lang="ru-RU" smtClean="0"/>
              <a:pPr eaLnBrk="1" hangingPunct="1"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0E58FC-889A-4566-A681-D5B13E8C93D9}" type="slidenum">
              <a:rPr lang="ru-RU" smtClean="0"/>
              <a:pPr eaLnBrk="1" hangingPunct="1"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1F8F63-FA99-40D7-AB37-81C26D7AB635}" type="slidenum">
              <a:rPr lang="ru-RU" smtClean="0"/>
              <a:pPr eaLnBrk="1" hangingPunct="1"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5AFBDC-33DB-4E7E-85A2-87BEA99AB897}" type="slidenum">
              <a:rPr lang="ru-RU" smtClean="0"/>
              <a:pPr eaLnBrk="1" hangingPunct="1"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43A06B-36D3-45E7-8FDD-DEB21D5C7B76}" type="slidenum">
              <a:rPr lang="ru-RU" smtClean="0"/>
              <a:pPr eaLnBrk="1" hangingPunct="1"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389DC7-53AF-4FBD-87EF-35D515E43B6B}" type="slidenum">
              <a:rPr lang="ru-RU" smtClean="0"/>
              <a:pPr eaLnBrk="1" hangingPunct="1"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03F36D-DE14-4B8B-941D-2AAA11ABAA9F}" type="slidenum">
              <a:rPr lang="ru-RU" smtClean="0"/>
              <a:pPr eaLnBrk="1" hangingPunct="1"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5A6F1E-0B58-4C7B-B33C-28D52ED6BF72}" type="slidenum">
              <a:rPr lang="ru-RU" smtClean="0"/>
              <a:pPr eaLnBrk="1" hangingPunct="1"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5ED73B-466E-43CC-88EC-BD2FD6FAC1E8}" type="slidenum">
              <a:rPr lang="ru-RU" smtClean="0"/>
              <a:pPr eaLnBrk="1" hangingPunct="1"/>
              <a:t>11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130425"/>
            <a:ext cx="8280400" cy="1470025"/>
          </a:xfrm>
          <a:noFill/>
        </p:spPr>
        <p:txBody>
          <a:bodyPr tIns="4572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ru-RU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b"/>
          <a:lstStyle>
            <a:lvl1pPr marL="0" indent="0" algn="ctr">
              <a:buFontTx/>
              <a:buNone/>
              <a:defRPr>
                <a:solidFill>
                  <a:schemeClr val="accent2"/>
                </a:solidFill>
                <a:effectLst/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subtitle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07813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4F741-4805-4047-B1C3-0A4E3620F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Геофизический центр РАН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1E1A0-7ADB-4C91-BE61-A7AD36585F88}" type="datetime1">
              <a:rPr lang="ru-RU" smtClean="0"/>
              <a:t>18.03.2013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8357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896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896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85B20-D10C-42D7-AE39-9438F5D42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Геофизический центр РАН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FEFD7-E804-4F25-AAB8-45046F472D06}" type="datetime1">
              <a:rPr lang="ru-RU" smtClean="0"/>
              <a:t>18.03.2013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17389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>
            <a:lvl1pPr>
              <a:defRPr sz="4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8C842-A8EF-4F8B-9FFA-F8220EA45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Геофизический центр РАН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491B9-14C3-41E5-9198-A9A7D35EC59A}" type="datetime1">
              <a:rPr lang="ru-RU" smtClean="0"/>
              <a:t>18.03.2013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3898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14A18-5AA6-4825-9C43-4308FE6858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Геофизический центр РАН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2AFBF-3804-4AC4-9CA6-6F56A814F053}" type="datetime1">
              <a:rPr lang="ru-RU" smtClean="0"/>
              <a:t>18.03.2013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62024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74788"/>
            <a:ext cx="4038600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74788"/>
            <a:ext cx="4038600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97929-2D1A-449F-BC93-122F6D419A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Геофизический центр РАН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5DB2F-4D7B-4903-B923-D4332EBD6F9A}" type="datetime1">
              <a:rPr lang="ru-RU" smtClean="0"/>
              <a:t>18.03.2013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76333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A892D-9DEB-4BA5-B51D-B45F1E0BDD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Геофизический центр РАН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647A8-DF04-4D2F-BA51-325AF03309BB}" type="datetime1">
              <a:rPr lang="ru-RU" smtClean="0"/>
              <a:t>18.03.2013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0841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DAD2A-032C-4E1A-82C5-88876875B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Геофизический центр РАН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BEB50-84BD-4AAF-83B2-AEB3BBB1CD93}" type="datetime1">
              <a:rPr lang="ru-RU" smtClean="0"/>
              <a:t>18.03.2013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3888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D30D1-0D59-4784-8A39-4DFC727FC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Геофизический центр РАН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F07B7-5528-4037-AA89-CBB255ECED20}" type="datetime1">
              <a:rPr lang="ru-RU" smtClean="0"/>
              <a:t>18.03.2013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39832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75C30-A385-4C06-8952-14F7F75815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Геофизический центр РАН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DE3DE-9988-4735-8C5B-DB9A8BF296E9}" type="datetime1">
              <a:rPr lang="ru-RU" smtClean="0"/>
              <a:t>18.03.2013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26951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566A1-2FC9-40EB-A94B-4DF7BD33F2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Геофизический центр РАН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A5580-01A6-482E-BD66-2E3209D667EC}" type="datetime1">
              <a:rPr lang="ru-RU" smtClean="0"/>
              <a:t>18.03.2013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5069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DEDECA"/>
            </a:gs>
            <a:gs pos="50000">
              <a:schemeClr val="bg1"/>
            </a:gs>
            <a:gs pos="100000">
              <a:srgbClr val="DEDEC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C_logo_660000_BlackTrans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4840288"/>
            <a:ext cx="2166937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63938" y="6229350"/>
            <a:ext cx="20161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6D9FB445-DA47-43ED-B9F0-3104531CA3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509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7200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74788"/>
            <a:ext cx="82296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24550" y="62293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ru-RU"/>
              <a:t>Геофизический центр РАН</a:t>
            </a: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323850" y="6237288"/>
            <a:ext cx="84963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229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F853291F-8A38-485D-9FC9-E0DD190CA50E}" type="datetime1">
              <a:rPr lang="ru-RU" smtClean="0"/>
              <a:t>18.03.2013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16" r:id="rId2"/>
    <p:sldLayoutId id="2147484617" r:id="rId3"/>
    <p:sldLayoutId id="2147484618" r:id="rId4"/>
    <p:sldLayoutId id="2147484619" r:id="rId5"/>
    <p:sldLayoutId id="2147484620" r:id="rId6"/>
    <p:sldLayoutId id="2147484621" r:id="rId7"/>
    <p:sldLayoutId id="2147484622" r:id="rId8"/>
    <p:sldLayoutId id="2147484623" r:id="rId9"/>
    <p:sldLayoutId id="2147484624" r:id="rId10"/>
    <p:sldLayoutId id="2147484625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2.jpeg"/><Relationship Id="rId4" Type="http://schemas.openxmlformats.org/officeDocument/2006/relationships/image" Target="../media/image47.png"/><Relationship Id="rId9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5"/>
          <p:cNvSpPr>
            <a:spLocks noGrp="1"/>
          </p:cNvSpPr>
          <p:nvPr>
            <p:ph type="ctrTitle"/>
          </p:nvPr>
        </p:nvSpPr>
        <p:spPr>
          <a:xfrm>
            <a:off x="323850" y="1844675"/>
            <a:ext cx="8280400" cy="2951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r>
              <a:rPr lang="ru-RU" sz="3600" dirty="0" smtClean="0">
                <a:cs typeface="Times New Roman" pitchFamily="18" charset="0"/>
              </a:rPr>
              <a:t>Многодисциплинарная </a:t>
            </a:r>
            <a:br>
              <a:rPr lang="ru-RU" sz="3600" dirty="0" smtClean="0">
                <a:cs typeface="Times New Roman" pitchFamily="18" charset="0"/>
              </a:rPr>
            </a:br>
            <a:r>
              <a:rPr lang="ru-RU" sz="3600" dirty="0" smtClean="0">
                <a:cs typeface="Times New Roman" pitchFamily="18" charset="0"/>
              </a:rPr>
              <a:t>аналитическая ГИС для представления </a:t>
            </a:r>
            <a:br>
              <a:rPr lang="ru-RU" sz="3600" dirty="0" smtClean="0">
                <a:cs typeface="Times New Roman" pitchFamily="18" charset="0"/>
              </a:rPr>
            </a:br>
            <a:r>
              <a:rPr lang="ru-RU" sz="3600" dirty="0" smtClean="0">
                <a:cs typeface="Times New Roman" pitchFamily="18" charset="0"/>
              </a:rPr>
              <a:t>геофизических данных </a:t>
            </a:r>
            <a:endParaRPr lang="ru-RU" sz="3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5157788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600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А.А. Соловьёв</a:t>
            </a:r>
            <a:r>
              <a:rPr lang="ru-RU" sz="16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</a:br>
            <a:r>
              <a:rPr lang="en-US" sz="1600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(a.soloviev@gcras.ru</a:t>
            </a:r>
            <a:r>
              <a:rPr lang="en-US" sz="16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)</a:t>
            </a:r>
            <a:endParaRPr lang="ru-RU" sz="16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07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9388"/>
            <a:ext cx="1774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810B6A-83A6-4B8B-8D97-B50CAD1E10CB}" type="slidenum">
              <a:rPr lang="ru-RU" smtClean="0">
                <a:solidFill>
                  <a:schemeClr val="accent2"/>
                </a:solidFill>
              </a:rPr>
              <a:pPr eaLnBrk="1" hangingPunct="1"/>
              <a:t>10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2291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idx="1"/>
          </p:nvPr>
        </p:nvSpPr>
        <p:spPr>
          <a:xfrm>
            <a:off x="0" y="1439863"/>
            <a:ext cx="9144000" cy="1511300"/>
          </a:xfrm>
        </p:spPr>
        <p:txBody>
          <a:bodyPr lIns="0" rIns="36000"/>
          <a:lstStyle/>
          <a:p>
            <a:pPr marL="722313" indent="-546100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000" dirty="0" smtClean="0">
                <a:effectLst/>
                <a:cs typeface="Times New Roman" pitchFamily="18" charset="0"/>
              </a:rPr>
              <a:t>Полезные ископаемые</a:t>
            </a:r>
          </a:p>
          <a:p>
            <a:pPr marL="1074738" lvl="3" indent="-352425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effectLst/>
                <a:cs typeface="Times New Roman" pitchFamily="18" charset="0"/>
              </a:rPr>
              <a:t>Месторождения полезных ископаемых (МПИ)</a:t>
            </a:r>
          </a:p>
          <a:p>
            <a:pPr marL="1074738" lvl="3" indent="-352425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effectLst/>
                <a:cs typeface="Times New Roman" pitchFamily="18" charset="0"/>
              </a:rPr>
              <a:t>Крупные и сверхкрупные МПИ</a:t>
            </a:r>
          </a:p>
          <a:p>
            <a:pPr marL="1074738" lvl="3" indent="-352425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effectLst/>
                <a:cs typeface="Times New Roman" pitchFamily="18" charset="0"/>
              </a:rPr>
              <a:t>Карты перспективной </a:t>
            </a:r>
            <a:r>
              <a:rPr lang="ru-RU" sz="1800" dirty="0" err="1" smtClean="0">
                <a:effectLst/>
                <a:cs typeface="Times New Roman" pitchFamily="18" charset="0"/>
              </a:rPr>
              <a:t>нефтегазоносности</a:t>
            </a:r>
            <a:endParaRPr lang="ru-RU" sz="1800" dirty="0" smtClean="0">
              <a:effectLst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2293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7A1CC2-A900-4495-BC6D-B89ECC224B5F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eaLnBrk="1" hangingPunct="1"/>
            <a:r>
              <a:rPr lang="ru-RU" sz="3200" smtClean="0">
                <a:cs typeface="Times New Roman" pitchFamily="18" charset="0"/>
              </a:rPr>
              <a:t>Тематические информационные слои</a:t>
            </a:r>
            <a:br>
              <a:rPr lang="ru-RU" sz="3200" smtClean="0">
                <a:cs typeface="Times New Roman" pitchFamily="18" charset="0"/>
              </a:rPr>
            </a:br>
            <a:r>
              <a:rPr lang="ru-RU" sz="3200" smtClean="0">
                <a:cs typeface="Times New Roman" pitchFamily="18" charset="0"/>
              </a:rPr>
              <a:t>Полезные ископаемые</a:t>
            </a:r>
          </a:p>
        </p:txBody>
      </p:sp>
      <p:pic>
        <p:nvPicPr>
          <p:cNvPr id="17" name="Picture 18" descr="E:\Olga\минераген\Сардана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79500"/>
            <a:ext cx="853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 descr="E:\Olga\минераген\069_Сарда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398588"/>
            <a:ext cx="3330575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Овал 23"/>
          <p:cNvSpPr/>
          <p:nvPr/>
        </p:nvSpPr>
        <p:spPr>
          <a:xfrm>
            <a:off x="3708400" y="1804988"/>
            <a:ext cx="1511300" cy="215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79500"/>
            <a:ext cx="6886575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build="p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323850" y="2924175"/>
            <a:ext cx="5616575" cy="3263900"/>
            <a:chOff x="3907208" y="2564904"/>
            <a:chExt cx="6608762" cy="3840163"/>
          </a:xfrm>
        </p:grpSpPr>
        <p:pic>
          <p:nvPicPr>
            <p:cNvPr id="13324" name="Рисунок 7" descr="Аномалии Буге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86" b="7591"/>
            <a:stretch>
              <a:fillRect/>
            </a:stretch>
          </p:blipFill>
          <p:spPr bwMode="auto">
            <a:xfrm>
              <a:off x="3923928" y="2564904"/>
              <a:ext cx="6592042" cy="384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5" name="TextBox 6"/>
            <p:cNvSpPr txBox="1">
              <a:spLocks noChangeArrowheads="1"/>
            </p:cNvSpPr>
            <p:nvPr/>
          </p:nvSpPr>
          <p:spPr bwMode="auto">
            <a:xfrm>
              <a:off x="6716655" y="2709367"/>
              <a:ext cx="1428911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400" i="1">
                  <a:latin typeface="Calibri" pitchFamily="34" charset="0"/>
                </a:rPr>
                <a:t>Аномалии Буге (5</a:t>
              </a:r>
              <a:r>
                <a:rPr lang="ru-RU" sz="1400" i="1"/>
                <a:t>′</a:t>
              </a:r>
              <a:r>
                <a:rPr lang="ru-RU" sz="1400" i="1">
                  <a:latin typeface="Calibri" pitchFamily="34" charset="0"/>
                </a:rPr>
                <a:t>)</a:t>
              </a:r>
            </a:p>
          </p:txBody>
        </p:sp>
        <p:pic>
          <p:nvPicPr>
            <p:cNvPr id="13326" name="Рисунок 10" descr="Аномалии Буге легенда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208" y="2610892"/>
              <a:ext cx="1368306" cy="756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5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DC6D2C-2D50-4665-8B8F-F7A304B25A3E}" type="slidenum">
              <a:rPr lang="ru-RU" smtClean="0">
                <a:solidFill>
                  <a:schemeClr val="accent2"/>
                </a:solidFill>
              </a:rPr>
              <a:pPr eaLnBrk="1" hangingPunct="1"/>
              <a:t>11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3316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268413"/>
            <a:ext cx="8245475" cy="1689100"/>
          </a:xfrm>
        </p:spPr>
        <p:txBody>
          <a:bodyPr lIns="0" rIns="36000"/>
          <a:lstStyle/>
          <a:p>
            <a:pPr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000" dirty="0" smtClean="0">
                <a:effectLst/>
                <a:cs typeface="Times New Roman" pitchFamily="18" charset="0"/>
              </a:rPr>
              <a:t>Геофизика</a:t>
            </a:r>
          </a:p>
          <a:p>
            <a:pPr marL="712788" lvl="3" indent="-173038" eaLnBrk="1" hangingPunct="1">
              <a:spcBef>
                <a:spcPts val="0"/>
              </a:spcBef>
              <a:defRPr/>
            </a:pPr>
            <a:r>
              <a:rPr lang="ru-RU" sz="1800" dirty="0" smtClean="0">
                <a:effectLst/>
                <a:cs typeface="Times New Roman" pitchFamily="18" charset="0"/>
              </a:rPr>
              <a:t>Аномалии силы тяжести</a:t>
            </a:r>
          </a:p>
          <a:p>
            <a:pPr marL="712788" lvl="3" indent="-173038" eaLnBrk="1" hangingPunct="1">
              <a:spcBef>
                <a:spcPts val="0"/>
              </a:spcBef>
              <a:defRPr/>
            </a:pPr>
            <a:r>
              <a:rPr lang="ru-RU" sz="1800" dirty="0" smtClean="0">
                <a:effectLst/>
                <a:cs typeface="Times New Roman" pitchFamily="18" charset="0"/>
              </a:rPr>
              <a:t>Глубины границы </a:t>
            </a:r>
            <a:r>
              <a:rPr lang="ru-RU" sz="1800" dirty="0" err="1" smtClean="0">
                <a:effectLst/>
                <a:cs typeface="Times New Roman" pitchFamily="18" charset="0"/>
              </a:rPr>
              <a:t>Мохоровичича</a:t>
            </a:r>
            <a:r>
              <a:rPr lang="ru-RU" sz="1800" dirty="0" smtClean="0">
                <a:effectLst/>
                <a:cs typeface="Times New Roman" pitchFamily="18" charset="0"/>
              </a:rPr>
              <a:t> (европейская часть России) (1°/10′)</a:t>
            </a:r>
          </a:p>
          <a:p>
            <a:pPr marL="712788" lvl="3" indent="-173038" eaLnBrk="1" hangingPunct="1">
              <a:spcBef>
                <a:spcPts val="0"/>
              </a:spcBef>
              <a:defRPr/>
            </a:pPr>
            <a:r>
              <a:rPr lang="ru-RU" sz="1800" dirty="0" smtClean="0">
                <a:effectLst/>
                <a:cs typeface="Times New Roman" pitchFamily="18" charset="0"/>
              </a:rPr>
              <a:t>Остаточное мантийное гравитационное поле (1°)</a:t>
            </a:r>
          </a:p>
          <a:p>
            <a:pPr marL="712788" lvl="3" indent="-173038" eaLnBrk="1" hangingPunct="1">
              <a:spcBef>
                <a:spcPts val="0"/>
              </a:spcBef>
              <a:defRPr/>
            </a:pPr>
            <a:r>
              <a:rPr lang="ru-RU" sz="1800" dirty="0" smtClean="0">
                <a:effectLst/>
                <a:cs typeface="Times New Roman" pitchFamily="18" charset="0"/>
              </a:rPr>
              <a:t>Средняя скорость продольных волн в консолидированной коре (1°)</a:t>
            </a:r>
            <a:endParaRPr lang="ru-RU" sz="1800" dirty="0" smtClean="0">
              <a:effectLst/>
            </a:endParaRPr>
          </a:p>
          <a:p>
            <a:pPr marL="712788" lvl="3" indent="-173038" eaLnBrk="1" hangingPunct="1">
              <a:spcBef>
                <a:spcPts val="0"/>
              </a:spcBef>
              <a:buFontTx/>
              <a:buNone/>
              <a:defRPr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712788" lvl="3" indent="-173038" eaLnBrk="1" hangingPunct="1">
              <a:spcBef>
                <a:spcPts val="0"/>
              </a:spcBef>
              <a:defRPr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3318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4E5F97-089C-47DA-8D00-E4F0485A0C6D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grpSp>
        <p:nvGrpSpPr>
          <p:cNvPr id="3" name="Группа 13"/>
          <p:cNvGrpSpPr>
            <a:grpSpLocks/>
          </p:cNvGrpSpPr>
          <p:nvPr/>
        </p:nvGrpSpPr>
        <p:grpSpPr bwMode="auto">
          <a:xfrm>
            <a:off x="3132138" y="2871788"/>
            <a:ext cx="5688012" cy="3306762"/>
            <a:chOff x="1259632" y="2376000"/>
            <a:chExt cx="6608020" cy="3840163"/>
          </a:xfrm>
        </p:grpSpPr>
        <p:pic>
          <p:nvPicPr>
            <p:cNvPr id="13321" name="Рисунок 8" descr="Аномалии в свободном воздухе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86" b="7591"/>
            <a:stretch>
              <a:fillRect/>
            </a:stretch>
          </p:blipFill>
          <p:spPr bwMode="auto">
            <a:xfrm>
              <a:off x="1276350" y="2376000"/>
              <a:ext cx="6591302" cy="384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2" name="TextBox 6"/>
            <p:cNvSpPr txBox="1">
              <a:spLocks noChangeArrowheads="1"/>
            </p:cNvSpPr>
            <p:nvPr/>
          </p:nvSpPr>
          <p:spPr bwMode="auto">
            <a:xfrm>
              <a:off x="3563889" y="2492897"/>
              <a:ext cx="2695576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400" i="1">
                  <a:latin typeface="Calibri" pitchFamily="34" charset="0"/>
                </a:rPr>
                <a:t>Аномалии в свободном воздухе (5</a:t>
              </a:r>
              <a:r>
                <a:rPr lang="ru-RU" sz="1400" i="1"/>
                <a:t>′</a:t>
              </a:r>
              <a:r>
                <a:rPr lang="ru-RU" sz="1400" i="1">
                  <a:latin typeface="Calibri" pitchFamily="34" charset="0"/>
                </a:rPr>
                <a:t>)</a:t>
              </a:r>
            </a:p>
          </p:txBody>
        </p:sp>
        <p:pic>
          <p:nvPicPr>
            <p:cNvPr id="13323" name="Рисунок 12" descr="Аномалии в свободном воздухе легенда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2420888"/>
              <a:ext cx="138891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eaLnBrk="1" hangingPunct="1"/>
            <a:r>
              <a:rPr lang="ru-RU" sz="3200" smtClean="0">
                <a:cs typeface="Times New Roman" pitchFamily="18" charset="0"/>
              </a:rPr>
              <a:t>Тематические информационные слои</a:t>
            </a:r>
            <a:br>
              <a:rPr lang="ru-RU" sz="3200" smtClean="0">
                <a:cs typeface="Times New Roman" pitchFamily="18" charset="0"/>
              </a:rPr>
            </a:br>
            <a:r>
              <a:rPr lang="ru-RU" sz="3200" smtClean="0">
                <a:cs typeface="Times New Roman" pitchFamily="18" charset="0"/>
              </a:rPr>
              <a:t>Геофизика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11515F-FEF0-4836-8A4C-C8BA933514C6}" type="slidenum">
              <a:rPr lang="ru-RU" smtClean="0">
                <a:solidFill>
                  <a:schemeClr val="accent2"/>
                </a:solidFill>
              </a:rPr>
              <a:pPr eaLnBrk="1" hangingPunct="1"/>
              <a:t>12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4339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5148263" y="1700213"/>
            <a:ext cx="4356100" cy="2305050"/>
          </a:xfrm>
        </p:spPr>
        <p:txBody>
          <a:bodyPr lIns="0" rIns="36000"/>
          <a:lstStyle/>
          <a:p>
            <a:pPr eaLnBrk="1" hangingPunct="1">
              <a:lnSpc>
                <a:spcPct val="150000"/>
              </a:lnSpc>
            </a:pPr>
            <a:r>
              <a:rPr lang="ru-RU" sz="2000" smtClean="0">
                <a:effectLst/>
                <a:cs typeface="Times New Roman" pitchFamily="18" charset="0"/>
              </a:rPr>
              <a:t>Гляциология</a:t>
            </a:r>
          </a:p>
          <a:p>
            <a:pPr marL="712788" lvl="3" indent="-173038" eaLnBrk="1" hangingPunct="1">
              <a:lnSpc>
                <a:spcPct val="150000"/>
              </a:lnSpc>
            </a:pPr>
            <a:r>
              <a:rPr lang="ru-RU" sz="1800" smtClean="0">
                <a:effectLst/>
                <a:cs typeface="Times New Roman" pitchFamily="18" charset="0"/>
              </a:rPr>
              <a:t>Вечная мерзлота</a:t>
            </a:r>
          </a:p>
          <a:p>
            <a:pPr marL="712788" lvl="3" indent="-173038" eaLnBrk="1" hangingPunct="1">
              <a:lnSpc>
                <a:spcPct val="150000"/>
              </a:lnSpc>
            </a:pPr>
            <a:r>
              <a:rPr lang="ru-RU" sz="1800" smtClean="0">
                <a:effectLst/>
                <a:cs typeface="Times New Roman" pitchFamily="18" charset="0"/>
              </a:rPr>
              <a:t>Среднемесячные поля сплоченности</a:t>
            </a:r>
            <a:r>
              <a:rPr lang="en-US" sz="1800" smtClean="0">
                <a:effectLst/>
                <a:cs typeface="Times New Roman" pitchFamily="18" charset="0"/>
              </a:rPr>
              <a:t> </a:t>
            </a:r>
            <a:r>
              <a:rPr lang="ru-RU" sz="1800" smtClean="0">
                <a:effectLst/>
                <a:cs typeface="Times New Roman" pitchFamily="18" charset="0"/>
              </a:rPr>
              <a:t>морского льда</a:t>
            </a:r>
            <a:endParaRPr lang="en-US" sz="1800" smtClean="0">
              <a:effectLst/>
              <a:cs typeface="Times New Roman" pitchFamily="18" charset="0"/>
            </a:endParaRPr>
          </a:p>
        </p:txBody>
      </p:sp>
      <p:sp>
        <p:nvSpPr>
          <p:cNvPr id="14341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0235B3-C5EF-47B4-BF5E-B9D173F83C76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3600450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258888" y="5876925"/>
            <a:ext cx="604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3" algn="ctr" eaLnBrk="1" hangingPunct="1"/>
            <a:r>
              <a:rPr lang="ru-RU" sz="1400" i="1">
                <a:latin typeface="Calibri" pitchFamily="34" charset="0"/>
              </a:rPr>
              <a:t>Среднемесячные поля сплоченности морского льда (15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′) </a:t>
            </a:r>
            <a:r>
              <a:rPr lang="ru-RU" sz="1400" i="1">
                <a:latin typeface="Calibri" pitchFamily="34" charset="0"/>
                <a:cs typeface="Times New Roman" pitchFamily="18" charset="0"/>
              </a:rPr>
              <a:t>Северный полюс</a:t>
            </a:r>
            <a:endParaRPr lang="en-US" sz="1400" i="1">
              <a:latin typeface="Calibri" pitchFamily="34" charset="0"/>
            </a:endParaRPr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38250"/>
            <a:ext cx="3384550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187450" y="5876925"/>
            <a:ext cx="604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3" algn="ctr" eaLnBrk="1" hangingPunct="1"/>
            <a:r>
              <a:rPr lang="ru-RU" sz="1400" i="1">
                <a:latin typeface="Calibri" pitchFamily="34" charset="0"/>
              </a:rPr>
              <a:t>Среднемесячные поля сплоченности морского льда (15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′) </a:t>
            </a:r>
            <a:r>
              <a:rPr lang="ru-RU" sz="1400" i="1">
                <a:latin typeface="Calibri" pitchFamily="34" charset="0"/>
                <a:cs typeface="Times New Roman" pitchFamily="18" charset="0"/>
              </a:rPr>
              <a:t>Южный полюс</a:t>
            </a:r>
            <a:endParaRPr lang="en-US" sz="1400" i="1">
              <a:latin typeface="Calibri" pitchFamily="34" charset="0"/>
            </a:endParaRPr>
          </a:p>
        </p:txBody>
      </p:sp>
      <p:sp>
        <p:nvSpPr>
          <p:cNvPr id="14346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cs typeface="Times New Roman" pitchFamily="18" charset="0"/>
              </a:rPr>
              <a:t/>
            </a:r>
            <a:br>
              <a:rPr lang="en-US" sz="3200" smtClean="0">
                <a:cs typeface="Times New Roman" pitchFamily="18" charset="0"/>
              </a:rPr>
            </a:br>
            <a:r>
              <a:rPr lang="ru-RU" sz="3200" smtClean="0">
                <a:cs typeface="Times New Roman" pitchFamily="18" charset="0"/>
              </a:rPr>
              <a:t>Тематические информационные слои</a:t>
            </a:r>
            <a:br>
              <a:rPr lang="ru-RU" sz="3200" smtClean="0">
                <a:cs typeface="Times New Roman" pitchFamily="18" charset="0"/>
              </a:rPr>
            </a:br>
            <a:r>
              <a:rPr lang="ru-RU" sz="3200" smtClean="0">
                <a:cs typeface="Times New Roman" pitchFamily="18" charset="0"/>
              </a:rPr>
              <a:t>Гляциология</a:t>
            </a:r>
            <a:r>
              <a:rPr lang="ru-RU" smtClean="0">
                <a:cs typeface="Times New Roman" pitchFamily="18" charset="0"/>
              </a:rPr>
              <a:t/>
            </a:r>
            <a:br>
              <a:rPr lang="ru-RU" smtClean="0">
                <a:cs typeface="Times New Roman" pitchFamily="18" charset="0"/>
              </a:rPr>
            </a:br>
            <a:endParaRPr lang="ru-RU" smtClean="0"/>
          </a:p>
        </p:txBody>
      </p:sp>
      <p:pic>
        <p:nvPicPr>
          <p:cNvPr id="1434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/>
          <a:stretch>
            <a:fillRect/>
          </a:stretch>
        </p:blipFill>
        <p:spPr bwMode="auto">
          <a:xfrm>
            <a:off x="107950" y="1249363"/>
            <a:ext cx="836613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eaLnBrk="1" hangingPunct="1"/>
            <a:r>
              <a:rPr lang="ru-RU" sz="3200" smtClean="0">
                <a:cs typeface="Times New Roman" pitchFamily="18" charset="0"/>
              </a:rPr>
              <a:t>Тематические информационные слои</a:t>
            </a:r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E65F3B-F69C-498D-A8C5-81067C00D8EA}" type="slidenum">
              <a:rPr lang="ru-RU" smtClean="0">
                <a:solidFill>
                  <a:schemeClr val="accent2"/>
                </a:solidFill>
              </a:rPr>
              <a:pPr eaLnBrk="1" hangingPunct="1"/>
              <a:t>13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5364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557338"/>
            <a:ext cx="4608512" cy="4751387"/>
          </a:xfrm>
        </p:spPr>
        <p:txBody>
          <a:bodyPr lIns="0" rIns="36000"/>
          <a:lstStyle/>
          <a:p>
            <a:pPr marL="712788" lvl="3" indent="-173038" eaLnBrk="1" hangingPunct="1">
              <a:defRPr/>
            </a:pP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712788" lvl="3" indent="-173038" eaLnBrk="1" hangingPunct="1">
              <a:buFontTx/>
              <a:buNone/>
              <a:defRPr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353FC6-6A71-4AD4-A015-914388457357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13" y="1439863"/>
            <a:ext cx="9132887" cy="4084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42925" indent="-361950">
              <a:lnSpc>
                <a:spcPct val="114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Биогеография</a:t>
            </a:r>
          </a:p>
          <a:p>
            <a:pPr marL="542925" indent="-361950">
              <a:lnSpc>
                <a:spcPct val="114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Гидрология</a:t>
            </a:r>
          </a:p>
          <a:p>
            <a:pPr marL="542925" indent="-361950">
              <a:lnSpc>
                <a:spcPct val="114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Метеорология и климатология</a:t>
            </a:r>
          </a:p>
          <a:p>
            <a:pPr marL="542925" indent="-361950">
              <a:lnSpc>
                <a:spcPct val="114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Общественная география</a:t>
            </a:r>
          </a:p>
          <a:p>
            <a:pPr marL="895350" lvl="3" indent="-355600">
              <a:lnSpc>
                <a:spcPct val="114000"/>
              </a:lnSpc>
              <a:buFont typeface="Times New Roman" pitchFamily="18" charset="0"/>
              <a:buChar char="–"/>
              <a:defRPr/>
            </a:pPr>
            <a:r>
              <a:rPr lang="ru-RU" dirty="0">
                <a:solidFill>
                  <a:srgbClr val="333399"/>
                </a:solidFill>
                <a:latin typeface="+mn-lt"/>
                <a:cs typeface="Times New Roman" pitchFamily="18" charset="0"/>
              </a:rPr>
              <a:t>Политическая география</a:t>
            </a:r>
          </a:p>
          <a:p>
            <a:pPr marL="895350" lvl="3" indent="-355600">
              <a:lnSpc>
                <a:spcPct val="114000"/>
              </a:lnSpc>
              <a:buFont typeface="Times New Roman" pitchFamily="18" charset="0"/>
              <a:buChar char="–"/>
              <a:defRPr/>
            </a:pPr>
            <a:r>
              <a:rPr lang="ru-RU" dirty="0">
                <a:solidFill>
                  <a:srgbClr val="333399"/>
                </a:solidFill>
                <a:latin typeface="+mn-lt"/>
                <a:cs typeface="Times New Roman" pitchFamily="18" charset="0"/>
              </a:rPr>
              <a:t>Социально-экономическая география</a:t>
            </a:r>
          </a:p>
          <a:p>
            <a:pPr marL="895350" lvl="3" indent="-355600">
              <a:lnSpc>
                <a:spcPct val="114000"/>
              </a:lnSpc>
              <a:buFont typeface="Times New Roman" pitchFamily="18" charset="0"/>
              <a:buChar char="–"/>
              <a:defRPr/>
            </a:pPr>
            <a:r>
              <a:rPr lang="ru-RU" dirty="0">
                <a:solidFill>
                  <a:srgbClr val="333399"/>
                </a:solidFill>
                <a:latin typeface="+mn-lt"/>
                <a:cs typeface="Times New Roman" pitchFamily="18" charset="0"/>
              </a:rPr>
              <a:t>Промышленность </a:t>
            </a:r>
          </a:p>
          <a:p>
            <a:pPr marL="895350" lvl="3" indent="-355600">
              <a:lnSpc>
                <a:spcPct val="114000"/>
              </a:lnSpc>
              <a:buFont typeface="Times New Roman" pitchFamily="18" charset="0"/>
              <a:buChar char="–"/>
              <a:defRPr/>
            </a:pPr>
            <a:r>
              <a:rPr lang="ru-RU" dirty="0">
                <a:solidFill>
                  <a:srgbClr val="333399"/>
                </a:solidFill>
                <a:latin typeface="+mn-lt"/>
                <a:cs typeface="Times New Roman" pitchFamily="18" charset="0"/>
              </a:rPr>
              <a:t>Транспорт</a:t>
            </a:r>
          </a:p>
          <a:p>
            <a:pPr marL="895350" lvl="3" indent="-355600">
              <a:lnSpc>
                <a:spcPct val="114000"/>
              </a:lnSpc>
              <a:buFont typeface="Times New Roman" pitchFamily="18" charset="0"/>
              <a:buChar char="–"/>
              <a:defRPr/>
            </a:pPr>
            <a:r>
              <a:rPr lang="ru-RU" dirty="0">
                <a:solidFill>
                  <a:srgbClr val="333399"/>
                </a:solidFill>
                <a:latin typeface="+mn-lt"/>
                <a:cs typeface="Times New Roman" pitchFamily="18" charset="0"/>
              </a:rPr>
              <a:t>Сельское хозяйство</a:t>
            </a:r>
          </a:p>
          <a:p>
            <a:pPr marL="542925" indent="-361950">
              <a:lnSpc>
                <a:spcPct val="114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Почвоведение </a:t>
            </a:r>
          </a:p>
          <a:p>
            <a:pPr marL="542925" indent="-361950">
              <a:lnSpc>
                <a:spcPct val="114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Экология</a:t>
            </a:r>
            <a:endParaRPr lang="ru-RU" dirty="0">
              <a:latin typeface="+mn-lt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463550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62038"/>
            <a:ext cx="4632325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050925"/>
            <a:ext cx="50863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050925"/>
            <a:ext cx="50863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050925"/>
            <a:ext cx="50863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050925"/>
            <a:ext cx="50863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970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eaLnBrk="1" hangingPunct="1"/>
            <a:r>
              <a:rPr lang="ru-RU" sz="3200" smtClean="0">
                <a:cs typeface="Times New Roman" pitchFamily="18" charset="0"/>
              </a:rPr>
              <a:t>Общая характеристика </a:t>
            </a:r>
            <a:br>
              <a:rPr lang="ru-RU" sz="3200" smtClean="0">
                <a:cs typeface="Times New Roman" pitchFamily="18" charset="0"/>
              </a:rPr>
            </a:br>
            <a:r>
              <a:rPr lang="ru-RU" sz="3200" smtClean="0">
                <a:cs typeface="Times New Roman" pitchFamily="18" charset="0"/>
              </a:rPr>
              <a:t>базы геоданных</a:t>
            </a: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C28924-D79A-4560-8062-7BBBDB9A93E7}" type="slidenum">
              <a:rPr lang="ru-RU" smtClean="0">
                <a:solidFill>
                  <a:schemeClr val="accent2"/>
                </a:solidFill>
              </a:rPr>
              <a:pPr eaLnBrk="1" hangingPunct="1"/>
              <a:t>14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6388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2085975"/>
            <a:ext cx="8572500" cy="3071813"/>
          </a:xfrm>
        </p:spPr>
        <p:txBody>
          <a:bodyPr lIns="0" rIns="36000"/>
          <a:lstStyle/>
          <a:p>
            <a:pPr marL="342900" lvl="1" indent="-342900" algn="ctr" eaLnBrk="1" hangingPunct="1">
              <a:spcBef>
                <a:spcPts val="60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ru-RU" sz="3600" b="1" dirty="0" smtClean="0">
                <a:effectLst/>
                <a:ea typeface="+mn-ea"/>
                <a:cs typeface="Times New Roman" pitchFamily="18" charset="0"/>
              </a:rPr>
              <a:t>20</a:t>
            </a:r>
            <a:r>
              <a:rPr lang="ru-RU" sz="3600" dirty="0" smtClean="0">
                <a:effectLst/>
                <a:ea typeface="+mn-ea"/>
                <a:cs typeface="Times New Roman" pitchFamily="18" charset="0"/>
              </a:rPr>
              <a:t> категорий данных</a:t>
            </a:r>
          </a:p>
          <a:p>
            <a:pPr marL="342900" lvl="1" indent="-342900" algn="ctr" eaLnBrk="1" hangingPunct="1">
              <a:spcBef>
                <a:spcPts val="60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en-US" sz="3600" b="1" dirty="0" smtClean="0">
                <a:effectLst/>
                <a:ea typeface="+mn-ea"/>
                <a:cs typeface="Times New Roman" pitchFamily="18" charset="0"/>
              </a:rPr>
              <a:t>230</a:t>
            </a:r>
            <a:r>
              <a:rPr lang="ru-RU" sz="3600" dirty="0" smtClean="0">
                <a:effectLst/>
                <a:ea typeface="+mn-ea"/>
                <a:cs typeface="Times New Roman" pitchFamily="18" charset="0"/>
              </a:rPr>
              <a:t> тематических слоев</a:t>
            </a:r>
          </a:p>
          <a:p>
            <a:pPr marL="342900" lvl="1" indent="-342900" algn="ctr" eaLnBrk="1" hangingPunct="1">
              <a:spcBef>
                <a:spcPts val="60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ru-RU" sz="3600" b="1" dirty="0" smtClean="0">
                <a:effectLst/>
                <a:cs typeface="Times New Roman" pitchFamily="18" charset="0"/>
              </a:rPr>
              <a:t>6 ТБ </a:t>
            </a:r>
            <a:r>
              <a:rPr lang="ru-RU" sz="3600" dirty="0" smtClean="0">
                <a:effectLst/>
                <a:cs typeface="Times New Roman" pitchFamily="18" charset="0"/>
              </a:rPr>
              <a:t>о</a:t>
            </a:r>
            <a:r>
              <a:rPr lang="ru-RU" sz="3600" dirty="0" smtClean="0">
                <a:effectLst/>
                <a:ea typeface="+mn-ea"/>
                <a:cs typeface="Times New Roman" pitchFamily="18" charset="0"/>
              </a:rPr>
              <a:t>бщего объема хранилища</a:t>
            </a:r>
          </a:p>
        </p:txBody>
      </p:sp>
      <p:sp>
        <p:nvSpPr>
          <p:cNvPr id="16390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2BA992-13F0-4802-A8FB-A4C818C2D8FB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Цилиндр 13"/>
          <p:cNvSpPr/>
          <p:nvPr/>
        </p:nvSpPr>
        <p:spPr>
          <a:xfrm>
            <a:off x="5357813" y="1714500"/>
            <a:ext cx="1714500" cy="321468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Мета-данные</a:t>
            </a:r>
          </a:p>
        </p:txBody>
      </p:sp>
      <p:sp>
        <p:nvSpPr>
          <p:cNvPr id="16" name="Блок-схема: документ 15"/>
          <p:cNvSpPr/>
          <p:nvPr/>
        </p:nvSpPr>
        <p:spPr>
          <a:xfrm>
            <a:off x="6572250" y="4286250"/>
            <a:ext cx="1357313" cy="1214438"/>
          </a:xfrm>
          <a:prstGeom prst="flowChart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accent2"/>
              </a:solidFill>
              <a:latin typeface="Courier New" pitchFamily="49" charset="0"/>
              <a:cs typeface="Courier New" pitchFamily="49" charset="0"/>
            </a:endParaRPr>
          </a:p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&lt;xml&gt;</a:t>
            </a:r>
          </a:p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&lt;xml&gt;</a:t>
            </a:r>
          </a:p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&lt;xml&gt;</a:t>
            </a:r>
            <a:endParaRPr lang="ru-RU" dirty="0">
              <a:solidFill>
                <a:schemeClr val="accent2"/>
              </a:solidFill>
              <a:latin typeface="Courier New" pitchFamily="49" charset="0"/>
              <a:cs typeface="Courier New" pitchFamily="49" charset="0"/>
            </a:endParaRPr>
          </a:p>
          <a:p>
            <a:pPr algn="ctr">
              <a:defRPr/>
            </a:pP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7" name="Цилиндр 6"/>
          <p:cNvSpPr/>
          <p:nvPr/>
        </p:nvSpPr>
        <p:spPr>
          <a:xfrm>
            <a:off x="2000250" y="1714500"/>
            <a:ext cx="1714500" cy="321468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Слои ГИС</a:t>
            </a:r>
          </a:p>
        </p:txBody>
      </p:sp>
      <p:sp>
        <p:nvSpPr>
          <p:cNvPr id="13" name="Блок-схема: данные 12"/>
          <p:cNvSpPr/>
          <p:nvPr/>
        </p:nvSpPr>
        <p:spPr>
          <a:xfrm>
            <a:off x="3071813" y="4832350"/>
            <a:ext cx="1571625" cy="311150"/>
          </a:xfrm>
          <a:prstGeom prst="flowChartInputOutpu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Блок-схема: данные 11"/>
          <p:cNvSpPr/>
          <p:nvPr/>
        </p:nvSpPr>
        <p:spPr>
          <a:xfrm>
            <a:off x="3000375" y="4689475"/>
            <a:ext cx="1571625" cy="311150"/>
          </a:xfrm>
          <a:prstGeom prst="flowChartInputOutput">
            <a:avLst/>
          </a:prstGeom>
          <a:solidFill>
            <a:srgbClr val="FFFF9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Блок-схема: данные 10"/>
          <p:cNvSpPr/>
          <p:nvPr/>
        </p:nvSpPr>
        <p:spPr>
          <a:xfrm>
            <a:off x="2928938" y="4546600"/>
            <a:ext cx="1571625" cy="311150"/>
          </a:xfrm>
          <a:prstGeom prst="flowChartInputOutput">
            <a:avLst/>
          </a:prstGeom>
          <a:solidFill>
            <a:srgbClr val="FFCC9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41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Хранение данных</a:t>
            </a:r>
          </a:p>
        </p:txBody>
      </p:sp>
      <p:sp>
        <p:nvSpPr>
          <p:cNvPr id="1741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C9246C-D544-498B-B1AD-352A992E71AB}" type="slidenum">
              <a:rPr lang="ru-RU" smtClean="0">
                <a:solidFill>
                  <a:schemeClr val="accent2"/>
                </a:solidFill>
              </a:rPr>
              <a:pPr eaLnBrk="1" hangingPunct="1"/>
              <a:t>15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7418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17419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3EA3FE-4484-4DFC-8D58-FC8A57514269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7420" name="TextBox 14"/>
          <p:cNvSpPr txBox="1">
            <a:spLocks noChangeArrowheads="1"/>
          </p:cNvSpPr>
          <p:nvPr/>
        </p:nvSpPr>
        <p:spPr bwMode="auto">
          <a:xfrm>
            <a:off x="5359400" y="5500688"/>
            <a:ext cx="3784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i="1"/>
              <a:t>Directory Interchange Format (DIF) </a:t>
            </a:r>
          </a:p>
          <a:p>
            <a:pPr eaLnBrk="1" hangingPunct="1"/>
            <a:endParaRPr lang="ru-RU" i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Метаданные</a:t>
            </a:r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E2A4CF-3818-4252-B00F-308FD05BD516}" type="slidenum">
              <a:rPr lang="ru-RU" smtClean="0">
                <a:solidFill>
                  <a:schemeClr val="accent2"/>
                </a:solidFill>
              </a:rPr>
              <a:pPr eaLnBrk="1" hangingPunct="1"/>
              <a:t>16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8437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18438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4C15A6-5E85-42A4-B233-E7E8ED2AAF12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pic>
        <p:nvPicPr>
          <p:cNvPr id="34821" name="Picture 4" descr="C:\home\tols\scientificProjects\Gis\screen-shots\meta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052513"/>
            <a:ext cx="6523037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home\tols\scientificProjects\Gis\screen-shots\meta03.jpg"/>
          <p:cNvPicPr>
            <a:picLocks noChangeAspect="1" noChangeArrowheads="1"/>
          </p:cNvPicPr>
          <p:nvPr/>
        </p:nvPicPr>
        <p:blipFill>
          <a:blip r:embed="rId2"/>
          <a:srcRect l="17080" t="27011" r="63050" b="20031"/>
          <a:stretch>
            <a:fillRect/>
          </a:stretch>
        </p:blipFill>
        <p:spPr bwMode="auto">
          <a:xfrm>
            <a:off x="323850" y="1052513"/>
            <a:ext cx="2438400" cy="505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4" name="Прямая со стрелкой 13"/>
          <p:cNvCxnSpPr/>
          <p:nvPr/>
        </p:nvCxnSpPr>
        <p:spPr>
          <a:xfrm flipH="1" flipV="1">
            <a:off x="1908175" y="1268413"/>
            <a:ext cx="1727200" cy="129698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Picture 4" descr="C:\home\tols\scientificProjects\Gis\screen-shots\meta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8" t="25937" b="19844"/>
          <a:stretch>
            <a:fillRect/>
          </a:stretch>
        </p:blipFill>
        <p:spPr bwMode="auto">
          <a:xfrm>
            <a:off x="3203575" y="2060575"/>
            <a:ext cx="57721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Прямая со стрелкой 18"/>
          <p:cNvCxnSpPr/>
          <p:nvPr/>
        </p:nvCxnSpPr>
        <p:spPr>
          <a:xfrm flipV="1">
            <a:off x="2555875" y="2205038"/>
            <a:ext cx="863600" cy="6477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6"/>
            <a:ext cx="9173294" cy="504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cs typeface="Times New Roman" pitchFamily="18" charset="0"/>
              </a:rPr>
              <a:t>Картографическое веб-приложение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804409-DC58-457A-B489-1BE8A1CA0D85}" type="slidenum">
              <a:rPr lang="ru-RU" smtClean="0">
                <a:solidFill>
                  <a:schemeClr val="accent2"/>
                </a:solidFill>
              </a:rPr>
              <a:pPr eaLnBrk="1" hangingPunct="1"/>
              <a:t>17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9460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19461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6C9C1E6-35DE-40D8-A99E-076C66AC2D38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cs typeface="Times New Roman" pitchFamily="18" charset="0"/>
              </a:rPr>
              <a:t>Интеллектуальная составляющая</a:t>
            </a:r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02F5F0-9C6A-48BA-955E-CC283B12D231}" type="slidenum">
              <a:rPr lang="ru-RU" smtClean="0">
                <a:solidFill>
                  <a:schemeClr val="accent2"/>
                </a:solidFill>
              </a:rPr>
              <a:pPr eaLnBrk="1" hangingPunct="1"/>
              <a:t>18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20484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20485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C03D0B-A1F8-4993-8C1C-6166B25CB904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3995738" y="2492375"/>
            <a:ext cx="11525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3995738" y="2133600"/>
            <a:ext cx="11525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" name="Группа 87"/>
          <p:cNvGrpSpPr>
            <a:grpSpLocks/>
          </p:cNvGrpSpPr>
          <p:nvPr/>
        </p:nvGrpSpPr>
        <p:grpSpPr bwMode="auto">
          <a:xfrm>
            <a:off x="5148263" y="1557338"/>
            <a:ext cx="3240087" cy="1727200"/>
            <a:chOff x="5148064" y="1556792"/>
            <a:chExt cx="3240360" cy="1728192"/>
          </a:xfrm>
        </p:grpSpPr>
        <p:sp>
          <p:nvSpPr>
            <p:cNvPr id="9" name="Блок-схема: процесс 8"/>
            <p:cNvSpPr/>
            <p:nvPr/>
          </p:nvSpPr>
          <p:spPr>
            <a:xfrm>
              <a:off x="5148064" y="1556792"/>
              <a:ext cx="3240360" cy="1728192"/>
            </a:xfrm>
            <a:prstGeom prst="flowChartProcess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endParaRPr>
            </a:p>
          </p:txBody>
        </p:sp>
        <p:sp>
          <p:nvSpPr>
            <p:cNvPr id="7" name="Блок-схема: несколько документов 6"/>
            <p:cNvSpPr/>
            <p:nvPr/>
          </p:nvSpPr>
          <p:spPr>
            <a:xfrm>
              <a:off x="5508456" y="2060318"/>
              <a:ext cx="2592606" cy="1008642"/>
            </a:xfrm>
            <a:prstGeom prst="flowChartMultidocumen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000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Тематические слои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92538" y="1556792"/>
              <a:ext cx="3095886" cy="4924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База геоданных</a:t>
              </a:r>
            </a:p>
          </p:txBody>
        </p:sp>
      </p:grpSp>
      <p:grpSp>
        <p:nvGrpSpPr>
          <p:cNvPr id="3" name="Группа 91"/>
          <p:cNvGrpSpPr>
            <a:grpSpLocks/>
          </p:cNvGrpSpPr>
          <p:nvPr/>
        </p:nvGrpSpPr>
        <p:grpSpPr bwMode="auto">
          <a:xfrm>
            <a:off x="755650" y="1557338"/>
            <a:ext cx="3240088" cy="1727200"/>
            <a:chOff x="755576" y="1556792"/>
            <a:chExt cx="3240360" cy="1728192"/>
          </a:xfrm>
        </p:grpSpPr>
        <p:sp>
          <p:nvSpPr>
            <p:cNvPr id="34" name="Блок-схема: процесс 33"/>
            <p:cNvSpPr/>
            <p:nvPr/>
          </p:nvSpPr>
          <p:spPr>
            <a:xfrm>
              <a:off x="755576" y="1556792"/>
              <a:ext cx="3240360" cy="1728192"/>
            </a:xfrm>
            <a:prstGeom prst="flowChartProcess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03330" y="1556792"/>
              <a:ext cx="2089325" cy="9546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ГИС</a:t>
              </a:r>
              <a:r>
                <a:rPr lang="en-US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-</a:t>
              </a:r>
              <a:r>
                <a:rPr lang="ru-RU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среда</a:t>
              </a:r>
            </a:p>
            <a:p>
              <a:pPr>
                <a:defRPr/>
              </a:pPr>
              <a:endParaRPr lang="ru-RU" sz="2800" dirty="0">
                <a:cs typeface="+mn-cs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187412" y="2133385"/>
              <a:ext cx="2305244" cy="10070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ArcGIS</a:t>
              </a:r>
              <a:endParaRPr lang="ru-RU" sz="2000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  <p:cxnSp>
        <p:nvCxnSpPr>
          <p:cNvPr id="40" name="Прямая со стрелкой 39"/>
          <p:cNvCxnSpPr/>
          <p:nvPr/>
        </p:nvCxnSpPr>
        <p:spPr>
          <a:xfrm>
            <a:off x="1979613" y="3284538"/>
            <a:ext cx="0" cy="8651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V="1">
            <a:off x="2339975" y="3284538"/>
            <a:ext cx="0" cy="8651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6659563" y="3284538"/>
            <a:ext cx="0" cy="8651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V="1">
            <a:off x="7019925" y="3284538"/>
            <a:ext cx="0" cy="8651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" name="Группа 90"/>
          <p:cNvGrpSpPr>
            <a:grpSpLocks/>
          </p:cNvGrpSpPr>
          <p:nvPr/>
        </p:nvGrpSpPr>
        <p:grpSpPr bwMode="auto">
          <a:xfrm>
            <a:off x="755650" y="4130675"/>
            <a:ext cx="7632700" cy="1530350"/>
            <a:chOff x="755576" y="4129916"/>
            <a:chExt cx="7632848" cy="1531332"/>
          </a:xfrm>
        </p:grpSpPr>
        <p:sp>
          <p:nvSpPr>
            <p:cNvPr id="16" name="Блок-схема: процесс 15"/>
            <p:cNvSpPr/>
            <p:nvPr/>
          </p:nvSpPr>
          <p:spPr>
            <a:xfrm>
              <a:off x="755576" y="4148978"/>
              <a:ext cx="7632848" cy="1512270"/>
            </a:xfrm>
            <a:prstGeom prst="flowChartProcess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1331850" y="4652539"/>
              <a:ext cx="6408861" cy="9372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000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Алгоритмы обработки и анализа геопространственных данных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195467" y="4129916"/>
              <a:ext cx="5040410" cy="4924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Алгоритмическая оболочка</a:t>
              </a:r>
              <a:endParaRPr lang="ru-RU" sz="2600" dirty="0"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cs typeface="Times New Roman" pitchFamily="18" charset="0"/>
              </a:rPr>
              <a:t>Интеллектуальная составляющая</a:t>
            </a:r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02F5F0-9C6A-48BA-955E-CC283B12D231}" type="slidenum">
              <a:rPr lang="ru-RU" smtClean="0">
                <a:solidFill>
                  <a:schemeClr val="accent2"/>
                </a:solidFill>
              </a:rPr>
              <a:pPr eaLnBrk="1" hangingPunct="1"/>
              <a:t>19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20484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20485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C03D0B-A1F8-4993-8C1C-6166B25CB904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pic>
        <p:nvPicPr>
          <p:cNvPr id="24" name="Picture 3" descr="All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39"/>
            <a:ext cx="3909395" cy="330061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2" name="Picture 4" descr="Et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704260" cy="330061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Fig6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866" y="1412776"/>
            <a:ext cx="3714268" cy="455971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home\tols\meetings_materials\2008-12-26_WDC-RUS-UKR\pics\Untitled-39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1378429"/>
            <a:ext cx="3240360" cy="452143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954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smtClean="0">
                <a:cs typeface="Times New Roman" pitchFamily="18" charset="0"/>
              </a:rPr>
              <a:t>Цели проекта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71438" y="1484313"/>
            <a:ext cx="9253537" cy="4519612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3000"/>
              </a:spcAft>
            </a:pPr>
            <a:r>
              <a:rPr lang="ru-RU" sz="3300" smtClean="0">
                <a:effectLst/>
                <a:cs typeface="Times New Roman" pitchFamily="18" charset="0"/>
              </a:rPr>
              <a:t>Разработка интеллектуальной ГИС для обеспечения совместных междисциплинарных исследований в области наук о Земле</a:t>
            </a:r>
            <a:r>
              <a:rPr lang="en-US" sz="3300" smtClean="0">
                <a:effectLst/>
                <a:cs typeface="Times New Roman" pitchFamily="18" charset="0"/>
              </a:rPr>
              <a:t>.</a:t>
            </a:r>
            <a:endParaRPr lang="ru-RU" sz="3300" smtClean="0">
              <a:effectLst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3000"/>
              </a:spcAft>
            </a:pPr>
            <a:r>
              <a:rPr lang="ru-RU" sz="3300" smtClean="0">
                <a:effectLst/>
                <a:cs typeface="Times New Roman" pitchFamily="18" charset="0"/>
              </a:rPr>
              <a:t>Разработка методов распознавания, классификации и кластеризации и их интеграция с ГИС и базами геоданных</a:t>
            </a:r>
            <a:r>
              <a:rPr lang="en-US" sz="3300" smtClean="0">
                <a:effectLst/>
                <a:cs typeface="Times New Roman" pitchFamily="18" charset="0"/>
              </a:rPr>
              <a:t>.</a:t>
            </a:r>
            <a:endParaRPr lang="ru-RU" sz="3300" i="1" smtClean="0">
              <a:effectLst/>
              <a:cs typeface="Times New Roman" pitchFamily="18" charset="0"/>
            </a:endParaRPr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9A57F5-B6ED-4627-93A9-FDB980EE2149}" type="slidenum">
              <a:rPr lang="ru-RU" smtClean="0">
                <a:solidFill>
                  <a:schemeClr val="accent2"/>
                </a:solidFill>
              </a:rPr>
              <a:pPr eaLnBrk="1" hangingPunct="1"/>
              <a:t>2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4101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4102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FC69810-BCA3-4961-81CE-1F832DC8D67C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D65742-E07D-49AD-920F-9A883652AA90}" type="slidenum">
              <a:rPr lang="ru-RU" smtClean="0">
                <a:solidFill>
                  <a:schemeClr val="accent2"/>
                </a:solidFill>
              </a:rPr>
              <a:pPr eaLnBrk="1" hangingPunct="1"/>
              <a:t>20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21507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21508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E3390B-757D-4BC8-B908-3D7A45A0A4A9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688" y="2566988"/>
            <a:ext cx="750093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333399"/>
                </a:solidFill>
                <a:latin typeface="+mn-lt"/>
                <a:cs typeface="Times New Roman" pitchFamily="18" charset="0"/>
              </a:rPr>
              <a:t>Россия, г. Москва, ул. Молодежная, 3</a:t>
            </a:r>
          </a:p>
          <a:p>
            <a:pPr algn="ctr">
              <a:defRPr/>
            </a:pPr>
            <a:r>
              <a:rPr lang="en-US" sz="3200" i="1" dirty="0" smtClean="0">
                <a:solidFill>
                  <a:srgbClr val="333399"/>
                </a:solidFill>
                <a:latin typeface="+mn-lt"/>
                <a:cs typeface="Times New Roman" pitchFamily="18" charset="0"/>
              </a:rPr>
              <a:t>gcras.ru</a:t>
            </a:r>
            <a:endParaRPr lang="en-US" sz="3200" i="1" dirty="0" smtClean="0">
              <a:solidFill>
                <a:srgbClr val="333399"/>
              </a:solidFill>
              <a:latin typeface="+mn-lt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i="1" dirty="0" smtClean="0">
                <a:solidFill>
                  <a:srgbClr val="333399"/>
                </a:solidFill>
                <a:latin typeface="+mn-lt"/>
                <a:cs typeface="Times New Roman" pitchFamily="18" charset="0"/>
              </a:rPr>
              <a:t>gis.gcras.ru</a:t>
            </a:r>
            <a:endParaRPr lang="ru-RU" sz="3200" i="1" dirty="0">
              <a:solidFill>
                <a:srgbClr val="333399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1510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9388"/>
            <a:ext cx="1774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2" name="Picture 16" descr="\\krasnoperov\01Network_Data\@olga\скриншоты_ГИС\g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125538"/>
            <a:ext cx="900112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cs typeface="Times New Roman" pitchFamily="18" charset="0"/>
              </a:rPr>
              <a:t>Построение буферных зон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5D335A7-06F9-46E9-84A1-2D959C0FDB7C}" type="slidenum">
              <a:rPr lang="ru-RU" smtClean="0">
                <a:solidFill>
                  <a:schemeClr val="accent2"/>
                </a:solidFill>
              </a:rPr>
              <a:pPr eaLnBrk="1" hangingPunct="1"/>
              <a:t>21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22533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22534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DC8702-9EA0-4B67-8587-C16D57F16B75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pic>
        <p:nvPicPr>
          <p:cNvPr id="21513" name="Picture 9" descr="\\krasnoperov\01Network_Data\@anna\GIS_Rundkvist\Иллюстрации\Web_interface\мен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47"/>
          <a:stretch>
            <a:fillRect/>
          </a:stretch>
        </p:blipFill>
        <p:spPr bwMode="auto">
          <a:xfrm>
            <a:off x="250825" y="2133600"/>
            <a:ext cx="4176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10"/>
          <p:cNvCxnSpPr>
            <a:endCxn id="21513" idx="0"/>
          </p:cNvCxnSpPr>
          <p:nvPr/>
        </p:nvCxnSpPr>
        <p:spPr>
          <a:xfrm>
            <a:off x="1042988" y="1773238"/>
            <a:ext cx="1296987" cy="3603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4" r="68854"/>
          <a:stretch>
            <a:fillRect/>
          </a:stretch>
        </p:blipFill>
        <p:spPr bwMode="auto">
          <a:xfrm>
            <a:off x="611188" y="1285875"/>
            <a:ext cx="3240087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>
            <a:off x="3851275" y="2636838"/>
            <a:ext cx="1152525" cy="72072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9471" name="Picture 15" descr="\\krasnoperov\01Network_Data\@olga\скриншоты_ГИС\параметры буферизаци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2781300"/>
            <a:ext cx="2924175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6" descr="\\krasnoperov\01Network_Data\@olga\скриншоты_ГИС\g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999538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18" descr="\\krasnoperov\01Network_Data\@olga\скриншоты_ГИС\gps_буферизаци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999538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cs typeface="Times New Roman" pitchFamily="18" charset="0"/>
              </a:rPr>
              <a:t>Картографическое веб-приложение</a:t>
            </a:r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4ADD21-F63F-4C14-825A-253C8C49DDE3}" type="slidenum">
              <a:rPr lang="ru-RU" smtClean="0">
                <a:solidFill>
                  <a:schemeClr val="accent2"/>
                </a:solidFill>
              </a:rPr>
              <a:pPr eaLnBrk="1" hangingPunct="1"/>
              <a:t>22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23556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23557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C62AE5-4EDC-47A5-A66E-8BAD3DF53DBA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pic>
        <p:nvPicPr>
          <p:cNvPr id="18441" name="Picture 9" descr="\\krasnoperov\01Network_Data\@anna\GIS_Rundkvist\Иллюстрации\Web_interface\общая кар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1076325"/>
            <a:ext cx="9051925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 descr="\\krasnoperov\01Network_Data\@anna\GIS_Rundkvist\Иллюстрации\Web_interface\подлож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557338"/>
            <a:ext cx="5832475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>
            <a:off x="1258888" y="1700213"/>
            <a:ext cx="100965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52513"/>
            <a:ext cx="907573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1670050"/>
            <a:ext cx="681672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916113"/>
            <a:ext cx="8677275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>
            <a:off x="3779838" y="1628775"/>
            <a:ext cx="0" cy="28733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448" name="Picture 16" descr="\\krasnoperov\01Network_Data\@anna\GIS_Rundkvist\Иллюстрации\Web_interface\image02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052513"/>
            <a:ext cx="9090025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17" descr="\\krasnoperov\01Network_Data\@anna\GIS_Rundkvist\Иллюстрации\Web_interface\слои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12838"/>
            <a:ext cx="338455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18" descr="\\krasnoperov\01Network_Data\@anna\GIS_Rundkvist\Иллюстрации\Web_interface\меню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3"/>
          <a:stretch>
            <a:fillRect/>
          </a:stretch>
        </p:blipFill>
        <p:spPr bwMode="auto">
          <a:xfrm>
            <a:off x="0" y="1989138"/>
            <a:ext cx="45720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Прямая со стрелкой 26"/>
          <p:cNvCxnSpPr/>
          <p:nvPr/>
        </p:nvCxnSpPr>
        <p:spPr>
          <a:xfrm>
            <a:off x="468313" y="1700213"/>
            <a:ext cx="0" cy="3603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042988" y="2636838"/>
            <a:ext cx="4105275" cy="158432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451" name="Picture 19" descr="\\krasnoperov\01Network_Data\@anna\GIS_Rundkvist\Иллюстрации\Web_interface\img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52513"/>
            <a:ext cx="9024938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Результаты</a:t>
            </a:r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84F3CB-4192-45C1-A866-CBEAC61AE5B0}" type="slidenum">
              <a:rPr lang="ru-RU" smtClean="0">
                <a:solidFill>
                  <a:schemeClr val="accent2"/>
                </a:solidFill>
              </a:rPr>
              <a:pPr eaLnBrk="1" hangingPunct="1"/>
              <a:t>23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24580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24581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8CAA66-A6CC-4339-82CE-75B2C88D7B8C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500063" y="1490663"/>
            <a:ext cx="8143875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ru-RU" sz="2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Были разработаны алгоритмы на основе методов нечеткого распознавания образов (Роден, Кристалл, Монолит) и выполнена их интеграция в ГИС в виде централизованного каталога алгоритмов обработки </a:t>
            </a:r>
            <a:r>
              <a:rPr lang="ru-RU" sz="2200" dirty="0" err="1">
                <a:solidFill>
                  <a:schemeClr val="accent2"/>
                </a:solidFill>
                <a:latin typeface="+mn-lt"/>
                <a:cs typeface="Times New Roman" pitchFamily="18" charset="0"/>
              </a:rPr>
              <a:t>геоданных</a:t>
            </a:r>
            <a:r>
              <a:rPr lang="ru-RU" sz="2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.</a:t>
            </a:r>
            <a:endParaRPr lang="en-US" sz="22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ru-RU" sz="2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Создан прототип интегрированной геоинформационной среды, реализующей функции</a:t>
            </a:r>
            <a:r>
              <a:rPr lang="en-US" sz="2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обработки, анализа и представления пространственных данных.</a:t>
            </a:r>
            <a:endParaRPr lang="en-US" sz="220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ru-RU" sz="2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По теме опубликовано 22 работы.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ru-RU" sz="22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Получено 6 свидетельств о государственной регистрации компьютерных программ.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Направления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2400" dirty="0">
                <a:effectLst/>
              </a:rPr>
              <a:t>Анализ и интерпретация геофизических данных с использованием интеллектуальной геоинформационной </a:t>
            </a:r>
            <a:r>
              <a:rPr lang="ru-RU" sz="2400" dirty="0" smtClean="0">
                <a:effectLst/>
              </a:rPr>
              <a:t>системы</a:t>
            </a:r>
          </a:p>
          <a:p>
            <a:pPr>
              <a:defRPr/>
            </a:pPr>
            <a:r>
              <a:rPr lang="ru-RU" sz="2400" dirty="0" smtClean="0">
                <a:effectLst/>
              </a:rPr>
              <a:t>Комплексная оценка </a:t>
            </a:r>
            <a:r>
              <a:rPr lang="ru-RU" sz="2400" dirty="0">
                <a:effectLst/>
              </a:rPr>
              <a:t>ресурсов стратегического минерального </a:t>
            </a:r>
            <a:r>
              <a:rPr lang="ru-RU" sz="2400" dirty="0" smtClean="0">
                <a:effectLst/>
              </a:rPr>
              <a:t>сырья</a:t>
            </a:r>
          </a:p>
          <a:p>
            <a:pPr>
              <a:defRPr/>
            </a:pPr>
            <a:r>
              <a:rPr lang="ru-RU" sz="2400" dirty="0" smtClean="0">
                <a:effectLst/>
              </a:rPr>
              <a:t>Исследование влияния изменений климата на состояние здоровья населения России</a:t>
            </a:r>
          </a:p>
          <a:p>
            <a:pPr>
              <a:defRPr/>
            </a:pPr>
            <a:r>
              <a:rPr lang="ru-RU" sz="2400" dirty="0" smtClean="0">
                <a:effectLst/>
              </a:rPr>
              <a:t>Оценка </a:t>
            </a:r>
            <a:r>
              <a:rPr lang="ru-RU" sz="2400" dirty="0">
                <a:effectLst/>
              </a:rPr>
              <a:t>перспектив скоординированного социально-экономического развития России и Украины в общеевропейском контексте</a:t>
            </a:r>
            <a:endParaRPr lang="ru-RU" sz="2400" dirty="0" smtClean="0">
              <a:effectLst/>
            </a:endParaRPr>
          </a:p>
          <a:p>
            <a:pPr>
              <a:defRPr/>
            </a:pPr>
            <a:endParaRPr lang="ru-RU" sz="2400" dirty="0">
              <a:effectLst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AB11E1-C897-49B0-A547-5B84074715D0}" type="slidenum">
              <a:rPr lang="ru-RU" smtClean="0">
                <a:solidFill>
                  <a:schemeClr val="accent2"/>
                </a:solidFill>
              </a:rPr>
              <a:pPr eaLnBrk="1" hangingPunct="1"/>
              <a:t>3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5125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5126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3290BB-B136-4D11-97CF-9AE02964E256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Назначение ГИС</a:t>
            </a:r>
          </a:p>
        </p:txBody>
      </p:sp>
      <p:sp>
        <p:nvSpPr>
          <p:cNvPr id="614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BF7F55-FBB2-4F86-B533-2E67E6E3CE92}" type="slidenum">
              <a:rPr lang="ru-RU" smtClean="0">
                <a:solidFill>
                  <a:schemeClr val="accent2"/>
                </a:solidFill>
              </a:rPr>
              <a:pPr eaLnBrk="1" hangingPunct="1"/>
              <a:t>4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6148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6149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8BD2D6-7A4D-41BE-9DB9-E9F1D80F2B37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pic>
        <p:nvPicPr>
          <p:cNvPr id="61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7446" r="4369" b="5173"/>
          <a:stretch>
            <a:fillRect/>
          </a:stretch>
        </p:blipFill>
        <p:spPr>
          <a:xfrm>
            <a:off x="403225" y="2133600"/>
            <a:ext cx="4384675" cy="4032250"/>
          </a:xfrm>
        </p:spPr>
      </p:pic>
      <p:sp>
        <p:nvSpPr>
          <p:cNvPr id="6151" name="Прямоугольник 16"/>
          <p:cNvSpPr>
            <a:spLocks noChangeArrowheads="1"/>
          </p:cNvSpPr>
          <p:nvPr/>
        </p:nvSpPr>
        <p:spPr bwMode="auto">
          <a:xfrm>
            <a:off x="3635375" y="1052513"/>
            <a:ext cx="5503863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2500">
                <a:solidFill>
                  <a:srgbClr val="333399"/>
                </a:solidFill>
              </a:rPr>
              <a:t>Географические информационные системы (ГИС)  предназначены для </a:t>
            </a:r>
            <a:r>
              <a:rPr lang="ru-RU" sz="2500" b="1">
                <a:solidFill>
                  <a:srgbClr val="333399"/>
                </a:solidFill>
              </a:rPr>
              <a:t>сбора</a:t>
            </a:r>
            <a:r>
              <a:rPr lang="ru-RU" sz="2500">
                <a:solidFill>
                  <a:srgbClr val="333399"/>
                </a:solidFill>
              </a:rPr>
              <a:t>, </a:t>
            </a:r>
            <a:r>
              <a:rPr lang="ru-RU" sz="2500" b="1">
                <a:solidFill>
                  <a:srgbClr val="333399"/>
                </a:solidFill>
              </a:rPr>
              <a:t>хранения</a:t>
            </a:r>
            <a:r>
              <a:rPr lang="ru-RU" sz="2500">
                <a:solidFill>
                  <a:srgbClr val="333399"/>
                </a:solidFill>
              </a:rPr>
              <a:t>, </a:t>
            </a:r>
            <a:r>
              <a:rPr lang="ru-RU" sz="2500" b="1">
                <a:solidFill>
                  <a:srgbClr val="333399"/>
                </a:solidFill>
              </a:rPr>
              <a:t>анализа</a:t>
            </a:r>
            <a:r>
              <a:rPr lang="ru-RU" sz="2500">
                <a:solidFill>
                  <a:srgbClr val="333399"/>
                </a:solidFill>
              </a:rPr>
              <a:t> и </a:t>
            </a:r>
            <a:r>
              <a:rPr lang="ru-RU" sz="2500" b="1">
                <a:solidFill>
                  <a:srgbClr val="333399"/>
                </a:solidFill>
              </a:rPr>
              <a:t>визуализации</a:t>
            </a:r>
            <a:r>
              <a:rPr lang="ru-RU" sz="2500">
                <a:solidFill>
                  <a:srgbClr val="333399"/>
                </a:solidFill>
              </a:rPr>
              <a:t> пространственных данных и связанной семантической информации.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smtClean="0">
                <a:cs typeface="Times New Roman" pitchFamily="18" charset="0"/>
              </a:rPr>
              <a:t>Информационные ресурсы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412875"/>
            <a:ext cx="8929687" cy="4392613"/>
          </a:xfrm>
        </p:spPr>
        <p:txBody>
          <a:bodyPr/>
          <a:lstStyle/>
          <a:p>
            <a:pPr eaLnBrk="1" hangingPunct="1">
              <a:lnSpc>
                <a:spcPct val="114000"/>
              </a:lnSpc>
              <a:defRPr/>
            </a:pPr>
            <a:r>
              <a:rPr lang="ru-RU" sz="2000" dirty="0" smtClean="0">
                <a:effectLst/>
                <a:cs typeface="Times New Roman" pitchFamily="18" charset="0"/>
              </a:rPr>
              <a:t>Институты РАН</a:t>
            </a:r>
          </a:p>
          <a:p>
            <a:pPr eaLnBrk="1" hangingPunct="1">
              <a:lnSpc>
                <a:spcPct val="114000"/>
              </a:lnSpc>
              <a:defRPr/>
            </a:pPr>
            <a:r>
              <a:rPr lang="ru-RU" sz="2000" dirty="0" smtClean="0">
                <a:effectLst/>
                <a:cs typeface="Times New Roman" pitchFamily="18" charset="0"/>
              </a:rPr>
              <a:t>Мировые центры данных (МЦД) Мировой системы данных (МСД)</a:t>
            </a:r>
          </a:p>
          <a:p>
            <a:pPr eaLnBrk="1" hangingPunct="1">
              <a:lnSpc>
                <a:spcPct val="114000"/>
              </a:lnSpc>
              <a:defRPr/>
            </a:pPr>
            <a:r>
              <a:rPr lang="ru-RU" sz="2000" dirty="0" smtClean="0">
                <a:effectLst/>
                <a:cs typeface="Times New Roman" pitchFamily="18" charset="0"/>
              </a:rPr>
              <a:t>Геологическая служба США</a:t>
            </a:r>
            <a:r>
              <a:rPr lang="en-US" sz="2000" dirty="0" smtClean="0">
                <a:effectLst/>
                <a:cs typeface="Times New Roman" pitchFamily="18" charset="0"/>
              </a:rPr>
              <a:t> (</a:t>
            </a:r>
            <a:r>
              <a:rPr lang="en-GB" sz="2000" dirty="0" smtClean="0">
                <a:effectLst/>
                <a:cs typeface="Times New Roman" pitchFamily="18" charset="0"/>
              </a:rPr>
              <a:t>U</a:t>
            </a:r>
            <a:r>
              <a:rPr lang="en-US" sz="2000" dirty="0" err="1" smtClean="0">
                <a:effectLst/>
                <a:cs typeface="Times New Roman" pitchFamily="18" charset="0"/>
              </a:rPr>
              <a:t>nited</a:t>
            </a:r>
            <a:r>
              <a:rPr lang="en-US" sz="2000" dirty="0" smtClean="0">
                <a:effectLst/>
                <a:cs typeface="Times New Roman" pitchFamily="18" charset="0"/>
              </a:rPr>
              <a:t> </a:t>
            </a:r>
            <a:r>
              <a:rPr lang="en-GB" sz="2000" dirty="0" smtClean="0">
                <a:effectLst/>
                <a:cs typeface="Times New Roman" pitchFamily="18" charset="0"/>
              </a:rPr>
              <a:t>States Geological Survey, USGS</a:t>
            </a:r>
            <a:r>
              <a:rPr lang="en-US" sz="2000" dirty="0" smtClean="0">
                <a:effectLst/>
                <a:cs typeface="Times New Roman" pitchFamily="18" charset="0"/>
              </a:rPr>
              <a:t>)</a:t>
            </a:r>
            <a:endParaRPr lang="ru-RU" sz="2000" dirty="0" smtClean="0">
              <a:effectLst/>
              <a:cs typeface="Times New Roman" pitchFamily="18" charset="0"/>
            </a:endParaRPr>
          </a:p>
          <a:p>
            <a:pPr eaLnBrk="1" hangingPunct="1">
              <a:lnSpc>
                <a:spcPct val="114000"/>
              </a:lnSpc>
              <a:defRPr/>
            </a:pPr>
            <a:r>
              <a:rPr lang="ru-RU" sz="2000" dirty="0">
                <a:effectLst/>
                <a:cs typeface="Times New Roman" pitchFamily="18" charset="0"/>
              </a:rPr>
              <a:t>Британская геологическая служба (</a:t>
            </a:r>
            <a:r>
              <a:rPr lang="en-GB" sz="2000" dirty="0">
                <a:effectLst/>
                <a:cs typeface="Times New Roman" pitchFamily="18" charset="0"/>
              </a:rPr>
              <a:t>British Geological Survey</a:t>
            </a:r>
            <a:r>
              <a:rPr lang="ru-RU" sz="2000" dirty="0">
                <a:effectLst/>
                <a:cs typeface="Times New Roman" pitchFamily="18" charset="0"/>
              </a:rPr>
              <a:t>, </a:t>
            </a:r>
            <a:r>
              <a:rPr lang="en-GB" sz="2000" dirty="0">
                <a:effectLst/>
                <a:cs typeface="Times New Roman" pitchFamily="18" charset="0"/>
              </a:rPr>
              <a:t>BGS</a:t>
            </a:r>
            <a:r>
              <a:rPr lang="ru-RU" sz="2000" dirty="0" smtClean="0">
                <a:effectLst/>
                <a:cs typeface="Times New Roman" pitchFamily="18" charset="0"/>
              </a:rPr>
              <a:t>)</a:t>
            </a:r>
          </a:p>
          <a:p>
            <a:pPr eaLnBrk="1" hangingPunct="1">
              <a:lnSpc>
                <a:spcPct val="114000"/>
              </a:lnSpc>
              <a:defRPr/>
            </a:pPr>
            <a:r>
              <a:rPr lang="ru-RU" sz="2000" dirty="0" smtClean="0">
                <a:effectLst/>
                <a:cs typeface="Times New Roman" pitchFamily="18" charset="0"/>
              </a:rPr>
              <a:t>Национальное управление океанических и атмосферных исследований</a:t>
            </a:r>
            <a:r>
              <a:rPr lang="en-US" sz="2000" dirty="0" smtClean="0">
                <a:effectLst/>
                <a:cs typeface="Times New Roman" pitchFamily="18" charset="0"/>
              </a:rPr>
              <a:t>  (National Oceanic and Atmospheric Administration, NOAA)</a:t>
            </a:r>
          </a:p>
          <a:p>
            <a:pPr eaLnBrk="1" hangingPunct="1">
              <a:lnSpc>
                <a:spcPct val="114000"/>
              </a:lnSpc>
              <a:defRPr/>
            </a:pPr>
            <a:r>
              <a:rPr lang="ru-RU" sz="2000" dirty="0" smtClean="0">
                <a:effectLst/>
                <a:cs typeface="Times New Roman" pitchFamily="18" charset="0"/>
              </a:rPr>
              <a:t>Германский исследовательский центр по наукам о Земле (</a:t>
            </a:r>
            <a:r>
              <a:rPr lang="en-US" sz="2000" dirty="0" smtClean="0">
                <a:effectLst/>
                <a:cs typeface="Times New Roman" pitchFamily="18" charset="0"/>
              </a:rPr>
              <a:t>German Research Centre for Geosciences</a:t>
            </a:r>
            <a:r>
              <a:rPr lang="ru-RU" sz="2000" dirty="0" smtClean="0">
                <a:effectLst/>
                <a:cs typeface="Times New Roman" pitchFamily="18" charset="0"/>
              </a:rPr>
              <a:t>, </a:t>
            </a:r>
            <a:r>
              <a:rPr lang="en-US" sz="2000" dirty="0" smtClean="0">
                <a:effectLst/>
                <a:cs typeface="Times New Roman" pitchFamily="18" charset="0"/>
              </a:rPr>
              <a:t>GFZ</a:t>
            </a:r>
            <a:r>
              <a:rPr lang="ru-RU" sz="2000" dirty="0" smtClean="0">
                <a:effectLst/>
                <a:cs typeface="Times New Roman" pitchFamily="18" charset="0"/>
              </a:rPr>
              <a:t>)</a:t>
            </a:r>
            <a:endParaRPr lang="en-US" sz="2000" dirty="0" smtClean="0">
              <a:effectLst/>
              <a:cs typeface="Times New Roman" pitchFamily="18" charset="0"/>
            </a:endParaRPr>
          </a:p>
          <a:p>
            <a:pPr eaLnBrk="1" hangingPunct="1">
              <a:lnSpc>
                <a:spcPct val="114000"/>
              </a:lnSpc>
              <a:defRPr/>
            </a:pPr>
            <a:r>
              <a:rPr lang="ru-RU" sz="2000" dirty="0">
                <a:effectLst/>
                <a:cs typeface="Times New Roman" pitchFamily="18" charset="0"/>
              </a:rPr>
              <a:t>Международный институт прикладного системного анализа (Австрия) (</a:t>
            </a:r>
            <a:r>
              <a:rPr lang="en-GB" sz="2000" dirty="0">
                <a:effectLst/>
                <a:cs typeface="Times New Roman" pitchFamily="18" charset="0"/>
              </a:rPr>
              <a:t>International Institute for Applied Systems Analysis</a:t>
            </a:r>
            <a:r>
              <a:rPr lang="ru-RU" sz="2000" dirty="0">
                <a:effectLst/>
                <a:cs typeface="Times New Roman" pitchFamily="18" charset="0"/>
              </a:rPr>
              <a:t>, </a:t>
            </a:r>
            <a:r>
              <a:rPr lang="en-US" sz="2000" dirty="0">
                <a:effectLst/>
                <a:cs typeface="Times New Roman" pitchFamily="18" charset="0"/>
              </a:rPr>
              <a:t>I</a:t>
            </a:r>
            <a:r>
              <a:rPr lang="en-GB" sz="2000" dirty="0">
                <a:effectLst/>
                <a:cs typeface="Times New Roman" pitchFamily="18" charset="0"/>
              </a:rPr>
              <a:t>IASA</a:t>
            </a:r>
            <a:r>
              <a:rPr lang="ru-RU" sz="2000" dirty="0" smtClean="0">
                <a:effectLst/>
                <a:cs typeface="Times New Roman" pitchFamily="18" charset="0"/>
              </a:rPr>
              <a:t>)</a:t>
            </a:r>
          </a:p>
          <a:p>
            <a:pPr eaLnBrk="1" hangingPunct="1">
              <a:lnSpc>
                <a:spcPct val="114000"/>
              </a:lnSpc>
              <a:defRPr/>
            </a:pPr>
            <a:r>
              <a:rPr lang="ru-RU" sz="2000" dirty="0" smtClean="0">
                <a:effectLst/>
                <a:cs typeface="Times New Roman" pitchFamily="18" charset="0"/>
              </a:rPr>
              <a:t>и т.д.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8D23E7-E84A-47B2-855E-9DF911B44744}" type="slidenum">
              <a:rPr lang="ru-RU" smtClean="0">
                <a:solidFill>
                  <a:schemeClr val="accent2"/>
                </a:solidFill>
              </a:rPr>
              <a:pPr eaLnBrk="1" hangingPunct="1"/>
              <a:t>5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7173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7174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B107AE-10D6-435F-9D22-E81B68C98B77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smtClean="0">
                <a:cs typeface="Times New Roman" pitchFamily="18" charset="0"/>
              </a:rPr>
              <a:t>Схема подготовки данных</a:t>
            </a:r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12C877-18E1-49B2-9433-A86C756ADF6B}" type="slidenum">
              <a:rPr lang="ru-RU" smtClean="0">
                <a:solidFill>
                  <a:schemeClr val="accent2"/>
                </a:solidFill>
              </a:rPr>
              <a:pPr eaLnBrk="1" hangingPunct="1"/>
              <a:t>6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8197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8198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28E769-FDCF-4F0B-92D8-0336A07D8F34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638" y="4292600"/>
            <a:ext cx="2808287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180975">
              <a:lnSpc>
                <a:spcPct val="150000"/>
              </a:lnSpc>
              <a:buClr>
                <a:srgbClr val="333399"/>
              </a:buClr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сбор данных</a:t>
            </a:r>
          </a:p>
          <a:p>
            <a:pPr indent="-180975">
              <a:lnSpc>
                <a:spcPct val="150000"/>
              </a:lnSpc>
              <a:buClr>
                <a:srgbClr val="333399"/>
              </a:buClr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обработка данных </a:t>
            </a:r>
          </a:p>
          <a:p>
            <a:pPr indent="-180975">
              <a:lnSpc>
                <a:spcPct val="150000"/>
              </a:lnSpc>
              <a:buClr>
                <a:srgbClr val="333399"/>
              </a:buClr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публикация </a:t>
            </a:r>
            <a:r>
              <a:rPr lang="ru-RU" sz="200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данных</a:t>
            </a:r>
            <a:endParaRPr lang="ru-RU" dirty="0">
              <a:latin typeface="+mn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288" y="4973638"/>
            <a:ext cx="2808287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400" dirty="0">
                <a:solidFill>
                  <a:srgbClr val="333399"/>
                </a:solidFill>
                <a:latin typeface="+mn-lt"/>
                <a:cs typeface="Times New Roman" pitchFamily="18" charset="0"/>
              </a:rPr>
              <a:t>Основные этапы:</a:t>
            </a:r>
            <a:endParaRPr lang="ru-RU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ЦМР ETOPO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3" r="4282" b="6841"/>
          <a:stretch>
            <a:fillRect/>
          </a:stretch>
        </p:blipFill>
        <p:spPr bwMode="auto">
          <a:xfrm>
            <a:off x="3492500" y="2749550"/>
            <a:ext cx="5616575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eaLnBrk="1" hangingPunct="1"/>
            <a:r>
              <a:rPr lang="ru-RU" sz="3200" smtClean="0">
                <a:cs typeface="Times New Roman" pitchFamily="18" charset="0"/>
              </a:rPr>
              <a:t>Тематические информационные слои</a:t>
            </a:r>
            <a:br>
              <a:rPr lang="ru-RU" sz="3200" smtClean="0">
                <a:cs typeface="Times New Roman" pitchFamily="18" charset="0"/>
              </a:rPr>
            </a:br>
            <a:r>
              <a:rPr lang="ru-RU" sz="3200" smtClean="0">
                <a:cs typeface="Times New Roman" pitchFamily="18" charset="0"/>
              </a:rPr>
              <a:t>Геодезия</a:t>
            </a:r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716D84-B64F-412F-8562-5462C7025605}" type="slidenum">
              <a:rPr lang="ru-RU" smtClean="0">
                <a:solidFill>
                  <a:schemeClr val="accent2"/>
                </a:solidFill>
              </a:rPr>
              <a:pPr eaLnBrk="1" hangingPunct="1"/>
              <a:t>7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9221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196975"/>
            <a:ext cx="9144000" cy="4806950"/>
          </a:xfrm>
        </p:spPr>
        <p:txBody>
          <a:bodyPr lIns="0" rIns="36000"/>
          <a:lstStyle/>
          <a:p>
            <a:pPr eaLnBrk="1" hangingPunct="1">
              <a:lnSpc>
                <a:spcPct val="114000"/>
              </a:lnSpc>
            </a:pPr>
            <a:r>
              <a:rPr lang="ru-RU" sz="1800" smtClean="0">
                <a:effectLst/>
                <a:cs typeface="Times New Roman" pitchFamily="18" charset="0"/>
              </a:rPr>
              <a:t>Геодезия и картография (картографо-геодезическая основа)</a:t>
            </a:r>
          </a:p>
          <a:p>
            <a:pPr marL="712788" lvl="3" indent="-173038" eaLnBrk="1" hangingPunct="1">
              <a:lnSpc>
                <a:spcPct val="114000"/>
              </a:lnSpc>
            </a:pPr>
            <a:r>
              <a:rPr lang="ru-RU" sz="1600" smtClean="0">
                <a:effectLst/>
                <a:cs typeface="Times New Roman" pitchFamily="18" charset="0"/>
              </a:rPr>
              <a:t>Топографическая карта</a:t>
            </a:r>
            <a:r>
              <a:rPr lang="en-US" sz="1600" smtClean="0">
                <a:effectLst/>
                <a:cs typeface="Times New Roman" pitchFamily="18" charset="0"/>
              </a:rPr>
              <a:t> </a:t>
            </a:r>
            <a:r>
              <a:rPr lang="ru-RU" sz="1600" smtClean="0">
                <a:effectLst/>
                <a:cs typeface="Times New Roman" pitchFamily="18" charset="0"/>
              </a:rPr>
              <a:t>России масштаба </a:t>
            </a:r>
            <a:r>
              <a:rPr lang="en-GB" sz="1600" smtClean="0">
                <a:effectLst/>
                <a:cs typeface="Times New Roman" pitchFamily="18" charset="0"/>
              </a:rPr>
              <a:t>1</a:t>
            </a:r>
            <a:r>
              <a:rPr lang="ru-RU" sz="1600" smtClean="0">
                <a:effectLst/>
                <a:cs typeface="Times New Roman" pitchFamily="18" charset="0"/>
              </a:rPr>
              <a:t>:1 000 000</a:t>
            </a:r>
          </a:p>
          <a:p>
            <a:pPr eaLnBrk="1" hangingPunct="1">
              <a:lnSpc>
                <a:spcPct val="114000"/>
              </a:lnSpc>
            </a:pPr>
            <a:r>
              <a:rPr lang="ru-RU" sz="1800" smtClean="0">
                <a:effectLst/>
                <a:cs typeface="Times New Roman" pitchFamily="18" charset="0"/>
              </a:rPr>
              <a:t>Геодезия и картография (рельеф)</a:t>
            </a:r>
          </a:p>
          <a:p>
            <a:pPr marL="712788" lvl="3" indent="-173038" eaLnBrk="1" hangingPunct="1">
              <a:lnSpc>
                <a:spcPct val="114000"/>
              </a:lnSpc>
            </a:pPr>
            <a:r>
              <a:rPr lang="ru-RU" sz="1600" smtClean="0">
                <a:effectLst/>
                <a:cs typeface="Times New Roman" pitchFamily="18" charset="0"/>
              </a:rPr>
              <a:t>Цифровые модели рельефа SRTM</a:t>
            </a:r>
            <a:r>
              <a:rPr lang="en-US" sz="1600" smtClean="0">
                <a:effectLst/>
                <a:cs typeface="Times New Roman" pitchFamily="18" charset="0"/>
              </a:rPr>
              <a:t> </a:t>
            </a:r>
            <a:r>
              <a:rPr lang="ru-RU" sz="1600" smtClean="0">
                <a:effectLst/>
                <a:cs typeface="Times New Roman" pitchFamily="18" charset="0"/>
              </a:rPr>
              <a:t>(3″); </a:t>
            </a:r>
            <a:r>
              <a:rPr lang="en-US" sz="1600" smtClean="0">
                <a:effectLst/>
                <a:cs typeface="Times New Roman" pitchFamily="18" charset="0"/>
              </a:rPr>
              <a:t>GTOPO30</a:t>
            </a:r>
            <a:r>
              <a:rPr lang="ru-RU" sz="1600" smtClean="0">
                <a:effectLst/>
                <a:cs typeface="Times New Roman" pitchFamily="18" charset="0"/>
              </a:rPr>
              <a:t> (30″);</a:t>
            </a:r>
            <a:r>
              <a:rPr lang="en-US" sz="1600" smtClean="0">
                <a:effectLst/>
                <a:cs typeface="Times New Roman" pitchFamily="18" charset="0"/>
              </a:rPr>
              <a:t> ETOPO1</a:t>
            </a:r>
            <a:r>
              <a:rPr lang="ru-RU" sz="1600" smtClean="0">
                <a:effectLst/>
                <a:cs typeface="Times New Roman" pitchFamily="18" charset="0"/>
              </a:rPr>
              <a:t> (30″)</a:t>
            </a:r>
            <a:r>
              <a:rPr lang="en-US" sz="1600" smtClean="0">
                <a:effectLst/>
                <a:cs typeface="Times New Roman" pitchFamily="18" charset="0"/>
              </a:rPr>
              <a:t>; GEBCO (30</a:t>
            </a:r>
            <a:r>
              <a:rPr lang="ru-RU" sz="1600" smtClean="0">
                <a:effectLst/>
                <a:cs typeface="Times New Roman" pitchFamily="18" charset="0"/>
              </a:rPr>
              <a:t>″</a:t>
            </a:r>
            <a:r>
              <a:rPr lang="en-US" sz="1600" smtClean="0">
                <a:effectLst/>
                <a:cs typeface="Times New Roman" pitchFamily="18" charset="0"/>
              </a:rPr>
              <a:t>)</a:t>
            </a:r>
            <a:endParaRPr lang="ru-RU" sz="1600" smtClean="0">
              <a:effectLst/>
              <a:cs typeface="Times New Roman" pitchFamily="18" charset="0"/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800" smtClean="0">
                <a:effectLst/>
                <a:cs typeface="Times New Roman" pitchFamily="18" charset="0"/>
              </a:rPr>
              <a:t>Глобальные навигационные</a:t>
            </a:r>
            <a:br>
              <a:rPr lang="ru-RU" sz="1800" smtClean="0">
                <a:effectLst/>
                <a:cs typeface="Times New Roman" pitchFamily="18" charset="0"/>
              </a:rPr>
            </a:br>
            <a:r>
              <a:rPr lang="ru-RU" sz="1800" smtClean="0">
                <a:effectLst/>
                <a:cs typeface="Times New Roman" pitchFamily="18" charset="0"/>
              </a:rPr>
              <a:t>спутниковые системы</a:t>
            </a:r>
          </a:p>
          <a:p>
            <a:pPr marL="712788" lvl="3" indent="-173038" eaLnBrk="1" hangingPunct="1">
              <a:lnSpc>
                <a:spcPct val="114000"/>
              </a:lnSpc>
            </a:pPr>
            <a:r>
              <a:rPr lang="ru-RU" sz="1600" smtClean="0">
                <a:effectLst/>
                <a:cs typeface="Times New Roman" pitchFamily="18" charset="0"/>
              </a:rPr>
              <a:t>Станции ГЛОНАСС</a:t>
            </a:r>
            <a:r>
              <a:rPr lang="en-US" sz="1600" smtClean="0">
                <a:effectLst/>
                <a:cs typeface="Times New Roman" pitchFamily="18" charset="0"/>
              </a:rPr>
              <a:t>/GPS</a:t>
            </a:r>
            <a:endParaRPr lang="ru-RU" sz="1600" smtClean="0">
              <a:effectLst/>
              <a:cs typeface="Times New Roman" pitchFamily="18" charset="0"/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800" smtClean="0">
                <a:effectLst/>
                <a:cs typeface="Times New Roman" pitchFamily="18" charset="0"/>
              </a:rPr>
              <a:t>Дистанционное</a:t>
            </a:r>
            <a:br>
              <a:rPr lang="ru-RU" sz="1800" smtClean="0">
                <a:effectLst/>
                <a:cs typeface="Times New Roman" pitchFamily="18" charset="0"/>
              </a:rPr>
            </a:br>
            <a:r>
              <a:rPr lang="ru-RU" sz="1800" smtClean="0">
                <a:effectLst/>
                <a:cs typeface="Times New Roman" pitchFamily="18" charset="0"/>
              </a:rPr>
              <a:t>зондирование Земли</a:t>
            </a:r>
          </a:p>
          <a:p>
            <a:pPr marL="712788" lvl="3" indent="-173038" eaLnBrk="1" hangingPunct="1">
              <a:lnSpc>
                <a:spcPct val="114000"/>
              </a:lnSpc>
            </a:pPr>
            <a:r>
              <a:rPr lang="ru-RU" sz="1600" smtClean="0">
                <a:effectLst/>
                <a:cs typeface="Times New Roman" pitchFamily="18" charset="0"/>
              </a:rPr>
              <a:t>Космические фотоснимки</a:t>
            </a:r>
            <a:br>
              <a:rPr lang="ru-RU" sz="1600" smtClean="0">
                <a:effectLst/>
                <a:cs typeface="Times New Roman" pitchFamily="18" charset="0"/>
              </a:rPr>
            </a:br>
            <a:r>
              <a:rPr lang="ru-RU" sz="1600" smtClean="0">
                <a:effectLst/>
                <a:cs typeface="Times New Roman" pitchFamily="18" charset="0"/>
              </a:rPr>
              <a:t>ETM+ Landsat 7</a:t>
            </a:r>
            <a:br>
              <a:rPr lang="ru-RU" sz="1600" smtClean="0">
                <a:effectLst/>
                <a:cs typeface="Times New Roman" pitchFamily="18" charset="0"/>
              </a:rPr>
            </a:br>
            <a:r>
              <a:rPr lang="ru-RU" sz="1600" smtClean="0">
                <a:effectLst/>
                <a:cs typeface="Times New Roman" pitchFamily="18" charset="0"/>
              </a:rPr>
              <a:t>высокого разрешения</a:t>
            </a:r>
            <a:endParaRPr lang="en-US" sz="1600" smtClean="0">
              <a:effectLst/>
              <a:cs typeface="Times New Roman" pitchFamily="18" charset="0"/>
            </a:endParaRPr>
          </a:p>
          <a:p>
            <a:pPr marL="712788" lvl="3" indent="-173038" eaLnBrk="1" hangingPunct="1">
              <a:lnSpc>
                <a:spcPct val="114000"/>
              </a:lnSpc>
            </a:pPr>
            <a:r>
              <a:rPr lang="ru-RU" sz="1600" smtClean="0">
                <a:effectLst/>
                <a:cs typeface="Times New Roman" pitchFamily="18" charset="0"/>
              </a:rPr>
              <a:t>Ночные огни Земли</a:t>
            </a:r>
            <a:br>
              <a:rPr lang="ru-RU" sz="1600" smtClean="0">
                <a:effectLst/>
                <a:cs typeface="Times New Roman" pitchFamily="18" charset="0"/>
              </a:rPr>
            </a:br>
            <a:r>
              <a:rPr lang="ru-RU" sz="1600" smtClean="0">
                <a:effectLst/>
                <a:cs typeface="Times New Roman" pitchFamily="18" charset="0"/>
              </a:rPr>
              <a:t>(1992—2010)</a:t>
            </a:r>
          </a:p>
        </p:txBody>
      </p:sp>
      <p:sp>
        <p:nvSpPr>
          <p:cNvPr id="9223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317005-C247-42EB-9437-EE77FC8ACE98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7176" name="TextBox 6"/>
          <p:cNvSpPr txBox="1">
            <a:spLocks noChangeArrowheads="1"/>
          </p:cNvSpPr>
          <p:nvPr/>
        </p:nvSpPr>
        <p:spPr bwMode="auto">
          <a:xfrm>
            <a:off x="5553075" y="5929313"/>
            <a:ext cx="139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i="1">
                <a:latin typeface="Calibri" pitchFamily="34" charset="0"/>
              </a:rPr>
              <a:t>ЦМР </a:t>
            </a:r>
            <a:r>
              <a:rPr lang="en-US" sz="1400" i="1">
                <a:latin typeface="Calibri" pitchFamily="34" charset="0"/>
              </a:rPr>
              <a:t>ETOPO1 </a:t>
            </a:r>
            <a:r>
              <a:rPr lang="ru-RU" sz="1400" i="1">
                <a:latin typeface="Calibri" pitchFamily="34" charset="0"/>
              </a:rPr>
              <a:t>(30")</a:t>
            </a:r>
          </a:p>
        </p:txBody>
      </p:sp>
      <p:pic>
        <p:nvPicPr>
          <p:cNvPr id="9" name="Рисунок 8" descr="Топокарта Санкт-Петербург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565400"/>
            <a:ext cx="52578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52475" y="5857875"/>
            <a:ext cx="2882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i="1">
                <a:latin typeface="Calibri" pitchFamily="34" charset="0"/>
              </a:rPr>
              <a:t>Топографическая карта (1:1 000 000)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cs typeface="Times New Roman" pitchFamily="18" charset="0"/>
              </a:rPr>
              <a:t>Тематические информационные слои</a:t>
            </a:r>
            <a:br>
              <a:rPr lang="ru-RU" sz="3200" dirty="0" smtClean="0">
                <a:cs typeface="Times New Roman" pitchFamily="18" charset="0"/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Ночные огни Земли</a:t>
            </a:r>
            <a:endParaRPr lang="ru-RU" sz="3200" dirty="0" smtClean="0">
              <a:cs typeface="Times New Roman" pitchFamily="18" charset="0"/>
            </a:endParaRPr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7B40B1-7D5D-4FC2-AB93-81F00D537726}" type="slidenum">
              <a:rPr lang="ru-RU" smtClean="0">
                <a:solidFill>
                  <a:schemeClr val="accent2"/>
                </a:solidFill>
              </a:rPr>
              <a:pPr eaLnBrk="1" hangingPunct="1"/>
              <a:t>8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0244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10245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051FE7-7E49-4F41-9044-FA9271596110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pic>
        <p:nvPicPr>
          <p:cNvPr id="9222" name="Рисунок 8" descr="Ночные_огни_2009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3313"/>
            <a:ext cx="91440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95688" y="5805488"/>
            <a:ext cx="1952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i="1">
                <a:latin typeface="Calibri" pitchFamily="34" charset="0"/>
              </a:rPr>
              <a:t>Области ЦФО, 1992 г.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595688" y="5805488"/>
            <a:ext cx="19526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i="1">
                <a:latin typeface="Calibri" pitchFamily="34" charset="0"/>
              </a:rPr>
              <a:t>Области ЦФО, 2009 г.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384550" y="5805488"/>
            <a:ext cx="23749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i="1">
                <a:latin typeface="Calibri" pitchFamily="34" charset="0"/>
              </a:rPr>
              <a:t>Ночные огни Земли, 2009 г.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727200" y="5805488"/>
            <a:ext cx="5689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i="1">
                <a:latin typeface="Calibri" pitchFamily="34" charset="0"/>
              </a:rPr>
              <a:t>Сопоставление освещенности областей ЦФО разностным методом</a:t>
            </a:r>
            <a:r>
              <a:rPr lang="ru-RU" sz="1400"/>
              <a:t>.</a:t>
            </a:r>
            <a:endParaRPr lang="ru-RU" sz="1400" i="1">
              <a:latin typeface="Calibr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1052513"/>
            <a:ext cx="6708775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050925"/>
            <a:ext cx="6672263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050925"/>
            <a:ext cx="6672263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5" grpId="1"/>
      <p:bldP spid="16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3F8928-B94B-4354-A5B5-56F7198DE7E9}" type="slidenum">
              <a:rPr lang="ru-RU" smtClean="0">
                <a:solidFill>
                  <a:schemeClr val="accent2"/>
                </a:solidFill>
              </a:rPr>
              <a:pPr eaLnBrk="1" hangingPunct="1"/>
              <a:t>9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1267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chemeClr val="accent2"/>
                </a:solidFill>
              </a:rPr>
              <a:t>Геофизический центр РАН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idx="1"/>
          </p:nvPr>
        </p:nvSpPr>
        <p:spPr>
          <a:xfrm>
            <a:off x="0" y="1439863"/>
            <a:ext cx="9144000" cy="1584325"/>
          </a:xfrm>
        </p:spPr>
        <p:txBody>
          <a:bodyPr lIns="0" rIns="36000"/>
          <a:lstStyle/>
          <a:p>
            <a:pPr marL="722313" indent="-546100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000" dirty="0" smtClean="0">
                <a:effectLst/>
                <a:cs typeface="Times New Roman" pitchFamily="18" charset="0"/>
              </a:rPr>
              <a:t>Геология</a:t>
            </a:r>
          </a:p>
          <a:p>
            <a:pPr marL="1074738" lvl="3" indent="-352425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effectLst/>
                <a:cs typeface="Times New Roman" pitchFamily="18" charset="0"/>
              </a:rPr>
              <a:t>Литология</a:t>
            </a:r>
          </a:p>
          <a:p>
            <a:pPr marL="1074738" lvl="3" indent="-352425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effectLst/>
                <a:cs typeface="Times New Roman" pitchFamily="18" charset="0"/>
              </a:rPr>
              <a:t>Прогнозно-</a:t>
            </a:r>
            <a:r>
              <a:rPr lang="ru-RU" sz="1800" dirty="0" err="1" smtClean="0">
                <a:effectLst/>
                <a:cs typeface="Times New Roman" pitchFamily="18" charset="0"/>
              </a:rPr>
              <a:t>минерагенические</a:t>
            </a:r>
            <a:r>
              <a:rPr lang="ru-RU" sz="1800" dirty="0" smtClean="0">
                <a:effectLst/>
                <a:cs typeface="Times New Roman" pitchFamily="18" charset="0"/>
              </a:rPr>
              <a:t> карты России и стран СНГ</a:t>
            </a:r>
          </a:p>
          <a:p>
            <a:pPr marL="1074738" lvl="3" indent="-352425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 smtClean="0">
                <a:effectLst/>
                <a:cs typeface="Times New Roman" pitchFamily="18" charset="0"/>
              </a:rPr>
              <a:t>Геологическая карта России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defRPr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1269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BDE808-8D6B-4846-952C-6C58D43D2D56}" type="datetime1">
              <a:rPr lang="ru-RU" smtClean="0">
                <a:solidFill>
                  <a:schemeClr val="accent2"/>
                </a:solidFill>
              </a:rPr>
              <a:t>18.03.2013</a:t>
            </a:fld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11270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>
                <a:cs typeface="Times New Roman" pitchFamily="18" charset="0"/>
              </a:rPr>
              <a:t>Тематические информационные слои</a:t>
            </a:r>
            <a:br>
              <a:rPr lang="ru-RU" sz="3600" smtClean="0">
                <a:cs typeface="Times New Roman" pitchFamily="18" charset="0"/>
              </a:rPr>
            </a:br>
            <a:r>
              <a:rPr lang="ru-RU" sz="3600" smtClean="0">
                <a:cs typeface="Times New Roman" pitchFamily="18" charset="0"/>
              </a:rPr>
              <a:t>Геология</a:t>
            </a:r>
            <a:endParaRPr lang="ru-RU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1079500"/>
            <a:ext cx="658495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752475" y="5949950"/>
            <a:ext cx="44513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i="1">
                <a:latin typeface="Calibri" pitchFamily="34" charset="0"/>
              </a:rPr>
              <a:t>Прогнозно-минерагеническая карта  России (1:2 500 000)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079500"/>
            <a:ext cx="87122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752475" y="5929313"/>
            <a:ext cx="3235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i="1">
                <a:latin typeface="Calibri" pitchFamily="34" charset="0"/>
              </a:rPr>
              <a:t>Геологическая карта  России (1:2 500 000)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079500"/>
            <a:ext cx="824547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079500"/>
            <a:ext cx="824547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build="p"/>
      <p:bldP spid="23" grpId="0"/>
      <p:bldP spid="23" grpId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Многодисциплинарная &amp;#x0D;&amp;#x0A;аналитическая ГИС для представления &amp;#x0D;&amp;#x0A;геофизических данных 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Цели проекта&amp;quot;&quot;/&gt;&lt;property id=&quot;20307&quot; value=&quot;453&quot;/&gt;&lt;/object&gt;&lt;object type=&quot;3&quot; unique_id=&quot;10006&quot;&gt;&lt;property id=&quot;20148&quot; value=&quot;5&quot;/&gt;&lt;property id=&quot;20300&quot; value=&quot;Slide 5 - &amp;quot;Информационные ресурсы&amp;quot;&quot;/&gt;&lt;property id=&quot;20307&quot; value=&quot;454&quot;/&gt;&lt;/object&gt;&lt;object type=&quot;3&quot; unique_id=&quot;10008&quot;&gt;&lt;property id=&quot;20148&quot; value=&quot;5&quot;/&gt;&lt;property id=&quot;20300&quot; value=&quot;Slide 6 - &amp;quot;Схема подготовки данных&amp;quot;&quot;/&gt;&lt;property id=&quot;20307&quot; value=&quot;457&quot;/&gt;&lt;/object&gt;&lt;object type=&quot;3&quot; unique_id=&quot;10009&quot;&gt;&lt;property id=&quot;20148&quot; value=&quot;5&quot;/&gt;&lt;property id=&quot;20300&quot; value=&quot;Slide 7 - &amp;quot;Тематические информационные слои&amp;#x0D;&amp;#x0A;Геодезия&amp;quot;&quot;/&gt;&lt;property id=&quot;20307&quot; value=&quot;371&quot;/&gt;&lt;/object&gt;&lt;object type=&quot;3&quot; unique_id=&quot;10010&quot;&gt;&lt;property id=&quot;20148&quot; value=&quot;5&quot;/&gt;&lt;property id=&quot;20300&quot; value=&quot;Slide 8 - &amp;quot;Тематические информационные слои&amp;#x0D;&amp;#x0A;Ночные огни Земли&amp;quot;&quot;/&gt;&lt;property id=&quot;20307&quot; value=&quot;429&quot;/&gt;&lt;/object&gt;&lt;object type=&quot;3&quot; unique_id=&quot;10011&quot;&gt;&lt;property id=&quot;20148&quot; value=&quot;5&quot;/&gt;&lt;property id=&quot;20300&quot; value=&quot;Slide 9 - &amp;quot;Тематические информационные слои&amp;#x0D;&amp;#x0A;Геология&amp;quot;&quot;/&gt;&lt;property id=&quot;20307&quot; value=&quot;376&quot;/&gt;&lt;/object&gt;&lt;object type=&quot;3&quot; unique_id=&quot;10012&quot;&gt;&lt;property id=&quot;20148&quot; value=&quot;5&quot;/&gt;&lt;property id=&quot;20300&quot; value=&quot;Slide 10 - &amp;quot;Тематические информационные слои&amp;#x0D;&amp;#x0A;Полезные ископаемые&amp;quot;&quot;/&gt;&lt;property id=&quot;20307&quot; value=&quot;459&quot;/&gt;&lt;/object&gt;&lt;object type=&quot;3&quot; unique_id=&quot;10013&quot;&gt;&lt;property id=&quot;20148&quot; value=&quot;5&quot;/&gt;&lt;property id=&quot;20300&quot; value=&quot;Slide 11 - &amp;quot;Тематические информационные слои&amp;#x0D;&amp;#x0A;Геофизика&amp;quot;&quot;/&gt;&lt;property id=&quot;20307&quot; value=&quot;377&quot;/&gt;&lt;/object&gt;&lt;object type=&quot;3&quot; unique_id=&quot;10014&quot;&gt;&lt;property id=&quot;20148&quot; value=&quot;5&quot;/&gt;&lt;property id=&quot;20300&quot; value=&quot;Slide 12 - &amp;quot;&amp;#x0D;&amp;#x0A;Тематические информационные слои&amp;#x0D;&amp;#x0A;Гляциология&amp;#x0D;&amp;#x0A;&amp;quot;&quot;/&gt;&lt;property id=&quot;20307&quot; value=&quot;378&quot;/&gt;&lt;/object&gt;&lt;object type=&quot;3&quot; unique_id=&quot;10016&quot;&gt;&lt;property id=&quot;20148&quot; value=&quot;5&quot;/&gt;&lt;property id=&quot;20300&quot; value=&quot;Slide 14 - &amp;quot;Общая характеристика &amp;#x0D;&amp;#x0A;базы геоданных&amp;quot;&quot;/&gt;&lt;property id=&quot;20307&quot; value=&quot;455&quot;/&gt;&lt;/object&gt;&lt;object type=&quot;3&quot; unique_id=&quot;10017&quot;&gt;&lt;property id=&quot;20148&quot; value=&quot;5&quot;/&gt;&lt;property id=&quot;20300&quot; value=&quot;Slide 16 - &amp;quot;Метаданные&amp;quot;&quot;/&gt;&lt;property id=&quot;20307&quot; value=&quot;451&quot;/&gt;&lt;/object&gt;&lt;object type=&quot;3&quot; unique_id=&quot;10018&quot;&gt;&lt;property id=&quot;20148&quot; value=&quot;5&quot;/&gt;&lt;property id=&quot;20300&quot; value=&quot;Slide 17 - &amp;quot;Картографическое веб-приложение&amp;quot;&quot;/&gt;&lt;property id=&quot;20307&quot; value=&quot;283&quot;/&gt;&lt;/object&gt;&lt;object type=&quot;3&quot; unique_id=&quot;10019&quot;&gt;&lt;property id=&quot;20148&quot; value=&quot;5&quot;/&gt;&lt;property id=&quot;20300&quot; value=&quot;Slide 18 - &amp;quot;Интеллектуальная составляющая&amp;quot;&quot;/&gt;&lt;property id=&quot;20307&quot; value=&quot;463&quot;/&gt;&lt;/object&gt;&lt;object type=&quot;3&quot; unique_id=&quot;10020&quot;&gt;&lt;property id=&quot;20148&quot; value=&quot;5&quot;/&gt;&lt;property id=&quot;20300&quot; value=&quot;Slide 21 - &amp;quot;Построение буферных зон&amp;quot;&quot;/&gt;&lt;property id=&quot;20307&quot; value=&quot;456&quot;/&gt;&lt;/object&gt;&lt;object type=&quot;3&quot; unique_id=&quot;10021&quot;&gt;&lt;property id=&quot;20148&quot; value=&quot;5&quot;/&gt;&lt;property id=&quot;20300&quot; value=&quot;Slide 23 - &amp;quot;Результаты&amp;quot;&quot;/&gt;&lt;property id=&quot;20307&quot; value=&quot;367&quot;/&gt;&lt;/object&gt;&lt;object type=&quot;3&quot; unique_id=&quot;10025&quot;&gt;&lt;property id=&quot;20148&quot; value=&quot;5&quot;/&gt;&lt;property id=&quot;20300&quot; value=&quot;Slide 20&quot;/&gt;&lt;property id=&quot;20307&quot; value=&quot;452&quot;/&gt;&lt;/object&gt;&lt;object type=&quot;3&quot; unique_id=&quot;10193&quot;&gt;&lt;property id=&quot;20148&quot; value=&quot;5&quot;/&gt;&lt;property id=&quot;20300&quot; value=&quot;Slide 3 - &amp;quot;Направления деятельности&amp;quot;&quot;/&gt;&lt;property id=&quot;20307&quot; value=&quot;464&quot;/&gt;&lt;/object&gt;&lt;object type=&quot;3&quot; unique_id=&quot;10686&quot;&gt;&lt;property id=&quot;20148&quot; value=&quot;5&quot;/&gt;&lt;property id=&quot;20300&quot; value=&quot;Slide 4 - &amp;quot;Назначение ГИС&amp;quot;&quot;/&gt;&lt;property id=&quot;20307&quot; value=&quot;465&quot;/&gt;&lt;/object&gt;&lt;object type=&quot;3&quot; unique_id=&quot;10687&quot;&gt;&lt;property id=&quot;20148&quot; value=&quot;5&quot;/&gt;&lt;property id=&quot;20300&quot; value=&quot;Slide 15 - &amp;quot;Хранение данных&amp;quot;&quot;/&gt;&lt;property id=&quot;20307&quot; value=&quot;466&quot;/&gt;&lt;/object&gt;&lt;object type=&quot;3&quot; unique_id=&quot;11160&quot;&gt;&lt;property id=&quot;20148&quot; value=&quot;5&quot;/&gt;&lt;property id=&quot;20300&quot; value=&quot;Slide 22 - &amp;quot;Картографическое веб-приложение&amp;quot;&quot;/&gt;&lt;property id=&quot;20307&quot; value=&quot;467&quot;/&gt;&lt;/object&gt;&lt;object type=&quot;3&quot; unique_id=&quot;11521&quot;&gt;&lt;property id=&quot;20148&quot; value=&quot;5&quot;/&gt;&lt;property id=&quot;20300&quot; value=&quot;Slide 19 - &amp;quot;Интеллектуальная составляющая&amp;quot;&quot;/&gt;&lt;property id=&quot;20307&quot; value=&quot;468&quot;/&gt;&lt;/object&gt;&lt;object type=&quot;3&quot; unique_id=&quot;11747&quot;&gt;&lt;property id=&quot;20148&quot; value=&quot;5&quot;/&gt;&lt;property id=&quot;20300&quot; value=&quot;Slide 13 - &amp;quot;Тематические информационные слои&amp;quot;&quot;/&gt;&lt;property id=&quot;20307&quot; value=&quot;4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9616</TotalTime>
  <Words>658</Words>
  <Application>Microsoft Office PowerPoint</Application>
  <PresentationFormat>Экран (4:3)</PresentationFormat>
  <Paragraphs>188</Paragraphs>
  <Slides>23</Slides>
  <Notes>9</Notes>
  <HiddenSlides>3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Default Design</vt:lpstr>
      <vt:lpstr>Многодисциплинарная  аналитическая ГИС для представления  геофизических данных </vt:lpstr>
      <vt:lpstr>Цели проекта</vt:lpstr>
      <vt:lpstr>Направления деятельности</vt:lpstr>
      <vt:lpstr>Назначение ГИС</vt:lpstr>
      <vt:lpstr>Информационные ресурсы</vt:lpstr>
      <vt:lpstr>Схема подготовки данных</vt:lpstr>
      <vt:lpstr>Тематические информационные слои Геодезия</vt:lpstr>
      <vt:lpstr>Тематические информационные слои Ночные огни Земли</vt:lpstr>
      <vt:lpstr>Тематические информационные слои Геология</vt:lpstr>
      <vt:lpstr>Тематические информационные слои Полезные ископаемые</vt:lpstr>
      <vt:lpstr>Тематические информационные слои Геофизика</vt:lpstr>
      <vt:lpstr> Тематические информационные слои Гляциология </vt:lpstr>
      <vt:lpstr>Тематические информационные слои</vt:lpstr>
      <vt:lpstr>Общая характеристика  базы геоданных</vt:lpstr>
      <vt:lpstr>Хранение данных</vt:lpstr>
      <vt:lpstr>Метаданные</vt:lpstr>
      <vt:lpstr>Картографическое веб-приложение</vt:lpstr>
      <vt:lpstr>Интеллектуальная составляющая</vt:lpstr>
      <vt:lpstr>Интеллектуальная составляющая</vt:lpstr>
      <vt:lpstr>Презентация PowerPoint</vt:lpstr>
      <vt:lpstr>Построение буферных зон</vt:lpstr>
      <vt:lpstr>Картографическое веб-приложение</vt:lpstr>
      <vt:lpstr>Результаты</vt:lpstr>
    </vt:vector>
  </TitlesOfParts>
  <Company>EDNES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GIS_full_rus</dc:title>
  <dc:creator>Roman Krasnoperov</dc:creator>
  <cp:lastModifiedBy>Roman Krasnoperov</cp:lastModifiedBy>
  <cp:revision>1062</cp:revision>
  <dcterms:created xsi:type="dcterms:W3CDTF">2005-09-26T10:34:27Z</dcterms:created>
  <dcterms:modified xsi:type="dcterms:W3CDTF">2013-03-18T11:11:09Z</dcterms:modified>
</cp:coreProperties>
</file>