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  <p:sldMasterId id="2147484008" r:id="rId2"/>
  </p:sldMasterIdLst>
  <p:notesMasterIdLst>
    <p:notesMasterId r:id="rId33"/>
  </p:notesMasterIdLst>
  <p:sldIdLst>
    <p:sldId id="290" r:id="rId3"/>
    <p:sldId id="308" r:id="rId4"/>
    <p:sldId id="271" r:id="rId5"/>
    <p:sldId id="307" r:id="rId6"/>
    <p:sldId id="311" r:id="rId7"/>
    <p:sldId id="258" r:id="rId8"/>
    <p:sldId id="270" r:id="rId9"/>
    <p:sldId id="299" r:id="rId10"/>
    <p:sldId id="301" r:id="rId11"/>
    <p:sldId id="302" r:id="rId12"/>
    <p:sldId id="305" r:id="rId13"/>
    <p:sldId id="312" r:id="rId14"/>
    <p:sldId id="313" r:id="rId15"/>
    <p:sldId id="314" r:id="rId16"/>
    <p:sldId id="315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309" r:id="rId31"/>
    <p:sldId id="298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92" autoAdjust="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C894FB2-4742-46DF-AE67-8997D67C0092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36CCC44-DA61-4AF2-8CA6-20342C945A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A232A3-7DC5-4049-9C5E-20D4E7CC59C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6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BDD04-B851-45C7-A427-008C6038D29F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FD4FD-0102-4589-AC07-C3609D12F2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BC55B-8E9A-4C76-A734-1CF5789482C9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94CE1-D465-4D77-B4E0-9A295F3E76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8B86B-AC7E-4F5B-8C1F-56E62DD5B3E5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36E76-F724-4E4E-8DE0-66F9CAF98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0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F2DC9CF-C2BC-4052-BE53-E32FB9721AE4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DD91FF9-99CA-46CA-9137-1C5EA7D78D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656BE-26FD-4104-9C42-A6CC65A69ABF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2A6C0-D7EF-4405-B8C8-420670737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AD120-E03D-487C-83CE-30CB555ECEDB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DCCD1CF-4CFC-4FD9-9951-CB10C20BC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1BC88F5-DB98-48DE-A2E2-97EB398A343A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73CE8B2-D94F-4B88-AF81-FCC52701E3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5A1B9EE-0BA4-4D10-992E-D06CE7B215AE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4449F26-767C-42E4-B91F-D02188B7CF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F7436-CB9C-4D47-A5E3-001FC9671C54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5C9A4-EB2F-4212-B85C-B046A57E91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60E60-DE53-419E-86F2-52FAC0BDC12F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5B7A3D1-1391-4F1D-9FEA-310B45D464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18EFC-126F-4299-94F5-BCF767CE8C30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52EDB-2570-46DC-97D5-3987C7EF47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81D63-7D18-484E-8986-02CE962EE87E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297B7-5F86-4CEB-ABF4-8097C0092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1C8BAE6-9884-4AF0-8B5B-46895B127FA1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 smtClean="0"/>
            </a:lvl1pPr>
          </a:lstStyle>
          <a:p>
            <a:pPr>
              <a:defRPr/>
            </a:pPr>
            <a:fld id="{A0563682-930B-42A3-9D99-AAE121B43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C0971-83D6-48AE-A111-41E344A7CAFC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CADD1-4E06-4194-A15D-3EE843B526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A5B19-FCA2-4352-8959-D755CEB456B2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D0470-2180-4D11-8EF8-293E4EE70D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9378E-A3B9-453C-8F3D-EFCC2673C952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D3F5F-342D-4A0E-BB7D-9F7115A3C2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9CBBE-DCD2-477C-A428-78B16C527C77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AC80B-40B0-4DCD-94D3-5AAD4DE4B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A3178-243E-496C-BBB5-643353F48934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0C47D-7CC5-40D1-A626-AD04179340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63369-2756-438D-AC9B-64B9A9DFF5DB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88634-C5B5-42E1-9AC0-6FFEE6EDF8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9F583-332B-4A1C-ADDE-71C5EB1F8012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0BC09-0A35-4851-AED6-5474E0C44B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0F361-0DF7-4AEC-8345-63ADEDEA9DE0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09635-D56B-4418-A4E2-FD840315F9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B04DD-70CD-4BE3-ADCA-E53B3ACE0595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F7DCA-90A6-48A2-8280-89DE2934C8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9DB262-29A2-4229-A75E-384EE715D33A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255886AE-2420-48AE-ABD0-A7EF9D68A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20" r:id="rId2"/>
    <p:sldLayoutId id="2147484032" r:id="rId3"/>
    <p:sldLayoutId id="2147484021" r:id="rId4"/>
    <p:sldLayoutId id="2147484033" r:id="rId5"/>
    <p:sldLayoutId id="2147484022" r:id="rId6"/>
    <p:sldLayoutId id="2147484023" r:id="rId7"/>
    <p:sldLayoutId id="2147484034" r:id="rId8"/>
    <p:sldLayoutId id="2147484024" r:id="rId9"/>
    <p:sldLayoutId id="2147484025" r:id="rId10"/>
    <p:sldLayoutId id="214748402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3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5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CB2F2C-B9EB-4342-B899-CEDAEE97C43E}" type="datetimeFigureOut">
              <a:rPr lang="ru-RU"/>
              <a:pPr>
                <a:defRPr/>
              </a:pPr>
              <a:t>18.04.2013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E9C13C-5AA5-42DC-8714-E3B203139D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27" r:id="rId2"/>
    <p:sldLayoutId id="2147484036" r:id="rId3"/>
    <p:sldLayoutId id="2147484037" r:id="rId4"/>
    <p:sldLayoutId id="2147484038" r:id="rId5"/>
    <p:sldLayoutId id="2147484028" r:id="rId6"/>
    <p:sldLayoutId id="2147484039" r:id="rId7"/>
    <p:sldLayoutId id="2147484029" r:id="rId8"/>
    <p:sldLayoutId id="2147484040" r:id="rId9"/>
    <p:sldLayoutId id="2147484030" r:id="rId10"/>
    <p:sldLayoutId id="214748404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fontAlgn="base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fontAlgn="base">
        <a:spcBef>
          <a:spcPts val="400"/>
        </a:spcBef>
        <a:spcAft>
          <a:spcPct val="0"/>
        </a:spcAft>
        <a:buClr>
          <a:srgbClr val="1B587C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fontAlgn="base">
        <a:spcBef>
          <a:spcPts val="400"/>
        </a:spcBef>
        <a:spcAft>
          <a:spcPct val="0"/>
        </a:spcAft>
        <a:buClr>
          <a:srgbClr val="4E8542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Содержимое 3" descr="IMG_0462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9050"/>
            <a:ext cx="9144000" cy="68389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975" y="0"/>
            <a:ext cx="9324975" cy="4005263"/>
          </a:xfrm>
        </p:spPr>
        <p:txBody>
          <a:bodyPr>
            <a:normAutofit/>
          </a:bodyPr>
          <a:lstStyle/>
          <a:p>
            <a:pPr algn="ctr"/>
            <a:r>
              <a:rPr lang="ru-RU" sz="3600" b="1" smtClean="0">
                <a:solidFill>
                  <a:srgbClr val="FFFF00"/>
                </a:solidFill>
                <a:latin typeface="Times New Roman" pitchFamily="18" charset="0"/>
              </a:rPr>
              <a:t>«</a:t>
            </a:r>
            <a:r>
              <a:rPr lang="ru-RU" sz="3600" b="1" smtClean="0">
                <a:solidFill>
                  <a:srgbClr val="FFFF00"/>
                </a:solidFill>
              </a:rPr>
              <a:t>Интернет-портал «Уникальные геологические объекты России» </a:t>
            </a:r>
            <a:r>
              <a:rPr lang="en-US" sz="3600" b="1" smtClean="0">
                <a:solidFill>
                  <a:srgbClr val="FFFF00"/>
                </a:solidFill>
              </a:rPr>
              <a:t/>
            </a:r>
            <a:br>
              <a:rPr lang="en-US" sz="3600" b="1" smtClean="0">
                <a:solidFill>
                  <a:srgbClr val="FFFF00"/>
                </a:solidFill>
              </a:rPr>
            </a:br>
            <a:r>
              <a:rPr lang="ru-RU" sz="3600" b="1" smtClean="0">
                <a:solidFill>
                  <a:srgbClr val="FFFF00"/>
                </a:solidFill>
              </a:rPr>
              <a:t>(www.geomem.ru</a:t>
            </a:r>
            <a:r>
              <a:rPr lang="en-US" sz="3600" b="1" smtClean="0">
                <a:solidFill>
                  <a:srgbClr val="FFFF00"/>
                </a:solidFill>
              </a:rPr>
              <a:t>)</a:t>
            </a:r>
            <a:r>
              <a:rPr lang="ru-RU" sz="3600" b="1" smtClean="0">
                <a:solidFill>
                  <a:srgbClr val="FFFF00"/>
                </a:solidFill>
              </a:rPr>
              <a:t> как информационная основа для описания стратотипов и опорных разрезов в рамках создания Госгеолкарт-1000/3, -200/2.	</a:t>
            </a:r>
            <a:r>
              <a:rPr lang="ru-RU" sz="3600" b="1" smtClean="0"/>
              <a:t/>
            </a:r>
            <a:br>
              <a:rPr lang="ru-RU" sz="3600" b="1" smtClean="0"/>
            </a:br>
            <a:r>
              <a:rPr lang="ru-RU" sz="3600" b="1" smtClean="0">
                <a:solidFill>
                  <a:srgbClr val="FFFF00"/>
                </a:solidFill>
                <a:latin typeface="Times New Roman" pitchFamily="18" charset="0"/>
              </a:rPr>
              <a:t>России»</a:t>
            </a:r>
          </a:p>
        </p:txBody>
      </p:sp>
      <p:sp>
        <p:nvSpPr>
          <p:cNvPr id="26627" name="Прямоугольник 6"/>
          <p:cNvSpPr>
            <a:spLocks noChangeArrowheads="1"/>
          </p:cNvSpPr>
          <p:nvPr/>
        </p:nvSpPr>
        <p:spPr bwMode="auto">
          <a:xfrm>
            <a:off x="4572000" y="594995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Times New Roman" pitchFamily="18" charset="0"/>
              </a:rPr>
              <a:t>Семилеткин С. А., Логачева И. Е., Ненашев Ю. П. (ФГУП «ВСЕГЕИ»)	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ru-RU" sz="2400" smtClean="0"/>
              <a:t>Пример выбора объектов типа </a:t>
            </a:r>
            <a:r>
              <a:rPr lang="en-US" sz="2400" b="1" smtClean="0"/>
              <a:t>“</a:t>
            </a:r>
            <a:r>
              <a:rPr lang="ru-RU" sz="2400" b="1" smtClean="0"/>
              <a:t>Опорный разрез</a:t>
            </a:r>
            <a:r>
              <a:rPr lang="en-US" sz="2400" b="1" smtClean="0"/>
              <a:t>”</a:t>
            </a:r>
            <a:endParaRPr lang="ru-RU" sz="2400" b="1" smtClean="0"/>
          </a:p>
        </p:txBody>
      </p:sp>
      <p:pic>
        <p:nvPicPr>
          <p:cNvPr id="36866" name="Рисунок 3"/>
          <p:cNvPicPr>
            <a:picLocks noChangeAspect="1"/>
          </p:cNvPicPr>
          <p:nvPr/>
        </p:nvPicPr>
        <p:blipFill>
          <a:blip r:embed="rId2"/>
          <a:srcRect b="13354"/>
          <a:stretch>
            <a:fillRect/>
          </a:stretch>
        </p:blipFill>
        <p:spPr bwMode="auto">
          <a:xfrm>
            <a:off x="611188" y="1628775"/>
            <a:ext cx="626427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5400675" y="2144713"/>
            <a:ext cx="1474788" cy="803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372100" y="5157788"/>
            <a:ext cx="1474788" cy="1487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948488" y="4005263"/>
            <a:ext cx="2087562" cy="21240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u="sng" dirty="0"/>
              <a:t>Выбор</a:t>
            </a:r>
            <a:r>
              <a:rPr lang="ru-RU" sz="1600" i="1" dirty="0"/>
              <a:t> Стратиграфический тип: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/>
              <a:t>- опорный разрез</a:t>
            </a:r>
            <a:r>
              <a:rPr lang="en-US" sz="1400" b="1" i="1" dirty="0"/>
              <a:t>;</a:t>
            </a:r>
            <a:endParaRPr lang="ru-RU" sz="1400" b="1" i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/>
              <a:t>- стратотип</a:t>
            </a:r>
            <a:r>
              <a:rPr lang="en-US" sz="1400" b="1" i="1" dirty="0"/>
              <a:t>;</a:t>
            </a:r>
            <a:r>
              <a:rPr lang="ru-RU" sz="1400" b="1" i="1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/>
              <a:t>- уникальный  </a:t>
            </a:r>
            <a:r>
              <a:rPr lang="ru-RU" sz="1400" b="1" i="1" dirty="0" err="1"/>
              <a:t>стратиграфо</a:t>
            </a:r>
            <a:r>
              <a:rPr lang="ru-RU" sz="1400" b="1" i="1" dirty="0"/>
              <a:t>-палеонтологический объект</a:t>
            </a:r>
            <a:r>
              <a:rPr lang="en-US" sz="1400" b="1" i="1" dirty="0"/>
              <a:t>.</a:t>
            </a:r>
            <a:endParaRPr lang="ru-RU" sz="1400" b="1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ru-RU" sz="2400" smtClean="0"/>
              <a:t>Пример выбора стратиграфических объектов </a:t>
            </a:r>
            <a:r>
              <a:rPr lang="ru-RU" sz="2400" b="1" smtClean="0"/>
              <a:t>мелового возраста</a:t>
            </a:r>
          </a:p>
        </p:txBody>
      </p:sp>
      <p:pic>
        <p:nvPicPr>
          <p:cNvPr id="37890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557338"/>
            <a:ext cx="6697662" cy="520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5832475" y="6021388"/>
            <a:ext cx="1476375" cy="704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797550" y="1743075"/>
            <a:ext cx="1474788" cy="803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950075" y="3573463"/>
            <a:ext cx="2087563" cy="21224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u="sng" dirty="0"/>
              <a:t>Выбор</a:t>
            </a:r>
            <a:r>
              <a:rPr lang="ru-RU" sz="1600" i="1" dirty="0"/>
              <a:t> Стратиграфический возраст (система):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/>
              <a:t>- четвертичная</a:t>
            </a:r>
            <a:r>
              <a:rPr lang="en-US" sz="1400" b="1" i="1" dirty="0"/>
              <a:t>;</a:t>
            </a:r>
            <a:endParaRPr lang="ru-RU" sz="1400" b="1" i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/>
              <a:t>- неогеновая </a:t>
            </a:r>
            <a:r>
              <a:rPr lang="en-US" sz="1400" b="1" i="1" dirty="0"/>
              <a:t>;</a:t>
            </a:r>
            <a:r>
              <a:rPr lang="ru-RU" sz="1400" b="1" i="1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/>
              <a:t>- палеогеновая;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/>
              <a:t>- меловая;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/>
              <a:t>- юрская;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/>
              <a:t>… </a:t>
            </a:r>
            <a:r>
              <a:rPr lang="ru-RU" sz="1200" i="1" dirty="0"/>
              <a:t>и т.д.</a:t>
            </a:r>
            <a:endParaRPr lang="ru-RU" sz="1200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ru-RU" sz="2400" smtClean="0"/>
              <a:t>Выбор стратиграфических объектов по </a:t>
            </a:r>
            <a:r>
              <a:rPr lang="ru-RU" sz="2400" b="1" smtClean="0"/>
              <a:t>серийной легенде</a:t>
            </a:r>
            <a:r>
              <a:rPr lang="ru-RU" sz="2400" smtClean="0"/>
              <a:t>; по </a:t>
            </a:r>
            <a:r>
              <a:rPr lang="ru-RU" sz="2400" b="1" smtClean="0"/>
              <a:t>номенклатуре листа</a:t>
            </a:r>
          </a:p>
        </p:txBody>
      </p:sp>
      <p:pic>
        <p:nvPicPr>
          <p:cNvPr id="3891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1916113"/>
            <a:ext cx="3706813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1188" y="1589088"/>
            <a:ext cx="2520950" cy="166211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/>
              <a:t>Выбор </a:t>
            </a:r>
            <a:r>
              <a:rPr lang="ru-RU" sz="1600" b="1" u="sng" dirty="0"/>
              <a:t>по серийной легенде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- балтийская</a:t>
            </a:r>
            <a:r>
              <a:rPr lang="en-US" sz="1400" i="1" dirty="0"/>
              <a:t>;</a:t>
            </a:r>
            <a:endParaRPr lang="ru-RU" sz="1400" i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- мезенская </a:t>
            </a:r>
            <a:r>
              <a:rPr lang="en-US" sz="1400" i="1" dirty="0"/>
              <a:t>;</a:t>
            </a:r>
            <a:r>
              <a:rPr lang="ru-RU" sz="1400" i="1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- центрально-европейская;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- уральская;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… </a:t>
            </a:r>
            <a:r>
              <a:rPr lang="ru-RU" sz="1200" i="1" dirty="0"/>
              <a:t>и т.д.</a:t>
            </a:r>
            <a:endParaRPr lang="ru-RU" sz="1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11188" y="3446463"/>
            <a:ext cx="2520950" cy="323215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/>
              <a:t>Выбор </a:t>
            </a:r>
            <a:r>
              <a:rPr lang="ru-RU" sz="1600" b="1" u="sng" dirty="0"/>
              <a:t>по номенклатуре листа м-ба 1:1 000 </a:t>
            </a:r>
            <a:r>
              <a:rPr lang="ru-RU" sz="1600" b="1" u="sng" dirty="0"/>
              <a:t>000</a:t>
            </a:r>
            <a:r>
              <a:rPr lang="en-US" sz="1600" b="1" u="sng" dirty="0"/>
              <a:t>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/>
              <a:t>1:</a:t>
            </a:r>
            <a:r>
              <a:rPr lang="en-US" sz="1600" b="1" u="sng" dirty="0"/>
              <a:t>2</a:t>
            </a:r>
            <a:r>
              <a:rPr lang="ru-RU" sz="1600" b="1" u="sng" dirty="0"/>
              <a:t>00 </a:t>
            </a:r>
            <a:r>
              <a:rPr lang="ru-RU" sz="1600" b="1" u="sng" dirty="0"/>
              <a:t>000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/>
              <a:t> …</a:t>
            </a:r>
            <a:endParaRPr lang="ru-RU" sz="1600" i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Центральный округ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 Белгородская область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  M(35)36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   </a:t>
            </a:r>
            <a:r>
              <a:rPr lang="en-US" sz="1400" i="1" dirty="0"/>
              <a:t>  </a:t>
            </a:r>
            <a:r>
              <a:rPr lang="ru-RU" sz="1400" i="1" dirty="0"/>
              <a:t>М-36-XII</a:t>
            </a:r>
            <a:endParaRPr lang="ru-RU" sz="1400" i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  M37(38)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   </a:t>
            </a:r>
            <a:r>
              <a:rPr lang="en-US" sz="1400" i="1" dirty="0"/>
              <a:t>  </a:t>
            </a:r>
            <a:r>
              <a:rPr lang="ru-RU" sz="1400" i="1" dirty="0"/>
              <a:t>M-37-II</a:t>
            </a:r>
            <a:endParaRPr lang="ru-RU" sz="1400" i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   </a:t>
            </a:r>
            <a:r>
              <a:rPr lang="en-US" sz="1400" i="1" dirty="0"/>
              <a:t>  </a:t>
            </a:r>
            <a:r>
              <a:rPr lang="ru-RU" sz="1400" i="1" dirty="0"/>
              <a:t>M-37-III</a:t>
            </a:r>
            <a:endParaRPr lang="ru-RU" sz="1400" i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   </a:t>
            </a:r>
            <a:r>
              <a:rPr lang="en-US" sz="1400" i="1" dirty="0"/>
              <a:t>  </a:t>
            </a:r>
            <a:r>
              <a:rPr lang="ru-RU" sz="1400" i="1" dirty="0"/>
              <a:t>M-37-VII</a:t>
            </a:r>
            <a:endParaRPr lang="ru-RU" sz="1400" i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  </a:t>
            </a:r>
            <a:r>
              <a:rPr lang="en-US" sz="1400" i="1" dirty="0"/>
              <a:t>  </a:t>
            </a:r>
            <a:r>
              <a:rPr lang="ru-RU" sz="1400" i="1" dirty="0"/>
              <a:t> </a:t>
            </a:r>
            <a:r>
              <a:rPr lang="ru-RU" sz="1400" i="1" dirty="0"/>
              <a:t>M-37-VIII;</a:t>
            </a:r>
            <a:endParaRPr lang="ru-RU" sz="1400" i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/>
              <a:t>… </a:t>
            </a:r>
            <a:r>
              <a:rPr lang="ru-RU" sz="1200" i="1" dirty="0"/>
              <a:t>и т.д.</a:t>
            </a:r>
            <a:endParaRPr lang="ru-RU" sz="1200" i="1" dirty="0"/>
          </a:p>
        </p:txBody>
      </p:sp>
      <p:pic>
        <p:nvPicPr>
          <p:cNvPr id="38917" name="Рисунок 7"/>
          <p:cNvPicPr>
            <a:picLocks noChangeAspect="1"/>
          </p:cNvPicPr>
          <p:nvPr/>
        </p:nvPicPr>
        <p:blipFill>
          <a:blip r:embed="rId3"/>
          <a:srcRect r="29572" b="10677"/>
          <a:stretch>
            <a:fillRect/>
          </a:stretch>
        </p:blipFill>
        <p:spPr bwMode="auto">
          <a:xfrm>
            <a:off x="5056188" y="3495675"/>
            <a:ext cx="3043237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/>
              <a:t>Пример </a:t>
            </a:r>
            <a:r>
              <a:rPr lang="ru-RU" sz="2400" dirty="0" smtClean="0"/>
              <a:t>полной информации по стратиграфическому объекту  </a:t>
            </a:r>
            <a:r>
              <a:rPr lang="ru-RU" sz="2400" b="1" dirty="0" smtClean="0"/>
              <a:t>опорный разрез «Средние </a:t>
            </a:r>
            <a:r>
              <a:rPr lang="ru-RU" sz="2400" b="1" dirty="0"/>
              <a:t>ворота р. </a:t>
            </a:r>
            <a:r>
              <a:rPr lang="ru-RU" sz="2400" b="1" dirty="0" smtClean="0"/>
              <a:t>Шарью»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3993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557338"/>
            <a:ext cx="7453312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Опорный разрез «Средние </a:t>
            </a:r>
            <a:r>
              <a:rPr lang="ru-RU" sz="2400" dirty="0"/>
              <a:t>ворота р. </a:t>
            </a:r>
            <a:r>
              <a:rPr lang="ru-RU" sz="2400" dirty="0" smtClean="0"/>
              <a:t>Шарью»: </a:t>
            </a:r>
            <a:br>
              <a:rPr lang="ru-RU" sz="2400" dirty="0" smtClean="0"/>
            </a:br>
            <a:r>
              <a:rPr lang="ru-RU" sz="2400" b="1" dirty="0" smtClean="0"/>
              <a:t>положение на карте-схеме</a:t>
            </a:r>
            <a:r>
              <a:rPr lang="ru-RU" sz="2200" b="1" dirty="0"/>
              <a:t/>
            </a:r>
            <a:br>
              <a:rPr lang="ru-RU" sz="2200" b="1" dirty="0"/>
            </a:br>
            <a:endParaRPr lang="ru-RU" sz="2200" b="1" dirty="0"/>
          </a:p>
        </p:txBody>
      </p:sp>
      <p:pic>
        <p:nvPicPr>
          <p:cNvPr id="4096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622425"/>
            <a:ext cx="5559425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Опорный разрез «Средние </a:t>
            </a:r>
            <a:r>
              <a:rPr lang="ru-RU" sz="2400" dirty="0"/>
              <a:t>ворота р. </a:t>
            </a:r>
            <a:r>
              <a:rPr lang="ru-RU" sz="2400" dirty="0" smtClean="0"/>
              <a:t>Шарью»: </a:t>
            </a:r>
            <a:br>
              <a:rPr lang="ru-RU" sz="2400" dirty="0" smtClean="0"/>
            </a:br>
            <a:r>
              <a:rPr lang="ru-RU" sz="2400" b="1" dirty="0" smtClean="0"/>
              <a:t>положение на интерактивной </a:t>
            </a:r>
            <a:r>
              <a:rPr lang="ru-RU" sz="2400" b="1" dirty="0" err="1" smtClean="0"/>
              <a:t>топокарте</a:t>
            </a:r>
            <a:r>
              <a:rPr lang="ru-RU" sz="2200" b="1" dirty="0"/>
              <a:t/>
            </a:r>
            <a:br>
              <a:rPr lang="ru-RU" sz="2200" b="1" dirty="0"/>
            </a:br>
            <a:endParaRPr lang="ru-RU" sz="2200" b="1" dirty="0"/>
          </a:p>
        </p:txBody>
      </p:sp>
      <p:pic>
        <p:nvPicPr>
          <p:cNvPr id="4198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557338"/>
            <a:ext cx="5927725" cy="51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83575" cy="990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latin typeface="+mn-lt"/>
              </a:rPr>
              <a:t>Навигация по сайту</a:t>
            </a:r>
            <a:r>
              <a:rPr lang="en-US" sz="2400" dirty="0" smtClean="0">
                <a:latin typeface="+mn-lt"/>
              </a:rPr>
              <a:t>:</a:t>
            </a:r>
            <a:r>
              <a:rPr lang="ru-RU" sz="2400" dirty="0" smtClean="0">
                <a:latin typeface="+mn-lt"/>
              </a:rPr>
              <a:t>  использование карт разных масштабов </a:t>
            </a:r>
            <a:r>
              <a:rPr lang="ru-RU" sz="2400" b="1" dirty="0" smtClean="0">
                <a:latin typeface="+mn-lt"/>
              </a:rPr>
              <a:t>(федеральный уровень)</a:t>
            </a:r>
            <a:endParaRPr lang="ru-RU" sz="2400" b="1" dirty="0">
              <a:latin typeface="+mn-lt"/>
            </a:endParaRPr>
          </a:p>
        </p:txBody>
      </p:sp>
      <p:pic>
        <p:nvPicPr>
          <p:cNvPr id="43010" name="Picture 2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700213"/>
            <a:ext cx="806450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395288" y="5737225"/>
            <a:ext cx="5832475" cy="5857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latin typeface="Calibri" pitchFamily="34" charset="0"/>
              </a:rPr>
              <a:t>Выбор объекта мирового уровня значимости (Оз. Могильное)</a:t>
            </a:r>
          </a:p>
          <a:p>
            <a:r>
              <a:rPr lang="ru-RU" sz="1600" i="1">
                <a:latin typeface="Calibri" pitchFamily="34" charset="0"/>
              </a:rPr>
              <a:t> на интерактивной </a:t>
            </a:r>
            <a:r>
              <a:rPr lang="ru-RU" sz="1600" b="1" i="1">
                <a:latin typeface="Calibri" pitchFamily="34" charset="0"/>
              </a:rPr>
              <a:t>карте России</a:t>
            </a:r>
            <a:r>
              <a:rPr lang="ru-RU" sz="1600" i="1">
                <a:latin typeface="Calibri" pitchFamily="34" charset="0"/>
              </a:rPr>
              <a:t>.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892175" y="2852738"/>
            <a:ext cx="1079500" cy="287813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5313" y="1700213"/>
            <a:ext cx="53435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83575" cy="990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latin typeface="+mn-lt"/>
              </a:rPr>
              <a:t>Навигация по сайту</a:t>
            </a:r>
            <a:r>
              <a:rPr lang="en-US" sz="2400" dirty="0" smtClean="0">
                <a:latin typeface="+mn-lt"/>
              </a:rPr>
              <a:t>:</a:t>
            </a:r>
            <a:r>
              <a:rPr lang="ru-RU" sz="2400" dirty="0" smtClean="0">
                <a:latin typeface="+mn-lt"/>
              </a:rPr>
              <a:t>  использование карт разных масштабов (</a:t>
            </a:r>
            <a:r>
              <a:rPr lang="ru-RU" sz="2400" b="1" dirty="0" smtClean="0">
                <a:latin typeface="+mn-lt"/>
              </a:rPr>
              <a:t>региональный уровень</a:t>
            </a:r>
            <a:r>
              <a:rPr lang="ru-RU" sz="2400" dirty="0" smtClean="0">
                <a:latin typeface="+mn-lt"/>
              </a:rPr>
              <a:t>)</a:t>
            </a:r>
            <a:endParaRPr lang="ru-RU" sz="24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288" y="2708275"/>
            <a:ext cx="2520950" cy="18161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/>
              <a:t>Для получения информации по объекту </a:t>
            </a:r>
            <a:r>
              <a:rPr lang="ru-RU" sz="1600" b="1" i="1" dirty="0"/>
              <a:t>регионального уровня </a:t>
            </a:r>
            <a:r>
              <a:rPr lang="ru-RU" sz="1600" i="1" dirty="0"/>
              <a:t>значимости нужно перейти к карте соответствующего </a:t>
            </a:r>
            <a:r>
              <a:rPr lang="ru-RU" sz="1600" b="1" i="1" dirty="0"/>
              <a:t>федерального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83575" cy="990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latin typeface="+mn-lt"/>
              </a:rPr>
              <a:t>Навигация по сайту</a:t>
            </a:r>
            <a:r>
              <a:rPr lang="en-US" sz="2400" dirty="0" smtClean="0">
                <a:latin typeface="+mn-lt"/>
              </a:rPr>
              <a:t>:</a:t>
            </a:r>
            <a:r>
              <a:rPr lang="ru-RU" sz="2400" dirty="0" smtClean="0">
                <a:latin typeface="+mn-lt"/>
              </a:rPr>
              <a:t>  использование карт разных масштабов (</a:t>
            </a:r>
            <a:r>
              <a:rPr lang="ru-RU" sz="2400" b="1" dirty="0" smtClean="0">
                <a:latin typeface="+mn-lt"/>
              </a:rPr>
              <a:t>местный уровень</a:t>
            </a:r>
            <a:r>
              <a:rPr lang="ru-RU" sz="2400" dirty="0" smtClean="0">
                <a:latin typeface="+mn-lt"/>
              </a:rPr>
              <a:t>)</a:t>
            </a:r>
            <a:endParaRPr lang="ru-RU" sz="2400" dirty="0">
              <a:latin typeface="+mn-lt"/>
            </a:endParaRPr>
          </a:p>
        </p:txBody>
      </p:sp>
      <p:pic>
        <p:nvPicPr>
          <p:cNvPr id="45058" name="Picture 2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1557338"/>
            <a:ext cx="561022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0825" y="2708275"/>
            <a:ext cx="2376488" cy="206216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/>
              <a:t>Для получения информации по объекту </a:t>
            </a:r>
            <a:r>
              <a:rPr lang="ru-RU" sz="1600" b="1" i="1" dirty="0"/>
              <a:t>регионального</a:t>
            </a:r>
            <a:r>
              <a:rPr lang="ru-RU" sz="1600" i="1" dirty="0"/>
              <a:t>  и </a:t>
            </a:r>
            <a:r>
              <a:rPr lang="ru-RU" sz="1600" b="1" i="1" dirty="0"/>
              <a:t>местного уровня </a:t>
            </a:r>
            <a:r>
              <a:rPr lang="ru-RU" sz="1600" i="1" dirty="0"/>
              <a:t>значимости нужно перейти к карте </a:t>
            </a:r>
            <a:r>
              <a:rPr lang="ru-RU" sz="1600" i="1" dirty="0"/>
              <a:t>соответствующей </a:t>
            </a:r>
            <a:r>
              <a:rPr lang="ru-RU" sz="1600" b="1" i="1" dirty="0"/>
              <a:t>области</a:t>
            </a:r>
            <a:endParaRPr lang="ru-RU" sz="1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68313" y="228600"/>
            <a:ext cx="8496300" cy="990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latin typeface="+mn-lt"/>
              </a:rPr>
              <a:t>Навигация по сайту</a:t>
            </a:r>
            <a:r>
              <a:rPr lang="en-US" sz="2400" dirty="0" smtClean="0">
                <a:latin typeface="+mn-lt"/>
              </a:rPr>
              <a:t>:</a:t>
            </a:r>
            <a:r>
              <a:rPr lang="ru-RU" sz="2400" dirty="0" smtClean="0">
                <a:latin typeface="+mn-lt"/>
              </a:rPr>
              <a:t>  выбор </a:t>
            </a:r>
            <a:r>
              <a:rPr lang="ru-RU" sz="2400" dirty="0">
                <a:latin typeface="+mn-lt"/>
              </a:rPr>
              <a:t>объекта из </a:t>
            </a:r>
            <a:r>
              <a:rPr lang="ru-RU" sz="2400" b="1" dirty="0" smtClean="0">
                <a:latin typeface="+mn-lt"/>
              </a:rPr>
              <a:t>списка </a:t>
            </a:r>
            <a:r>
              <a:rPr lang="ru-RU" sz="2400" dirty="0" smtClean="0">
                <a:latin typeface="+mn-lt"/>
              </a:rPr>
              <a:t>объектов </a:t>
            </a:r>
            <a:r>
              <a:rPr lang="ru-RU" sz="2400" dirty="0">
                <a:latin typeface="+mn-lt"/>
              </a:rPr>
              <a:t>округа\области\района</a:t>
            </a:r>
          </a:p>
        </p:txBody>
      </p:sp>
      <p:pic>
        <p:nvPicPr>
          <p:cNvPr id="46082" name="Picture 2" descr="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1844675"/>
            <a:ext cx="64516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09550" y="2708275"/>
            <a:ext cx="2058988" cy="11699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Формирование </a:t>
            </a:r>
            <a:r>
              <a:rPr lang="ru-RU" sz="1400" b="1" dirty="0"/>
              <a:t>списка объектов</a:t>
            </a:r>
            <a:r>
              <a:rPr lang="ru-RU" sz="1400" dirty="0"/>
              <a:t> выбранного района (</a:t>
            </a:r>
            <a:r>
              <a:rPr lang="ru-RU" sz="1400" dirty="0" err="1"/>
              <a:t>Приозерского</a:t>
            </a:r>
            <a:r>
              <a:rPr lang="ru-RU" sz="1400" dirty="0"/>
              <a:t> района Ленинградской области) </a:t>
            </a:r>
          </a:p>
        </p:txBody>
      </p:sp>
      <p:sp>
        <p:nvSpPr>
          <p:cNvPr id="5" name="Овал 4"/>
          <p:cNvSpPr/>
          <p:nvPr/>
        </p:nvSpPr>
        <p:spPr>
          <a:xfrm>
            <a:off x="7488238" y="2541588"/>
            <a:ext cx="1476375" cy="39608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9550" y="4941888"/>
            <a:ext cx="2058988" cy="1168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Найти объект также можно, вводя его название (часть названия </a:t>
            </a:r>
            <a:r>
              <a:rPr lang="ru-RU" sz="1400" dirty="0"/>
              <a:t>) в </a:t>
            </a:r>
            <a:r>
              <a:rPr lang="ru-RU" sz="1400" b="1" dirty="0"/>
              <a:t>строку </a:t>
            </a:r>
            <a:r>
              <a:rPr lang="ru-RU" sz="1400" b="1" dirty="0"/>
              <a:t>поиска </a:t>
            </a:r>
          </a:p>
        </p:txBody>
      </p:sp>
      <p:cxnSp>
        <p:nvCxnSpPr>
          <p:cNvPr id="8" name="Соединительная линия уступом 7"/>
          <p:cNvCxnSpPr>
            <a:stCxn id="7" idx="3"/>
          </p:cNvCxnSpPr>
          <p:nvPr/>
        </p:nvCxnSpPr>
        <p:spPr>
          <a:xfrm flipV="1">
            <a:off x="2268538" y="2205038"/>
            <a:ext cx="5543550" cy="3321050"/>
          </a:xfrm>
          <a:prstGeom prst="bentConnector3">
            <a:avLst>
              <a:gd name="adj1" fmla="val 80176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Содержимое 2"/>
          <p:cNvSpPr>
            <a:spLocks noGrp="1"/>
          </p:cNvSpPr>
          <p:nvPr>
            <p:ph idx="1"/>
          </p:nvPr>
        </p:nvSpPr>
        <p:spPr>
          <a:xfrm>
            <a:off x="179388" y="2060575"/>
            <a:ext cx="8569325" cy="4392613"/>
          </a:xfrm>
        </p:spPr>
        <p:txBody>
          <a:bodyPr/>
          <a:lstStyle/>
          <a:p>
            <a:pPr algn="just"/>
            <a:r>
              <a:rPr lang="ru-RU" sz="2000" b="1" smtClean="0"/>
              <a:t>Уникальные геологические объекты (УГО):</a:t>
            </a:r>
          </a:p>
          <a:p>
            <a:pPr algn="just"/>
            <a:r>
              <a:rPr lang="ru-RU" sz="2000" smtClean="0"/>
              <a:t>1) естественные и/или искусственные обнажения участков недр, характеризующие опорные и стратотипические разрезы и эталонные массивы, используемые для обоснования выделения общих и/или региональных (местных) подразделений.</a:t>
            </a:r>
            <a:endParaRPr lang="ru-RU" sz="2000" b="1" smtClean="0"/>
          </a:p>
          <a:p>
            <a:pPr algn="just"/>
            <a:r>
              <a:rPr lang="ru-RU" sz="2000" smtClean="0"/>
              <a:t>2) уникальные (редкие с точки зрения особенностей состава и строения, геолого-промышленного типа, перечня полезных компонентов,) месторождения полезных ископаемых;</a:t>
            </a:r>
            <a:endParaRPr lang="ru-RU" sz="2000" b="1" smtClean="0"/>
          </a:p>
          <a:p>
            <a:pPr algn="just"/>
            <a:r>
              <a:rPr lang="ru-RU" sz="2000" smtClean="0"/>
              <a:t>3) уникальные (редкие с точки зрения особенностей состава, строения и условий залегания, а также встречаемости в естественных (природных) условиях) геологические объекты, имеющие научное, культурное, эстетическое, прикладное и иное значение для Российской Федерации или отдельного региона.</a:t>
            </a:r>
          </a:p>
          <a:p>
            <a:pPr algn="just"/>
            <a:endParaRPr lang="ru-RU" sz="200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260350"/>
            <a:ext cx="8694738" cy="1525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228600"/>
            <a:ext cx="8424863" cy="990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Страница </a:t>
            </a:r>
            <a:r>
              <a:rPr lang="ru-RU" sz="2400" b="1" dirty="0">
                <a:latin typeface="+mn-lt"/>
              </a:rPr>
              <a:t>полной информации </a:t>
            </a:r>
            <a:r>
              <a:rPr lang="ru-RU" sz="2400" dirty="0">
                <a:latin typeface="+mn-lt"/>
              </a:rPr>
              <a:t>по выбранному объекту </a:t>
            </a:r>
          </a:p>
        </p:txBody>
      </p:sp>
      <p:pic>
        <p:nvPicPr>
          <p:cNvPr id="47106" name="Picture 2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622425"/>
            <a:ext cx="5946775" cy="5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443663" y="1630363"/>
            <a:ext cx="2376487" cy="50927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Здесь представлены следующие данные: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i="1" dirty="0"/>
              <a:t>-  </a:t>
            </a:r>
            <a:r>
              <a:rPr lang="ru-RU" sz="1400" i="1" dirty="0"/>
              <a:t>геологический профиль,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i="1" dirty="0"/>
              <a:t>- общая площадь,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i="1" dirty="0"/>
              <a:t>- год создания,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i="1" dirty="0"/>
              <a:t>- современный статус,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i="1" dirty="0"/>
              <a:t>- нормативно-правовая основа функционирования,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i="1" dirty="0"/>
              <a:t>- краткое описание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i="1" dirty="0"/>
              <a:t>- географическое положение, координаты центра, крупномасштабная карта-схема,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i="1" dirty="0"/>
              <a:t>- ссылки на информационные ресурсы,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i="1" dirty="0"/>
              <a:t>- рекомендации по возможности использования объекта в сфере </a:t>
            </a:r>
            <a:r>
              <a:rPr lang="ru-RU" sz="1400" i="1" dirty="0" err="1"/>
              <a:t>геотуризма</a:t>
            </a:r>
            <a:r>
              <a:rPr lang="ru-RU" sz="1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609600" y="307975"/>
            <a:ext cx="6262688" cy="831850"/>
          </a:xfrm>
        </p:spPr>
        <p:txBody>
          <a:bodyPr wrap="non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+mn-lt"/>
              </a:rPr>
              <a:t>Продолжение страницы </a:t>
            </a:r>
            <a:br>
              <a:rPr lang="ru-RU" sz="2400" dirty="0" smtClean="0">
                <a:latin typeface="+mn-lt"/>
              </a:rPr>
            </a:br>
            <a:r>
              <a:rPr lang="ru-RU" sz="2400" b="1" dirty="0" smtClean="0">
                <a:latin typeface="+mn-lt"/>
              </a:rPr>
              <a:t>полной </a:t>
            </a:r>
            <a:r>
              <a:rPr lang="ru-RU" sz="2400" b="1" dirty="0">
                <a:latin typeface="+mn-lt"/>
              </a:rPr>
              <a:t>информации </a:t>
            </a:r>
            <a:r>
              <a:rPr lang="ru-RU" sz="2400" dirty="0">
                <a:latin typeface="+mn-lt"/>
              </a:rPr>
              <a:t>по выбранному объекту</a:t>
            </a:r>
          </a:p>
        </p:txBody>
      </p:sp>
      <p:pic>
        <p:nvPicPr>
          <p:cNvPr id="48130" name="Picture 2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688" y="1700213"/>
            <a:ext cx="57340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732588" y="2098675"/>
            <a:ext cx="2057400" cy="9540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Кнопки выбора </a:t>
            </a:r>
            <a:r>
              <a:rPr lang="ru-RU" sz="1400" b="1" dirty="0"/>
              <a:t>дополнительной информации </a:t>
            </a:r>
            <a:r>
              <a:rPr lang="ru-RU" sz="1400" dirty="0"/>
              <a:t>на странице объекта</a:t>
            </a:r>
            <a:endParaRPr lang="ru-RU" sz="1400" b="1" dirty="0"/>
          </a:p>
        </p:txBody>
      </p:sp>
      <p:cxnSp>
        <p:nvCxnSpPr>
          <p:cNvPr id="7" name="Прямая со стрелкой 6"/>
          <p:cNvCxnSpPr>
            <a:stCxn id="5" idx="1"/>
          </p:cNvCxnSpPr>
          <p:nvPr/>
        </p:nvCxnSpPr>
        <p:spPr>
          <a:xfrm flipH="1">
            <a:off x="6084888" y="2576513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573463"/>
            <a:ext cx="1692275" cy="14033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0243" name="Picture 3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7213" y="3943350"/>
            <a:ext cx="1811337" cy="11731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0244" name="Picture 4" descr="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4406900"/>
            <a:ext cx="1651000" cy="1225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0245" name="Picture 5" descr="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9338" y="4938713"/>
            <a:ext cx="1397000" cy="1325562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0246" name="Picture 6" descr="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0425" y="5373688"/>
            <a:ext cx="2433638" cy="1376362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cxnSp>
        <p:nvCxnSpPr>
          <p:cNvPr id="11" name="Прямая со стрелкой 10"/>
          <p:cNvCxnSpPr/>
          <p:nvPr/>
        </p:nvCxnSpPr>
        <p:spPr>
          <a:xfrm flipH="1">
            <a:off x="1258888" y="2708275"/>
            <a:ext cx="288925" cy="792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484438" y="2708275"/>
            <a:ext cx="249237" cy="1152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541713" y="2708275"/>
            <a:ext cx="598487" cy="15668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500563" y="2708275"/>
            <a:ext cx="1057275" cy="2160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508625" y="2708275"/>
            <a:ext cx="1647825" cy="2592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750" y="228600"/>
            <a:ext cx="8424863" cy="990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+mn-lt"/>
              </a:rPr>
              <a:t>Дополнительная информация</a:t>
            </a:r>
            <a:r>
              <a:rPr lang="ru-RU" sz="2400" b="1" dirty="0" smtClean="0">
                <a:latin typeface="+mn-lt"/>
              </a:rPr>
              <a:t>: интерактивная </a:t>
            </a:r>
            <a:r>
              <a:rPr lang="ru-RU" sz="2400" b="1" dirty="0" err="1" smtClean="0">
                <a:latin typeface="+mn-lt"/>
              </a:rPr>
              <a:t>топокарта</a:t>
            </a:r>
            <a:r>
              <a:rPr lang="ru-RU" sz="2400" b="1" dirty="0" smtClean="0">
                <a:latin typeface="+mn-lt"/>
              </a:rPr>
              <a:t> района</a:t>
            </a:r>
            <a:endParaRPr lang="ru-RU" sz="2400" dirty="0">
              <a:latin typeface="+mn-lt"/>
            </a:endParaRPr>
          </a:p>
        </p:txBody>
      </p:sp>
      <p:pic>
        <p:nvPicPr>
          <p:cNvPr id="49154" name="Picture 2" descr="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1633538"/>
            <a:ext cx="5900737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3850" y="1916113"/>
            <a:ext cx="2057400" cy="9540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На карте обозначено местоположение </a:t>
            </a:r>
            <a:r>
              <a:rPr lang="ru-RU" sz="1400" dirty="0"/>
              <a:t>выбранного объекта и соседних объектов</a:t>
            </a:r>
            <a:endParaRPr lang="ru-RU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850" y="4221163"/>
            <a:ext cx="2057400" cy="2032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Карта является активной, т.е. при неведении курсора на объект высвечивается его название и появляется возможность вызвать окно с информацией по этому объекту</a:t>
            </a:r>
            <a:endParaRPr lang="ru-RU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+mn-lt"/>
              </a:rPr>
              <a:t>Дополнительная информация</a:t>
            </a:r>
            <a:r>
              <a:rPr lang="ru-RU" sz="2400" b="1" dirty="0" smtClean="0">
                <a:latin typeface="+mn-lt"/>
              </a:rPr>
              <a:t>: геологическая </a:t>
            </a:r>
            <a:r>
              <a:rPr lang="ru-RU" sz="2400" b="1" dirty="0">
                <a:latin typeface="+mn-lt"/>
              </a:rPr>
              <a:t>карта </a:t>
            </a:r>
            <a:r>
              <a:rPr lang="ru-RU" sz="2400" dirty="0">
                <a:latin typeface="+mn-lt"/>
              </a:rPr>
              <a:t>района объекта </a:t>
            </a:r>
          </a:p>
        </p:txBody>
      </p:sp>
      <p:pic>
        <p:nvPicPr>
          <p:cNvPr id="50178" name="Picture 2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619250"/>
            <a:ext cx="73279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12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3068638"/>
            <a:ext cx="1314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3203575" y="3213100"/>
            <a:ext cx="288925" cy="2873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806575" y="3179763"/>
            <a:ext cx="514350" cy="4587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+mn-lt"/>
              </a:rPr>
              <a:t>Дополнительная информация</a:t>
            </a:r>
            <a:r>
              <a:rPr lang="ru-RU" sz="2400" b="1" dirty="0" smtClean="0">
                <a:latin typeface="+mn-lt"/>
              </a:rPr>
              <a:t>: фотографии </a:t>
            </a:r>
            <a:r>
              <a:rPr lang="ru-RU" sz="2400" dirty="0" smtClean="0">
                <a:latin typeface="+mn-lt"/>
              </a:rPr>
              <a:t>объекта </a:t>
            </a:r>
            <a:endParaRPr lang="ru-RU" sz="2400" dirty="0">
              <a:latin typeface="+mn-lt"/>
            </a:endParaRPr>
          </a:p>
        </p:txBody>
      </p:sp>
      <p:pic>
        <p:nvPicPr>
          <p:cNvPr id="13314" name="Picture 2" descr="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4613" y="1628775"/>
            <a:ext cx="6407150" cy="47529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3315" name="Picture 3" descr="13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62238"/>
            <a:ext cx="3011488" cy="39909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+mn-lt"/>
              </a:rPr>
              <a:t>Дополнительная информация</a:t>
            </a:r>
            <a:r>
              <a:rPr lang="ru-RU" sz="2400" b="1" dirty="0" smtClean="0">
                <a:latin typeface="+mn-lt"/>
              </a:rPr>
              <a:t>: </a:t>
            </a:r>
            <a:r>
              <a:rPr lang="ru-RU" sz="2400" b="1" dirty="0">
                <a:latin typeface="+mn-lt"/>
              </a:rPr>
              <a:t>паспорт особо охраняемой природной территории </a:t>
            </a:r>
          </a:p>
        </p:txBody>
      </p:sp>
      <p:pic>
        <p:nvPicPr>
          <p:cNvPr id="52226" name="Picture 2" descr="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614488"/>
            <a:ext cx="5364162" cy="50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288" y="228600"/>
            <a:ext cx="8370887" cy="990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+mn-lt"/>
              </a:rPr>
              <a:t>Дополнительная информация</a:t>
            </a:r>
            <a:r>
              <a:rPr lang="ru-RU" sz="2400" b="1" dirty="0" smtClean="0">
                <a:latin typeface="+mn-lt"/>
              </a:rPr>
              <a:t>: </a:t>
            </a:r>
            <a:r>
              <a:rPr lang="ru-RU" sz="2400" b="1" dirty="0">
                <a:latin typeface="+mn-lt"/>
              </a:rPr>
              <a:t>статьи по теме, </a:t>
            </a:r>
            <a:r>
              <a:rPr lang="ru-RU" sz="2400" b="1" dirty="0" smtClean="0">
                <a:latin typeface="+mn-lt"/>
              </a:rPr>
              <a:t> путеводители, т.д.</a:t>
            </a:r>
            <a:endParaRPr lang="ru-RU" sz="2400" b="1" dirty="0">
              <a:latin typeface="+mn-lt"/>
            </a:endParaRPr>
          </a:p>
        </p:txBody>
      </p:sp>
      <p:pic>
        <p:nvPicPr>
          <p:cNvPr id="53250" name="Picture 2" descr="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060575"/>
            <a:ext cx="6621463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288" y="228600"/>
            <a:ext cx="8370887" cy="990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Форма </a:t>
            </a:r>
            <a:r>
              <a:rPr lang="ru-RU" sz="2400" b="1" dirty="0">
                <a:latin typeface="+mn-lt"/>
              </a:rPr>
              <a:t>обратной связи </a:t>
            </a:r>
            <a:r>
              <a:rPr lang="ru-RU" sz="2400" dirty="0">
                <a:latin typeface="+mn-lt"/>
              </a:rPr>
              <a:t>с пользователями системы</a:t>
            </a:r>
            <a:endParaRPr lang="ru-RU" sz="2400" b="1" dirty="0">
              <a:latin typeface="+mn-lt"/>
            </a:endParaRPr>
          </a:p>
        </p:txBody>
      </p:sp>
      <p:pic>
        <p:nvPicPr>
          <p:cNvPr id="54274" name="Picture 2" descr="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2840038"/>
            <a:ext cx="26479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27088" y="2103438"/>
            <a:ext cx="2058987" cy="1600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Для организации возможности </a:t>
            </a:r>
            <a:r>
              <a:rPr lang="ru-RU" sz="1400" b="1" i="1" dirty="0"/>
              <a:t>интерактивной связи </a:t>
            </a:r>
            <a:r>
              <a:rPr lang="ru-RU" sz="1400" i="1" dirty="0"/>
              <a:t>с пользователями предусмотрено окно </a:t>
            </a:r>
            <a:r>
              <a:rPr lang="ru-RU" sz="1400" b="1" i="1" dirty="0"/>
              <a:t>“Форма обратной связи”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72225" y="4437063"/>
            <a:ext cx="1800225" cy="1600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Сообщение, отправленное пользователем, получает и обрабатывает </a:t>
            </a:r>
            <a:r>
              <a:rPr lang="ru-RU" sz="1400" b="1" i="1" dirty="0"/>
              <a:t>администратор системы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288" y="228600"/>
            <a:ext cx="8370887" cy="990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+mn-lt"/>
              </a:rPr>
              <a:t>Статистика посещений сайта</a:t>
            </a:r>
            <a:endParaRPr lang="ru-RU" sz="2400" b="1" dirty="0">
              <a:latin typeface="+mn-lt"/>
            </a:endParaRPr>
          </a:p>
        </p:txBody>
      </p:sp>
      <p:pic>
        <p:nvPicPr>
          <p:cNvPr id="55298" name="Picture 2" descr="J:\Irina\geomem\docs\prez-Internet\pri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620713"/>
            <a:ext cx="2603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388" y="4437063"/>
            <a:ext cx="1439862" cy="93821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i="1" dirty="0"/>
              <a:t>Статистика посещения сайта пользователями в течении </a:t>
            </a:r>
            <a:r>
              <a:rPr lang="ru-RU" sz="1100" b="1" i="1" dirty="0"/>
              <a:t>марта-апреля</a:t>
            </a:r>
            <a:r>
              <a:rPr lang="ru-RU" sz="1100" i="1" dirty="0"/>
              <a:t>.</a:t>
            </a:r>
            <a:endParaRPr lang="ru-RU" sz="1100" b="1" i="1" dirty="0"/>
          </a:p>
        </p:txBody>
      </p:sp>
      <p:pic>
        <p:nvPicPr>
          <p:cNvPr id="5530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75" y="1628775"/>
            <a:ext cx="7164388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950" y="1600200"/>
            <a:ext cx="9036050" cy="4997450"/>
          </a:xfrm>
        </p:spPr>
        <p:txBody>
          <a:bodyPr>
            <a:normAutofit fontScale="25000" lnSpcReduction="20000"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320040" indent="-320040" algn="ctr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ru-RU" sz="8000" b="1" dirty="0" smtClean="0">
                <a:latin typeface="Arial" pitchFamily="34" charset="0"/>
                <a:cs typeface="Arial" pitchFamily="34" charset="0"/>
              </a:rPr>
              <a:t>Международная конференция</a:t>
            </a:r>
          </a:p>
          <a:p>
            <a:pPr marL="320040" indent="-320040" algn="ctr" fontAlgn="auto">
              <a:lnSpc>
                <a:spcPct val="17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ru-RU" sz="9600" b="1" dirty="0" smtClean="0">
                <a:latin typeface="Arial" pitchFamily="34" charset="0"/>
                <a:cs typeface="Arial" pitchFamily="34" charset="0"/>
              </a:rPr>
              <a:t>«УНИКАЛЬНЫЕ ГЕОЛОГИЧЕСКИЕ ОБЪЕКТЫ РОССИИ: СОХРАНЕНИЕ И РЕКРЕАЦИОННЫЙ ПОТЕНЦИАЛ»</a:t>
            </a:r>
          </a:p>
          <a:p>
            <a:pPr marL="320040" indent="-320040" fontAlgn="auto">
              <a:lnSpc>
                <a:spcPct val="17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ru-RU" sz="7200" b="1" dirty="0" smtClean="0">
                <a:latin typeface="Arial" pitchFamily="34" charset="0"/>
                <a:cs typeface="Arial" pitchFamily="34" charset="0"/>
              </a:rPr>
              <a:t>27–29 июня 2013, Санкт-Петербург, Россия </a:t>
            </a:r>
          </a:p>
          <a:p>
            <a:pPr marL="320040" indent="-320040" fontAlgn="auto">
              <a:lnSpc>
                <a:spcPct val="17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sz="4900" b="1" dirty="0" smtClean="0">
                <a:latin typeface="Arial" pitchFamily="34" charset="0"/>
                <a:cs typeface="Arial" pitchFamily="34" charset="0"/>
              </a:rPr>
              <a:t>Целью конференции является: </a:t>
            </a:r>
            <a:r>
              <a:rPr lang="ru-RU" sz="49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900" dirty="0" smtClean="0">
                <a:latin typeface="Arial" pitchFamily="34" charset="0"/>
                <a:cs typeface="Arial" pitchFamily="34" charset="0"/>
              </a:rPr>
            </a:br>
            <a:r>
              <a:rPr lang="ru-RU" sz="4900" dirty="0" smtClean="0">
                <a:latin typeface="Arial" pitchFamily="34" charset="0"/>
                <a:cs typeface="Arial" pitchFamily="34" charset="0"/>
              </a:rPr>
              <a:t>- разработка стратегии сохранения и эффективного использования уникальных геологических объектов (</a:t>
            </a:r>
            <a:r>
              <a:rPr lang="ru-RU" sz="4900" dirty="0" err="1" smtClean="0">
                <a:latin typeface="Arial" pitchFamily="34" charset="0"/>
                <a:cs typeface="Arial" pitchFamily="34" charset="0"/>
              </a:rPr>
              <a:t>geosites</a:t>
            </a:r>
            <a:r>
              <a:rPr lang="ru-RU" sz="4900" dirty="0" smtClean="0">
                <a:latin typeface="Arial" pitchFamily="34" charset="0"/>
                <a:cs typeface="Arial" pitchFamily="34" charset="0"/>
              </a:rPr>
              <a:t>) России,</a:t>
            </a:r>
            <a:br>
              <a:rPr lang="ru-RU" sz="4900" dirty="0" smtClean="0">
                <a:latin typeface="Arial" pitchFamily="34" charset="0"/>
                <a:cs typeface="Arial" pitchFamily="34" charset="0"/>
              </a:rPr>
            </a:br>
            <a:r>
              <a:rPr lang="ru-RU" sz="4900" dirty="0" smtClean="0">
                <a:latin typeface="Arial" pitchFamily="34" charset="0"/>
                <a:cs typeface="Arial" pitchFamily="34" charset="0"/>
              </a:rPr>
              <a:t>- разработка рекомендаций по использованию уникальных геологических объектов (УГО) при проведении регионального геологического изучения территории Российской Федерации,</a:t>
            </a:r>
            <a:br>
              <a:rPr lang="ru-RU" sz="4900" dirty="0" smtClean="0">
                <a:latin typeface="Arial" pitchFamily="34" charset="0"/>
                <a:cs typeface="Arial" pitchFamily="34" charset="0"/>
              </a:rPr>
            </a:br>
            <a:r>
              <a:rPr lang="ru-RU" sz="4900" dirty="0" smtClean="0">
                <a:latin typeface="Arial" pitchFamily="34" charset="0"/>
                <a:cs typeface="Arial" pitchFamily="34" charset="0"/>
              </a:rPr>
              <a:t>- подготовка обоснований для использования УГО для целей </a:t>
            </a:r>
            <a:r>
              <a:rPr lang="ru-RU" sz="4900" dirty="0" err="1" smtClean="0">
                <a:latin typeface="Arial" pitchFamily="34" charset="0"/>
                <a:cs typeface="Arial" pitchFamily="34" charset="0"/>
              </a:rPr>
              <a:t>геотуризма</a:t>
            </a:r>
            <a:r>
              <a:rPr lang="ru-RU" sz="49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ru-RU" sz="4900" dirty="0" smtClean="0">
                <a:latin typeface="Arial" pitchFamily="34" charset="0"/>
                <a:cs typeface="Arial" pitchFamily="34" charset="0"/>
              </a:rPr>
            </a:br>
            <a:r>
              <a:rPr lang="ru-RU" sz="4900" dirty="0" smtClean="0">
                <a:latin typeface="Arial" pitchFamily="34" charset="0"/>
                <a:cs typeface="Arial" pitchFamily="34" charset="0"/>
              </a:rPr>
              <a:t>- разработка обоснований рекреационного потенциала территорий 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endParaRPr lang="ru-RU" sz="4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188913"/>
            <a:ext cx="8693150" cy="15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3"/>
          <p:cNvSpPr txBox="1">
            <a:spLocks noChangeArrowheads="1"/>
          </p:cNvSpPr>
          <p:nvPr/>
        </p:nvSpPr>
        <p:spPr bwMode="auto">
          <a:xfrm>
            <a:off x="666750" y="620713"/>
            <a:ext cx="7712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Обращение к сайту через поисковые системы Интернета </a:t>
            </a:r>
          </a:p>
        </p:txBody>
      </p:sp>
      <p:pic>
        <p:nvPicPr>
          <p:cNvPr id="29698" name="Picture 2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0" y="1671638"/>
            <a:ext cx="5965825" cy="492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388" y="3068638"/>
            <a:ext cx="2232025" cy="954087"/>
          </a:xfrm>
          <a:prstGeom prst="rect">
            <a:avLst/>
          </a:prstGeom>
          <a:solidFill>
            <a:schemeClr val="bg2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Поиск в Яндексе по запросу </a:t>
            </a:r>
            <a:endParaRPr lang="ru-RU" sz="1400" i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“</a:t>
            </a:r>
            <a:r>
              <a:rPr lang="ru-RU" sz="1400" b="1" i="1" dirty="0"/>
              <a:t>Уникальные объекты геологические</a:t>
            </a:r>
            <a:r>
              <a:rPr lang="ru-RU" sz="1400" i="1" dirty="0"/>
              <a:t>”</a:t>
            </a:r>
          </a:p>
        </p:txBody>
      </p:sp>
      <p:cxnSp>
        <p:nvCxnSpPr>
          <p:cNvPr id="7" name="Прямая со стрелкой 6"/>
          <p:cNvCxnSpPr>
            <a:stCxn id="5" idx="3"/>
          </p:cNvCxnSpPr>
          <p:nvPr/>
        </p:nvCxnSpPr>
        <p:spPr>
          <a:xfrm>
            <a:off x="2411413" y="3546475"/>
            <a:ext cx="1223962" cy="11064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1800" y="5157788"/>
            <a:ext cx="1836738" cy="1322387"/>
          </a:xfrm>
          <a:prstGeom prst="rect">
            <a:avLst/>
          </a:prstGeom>
          <a:solidFill>
            <a:schemeClr val="bg2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/>
              <a:t>Непосредственное обращение </a:t>
            </a:r>
            <a:r>
              <a:rPr lang="ru-RU" sz="1600" i="1" dirty="0"/>
              <a:t>к </a:t>
            </a:r>
            <a:r>
              <a:rPr lang="ru-RU" sz="1600" i="1" dirty="0"/>
              <a:t>системе</a:t>
            </a:r>
            <a:r>
              <a:rPr lang="en-US" sz="1600" i="1" dirty="0"/>
              <a:t> </a:t>
            </a:r>
            <a:r>
              <a:rPr lang="ru-RU" sz="1600" i="1" dirty="0"/>
              <a:t>по адресу</a:t>
            </a:r>
            <a:r>
              <a:rPr lang="en-US" sz="1600" i="1" dirty="0"/>
              <a:t>:</a:t>
            </a:r>
            <a:r>
              <a:rPr lang="ru-RU" sz="1600" i="1" dirty="0"/>
              <a:t> </a:t>
            </a:r>
            <a:r>
              <a:rPr lang="en-US" sz="1600" b="1" i="1" u="sng" dirty="0">
                <a:solidFill>
                  <a:schemeClr val="accent1"/>
                </a:solidFill>
              </a:rPr>
              <a:t>www</a:t>
            </a:r>
            <a:r>
              <a:rPr lang="ru-RU" sz="1600" b="1" i="1" u="sng" dirty="0">
                <a:solidFill>
                  <a:schemeClr val="accent1"/>
                </a:solidFill>
              </a:rPr>
              <a:t>.</a:t>
            </a:r>
            <a:r>
              <a:rPr lang="en-US" sz="1600" b="1" i="1" u="sng" dirty="0" err="1">
                <a:solidFill>
                  <a:schemeClr val="accent1"/>
                </a:solidFill>
              </a:rPr>
              <a:t>geomem</a:t>
            </a:r>
            <a:r>
              <a:rPr lang="ru-RU" sz="1600" b="1" i="1" u="sng" dirty="0">
                <a:solidFill>
                  <a:schemeClr val="accent1"/>
                </a:solidFill>
              </a:rPr>
              <a:t>.</a:t>
            </a:r>
            <a:r>
              <a:rPr lang="en-US" sz="1600" b="1" i="1" u="sng" dirty="0" err="1">
                <a:solidFill>
                  <a:schemeClr val="accent1"/>
                </a:solidFill>
              </a:rPr>
              <a:t>ru</a:t>
            </a:r>
            <a:endParaRPr lang="ru-RU" sz="1600" b="1" i="1" u="sng" dirty="0">
              <a:solidFill>
                <a:schemeClr val="accent1"/>
              </a:solidFill>
            </a:endParaRPr>
          </a:p>
        </p:txBody>
      </p:sp>
      <p:sp>
        <p:nvSpPr>
          <p:cNvPr id="29702" name="TextBox 14"/>
          <p:cNvSpPr txBox="1">
            <a:spLocks noChangeArrowheads="1"/>
          </p:cNvSpPr>
          <p:nvPr/>
        </p:nvSpPr>
        <p:spPr bwMode="auto">
          <a:xfrm>
            <a:off x="1036638" y="4333875"/>
            <a:ext cx="51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или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Рисунок 3" descr="камень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>
          <a:xfrm>
            <a:off x="250825" y="0"/>
            <a:ext cx="8713788" cy="1255713"/>
          </a:xfrm>
        </p:spPr>
        <p:txBody>
          <a:bodyPr/>
          <a:lstStyle/>
          <a:p>
            <a:pPr algn="ctr"/>
            <a:r>
              <a:rPr lang="ru-RU" sz="4000" b="1" smtClean="0">
                <a:solidFill>
                  <a:srgbClr val="C00000"/>
                </a:solidFill>
                <a:latin typeface="Arial" charset="0"/>
                <a:cs typeface="Arial" charset="0"/>
              </a:rPr>
              <a:t>СПАСИБО  ЗА 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3"/>
          <p:cNvSpPr>
            <a:spLocks noGrp="1"/>
          </p:cNvSpPr>
          <p:nvPr>
            <p:ph type="title"/>
          </p:nvPr>
        </p:nvSpPr>
        <p:spPr>
          <a:xfrm>
            <a:off x="612775" y="493713"/>
            <a:ext cx="6502400" cy="460375"/>
          </a:xfrm>
        </p:spPr>
        <p:txBody>
          <a:bodyPr wrap="none">
            <a:spAutoFit/>
          </a:bodyPr>
          <a:lstStyle/>
          <a:p>
            <a:r>
              <a:rPr lang="ru-RU" sz="2400" smtClean="0"/>
              <a:t>Обращение к сайту через ссылку с сайта ВСЕГЕИ</a:t>
            </a:r>
          </a:p>
        </p:txBody>
      </p:sp>
      <p:pic>
        <p:nvPicPr>
          <p:cNvPr id="3072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530350"/>
            <a:ext cx="7380287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1835150" y="4076700"/>
            <a:ext cx="230505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50" y="188913"/>
            <a:ext cx="8153400" cy="8239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Главная страница сайта </a:t>
            </a:r>
            <a:endParaRPr lang="ru-RU" sz="3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3174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557338"/>
            <a:ext cx="64801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92725" y="549275"/>
            <a:ext cx="3671888" cy="31384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b="1" i="1" dirty="0"/>
              <a:t>Два блока: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b="1" i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 блок по уникальным геологическим объектам всех видов (геологической специализации) – 2500 объектов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b="1" i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блок по опорным разрезам 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стратотипам,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палеонтолого-стратиграфическим объектам</a:t>
            </a:r>
            <a:endParaRPr lang="ru-RU" b="1" i="1" dirty="0"/>
          </a:p>
        </p:txBody>
      </p:sp>
      <p:sp>
        <p:nvSpPr>
          <p:cNvPr id="7" name="Овал 6"/>
          <p:cNvSpPr/>
          <p:nvPr/>
        </p:nvSpPr>
        <p:spPr>
          <a:xfrm>
            <a:off x="5508625" y="4556125"/>
            <a:ext cx="1474788" cy="1979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74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2538" y="4186238"/>
            <a:ext cx="1293812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Соединительная линия уступом 8"/>
          <p:cNvCxnSpPr/>
          <p:nvPr/>
        </p:nvCxnSpPr>
        <p:spPr>
          <a:xfrm rot="5400000">
            <a:off x="6491287" y="4391026"/>
            <a:ext cx="1177925" cy="20955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/>
          <p:nvPr/>
        </p:nvCxnSpPr>
        <p:spPr>
          <a:xfrm rot="16200000" flipH="1">
            <a:off x="8338344" y="3956844"/>
            <a:ext cx="347662" cy="24765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Схема_ИП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857250"/>
            <a:ext cx="7273925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2708275"/>
            <a:ext cx="2085975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1412875"/>
            <a:ext cx="60325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5308600"/>
            <a:ext cx="143033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08175" y="184150"/>
            <a:ext cx="4733925" cy="508000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  <a:cs typeface="+mn-cs"/>
              </a:rPr>
              <a:t>Структура справочной  </a:t>
            </a:r>
            <a:r>
              <a:rPr lang="ru-RU" sz="2400" b="1" dirty="0">
                <a:latin typeface="+mn-lt"/>
                <a:cs typeface="+mn-cs"/>
              </a:rPr>
              <a:t>системы</a:t>
            </a:r>
          </a:p>
        </p:txBody>
      </p:sp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6507163" y="6196013"/>
            <a:ext cx="19573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chemeClr val="accent1"/>
                </a:solidFill>
                <a:latin typeface="Times New Roman" pitchFamily="18" charset="0"/>
              </a:rPr>
              <a:t>Пример использования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8464550" y="6350000"/>
            <a:ext cx="203200" cy="46038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50" y="188913"/>
            <a:ext cx="8153400" cy="82391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latin typeface="+mn-lt"/>
              </a:rPr>
              <a:t>Главная страница сайта </a:t>
            </a:r>
            <a:endParaRPr lang="ru-RU" sz="3600" dirty="0">
              <a:latin typeface="+mn-lt"/>
            </a:endParaRPr>
          </a:p>
        </p:txBody>
      </p:sp>
      <p:pic>
        <p:nvPicPr>
          <p:cNvPr id="3379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557338"/>
            <a:ext cx="64801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664325" y="2060575"/>
            <a:ext cx="2232025" cy="1600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/>
              <a:t>- Введена база стратиграфических объектов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/>
              <a:t>- Блок выбора расширен выбором по базе стратиграфических объектов</a:t>
            </a:r>
            <a:endParaRPr lang="ru-RU" sz="1400" b="1" i="1" dirty="0"/>
          </a:p>
        </p:txBody>
      </p:sp>
      <p:sp>
        <p:nvSpPr>
          <p:cNvPr id="7" name="Овал 6"/>
          <p:cNvSpPr/>
          <p:nvPr/>
        </p:nvSpPr>
        <p:spPr>
          <a:xfrm>
            <a:off x="5508625" y="4556125"/>
            <a:ext cx="1474788" cy="1979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379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2538" y="4186238"/>
            <a:ext cx="1293812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Соединительная линия уступом 8"/>
          <p:cNvCxnSpPr/>
          <p:nvPr/>
        </p:nvCxnSpPr>
        <p:spPr>
          <a:xfrm rot="5400000">
            <a:off x="6491287" y="4391026"/>
            <a:ext cx="1177925" cy="20955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/>
          <p:nvPr/>
        </p:nvCxnSpPr>
        <p:spPr>
          <a:xfrm rot="16200000" flipH="1">
            <a:off x="8338344" y="3956844"/>
            <a:ext cx="347662" cy="24765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ru-RU" sz="2400" smtClean="0"/>
              <a:t>Блок представления стратиграфической информации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00113" y="1773238"/>
            <a:ext cx="7056437" cy="5222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/>
              <a:t>Стратиграфическая информация структурируется в соответствии с </a:t>
            </a:r>
            <a:r>
              <a:rPr lang="ru-RU" sz="1400" i="1" dirty="0"/>
              <a:t>требованиями информационной </a:t>
            </a:r>
            <a:r>
              <a:rPr lang="ru-RU" sz="1400" i="1" dirty="0"/>
              <a:t>системы, по следующей форме </a:t>
            </a:r>
            <a:r>
              <a:rPr lang="ru-RU" sz="1400" i="1" dirty="0"/>
              <a:t>:</a:t>
            </a:r>
            <a:endParaRPr lang="ru-RU" sz="1400" i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47700" y="2852738"/>
          <a:ext cx="7561263" cy="250031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24036"/>
                <a:gridCol w="504056"/>
                <a:gridCol w="1080120"/>
                <a:gridCol w="1296144"/>
                <a:gridCol w="1080120"/>
                <a:gridCol w="1440160"/>
                <a:gridCol w="1152128"/>
                <a:gridCol w="684076"/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</a:t>
                      </a:r>
                      <a:r>
                        <a:rPr kumimoji="0" 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id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Название объекта в базе</a:t>
                      </a:r>
                      <a:r>
                        <a:rPr kumimoji="0" 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УГО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России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Возраст по мировой шкале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Возраст по местной шкале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Вид объекта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Значимость</a:t>
                      </a:r>
                    </a:p>
                    <a:p>
                      <a:pPr algn="ctr"/>
                      <a:r>
                        <a:rPr kumimoji="0" lang="ru-RU" sz="14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стратиграф</a:t>
                      </a:r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Ком-мен-</a:t>
                      </a:r>
                      <a:r>
                        <a:rPr kumimoji="0" lang="ru-RU" sz="14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тарии</a:t>
                      </a:r>
                      <a:endParaRPr lang="ru-RU" sz="1400" dirty="0"/>
                    </a:p>
                  </a:txBody>
                  <a:tcPr/>
                </a:tc>
              </a:tr>
              <a:tr h="12601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987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Например:</a:t>
                      </a:r>
                    </a:p>
                    <a:p>
                      <a:r>
                        <a:rPr lang="en-US" sz="1200" i="1" dirty="0" smtClean="0">
                          <a:effectLst/>
                        </a:rPr>
                        <a:t>“</a:t>
                      </a:r>
                      <a:r>
                        <a:rPr lang="ru-RU" sz="1200" i="1" dirty="0" smtClean="0">
                          <a:effectLst/>
                        </a:rPr>
                        <a:t>Обнажение Опоки</a:t>
                      </a:r>
                      <a:r>
                        <a:rPr lang="en-US" sz="1200" i="1" dirty="0" smtClean="0">
                          <a:effectLst/>
                        </a:rPr>
                        <a:t>”</a:t>
                      </a:r>
                      <a:r>
                        <a:rPr lang="ru-RU" sz="1200" i="1" dirty="0" smtClean="0">
                          <a:effectLst/>
                        </a:rPr>
                        <a:t/>
                      </a:r>
                      <a:br>
                        <a:rPr lang="ru-RU" sz="1200" i="1" dirty="0" smtClean="0">
                          <a:effectLst/>
                        </a:rPr>
                      </a:b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dirty="0" smtClean="0"/>
                        <a:t>Четвертичная</a:t>
                      </a:r>
                    </a:p>
                    <a:p>
                      <a:r>
                        <a:rPr lang="ru-RU" sz="1200" b="1" i="0" dirty="0" smtClean="0"/>
                        <a:t>Неогеновая</a:t>
                      </a:r>
                    </a:p>
                    <a:p>
                      <a:r>
                        <a:rPr lang="ru-RU" sz="1200" b="1" i="0" dirty="0" smtClean="0"/>
                        <a:t>Палеогеновая</a:t>
                      </a:r>
                    </a:p>
                    <a:p>
                      <a:r>
                        <a:rPr lang="ru-RU" sz="1200" b="1" i="0" dirty="0" smtClean="0"/>
                        <a:t>Меловая</a:t>
                      </a:r>
                    </a:p>
                    <a:p>
                      <a:r>
                        <a:rPr lang="ru-RU" sz="1200" b="1" i="0" dirty="0" smtClean="0"/>
                        <a:t>Юрская</a:t>
                      </a:r>
                    </a:p>
                    <a:p>
                      <a:r>
                        <a:rPr lang="ru-RU" sz="1200" b="1" i="0" dirty="0" smtClean="0"/>
                        <a:t>Триасовая</a:t>
                      </a:r>
                    </a:p>
                    <a:p>
                      <a:r>
                        <a:rPr lang="ru-RU" sz="1200" b="1" i="0" dirty="0" smtClean="0"/>
                        <a:t>Пермская</a:t>
                      </a:r>
                    </a:p>
                    <a:p>
                      <a:r>
                        <a:rPr lang="en-US" sz="1200" i="1" baseline="0" dirty="0" smtClean="0"/>
                        <a:t> … 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Например:</a:t>
                      </a:r>
                      <a:endParaRPr lang="en-US" sz="1200" i="1" dirty="0" smtClean="0"/>
                    </a:p>
                    <a:p>
                      <a:r>
                        <a:rPr lang="en-US" sz="1200" i="1" dirty="0" smtClean="0"/>
                        <a:t>“</a:t>
                      </a:r>
                      <a:r>
                        <a:rPr lang="ru-RU" sz="1200" i="1" dirty="0" smtClean="0"/>
                        <a:t>Татарский ярус,  северодвинская свита</a:t>
                      </a:r>
                      <a:r>
                        <a:rPr lang="en-US" sz="1200" i="1" dirty="0" smtClean="0"/>
                        <a:t>”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1 - опорный разрез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– стратотип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3 -  уникальный 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стратиграфо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-палеонтологи-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ческий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объект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– мировая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– региональная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– местная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ru-RU" sz="2400" smtClean="0"/>
              <a:t>Блок представления стратиграфической информации </a:t>
            </a:r>
          </a:p>
        </p:txBody>
      </p:sp>
      <p:pic>
        <p:nvPicPr>
          <p:cNvPr id="3584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628775"/>
            <a:ext cx="532765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413" y="4221163"/>
            <a:ext cx="2298700" cy="2527300"/>
          </a:xfrm>
          <a:prstGeom prst="rect">
            <a:avLst/>
          </a:prstGeom>
          <a:ln w="222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5" y="1787525"/>
            <a:ext cx="2527300" cy="4470400"/>
          </a:xfrm>
          <a:prstGeom prst="rect">
            <a:avLst/>
          </a:prstGeom>
          <a:ln w="222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9" name="Стрелка вправо 68"/>
          <p:cNvSpPr/>
          <p:nvPr/>
        </p:nvSpPr>
        <p:spPr>
          <a:xfrm>
            <a:off x="5867400" y="5732463"/>
            <a:ext cx="649288" cy="201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0" name="Стрелка вправо 69"/>
          <p:cNvSpPr/>
          <p:nvPr/>
        </p:nvSpPr>
        <p:spPr>
          <a:xfrm rot="10800000">
            <a:off x="4567238" y="5402263"/>
            <a:ext cx="287337" cy="165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NewsPrint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ычн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2268</TotalTime>
  <Words>685</Words>
  <Application>Microsoft Office PowerPoint</Application>
  <PresentationFormat>Экран (4:3)</PresentationFormat>
  <Paragraphs>134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13</vt:i4>
      </vt:variant>
      <vt:variant>
        <vt:lpstr>Заголовки слайдов</vt:lpstr>
      </vt:variant>
      <vt:variant>
        <vt:i4>30</vt:i4>
      </vt:variant>
    </vt:vector>
  </HeadingPairs>
  <TitlesOfParts>
    <vt:vector size="49" baseType="lpstr">
      <vt:lpstr>Times New Roman</vt:lpstr>
      <vt:lpstr>Arial</vt:lpstr>
      <vt:lpstr>Calibri</vt:lpstr>
      <vt:lpstr>Wingdings</vt:lpstr>
      <vt:lpstr>Wingdings 2</vt:lpstr>
      <vt:lpstr>Tw Cen MT</vt:lpstr>
      <vt:lpstr>NewsPrint</vt:lpstr>
      <vt:lpstr>Обычная</vt:lpstr>
      <vt:lpstr>NewsPrint</vt:lpstr>
      <vt:lpstr>NewsPrint</vt:lpstr>
      <vt:lpstr>NewsPrint</vt:lpstr>
      <vt:lpstr>NewsPrint</vt:lpstr>
      <vt:lpstr>Обычная</vt:lpstr>
      <vt:lpstr>Обычная</vt:lpstr>
      <vt:lpstr>Обычная</vt:lpstr>
      <vt:lpstr>Обычная</vt:lpstr>
      <vt:lpstr>Обычная</vt:lpstr>
      <vt:lpstr>Обычная</vt:lpstr>
      <vt:lpstr>Обычная</vt:lpstr>
      <vt:lpstr>«Интернет-портал «Уникальные геологические объекты России»  (www.geomem.ru) как информационная основа для описания стратотипов и опорных разрезов в рамках создания Госгеолкарт-1000/3, -200/2.  России»</vt:lpstr>
      <vt:lpstr>Слайд 2</vt:lpstr>
      <vt:lpstr>Слайд 3</vt:lpstr>
      <vt:lpstr>Обращение к сайту через ссылку с сайта ВСЕГЕИ</vt:lpstr>
      <vt:lpstr>Главная страница сайта </vt:lpstr>
      <vt:lpstr>Слайд 6</vt:lpstr>
      <vt:lpstr>Главная страница сайта </vt:lpstr>
      <vt:lpstr>Блок представления стратиграфической информации </vt:lpstr>
      <vt:lpstr>Блок представления стратиграфической информации </vt:lpstr>
      <vt:lpstr>Пример выбора объектов типа “Опорный разрез”</vt:lpstr>
      <vt:lpstr>Пример выбора стратиграфических объектов мелового возраста</vt:lpstr>
      <vt:lpstr>Выбор стратиграфических объектов по серийной легенде; по номенклатуре листа</vt:lpstr>
      <vt:lpstr>Пример полной информации по стратиграфическому объекту  опорный разрез «Средние ворота р. Шарью» </vt:lpstr>
      <vt:lpstr>Опорный разрез «Средние ворота р. Шарью»:  положение на карте-схеме </vt:lpstr>
      <vt:lpstr>Опорный разрез «Средние ворота р. Шарью»:  положение на интерактивной топокарте </vt:lpstr>
      <vt:lpstr>Навигация по сайту:  использование карт разных масштабов (федеральный уровень)</vt:lpstr>
      <vt:lpstr>Навигация по сайту:  использование карт разных масштабов (региональный уровень)</vt:lpstr>
      <vt:lpstr>Навигация по сайту:  использование карт разных масштабов (местный уровень)</vt:lpstr>
      <vt:lpstr>Навигация по сайту:  выбор объекта из списка объектов округа\области\района</vt:lpstr>
      <vt:lpstr>Страница полной информации по выбранному объекту </vt:lpstr>
      <vt:lpstr>Продолжение страницы  полной информации по выбранному объекту</vt:lpstr>
      <vt:lpstr>Дополнительная информация: интерактивная топокарта района</vt:lpstr>
      <vt:lpstr>Дополнительная информация: геологическая карта района объекта </vt:lpstr>
      <vt:lpstr>Дополнительная информация: фотографии объекта </vt:lpstr>
      <vt:lpstr>Дополнительная информация: паспорт особо охраняемой природной территории </vt:lpstr>
      <vt:lpstr>Дополнительная информация: статьи по теме,  путеводители, т.д.</vt:lpstr>
      <vt:lpstr>Форма обратной связи с пользователями системы</vt:lpstr>
      <vt:lpstr>Статистика посещений сайта</vt:lpstr>
      <vt:lpstr>Слайд 29</vt:lpstr>
      <vt:lpstr>СПАСИБО  ЗА  ВНИМАНИЕ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Irina_Logacheva</dc:creator>
  <cp:lastModifiedBy>user</cp:lastModifiedBy>
  <cp:revision>104</cp:revision>
  <dcterms:created xsi:type="dcterms:W3CDTF">2012-10-23T07:11:24Z</dcterms:created>
  <dcterms:modified xsi:type="dcterms:W3CDTF">2013-04-18T07:02:33Z</dcterms:modified>
</cp:coreProperties>
</file>