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502" r:id="rId2"/>
    <p:sldId id="499" r:id="rId3"/>
    <p:sldId id="480" r:id="rId4"/>
    <p:sldId id="477" r:id="rId5"/>
    <p:sldId id="478" r:id="rId6"/>
    <p:sldId id="481" r:id="rId7"/>
    <p:sldId id="483" r:id="rId8"/>
    <p:sldId id="479" r:id="rId9"/>
    <p:sldId id="485" r:id="rId10"/>
    <p:sldId id="487" r:id="rId11"/>
    <p:sldId id="425" r:id="rId12"/>
    <p:sldId id="500" r:id="rId13"/>
  </p:sldIdLst>
  <p:sldSz cx="9144000" cy="6858000" type="screen4x3"/>
  <p:notesSz cx="68119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EBD"/>
    <a:srgbClr val="A50021"/>
    <a:srgbClr val="CCFFCC"/>
    <a:srgbClr val="72856B"/>
    <a:srgbClr val="FFFFCC"/>
    <a:srgbClr val="A7197E"/>
    <a:srgbClr val="007434"/>
    <a:srgbClr val="DFF4D8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86852" autoAdjust="0"/>
  </p:normalViewPr>
  <p:slideViewPr>
    <p:cSldViewPr>
      <p:cViewPr>
        <p:scale>
          <a:sx n="69" d="100"/>
          <a:sy n="69" d="100"/>
        </p:scale>
        <p:origin x="-13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0945" cy="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t" anchorCtr="0" compatLnSpc="1">
            <a:prstTxWarp prst="textNoShape">
              <a:avLst/>
            </a:prstTxWarp>
          </a:bodyPr>
          <a:lstStyle>
            <a:lvl1pPr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421" y="4"/>
            <a:ext cx="2950944" cy="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t" anchorCtr="0" compatLnSpc="1">
            <a:prstTxWarp prst="textNoShape">
              <a:avLst/>
            </a:prstTxWarp>
          </a:bodyPr>
          <a:lstStyle>
            <a:lvl1pPr algn="r"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907"/>
            <a:ext cx="2950945" cy="4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b" anchorCtr="0" compatLnSpc="1">
            <a:prstTxWarp prst="textNoShape">
              <a:avLst/>
            </a:prstTxWarp>
          </a:bodyPr>
          <a:lstStyle>
            <a:lvl1pPr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421" y="9442907"/>
            <a:ext cx="2950944" cy="4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b" anchorCtr="0" compatLnSpc="1">
            <a:prstTxWarp prst="textNoShape">
              <a:avLst/>
            </a:prstTxWarp>
          </a:bodyPr>
          <a:lstStyle>
            <a:lvl1pPr algn="r"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24F22B-633B-4ADC-92BA-C0A6D57D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0945" cy="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t" anchorCtr="0" compatLnSpc="1">
            <a:prstTxWarp prst="textNoShape">
              <a:avLst/>
            </a:prstTxWarp>
          </a:bodyPr>
          <a:lstStyle>
            <a:lvl1pPr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421" y="4"/>
            <a:ext cx="2950944" cy="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t" anchorCtr="0" compatLnSpc="1">
            <a:prstTxWarp prst="textNoShape">
              <a:avLst/>
            </a:prstTxWarp>
          </a:bodyPr>
          <a:lstStyle>
            <a:lvl1pPr algn="r"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59" y="4723856"/>
            <a:ext cx="5449251" cy="44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907"/>
            <a:ext cx="2950945" cy="4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b" anchorCtr="0" compatLnSpc="1">
            <a:prstTxWarp prst="textNoShape">
              <a:avLst/>
            </a:prstTxWarp>
          </a:bodyPr>
          <a:lstStyle>
            <a:lvl1pPr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421" y="9442907"/>
            <a:ext cx="2950944" cy="4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89" tIns="53395" rIns="106789" bIns="53395" numCol="1" anchor="b" anchorCtr="0" compatLnSpc="1">
            <a:prstTxWarp prst="textNoShape">
              <a:avLst/>
            </a:prstTxWarp>
          </a:bodyPr>
          <a:lstStyle>
            <a:lvl1pPr algn="r" defTabSz="1068354">
              <a:lnSpc>
                <a:spcPct val="100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E34E82-DD30-4BA4-AEA8-5DE292B5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57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5%D0%BC%D0%BB%D1%8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7933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9687" indent="-288341" defTabSz="957933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53364" indent="-230673" defTabSz="957933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14709" indent="-230673" defTabSz="957933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76055" indent="-230673" defTabSz="957933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7400" indent="-230673" defTabSz="95793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8745" indent="-230673" defTabSz="95793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60091" indent="-230673" defTabSz="95793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21436" indent="-230673" defTabSz="95793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3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</a:t>
            </a:fld>
            <a:endParaRPr lang="ru-RU" sz="13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10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/>
            <a:r>
              <a:rPr lang="ru-RU" sz="800" b="0" dirty="0" smtClean="0">
                <a:solidFill>
                  <a:schemeClr val="bg1"/>
                </a:solidFill>
                <a:effectLst/>
              </a:rPr>
              <a:t>Четвертое</a:t>
            </a: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 из основных направлений развития информационных технологий в геологии это</a:t>
            </a:r>
          </a:p>
          <a:p>
            <a:pPr algn="l"/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Управление информацией – способы взаимодействия и стандарты.</a:t>
            </a:r>
          </a:p>
          <a:p>
            <a:pPr algn="l"/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Понятно, что понятие управление информацией, включает также определенный набор политических, управленческих и организационных аспектов. Но эти решения лежат уже в другой области, за пределами компетенции геологической науки и информационных технологий, поэтому на конгрессе рассматривались технологические особенности обеспечивающие взаимодействие информационных ресурсов.</a:t>
            </a:r>
          </a:p>
          <a:p>
            <a:pPr algn="l"/>
            <a:endParaRPr lang="ru-RU" sz="800" b="0" baseline="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Три уровня</a:t>
            </a:r>
          </a:p>
          <a:p>
            <a:pPr marL="173010" indent="-173010">
              <a:buFontTx/>
              <a:buChar char="-"/>
            </a:pP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Стандартизация форматов передачи данных и использующихся для этого сервисов (стандарты </a:t>
            </a:r>
            <a:r>
              <a:rPr lang="en-US" sz="800" b="0" baseline="0" dirty="0" smtClean="0">
                <a:solidFill>
                  <a:schemeClr val="bg1"/>
                </a:solidFill>
                <a:effectLst/>
              </a:rPr>
              <a:t>ISO </a:t>
            </a: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и </a:t>
            </a:r>
            <a:r>
              <a:rPr lang="en-US" sz="800" b="0" baseline="0" dirty="0" smtClean="0">
                <a:solidFill>
                  <a:schemeClr val="bg1"/>
                </a:solidFill>
                <a:effectLst/>
              </a:rPr>
              <a:t>OGS</a:t>
            </a: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173010" indent="-173010">
              <a:buFontTx/>
              <a:buChar char="-"/>
            </a:pP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Унификация схем описания данных (</a:t>
            </a:r>
            <a:r>
              <a:rPr lang="en-US" sz="800" b="0" baseline="0" dirty="0" err="1" smtClean="0">
                <a:solidFill>
                  <a:schemeClr val="bg1"/>
                </a:solidFill>
                <a:effectLst/>
              </a:rPr>
              <a:t>Geosciml</a:t>
            </a:r>
            <a:r>
              <a:rPr lang="en-US" sz="800" b="0" baseline="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800" b="0" baseline="0" dirty="0" err="1" smtClean="0">
                <a:solidFill>
                  <a:schemeClr val="bg1"/>
                </a:solidFill>
                <a:effectLst/>
              </a:rPr>
              <a:t>EarthResourceML</a:t>
            </a:r>
            <a:r>
              <a:rPr lang="en-US" sz="800" b="0" baseline="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173010" indent="-173010">
              <a:buFontTx/>
              <a:buChar char="-"/>
            </a:pP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Унификация </a:t>
            </a:r>
            <a:r>
              <a:rPr lang="ru-RU" sz="800" b="0" baseline="0" dirty="0" err="1" smtClean="0">
                <a:solidFill>
                  <a:schemeClr val="bg1"/>
                </a:solidFill>
                <a:effectLst/>
              </a:rPr>
              <a:t>терминолгических</a:t>
            </a:r>
            <a:r>
              <a:rPr lang="ru-RU" sz="800" b="0" baseline="0" dirty="0" smtClean="0">
                <a:solidFill>
                  <a:schemeClr val="bg1"/>
                </a:solidFill>
                <a:effectLst/>
              </a:rPr>
              <a:t> баз и онтологий (две рабочие группы </a:t>
            </a:r>
            <a:r>
              <a:rPr lang="en-US" sz="800" b="0" baseline="0" dirty="0" smtClean="0">
                <a:solidFill>
                  <a:schemeClr val="bg1"/>
                </a:solidFill>
                <a:effectLst/>
              </a:rPr>
              <a:t>IUGS)</a:t>
            </a:r>
            <a:endParaRPr lang="ru-RU" sz="800" b="0" baseline="0" dirty="0" smtClean="0">
              <a:solidFill>
                <a:schemeClr val="bg1"/>
              </a:solidFill>
              <a:effectLst/>
            </a:endParaRPr>
          </a:p>
          <a:p>
            <a:pPr marL="173010" indent="-173010">
              <a:buFontTx/>
              <a:buChar char="-"/>
            </a:pPr>
            <a:endParaRPr lang="ru-RU" sz="800" b="0" baseline="0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11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dirty="0" smtClean="0"/>
              <a:t>Рассмотренные нами четыре</a:t>
            </a:r>
            <a:r>
              <a:rPr lang="ru-RU" sz="800" baseline="0" dirty="0" smtClean="0"/>
              <a:t> направления тесно взаимосвязаны между собой и  имеют определяющее значение для развития информационных технологий в геологии.</a:t>
            </a:r>
            <a:endParaRPr lang="en-US" sz="800" baseline="0" dirty="0" smtClean="0"/>
          </a:p>
          <a:p>
            <a:pPr eaLnBrk="1" hangingPunct="1"/>
            <a:endParaRPr lang="ru-RU" sz="800" baseline="0" dirty="0" smtClean="0"/>
          </a:p>
          <a:p>
            <a:pPr eaLnBrk="1" hangingPunct="1"/>
            <a:r>
              <a:rPr lang="ru-RU" sz="800" u="sng" baseline="0" dirty="0" smtClean="0"/>
              <a:t>В настоящее время геология, как и многие другие науки стоит на пороге нового этапа своего развития.</a:t>
            </a:r>
            <a:endParaRPr lang="en-US" sz="800" u="sng" baseline="0" dirty="0" smtClean="0"/>
          </a:p>
          <a:p>
            <a:pPr eaLnBrk="1" hangingPunct="1"/>
            <a:endParaRPr lang="ru-RU" sz="800" baseline="0" dirty="0" smtClean="0"/>
          </a:p>
          <a:p>
            <a:pPr eaLnBrk="1" hangingPunct="1"/>
            <a:r>
              <a:rPr lang="ru-RU" sz="800" baseline="0" dirty="0" smtClean="0"/>
              <a:t>Описание </a:t>
            </a:r>
            <a:r>
              <a:rPr lang="ru-RU" sz="800" b="0" baseline="0" dirty="0" smtClean="0"/>
              <a:t>этого этапа подробно представил в 2009 году один из ведущих разработчиков компании Майкрософт  Джим Грэй в своей книге «</a:t>
            </a:r>
            <a:r>
              <a:rPr lang="ru-RU" sz="800" b="1" baseline="0" dirty="0" smtClean="0"/>
              <a:t>Четвертая  парадигма</a:t>
            </a:r>
            <a:r>
              <a:rPr lang="ru-RU" sz="800" b="0" baseline="0" dirty="0" smtClean="0"/>
              <a:t>. </a:t>
            </a:r>
            <a:r>
              <a:rPr lang="ru-RU" sz="800" dirty="0"/>
              <a:t>Научные открытия, использующие интенсивную обработку больших массивов данными. </a:t>
            </a:r>
            <a:r>
              <a:rPr lang="ru-RU" sz="800" b="0" dirty="0" smtClean="0">
                <a:solidFill>
                  <a:schemeClr val="bg1"/>
                </a:solidFill>
              </a:rPr>
              <a:t>Наука больших данных</a:t>
            </a:r>
          </a:p>
          <a:p>
            <a:pPr eaLnBrk="1" hangingPunct="1"/>
            <a:r>
              <a:rPr lang="ru-RU" sz="800" b="0" baseline="0" dirty="0" smtClean="0">
                <a:solidFill>
                  <a:schemeClr val="bg1"/>
                </a:solidFill>
              </a:rPr>
              <a:t>Что </a:t>
            </a:r>
            <a:r>
              <a:rPr lang="ru-RU" sz="800" b="0" baseline="0" dirty="0" smtClean="0">
                <a:solidFill>
                  <a:schemeClr val="bg1"/>
                </a:solidFill>
              </a:rPr>
              <a:t>же это за четвертая парадигма – или есть ли быть точнее – четвертый этап развития науки</a:t>
            </a:r>
            <a:r>
              <a:rPr lang="en-US" sz="800" b="0" baseline="0" dirty="0" smtClean="0">
                <a:solidFill>
                  <a:schemeClr val="bg1"/>
                </a:solidFill>
              </a:rPr>
              <a:t>?</a:t>
            </a:r>
            <a:endParaRPr lang="ru-RU" sz="800" b="0" baseline="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800" b="0" baseline="0" dirty="0" smtClean="0">
                <a:solidFill>
                  <a:schemeClr val="tx1"/>
                </a:solidFill>
              </a:rPr>
              <a:t>Для ответа на этот вопрос рассмотрим более общие вопросы информационных технологий</a:t>
            </a:r>
            <a:endParaRPr lang="en-US" sz="800" b="0" baseline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12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2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dirty="0" smtClean="0"/>
              <a:t>34 Международный</a:t>
            </a:r>
            <a:r>
              <a:rPr lang="ru-RU" sz="800" baseline="0" dirty="0" smtClean="0"/>
              <a:t> геологический конгресс проводился в августе прошлого года </a:t>
            </a:r>
            <a:r>
              <a:rPr lang="ru-RU" sz="800" baseline="0" dirty="0" err="1" smtClean="0"/>
              <a:t>г.Брисбене</a:t>
            </a:r>
            <a:r>
              <a:rPr lang="ru-RU" sz="800" baseline="0" dirty="0" smtClean="0"/>
              <a:t>, Австралия</a:t>
            </a:r>
          </a:p>
          <a:p>
            <a:pPr eaLnBrk="1" hangingPunct="1"/>
            <a:r>
              <a:rPr lang="ru-RU" sz="800" baseline="0" dirty="0" smtClean="0"/>
              <a:t>Международные геологические конгрессы проводятся 1 раз в 4 года, начиная с 1878 года и история  их проведения насчитывает около 140 лет </a:t>
            </a:r>
          </a:p>
          <a:p>
            <a:pPr eaLnBrk="1" hangingPunct="1"/>
            <a:r>
              <a:rPr lang="ru-RU" sz="800" dirty="0"/>
              <a:t>Основной целью Конгресса является содействие глобальному развитию фундаментальных и прикладных исследований в области наук о </a:t>
            </a:r>
            <a:r>
              <a:rPr lang="ru-RU" sz="800" dirty="0">
                <a:hlinkClick r:id="rId3" tooltip="Земля"/>
              </a:rPr>
              <a:t>Земле</a:t>
            </a:r>
            <a:endParaRPr lang="ru-RU" sz="800" dirty="0"/>
          </a:p>
          <a:p>
            <a:endParaRPr lang="en-US" sz="800" dirty="0"/>
          </a:p>
          <a:p>
            <a:pPr marL="288350" indent="-288350">
              <a:buFontTx/>
              <a:buChar char="-"/>
            </a:pPr>
            <a:r>
              <a:rPr lang="ru-RU" sz="800" dirty="0"/>
              <a:t>Первый в Париже 1878 году, 300 ученых из 20 стран</a:t>
            </a:r>
          </a:p>
          <a:p>
            <a:r>
              <a:rPr lang="ru-RU" sz="800" dirty="0"/>
              <a:t>- На нынешнем конгрессе более 6000 делегатов от 112 стран.</a:t>
            </a:r>
          </a:p>
          <a:p>
            <a:pPr eaLnBrk="1" hangingPunct="1"/>
            <a:r>
              <a:rPr lang="ru-RU" sz="800" dirty="0" smtClean="0"/>
              <a:t>Как самостоятельный</a:t>
            </a:r>
            <a:r>
              <a:rPr lang="ru-RU" sz="800" baseline="0" dirty="0" smtClean="0"/>
              <a:t> раздел - </a:t>
            </a:r>
            <a:r>
              <a:rPr lang="ru-RU" sz="800" dirty="0" smtClean="0"/>
              <a:t>информационные технологии начались рассматриваться с 32 конгресса,</a:t>
            </a:r>
            <a:r>
              <a:rPr lang="ru-RU" sz="800" baseline="0" dirty="0" smtClean="0"/>
              <a:t> который прошел во Флоренции</a:t>
            </a:r>
          </a:p>
          <a:p>
            <a:pPr eaLnBrk="1" hangingPunct="1"/>
            <a:r>
              <a:rPr lang="ru-RU" sz="800" baseline="0" dirty="0" smtClean="0"/>
              <a:t>На нынешнем конгрессе информационным технологиям было посвящен один пленарный симпозиум, девять специализированных сессий и три рабочих совещания.</a:t>
            </a:r>
          </a:p>
          <a:p>
            <a:pPr eaLnBrk="1" hangingPunct="1"/>
            <a:r>
              <a:rPr lang="ru-RU" sz="800" baseline="0" dirty="0" smtClean="0"/>
              <a:t>Спектр  докладов был очень широк, на слайде вы видите перечисление лишь некоторых тем</a:t>
            </a:r>
          </a:p>
          <a:p>
            <a:pPr eaLnBrk="1" hangingPunct="1"/>
            <a:r>
              <a:rPr lang="ru-RU" sz="800" baseline="0" dirty="0" smtClean="0"/>
              <a:t>Поскольку МГК, наверное, наиболее значимое событие в области геологической науки, докладчики стремятся представить самые передовые достижения в интересующих их областях… поэтому анализ материалов конгресса позволяет сделать выводы об основных направлениях развития геологической науки, в том числе и в интересующей нас области – в информационных технологиях в геологии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3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028373" eaLnBrk="1" hangingPunct="1">
              <a:defRPr/>
            </a:pPr>
            <a:r>
              <a:rPr lang="ru-RU" sz="800" dirty="0"/>
              <a:t>Ниже мы рассмотрим четыре направления в развитии информационных технологий в геологии, которые по нашему мнению и по мнению организаторов  34 конгресса являются основными на сегодняшний день.</a:t>
            </a:r>
          </a:p>
          <a:p>
            <a:pPr defTabSz="1028373" eaLnBrk="1" hangingPunct="1">
              <a:defRPr/>
            </a:pPr>
            <a:r>
              <a:rPr lang="ru-RU" sz="800" dirty="0"/>
              <a:t>Итак  </a:t>
            </a:r>
          </a:p>
          <a:p>
            <a:pPr defTabSz="1028373" eaLnBrk="1" hangingPunct="1">
              <a:defRPr/>
            </a:pPr>
            <a:r>
              <a:rPr lang="ru-RU" sz="800" b="1" dirty="0"/>
              <a:t>1. Глобальные и  региональные международные проекты</a:t>
            </a:r>
            <a:r>
              <a:rPr lang="ru-RU" sz="800" dirty="0"/>
              <a:t>, международная кооперация в области интеграции цифровых геологических данных</a:t>
            </a:r>
            <a:endParaRPr lang="en-US" sz="800" dirty="0"/>
          </a:p>
          <a:p>
            <a:pPr eaLnBrk="1" hangingPunct="1">
              <a:lnSpc>
                <a:spcPct val="100000"/>
              </a:lnSpc>
            </a:pPr>
            <a:r>
              <a:rPr lang="ru-RU" sz="800" dirty="0" smtClean="0"/>
              <a:t>В докладе мы рассмотрим</a:t>
            </a:r>
            <a:r>
              <a:rPr lang="ru-RU" sz="800" baseline="0" dirty="0" smtClean="0"/>
              <a:t> проект </a:t>
            </a:r>
            <a:r>
              <a:rPr lang="ru-RU" sz="800" dirty="0" smtClean="0"/>
              <a:t> </a:t>
            </a:r>
            <a:r>
              <a:rPr lang="en-US" sz="800" dirty="0" err="1" smtClean="0"/>
              <a:t>OneGeology</a:t>
            </a:r>
            <a:r>
              <a:rPr lang="en-US" sz="800" dirty="0" smtClean="0"/>
              <a:t> – </a:t>
            </a:r>
            <a:r>
              <a:rPr lang="ru-RU" sz="800" dirty="0" smtClean="0"/>
              <a:t>это проект</a:t>
            </a:r>
            <a:r>
              <a:rPr lang="ru-RU" sz="800" baseline="0" dirty="0" smtClean="0"/>
              <a:t> по интеграции геологических карт масштаба 1:1 М  по всему миру и  проект </a:t>
            </a:r>
            <a:r>
              <a:rPr lang="en-US" sz="800" baseline="0" dirty="0" smtClean="0"/>
              <a:t>  </a:t>
            </a:r>
            <a:r>
              <a:rPr lang="en-US" sz="800" baseline="0" dirty="0" err="1" smtClean="0"/>
              <a:t>ProMine</a:t>
            </a:r>
            <a:r>
              <a:rPr lang="ru-RU" sz="800" baseline="0" dirty="0" smtClean="0"/>
              <a:t> –  это Европейский проект по созданию единого ресурса по Полезным ископаемым на территорию Евросоюза</a:t>
            </a:r>
          </a:p>
          <a:p>
            <a:pPr defTabSz="1028373" eaLnBrk="1" hangingPunct="1">
              <a:defRPr/>
            </a:pPr>
            <a:r>
              <a:rPr lang="ru-RU" sz="800" b="1" dirty="0" smtClean="0"/>
              <a:t>2. Инфраструктура пространственных данных</a:t>
            </a:r>
            <a:r>
              <a:rPr lang="ru-RU" sz="800" dirty="0" smtClean="0"/>
              <a:t>  для геологической информации, мы рассмотрим </a:t>
            </a:r>
            <a:r>
              <a:rPr lang="ru-RU" sz="800" baseline="0" dirty="0" smtClean="0"/>
              <a:t> проект</a:t>
            </a:r>
            <a:r>
              <a:rPr lang="en-US" sz="800" baseline="0" dirty="0" smtClean="0"/>
              <a:t> </a:t>
            </a:r>
            <a:r>
              <a:rPr lang="ru-RU" sz="800" baseline="0" dirty="0" smtClean="0"/>
              <a:t>Евросоюза – </a:t>
            </a:r>
            <a:r>
              <a:rPr lang="en-US" sz="800" baseline="0" dirty="0" smtClean="0"/>
              <a:t>INSPIRE</a:t>
            </a:r>
            <a:r>
              <a:rPr lang="ru-RU" sz="800" baseline="0" dirty="0" smtClean="0"/>
              <a:t>, Северо-Американская национальная сеть </a:t>
            </a:r>
            <a:r>
              <a:rPr lang="en-US" sz="800" baseline="0" dirty="0" smtClean="0"/>
              <a:t>US GIN</a:t>
            </a:r>
            <a:r>
              <a:rPr lang="ru-RU" sz="800" baseline="0" dirty="0" smtClean="0"/>
              <a:t> и совместный проект геологических служб Европы и Африки -  </a:t>
            </a:r>
            <a:r>
              <a:rPr lang="en-US" sz="800" baseline="0" dirty="0" smtClean="0"/>
              <a:t>AEGOS</a:t>
            </a:r>
            <a:r>
              <a:rPr lang="ru-RU" sz="800" baseline="0" dirty="0" smtClean="0"/>
              <a:t>  </a:t>
            </a:r>
            <a:endParaRPr lang="en-US" sz="800" dirty="0" smtClean="0"/>
          </a:p>
          <a:p>
            <a:pPr eaLnBrk="1" hangingPunct="1">
              <a:lnSpc>
                <a:spcPct val="100000"/>
              </a:lnSpc>
            </a:pPr>
            <a:r>
              <a:rPr lang="en-US" sz="800" b="1" baseline="0" dirty="0" smtClean="0"/>
              <a:t>3</a:t>
            </a:r>
            <a:r>
              <a:rPr lang="ru-RU" sz="800" b="1" baseline="0" dirty="0" smtClean="0"/>
              <a:t>. Национальные геолого-картографические системы</a:t>
            </a:r>
            <a:r>
              <a:rPr lang="ru-RU" sz="800" baseline="0" dirty="0" smtClean="0"/>
              <a:t>, будет представлен общий обзор и информация по Китаю</a:t>
            </a:r>
          </a:p>
          <a:p>
            <a:pPr eaLnBrk="1" hangingPunct="1">
              <a:lnSpc>
                <a:spcPct val="100000"/>
              </a:lnSpc>
            </a:pPr>
            <a:r>
              <a:rPr lang="ru-RU" sz="800" b="1" baseline="0" dirty="0" smtClean="0"/>
              <a:t>4. </a:t>
            </a:r>
            <a:r>
              <a:rPr lang="ru-RU" sz="800" b="1" dirty="0" smtClean="0"/>
              <a:t>Управление информацией – способы взаимодействия и стандарты</a:t>
            </a:r>
            <a:r>
              <a:rPr lang="ru-RU" sz="800" dirty="0" smtClean="0"/>
              <a:t>. Здесь мы рассмотрим общие принципы организации</a:t>
            </a:r>
            <a:r>
              <a:rPr lang="ru-RU" sz="800" baseline="0" dirty="0" smtClean="0"/>
              <a:t> взаимодействия, стандарт </a:t>
            </a:r>
            <a:r>
              <a:rPr lang="en-US" sz="800" baseline="0" dirty="0" err="1" smtClean="0"/>
              <a:t>GeoSciML</a:t>
            </a:r>
            <a:r>
              <a:rPr lang="ru-RU" sz="800" baseline="0" dirty="0" smtClean="0"/>
              <a:t> и его развитие</a:t>
            </a:r>
          </a:p>
          <a:p>
            <a:pPr>
              <a:lnSpc>
                <a:spcPct val="100000"/>
              </a:lnSpc>
            </a:pPr>
            <a:r>
              <a:rPr lang="ru-RU" sz="800" dirty="0" smtClean="0"/>
              <a:t>Ну и последний раздел моего доклада – это Перспективы развития -  ближайшее будущее. Здесь мы коснемся общих проблем развития информационных технологий, четвертой парадигмы научных исследований, облачных технологий и виртуальных лабораторий</a:t>
            </a:r>
          </a:p>
          <a:p>
            <a:pPr eaLnBrk="1" hangingPunct="1">
              <a:lnSpc>
                <a:spcPct val="10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4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dirty="0" smtClean="0"/>
              <a:t>Началом </a:t>
            </a:r>
            <a:r>
              <a:rPr lang="ru-RU" sz="800" dirty="0"/>
              <a:t>самого проекта считается март 2007 года, когда в Брайтоне на специальном совещании собралось 40 человек – это были представители  геологических служб и международных геологических организаций. </a:t>
            </a:r>
          </a:p>
          <a:p>
            <a:pPr eaLnBrk="1" hangingPunct="1"/>
            <a:r>
              <a:rPr lang="ru-RU" sz="800" dirty="0"/>
              <a:t>На этом совещании была разработана и принята так называемая </a:t>
            </a:r>
            <a:r>
              <a:rPr lang="ru-RU" sz="800" dirty="0" err="1"/>
              <a:t>Брайтоновская</a:t>
            </a:r>
            <a:r>
              <a:rPr lang="ru-RU" sz="800" dirty="0"/>
              <a:t> инициатива, </a:t>
            </a:r>
          </a:p>
          <a:p>
            <a:pPr eaLnBrk="1" hangingPunct="1"/>
            <a:r>
              <a:rPr lang="ru-RU" sz="800" dirty="0"/>
              <a:t>основные цели нового проекта:</a:t>
            </a:r>
          </a:p>
          <a:p>
            <a:pPr marL="192820" indent="-192820" eaLnBrk="1" hangingPunct="1">
              <a:buFontTx/>
              <a:buChar char="-"/>
            </a:pPr>
            <a:r>
              <a:rPr lang="ru-RU" sz="800" dirty="0"/>
              <a:t>Обеспечить доступ к цифровым геологическим картам для всего мира</a:t>
            </a:r>
          </a:p>
          <a:p>
            <a:pPr marL="192820" indent="-192820" eaLnBrk="1" hangingPunct="1">
              <a:buFontTx/>
              <a:buChar char="-"/>
            </a:pPr>
            <a:r>
              <a:rPr lang="ru-RU" sz="800" dirty="0"/>
              <a:t>Обеспечить передачу и внедрение самых передовых технологий в области информационного обмена для всех стран-участниц </a:t>
            </a:r>
          </a:p>
          <a:p>
            <a:pPr marL="192820" indent="-192820" eaLnBrk="1" hangingPunct="1">
              <a:buFontTx/>
              <a:buChar char="-"/>
            </a:pPr>
            <a:r>
              <a:rPr lang="ru-RU" sz="800" dirty="0"/>
              <a:t>Инициировать разработку стандартов взаимодействия для геологических данных, в том числе первоочередное внимание стандарту </a:t>
            </a:r>
            <a:r>
              <a:rPr lang="en-US" sz="800" dirty="0" err="1"/>
              <a:t>GeoSciML</a:t>
            </a:r>
            <a:endParaRPr lang="ru-RU" sz="800" dirty="0"/>
          </a:p>
          <a:p>
            <a:pPr marL="192820" indent="-192820" eaLnBrk="1" hangingPunct="1">
              <a:buFontTx/>
              <a:buChar char="-"/>
            </a:pPr>
            <a:endParaRPr lang="ru-RU" sz="800" dirty="0"/>
          </a:p>
          <a:p>
            <a:pPr eaLnBrk="1" hangingPunct="1"/>
            <a:r>
              <a:rPr lang="ru-RU" sz="800" u="sng" dirty="0"/>
              <a:t>Задача 1.</a:t>
            </a:r>
            <a:r>
              <a:rPr lang="ru-RU" sz="800" dirty="0"/>
              <a:t> - открыт портал </a:t>
            </a:r>
            <a:r>
              <a:rPr lang="en-US" sz="800" dirty="0" err="1"/>
              <a:t>OneGeology</a:t>
            </a:r>
            <a:r>
              <a:rPr lang="ru-RU" sz="800" dirty="0"/>
              <a:t>, который обеспечивает интеграцию 61 поставщиков данных (национальных геологических служб), которые предоставляют 229 WMS и 23 WFS наборов данных. </a:t>
            </a:r>
          </a:p>
          <a:p>
            <a:pPr eaLnBrk="1" hangingPunct="1"/>
            <a:r>
              <a:rPr lang="ru-RU" sz="800" dirty="0"/>
              <a:t> - </a:t>
            </a:r>
            <a:r>
              <a:rPr lang="ru-RU" sz="800" b="1" dirty="0"/>
              <a:t>В 2012 году к 34 Конгрессу и Россия обеспечила доступ к единому геолого-картографическому ресурсу по территории </a:t>
            </a:r>
            <a:r>
              <a:rPr lang="ru-RU" sz="800" b="1" dirty="0" smtClean="0"/>
              <a:t>СНГ</a:t>
            </a:r>
            <a:r>
              <a:rPr lang="ru-RU" sz="800" dirty="0" smtClean="0"/>
              <a:t>. </a:t>
            </a:r>
            <a:r>
              <a:rPr lang="ru-RU" sz="800" dirty="0"/>
              <a:t>Техническая реализация </a:t>
            </a:r>
            <a:r>
              <a:rPr lang="ru-RU" sz="800" dirty="0" smtClean="0"/>
              <a:t>задачи  </a:t>
            </a:r>
            <a:r>
              <a:rPr lang="ru-RU" sz="800" dirty="0"/>
              <a:t>выполнена специалистами Центра информационных технологий ВСЕГЕИ.</a:t>
            </a:r>
          </a:p>
          <a:p>
            <a:pPr eaLnBrk="1" hangingPunct="1"/>
            <a:r>
              <a:rPr lang="ru-RU" sz="800" u="sng" dirty="0"/>
              <a:t>Задача 2 </a:t>
            </a:r>
            <a:r>
              <a:rPr lang="ru-RU" sz="800" dirty="0"/>
              <a:t>- проводится успешная разработка новых технологий, которые позволяют участвовать в информационном обмене всем геологическим службам, на основе этих технологий развивается большое количество дочерних и смежных проектов  в Европе, </a:t>
            </a:r>
            <a:r>
              <a:rPr lang="ru-RU" sz="800" dirty="0" err="1"/>
              <a:t>Азиии</a:t>
            </a:r>
            <a:r>
              <a:rPr lang="ru-RU" sz="800" dirty="0"/>
              <a:t>, Африке и даже Антарктиды.</a:t>
            </a:r>
          </a:p>
          <a:p>
            <a:pPr defTabSz="922721" eaLnBrk="1" hangingPunct="1">
              <a:defRPr/>
            </a:pPr>
            <a:r>
              <a:rPr lang="ru-RU" sz="800" u="sng" dirty="0"/>
              <a:t>Задача 3</a:t>
            </a:r>
            <a:r>
              <a:rPr lang="ru-RU" sz="800" dirty="0"/>
              <a:t>- разработка стандартов взаимодействия и развитие международного формата </a:t>
            </a:r>
            <a:r>
              <a:rPr lang="en-US" sz="800" dirty="0" err="1"/>
              <a:t>GeoSciML</a:t>
            </a:r>
            <a:r>
              <a:rPr lang="ru-RU" sz="800" dirty="0"/>
              <a:t> (</a:t>
            </a:r>
            <a:r>
              <a:rPr lang="en-US" sz="800" dirty="0"/>
              <a:t>Geological Science </a:t>
            </a:r>
            <a:r>
              <a:rPr lang="en-US" sz="800" dirty="0" err="1"/>
              <a:t>MarkUp</a:t>
            </a:r>
            <a:r>
              <a:rPr lang="en-US" sz="800" dirty="0"/>
              <a:t> Language – </a:t>
            </a:r>
            <a:r>
              <a:rPr lang="ru-RU" sz="800" dirty="0"/>
              <a:t>язык разметки для геологической информации</a:t>
            </a:r>
            <a:r>
              <a:rPr lang="en-US" sz="800" dirty="0"/>
              <a:t>)</a:t>
            </a:r>
            <a:r>
              <a:rPr lang="ru-RU" sz="800" dirty="0"/>
              <a:t>. Безусловно одно из наиболее динамично развивающихся и востребованных направлений. </a:t>
            </a:r>
            <a:endParaRPr lang="ru-RU" sz="800" dirty="0" smtClean="0"/>
          </a:p>
          <a:p>
            <a:pPr defTabSz="922721" eaLnBrk="1" hangingPunct="1">
              <a:defRPr/>
            </a:pPr>
            <a:r>
              <a:rPr lang="ru-RU" sz="800" b="1" dirty="0" smtClean="0"/>
              <a:t>третья </a:t>
            </a:r>
            <a:r>
              <a:rPr lang="ru-RU" sz="800" b="1" dirty="0"/>
              <a:t>версия этого языка</a:t>
            </a:r>
            <a:r>
              <a:rPr lang="ru-RU" sz="800" dirty="0"/>
              <a:t>, которая в конце прошлого года передана в  Открытый </a:t>
            </a:r>
            <a:r>
              <a:rPr lang="ru-RU" sz="800" dirty="0" err="1"/>
              <a:t>геопространственный</a:t>
            </a:r>
            <a:r>
              <a:rPr lang="ru-RU" sz="800" dirty="0"/>
              <a:t> консорциум для доработки и подготовки к утверждению в качестве стандарта </a:t>
            </a:r>
            <a:r>
              <a:rPr lang="en-US" sz="800" dirty="0"/>
              <a:t>ISO – </a:t>
            </a:r>
            <a:r>
              <a:rPr lang="ru-RU" sz="800" dirty="0"/>
              <a:t>Международной комиссии по стандартизации.</a:t>
            </a:r>
          </a:p>
          <a:p>
            <a:pPr eaLnBrk="1" hangingPunct="1"/>
            <a:endParaRPr lang="ru-RU" sz="800" dirty="0"/>
          </a:p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5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dirty="0"/>
              <a:t>Субрегиональный проект, </a:t>
            </a:r>
            <a:r>
              <a:rPr lang="ru-RU" sz="800" dirty="0" smtClean="0"/>
              <a:t>захватывающий – не только </a:t>
            </a:r>
            <a:r>
              <a:rPr lang="ru-RU" sz="800" dirty="0" err="1" smtClean="0"/>
              <a:t>геоокартирование</a:t>
            </a:r>
            <a:r>
              <a:rPr lang="ru-RU" sz="800" dirty="0" smtClean="0"/>
              <a:t> но минерально-сырьевые </a:t>
            </a:r>
            <a:r>
              <a:rPr lang="ru-RU" sz="800" dirty="0"/>
              <a:t>ресурсы </a:t>
            </a:r>
          </a:p>
          <a:p>
            <a:pPr defTabSz="1028373" eaLnBrk="1" hangingPunct="1">
              <a:defRPr/>
            </a:pPr>
            <a:r>
              <a:rPr lang="ru-RU" sz="800" dirty="0" smtClean="0"/>
              <a:t>Этот </a:t>
            </a:r>
            <a:r>
              <a:rPr lang="ru-RU" sz="800" dirty="0"/>
              <a:t>проект объединяет 27 партнеров из 11 стран. РОССИЯ в этом проекте НЕ УЧАСТВУЕТ. Тем не менее проект очень интересный, он продолжает работы по интеграции информационных данных стран ЕС в области </a:t>
            </a:r>
          </a:p>
          <a:p>
            <a:pPr eaLnBrk="1" hangingPunct="1"/>
            <a:r>
              <a:rPr lang="ru-RU" sz="800" dirty="0"/>
              <a:t>природ ресурсной информации, таких как </a:t>
            </a:r>
            <a:r>
              <a:rPr lang="en-US" sz="800" dirty="0" err="1"/>
              <a:t>eWater</a:t>
            </a:r>
            <a:r>
              <a:rPr lang="ru-RU" sz="800" dirty="0"/>
              <a:t> </a:t>
            </a:r>
            <a:r>
              <a:rPr lang="en-US" sz="800" dirty="0" err="1"/>
              <a:t>eSoil</a:t>
            </a:r>
            <a:endParaRPr lang="ru-RU" sz="800" dirty="0"/>
          </a:p>
          <a:p>
            <a:pPr eaLnBrk="1" hangingPunct="1"/>
            <a:r>
              <a:rPr lang="ru-RU" sz="800" dirty="0"/>
              <a:t>Проект рассчитан на несколько лет, </a:t>
            </a:r>
          </a:p>
          <a:p>
            <a:pPr eaLnBrk="1" hangingPunct="1"/>
            <a:r>
              <a:rPr lang="ru-RU" sz="800" dirty="0"/>
              <a:t>Первый этап – 2009-2013 </a:t>
            </a:r>
            <a:r>
              <a:rPr lang="ru-RU" sz="800" dirty="0" err="1"/>
              <a:t>г.г</a:t>
            </a:r>
            <a:r>
              <a:rPr lang="ru-RU" sz="800" dirty="0"/>
              <a:t>. , сумма финансирования, по моему 11 миллионов Евро</a:t>
            </a:r>
          </a:p>
          <a:p>
            <a:pPr eaLnBrk="1" hangingPunct="1"/>
            <a:r>
              <a:rPr lang="ru-RU" sz="800" dirty="0" smtClean="0"/>
              <a:t>Работы </a:t>
            </a:r>
            <a:r>
              <a:rPr lang="ru-RU" sz="800" dirty="0"/>
              <a:t>в первом кластере разделяются на 2 пакета «</a:t>
            </a:r>
            <a:r>
              <a:rPr lang="en-US" sz="800" dirty="0"/>
              <a:t>Work Packet</a:t>
            </a:r>
            <a:r>
              <a:rPr lang="ru-RU" sz="800" dirty="0"/>
              <a:t>»</a:t>
            </a:r>
          </a:p>
          <a:p>
            <a:pPr eaLnBrk="1" hangingPunct="1"/>
            <a:r>
              <a:rPr lang="ru-RU" sz="800" b="1" dirty="0"/>
              <a:t>Первый </a:t>
            </a:r>
            <a:r>
              <a:rPr lang="ru-RU" sz="800" dirty="0"/>
              <a:t>– создание и развитие Пан-Европейской ГИС, основанной на создании интегрированной базы данных.</a:t>
            </a:r>
          </a:p>
          <a:p>
            <a:pPr eaLnBrk="1" hangingPunct="1"/>
            <a:r>
              <a:rPr lang="ru-RU" sz="800" dirty="0" smtClean="0"/>
              <a:t>На </a:t>
            </a:r>
            <a:r>
              <a:rPr lang="ru-RU" sz="800" dirty="0"/>
              <a:t>основе этой БД сформирован </a:t>
            </a:r>
            <a:r>
              <a:rPr lang="ru-RU" sz="800" dirty="0" smtClean="0"/>
              <a:t>портал</a:t>
            </a:r>
            <a:r>
              <a:rPr lang="ru-RU" sz="800" baseline="0" dirty="0" smtClean="0"/>
              <a:t> - </a:t>
            </a:r>
            <a:r>
              <a:rPr lang="ru-RU" sz="800" dirty="0" smtClean="0"/>
              <a:t>регистрационных </a:t>
            </a:r>
            <a:r>
              <a:rPr lang="ru-RU" sz="800" dirty="0"/>
              <a:t>карт </a:t>
            </a:r>
            <a:r>
              <a:rPr lang="ru-RU" sz="800" dirty="0" smtClean="0"/>
              <a:t>ПИ, можно </a:t>
            </a:r>
            <a:r>
              <a:rPr lang="ru-RU" sz="800" dirty="0"/>
              <a:t>получить доступ к слоям и данным по геологии, глубинному строению, </a:t>
            </a:r>
            <a:r>
              <a:rPr lang="ru-RU" sz="800" dirty="0" err="1"/>
              <a:t>минерагении</a:t>
            </a:r>
            <a:r>
              <a:rPr lang="ru-RU" sz="800" dirty="0"/>
              <a:t>, геохимии и геофизике.</a:t>
            </a:r>
          </a:p>
          <a:p>
            <a:pPr eaLnBrk="1" hangingPunct="1"/>
            <a:r>
              <a:rPr lang="ru-RU" sz="800" dirty="0" smtClean="0"/>
              <a:t>Еще</a:t>
            </a:r>
            <a:r>
              <a:rPr lang="ru-RU" sz="800" baseline="0" dirty="0" smtClean="0"/>
              <a:t> одна задача </a:t>
            </a:r>
            <a:r>
              <a:rPr lang="ru-RU" sz="800" dirty="0" smtClean="0"/>
              <a:t>в </a:t>
            </a:r>
            <a:r>
              <a:rPr lang="ru-RU" sz="800" dirty="0"/>
              <a:t>этом рабочем пакете – разработка </a:t>
            </a:r>
            <a:r>
              <a:rPr lang="ru-RU" sz="800" dirty="0" smtClean="0"/>
              <a:t>интернет инструментов </a:t>
            </a:r>
            <a:r>
              <a:rPr lang="ru-RU" sz="800" dirty="0"/>
              <a:t>и технологий – </a:t>
            </a:r>
            <a:r>
              <a:rPr lang="ru-RU" sz="800" dirty="0" smtClean="0"/>
              <a:t>для компьютерного моделирования </a:t>
            </a:r>
            <a:r>
              <a:rPr lang="ru-RU" sz="800" dirty="0"/>
              <a:t>и </a:t>
            </a:r>
            <a:r>
              <a:rPr lang="ru-RU" sz="800" dirty="0" smtClean="0"/>
              <a:t>выделения </a:t>
            </a:r>
            <a:r>
              <a:rPr lang="ru-RU" sz="800" dirty="0"/>
              <a:t>перспективных площадей, прогнозных  карт на основе комплексной обработки </a:t>
            </a:r>
            <a:r>
              <a:rPr lang="ru-RU" sz="800" dirty="0" smtClean="0"/>
              <a:t>геологической</a:t>
            </a:r>
          </a:p>
          <a:p>
            <a:pPr eaLnBrk="1" hangingPunct="1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Моделирование рудных районов и поясов </a:t>
            </a:r>
          </a:p>
          <a:p>
            <a:pPr eaLnBrk="1" hangingPunct="1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Здесь предусмотрено решение двух групп задач. </a:t>
            </a:r>
          </a:p>
          <a:p>
            <a:pPr eaLnBrk="1" hangingPunct="1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Первая группа  – это технологические задачи, которые включают создание инструментов и разработку стандартов данных, вторая группа  - собственно  моделирование как таковое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модели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предполагается создать на территорию 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участков  (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Феноскандия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Судеты, Иберия,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Динаро-Хеленский</a:t>
            </a:r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 пояс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глубина моделирования составит 5 км. Пока, насколько я понимаю, эти работы еще не завершены и результатов наши коллеги из Европы пока не публиковали, во всяком случае – я не знаю.</a:t>
            </a:r>
          </a:p>
          <a:p>
            <a:pPr eaLnBrk="1" hangingPunct="1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решения по этому проекту ДОЛЖНЫ соответствовать Пан-Европейской структуре пространственных данных –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INSPIRE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6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baseline="0" dirty="0" smtClean="0"/>
              <a:t>Сейчас все в большей степени зреет проблема – собраны огромные массивы данных, но их совместимость и совместное использование далеко не всегда  возможно</a:t>
            </a:r>
          </a:p>
          <a:p>
            <a:pPr eaLnBrk="1" hangingPunct="1"/>
            <a:r>
              <a:rPr lang="ru-RU" sz="800" baseline="0" dirty="0" smtClean="0"/>
              <a:t> «ПРАВИЛА ДОРОЖНОГО ДВИЖЕНИЯ»  ДЛЯ ПОТОКОВ ИНФОРМАЦИИ</a:t>
            </a:r>
          </a:p>
          <a:p>
            <a:pPr eaLnBrk="1" hangingPunct="1"/>
            <a:r>
              <a:rPr lang="ru-RU" sz="800" u="sng" baseline="0" dirty="0" smtClean="0"/>
              <a:t>Межгосударственный</a:t>
            </a:r>
            <a:r>
              <a:rPr lang="ru-RU" sz="800" baseline="0" dirty="0" smtClean="0"/>
              <a:t> уровень взаимодействия.</a:t>
            </a:r>
          </a:p>
          <a:p>
            <a:pPr eaLnBrk="1" hangingPunct="1"/>
            <a:r>
              <a:rPr lang="ru-RU" sz="800" baseline="0" dirty="0" smtClean="0"/>
              <a:t>- в 2007 году была принята Директива которая обеспечивает координацию совместных действий на пути создания стандартизированного Пан-Европейского информационного пространства. </a:t>
            </a:r>
          </a:p>
          <a:p>
            <a:pPr eaLnBrk="1" hangingPunct="1"/>
            <a:r>
              <a:rPr lang="ru-RU" sz="800" u="sng" baseline="0" dirty="0" smtClean="0"/>
              <a:t>Отраслевой уровень </a:t>
            </a:r>
            <a:r>
              <a:rPr lang="ru-RU" sz="800" baseline="0" dirty="0" smtClean="0"/>
              <a:t>взаимодействия. Проект -  </a:t>
            </a:r>
            <a:r>
              <a:rPr lang="en-US" sz="800" baseline="0" dirty="0" smtClean="0"/>
              <a:t>US GIN.</a:t>
            </a:r>
            <a:endParaRPr lang="ru-RU" sz="800" baseline="0" dirty="0" smtClean="0"/>
          </a:p>
          <a:p>
            <a:pPr eaLnBrk="1" hangingPunct="1"/>
            <a:r>
              <a:rPr lang="ru-RU" sz="800" baseline="0" dirty="0" err="1" smtClean="0"/>
              <a:t>Геолслужба</a:t>
            </a:r>
            <a:r>
              <a:rPr lang="ru-RU" sz="800" baseline="0" dirty="0" smtClean="0"/>
              <a:t> США, Университеты, Горнодобывающие компании, ассоциации геологов</a:t>
            </a:r>
          </a:p>
          <a:p>
            <a:pPr eaLnBrk="1" hangingPunct="1"/>
            <a:r>
              <a:rPr lang="ru-RU" sz="800" baseline="0" dirty="0" smtClean="0"/>
              <a:t>53 БАЗЫ ДАННЫХ</a:t>
            </a:r>
            <a:endParaRPr lang="en-US" sz="800" baseline="0" dirty="0" smtClean="0"/>
          </a:p>
          <a:p>
            <a:pPr eaLnBrk="1" hangingPunct="1"/>
            <a:r>
              <a:rPr lang="ru-RU" sz="800" baseline="0" dirty="0" smtClean="0"/>
              <a:t>цель этого проекта– обеспечить возможность открытого  и беспрепятственного доступа к данным, сохранить авторские права на публикуемую информацию,  распределить материально-технические и накладные расходы на публикацию данных и поддержку информационных систем, свести к минимуму зависимость от коммерческих программных средств.</a:t>
            </a:r>
          </a:p>
          <a:p>
            <a:pPr eaLnBrk="1" hangingPunct="1"/>
            <a:r>
              <a:rPr lang="ru-RU" sz="800" baseline="0" dirty="0" smtClean="0"/>
              <a:t>На </a:t>
            </a:r>
            <a:r>
              <a:rPr lang="ru-RU" sz="800" baseline="0" dirty="0" smtClean="0"/>
              <a:t>конгрессе важность этого направления была подчеркнута в совместном докладе Директора Геологической службы Аризоны </a:t>
            </a:r>
            <a:r>
              <a:rPr lang="ru-RU" sz="800" b="1" baseline="0" dirty="0" smtClean="0"/>
              <a:t>Ли </a:t>
            </a:r>
            <a:r>
              <a:rPr lang="ru-RU" sz="800" b="1" baseline="0" dirty="0" err="1" smtClean="0"/>
              <a:t>Аллисона</a:t>
            </a:r>
            <a:r>
              <a:rPr lang="ru-RU" sz="800" b="1" baseline="0" dirty="0" smtClean="0"/>
              <a:t> </a:t>
            </a:r>
            <a:r>
              <a:rPr lang="ru-RU" sz="800" baseline="0" dirty="0" smtClean="0"/>
              <a:t>и  </a:t>
            </a:r>
            <a:r>
              <a:rPr lang="ru-RU" sz="800" baseline="0" dirty="0" err="1" smtClean="0"/>
              <a:t>зам.руководителя</a:t>
            </a:r>
            <a:r>
              <a:rPr lang="ru-RU" sz="800" baseline="0" dirty="0" smtClean="0"/>
              <a:t>   </a:t>
            </a:r>
            <a:r>
              <a:rPr lang="ru-RU" sz="800" baseline="0" dirty="0" err="1" smtClean="0"/>
              <a:t>геолгической</a:t>
            </a:r>
            <a:r>
              <a:rPr lang="ru-RU" sz="800" baseline="0" dirty="0" smtClean="0"/>
              <a:t> службы США – </a:t>
            </a:r>
            <a:r>
              <a:rPr lang="ru-RU" sz="800" b="1" baseline="0" dirty="0" smtClean="0"/>
              <a:t>Кевина </a:t>
            </a:r>
            <a:r>
              <a:rPr lang="ru-RU" sz="800" b="1" baseline="0" dirty="0" err="1" smtClean="0"/>
              <a:t>Галахера</a:t>
            </a:r>
            <a:r>
              <a:rPr lang="ru-RU" sz="800" baseline="0" dirty="0" smtClean="0"/>
              <a:t>. В 2012 году был принят новый 5-летний план развития </a:t>
            </a:r>
            <a:r>
              <a:rPr lang="en-US" sz="800" baseline="0" dirty="0" smtClean="0"/>
              <a:t>USGIN</a:t>
            </a:r>
            <a:r>
              <a:rPr lang="ru-RU" sz="800" baseline="0" dirty="0" smtClean="0"/>
              <a:t>.</a:t>
            </a:r>
          </a:p>
          <a:p>
            <a:pPr eaLnBrk="1" hangingPunct="1"/>
            <a:endParaRPr lang="ru-RU" sz="80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7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dirty="0" smtClean="0"/>
              <a:t>Еще один интересный проект из этой же области, которому на  Конгрессе было посвящена отдельная сессия</a:t>
            </a:r>
            <a:r>
              <a:rPr lang="ru-RU" sz="800" baseline="0" dirty="0" smtClean="0"/>
              <a:t> и 8 докладов.</a:t>
            </a:r>
          </a:p>
          <a:p>
            <a:pPr eaLnBrk="1" hangingPunct="1"/>
            <a:r>
              <a:rPr lang="ru-RU" sz="800" baseline="0" dirty="0" smtClean="0"/>
              <a:t>Это проект </a:t>
            </a:r>
            <a:r>
              <a:rPr lang="en-US" sz="800" dirty="0" smtClean="0"/>
              <a:t>AEGOS</a:t>
            </a:r>
            <a:r>
              <a:rPr lang="ru-RU" sz="800" dirty="0" smtClean="0"/>
              <a:t>  - </a:t>
            </a:r>
            <a:r>
              <a:rPr lang="en-US" sz="800" dirty="0" smtClean="0"/>
              <a:t>African European </a:t>
            </a:r>
            <a:r>
              <a:rPr lang="en-US" sz="800" dirty="0" err="1" smtClean="0"/>
              <a:t>Georesources</a:t>
            </a:r>
            <a:r>
              <a:rPr lang="en-US" sz="800" dirty="0" smtClean="0"/>
              <a:t> Observation System</a:t>
            </a:r>
            <a:endParaRPr lang="ru-RU" sz="800" baseline="0" dirty="0" smtClean="0"/>
          </a:p>
          <a:p>
            <a:pPr defTabSz="1028373" eaLnBrk="1" hangingPunct="1">
              <a:defRPr/>
            </a:pPr>
            <a:r>
              <a:rPr lang="ru-RU" sz="800" dirty="0" smtClean="0"/>
              <a:t>Основными </a:t>
            </a:r>
            <a:r>
              <a:rPr lang="ru-RU" sz="800" dirty="0"/>
              <a:t>целями проекта  AEGOS определены:</a:t>
            </a:r>
          </a:p>
          <a:p>
            <a:pPr eaLnBrk="1" hangingPunct="1"/>
            <a:r>
              <a:rPr lang="ru-RU" sz="800" dirty="0" smtClean="0"/>
              <a:t>Разработка ИПД которая бы позволила объединить цифровые хранилища в Европе и в Африке</a:t>
            </a:r>
          </a:p>
          <a:p>
            <a:pPr eaLnBrk="1" hangingPunct="1"/>
            <a:r>
              <a:rPr lang="ru-RU" sz="800" dirty="0" smtClean="0"/>
              <a:t>Укрепление Афро-Европейского партнерства</a:t>
            </a:r>
          </a:p>
          <a:p>
            <a:pPr defTabSz="1028373" eaLnBrk="1" hangingPunct="1">
              <a:defRPr/>
            </a:pPr>
            <a:r>
              <a:rPr lang="ru-RU" sz="800" dirty="0" smtClean="0"/>
              <a:t>Обеспечение вклада в </a:t>
            </a:r>
            <a:r>
              <a:rPr lang="ru-RU" sz="800" dirty="0" err="1"/>
              <a:t>в</a:t>
            </a:r>
            <a:r>
              <a:rPr lang="ru-RU" sz="800" dirty="0"/>
              <a:t> глобальный проект наук о Земле ГЕОСС, в контексте построения инфраструктуры пространственной данных в Европе (INSPIRE).</a:t>
            </a:r>
          </a:p>
          <a:p>
            <a:pPr defTabSz="1028373" eaLnBrk="1" hangingPunct="1">
              <a:defRPr/>
            </a:pPr>
            <a:r>
              <a:rPr lang="ru-RU" sz="800" dirty="0"/>
              <a:t>Европейцы за годы колониального господства накопили много информации о недрах Африки</a:t>
            </a:r>
          </a:p>
          <a:p>
            <a:pPr defTabSz="1028373" eaLnBrk="1" hangingPunct="1">
              <a:defRPr/>
            </a:pPr>
            <a:r>
              <a:rPr lang="ru-RU" sz="800" dirty="0"/>
              <a:t>Сейчас сами африканские страны создают свои информационные ресурсы на основе текущих работ</a:t>
            </a:r>
          </a:p>
          <a:p>
            <a:pPr defTabSz="1028373" eaLnBrk="1" hangingPunct="1">
              <a:defRPr/>
            </a:pPr>
            <a:r>
              <a:rPr lang="ru-RU" sz="800" dirty="0"/>
              <a:t>Попытка объединить эти два информационных потока, упорядочить поиск информации</a:t>
            </a:r>
          </a:p>
          <a:p>
            <a:pPr defTabSz="1028373" eaLnBrk="1" hangingPunct="1">
              <a:defRPr/>
            </a:pPr>
            <a:r>
              <a:rPr lang="ru-RU" sz="800" dirty="0" smtClean="0"/>
              <a:t>Особо </a:t>
            </a:r>
            <a:r>
              <a:rPr lang="ru-RU" sz="800" dirty="0"/>
              <a:t>отмечается человеческий фактор - в рамках проекта разработана общая стратегия для наращивания профессионального потенциала местных специалистов и разработка учебных программ.</a:t>
            </a:r>
          </a:p>
          <a:p>
            <a:pPr defTabSz="1028373" eaLnBrk="1" hangingPunct="1">
              <a:defRPr/>
            </a:pPr>
            <a:endParaRPr lang="ru-RU" sz="800" dirty="0"/>
          </a:p>
          <a:p>
            <a:pPr eaLnBrk="1" hangingPunct="1"/>
            <a:endParaRPr lang="ru-RU" sz="8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8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" baseline="0" dirty="0" smtClean="0"/>
              <a:t>Построение национальных геолого-картографических систем с 2004 года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Часть стран доложила о создании собственных систем на прошлом конгрессе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="1" baseline="0" dirty="0" smtClean="0"/>
              <a:t>о создании </a:t>
            </a:r>
            <a:r>
              <a:rPr lang="ru-RU" sz="800" baseline="0" dirty="0" smtClean="0"/>
              <a:t>3 страны представили доклады Мексика, Колумбия, Намибия, 2 страны в процессе построения – Китай (о нем я скажу) и Россия (будет доклад Николая Игоревича </a:t>
            </a:r>
            <a:r>
              <a:rPr lang="ru-RU" sz="800" baseline="0" dirty="0" err="1" smtClean="0"/>
              <a:t>Березюка</a:t>
            </a:r>
            <a:r>
              <a:rPr lang="ru-RU" sz="800" baseline="0" dirty="0" smtClean="0"/>
              <a:t>)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="1" baseline="0" dirty="0" smtClean="0"/>
              <a:t>Обновления -п</a:t>
            </a:r>
            <a:r>
              <a:rPr lang="ru-RU" sz="800" baseline="0" dirty="0" smtClean="0"/>
              <a:t>о 5 странам </a:t>
            </a:r>
          </a:p>
          <a:p>
            <a:pPr marL="0" indent="0" eaLnBrk="1" hangingPunct="1">
              <a:buFontTx/>
              <a:buNone/>
            </a:pPr>
            <a:r>
              <a:rPr lang="ru-RU" sz="800" baseline="0" dirty="0" smtClean="0"/>
              <a:t>В самом общем виде Национальную геолого-картографическую систему можно представить как – 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базу данных цифровых геологических карт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сервисов администрирования этими данными – внутренние инструменты ведения БД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сервисов доступа к данным из вне</a:t>
            </a:r>
          </a:p>
          <a:p>
            <a:pPr eaLnBrk="1" hangingPunct="1"/>
            <a:r>
              <a:rPr lang="ru-RU" sz="800" baseline="0" dirty="0" smtClean="0"/>
              <a:t>Традиционно – Национальная геолого-картографическая система выполняет три функции </a:t>
            </a:r>
          </a:p>
          <a:p>
            <a:pPr eaLnBrk="1" hangingPunct="1"/>
            <a:r>
              <a:rPr lang="ru-RU" sz="800" baseline="0" dirty="0" smtClean="0"/>
              <a:t>- обеспечивает поиск, фильтрацию и  интернет публикацию загруженных в нее материалов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Обеспечивает интеграцию геологических данных в национальные и международные проекты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Служит основой для создания бесшовных карт на обширные территории и страны в целом</a:t>
            </a:r>
          </a:p>
          <a:p>
            <a:pPr eaLnBrk="1" hangingPunct="1"/>
            <a:r>
              <a:rPr lang="ru-RU" sz="800" baseline="0" dirty="0" smtClean="0"/>
              <a:t>Обо всем этом расскажет Николай Игоревич Березюк в своем докладе</a:t>
            </a:r>
          </a:p>
          <a:p>
            <a:pPr eaLnBrk="1" hangingPunct="1"/>
            <a:r>
              <a:rPr lang="ru-RU" sz="800" baseline="0" dirty="0" smtClean="0"/>
              <a:t>В последнее время – еще две функции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Организация информационного потока </a:t>
            </a:r>
            <a:r>
              <a:rPr lang="ru-RU" sz="800" b="1" baseline="0" dirty="0" smtClean="0"/>
              <a:t>для полевых работ </a:t>
            </a:r>
            <a:r>
              <a:rPr lang="ru-RU" sz="800" baseline="0" dirty="0" smtClean="0"/>
              <a:t>– двунаправленный –Финны и Австралийцы наиболее успешно в этой области</a:t>
            </a:r>
          </a:p>
          <a:p>
            <a:pPr marL="173010" indent="-173010" eaLnBrk="1" hangingPunct="1">
              <a:buFontTx/>
              <a:buChar char="-"/>
            </a:pPr>
            <a:r>
              <a:rPr lang="ru-RU" sz="800" baseline="0" dirty="0" smtClean="0"/>
              <a:t>основа для </a:t>
            </a:r>
            <a:r>
              <a:rPr lang="ru-RU" sz="800" b="1" baseline="0" dirty="0" smtClean="0"/>
              <a:t>виртуальных лабораторий </a:t>
            </a:r>
            <a:r>
              <a:rPr lang="ru-RU" sz="800" baseline="0" dirty="0" smtClean="0"/>
              <a:t>– безусловный лидер Австралия – проект </a:t>
            </a:r>
            <a:r>
              <a:rPr lang="en-US" sz="800" baseline="0" dirty="0" smtClean="0"/>
              <a:t>AUSCOP</a:t>
            </a:r>
            <a:endParaRPr lang="ru-RU" sz="800" baseline="0" dirty="0" smtClean="0"/>
          </a:p>
          <a:p>
            <a:pPr eaLnBrk="1" hangingPunct="1"/>
            <a:r>
              <a:rPr lang="ru-RU" sz="800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835526" indent="-321356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28542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99594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313763" indent="-257085" defTabSz="1067616" eaLnBrk="0" hangingPunct="0">
              <a:lnSpc>
                <a:spcPct val="80000"/>
              </a:lnSpc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82793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334210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856272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4370440" indent="-257085" defTabSz="106761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75D33EC6-B792-4CC2-9511-DCB12120680F}" type="slidenum">
              <a:rPr lang="ru-RU" sz="14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9</a:t>
            </a:fld>
            <a:endParaRPr lang="ru-RU" sz="14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3A7D-2B50-4336-A431-145615A2C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0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74D9-14B7-465A-837B-166CD2F85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0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23C1-D7EA-4029-A0D5-A2D4C667D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FAE17-79D5-4E64-BB01-D542572CF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2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ADFE-BC4D-4FDC-8064-E1FAACA8F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5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6177-3088-4647-924D-E0DB1B278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FF5ED-664A-4B89-982F-13A9825A7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0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62CB-83F7-4EDD-9A55-02EA50A72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3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E8B0-B74D-4F1C-B812-C18493E62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2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2D85-E87C-400A-B122-AB2225641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8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C624-039D-4E9D-9A09-0387710AF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D0DB798-7105-4A72-BBF0-5E167584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19.gif"/><Relationship Id="rId26" Type="http://schemas.openxmlformats.org/officeDocument/2006/relationships/image" Target="../media/image27.png"/><Relationship Id="rId3" Type="http://schemas.openxmlformats.org/officeDocument/2006/relationships/image" Target="../media/image6.png"/><Relationship Id="rId21" Type="http://schemas.openxmlformats.org/officeDocument/2006/relationships/image" Target="../media/image22.gif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24" Type="http://schemas.openxmlformats.org/officeDocument/2006/relationships/image" Target="../media/image25.pn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hyperlink" Target="http://portal.onegeology.org/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s.xinhuanet.com/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79388" y="49213"/>
            <a:ext cx="7885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>
                <a:solidFill>
                  <a:srgbClr val="003366"/>
                </a:solidFill>
                <a:latin typeface="Arial" charset="0"/>
              </a:rPr>
              <a:t>В с е р о с с и й с к и й   н а у ч н о – и с с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949280"/>
            <a:ext cx="4571601" cy="4201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200" i="1" dirty="0" smtClean="0">
                <a:solidFill>
                  <a:srgbClr val="DDDDDD"/>
                </a:solidFill>
                <a:latin typeface="+mn-lt"/>
                <a:cs typeface="+mn-cs"/>
              </a:rPr>
              <a:t>Снежко </a:t>
            </a:r>
            <a:r>
              <a:rPr lang="ru-RU" sz="1200" i="1" dirty="0">
                <a:solidFill>
                  <a:srgbClr val="DDDDDD"/>
                </a:solidFill>
                <a:latin typeface="+mn-lt"/>
                <a:cs typeface="+mn-cs"/>
              </a:rPr>
              <a:t>В.В</a:t>
            </a:r>
            <a:r>
              <a:rPr lang="ru-RU" sz="1200" i="1" dirty="0" smtClean="0">
                <a:solidFill>
                  <a:srgbClr val="DDDDDD"/>
                </a:solidFill>
                <a:latin typeface="+mn-lt"/>
                <a:cs typeface="+mn-cs"/>
              </a:rPr>
              <a:t>., </a:t>
            </a:r>
            <a:r>
              <a:rPr lang="ru-RU" sz="1200" i="1" dirty="0" err="1">
                <a:solidFill>
                  <a:srgbClr val="DDDDDD"/>
                </a:solidFill>
              </a:rPr>
              <a:t>Брехов</a:t>
            </a:r>
            <a:r>
              <a:rPr lang="ru-RU" sz="1200" i="1" dirty="0">
                <a:solidFill>
                  <a:srgbClr val="DDDDDD"/>
                </a:solidFill>
              </a:rPr>
              <a:t> Г.В.,</a:t>
            </a:r>
            <a:r>
              <a:rPr lang="ru-RU" sz="1200" i="1" dirty="0" smtClean="0">
                <a:solidFill>
                  <a:srgbClr val="DDDDDD"/>
                </a:solidFill>
                <a:latin typeface="+mn-lt"/>
                <a:cs typeface="+mn-cs"/>
              </a:rPr>
              <a:t> ФГУП </a:t>
            </a:r>
            <a:r>
              <a:rPr lang="ru-RU" sz="1200" i="1" dirty="0">
                <a:solidFill>
                  <a:srgbClr val="DDDDDD"/>
                </a:solidFill>
                <a:latin typeface="+mn-lt"/>
                <a:cs typeface="+mn-cs"/>
              </a:rPr>
              <a:t>«ВСЕГЕИ</a:t>
            </a:r>
            <a:r>
              <a:rPr lang="ru-RU" sz="1200" i="1" dirty="0" smtClean="0">
                <a:solidFill>
                  <a:srgbClr val="DDDDDD"/>
                </a:solidFill>
                <a:latin typeface="+mn-lt"/>
                <a:cs typeface="+mn-cs"/>
              </a:rPr>
              <a:t>»</a:t>
            </a:r>
            <a:endParaRPr lang="ru-RU" sz="1200" i="1" dirty="0">
              <a:solidFill>
                <a:srgbClr val="DDDDDD"/>
              </a:solidFill>
              <a:latin typeface="+mn-lt"/>
              <a:cs typeface="+mn-cs"/>
            </a:endParaRPr>
          </a:p>
        </p:txBody>
      </p:sp>
      <p:sp>
        <p:nvSpPr>
          <p:cNvPr id="2057" name="Прямоугольник 14"/>
          <p:cNvSpPr>
            <a:spLocks noChangeArrowheads="1"/>
          </p:cNvSpPr>
          <p:nvPr/>
        </p:nvSpPr>
        <p:spPr bwMode="auto">
          <a:xfrm>
            <a:off x="6856" y="3515032"/>
            <a:ext cx="9095804" cy="243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информационных технологий в геологии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материалам 34 сессии Международного геологического конгресса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7" name="Picture 9" descr="vseg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9775"/>
            <a:ext cx="2909887" cy="235108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0" y="739775"/>
            <a:ext cx="57959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Международное совещание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/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«Состояние и перспективы развития работ по созданию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государственных геологических карт Российской Федерации»</a:t>
            </a: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Санкт-Петербург, ФГУП «ВСЕГЕИ», </a:t>
            </a:r>
            <a:r>
              <a:rPr lang="ru-RU" sz="1100" b="1" dirty="0" smtClean="0">
                <a:solidFill>
                  <a:schemeClr val="bg1"/>
                </a:solidFill>
              </a:rPr>
              <a:t>16–19  </a:t>
            </a:r>
            <a:r>
              <a:rPr lang="ru-RU" sz="1100" b="1" dirty="0">
                <a:solidFill>
                  <a:schemeClr val="bg1"/>
                </a:solidFill>
              </a:rPr>
              <a:t>апреля </a:t>
            </a:r>
            <a:r>
              <a:rPr lang="ru-RU" sz="1100" b="1" dirty="0" smtClean="0">
                <a:solidFill>
                  <a:schemeClr val="bg1"/>
                </a:solidFill>
              </a:rPr>
              <a:t>2013 </a:t>
            </a:r>
            <a:r>
              <a:rPr lang="ru-RU" sz="1100" b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856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73373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" name="AutoShape 60"/>
          <p:cNvSpPr>
            <a:spLocks noChangeArrowheads="1"/>
          </p:cNvSpPr>
          <p:nvPr/>
        </p:nvSpPr>
        <p:spPr bwMode="auto">
          <a:xfrm>
            <a:off x="3995936" y="1432937"/>
            <a:ext cx="1401006" cy="5092407"/>
          </a:xfrm>
          <a:prstGeom prst="upArrow">
            <a:avLst>
              <a:gd name="adj1" fmla="val 43333"/>
              <a:gd name="adj2" fmla="val 66594"/>
            </a:avLst>
          </a:prstGeom>
          <a:gradFill rotWithShape="1">
            <a:gsLst>
              <a:gs pos="0">
                <a:schemeClr val="accent1">
                  <a:alpha val="75000"/>
                </a:schemeClr>
              </a:gs>
              <a:gs pos="79000">
                <a:srgbClr val="585E90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h="5715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Text Box 65"/>
          <p:cNvSpPr txBox="1">
            <a:spLocks noChangeArrowheads="1"/>
          </p:cNvSpPr>
          <p:nvPr/>
        </p:nvSpPr>
        <p:spPr bwMode="auto">
          <a:xfrm>
            <a:off x="3583480" y="1125813"/>
            <a:ext cx="2170113" cy="40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i="1" dirty="0" smtClean="0">
                <a:solidFill>
                  <a:srgbClr val="FFFF99"/>
                </a:solidFill>
                <a:effectLst/>
                <a:latin typeface="Times" pitchFamily="18" charset="0"/>
              </a:rPr>
              <a:t>Взаимодействие</a:t>
            </a:r>
            <a:endParaRPr lang="en-CA" sz="2000" i="1" dirty="0">
              <a:solidFill>
                <a:srgbClr val="FFFF99"/>
              </a:solidFill>
              <a:effectLst/>
              <a:latin typeface="Times" pitchFamily="18" charset="0"/>
            </a:endParaRPr>
          </a:p>
        </p:txBody>
      </p:sp>
      <p:sp>
        <p:nvSpPr>
          <p:cNvPr id="112" name="Text Box 63"/>
          <p:cNvSpPr txBox="1">
            <a:spLocks noChangeArrowheads="1"/>
          </p:cNvSpPr>
          <p:nvPr/>
        </p:nvSpPr>
        <p:spPr bwMode="auto">
          <a:xfrm>
            <a:off x="755577" y="3517927"/>
            <a:ext cx="2232025" cy="7191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ctr">
              <a:spcBef>
                <a:spcPct val="50000"/>
              </a:spcBef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0" dirty="0"/>
              <a:t>(</a:t>
            </a:r>
            <a:r>
              <a:rPr lang="en-CA" b="0" dirty="0"/>
              <a:t>Data Structure)</a:t>
            </a:r>
          </a:p>
        </p:txBody>
      </p:sp>
      <p:sp>
        <p:nvSpPr>
          <p:cNvPr id="113" name="Text Box 64"/>
          <p:cNvSpPr txBox="1">
            <a:spLocks noChangeArrowheads="1"/>
          </p:cNvSpPr>
          <p:nvPr/>
        </p:nvSpPr>
        <p:spPr bwMode="auto">
          <a:xfrm>
            <a:off x="755577" y="2375324"/>
            <a:ext cx="2232025" cy="7191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en-GB" sz="2000" b="1" dirty="0">
                <a:solidFill>
                  <a:schemeClr val="tx2"/>
                </a:solidFill>
                <a:effectLst/>
              </a:rPr>
              <a:t/>
            </a:r>
            <a:br>
              <a:rPr lang="en-GB" sz="2000" b="1" dirty="0">
                <a:solidFill>
                  <a:schemeClr val="tx2"/>
                </a:solidFill>
                <a:effectLst/>
              </a:rPr>
            </a:br>
            <a:r>
              <a:rPr lang="en-GB" sz="2000" dirty="0">
                <a:solidFill>
                  <a:schemeClr val="tx2"/>
                </a:solidFill>
                <a:effectLst/>
              </a:rPr>
              <a:t>(Data Content)</a:t>
            </a:r>
            <a:endParaRPr lang="en-CA" sz="2000" dirty="0">
              <a:solidFill>
                <a:schemeClr val="tx2"/>
              </a:solidFill>
              <a:effectLst/>
            </a:endParaRPr>
          </a:p>
        </p:txBody>
      </p:sp>
      <p:sp>
        <p:nvSpPr>
          <p:cNvPr id="116" name="Rectangle 74"/>
          <p:cNvSpPr>
            <a:spLocks noChangeArrowheads="1"/>
          </p:cNvSpPr>
          <p:nvPr/>
        </p:nvSpPr>
        <p:spPr bwMode="auto">
          <a:xfrm>
            <a:off x="2843808" y="2417353"/>
            <a:ext cx="35283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Словари,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онтологии</a:t>
            </a:r>
            <a:endParaRPr lang="en-CA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8" name="Text Box 61"/>
          <p:cNvSpPr txBox="1">
            <a:spLocks noChangeArrowheads="1"/>
          </p:cNvSpPr>
          <p:nvPr/>
        </p:nvSpPr>
        <p:spPr bwMode="auto">
          <a:xfrm>
            <a:off x="755576" y="5618188"/>
            <a:ext cx="2232025" cy="7191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ctr">
              <a:spcBef>
                <a:spcPct val="50000"/>
              </a:spcBef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/>
              <a:t>(Data Services)</a:t>
            </a:r>
            <a:endParaRPr lang="en-CA" b="0" dirty="0"/>
          </a:p>
        </p:txBody>
      </p:sp>
      <p:sp>
        <p:nvSpPr>
          <p:cNvPr id="119" name="Text Box 62"/>
          <p:cNvSpPr txBox="1">
            <a:spLocks noChangeArrowheads="1"/>
          </p:cNvSpPr>
          <p:nvPr/>
        </p:nvSpPr>
        <p:spPr bwMode="auto">
          <a:xfrm>
            <a:off x="755576" y="4648225"/>
            <a:ext cx="2232025" cy="7191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ctr">
              <a:spcBef>
                <a:spcPct val="50000"/>
              </a:spcBef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/>
              <a:t>(Data Language)</a:t>
            </a:r>
            <a:endParaRPr lang="en-CA" b="0" dirty="0"/>
          </a:p>
        </p:txBody>
      </p:sp>
      <p:sp>
        <p:nvSpPr>
          <p:cNvPr id="125" name="Rectangle 75"/>
          <p:cNvSpPr>
            <a:spLocks noChangeArrowheads="1"/>
          </p:cNvSpPr>
          <p:nvPr/>
        </p:nvSpPr>
        <p:spPr bwMode="auto">
          <a:xfrm>
            <a:off x="3597560" y="4845505"/>
            <a:ext cx="2020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XML, GML</a:t>
            </a:r>
          </a:p>
        </p:txBody>
      </p:sp>
      <p:sp>
        <p:nvSpPr>
          <p:cNvPr id="123" name="Rectangle 76"/>
          <p:cNvSpPr>
            <a:spLocks noChangeArrowheads="1"/>
          </p:cNvSpPr>
          <p:nvPr/>
        </p:nvSpPr>
        <p:spPr bwMode="auto">
          <a:xfrm>
            <a:off x="3303873" y="5823868"/>
            <a:ext cx="2608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WFS, WMS, WCS</a:t>
            </a:r>
          </a:p>
        </p:txBody>
      </p:sp>
      <p:sp>
        <p:nvSpPr>
          <p:cNvPr id="132" name="Rectangle 73"/>
          <p:cNvSpPr>
            <a:spLocks noChangeArrowheads="1"/>
          </p:cNvSpPr>
          <p:nvPr/>
        </p:nvSpPr>
        <p:spPr bwMode="auto">
          <a:xfrm>
            <a:off x="3258629" y="3510427"/>
            <a:ext cx="26987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GeoSciML</a:t>
            </a: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EarthResourceML</a:t>
            </a:r>
            <a:endParaRPr lang="en-CA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" name="Rectangle 78"/>
          <p:cNvSpPr>
            <a:spLocks noChangeArrowheads="1"/>
          </p:cNvSpPr>
          <p:nvPr/>
        </p:nvSpPr>
        <p:spPr bwMode="auto">
          <a:xfrm>
            <a:off x="176984" y="4509119"/>
            <a:ext cx="8712968" cy="1916937"/>
          </a:xfrm>
          <a:prstGeom prst="rect">
            <a:avLst/>
          </a:prstGeom>
          <a:noFill/>
          <a:ln w="44450">
            <a:solidFill>
              <a:schemeClr val="folHlink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4" name="Rectangle 79"/>
          <p:cNvSpPr>
            <a:spLocks noChangeArrowheads="1"/>
          </p:cNvSpPr>
          <p:nvPr/>
        </p:nvSpPr>
        <p:spPr bwMode="auto">
          <a:xfrm>
            <a:off x="251520" y="692696"/>
            <a:ext cx="8712968" cy="4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Эффективность взаимодействия информационных систем определяется уровнем унификации</a:t>
            </a:r>
            <a:endParaRPr lang="en-A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35" name="Rectangle 82"/>
          <p:cNvSpPr>
            <a:spLocks noChangeArrowheads="1"/>
          </p:cNvSpPr>
          <p:nvPr/>
        </p:nvSpPr>
        <p:spPr bwMode="auto">
          <a:xfrm>
            <a:off x="6266520" y="4648225"/>
            <a:ext cx="2523959" cy="168910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standards</a:t>
            </a:r>
          </a:p>
        </p:txBody>
      </p:sp>
      <p:sp>
        <p:nvSpPr>
          <p:cNvPr id="136" name="Rectangle 82"/>
          <p:cNvSpPr>
            <a:spLocks noChangeArrowheads="1"/>
          </p:cNvSpPr>
          <p:nvPr/>
        </p:nvSpPr>
        <p:spPr bwMode="auto">
          <a:xfrm>
            <a:off x="6266520" y="3517927"/>
            <a:ext cx="2499171" cy="65699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OGC standards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OGC standards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201?</a:t>
            </a:r>
            <a:endParaRPr lang="en-CA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CA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Rectangle 82"/>
          <p:cNvSpPr>
            <a:spLocks noChangeArrowheads="1"/>
          </p:cNvSpPr>
          <p:nvPr/>
        </p:nvSpPr>
        <p:spPr bwMode="auto">
          <a:xfrm>
            <a:off x="6266520" y="2375324"/>
            <a:ext cx="2523959" cy="7191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" prst="cross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Рабочие Группы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CA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179512" y="3445712"/>
            <a:ext cx="8712968" cy="847384"/>
          </a:xfrm>
          <a:prstGeom prst="rect">
            <a:avLst/>
          </a:prstGeom>
          <a:noFill/>
          <a:ln w="44450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78"/>
          <p:cNvSpPr>
            <a:spLocks noChangeArrowheads="1"/>
          </p:cNvSpPr>
          <p:nvPr/>
        </p:nvSpPr>
        <p:spPr bwMode="auto">
          <a:xfrm>
            <a:off x="194884" y="2311200"/>
            <a:ext cx="8712968" cy="847384"/>
          </a:xfrm>
          <a:prstGeom prst="rect">
            <a:avLst/>
          </a:prstGeom>
          <a:noFill/>
          <a:ln w="44450">
            <a:solidFill>
              <a:schemeClr val="folHlink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79"/>
          <p:cNvSpPr>
            <a:spLocks noChangeArrowheads="1"/>
          </p:cNvSpPr>
          <p:nvPr/>
        </p:nvSpPr>
        <p:spPr bwMode="auto">
          <a:xfrm>
            <a:off x="231239" y="309785"/>
            <a:ext cx="8712968" cy="4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Управление информацией – способы взаимодействия и стандарты</a:t>
            </a:r>
            <a:endParaRPr lang="en-AU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6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53468" y="48890"/>
            <a:ext cx="788493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56941" y="3066048"/>
            <a:ext cx="6230118" cy="2885249"/>
            <a:chOff x="572989" y="733480"/>
            <a:chExt cx="8304876" cy="2755421"/>
          </a:xfrm>
        </p:grpSpPr>
        <p:sp>
          <p:nvSpPr>
            <p:cNvPr id="24" name="Rectangle 9"/>
            <p:cNvSpPr txBox="1">
              <a:spLocks noChangeArrowheads="1"/>
            </p:cNvSpPr>
            <p:nvPr/>
          </p:nvSpPr>
          <p:spPr bwMode="auto">
            <a:xfrm>
              <a:off x="2984834" y="733480"/>
              <a:ext cx="3551562" cy="7650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ctr">
                <a:defRPr sz="1400">
                  <a:solidFill>
                    <a:srgbClr val="CCFFCC"/>
                  </a:solidFill>
                </a:defRPr>
              </a:lvl1pPr>
            </a:lstStyle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Глобальные и  региональные международные проекты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системы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9"/>
            <p:cNvSpPr txBox="1">
              <a:spLocks noChangeArrowheads="1"/>
            </p:cNvSpPr>
            <p:nvPr/>
          </p:nvSpPr>
          <p:spPr bwMode="auto">
            <a:xfrm>
              <a:off x="6102991" y="1700140"/>
              <a:ext cx="2774874" cy="82875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>
                <a:defRPr sz="1400">
                  <a:solidFill>
                    <a:srgbClr val="CCFFCC"/>
                  </a:solidFill>
                </a:defRPr>
              </a:lvl1pPr>
            </a:lstStyle>
            <a:p>
              <a:pPr algn="ctr"/>
              <a:r>
                <a:rPr lang="ru-RU" dirty="0">
                  <a:solidFill>
                    <a:schemeClr val="bg1"/>
                  </a:solidFill>
                </a:rPr>
                <a:t>Управление информацией - способы взаимодействия и стандарты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9"/>
            <p:cNvSpPr txBox="1">
              <a:spLocks noChangeArrowheads="1"/>
            </p:cNvSpPr>
            <p:nvPr/>
          </p:nvSpPr>
          <p:spPr bwMode="auto">
            <a:xfrm>
              <a:off x="572989" y="1736727"/>
              <a:ext cx="2774874" cy="7555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>
                <a:defRPr sz="1400">
                  <a:solidFill>
                    <a:srgbClr val="CCFFCC"/>
                  </a:solidFill>
                </a:defRPr>
              </a:lvl1pPr>
            </a:lstStyle>
            <a:p>
              <a:pPr algn="ctr"/>
              <a:r>
                <a:rPr lang="ru-RU" dirty="0">
                  <a:solidFill>
                    <a:schemeClr val="bg1"/>
                  </a:solidFill>
                </a:rPr>
                <a:t>Национальные геолого-информационные системы и базы данных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9"/>
            <p:cNvSpPr txBox="1">
              <a:spLocks noChangeArrowheads="1"/>
            </p:cNvSpPr>
            <p:nvPr/>
          </p:nvSpPr>
          <p:spPr bwMode="auto">
            <a:xfrm>
              <a:off x="3373178" y="2723095"/>
              <a:ext cx="2774874" cy="76580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>
                <a:defRPr sz="1400">
                  <a:solidFill>
                    <a:srgbClr val="CCFFCC"/>
                  </a:solidFill>
                </a:defRPr>
              </a:lvl1pPr>
            </a:lstStyle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Инфраструктура пространственных данных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Скругленная соединительная линия 2"/>
            <p:cNvCxnSpPr>
              <a:endCxn id="40" idx="0"/>
            </p:cNvCxnSpPr>
            <p:nvPr/>
          </p:nvCxnSpPr>
          <p:spPr bwMode="auto">
            <a:xfrm rot="10800000" flipV="1">
              <a:off x="1960426" y="1115996"/>
              <a:ext cx="1024408" cy="620730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Скругленная соединительная линия 41"/>
            <p:cNvCxnSpPr>
              <a:stCxn id="40" idx="2"/>
              <a:endCxn id="41" idx="1"/>
            </p:cNvCxnSpPr>
            <p:nvPr/>
          </p:nvCxnSpPr>
          <p:spPr bwMode="auto">
            <a:xfrm rot="16200000" flipH="1">
              <a:off x="2359958" y="2092777"/>
              <a:ext cx="613690" cy="1412751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Скругленная соединительная линия 42"/>
            <p:cNvCxnSpPr>
              <a:stCxn id="41" idx="3"/>
              <a:endCxn id="25" idx="2"/>
            </p:cNvCxnSpPr>
            <p:nvPr/>
          </p:nvCxnSpPr>
          <p:spPr bwMode="auto">
            <a:xfrm flipV="1">
              <a:off x="6148052" y="2528898"/>
              <a:ext cx="1342376" cy="577101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Скругленная соединительная линия 43"/>
            <p:cNvCxnSpPr>
              <a:stCxn id="25" idx="0"/>
              <a:endCxn id="24" idx="3"/>
            </p:cNvCxnSpPr>
            <p:nvPr/>
          </p:nvCxnSpPr>
          <p:spPr bwMode="auto">
            <a:xfrm rot="16200000" flipV="1">
              <a:off x="6721340" y="931052"/>
              <a:ext cx="584143" cy="954032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68" name="TextBox 2067"/>
          <p:cNvSpPr txBox="1"/>
          <p:nvPr/>
        </p:nvSpPr>
        <p:spPr>
          <a:xfrm>
            <a:off x="2971263" y="413817"/>
            <a:ext cx="61434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130" dirty="0">
                <a:solidFill>
                  <a:schemeClr val="bg1"/>
                </a:solidFill>
              </a:rPr>
              <a:t>В </a:t>
            </a:r>
            <a:r>
              <a:rPr lang="ru-RU" sz="1800" spc="130" dirty="0" smtClean="0">
                <a:solidFill>
                  <a:schemeClr val="bg1"/>
                </a:solidFill>
              </a:rPr>
              <a:t>эпоху </a:t>
            </a:r>
            <a:r>
              <a:rPr lang="ru-RU" sz="1800" spc="130" dirty="0">
                <a:solidFill>
                  <a:schemeClr val="bg1"/>
                </a:solidFill>
              </a:rPr>
              <a:t>ресурсоемких научных </a:t>
            </a:r>
            <a:r>
              <a:rPr lang="ru-RU" sz="1800" spc="130" dirty="0" smtClean="0">
                <a:solidFill>
                  <a:schemeClr val="bg1"/>
                </a:solidFill>
              </a:rPr>
              <a:t>открытий, также называемой  эпохой  </a:t>
            </a:r>
            <a:r>
              <a:rPr lang="ru-RU" b="1" u="sng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четвертой парадигмы»– </a:t>
            </a:r>
            <a:r>
              <a:rPr lang="ru-RU" sz="1800" spc="130" dirty="0">
                <a:solidFill>
                  <a:schemeClr val="bg1"/>
                </a:solidFill>
              </a:rPr>
              <a:t>значение </a:t>
            </a:r>
            <a:r>
              <a:rPr lang="ru-RU" sz="1800" b="1" spc="130" dirty="0">
                <a:solidFill>
                  <a:schemeClr val="bg1"/>
                </a:solidFill>
              </a:rPr>
              <a:t>совместимости  данных</a:t>
            </a:r>
            <a:r>
              <a:rPr lang="ru-RU" sz="1800" spc="130" dirty="0">
                <a:solidFill>
                  <a:schemeClr val="bg1"/>
                </a:solidFill>
              </a:rPr>
              <a:t>, </a:t>
            </a:r>
            <a:r>
              <a:rPr lang="ru-RU" sz="1800" b="1" spc="130" dirty="0">
                <a:solidFill>
                  <a:schemeClr val="bg1"/>
                </a:solidFill>
              </a:rPr>
              <a:t>информации</a:t>
            </a:r>
            <a:r>
              <a:rPr lang="ru-RU" sz="1800" spc="130" dirty="0">
                <a:solidFill>
                  <a:schemeClr val="bg1"/>
                </a:solidFill>
              </a:rPr>
              <a:t>, </a:t>
            </a:r>
            <a:r>
              <a:rPr lang="ru-RU" sz="1800" b="1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</a:t>
            </a:r>
            <a:r>
              <a:rPr lang="ru-RU" sz="1800" spc="130" dirty="0">
                <a:solidFill>
                  <a:schemeClr val="bg1"/>
                </a:solidFill>
              </a:rPr>
              <a:t> </a:t>
            </a:r>
            <a:r>
              <a:rPr lang="ru-RU" sz="1800" spc="130" dirty="0" smtClean="0">
                <a:solidFill>
                  <a:schemeClr val="bg1"/>
                </a:solidFill>
              </a:rPr>
              <a:t> и  </a:t>
            </a:r>
            <a:r>
              <a:rPr lang="ru-RU" sz="1800" b="1" spc="130" dirty="0" smtClean="0">
                <a:solidFill>
                  <a:schemeClr val="bg1"/>
                </a:solidFill>
              </a:rPr>
              <a:t>инфраструктур</a:t>
            </a:r>
            <a:r>
              <a:rPr lang="ru-RU" sz="1800" spc="130" dirty="0" smtClean="0">
                <a:solidFill>
                  <a:schemeClr val="bg1"/>
                </a:solidFill>
              </a:rPr>
              <a:t>  имеет </a:t>
            </a:r>
            <a:r>
              <a:rPr lang="ru-RU" sz="1800" spc="130" dirty="0">
                <a:solidFill>
                  <a:schemeClr val="bg1"/>
                </a:solidFill>
              </a:rPr>
              <a:t>первостепенное значение </a:t>
            </a:r>
            <a:r>
              <a:rPr lang="ru-RU" sz="1800" spc="130" dirty="0" smtClean="0">
                <a:solidFill>
                  <a:schemeClr val="bg1"/>
                </a:solidFill>
              </a:rPr>
              <a:t>для развития всего спектра  геологических наук и обеспечения их максимального вклада  в решение важнейших </a:t>
            </a:r>
            <a:r>
              <a:rPr lang="ru-RU" sz="1800" spc="130" dirty="0">
                <a:solidFill>
                  <a:schemeClr val="bg1"/>
                </a:solidFill>
              </a:rPr>
              <a:t>социальных проблем. </a:t>
            </a:r>
          </a:p>
        </p:txBody>
      </p:sp>
      <p:grpSp>
        <p:nvGrpSpPr>
          <p:cNvPr id="2069" name="Группа 2068"/>
          <p:cNvGrpSpPr/>
          <p:nvPr/>
        </p:nvGrpSpPr>
        <p:grpSpPr>
          <a:xfrm>
            <a:off x="72343" y="504574"/>
            <a:ext cx="2898920" cy="2001543"/>
            <a:chOff x="167928" y="4077072"/>
            <a:chExt cx="2898920" cy="2001543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29" y="4077072"/>
              <a:ext cx="2898919" cy="999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67928" y="5077025"/>
              <a:ext cx="2898919" cy="35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8" name="Picture 8" descr="img-header-may-20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30" y="5427837"/>
              <a:ext cx="2898918" cy="650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2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80512" cy="6453187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74029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79388" y="49213"/>
            <a:ext cx="7885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>
                <a:solidFill>
                  <a:srgbClr val="003366"/>
                </a:solidFill>
                <a:latin typeface="Arial" charset="0"/>
              </a:rPr>
              <a:t>В с е р о с с и й с к и й   н а у ч н о – и с с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57327" y="277922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1691680" y="2564904"/>
            <a:ext cx="554461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СПАСИБО  ЗА  ВНИМАНИЕ</a:t>
            </a:r>
            <a:endParaRPr lang="ru-RU" sz="1400" dirty="0" smtClean="0">
              <a:solidFill>
                <a:schemeClr val="bg1"/>
              </a:solidFill>
              <a:latin typeface="+mn-lt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5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161410" y="1556792"/>
            <a:ext cx="5364088" cy="72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ru-RU" sz="1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6012 делегатов  </a:t>
            </a:r>
            <a:r>
              <a:rPr lang="ru-RU" sz="1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1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 </a:t>
            </a:r>
            <a:r>
              <a:rPr lang="ru-RU" sz="1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  </a:t>
            </a:r>
          </a:p>
          <a:p>
            <a:r>
              <a:rPr lang="ru-RU" sz="1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пленарных  симпозиумов</a:t>
            </a:r>
          </a:p>
          <a:p>
            <a:r>
              <a:rPr lang="ru-RU" sz="1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сессий  - 3232 устных доклада</a:t>
            </a:r>
            <a:endParaRPr lang="en-US" sz="18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D:\_РАБОЧИЙ\Конференция_Молодые спецы_2012\hea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10051"/>
          <a:stretch/>
        </p:blipFill>
        <p:spPr bwMode="auto">
          <a:xfrm>
            <a:off x="107504" y="524256"/>
            <a:ext cx="4968552" cy="8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Австралия_34МГК_Снежко\DSCN3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89750"/>
            <a:ext cx="4968552" cy="3726414"/>
          </a:xfrm>
          <a:prstGeom prst="rect">
            <a:avLst/>
          </a:prstGeom>
          <a:noFill/>
          <a:effectLst>
            <a:glow rad="228600">
              <a:srgbClr val="FFFFCC">
                <a:alpha val="7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9"/>
          <p:cNvSpPr txBox="1">
            <a:spLocks noChangeArrowheads="1"/>
          </p:cNvSpPr>
          <p:nvPr/>
        </p:nvSpPr>
        <p:spPr bwMode="auto">
          <a:xfrm>
            <a:off x="5693802" y="1587204"/>
            <a:ext cx="3257366" cy="101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CCFFCC"/>
                </a:solidFill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Пленарный симпозиум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«Цифровая планета – информационный взрыв»</a:t>
            </a:r>
            <a:endParaRPr lang="ru-RU" sz="2000" b="1" u="sng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 bwMode="auto">
          <a:xfrm>
            <a:off x="5680482" y="431073"/>
            <a:ext cx="3284006" cy="10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3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</a:t>
            </a:r>
          </a:p>
          <a:p>
            <a:pPr>
              <a:lnSpc>
                <a:spcPct val="120000"/>
              </a:lnSpc>
            </a:pPr>
            <a:r>
              <a:rPr lang="ru-RU" sz="1800" b="1" spc="3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  <a:p>
            <a:pPr>
              <a:lnSpc>
                <a:spcPct val="120000"/>
              </a:lnSpc>
            </a:pPr>
            <a:r>
              <a:rPr lang="ru-RU" sz="1800" b="1" spc="3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ГЕОЛОГИИ</a:t>
            </a:r>
            <a:endParaRPr lang="en-US" sz="1800" b="1" spc="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9"/>
          <p:cNvSpPr txBox="1">
            <a:spLocks noChangeArrowheads="1"/>
          </p:cNvSpPr>
          <p:nvPr/>
        </p:nvSpPr>
        <p:spPr bwMode="auto">
          <a:xfrm>
            <a:off x="5292080" y="2780928"/>
            <a:ext cx="3839220" cy="23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CCFFCC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Тематика 9 специализированных сессий:</a:t>
            </a:r>
          </a:p>
          <a:p>
            <a:pPr algn="l"/>
            <a:r>
              <a:rPr lang="ru-RU" dirty="0" smtClean="0"/>
              <a:t>-     </a:t>
            </a:r>
            <a:r>
              <a:rPr lang="ru-RU" dirty="0" smtClean="0">
                <a:solidFill>
                  <a:schemeClr val="bg1"/>
                </a:solidFill>
              </a:rPr>
              <a:t>Международные </a:t>
            </a:r>
            <a:r>
              <a:rPr lang="ru-RU" dirty="0">
                <a:solidFill>
                  <a:schemeClr val="bg1"/>
                </a:solidFill>
              </a:rPr>
              <a:t>проекты,</a:t>
            </a:r>
          </a:p>
          <a:p>
            <a:pPr marL="285750" indent="-285750" algn="l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Национальные базы данных</a:t>
            </a: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Инфраструктура пространственных данных </a:t>
            </a: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Стандарты взаимодействия</a:t>
            </a:r>
          </a:p>
          <a:p>
            <a:pPr marL="285750" indent="-285750" algn="l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Стандарты </a:t>
            </a:r>
            <a:r>
              <a:rPr lang="ru-RU" dirty="0" smtClean="0">
                <a:solidFill>
                  <a:schemeClr val="bg1"/>
                </a:solidFill>
              </a:rPr>
              <a:t>данных</a:t>
            </a: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Распространение геологических данных</a:t>
            </a: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Моделирование </a:t>
            </a: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D </a:t>
            </a:r>
            <a:r>
              <a:rPr lang="ru-RU" dirty="0">
                <a:solidFill>
                  <a:schemeClr val="bg1"/>
                </a:solidFill>
              </a:rPr>
              <a:t>и 4</a:t>
            </a:r>
            <a:r>
              <a:rPr lang="en-US" dirty="0">
                <a:solidFill>
                  <a:schemeClr val="bg1"/>
                </a:solidFill>
              </a:rPr>
              <a:t>D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Программное </a:t>
            </a:r>
            <a:r>
              <a:rPr lang="ru-RU" dirty="0">
                <a:solidFill>
                  <a:schemeClr val="bg1"/>
                </a:solidFill>
              </a:rPr>
              <a:t>обеспечение</a:t>
            </a: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Математическая  геология</a:t>
            </a:r>
          </a:p>
          <a:p>
            <a:pPr marL="285750" indent="-285750" algn="l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……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Rectangle 9"/>
          <p:cNvSpPr txBox="1">
            <a:spLocks noChangeArrowheads="1"/>
          </p:cNvSpPr>
          <p:nvPr/>
        </p:nvSpPr>
        <p:spPr bwMode="auto">
          <a:xfrm>
            <a:off x="5515922" y="5359202"/>
            <a:ext cx="3448566" cy="13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CCFFCC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3 рабочих совещания</a:t>
            </a: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OneGeology</a:t>
            </a:r>
            <a:r>
              <a:rPr lang="ru-RU" dirty="0" smtClean="0">
                <a:solidFill>
                  <a:schemeClr val="bg1"/>
                </a:solidFill>
              </a:rPr>
              <a:t> - координационный комитет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OneGeology</a:t>
            </a:r>
            <a:r>
              <a:rPr lang="ru-RU" dirty="0">
                <a:solidFill>
                  <a:schemeClr val="bg1"/>
                </a:solidFill>
              </a:rPr>
              <a:t> – группа оперативного управления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OneGeology</a:t>
            </a:r>
            <a:r>
              <a:rPr lang="ru-RU" dirty="0">
                <a:solidFill>
                  <a:schemeClr val="bg1"/>
                </a:solidFill>
              </a:rPr>
              <a:t> – Директора геологических служб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233418" y="1052736"/>
            <a:ext cx="8731070" cy="6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CCFFCC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Международная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кооперация в области интеграции цифровых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геологических данных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233418" y="2146906"/>
            <a:ext cx="8236489" cy="6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600">
                <a:solidFill>
                  <a:srgbClr val="CCFFCC"/>
                </a:solidFill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Инфраструктура пространственных данных  для геологической информации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auto">
          <a:xfrm>
            <a:off x="233418" y="3241076"/>
            <a:ext cx="8236489" cy="6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600">
                <a:solidFill>
                  <a:srgbClr val="CCFFCC"/>
                </a:solidFill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Национальные  геолого-картографические системы, создание бесшовных карт </a:t>
            </a:r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233418" y="4335246"/>
            <a:ext cx="8236489" cy="6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600">
                <a:solidFill>
                  <a:srgbClr val="CCFFCC"/>
                </a:solidFill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Управление информацией – способы взаимодействия и стандарты</a:t>
            </a:r>
          </a:p>
        </p:txBody>
      </p:sp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233418" y="5429414"/>
            <a:ext cx="8731070" cy="6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600">
                <a:solidFill>
                  <a:srgbClr val="CCFFCC"/>
                </a:solidFill>
              </a:defRPr>
            </a:lvl1pPr>
          </a:lstStyle>
          <a:p>
            <a:r>
              <a:rPr lang="ru-RU" sz="18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развития, ближайшее будущее – виртуальные лаборатории  на основе облачных технологий </a:t>
            </a:r>
            <a:endParaRPr lang="ru-RU" sz="1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9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29" y="4218944"/>
            <a:ext cx="942577" cy="1499365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76200" dist="63500" dir="2700000" algn="ctr" rotWithShape="0">
              <a:schemeClr val="bg2"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58075" y="3309256"/>
            <a:ext cx="6800905" cy="324770"/>
            <a:chOff x="2137517" y="4006314"/>
            <a:chExt cx="6800905" cy="324770"/>
          </a:xfrm>
          <a:effectLst>
            <a:outerShdw blurRad="114300" dist="127000" dir="21594000" algn="tr" rotWithShape="0">
              <a:schemeClr val="accent5">
                <a:alpha val="40000"/>
              </a:schemeClr>
            </a:outerShdw>
          </a:effectLst>
        </p:grpSpPr>
        <p:sp>
          <p:nvSpPr>
            <p:cNvPr id="21" name="Rectangle 9"/>
            <p:cNvSpPr txBox="1">
              <a:spLocks noChangeArrowheads="1"/>
            </p:cNvSpPr>
            <p:nvPr/>
          </p:nvSpPr>
          <p:spPr bwMode="auto">
            <a:xfrm>
              <a:off x="2724451" y="4006314"/>
              <a:ext cx="6213971" cy="324770"/>
            </a:xfrm>
            <a:prstGeom prst="rect">
              <a:avLst/>
            </a:prstGeom>
            <a:noFill/>
            <a:ln w="12700" cap="rnd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ctr">
                <a:defRPr sz="1100">
                  <a:solidFill>
                    <a:srgbClr val="CCFFCC"/>
                  </a:solidFill>
                </a:defRPr>
              </a:lvl1pPr>
            </a:lstStyle>
            <a:p>
              <a:pPr algn="l"/>
              <a:r>
                <a:rPr lang="en-US" sz="1200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Making Geological Map Data for the Earth Accessible </a:t>
              </a:r>
              <a:endParaRPr lang="en-US" sz="1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579" name="Picture 3" descr="D:\_РАБОЧИЙ\Конференция_Молодые спецы_2012\OneGeology - Making Geological Map Data for the Earth Accessible_files\onegeology_logo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517" y="4006314"/>
              <a:ext cx="586934" cy="324770"/>
            </a:xfrm>
            <a:prstGeom prst="rect">
              <a:avLst/>
            </a:prstGeom>
            <a:noFill/>
            <a:ln w="12700" cap="rnd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bevel/>
            </a:ln>
            <a:effectLst>
              <a:outerShdw blurRad="190500" dist="114300" dir="2400000" algn="ctr" rotWithShape="0">
                <a:schemeClr val="accent2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0" y="1252260"/>
            <a:ext cx="2551415" cy="1800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76200" dist="63500" dir="2700000" algn="ctr" rotWithShape="0">
              <a:schemeClr val="bg2"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67" y="1252260"/>
            <a:ext cx="2532706" cy="1800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76200" dist="63500" dir="2700000" algn="ctr" rotWithShape="0">
              <a:schemeClr val="bg2"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05" y="1252260"/>
            <a:ext cx="2627738" cy="1800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76200" dist="63500" dir="2700000" algn="ctr" rotWithShape="0">
              <a:schemeClr val="bg2"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Rectangle 9"/>
          <p:cNvSpPr txBox="1">
            <a:spLocks noChangeArrowheads="1"/>
          </p:cNvSpPr>
          <p:nvPr/>
        </p:nvSpPr>
        <p:spPr bwMode="auto">
          <a:xfrm>
            <a:off x="2859284" y="328613"/>
            <a:ext cx="3588924" cy="444312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en-US" sz="2800" b="1" spc="7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Geology</a:t>
            </a:r>
            <a:endParaRPr lang="ru-RU" sz="2800" b="1" spc="7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16" y="4268532"/>
            <a:ext cx="1296000" cy="51192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Rectangle 9"/>
          <p:cNvSpPr txBox="1">
            <a:spLocks noChangeArrowheads="1"/>
          </p:cNvSpPr>
          <p:nvPr/>
        </p:nvSpPr>
        <p:spPr bwMode="auto">
          <a:xfrm>
            <a:off x="192503" y="3916356"/>
            <a:ext cx="3078273" cy="4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8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 spc="0" dirty="0">
                <a:hlinkClick r:id="rId10"/>
              </a:rPr>
              <a:t>http://portal.onegeology.org/</a:t>
            </a:r>
            <a:endParaRPr lang="ru-RU" sz="1600" spc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3639" y="6031648"/>
            <a:ext cx="9036620" cy="421688"/>
            <a:chOff x="71884" y="516554"/>
            <a:chExt cx="9036620" cy="421688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174" y="631039"/>
              <a:ext cx="304161" cy="307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74" y="710864"/>
              <a:ext cx="564126" cy="227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4" y="563700"/>
              <a:ext cx="420834" cy="374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033" y="631039"/>
              <a:ext cx="495488" cy="307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064" y="740640"/>
              <a:ext cx="592805" cy="19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474" y="640949"/>
              <a:ext cx="743232" cy="297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7" name="Picture 1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870" y="774731"/>
              <a:ext cx="743232" cy="163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266" y="563700"/>
              <a:ext cx="702266" cy="374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696" y="670658"/>
              <a:ext cx="590914" cy="267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685" y="563700"/>
              <a:ext cx="378325" cy="374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499" y="670153"/>
              <a:ext cx="282199" cy="268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03" name="Picture 27" descr="UNESCO logo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82" y="516554"/>
              <a:ext cx="453428" cy="42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864" y="654634"/>
              <a:ext cx="555640" cy="283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609" name="Picture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" y="4348404"/>
            <a:ext cx="2943695" cy="134587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20" y="4826397"/>
            <a:ext cx="1296000" cy="432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610" name="Picture 3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60" y="5284508"/>
            <a:ext cx="1847928" cy="4338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898772" y="3781705"/>
            <a:ext cx="1908000" cy="2001703"/>
            <a:chOff x="6660472" y="4446477"/>
            <a:chExt cx="1908000" cy="2001703"/>
          </a:xfrm>
        </p:grpSpPr>
        <p:pic>
          <p:nvPicPr>
            <p:cNvPr id="24606" name="Picture 30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472" y="4446477"/>
              <a:ext cx="1908000" cy="48293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607" name="Picture 3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472" y="5460992"/>
              <a:ext cx="1908000" cy="376132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608" name="Picture 3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472" y="5049430"/>
              <a:ext cx="1908000" cy="31387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611" name="Picture 35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472" y="5943033"/>
              <a:ext cx="1908000" cy="50514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9" name="Rectangle 9"/>
          <p:cNvSpPr txBox="1">
            <a:spLocks noChangeArrowheads="1"/>
          </p:cNvSpPr>
          <p:nvPr/>
        </p:nvSpPr>
        <p:spPr bwMode="auto">
          <a:xfrm>
            <a:off x="707299" y="947927"/>
            <a:ext cx="1560107" cy="304333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120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стран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участниц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Rectangle 9"/>
          <p:cNvSpPr txBox="1">
            <a:spLocks noChangeArrowheads="1"/>
          </p:cNvSpPr>
          <p:nvPr/>
        </p:nvSpPr>
        <p:spPr bwMode="auto">
          <a:xfrm>
            <a:off x="3249367" y="836168"/>
            <a:ext cx="2588986" cy="416092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61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страна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представляет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доступ к растровым картам (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WMS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9"/>
          <p:cNvSpPr txBox="1">
            <a:spLocks noChangeArrowheads="1"/>
          </p:cNvSpPr>
          <p:nvPr/>
        </p:nvSpPr>
        <p:spPr bwMode="auto">
          <a:xfrm>
            <a:off x="6372405" y="836168"/>
            <a:ext cx="2588986" cy="416092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21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страна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представляет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доступ к векторным картам (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WFS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1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303" y="-3938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2626"/>
            <a:ext cx="1324858" cy="63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9"/>
          <p:cNvSpPr txBox="1">
            <a:spLocks noChangeArrowheads="1"/>
          </p:cNvSpPr>
          <p:nvPr/>
        </p:nvSpPr>
        <p:spPr bwMode="auto">
          <a:xfrm>
            <a:off x="146636" y="328613"/>
            <a:ext cx="8671114" cy="493236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en-US" sz="2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ProMine</a:t>
            </a:r>
            <a:r>
              <a:rPr lang="en-US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Project- European Commission</a:t>
            </a:r>
            <a:endParaRPr lang="ru-RU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9"/>
          <p:cNvSpPr txBox="1">
            <a:spLocks noChangeArrowheads="1"/>
          </p:cNvSpPr>
          <p:nvPr/>
        </p:nvSpPr>
        <p:spPr bwMode="auto">
          <a:xfrm>
            <a:off x="227601" y="794511"/>
            <a:ext cx="4272047" cy="447460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en-US" sz="1200" b="1" u="sng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</a:t>
            </a:r>
            <a:r>
              <a:rPr lang="ru-RU" sz="1200" b="1" u="sng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стран и 27 партнеров</a:t>
            </a:r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 bwMode="auto">
          <a:xfrm>
            <a:off x="4176363" y="794512"/>
            <a:ext cx="4776568" cy="89491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ru-RU" b="1" u="sng" dirty="0" smtClean="0">
                <a:solidFill>
                  <a:schemeClr val="bg1"/>
                </a:solidFill>
                <a:latin typeface="+mn-lt"/>
              </a:rPr>
              <a:t>Проект включает 3 кластера</a:t>
            </a:r>
          </a:p>
          <a:p>
            <a:pPr marL="171450" indent="-171450" algn="l">
              <a:buFontTx/>
              <a:buChar char="-"/>
            </a:pPr>
            <a:r>
              <a:rPr lang="ru-RU" b="1" u="sng" dirty="0" smtClean="0">
                <a:solidFill>
                  <a:schemeClr val="bg1"/>
                </a:solidFill>
                <a:latin typeface="+mn-lt"/>
              </a:rPr>
              <a:t>Комплексная оценка ресурсного потенциала стран Евросоюза</a:t>
            </a:r>
          </a:p>
          <a:p>
            <a:pPr marL="171450" indent="-171450" algn="l">
              <a:buFontTx/>
              <a:buChar char="-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Новые продукты и технологии добычи и переработки</a:t>
            </a:r>
          </a:p>
          <a:p>
            <a:pPr marL="171450" indent="-171450" algn="l">
              <a:buFontTx/>
              <a:buChar char="-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Устойчивое развитие минерально-сырьевой базы 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146636" y="1196752"/>
            <a:ext cx="4029726" cy="610293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WP-1.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Создание и развитие Пан-Европейской ГИС для оценки ресурсного потенциалы природных и техногенных объектов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полезных ископаемых</a:t>
            </a:r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3808682" y="5985336"/>
            <a:ext cx="5315607" cy="46483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ProMine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US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compliant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3106"/>
            <a:ext cx="989725" cy="71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71" y="1869402"/>
            <a:ext cx="1119210" cy="146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69402"/>
            <a:ext cx="2581967" cy="15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9"/>
          <p:cNvSpPr txBox="1">
            <a:spLocks noChangeArrowheads="1"/>
          </p:cNvSpPr>
          <p:nvPr/>
        </p:nvSpPr>
        <p:spPr bwMode="auto">
          <a:xfrm>
            <a:off x="1097229" y="3278400"/>
            <a:ext cx="2711452" cy="1365658"/>
          </a:xfrm>
          <a:prstGeom prst="rect">
            <a:avLst/>
          </a:prstGeom>
          <a:gradFill>
            <a:gsLst>
              <a:gs pos="1000">
                <a:srgbClr val="FF0000"/>
              </a:gs>
              <a:gs pos="14000">
                <a:schemeClr val="accent1">
                  <a:lumMod val="30000"/>
                </a:schemeClr>
              </a:gs>
              <a:gs pos="5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/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u="sng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13 000 объектов</a:t>
            </a:r>
          </a:p>
          <a:p>
            <a:r>
              <a:rPr lang="ru-RU" dirty="0" smtClean="0"/>
              <a:t>7 </a:t>
            </a:r>
            <a:r>
              <a:rPr lang="ru-RU" dirty="0"/>
              <a:t>Региональных  БД по 11 странам-участницам</a:t>
            </a:r>
          </a:p>
          <a:p>
            <a:r>
              <a:rPr lang="ru-RU" dirty="0" smtClean="0"/>
              <a:t>- ПРОВЕРКА </a:t>
            </a:r>
            <a:r>
              <a:rPr lang="ru-RU" dirty="0"/>
              <a:t>данных</a:t>
            </a:r>
          </a:p>
          <a:p>
            <a:r>
              <a:rPr lang="ru-RU" dirty="0" smtClean="0"/>
              <a:t>- ДОПОЛНЕНИЕ </a:t>
            </a:r>
            <a:r>
              <a:rPr lang="ru-RU" dirty="0"/>
              <a:t>и АКТУАЛИЗАЦИЯ</a:t>
            </a:r>
          </a:p>
          <a:p>
            <a:r>
              <a:rPr lang="ru-RU" dirty="0" smtClean="0"/>
              <a:t>- ИНТЕГРАЦИЯ </a:t>
            </a:r>
            <a:endParaRPr lang="ru-RU" dirty="0"/>
          </a:p>
          <a:p>
            <a:r>
              <a:rPr lang="ru-RU" dirty="0" smtClean="0"/>
              <a:t>- ДЕТАЛИЗАЦИЯ </a:t>
            </a:r>
            <a:r>
              <a:rPr lang="ru-RU" dirty="0"/>
              <a:t>данных для 3</a:t>
            </a:r>
            <a:r>
              <a:rPr lang="en-US" dirty="0"/>
              <a:t>&amp;</a:t>
            </a:r>
            <a:r>
              <a:rPr lang="ru-RU" dirty="0"/>
              <a:t>4-</a:t>
            </a:r>
            <a:r>
              <a:rPr lang="en-US" dirty="0"/>
              <a:t>D </a:t>
            </a:r>
            <a:r>
              <a:rPr lang="ru-RU" dirty="0"/>
              <a:t>моделирования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145522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1477272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90" y="5691807"/>
            <a:ext cx="2191292" cy="79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85336"/>
            <a:ext cx="144280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4899761" y="1772816"/>
            <a:ext cx="3968009" cy="500047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WP-2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.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Моделирование рудных районов и поясов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98" y="3469733"/>
            <a:ext cx="2287782" cy="90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8" y="2132856"/>
            <a:ext cx="638360" cy="140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8" y="3441105"/>
            <a:ext cx="1626331" cy="98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9"/>
          <p:cNvSpPr txBox="1">
            <a:spLocks noChangeArrowheads="1"/>
          </p:cNvSpPr>
          <p:nvPr/>
        </p:nvSpPr>
        <p:spPr bwMode="auto">
          <a:xfrm>
            <a:off x="5615248" y="2132856"/>
            <a:ext cx="3220286" cy="1402230"/>
          </a:xfrm>
          <a:prstGeom prst="rect">
            <a:avLst/>
          </a:prstGeom>
          <a:gradFill>
            <a:gsLst>
              <a:gs pos="1000">
                <a:srgbClr val="FF0000"/>
              </a:gs>
              <a:gs pos="14000">
                <a:schemeClr val="accent1">
                  <a:lumMod val="30000"/>
                </a:schemeClr>
              </a:gs>
              <a:gs pos="5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/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Развитие технологий, инструментов и Пан-Европейских стандартов для  3</a:t>
            </a:r>
            <a:r>
              <a:rPr lang="en-US" dirty="0" smtClean="0"/>
              <a:t>&amp;</a:t>
            </a:r>
            <a:r>
              <a:rPr lang="ru-RU" dirty="0" smtClean="0"/>
              <a:t>4-</a:t>
            </a:r>
            <a:r>
              <a:rPr lang="en-US" dirty="0" smtClean="0"/>
              <a:t>D </a:t>
            </a:r>
          </a:p>
          <a:p>
            <a:r>
              <a:rPr lang="en-US" dirty="0" smtClean="0"/>
              <a:t>ON-LINE </a:t>
            </a:r>
            <a:r>
              <a:rPr lang="ru-RU" dirty="0" smtClean="0"/>
              <a:t>визуализации и моделирования.</a:t>
            </a:r>
          </a:p>
          <a:p>
            <a:endParaRPr lang="ru-RU" dirty="0" smtClean="0"/>
          </a:p>
          <a:p>
            <a:r>
              <a:rPr lang="en-US" dirty="0" err="1" smtClean="0"/>
              <a:t>Gocad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Geological Object Computer Aided Design</a:t>
            </a:r>
            <a:r>
              <a:rPr lang="ru-RU" dirty="0"/>
              <a:t>) – консорциум включает 17 горнодобывающих компаний и 137 Университетов</a:t>
            </a:r>
            <a:endParaRPr lang="en-US" dirty="0"/>
          </a:p>
        </p:txBody>
      </p:sp>
      <p:sp>
        <p:nvSpPr>
          <p:cNvPr id="30" name="Rectangle 9"/>
          <p:cNvSpPr txBox="1">
            <a:spLocks noChangeArrowheads="1"/>
          </p:cNvSpPr>
          <p:nvPr/>
        </p:nvSpPr>
        <p:spPr bwMode="auto">
          <a:xfrm>
            <a:off x="1616170" y="4853602"/>
            <a:ext cx="2192512" cy="967116"/>
          </a:xfrm>
          <a:prstGeom prst="rect">
            <a:avLst/>
          </a:prstGeom>
          <a:gradFill>
            <a:gsLst>
              <a:gs pos="1000">
                <a:srgbClr val="FF0000"/>
              </a:gs>
              <a:gs pos="14000">
                <a:schemeClr val="accent1">
                  <a:lumMod val="30000"/>
                </a:schemeClr>
              </a:gs>
              <a:gs pos="5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/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Разработка </a:t>
            </a:r>
            <a:r>
              <a:rPr lang="en-US" dirty="0" smtClean="0"/>
              <a:t>ON-LINE </a:t>
            </a:r>
            <a:r>
              <a:rPr lang="ru-RU" dirty="0" smtClean="0"/>
              <a:t>интернет </a:t>
            </a:r>
            <a:r>
              <a:rPr lang="ru-RU" dirty="0"/>
              <a:t>инструментов и технологий интерактивного моделирования для создания прогнозных карт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8" y="4588444"/>
            <a:ext cx="1833917" cy="12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9"/>
          <p:cNvSpPr txBox="1">
            <a:spLocks noChangeArrowheads="1"/>
          </p:cNvSpPr>
          <p:nvPr/>
        </p:nvSpPr>
        <p:spPr bwMode="auto">
          <a:xfrm>
            <a:off x="6547751" y="4581128"/>
            <a:ext cx="2287783" cy="1193941"/>
          </a:xfrm>
          <a:prstGeom prst="rect">
            <a:avLst/>
          </a:prstGeom>
          <a:gradFill>
            <a:gsLst>
              <a:gs pos="1000">
                <a:srgbClr val="FF0000"/>
              </a:gs>
              <a:gs pos="14000">
                <a:schemeClr val="accent1">
                  <a:lumMod val="30000"/>
                </a:schemeClr>
              </a:gs>
              <a:gs pos="5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/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Создание </a:t>
            </a:r>
            <a:r>
              <a:rPr lang="en-US" dirty="0"/>
              <a:t>3&amp;</a:t>
            </a:r>
            <a:r>
              <a:rPr lang="ru-RU" dirty="0"/>
              <a:t>4-</a:t>
            </a:r>
            <a:r>
              <a:rPr lang="en-US" dirty="0"/>
              <a:t>D </a:t>
            </a:r>
            <a:r>
              <a:rPr lang="ru-RU" dirty="0"/>
              <a:t>моделей на глубину 5 км для 4 регионов:</a:t>
            </a:r>
          </a:p>
          <a:p>
            <a:r>
              <a:rPr lang="ru-RU" dirty="0" smtClean="0"/>
              <a:t>1) </a:t>
            </a:r>
            <a:r>
              <a:rPr lang="en-US" dirty="0" err="1" smtClean="0"/>
              <a:t>Fenoscandian</a:t>
            </a:r>
            <a:r>
              <a:rPr lang="en-US" dirty="0" smtClean="0"/>
              <a:t> </a:t>
            </a:r>
            <a:r>
              <a:rPr lang="en-US" dirty="0"/>
              <a:t>Shield</a:t>
            </a:r>
          </a:p>
          <a:p>
            <a:r>
              <a:rPr lang="ru-RU" dirty="0" smtClean="0"/>
              <a:t>2) </a:t>
            </a:r>
            <a:r>
              <a:rPr lang="en-US" dirty="0" err="1" smtClean="0"/>
              <a:t>Forsudetic</a:t>
            </a:r>
            <a:r>
              <a:rPr lang="en-US" dirty="0" smtClean="0"/>
              <a:t> </a:t>
            </a:r>
            <a:r>
              <a:rPr lang="en-US" dirty="0"/>
              <a:t>belt Poland-Germany</a:t>
            </a:r>
          </a:p>
          <a:p>
            <a:r>
              <a:rPr lang="ru-RU" dirty="0" smtClean="0"/>
              <a:t>3) </a:t>
            </a:r>
            <a:r>
              <a:rPr lang="en-US" dirty="0" smtClean="0"/>
              <a:t>Iberia</a:t>
            </a:r>
            <a:r>
              <a:rPr lang="en-US" dirty="0"/>
              <a:t>, Portugal – Spain</a:t>
            </a:r>
          </a:p>
          <a:p>
            <a:r>
              <a:rPr lang="ru-RU" dirty="0" smtClean="0"/>
              <a:t>4) </a:t>
            </a:r>
            <a:r>
              <a:rPr lang="en-US" dirty="0" smtClean="0"/>
              <a:t>Hellenic </a:t>
            </a:r>
            <a:r>
              <a:rPr lang="en-US" dirty="0"/>
              <a:t>belt  Greece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4355976" y="982293"/>
            <a:ext cx="4536504" cy="259654"/>
          </a:xfrm>
          <a:custGeom>
            <a:avLst/>
            <a:gdLst>
              <a:gd name="connsiteX0" fmla="*/ 0 w 4536504"/>
              <a:gd name="connsiteY0" fmla="*/ 29752 h 178511"/>
              <a:gd name="connsiteX1" fmla="*/ 29752 w 4536504"/>
              <a:gd name="connsiteY1" fmla="*/ 0 h 178511"/>
              <a:gd name="connsiteX2" fmla="*/ 4506752 w 4536504"/>
              <a:gd name="connsiteY2" fmla="*/ 0 h 178511"/>
              <a:gd name="connsiteX3" fmla="*/ 4536504 w 4536504"/>
              <a:gd name="connsiteY3" fmla="*/ 29752 h 178511"/>
              <a:gd name="connsiteX4" fmla="*/ 4536504 w 4536504"/>
              <a:gd name="connsiteY4" fmla="*/ 148759 h 178511"/>
              <a:gd name="connsiteX5" fmla="*/ 4506752 w 4536504"/>
              <a:gd name="connsiteY5" fmla="*/ 178511 h 178511"/>
              <a:gd name="connsiteX6" fmla="*/ 29752 w 4536504"/>
              <a:gd name="connsiteY6" fmla="*/ 178511 h 178511"/>
              <a:gd name="connsiteX7" fmla="*/ 0 w 4536504"/>
              <a:gd name="connsiteY7" fmla="*/ 148759 h 178511"/>
              <a:gd name="connsiteX8" fmla="*/ 0 w 4536504"/>
              <a:gd name="connsiteY8" fmla="*/ 29752 h 178511"/>
              <a:gd name="connsiteX0" fmla="*/ 0 w 4536504"/>
              <a:gd name="connsiteY0" fmla="*/ 38059 h 186818"/>
              <a:gd name="connsiteX1" fmla="*/ 29752 w 4536504"/>
              <a:gd name="connsiteY1" fmla="*/ 8307 h 186818"/>
              <a:gd name="connsiteX2" fmla="*/ 147785 w 4536504"/>
              <a:gd name="connsiteY2" fmla="*/ 0 h 186818"/>
              <a:gd name="connsiteX3" fmla="*/ 4506752 w 4536504"/>
              <a:gd name="connsiteY3" fmla="*/ 8307 h 186818"/>
              <a:gd name="connsiteX4" fmla="*/ 4536504 w 4536504"/>
              <a:gd name="connsiteY4" fmla="*/ 38059 h 186818"/>
              <a:gd name="connsiteX5" fmla="*/ 4536504 w 4536504"/>
              <a:gd name="connsiteY5" fmla="*/ 157066 h 186818"/>
              <a:gd name="connsiteX6" fmla="*/ 4506752 w 4536504"/>
              <a:gd name="connsiteY6" fmla="*/ 186818 h 186818"/>
              <a:gd name="connsiteX7" fmla="*/ 29752 w 4536504"/>
              <a:gd name="connsiteY7" fmla="*/ 186818 h 186818"/>
              <a:gd name="connsiteX8" fmla="*/ 0 w 4536504"/>
              <a:gd name="connsiteY8" fmla="*/ 157066 h 186818"/>
              <a:gd name="connsiteX9" fmla="*/ 0 w 4536504"/>
              <a:gd name="connsiteY9" fmla="*/ 38059 h 186818"/>
              <a:gd name="connsiteX0" fmla="*/ 0 w 4536504"/>
              <a:gd name="connsiteY0" fmla="*/ 65700 h 214459"/>
              <a:gd name="connsiteX1" fmla="*/ 29752 w 4536504"/>
              <a:gd name="connsiteY1" fmla="*/ 35948 h 214459"/>
              <a:gd name="connsiteX2" fmla="*/ 147785 w 4536504"/>
              <a:gd name="connsiteY2" fmla="*/ 27641 h 214459"/>
              <a:gd name="connsiteX3" fmla="*/ 4506752 w 4536504"/>
              <a:gd name="connsiteY3" fmla="*/ 35948 h 214459"/>
              <a:gd name="connsiteX4" fmla="*/ 4536504 w 4536504"/>
              <a:gd name="connsiteY4" fmla="*/ 65700 h 214459"/>
              <a:gd name="connsiteX5" fmla="*/ 4536504 w 4536504"/>
              <a:gd name="connsiteY5" fmla="*/ 184707 h 214459"/>
              <a:gd name="connsiteX6" fmla="*/ 4506752 w 4536504"/>
              <a:gd name="connsiteY6" fmla="*/ 214459 h 214459"/>
              <a:gd name="connsiteX7" fmla="*/ 29752 w 4536504"/>
              <a:gd name="connsiteY7" fmla="*/ 214459 h 214459"/>
              <a:gd name="connsiteX8" fmla="*/ 0 w 4536504"/>
              <a:gd name="connsiteY8" fmla="*/ 184707 h 214459"/>
              <a:gd name="connsiteX9" fmla="*/ 0 w 4536504"/>
              <a:gd name="connsiteY9" fmla="*/ 65700 h 214459"/>
              <a:gd name="connsiteX0" fmla="*/ 0 w 4536504"/>
              <a:gd name="connsiteY0" fmla="*/ 65700 h 214459"/>
              <a:gd name="connsiteX1" fmla="*/ 29752 w 4536504"/>
              <a:gd name="connsiteY1" fmla="*/ 35948 h 214459"/>
              <a:gd name="connsiteX2" fmla="*/ 147785 w 4536504"/>
              <a:gd name="connsiteY2" fmla="*/ 27641 h 214459"/>
              <a:gd name="connsiteX3" fmla="*/ 4506752 w 4536504"/>
              <a:gd name="connsiteY3" fmla="*/ 35948 h 214459"/>
              <a:gd name="connsiteX4" fmla="*/ 4536504 w 4536504"/>
              <a:gd name="connsiteY4" fmla="*/ 65700 h 214459"/>
              <a:gd name="connsiteX5" fmla="*/ 4536504 w 4536504"/>
              <a:gd name="connsiteY5" fmla="*/ 184707 h 214459"/>
              <a:gd name="connsiteX6" fmla="*/ 4506752 w 4536504"/>
              <a:gd name="connsiteY6" fmla="*/ 214459 h 214459"/>
              <a:gd name="connsiteX7" fmla="*/ 2850042 w 4536504"/>
              <a:gd name="connsiteY7" fmla="*/ 205063 h 214459"/>
              <a:gd name="connsiteX8" fmla="*/ 29752 w 4536504"/>
              <a:gd name="connsiteY8" fmla="*/ 214459 h 214459"/>
              <a:gd name="connsiteX9" fmla="*/ 0 w 4536504"/>
              <a:gd name="connsiteY9" fmla="*/ 184707 h 214459"/>
              <a:gd name="connsiteX10" fmla="*/ 0 w 4536504"/>
              <a:gd name="connsiteY10" fmla="*/ 65700 h 214459"/>
              <a:gd name="connsiteX0" fmla="*/ 0 w 4536504"/>
              <a:gd name="connsiteY0" fmla="*/ 65700 h 239183"/>
              <a:gd name="connsiteX1" fmla="*/ 29752 w 4536504"/>
              <a:gd name="connsiteY1" fmla="*/ 35948 h 239183"/>
              <a:gd name="connsiteX2" fmla="*/ 147785 w 4536504"/>
              <a:gd name="connsiteY2" fmla="*/ 27641 h 239183"/>
              <a:gd name="connsiteX3" fmla="*/ 4506752 w 4536504"/>
              <a:gd name="connsiteY3" fmla="*/ 35948 h 239183"/>
              <a:gd name="connsiteX4" fmla="*/ 4536504 w 4536504"/>
              <a:gd name="connsiteY4" fmla="*/ 65700 h 239183"/>
              <a:gd name="connsiteX5" fmla="*/ 4536504 w 4536504"/>
              <a:gd name="connsiteY5" fmla="*/ 184707 h 239183"/>
              <a:gd name="connsiteX6" fmla="*/ 4506752 w 4536504"/>
              <a:gd name="connsiteY6" fmla="*/ 214459 h 239183"/>
              <a:gd name="connsiteX7" fmla="*/ 2850042 w 4536504"/>
              <a:gd name="connsiteY7" fmla="*/ 239183 h 239183"/>
              <a:gd name="connsiteX8" fmla="*/ 29752 w 4536504"/>
              <a:gd name="connsiteY8" fmla="*/ 214459 h 239183"/>
              <a:gd name="connsiteX9" fmla="*/ 0 w 4536504"/>
              <a:gd name="connsiteY9" fmla="*/ 184707 h 239183"/>
              <a:gd name="connsiteX10" fmla="*/ 0 w 4536504"/>
              <a:gd name="connsiteY10" fmla="*/ 65700 h 239183"/>
              <a:gd name="connsiteX0" fmla="*/ 0 w 4536504"/>
              <a:gd name="connsiteY0" fmla="*/ 65700 h 239183"/>
              <a:gd name="connsiteX1" fmla="*/ 29752 w 4536504"/>
              <a:gd name="connsiteY1" fmla="*/ 35948 h 239183"/>
              <a:gd name="connsiteX2" fmla="*/ 147785 w 4536504"/>
              <a:gd name="connsiteY2" fmla="*/ 27641 h 239183"/>
              <a:gd name="connsiteX3" fmla="*/ 4506752 w 4536504"/>
              <a:gd name="connsiteY3" fmla="*/ 35948 h 239183"/>
              <a:gd name="connsiteX4" fmla="*/ 4536504 w 4536504"/>
              <a:gd name="connsiteY4" fmla="*/ 65700 h 239183"/>
              <a:gd name="connsiteX5" fmla="*/ 4536504 w 4536504"/>
              <a:gd name="connsiteY5" fmla="*/ 184707 h 239183"/>
              <a:gd name="connsiteX6" fmla="*/ 4506752 w 4536504"/>
              <a:gd name="connsiteY6" fmla="*/ 214459 h 239183"/>
              <a:gd name="connsiteX7" fmla="*/ 2850042 w 4536504"/>
              <a:gd name="connsiteY7" fmla="*/ 239183 h 239183"/>
              <a:gd name="connsiteX8" fmla="*/ 29752 w 4536504"/>
              <a:gd name="connsiteY8" fmla="*/ 214459 h 239183"/>
              <a:gd name="connsiteX9" fmla="*/ 0 w 4536504"/>
              <a:gd name="connsiteY9" fmla="*/ 184707 h 239183"/>
              <a:gd name="connsiteX10" fmla="*/ 0 w 4536504"/>
              <a:gd name="connsiteY10" fmla="*/ 65700 h 239183"/>
              <a:gd name="connsiteX0" fmla="*/ 0 w 4536504"/>
              <a:gd name="connsiteY0" fmla="*/ 65700 h 239183"/>
              <a:gd name="connsiteX1" fmla="*/ 29752 w 4536504"/>
              <a:gd name="connsiteY1" fmla="*/ 35948 h 239183"/>
              <a:gd name="connsiteX2" fmla="*/ 147785 w 4536504"/>
              <a:gd name="connsiteY2" fmla="*/ 27641 h 239183"/>
              <a:gd name="connsiteX3" fmla="*/ 4506752 w 4536504"/>
              <a:gd name="connsiteY3" fmla="*/ 35948 h 239183"/>
              <a:gd name="connsiteX4" fmla="*/ 4536504 w 4536504"/>
              <a:gd name="connsiteY4" fmla="*/ 65700 h 239183"/>
              <a:gd name="connsiteX5" fmla="*/ 4536504 w 4536504"/>
              <a:gd name="connsiteY5" fmla="*/ 184707 h 239183"/>
              <a:gd name="connsiteX6" fmla="*/ 4506752 w 4536504"/>
              <a:gd name="connsiteY6" fmla="*/ 214459 h 239183"/>
              <a:gd name="connsiteX7" fmla="*/ 2850042 w 4536504"/>
              <a:gd name="connsiteY7" fmla="*/ 239183 h 239183"/>
              <a:gd name="connsiteX8" fmla="*/ 1225958 w 4536504"/>
              <a:gd name="connsiteY8" fmla="*/ 225535 h 239183"/>
              <a:gd name="connsiteX9" fmla="*/ 29752 w 4536504"/>
              <a:gd name="connsiteY9" fmla="*/ 214459 h 239183"/>
              <a:gd name="connsiteX10" fmla="*/ 0 w 4536504"/>
              <a:gd name="connsiteY10" fmla="*/ 184707 h 239183"/>
              <a:gd name="connsiteX11" fmla="*/ 0 w 4536504"/>
              <a:gd name="connsiteY11" fmla="*/ 65700 h 239183"/>
              <a:gd name="connsiteX0" fmla="*/ 0 w 4536504"/>
              <a:gd name="connsiteY0" fmla="*/ 65700 h 259654"/>
              <a:gd name="connsiteX1" fmla="*/ 29752 w 4536504"/>
              <a:gd name="connsiteY1" fmla="*/ 35948 h 259654"/>
              <a:gd name="connsiteX2" fmla="*/ 147785 w 4536504"/>
              <a:gd name="connsiteY2" fmla="*/ 27641 h 259654"/>
              <a:gd name="connsiteX3" fmla="*/ 4506752 w 4536504"/>
              <a:gd name="connsiteY3" fmla="*/ 35948 h 259654"/>
              <a:gd name="connsiteX4" fmla="*/ 4536504 w 4536504"/>
              <a:gd name="connsiteY4" fmla="*/ 65700 h 259654"/>
              <a:gd name="connsiteX5" fmla="*/ 4536504 w 4536504"/>
              <a:gd name="connsiteY5" fmla="*/ 184707 h 259654"/>
              <a:gd name="connsiteX6" fmla="*/ 4506752 w 4536504"/>
              <a:gd name="connsiteY6" fmla="*/ 214459 h 259654"/>
              <a:gd name="connsiteX7" fmla="*/ 2850042 w 4536504"/>
              <a:gd name="connsiteY7" fmla="*/ 239183 h 259654"/>
              <a:gd name="connsiteX8" fmla="*/ 1232782 w 4536504"/>
              <a:gd name="connsiteY8" fmla="*/ 259654 h 259654"/>
              <a:gd name="connsiteX9" fmla="*/ 29752 w 4536504"/>
              <a:gd name="connsiteY9" fmla="*/ 214459 h 259654"/>
              <a:gd name="connsiteX10" fmla="*/ 0 w 4536504"/>
              <a:gd name="connsiteY10" fmla="*/ 184707 h 259654"/>
              <a:gd name="connsiteX11" fmla="*/ 0 w 4536504"/>
              <a:gd name="connsiteY11" fmla="*/ 65700 h 25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6504" h="259654">
                <a:moveTo>
                  <a:pt x="0" y="65700"/>
                </a:moveTo>
                <a:cubicBezTo>
                  <a:pt x="0" y="49268"/>
                  <a:pt x="13320" y="35948"/>
                  <a:pt x="29752" y="35948"/>
                </a:cubicBezTo>
                <a:lnTo>
                  <a:pt x="147785" y="27641"/>
                </a:lnTo>
                <a:cubicBezTo>
                  <a:pt x="1621246" y="-37828"/>
                  <a:pt x="3053763" y="33179"/>
                  <a:pt x="4506752" y="35948"/>
                </a:cubicBezTo>
                <a:cubicBezTo>
                  <a:pt x="4523184" y="35948"/>
                  <a:pt x="4536504" y="49268"/>
                  <a:pt x="4536504" y="65700"/>
                </a:cubicBezTo>
                <a:lnTo>
                  <a:pt x="4536504" y="184707"/>
                </a:lnTo>
                <a:cubicBezTo>
                  <a:pt x="4536504" y="201139"/>
                  <a:pt x="4523184" y="214459"/>
                  <a:pt x="4506752" y="214459"/>
                </a:cubicBezTo>
                <a:lnTo>
                  <a:pt x="2850042" y="239183"/>
                </a:lnTo>
                <a:lnTo>
                  <a:pt x="1232782" y="259654"/>
                </a:lnTo>
                <a:lnTo>
                  <a:pt x="29752" y="214459"/>
                </a:lnTo>
                <a:cubicBezTo>
                  <a:pt x="13320" y="214459"/>
                  <a:pt x="0" y="201139"/>
                  <a:pt x="0" y="184707"/>
                </a:cubicBezTo>
                <a:lnTo>
                  <a:pt x="0" y="65700"/>
                </a:lnTo>
                <a:close/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H="1">
            <a:off x="3923928" y="1196752"/>
            <a:ext cx="432048" cy="216024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35"/>
          <p:cNvCxnSpPr/>
          <p:nvPr/>
        </p:nvCxnSpPr>
        <p:spPr bwMode="auto">
          <a:xfrm>
            <a:off x="6156176" y="1241971"/>
            <a:ext cx="144016" cy="62743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95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 bwMode="auto">
          <a:xfrm>
            <a:off x="167993" y="332656"/>
            <a:ext cx="8928991" cy="820485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2000" dirty="0"/>
              <a:t>Развитие инфраструктуры пространственных </a:t>
            </a:r>
            <a:r>
              <a:rPr lang="ru-RU" sz="2000" dirty="0" smtClean="0"/>
              <a:t>данных (ИПД)  для </a:t>
            </a:r>
            <a:r>
              <a:rPr lang="ru-RU" sz="2000" dirty="0"/>
              <a:t>геологической информации</a:t>
            </a:r>
          </a:p>
        </p:txBody>
      </p:sp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325941" y="1124744"/>
            <a:ext cx="8283865" cy="1350750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600" b="0" spc="300" dirty="0" smtClean="0">
                <a:latin typeface="+mn-lt"/>
              </a:rPr>
              <a:t>ИПД- единые  правила для:</a:t>
            </a:r>
          </a:p>
          <a:p>
            <a:pPr marL="285750" indent="-285750">
              <a:buFontTx/>
              <a:buChar char="-"/>
            </a:pPr>
            <a:r>
              <a:rPr lang="ru-RU" sz="1600" b="0" spc="300" dirty="0" err="1" smtClean="0">
                <a:latin typeface="+mn-lt"/>
              </a:rPr>
              <a:t>Метаописаний</a:t>
            </a:r>
            <a:endParaRPr lang="ru-RU" sz="1600" b="0" spc="3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1600" b="0" spc="300" dirty="0" smtClean="0">
                <a:latin typeface="+mn-lt"/>
              </a:rPr>
              <a:t>Форматов и спецификаций данных</a:t>
            </a:r>
          </a:p>
          <a:p>
            <a:pPr marL="285750" indent="-285750">
              <a:buFontTx/>
              <a:buChar char="-"/>
            </a:pPr>
            <a:r>
              <a:rPr lang="ru-RU" sz="1600" b="0" spc="300" dirty="0" smtClean="0">
                <a:latin typeface="+mn-lt"/>
              </a:rPr>
              <a:t>Сетевых  служб </a:t>
            </a:r>
          </a:p>
          <a:p>
            <a:pPr marL="285750" indent="-285750">
              <a:buFontTx/>
              <a:buChar char="-"/>
            </a:pPr>
            <a:r>
              <a:rPr lang="ru-RU" sz="1600" b="0" spc="300" dirty="0" smtClean="0">
                <a:latin typeface="+mn-lt"/>
              </a:rPr>
              <a:t>Сервисов доступа к наборам пространственных данных</a:t>
            </a:r>
          </a:p>
          <a:p>
            <a:pPr marL="285750" indent="-285750">
              <a:buFontTx/>
              <a:buChar char="-"/>
            </a:pPr>
            <a:endParaRPr lang="ru-RU" sz="1600" b="0" spc="3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1600" b="0" spc="3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1600" b="0" spc="300" dirty="0">
              <a:latin typeface="+mn-lt"/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1399021" y="2636912"/>
            <a:ext cx="7735992" cy="1559170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600" u="sng" dirty="0" smtClean="0"/>
              <a:t>INSPIRE</a:t>
            </a:r>
            <a:r>
              <a:rPr lang="en-US" sz="1600" dirty="0" smtClean="0"/>
              <a:t> - </a:t>
            </a:r>
            <a:r>
              <a:rPr lang="en-US" sz="1600" dirty="0">
                <a:effectLst/>
              </a:rPr>
              <a:t>In</a:t>
            </a:r>
            <a:r>
              <a:rPr lang="en-US" sz="1600" b="0" dirty="0">
                <a:effectLst/>
              </a:rPr>
              <a:t>frastructure for </a:t>
            </a:r>
            <a:r>
              <a:rPr lang="en-US" sz="1600" dirty="0">
                <a:effectLst/>
              </a:rPr>
              <a:t>Sp</a:t>
            </a:r>
            <a:r>
              <a:rPr lang="en-US" sz="1600" b="0" dirty="0">
                <a:effectLst/>
              </a:rPr>
              <a:t>atial </a:t>
            </a:r>
            <a:r>
              <a:rPr lang="en-US" sz="1600" dirty="0">
                <a:effectLst/>
              </a:rPr>
              <a:t>I</a:t>
            </a:r>
            <a:r>
              <a:rPr lang="en-US" sz="1600" b="0" dirty="0">
                <a:effectLst/>
              </a:rPr>
              <a:t>nfo</a:t>
            </a:r>
            <a:r>
              <a:rPr lang="en-US" sz="1600" dirty="0">
                <a:effectLst/>
              </a:rPr>
              <a:t>r</a:t>
            </a:r>
            <a:r>
              <a:rPr lang="en-US" sz="1600" b="0" dirty="0">
                <a:effectLst/>
              </a:rPr>
              <a:t>mation in </a:t>
            </a:r>
            <a:r>
              <a:rPr lang="en-US" sz="1600" dirty="0" smtClean="0">
                <a:effectLst/>
              </a:rPr>
              <a:t>E</a:t>
            </a:r>
            <a:r>
              <a:rPr lang="en-US" sz="1600" b="0" dirty="0" smtClean="0">
                <a:effectLst/>
              </a:rPr>
              <a:t>urope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effectLst/>
              </a:rPr>
              <a:t>27 </a:t>
            </a:r>
            <a:r>
              <a:rPr lang="ru-RU" sz="1600" b="0" dirty="0" smtClean="0">
                <a:effectLst/>
              </a:rPr>
              <a:t>Европейских государств, 34 предметные области,</a:t>
            </a:r>
            <a:r>
              <a:rPr lang="en-US" sz="1600" b="0" dirty="0" smtClean="0">
                <a:effectLst/>
              </a:rPr>
              <a:t> </a:t>
            </a:r>
            <a:r>
              <a:rPr lang="ru-RU" sz="1600" b="0" dirty="0" smtClean="0">
                <a:effectLst/>
              </a:rPr>
              <a:t>в том числе </a:t>
            </a:r>
            <a:endParaRPr lang="en-US" sz="1600" b="0" dirty="0" smtClean="0">
              <a:effectLst/>
            </a:endParaRPr>
          </a:p>
          <a:p>
            <a:pPr>
              <a:lnSpc>
                <a:spcPct val="130000"/>
              </a:lnSpc>
            </a:pPr>
            <a:r>
              <a:rPr lang="ru-RU" sz="1600" b="0" u="sng" dirty="0" smtClean="0">
                <a:effectLst/>
              </a:rPr>
              <a:t>– геология, минеральные ресурсы, природные опасности, экология и мониторинг</a:t>
            </a:r>
            <a:r>
              <a:rPr lang="ru-RU" sz="1600" b="0" dirty="0" smtClean="0">
                <a:effectLst/>
              </a:rPr>
              <a:t> </a:t>
            </a:r>
            <a:endParaRPr lang="en-US" sz="1600" b="0" dirty="0" smtClean="0">
              <a:effectLst/>
            </a:endParaRPr>
          </a:p>
          <a:p>
            <a:pPr>
              <a:lnSpc>
                <a:spcPct val="130000"/>
              </a:lnSpc>
            </a:pPr>
            <a:r>
              <a:rPr lang="ru-RU" sz="1600" b="0" dirty="0" smtClean="0">
                <a:effectLst/>
              </a:rPr>
              <a:t>Стандарты для  описания геологической и </a:t>
            </a:r>
            <a:r>
              <a:rPr lang="ru-RU" sz="1600" b="0" dirty="0" err="1" smtClean="0">
                <a:effectLst/>
              </a:rPr>
              <a:t>природоресурсной</a:t>
            </a:r>
            <a:r>
              <a:rPr lang="ru-RU" sz="1600" b="0" dirty="0" smtClean="0">
                <a:effectLst/>
              </a:rPr>
              <a:t> информации разрабатывает  комиссия  </a:t>
            </a:r>
            <a:r>
              <a:rPr lang="en-US" sz="1600" b="0" dirty="0" smtClean="0">
                <a:effectLst/>
              </a:rPr>
              <a:t>IUGS </a:t>
            </a:r>
            <a:r>
              <a:rPr lang="ru-RU" sz="1600" b="0" dirty="0" smtClean="0">
                <a:effectLst/>
              </a:rPr>
              <a:t>на основе </a:t>
            </a:r>
            <a:r>
              <a:rPr lang="en-US" sz="1600" dirty="0" err="1"/>
              <a:t>GeoSciML</a:t>
            </a:r>
            <a:r>
              <a:rPr lang="en-US" sz="1600" dirty="0"/>
              <a:t>, </a:t>
            </a:r>
            <a:r>
              <a:rPr lang="en-US" sz="1600" dirty="0" err="1"/>
              <a:t>EarthResourceML</a:t>
            </a:r>
            <a:endParaRPr lang="ru-RU" sz="1600" dirty="0"/>
          </a:p>
          <a:p>
            <a:r>
              <a:rPr lang="ru-RU" sz="1600" b="0" dirty="0" smtClean="0">
                <a:effectLst/>
              </a:rPr>
              <a:t>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1399019" y="4628130"/>
            <a:ext cx="7925509" cy="1897214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600" u="sng" dirty="0" smtClean="0">
                <a:effectLst/>
              </a:rPr>
              <a:t>US GIN</a:t>
            </a:r>
            <a:r>
              <a:rPr lang="en-US" sz="1600" u="sng" dirty="0" smtClean="0"/>
              <a:t> - </a:t>
            </a:r>
            <a:r>
              <a:rPr lang="en-US" sz="1600" u="sng" dirty="0">
                <a:effectLst/>
              </a:rPr>
              <a:t>U</a:t>
            </a:r>
            <a:r>
              <a:rPr lang="en-US" sz="1600" b="0" u="sng" dirty="0">
                <a:effectLst/>
              </a:rPr>
              <a:t>nited </a:t>
            </a:r>
            <a:r>
              <a:rPr lang="en-US" sz="1600" u="sng" dirty="0">
                <a:effectLst/>
              </a:rPr>
              <a:t>S</a:t>
            </a:r>
            <a:r>
              <a:rPr lang="en-US" sz="1600" b="0" u="sng" dirty="0">
                <a:effectLst/>
              </a:rPr>
              <a:t>tates </a:t>
            </a:r>
            <a:r>
              <a:rPr lang="en-US" sz="1600" u="sng" dirty="0">
                <a:effectLst/>
              </a:rPr>
              <a:t>G</a:t>
            </a:r>
            <a:r>
              <a:rPr lang="en-US" sz="1600" b="0" u="sng" dirty="0">
                <a:effectLst/>
              </a:rPr>
              <a:t>eoscience </a:t>
            </a:r>
            <a:r>
              <a:rPr lang="en-US" sz="1600" u="sng" dirty="0">
                <a:effectLst/>
              </a:rPr>
              <a:t>I</a:t>
            </a:r>
            <a:r>
              <a:rPr lang="en-US" sz="1600" b="0" u="sng" dirty="0">
                <a:effectLst/>
              </a:rPr>
              <a:t>nformation </a:t>
            </a:r>
            <a:r>
              <a:rPr lang="en-US" sz="1600" u="sng" dirty="0">
                <a:effectLst/>
              </a:rPr>
              <a:t>N</a:t>
            </a:r>
            <a:r>
              <a:rPr lang="en-US" sz="1600" b="0" u="sng" dirty="0">
                <a:effectLst/>
              </a:rPr>
              <a:t>etwork</a:t>
            </a:r>
          </a:p>
          <a:p>
            <a:pPr>
              <a:lnSpc>
                <a:spcPct val="120000"/>
              </a:lnSpc>
            </a:pPr>
            <a:r>
              <a:rPr lang="ru-RU" sz="1600" b="0" dirty="0" smtClean="0">
                <a:effectLst/>
              </a:rPr>
              <a:t>Создана  в результате  партнерства </a:t>
            </a:r>
            <a:r>
              <a:rPr lang="en-US" sz="1600" b="0" dirty="0" smtClean="0">
                <a:effectLst/>
              </a:rPr>
              <a:t>Association </a:t>
            </a:r>
            <a:r>
              <a:rPr lang="en-US" sz="1600" b="0" dirty="0">
                <a:effectLst/>
              </a:rPr>
              <a:t>of American State Geologists (AASG) </a:t>
            </a:r>
            <a:r>
              <a:rPr lang="ru-RU" sz="1600" b="0" dirty="0" smtClean="0">
                <a:effectLst/>
              </a:rPr>
              <a:t> и </a:t>
            </a:r>
            <a:r>
              <a:rPr lang="en-US" sz="1600" b="0" dirty="0" smtClean="0">
                <a:effectLst/>
              </a:rPr>
              <a:t> </a:t>
            </a:r>
            <a:r>
              <a:rPr lang="en-US" sz="1600" b="0" dirty="0">
                <a:effectLst/>
              </a:rPr>
              <a:t>United States Geological Survey (USGS</a:t>
            </a:r>
            <a:r>
              <a:rPr lang="en-US" sz="1600" b="0" dirty="0" smtClean="0">
                <a:effectLst/>
              </a:rPr>
              <a:t>)</a:t>
            </a:r>
            <a:r>
              <a:rPr lang="ru-RU" sz="1600" b="0" dirty="0" smtClean="0">
                <a:effectLst/>
              </a:rPr>
              <a:t> и развивается  в рамках </a:t>
            </a:r>
            <a:r>
              <a:rPr lang="en-US" sz="1600" b="0" dirty="0">
                <a:effectLst/>
              </a:rPr>
              <a:t>National Science Foundation’s INTEROP </a:t>
            </a:r>
            <a:r>
              <a:rPr lang="en-US" sz="1600" b="0" dirty="0" smtClean="0">
                <a:effectLst/>
              </a:rPr>
              <a:t>Initiative</a:t>
            </a:r>
            <a:r>
              <a:rPr lang="ru-RU" sz="1600" b="0" dirty="0" smtClean="0">
                <a:effectLst/>
              </a:rPr>
              <a:t>, обеспечивает взаимодействие для 53 баз данных.</a:t>
            </a:r>
          </a:p>
          <a:p>
            <a:pPr>
              <a:lnSpc>
                <a:spcPct val="120000"/>
              </a:lnSpc>
            </a:pPr>
            <a:r>
              <a:rPr lang="ru-RU" sz="1600" b="0" dirty="0" smtClean="0">
                <a:effectLst/>
              </a:rPr>
              <a:t>Общие правила взаимодействия на основе стандартов </a:t>
            </a:r>
            <a:r>
              <a:rPr lang="en-US" sz="1600" dirty="0" smtClean="0">
                <a:effectLst/>
              </a:rPr>
              <a:t>ISO</a:t>
            </a:r>
            <a:r>
              <a:rPr lang="en-US" sz="1600" b="0" dirty="0" smtClean="0">
                <a:effectLst/>
              </a:rPr>
              <a:t>, </a:t>
            </a:r>
            <a:r>
              <a:rPr lang="ru-RU" sz="1600" b="0" dirty="0" smtClean="0">
                <a:effectLst/>
              </a:rPr>
              <a:t>Открытого </a:t>
            </a:r>
            <a:r>
              <a:rPr lang="ru-RU" sz="1600" b="0" dirty="0" err="1" smtClean="0">
                <a:effectLst/>
              </a:rPr>
              <a:t>Геопространственного</a:t>
            </a:r>
            <a:r>
              <a:rPr lang="ru-RU" sz="1600" b="0" dirty="0" smtClean="0">
                <a:effectLst/>
              </a:rPr>
              <a:t> Консорциума (</a:t>
            </a:r>
            <a:r>
              <a:rPr lang="en-US" sz="1600" dirty="0" smtClean="0">
                <a:effectLst/>
              </a:rPr>
              <a:t>OGS</a:t>
            </a:r>
            <a:r>
              <a:rPr lang="ru-RU" sz="1600" b="0" dirty="0" smtClean="0">
                <a:effectLst/>
              </a:rPr>
              <a:t>) и </a:t>
            </a:r>
            <a:r>
              <a:rPr lang="en-US" sz="1600" dirty="0" err="1" smtClean="0">
                <a:effectLst/>
              </a:rPr>
              <a:t>GeoSciML</a:t>
            </a:r>
            <a:endParaRPr lang="ru-RU" sz="1600" dirty="0" smtClean="0">
              <a:effectLst/>
            </a:endParaRPr>
          </a:p>
          <a:p>
            <a:pPr>
              <a:lnSpc>
                <a:spcPct val="120000"/>
              </a:lnSpc>
            </a:pPr>
            <a:r>
              <a:rPr lang="ru-RU" sz="1600" b="0" dirty="0" smtClean="0">
                <a:effectLst/>
              </a:rPr>
              <a:t>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0609"/>
            <a:ext cx="1120991" cy="7937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5972"/>
            <a:ext cx="1120990" cy="5623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1" y="3685187"/>
            <a:ext cx="573651" cy="5829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3491881" y="3618131"/>
            <a:ext cx="5605103" cy="26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Консорциум из 23 партнёров</a:t>
            </a:r>
          </a:p>
          <a:p>
            <a:pPr marL="171450" indent="-171450" algn="l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10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Европейских геологических служб</a:t>
            </a:r>
          </a:p>
          <a:p>
            <a:pPr marL="171450" indent="-171450" algn="l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Африканских геологических служб</a:t>
            </a:r>
          </a:p>
          <a:p>
            <a:pPr marL="171450" indent="-171450" algn="l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Международные организации </a:t>
            </a:r>
          </a:p>
          <a:p>
            <a:pPr marL="355600" algn="l"/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ISPRA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European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Joint Research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Centre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355600" algn="l"/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UEMOA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Union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Economique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Monétaire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l'Ouest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Africain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Burkina Faso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); 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marL="355600" algn="l"/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SEAMIC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Southern and Eastern African Mineral Centre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).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marL="171450" indent="-17145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Консалтинговые компании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4" y="1298218"/>
            <a:ext cx="3092002" cy="465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9"/>
          <p:cNvSpPr txBox="1">
            <a:spLocks noChangeArrowheads="1"/>
          </p:cNvSpPr>
          <p:nvPr/>
        </p:nvSpPr>
        <p:spPr bwMode="auto">
          <a:xfrm>
            <a:off x="3815966" y="1283499"/>
            <a:ext cx="4793840" cy="682275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AEGOS -  African </a:t>
            </a:r>
            <a:r>
              <a:rPr lang="en-US" dirty="0"/>
              <a:t>European </a:t>
            </a:r>
            <a:r>
              <a:rPr lang="en-US" dirty="0" err="1"/>
              <a:t>Georesources</a:t>
            </a:r>
            <a:r>
              <a:rPr lang="en-US" dirty="0"/>
              <a:t> Observation </a:t>
            </a:r>
            <a:r>
              <a:rPr lang="en-US" dirty="0" smtClean="0"/>
              <a:t>System</a:t>
            </a:r>
            <a:endParaRPr lang="ru-RU" dirty="0"/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 bwMode="auto">
          <a:xfrm>
            <a:off x="167993" y="404813"/>
            <a:ext cx="8928991" cy="820485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2000" dirty="0"/>
              <a:t>Развитие инфраструктуры пространственных </a:t>
            </a:r>
            <a:r>
              <a:rPr lang="ru-RU" sz="2000" dirty="0" smtClean="0"/>
              <a:t>данных (ИПД)  для </a:t>
            </a:r>
            <a:r>
              <a:rPr lang="ru-RU" sz="2000" dirty="0"/>
              <a:t>геологической информации</a:t>
            </a:r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3491881" y="1954950"/>
            <a:ext cx="5437256" cy="13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Проект </a:t>
            </a:r>
            <a:r>
              <a:rPr lang="en-US" sz="1600" dirty="0" smtClean="0">
                <a:solidFill>
                  <a:schemeClr val="bg1"/>
                </a:solidFill>
              </a:rPr>
              <a:t>AEGOS </a:t>
            </a:r>
            <a:r>
              <a:rPr lang="ru-RU" sz="1600" dirty="0" smtClean="0">
                <a:solidFill>
                  <a:schemeClr val="bg1"/>
                </a:solidFill>
              </a:rPr>
              <a:t>- подготовительный этап </a:t>
            </a:r>
            <a:r>
              <a:rPr lang="ru-RU" sz="1600" dirty="0">
                <a:solidFill>
                  <a:schemeClr val="bg1"/>
                </a:solidFill>
              </a:rPr>
              <a:t>построения информационной системы сбора, размещения и обеспечения доступа к данным и знаниям по геологическим ресурсам Африки, включая недра, </a:t>
            </a:r>
            <a:r>
              <a:rPr lang="ru-RU" sz="1600" dirty="0" smtClean="0">
                <a:solidFill>
                  <a:schemeClr val="bg1"/>
                </a:solidFill>
              </a:rPr>
              <a:t>минеральное сырье</a:t>
            </a:r>
            <a:r>
              <a:rPr lang="ru-RU" sz="1600" dirty="0">
                <a:solidFill>
                  <a:schemeClr val="bg1"/>
                </a:solidFill>
              </a:rPr>
              <a:t>, подземные воды и </a:t>
            </a:r>
            <a:r>
              <a:rPr lang="ru-RU" sz="1600" dirty="0" smtClean="0">
                <a:solidFill>
                  <a:schemeClr val="bg1"/>
                </a:solidFill>
              </a:rPr>
              <a:t>энергоресурсы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35496" y="260648"/>
            <a:ext cx="8784976" cy="630240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800" b="1" spc="73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2000" spc="0" dirty="0"/>
              <a:t>Развитие и модернизация национальных  геолого-картографических систем, создание бесшовных карт</a:t>
            </a:r>
            <a:endParaRPr lang="en-US" sz="2000" spc="0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23528" y="1556792"/>
            <a:ext cx="33123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>
              <a:lnSpc>
                <a:spcPct val="250000"/>
              </a:lnSpc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</a:t>
            </a:r>
          </a:p>
          <a:p>
            <a:pPr algn="l">
              <a:lnSpc>
                <a:spcPct val="250000"/>
              </a:lnSpc>
            </a:pP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КОЛУМБИЯ</a:t>
            </a:r>
          </a:p>
          <a:p>
            <a:pPr algn="l">
              <a:lnSpc>
                <a:spcPct val="250000"/>
              </a:lnSpc>
            </a:pPr>
            <a:r>
              <a:rPr lang="ru-RU" sz="1200" b="1" u="sng" spc="300" dirty="0" smtClean="0">
                <a:solidFill>
                  <a:schemeClr val="accent3"/>
                </a:solidFill>
              </a:rPr>
              <a:t>ЧЕХИЯ </a:t>
            </a:r>
            <a:r>
              <a:rPr lang="ru-RU" sz="1200" b="1" u="sng" dirty="0" smtClean="0">
                <a:solidFill>
                  <a:schemeClr val="accent3"/>
                </a:solidFill>
              </a:rPr>
              <a:t>(обновление</a:t>
            </a:r>
            <a:r>
              <a:rPr lang="ru-RU" sz="1200" b="1" u="sng" spc="300" dirty="0" smtClean="0">
                <a:solidFill>
                  <a:schemeClr val="accent3"/>
                </a:solidFill>
              </a:rPr>
              <a:t>)</a:t>
            </a:r>
            <a:endParaRPr lang="ru-RU" sz="1200" b="1" u="sng" spc="300" dirty="0">
              <a:solidFill>
                <a:schemeClr val="accent3"/>
              </a:solidFill>
            </a:endParaRPr>
          </a:p>
          <a:p>
            <a:pPr algn="l">
              <a:lnSpc>
                <a:spcPct val="250000"/>
              </a:lnSpc>
            </a:pPr>
            <a:r>
              <a:rPr lang="ru-RU" sz="1200" b="1" u="sng" spc="300" dirty="0" smtClean="0">
                <a:solidFill>
                  <a:schemeClr val="accent3"/>
                </a:solidFill>
              </a:rPr>
              <a:t>СЛОВЕНИЯ</a:t>
            </a:r>
            <a:r>
              <a:rPr lang="ru-RU" sz="1200" b="1" u="sng" dirty="0">
                <a:solidFill>
                  <a:schemeClr val="accent3"/>
                </a:solidFill>
              </a:rPr>
              <a:t> (обновление</a:t>
            </a:r>
            <a:r>
              <a:rPr lang="ru-RU" sz="1200" b="1" u="sng" spc="300" dirty="0">
                <a:solidFill>
                  <a:schemeClr val="accent3"/>
                </a:solidFill>
              </a:rPr>
              <a:t>)</a:t>
            </a:r>
            <a:endParaRPr lang="ru-RU" sz="1200" b="1" u="sng" spc="300" dirty="0" smtClean="0">
              <a:solidFill>
                <a:schemeClr val="accent3"/>
              </a:solidFill>
            </a:endParaRPr>
          </a:p>
          <a:p>
            <a:pPr algn="l">
              <a:lnSpc>
                <a:spcPct val="250000"/>
              </a:lnSpc>
            </a:pPr>
            <a:r>
              <a:rPr lang="ru-RU" sz="1200" b="1" u="sng" spc="300" dirty="0" smtClean="0">
                <a:solidFill>
                  <a:schemeClr val="accent3"/>
                </a:solidFill>
              </a:rPr>
              <a:t>ФИНЛЯНДИЯ</a:t>
            </a:r>
            <a:r>
              <a:rPr lang="ru-RU" sz="1200" b="1" u="sng" dirty="0">
                <a:solidFill>
                  <a:schemeClr val="accent3"/>
                </a:solidFill>
              </a:rPr>
              <a:t> (обновление</a:t>
            </a:r>
            <a:r>
              <a:rPr lang="ru-RU" sz="1200" b="1" u="sng" spc="300" dirty="0">
                <a:solidFill>
                  <a:schemeClr val="accent3"/>
                </a:solidFill>
              </a:rPr>
              <a:t>)</a:t>
            </a:r>
          </a:p>
          <a:p>
            <a:pPr algn="l">
              <a:lnSpc>
                <a:spcPct val="250000"/>
              </a:lnSpc>
            </a:pPr>
            <a:r>
              <a:rPr lang="ru-RU" sz="1200" b="1" u="sng" spc="300" dirty="0" smtClean="0">
                <a:solidFill>
                  <a:schemeClr val="accent3"/>
                </a:solidFill>
              </a:rPr>
              <a:t>АВСТРАЛИЯ</a:t>
            </a:r>
            <a:r>
              <a:rPr lang="ru-RU" sz="1200" b="1" u="sng" dirty="0">
                <a:solidFill>
                  <a:schemeClr val="accent3"/>
                </a:solidFill>
              </a:rPr>
              <a:t> (обновление</a:t>
            </a:r>
            <a:r>
              <a:rPr lang="ru-RU" sz="1200" b="1" u="sng" spc="300" dirty="0">
                <a:solidFill>
                  <a:schemeClr val="accent3"/>
                </a:solidFill>
              </a:rPr>
              <a:t>)</a:t>
            </a:r>
          </a:p>
          <a:p>
            <a:pPr algn="l">
              <a:lnSpc>
                <a:spcPct val="250000"/>
              </a:lnSpc>
            </a:pP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НАМИБИЯ</a:t>
            </a:r>
          </a:p>
          <a:p>
            <a:pPr algn="l">
              <a:lnSpc>
                <a:spcPct val="250000"/>
              </a:lnSpc>
            </a:pPr>
            <a:r>
              <a:rPr lang="ru-RU" sz="1200" b="1" u="sng" spc="300" dirty="0" smtClean="0">
                <a:solidFill>
                  <a:schemeClr val="accent3"/>
                </a:solidFill>
              </a:rPr>
              <a:t>ШВЕЦИЯ</a:t>
            </a:r>
            <a:r>
              <a:rPr lang="ru-RU" sz="1200" b="1" u="sng" dirty="0">
                <a:solidFill>
                  <a:schemeClr val="accent3"/>
                </a:solidFill>
              </a:rPr>
              <a:t> (обновление</a:t>
            </a:r>
            <a:r>
              <a:rPr lang="ru-RU" sz="1200" b="1" u="sng" spc="300" dirty="0">
                <a:solidFill>
                  <a:schemeClr val="accent3"/>
                </a:solidFill>
              </a:rPr>
              <a:t>)</a:t>
            </a:r>
          </a:p>
          <a:p>
            <a:pPr algn="l">
              <a:lnSpc>
                <a:spcPct val="250000"/>
              </a:lnSpc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</a:t>
            </a:r>
          </a:p>
          <a:p>
            <a:pPr algn="l">
              <a:lnSpc>
                <a:spcPct val="250000"/>
              </a:lnSpc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</a:p>
          <a:p>
            <a:pPr algn="l">
              <a:lnSpc>
                <a:spcPct val="250000"/>
              </a:lnSpc>
            </a:pPr>
            <a:endParaRPr lang="en-US" sz="1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94403" y="3667409"/>
            <a:ext cx="2585515" cy="2425365"/>
            <a:chOff x="4355976" y="3667410"/>
            <a:chExt cx="2323942" cy="2137854"/>
          </a:xfrm>
        </p:grpSpPr>
        <p:sp>
          <p:nvSpPr>
            <p:cNvPr id="30" name="AutoShape 13"/>
            <p:cNvSpPr>
              <a:spLocks noChangeArrowheads="1"/>
            </p:cNvSpPr>
            <p:nvPr/>
          </p:nvSpPr>
          <p:spPr bwMode="auto">
            <a:xfrm>
              <a:off x="4355976" y="5265204"/>
              <a:ext cx="2323942" cy="540060"/>
            </a:xfrm>
            <a:prstGeom prst="can">
              <a:avLst>
                <a:gd name="adj" fmla="val 18236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1397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0"/>
            </a:effectLst>
          </p:spPr>
          <p:txBody>
            <a:bodyPr wrap="none"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dirty="0" smtClean="0">
                  <a:cs typeface="+mn-cs"/>
                </a:rPr>
                <a:t>Сервисы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400" dirty="0" smtClean="0">
                  <a:cs typeface="+mn-cs"/>
                </a:rPr>
                <a:t>администрирования</a:t>
              </a:r>
              <a:endParaRPr lang="ru-RU" sz="1400" dirty="0">
                <a:cs typeface="+mn-cs"/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4377608" y="4041068"/>
              <a:ext cx="2302310" cy="1260140"/>
            </a:xfrm>
            <a:prstGeom prst="can">
              <a:avLst>
                <a:gd name="adj" fmla="val 8489"/>
              </a:avLst>
            </a:prstGeom>
            <a:gradFill flip="none" rotWithShape="1">
              <a:gsLst>
                <a:gs pos="0">
                  <a:srgbClr val="8488C4"/>
                </a:gs>
                <a:gs pos="28000">
                  <a:srgbClr val="D4DEFF"/>
                </a:gs>
                <a:gs pos="72000">
                  <a:srgbClr val="D4DEFF"/>
                </a:gs>
                <a:gs pos="100000">
                  <a:srgbClr val="96AB94"/>
                </a:gs>
              </a:gsLst>
              <a:lin ang="108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1397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0"/>
            </a:effectLst>
          </p:spPr>
          <p:txBody>
            <a:bodyPr wrap="none"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dirty="0">
                  <a:cs typeface="+mn-cs"/>
                </a:rPr>
                <a:t>БД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400" dirty="0" smtClean="0">
                  <a:cs typeface="+mn-cs"/>
                </a:rPr>
                <a:t>ГЕОЛОГИЧЕСКИХ КАРТ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400" dirty="0" smtClean="0">
                  <a:cs typeface="+mn-cs"/>
                </a:rPr>
                <a:t>хранение данных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400" dirty="0" smtClean="0">
                  <a:cs typeface="+mn-cs"/>
                </a:rPr>
                <a:t>СУБД </a:t>
              </a:r>
              <a:r>
                <a:rPr lang="en-US" sz="1400" dirty="0" smtClean="0">
                  <a:cs typeface="+mn-cs"/>
                </a:rPr>
                <a:t>ORACLE</a:t>
              </a:r>
              <a:endParaRPr lang="ru-RU" sz="1400" dirty="0">
                <a:cs typeface="+mn-cs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>
              <a:off x="4355976" y="3667410"/>
              <a:ext cx="2323942" cy="396044"/>
            </a:xfrm>
            <a:prstGeom prst="can">
              <a:avLst>
                <a:gd name="adj" fmla="val 18236"/>
              </a:avLst>
            </a:prstGeom>
            <a:gradFill flip="none" rotWithShape="1">
              <a:gsLst>
                <a:gs pos="0">
                  <a:srgbClr val="FFC00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1397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0"/>
            </a:effectLst>
          </p:spPr>
          <p:txBody>
            <a:bodyPr wrap="none"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dirty="0" smtClean="0">
                  <a:cs typeface="+mn-cs"/>
                </a:rPr>
                <a:t>Сервисы доступа</a:t>
              </a:r>
              <a:endParaRPr lang="ru-RU" sz="1400" dirty="0">
                <a:cs typeface="+mn-cs"/>
              </a:endParaRPr>
            </a:p>
          </p:txBody>
        </p:sp>
      </p:grpSp>
      <p:cxnSp>
        <p:nvCxnSpPr>
          <p:cNvPr id="36" name="Соединительная линия уступом 35"/>
          <p:cNvCxnSpPr>
            <a:stCxn id="37" idx="2"/>
            <a:endCxn id="39" idx="2"/>
          </p:cNvCxnSpPr>
          <p:nvPr/>
        </p:nvCxnSpPr>
        <p:spPr bwMode="auto">
          <a:xfrm rot="10800000">
            <a:off x="3905695" y="2823533"/>
            <a:ext cx="457422" cy="504841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Облако 36"/>
          <p:cNvSpPr/>
          <p:nvPr/>
        </p:nvSpPr>
        <p:spPr bwMode="auto">
          <a:xfrm>
            <a:off x="4355976" y="3140968"/>
            <a:ext cx="2302310" cy="374809"/>
          </a:xfrm>
          <a:prstGeom prst="cloud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defRPr/>
            </a:pPr>
            <a:r>
              <a:rPr lang="ru-RU" dirty="0" smtClean="0">
                <a:cs typeface="+mn-cs"/>
              </a:rPr>
              <a:t>интернет</a:t>
            </a:r>
            <a:endParaRPr lang="ru-RU" dirty="0">
              <a:cs typeface="+mn-cs"/>
            </a:endParaRPr>
          </a:p>
        </p:txBody>
      </p:sp>
      <p:grpSp>
        <p:nvGrpSpPr>
          <p:cNvPr id="2064" name="Группа 2063"/>
          <p:cNvGrpSpPr/>
          <p:nvPr/>
        </p:nvGrpSpPr>
        <p:grpSpPr>
          <a:xfrm>
            <a:off x="3563888" y="1124744"/>
            <a:ext cx="2959687" cy="681406"/>
            <a:chOff x="3707904" y="1028363"/>
            <a:chExt cx="2959687" cy="681406"/>
          </a:xfrm>
          <a:gradFill>
            <a:gsLst>
              <a:gs pos="0">
                <a:schemeClr val="accent2">
                  <a:lumMod val="75000"/>
                </a:schemeClr>
              </a:gs>
              <a:gs pos="55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effectLst>
            <a:glow rad="127000">
              <a:srgbClr val="DFCEBD"/>
            </a:glow>
          </a:effectLst>
        </p:grpSpPr>
        <p:sp>
          <p:nvSpPr>
            <p:cNvPr id="48" name="TextBox 54"/>
            <p:cNvSpPr txBox="1">
              <a:spLocks noChangeArrowheads="1"/>
            </p:cNvSpPr>
            <p:nvPr/>
          </p:nvSpPr>
          <p:spPr bwMode="auto">
            <a:xfrm>
              <a:off x="5168124" y="1100371"/>
              <a:ext cx="1499467" cy="60939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 eaLnBrk="1" hangingPunct="1">
                <a:lnSpc>
                  <a:spcPct val="80000"/>
                </a:lnSpc>
                <a:defRPr sz="1200"/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Национальные и отраслевые системы</a:t>
              </a:r>
            </a:p>
          </p:txBody>
        </p:sp>
        <p:sp>
          <p:nvSpPr>
            <p:cNvPr id="56" name="TextBox 54"/>
            <p:cNvSpPr txBox="1">
              <a:spLocks noChangeArrowheads="1"/>
            </p:cNvSpPr>
            <p:nvPr/>
          </p:nvSpPr>
          <p:spPr bwMode="auto">
            <a:xfrm>
              <a:off x="3707904" y="1028363"/>
              <a:ext cx="1499467" cy="60939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Глобальные и региональные проекты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59832" y="1936680"/>
            <a:ext cx="1778049" cy="886852"/>
            <a:chOff x="3491880" y="2204864"/>
            <a:chExt cx="1778049" cy="886852"/>
          </a:xfrm>
        </p:grpSpPr>
        <p:pic>
          <p:nvPicPr>
            <p:cNvPr id="39" name="Picture 7" descr="http://gisserver.vsegei.ru:8081/geonetwork/srv/ru/resources.get?access=public&amp;id=1368&amp;fname=m4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874" y="2437166"/>
              <a:ext cx="1249738" cy="654550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rgbClr val="DFCEBD">
                  <a:alpha val="40000"/>
                </a:srgbClr>
              </a:glow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9"/>
            <p:cNvSpPr txBox="1">
              <a:spLocks noChangeArrowheads="1"/>
            </p:cNvSpPr>
            <p:nvPr/>
          </p:nvSpPr>
          <p:spPr bwMode="auto">
            <a:xfrm>
              <a:off x="3491880" y="2204864"/>
              <a:ext cx="1778049" cy="35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ctr">
                <a:defRPr sz="1100">
                  <a:solidFill>
                    <a:srgbClr val="CCFFCC"/>
                  </a:solidFill>
                </a:defRPr>
              </a:lvl1pPr>
            </a:lstStyle>
            <a:p>
              <a:pPr algn="l"/>
              <a:r>
                <a:rPr lang="ru-RU" sz="1200" dirty="0" smtClean="0">
                  <a:solidFill>
                    <a:schemeClr val="bg1"/>
                  </a:solidFill>
                </a:rPr>
                <a:t>Интернет-публикация</a:t>
              </a:r>
              <a:endParaRPr lang="ru-RU" sz="1200" dirty="0">
                <a:solidFill>
                  <a:schemeClr val="bg1"/>
                </a:solidFill>
              </a:endParaRPr>
            </a:p>
            <a:p>
              <a:pPr algn="l"/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Соединительная линия уступом 58"/>
          <p:cNvCxnSpPr>
            <a:stCxn id="37" idx="0"/>
            <a:endCxn id="25602" idx="1"/>
          </p:cNvCxnSpPr>
          <p:nvPr/>
        </p:nvCxnSpPr>
        <p:spPr bwMode="auto">
          <a:xfrm>
            <a:off x="6656367" y="3328373"/>
            <a:ext cx="1060069" cy="2449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36" y="3162398"/>
            <a:ext cx="1158507" cy="821766"/>
          </a:xfrm>
          <a:prstGeom prst="rect">
            <a:avLst/>
          </a:prstGeom>
          <a:noFill/>
          <a:ln>
            <a:noFill/>
          </a:ln>
          <a:effectLst>
            <a:glow rad="63500">
              <a:srgbClr val="DFCEBD">
                <a:alpha val="40000"/>
              </a:srgb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80"/>
          <p:cNvPicPr/>
          <p:nvPr/>
        </p:nvPicPr>
        <p:blipFill>
          <a:blip r:embed="rId6"/>
          <a:stretch>
            <a:fillRect/>
          </a:stretch>
        </p:blipFill>
        <p:spPr>
          <a:xfrm>
            <a:off x="7452320" y="4693003"/>
            <a:ext cx="1562714" cy="1399772"/>
          </a:xfrm>
          <a:prstGeom prst="rect">
            <a:avLst/>
          </a:prstGeom>
          <a:noFill/>
          <a:ln>
            <a:noFill/>
          </a:ln>
          <a:effectLst>
            <a:glow rad="63500">
              <a:srgbClr val="DFCEBD">
                <a:alpha val="40000"/>
              </a:srgbClr>
            </a:glow>
            <a:outerShdw dist="35921" dir="2700000" algn="ctr" rotWithShape="0">
              <a:schemeClr val="bg2"/>
            </a:outerShdw>
            <a:softEdge rad="31750"/>
          </a:effectLst>
        </p:spPr>
      </p:pic>
      <p:sp>
        <p:nvSpPr>
          <p:cNvPr id="82" name="Rectangle 9"/>
          <p:cNvSpPr txBox="1">
            <a:spLocks noChangeArrowheads="1"/>
          </p:cNvSpPr>
          <p:nvPr/>
        </p:nvSpPr>
        <p:spPr bwMode="auto">
          <a:xfrm>
            <a:off x="7596832" y="2782463"/>
            <a:ext cx="1273689" cy="35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Полевые работы</a:t>
            </a:r>
            <a:endParaRPr lang="ru-RU" sz="1200" dirty="0">
              <a:solidFill>
                <a:schemeClr val="bg1"/>
              </a:solidFill>
            </a:endParaRPr>
          </a:p>
          <a:p>
            <a:pPr algn="l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4" name="Rectangle 9"/>
          <p:cNvSpPr txBox="1">
            <a:spLocks noChangeArrowheads="1"/>
          </p:cNvSpPr>
          <p:nvPr/>
        </p:nvSpPr>
        <p:spPr bwMode="auto">
          <a:xfrm>
            <a:off x="7639521" y="4221088"/>
            <a:ext cx="1273689" cy="52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Виртуальные лаборатории</a:t>
            </a:r>
            <a:endParaRPr lang="ru-RU" sz="1200" dirty="0">
              <a:solidFill>
                <a:schemeClr val="bg1"/>
              </a:solidFill>
            </a:endParaRPr>
          </a:p>
          <a:p>
            <a:pPr algn="l"/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85" name="Соединительная линия уступом 84"/>
          <p:cNvCxnSpPr>
            <a:stCxn id="37" idx="0"/>
            <a:endCxn id="81" idx="1"/>
          </p:cNvCxnSpPr>
          <p:nvPr/>
        </p:nvCxnSpPr>
        <p:spPr bwMode="auto">
          <a:xfrm>
            <a:off x="6656367" y="3328373"/>
            <a:ext cx="795953" cy="20645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6" name="Рисунок 95"/>
          <p:cNvPicPr/>
          <p:nvPr/>
        </p:nvPicPr>
        <p:blipFill rotWithShape="1">
          <a:blip r:embed="rId7"/>
          <a:srcRect t="19068" r="34248"/>
          <a:stretch/>
        </p:blipFill>
        <p:spPr>
          <a:xfrm>
            <a:off x="7297272" y="1448911"/>
            <a:ext cx="1667216" cy="1115993"/>
          </a:xfrm>
          <a:prstGeom prst="rect">
            <a:avLst/>
          </a:prstGeom>
          <a:noFill/>
          <a:ln>
            <a:noFill/>
          </a:ln>
          <a:effectLst>
            <a:glow rad="63500">
              <a:srgbClr val="DFCEBD">
                <a:alpha val="40000"/>
              </a:srgbClr>
            </a:glow>
            <a:outerShdw dist="35921" dir="2700000" algn="ctr" rotWithShape="0">
              <a:schemeClr val="bg2"/>
            </a:outerShdw>
            <a:softEdge rad="31750"/>
          </a:effectLst>
        </p:spPr>
      </p:pic>
      <p:cxnSp>
        <p:nvCxnSpPr>
          <p:cNvPr id="97" name="Соединительная линия уступом 96"/>
          <p:cNvCxnSpPr>
            <a:endCxn id="96" idx="1"/>
          </p:cNvCxnSpPr>
          <p:nvPr/>
        </p:nvCxnSpPr>
        <p:spPr bwMode="auto">
          <a:xfrm rot="5400000" flipH="1" flipV="1">
            <a:off x="6256992" y="2194127"/>
            <a:ext cx="1227499" cy="853062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Соединительная линия уступом 43"/>
          <p:cNvCxnSpPr>
            <a:stCxn id="37" idx="3"/>
          </p:cNvCxnSpPr>
          <p:nvPr/>
        </p:nvCxnSpPr>
        <p:spPr bwMode="auto">
          <a:xfrm rot="16200000" flipV="1">
            <a:off x="4608785" y="2264051"/>
            <a:ext cx="1411272" cy="38542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Rectangle 9"/>
          <p:cNvSpPr txBox="1">
            <a:spLocks noChangeArrowheads="1"/>
          </p:cNvSpPr>
          <p:nvPr/>
        </p:nvSpPr>
        <p:spPr bwMode="auto">
          <a:xfrm>
            <a:off x="7225265" y="1062291"/>
            <a:ext cx="1645255" cy="35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Бесшовные карты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0"/>
            <a:ext cx="1042987" cy="328613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7504" y="58401"/>
            <a:ext cx="79737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6525344"/>
            <a:ext cx="9180513" cy="337419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2267406" y="6700644"/>
            <a:ext cx="45348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7389" y="6525344"/>
            <a:ext cx="5834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A.P. </a:t>
            </a:r>
            <a:r>
              <a:rPr lang="en-US" sz="900" b="1" spc="300" dirty="0" err="1">
                <a:solidFill>
                  <a:schemeClr val="bg1"/>
                </a:solidFill>
                <a:latin typeface="Arial" charset="0"/>
              </a:rPr>
              <a:t>Karpinsky</a:t>
            </a:r>
            <a:r>
              <a:rPr lang="en-US" sz="900" b="1" spc="300" dirty="0">
                <a:solidFill>
                  <a:schemeClr val="bg1"/>
                </a:solidFill>
                <a:latin typeface="Arial" charset="0"/>
              </a:rPr>
              <a:t> Russian Geological Research Institute (VSEGEI)</a:t>
            </a:r>
            <a:endParaRPr lang="ru-RU" sz="900" b="1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9"/>
          <p:cNvSpPr txBox="1">
            <a:spLocks noChangeArrowheads="1"/>
          </p:cNvSpPr>
          <p:nvPr/>
        </p:nvSpPr>
        <p:spPr bwMode="auto">
          <a:xfrm>
            <a:off x="395536" y="404812"/>
            <a:ext cx="8496943" cy="503907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800" b="1" spc="300">
                <a:solidFill>
                  <a:srgbClr val="FFFF00"/>
                </a:solidFill>
              </a:defRPr>
            </a:lvl1pPr>
          </a:lstStyle>
          <a:p>
            <a:r>
              <a:rPr lang="ru-RU" spc="0" dirty="0" smtClean="0">
                <a:solidFill>
                  <a:schemeClr val="bg1"/>
                </a:solidFill>
              </a:rPr>
              <a:t>Развитие   специализированной   Базы   Данных   геологических   карт   Китая</a:t>
            </a:r>
            <a:endParaRPr lang="ru-RU" spc="0" dirty="0">
              <a:solidFill>
                <a:schemeClr val="bg1"/>
              </a:solidFill>
            </a:endParaRPr>
          </a:p>
        </p:txBody>
      </p:sp>
      <p:sp>
        <p:nvSpPr>
          <p:cNvPr id="37" name="Rectangle 9"/>
          <p:cNvSpPr txBox="1">
            <a:spLocks noChangeArrowheads="1"/>
          </p:cNvSpPr>
          <p:nvPr/>
        </p:nvSpPr>
        <p:spPr bwMode="auto">
          <a:xfrm>
            <a:off x="-38293" y="903038"/>
            <a:ext cx="9144000" cy="46805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xtLst/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r>
              <a:rPr lang="en-US" sz="1400" b="1" i="1" spc="300" dirty="0">
                <a:solidFill>
                  <a:schemeClr val="bg1"/>
                </a:solidFill>
              </a:rPr>
              <a:t>Geological map</a:t>
            </a:r>
            <a:r>
              <a:rPr lang="ru-RU" sz="1600" b="1" i="1" spc="300" dirty="0" smtClean="0">
                <a:solidFill>
                  <a:schemeClr val="bg1"/>
                </a:solidFill>
              </a:rPr>
              <a:t>… </a:t>
            </a:r>
            <a:r>
              <a:rPr lang="en-US" sz="1400" b="1" i="1" spc="300" dirty="0" smtClean="0">
                <a:solidFill>
                  <a:schemeClr val="bg1"/>
                </a:solidFill>
              </a:rPr>
              <a:t>database </a:t>
            </a:r>
            <a:r>
              <a:rPr lang="en-US" sz="1400" b="1" i="1" spc="300" dirty="0">
                <a:solidFill>
                  <a:schemeClr val="bg1"/>
                </a:solidFill>
              </a:rPr>
              <a:t>construction </a:t>
            </a:r>
            <a:r>
              <a:rPr lang="en-US" sz="1400" i="1" spc="300" dirty="0">
                <a:solidFill>
                  <a:schemeClr val="bg1"/>
                </a:solidFill>
              </a:rPr>
              <a:t>had ever been put into a </a:t>
            </a:r>
            <a:r>
              <a:rPr lang="en-US" sz="1400" b="1" i="1" u="sng" spc="300" dirty="0">
                <a:solidFill>
                  <a:schemeClr val="bg1"/>
                </a:solidFill>
              </a:rPr>
              <a:t>key position in China Geological Survey</a:t>
            </a:r>
            <a:r>
              <a:rPr lang="en-US" sz="1400" i="1" u="sng" spc="300" dirty="0">
                <a:solidFill>
                  <a:schemeClr val="bg1"/>
                </a:solidFill>
              </a:rPr>
              <a:t> </a:t>
            </a:r>
            <a:r>
              <a:rPr lang="ru-RU" sz="1400" i="1" spc="300" dirty="0" smtClean="0">
                <a:solidFill>
                  <a:schemeClr val="bg1"/>
                </a:solidFill>
              </a:rPr>
              <a:t> (</a:t>
            </a:r>
            <a:r>
              <a:rPr lang="en-US" sz="1400" i="1" dirty="0" err="1">
                <a:solidFill>
                  <a:schemeClr val="bg1"/>
                </a:solidFill>
              </a:rPr>
              <a:t>Rongmei</a:t>
            </a:r>
            <a:r>
              <a:rPr lang="en-US" sz="1400" i="1" dirty="0">
                <a:solidFill>
                  <a:schemeClr val="bg1"/>
                </a:solidFill>
              </a:rPr>
              <a:t> LIU</a:t>
            </a:r>
            <a:r>
              <a:rPr lang="ru-RU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Development and Research Center of China Geological </a:t>
            </a:r>
            <a:r>
              <a:rPr lang="en-US" sz="1400" i="1" dirty="0" smtClean="0">
                <a:solidFill>
                  <a:schemeClr val="bg1"/>
                </a:solidFill>
              </a:rPr>
              <a:t>Survey</a:t>
            </a:r>
            <a:r>
              <a:rPr lang="ru-RU" sz="1400" i="1" dirty="0" smtClean="0">
                <a:solidFill>
                  <a:schemeClr val="bg1"/>
                </a:solidFill>
              </a:rPr>
              <a:t>)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39" name="Rectangle 9"/>
          <p:cNvSpPr txBox="1">
            <a:spLocks noChangeArrowheads="1"/>
          </p:cNvSpPr>
          <p:nvPr/>
        </p:nvSpPr>
        <p:spPr bwMode="auto">
          <a:xfrm>
            <a:off x="27610" y="2276872"/>
            <a:ext cx="8864869" cy="648072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600" b="0" dirty="0" smtClean="0"/>
              <a:t>С 1960-х годов и по настоящее время  на территорию Китая  составлено около </a:t>
            </a:r>
            <a:r>
              <a:rPr lang="ru-RU" sz="1600" dirty="0" smtClean="0"/>
              <a:t>4600</a:t>
            </a:r>
            <a:r>
              <a:rPr lang="ru-RU" sz="1600" b="0" dirty="0" smtClean="0"/>
              <a:t>  листов  геологической карты  масштаба 1:50 000 в аналоговом и около </a:t>
            </a:r>
            <a:r>
              <a:rPr lang="ru-RU" sz="1600" dirty="0" smtClean="0"/>
              <a:t>1500</a:t>
            </a:r>
            <a:r>
              <a:rPr lang="ru-RU" sz="1600" b="0" dirty="0" smtClean="0"/>
              <a:t> листов сразу в цифровом виде.</a:t>
            </a:r>
          </a:p>
          <a:p>
            <a:pPr marL="285750" indent="-285750">
              <a:buFontTx/>
              <a:buChar char="-"/>
            </a:pPr>
            <a:endParaRPr lang="ru-RU" sz="1600" b="0" dirty="0"/>
          </a:p>
        </p:txBody>
      </p:sp>
      <p:sp>
        <p:nvSpPr>
          <p:cNvPr id="40" name="Rectangle 9"/>
          <p:cNvSpPr txBox="1">
            <a:spLocks noChangeArrowheads="1"/>
          </p:cNvSpPr>
          <p:nvPr/>
        </p:nvSpPr>
        <p:spPr bwMode="auto">
          <a:xfrm>
            <a:off x="157821" y="1606483"/>
            <a:ext cx="8864869" cy="582873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defRPr sz="1800" b="1" spc="0">
                <a:solidFill>
                  <a:schemeClr val="bg1"/>
                </a:solidFill>
              </a:defRPr>
            </a:lvl1pPr>
          </a:lstStyle>
          <a:p>
            <a:r>
              <a:rPr lang="ru-RU" u="sng" dirty="0"/>
              <a:t>Задача – создать централизованную специализированную базу данных ГК-50 </a:t>
            </a:r>
          </a:p>
          <a:p>
            <a:r>
              <a:rPr lang="ru-RU" u="sng" dirty="0"/>
              <a:t>по территории Китая</a:t>
            </a:r>
          </a:p>
        </p:txBody>
      </p:sp>
      <p:sp>
        <p:nvSpPr>
          <p:cNvPr id="41" name="Rectangle 9"/>
          <p:cNvSpPr txBox="1">
            <a:spLocks noChangeArrowheads="1"/>
          </p:cNvSpPr>
          <p:nvPr/>
        </p:nvSpPr>
        <p:spPr bwMode="auto">
          <a:xfrm>
            <a:off x="56414" y="3274513"/>
            <a:ext cx="8864869" cy="1368152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600" b="0" dirty="0" smtClean="0"/>
              <a:t>Работы ведут – </a:t>
            </a:r>
            <a:r>
              <a:rPr lang="ru-RU" sz="1600" b="0" spc="160" dirty="0" smtClean="0"/>
              <a:t>6 региональных институтов и 30 институтов в разных провинциях</a:t>
            </a:r>
          </a:p>
          <a:p>
            <a:r>
              <a:rPr lang="ru-RU" sz="1600" b="0" dirty="0" smtClean="0"/>
              <a:t>Работы курирует </a:t>
            </a:r>
            <a:r>
              <a:rPr lang="en-US" sz="1600" dirty="0" smtClean="0">
                <a:effectLst/>
              </a:rPr>
              <a:t>Development </a:t>
            </a:r>
            <a:r>
              <a:rPr lang="en-US" sz="1600" dirty="0">
                <a:effectLst/>
              </a:rPr>
              <a:t>and R</a:t>
            </a:r>
            <a:r>
              <a:rPr lang="en-US" sz="1600" dirty="0" smtClean="0">
                <a:effectLst/>
              </a:rPr>
              <a:t>esearch Center </a:t>
            </a:r>
            <a:r>
              <a:rPr lang="en-US" sz="1600" dirty="0">
                <a:effectLst/>
              </a:rPr>
              <a:t>of </a:t>
            </a:r>
            <a:r>
              <a:rPr lang="en-US" sz="1600" dirty="0" smtClean="0">
                <a:effectLst/>
              </a:rPr>
              <a:t>CGS – </a:t>
            </a:r>
            <a:r>
              <a:rPr lang="ru-RU" sz="1600" b="0" dirty="0" smtClean="0">
                <a:effectLst/>
              </a:rPr>
              <a:t>координация работ, контроль качества материалов, методика создания и развития Базы Данных, обучение и тренинги персонала.</a:t>
            </a:r>
            <a:endParaRPr lang="ru-RU" sz="1600" b="0" dirty="0" smtClean="0"/>
          </a:p>
          <a:p>
            <a:endParaRPr lang="ru-RU" sz="1600" b="0" dirty="0" smtClean="0"/>
          </a:p>
          <a:p>
            <a:pPr marL="285750" indent="-285750">
              <a:buFontTx/>
              <a:buChar char="-"/>
            </a:pPr>
            <a:endParaRPr lang="ru-RU" sz="1600" b="0" dirty="0" smtClean="0"/>
          </a:p>
          <a:p>
            <a:pPr marL="285750" indent="-285750">
              <a:buFontTx/>
              <a:buChar char="-"/>
            </a:pPr>
            <a:endParaRPr lang="ru-RU" sz="1600" b="0" dirty="0" smtClean="0"/>
          </a:p>
          <a:p>
            <a:pPr marL="285750" indent="-285750">
              <a:buFontTx/>
              <a:buChar char="-"/>
            </a:pPr>
            <a:endParaRPr lang="ru-RU" sz="1600" b="0" dirty="0"/>
          </a:p>
        </p:txBody>
      </p:sp>
      <p:sp>
        <p:nvSpPr>
          <p:cNvPr id="44" name="Rectangle 9"/>
          <p:cNvSpPr txBox="1">
            <a:spLocks noChangeArrowheads="1"/>
          </p:cNvSpPr>
          <p:nvPr/>
        </p:nvSpPr>
        <p:spPr bwMode="auto">
          <a:xfrm>
            <a:off x="35496" y="2924944"/>
            <a:ext cx="8864869" cy="301650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3">
                <a:alpha val="40000"/>
              </a:schemeClr>
            </a:glow>
            <a:innerShdw blurRad="63500" dist="889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600" b="0" dirty="0"/>
              <a:t>Проект идет уже около </a:t>
            </a:r>
            <a:r>
              <a:rPr lang="ru-RU" sz="1600" dirty="0"/>
              <a:t>10</a:t>
            </a:r>
            <a:r>
              <a:rPr lang="ru-RU" sz="1600" b="0" dirty="0"/>
              <a:t> </a:t>
            </a:r>
            <a:r>
              <a:rPr lang="ru-RU" sz="1600" b="0" dirty="0" smtClean="0"/>
              <a:t>лет, на 2012 год уже оцифровано   </a:t>
            </a:r>
            <a:r>
              <a:rPr lang="ru-RU" sz="1600" dirty="0" smtClean="0"/>
              <a:t>3097  </a:t>
            </a:r>
            <a:r>
              <a:rPr lang="ru-RU" sz="1600" b="0" dirty="0" smtClean="0"/>
              <a:t> листов, завершение   </a:t>
            </a:r>
            <a:r>
              <a:rPr lang="ru-RU" sz="1600" dirty="0" smtClean="0"/>
              <a:t>2015</a:t>
            </a:r>
            <a:r>
              <a:rPr lang="ru-RU" sz="1600" b="0" dirty="0" smtClean="0"/>
              <a:t> год. </a:t>
            </a:r>
          </a:p>
          <a:p>
            <a:pPr marL="285750" indent="-285750">
              <a:buFontTx/>
              <a:buChar char="-"/>
            </a:pPr>
            <a:endParaRPr lang="ru-RU" sz="1600" b="0" dirty="0" smtClean="0"/>
          </a:p>
          <a:p>
            <a:pPr marL="285750" indent="-285750">
              <a:buFontTx/>
              <a:buChar char="-"/>
            </a:pPr>
            <a:endParaRPr lang="ru-RU" sz="1600" b="0" dirty="0" smtClean="0"/>
          </a:p>
          <a:p>
            <a:pPr marL="285750" indent="-285750">
              <a:buFontTx/>
              <a:buChar char="-"/>
            </a:pPr>
            <a:endParaRPr lang="ru-RU" sz="1600" b="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7610" y="4175024"/>
            <a:ext cx="9152903" cy="2265523"/>
            <a:chOff x="27610" y="4175024"/>
            <a:chExt cx="9152903" cy="2265523"/>
          </a:xfrm>
        </p:grpSpPr>
        <p:sp>
          <p:nvSpPr>
            <p:cNvPr id="45" name="Rectangle 9"/>
            <p:cNvSpPr txBox="1">
              <a:spLocks noChangeArrowheads="1"/>
            </p:cNvSpPr>
            <p:nvPr/>
          </p:nvSpPr>
          <p:spPr bwMode="auto">
            <a:xfrm>
              <a:off x="71453" y="4175024"/>
              <a:ext cx="9109060" cy="675375"/>
            </a:xfrm>
            <a:prstGeom prst="rect">
              <a:avLst/>
            </a:prstGeom>
            <a:noFill/>
            <a:ln>
              <a:noFill/>
            </a:ln>
            <a:effectLst>
              <a:glow rad="165100">
                <a:schemeClr val="accent3">
                  <a:alpha val="40000"/>
                </a:schemeClr>
              </a:glow>
              <a:innerShdw blurRad="63500" dist="889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>
                <a:defRPr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lang="ru-RU" sz="1600" b="0" dirty="0" smtClean="0">
                  <a:solidFill>
                    <a:srgbClr val="FFFF00"/>
                  </a:solidFill>
                </a:rPr>
                <a:t>Развитие международной кооперации в области геологической информации </a:t>
              </a:r>
            </a:p>
            <a:p>
              <a:pPr algn="ctr"/>
              <a:r>
                <a:rPr lang="ru-RU" sz="1600" u="sng" spc="180" dirty="0" smtClean="0">
                  <a:solidFill>
                    <a:srgbClr val="FFFF00"/>
                  </a:solidFill>
                </a:rPr>
                <a:t>– Китай  инвестировал  4 млн.</a:t>
              </a:r>
              <a:r>
                <a:rPr lang="en-US" sz="1600" u="sng" spc="180" dirty="0" smtClean="0">
                  <a:solidFill>
                    <a:srgbClr val="FFFF00"/>
                  </a:solidFill>
                </a:rPr>
                <a:t>$</a:t>
              </a:r>
              <a:r>
                <a:rPr lang="ru-RU" sz="1600" u="sng" spc="180" dirty="0" smtClean="0">
                  <a:solidFill>
                    <a:srgbClr val="FFFF00"/>
                  </a:solidFill>
                </a:rPr>
                <a:t> в целевой фонд ООН </a:t>
              </a:r>
            </a:p>
            <a:p>
              <a:pPr marL="285750" indent="-285750" algn="ctr">
                <a:buFontTx/>
                <a:buChar char="-"/>
              </a:pPr>
              <a:endParaRPr lang="ru-RU" sz="1600" u="sng" dirty="0" smtClean="0">
                <a:solidFill>
                  <a:srgbClr val="FFFF00"/>
                </a:solidFill>
              </a:endParaRPr>
            </a:p>
            <a:p>
              <a:pPr marL="285750" indent="-285750" algn="ctr">
                <a:buFontTx/>
                <a:buChar char="-"/>
              </a:pPr>
              <a:endParaRPr lang="ru-RU" sz="1600" u="sng" dirty="0" smtClean="0">
                <a:solidFill>
                  <a:srgbClr val="FFFF00"/>
                </a:solidFill>
              </a:endParaRPr>
            </a:p>
            <a:p>
              <a:pPr marL="285750" indent="-285750" algn="ctr">
                <a:buFontTx/>
                <a:buChar char="-"/>
              </a:pPr>
              <a:endParaRPr lang="ru-RU" sz="1600" u="sng" dirty="0">
                <a:solidFill>
                  <a:srgbClr val="FFFF00"/>
                </a:solidFill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359" y="5026496"/>
              <a:ext cx="13620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243" y="5036215"/>
              <a:ext cx="4435464" cy="1404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9"/>
            <p:cNvSpPr txBox="1">
              <a:spLocks noChangeArrowheads="1"/>
            </p:cNvSpPr>
            <p:nvPr/>
          </p:nvSpPr>
          <p:spPr bwMode="auto">
            <a:xfrm>
              <a:off x="27610" y="4878665"/>
              <a:ext cx="2888205" cy="1214632"/>
            </a:xfrm>
            <a:prstGeom prst="rect">
              <a:avLst/>
            </a:prstGeom>
            <a:noFill/>
            <a:ln>
              <a:noFill/>
            </a:ln>
            <a:effectLst>
              <a:glow rad="165100">
                <a:schemeClr val="accent3">
                  <a:alpha val="40000"/>
                </a:schemeClr>
              </a:glow>
              <a:innerShdw blurRad="63500" dist="889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>
                <a:defRPr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ru-RU" sz="1500" b="0" u="sng" dirty="0" smtClean="0">
                  <a:solidFill>
                    <a:srgbClr val="FFFF00"/>
                  </a:solidFill>
                  <a:effectLst/>
                </a:rPr>
                <a:t>5-летняя программа 2013-2017</a:t>
              </a:r>
            </a:p>
            <a:p>
              <a:r>
                <a:rPr lang="ru-RU" sz="1500" b="0" dirty="0" smtClean="0">
                  <a:solidFill>
                    <a:srgbClr val="FFFF00"/>
                  </a:solidFill>
                  <a:effectLst/>
                </a:rPr>
                <a:t>Укрепление потенциала Китая и развивающихся стран АТО-региона  в обеспечении доступа, управления и распространения  </a:t>
              </a:r>
              <a:r>
                <a:rPr lang="ru-RU" sz="1500" b="0" dirty="0" err="1" smtClean="0">
                  <a:solidFill>
                    <a:srgbClr val="FFFF00"/>
                  </a:solidFill>
                  <a:effectLst/>
                </a:rPr>
                <a:t>геопространственной</a:t>
              </a:r>
              <a:r>
                <a:rPr lang="ru-RU" sz="1500" b="0" dirty="0" smtClean="0">
                  <a:solidFill>
                    <a:srgbClr val="FFFF00"/>
                  </a:solidFill>
                  <a:effectLst/>
                </a:rPr>
                <a:t> информации</a:t>
              </a:r>
              <a:endParaRPr lang="ru-RU" sz="1500" b="0" dirty="0" smtClean="0">
                <a:solidFill>
                  <a:srgbClr val="FFFF00"/>
                </a:solidFill>
              </a:endParaRPr>
            </a:p>
            <a:p>
              <a:endParaRPr lang="ru-RU" sz="1500" b="0" dirty="0" smtClean="0">
                <a:solidFill>
                  <a:srgbClr val="FFFF00"/>
                </a:solidFill>
              </a:endParaRPr>
            </a:p>
            <a:p>
              <a:pPr marL="285750" indent="-285750">
                <a:buFontTx/>
                <a:buChar char="-"/>
              </a:pPr>
              <a:endParaRPr lang="ru-RU" sz="1500" b="0" dirty="0" smtClean="0">
                <a:solidFill>
                  <a:srgbClr val="FFFF00"/>
                </a:solidFill>
              </a:endParaRPr>
            </a:p>
            <a:p>
              <a:pPr marL="285750" indent="-285750">
                <a:buFontTx/>
                <a:buChar char="-"/>
              </a:pPr>
              <a:endParaRPr lang="ru-RU" sz="1500" b="0" dirty="0" smtClean="0">
                <a:solidFill>
                  <a:srgbClr val="FFFF00"/>
                </a:solidFill>
              </a:endParaRPr>
            </a:p>
            <a:p>
              <a:pPr marL="285750" indent="-285750">
                <a:buFontTx/>
                <a:buChar char="-"/>
              </a:pPr>
              <a:endParaRPr lang="ru-RU" sz="1500" b="0" dirty="0">
                <a:solidFill>
                  <a:srgbClr val="FFFF00"/>
                </a:solidFill>
              </a:endParaRPr>
            </a:p>
          </p:txBody>
        </p:sp>
        <p:sp>
          <p:nvSpPr>
            <p:cNvPr id="22" name="Rectangle 9"/>
            <p:cNvSpPr txBox="1">
              <a:spLocks noChangeArrowheads="1"/>
            </p:cNvSpPr>
            <p:nvPr/>
          </p:nvSpPr>
          <p:spPr bwMode="auto">
            <a:xfrm>
              <a:off x="4670243" y="4728739"/>
              <a:ext cx="3418070" cy="503907"/>
            </a:xfrm>
            <a:prstGeom prst="rect">
              <a:avLst/>
            </a:prstGeom>
            <a:noFill/>
            <a:ln>
              <a:noFill/>
            </a:ln>
            <a:effectLst>
              <a:glow rad="165100">
                <a:schemeClr val="accent3">
                  <a:alpha val="40000"/>
                </a:schemeClr>
              </a:glow>
              <a:innerShdw blurRad="63500" dist="889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ctr">
                <a:defRPr sz="1800" b="1" spc="300">
                  <a:solidFill>
                    <a:srgbClr val="FFFF00"/>
                  </a:solidFill>
                </a:defRPr>
              </a:lvl1pPr>
            </a:lstStyle>
            <a:p>
              <a:r>
                <a:rPr lang="en-US" sz="1200" dirty="0">
                  <a:hlinkClick r:id="rId6"/>
                </a:rPr>
                <a:t>http://</a:t>
              </a:r>
              <a:r>
                <a:rPr lang="en-US" sz="1200" spc="360" dirty="0">
                  <a:hlinkClick r:id="rId6"/>
                </a:rPr>
                <a:t>news.xinhuanet.com</a:t>
              </a:r>
              <a:endParaRPr lang="ru-RU" sz="1200" spc="36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2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МГК33">
  <a:themeElements>
    <a:clrScheme name="шаблон для МГК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для МГК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для МГК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87358</TotalTime>
  <Words>3576</Words>
  <Application>Microsoft Office PowerPoint</Application>
  <PresentationFormat>Экран (4:3)</PresentationFormat>
  <Paragraphs>307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для МГК33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интегрированной базы данных растровых Государственных геологических карт Российской Федерации</dc:title>
  <dc:creator>BGV</dc:creator>
  <cp:lastModifiedBy>Снежко Виктор Викторович</cp:lastModifiedBy>
  <cp:revision>1327</cp:revision>
  <cp:lastPrinted>2011-11-15T15:14:39Z</cp:lastPrinted>
  <dcterms:created xsi:type="dcterms:W3CDTF">2008-05-09T15:01:28Z</dcterms:created>
  <dcterms:modified xsi:type="dcterms:W3CDTF">2013-04-29T08:15:36Z</dcterms:modified>
</cp:coreProperties>
</file>