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333" r:id="rId2"/>
    <p:sldId id="407" r:id="rId3"/>
    <p:sldId id="410" r:id="rId4"/>
    <p:sldId id="411" r:id="rId5"/>
    <p:sldId id="412" r:id="rId6"/>
    <p:sldId id="413" r:id="rId7"/>
    <p:sldId id="414" r:id="rId8"/>
    <p:sldId id="425" r:id="rId9"/>
    <p:sldId id="419" r:id="rId10"/>
    <p:sldId id="421" r:id="rId11"/>
    <p:sldId id="417" r:id="rId12"/>
    <p:sldId id="418" r:id="rId13"/>
    <p:sldId id="356" r:id="rId14"/>
    <p:sldId id="431" r:id="rId15"/>
    <p:sldId id="423" r:id="rId16"/>
    <p:sldId id="430" r:id="rId17"/>
    <p:sldId id="428" r:id="rId18"/>
    <p:sldId id="429" r:id="rId19"/>
    <p:sldId id="422" r:id="rId20"/>
    <p:sldId id="433" r:id="rId21"/>
  </p:sldIdLst>
  <p:sldSz cx="9144000" cy="6858000" type="screen4x3"/>
  <p:notesSz cx="68119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7434"/>
    <a:srgbClr val="AEBA98"/>
    <a:srgbClr val="000099"/>
    <a:srgbClr val="003366"/>
    <a:srgbClr val="BAA136"/>
    <a:srgbClr val="72856B"/>
    <a:srgbClr val="CC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 autoAdjust="0"/>
    <p:restoredTop sz="90109" autoAdjust="0"/>
  </p:normalViewPr>
  <p:slideViewPr>
    <p:cSldViewPr showGuides="1">
      <p:cViewPr varScale="1">
        <p:scale>
          <a:sx n="95" d="100"/>
          <a:sy n="95" d="100"/>
        </p:scale>
        <p:origin x="-552" y="-108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420" y="0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6832D4-CB16-48B3-A878-BCA915613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3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420" y="0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357" y="4723854"/>
            <a:ext cx="5449251" cy="44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B9F208-0651-45A2-A6AD-4C07F4B0A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61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9F14384D-08E6-425F-850D-1F96A0F1DE79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</a:t>
            </a:fld>
            <a:endParaRPr lang="ru-RU" sz="13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07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18" indent="-288084" defTabSz="95707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35" indent="-230467" defTabSz="95707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269" indent="-230467" defTabSz="95707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03" indent="-230467" defTabSz="95707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137" indent="-230467" defTabSz="95707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071" indent="-230467" defTabSz="95707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005" indent="-230467" defTabSz="95707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7939" indent="-230467" defTabSz="95707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70F84773-B92D-44EF-9D82-39A341B2A179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10</a:t>
            </a:fld>
            <a:endParaRPr lang="ru-RU" sz="130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СУТЬ</a:t>
            </a:r>
            <a:r>
              <a:rPr lang="ru-RU" baseline="0" dirty="0" smtClean="0"/>
              <a:t> </a:t>
            </a:r>
            <a:r>
              <a:rPr lang="en-US" baseline="0" dirty="0" smtClean="0"/>
              <a:t>– </a:t>
            </a:r>
            <a:r>
              <a:rPr lang="ru-RU" baseline="0" dirty="0" smtClean="0"/>
              <a:t>добавляем к неклассифицированному авторскому описанию – формализованное описание – по основаниям классификации и с использованием терминов. Это дает программам сопоставлять геологическую информацию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758" indent="-287985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1937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2711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485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260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034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5809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6583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87CCDDAE-040D-48AE-A1DF-37A776E1413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11</a:t>
            </a:fld>
            <a:endParaRPr lang="ru-RU" sz="130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Добавляем к</a:t>
            </a:r>
            <a:r>
              <a:rPr lang="ru-RU" baseline="0" dirty="0" smtClean="0"/>
              <a:t> авторскому описанию термины из соответствующего словаря</a:t>
            </a:r>
          </a:p>
          <a:p>
            <a:pPr eaLnBrk="1" hangingPunct="1"/>
            <a:r>
              <a:rPr lang="ru-RU" baseline="0" dirty="0" smtClean="0"/>
              <a:t>Термины в этом словаре имеют определенные характеристики, по которым в дальнейшем можно будет строить запросы к БД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758" indent="-287985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1937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2711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485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260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034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5809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6583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12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C2F341A8-3E42-4EE3-AA8D-419421393FC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13</a:t>
            </a:fld>
            <a:endParaRPr lang="ru-RU" sz="13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C2F341A8-3E42-4EE3-AA8D-419421393FC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14</a:t>
            </a:fld>
            <a:endParaRPr lang="ru-RU" sz="13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C2F341A8-3E42-4EE3-AA8D-419421393FC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15</a:t>
            </a:fld>
            <a:endParaRPr lang="ru-RU" sz="13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C2F341A8-3E42-4EE3-AA8D-419421393FC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16</a:t>
            </a:fld>
            <a:endParaRPr lang="ru-RU" sz="13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Создан интерфейс, который позволяет прямо в базе</a:t>
            </a:r>
            <a:r>
              <a:rPr lang="ru-RU" baseline="0" dirty="0" smtClean="0"/>
              <a:t> данных, под управлением </a:t>
            </a:r>
            <a:r>
              <a:rPr lang="en-US" baseline="0" dirty="0" smtClean="0"/>
              <a:t>ORACLE</a:t>
            </a:r>
            <a:r>
              <a:rPr lang="ru-RU" baseline="0" dirty="0" smtClean="0"/>
              <a:t> мы теперь можем редактировать пространственные объекты, создавать легенды менять атрибутику.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Над базой</a:t>
            </a:r>
            <a:r>
              <a:rPr lang="ru-RU" baseline="0" dirty="0" smtClean="0"/>
              <a:t> данных разворачиваются сервисы представления данных в стандартных международных форматах и далее с использованием сервисов доступа информация БД </a:t>
            </a:r>
            <a:r>
              <a:rPr lang="ru-RU" baseline="0" dirty="0" err="1" smtClean="0"/>
              <a:t>Госгеолкарт</a:t>
            </a:r>
            <a:r>
              <a:rPr lang="ru-RU" baseline="0" dirty="0" smtClean="0"/>
              <a:t> становится доступна различным ГИС-клиентам и интернет ГИС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9F208-0651-45A2-A6AD-4C07F4B0A5B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4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сути дела идет формирование виртуальной лаборатории </a:t>
            </a:r>
          </a:p>
          <a:p>
            <a:r>
              <a:rPr lang="ru-RU" dirty="0" smtClean="0"/>
              <a:t>Информационный ресурс на</a:t>
            </a:r>
            <a:r>
              <a:rPr lang="ru-RU" baseline="0" dirty="0" smtClean="0"/>
              <a:t> виртуальных серверах</a:t>
            </a:r>
          </a:p>
          <a:p>
            <a:r>
              <a:rPr lang="ru-RU" dirty="0" smtClean="0"/>
              <a:t>Средства обработки в виде ВЭБ клиентов</a:t>
            </a:r>
          </a:p>
          <a:p>
            <a:r>
              <a:rPr lang="ru-RU" baseline="0" dirty="0" smtClean="0"/>
              <a:t>Вся обработка информации, построение запросов к БД, построение карт – все происходит в виртуальной среде. Пользователю создавать свои базы данных ни программные средства. Подключайся – работай, моделируй, оформляй  и сохраняй  созданные карты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9F208-0651-45A2-A6AD-4C07F4B0A5B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59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248F7CCA-EB8B-45D0-AA98-17CB3B0F126D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19</a:t>
            </a:fld>
            <a:endParaRPr lang="ru-RU" sz="13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Специализированная БД </a:t>
            </a:r>
            <a:r>
              <a:rPr lang="ru-RU" dirty="0" err="1" smtClean="0"/>
              <a:t>Госгеолкарт</a:t>
            </a:r>
            <a:r>
              <a:rPr lang="ru-RU" dirty="0" smtClean="0"/>
              <a:t>– должна стать источником открытой информации по ГК для всех отраслевых систем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C05505F-9F42-49BA-B48C-4A861B3ADB1B}" type="slidenum">
              <a:rPr lang="ru-RU" sz="1300"/>
              <a:pPr eaLnBrk="1" hangingPunct="1"/>
              <a:t>2</a:t>
            </a:fld>
            <a:endParaRPr lang="ru-RU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042" indent="-288093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2373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3322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4271" indent="-230475" defTabSz="957109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5220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6169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7118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8067" indent="-230475" defTabSz="957109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248F7CCA-EB8B-45D0-AA98-17CB3B0F126D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20</a:t>
            </a:fld>
            <a:endParaRPr lang="ru-RU" sz="13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Специализированная БД </a:t>
            </a:r>
            <a:r>
              <a:rPr lang="ru-RU" dirty="0" err="1" smtClean="0"/>
              <a:t>Госгеолкарт</a:t>
            </a:r>
            <a:r>
              <a:rPr lang="ru-RU" dirty="0" smtClean="0"/>
              <a:t>– должна стать источником открытой информации по ГК для всех отраслевых систем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defTabSz="956462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defTabSz="9564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5BCD86-4D24-466A-A666-A530EDBAC38D}" type="slidenum">
              <a:rPr lang="ru-RU" sz="1300"/>
              <a:pPr eaLnBrk="1" hangingPunct="1"/>
              <a:t>3</a:t>
            </a:fld>
            <a:endParaRPr lang="ru-RU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81DA520-A3B9-40E1-A64B-A7730B6FDE1F}" type="slidenum">
              <a:rPr lang="ru-RU" sz="1200"/>
              <a:pPr eaLnBrk="1" hangingPunct="1"/>
              <a:t>4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818B28-FEE1-467C-8E06-DF132BBC13DC}" type="slidenum">
              <a:rPr lang="ru-RU" sz="1200"/>
              <a:pPr eaLnBrk="1" hangingPunct="1"/>
              <a:t>5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280B00-CF70-4264-BEF9-57AD1A5629FE}" type="slidenum">
              <a:rPr lang="ru-RU" sz="1200"/>
              <a:pPr eaLnBrk="1" hangingPunct="1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32609" indent="-281774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27091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577928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28765" indent="-22541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47960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30437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381273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32110" indent="-22541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5818B28-FEE1-467C-8E06-DF132BBC13DC}" type="slidenum">
              <a:rPr lang="ru-RU" sz="1200"/>
              <a:pPr eaLnBrk="1" hangingPunct="1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9711" indent="-28835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3401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4762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6122" indent="-230680" defTabSz="957964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7483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8843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60204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21564" indent="-230680" defTabSz="957964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2FA89E11-8920-4D94-B5D3-D4B488600202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8</a:t>
            </a:fld>
            <a:endParaRPr lang="ru-RU" sz="13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Поскольку</a:t>
            </a:r>
            <a:r>
              <a:rPr lang="ru-RU" baseline="0" dirty="0" smtClean="0"/>
              <a:t> у нас в одной единой БД и легенда листа и Легенда серии мы можем увязать </a:t>
            </a:r>
            <a:r>
              <a:rPr lang="ru-RU" baseline="0" dirty="0" err="1" smtClean="0"/>
              <a:t>картируемые</a:t>
            </a:r>
            <a:r>
              <a:rPr lang="ru-RU" baseline="0" dirty="0" smtClean="0"/>
              <a:t> подразделения листа карты с серийной легендой</a:t>
            </a:r>
          </a:p>
          <a:p>
            <a:pPr eaLnBrk="1" hangingPunct="1"/>
            <a:r>
              <a:rPr lang="ru-RU" baseline="0" dirty="0" smtClean="0"/>
              <a:t>Делаем мы это через таблицы корреляции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8758" indent="-287985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51937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12711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73485" indent="-230387" defTabSz="956748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34260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95034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55809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16583" indent="-230387" defTabSz="956748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4CC5DD1E-EA21-43AF-9860-0911DDF436BB}" type="slidenum">
              <a:rPr lang="ru-RU" sz="1300">
                <a:latin typeface="Arial" charset="0"/>
              </a:rPr>
              <a:pPr eaLnBrk="1" hangingPunct="1">
                <a:lnSpc>
                  <a:spcPct val="100000"/>
                </a:lnSpc>
                <a:defRPr/>
              </a:pPr>
              <a:t>9</a:t>
            </a:fld>
            <a:endParaRPr lang="ru-RU" sz="13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r>
              <a:rPr lang="ru-RU" dirty="0" smtClean="0"/>
              <a:t>После того как информация интегрирована в БД можно выполнить </a:t>
            </a:r>
          </a:p>
          <a:p>
            <a:pPr eaLnBrk="1" hangingPunct="1"/>
            <a:r>
              <a:rPr lang="ru-RU" dirty="0" smtClean="0"/>
              <a:t>1 – увязка  1 листа карты</a:t>
            </a:r>
            <a:r>
              <a:rPr lang="ru-RU" baseline="0" dirty="0" smtClean="0"/>
              <a:t> с серийной легендой</a:t>
            </a:r>
          </a:p>
          <a:p>
            <a:pPr eaLnBrk="1" hangingPunct="1"/>
            <a:r>
              <a:rPr lang="ru-RU" baseline="0" dirty="0" smtClean="0"/>
              <a:t>2 – увязку двух и более листов с одной серийной легендой и далее отображать эти несколько листов в единой легенде, в данной случае – в Серийной легенде</a:t>
            </a:r>
          </a:p>
          <a:p>
            <a:pPr eaLnBrk="1" hangingPunct="1"/>
            <a:r>
              <a:rPr lang="ru-RU" baseline="0" dirty="0" smtClean="0"/>
              <a:t>3 – можно, на основе серийной легенды, составить новую легенду, например – легенду бесшовного фрагмента и увязать несколько легенд (а соответственно и листов) </a:t>
            </a:r>
            <a:r>
              <a:rPr lang="ru-RU" baseline="0" dirty="0" err="1" smtClean="0"/>
              <a:t>госгеолкарты</a:t>
            </a:r>
            <a:r>
              <a:rPr lang="ru-RU" baseline="0" dirty="0" smtClean="0"/>
              <a:t> и таким образом получить основу для бесшовной карты на большую территорию, в данном случае на Южно-Сибирский регион</a:t>
            </a:r>
          </a:p>
          <a:p>
            <a:pPr eaLnBrk="1" hangingPunct="1"/>
            <a:r>
              <a:rPr lang="ru-RU" baseline="0" dirty="0" smtClean="0"/>
              <a:t>Ну и наконец, можно провести </a:t>
            </a:r>
            <a:r>
              <a:rPr lang="ru-RU" baseline="0" dirty="0" err="1" smtClean="0"/>
              <a:t>межсерийную</a:t>
            </a:r>
            <a:r>
              <a:rPr lang="ru-RU" baseline="0" dirty="0" smtClean="0"/>
              <a:t> корреляцию и составить единую карту на территорию нескольких сери…</a:t>
            </a:r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33E7A-70E4-404D-B5D0-5E8B9FFCF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3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18819-688A-4F17-A461-5C93E7851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32B0A-4A4A-4353-911F-ABA28095C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5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0B36-FD6E-4EE2-BC48-821FD5025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FF38-5E01-47AC-BD77-6CA2C57BA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57133-7CFE-498E-B9C1-80BD68FF3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D7C2C-F382-4673-A869-EA722D102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6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7DBA-EE7D-4B89-A6C0-EF3DC1A26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1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9CBA-A63F-44DF-97E8-6EFC357F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03C8F-6972-426A-A03F-8D80AEDF1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7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514A-E031-4A41-ADBD-C3D794D41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8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F1644E-EB0A-478A-8093-451C04392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0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hyperlink" Target="http://wms.vsegei.ru/VSEGEI_Bedrock_geology/wms" TargetMode="External"/><Relationship Id="rId4" Type="http://schemas.openxmlformats.org/officeDocument/2006/relationships/hyperlink" Target="http://wfs.vsegei.ru/wfs/wf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22.png"/><Relationship Id="rId12" Type="http://schemas.openxmlformats.org/officeDocument/2006/relationships/image" Target="../media/image43.jpeg"/><Relationship Id="rId17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2.jpeg"/><Relationship Id="rId5" Type="http://schemas.openxmlformats.org/officeDocument/2006/relationships/image" Target="../media/image20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19" Type="http://schemas.microsoft.com/office/2007/relationships/hdphoto" Target="../media/hdphoto4.wdp"/><Relationship Id="rId4" Type="http://schemas.openxmlformats.org/officeDocument/2006/relationships/image" Target="../media/image39.jpeg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microsoft.com/office/2007/relationships/hdphoto" Target="../media/hdphoto7.wdp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pic>
        <p:nvPicPr>
          <p:cNvPr id="2055" name="Picture 9" descr="vseg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9775"/>
            <a:ext cx="2909887" cy="23510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0" y="739775"/>
            <a:ext cx="5795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Международное совещание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/>
            </a:r>
            <a:br>
              <a:rPr lang="ru-RU" sz="1100" b="1" dirty="0">
                <a:solidFill>
                  <a:schemeClr val="bg1"/>
                </a:solidFill>
              </a:rPr>
            </a:br>
            <a:r>
              <a:rPr lang="ru-RU" sz="1100" b="1" dirty="0">
                <a:solidFill>
                  <a:schemeClr val="bg1"/>
                </a:solidFill>
              </a:rPr>
              <a:t>«Состояние и перспективы развития работ по созданию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государственных геологических карт Российской Федерации»</a:t>
            </a:r>
          </a:p>
          <a:p>
            <a:pPr algn="ctr"/>
            <a:endParaRPr lang="ru-RU" sz="1100" b="1" dirty="0">
              <a:solidFill>
                <a:schemeClr val="bg1"/>
              </a:solidFill>
            </a:endParaRPr>
          </a:p>
          <a:p>
            <a:pPr algn="ctr"/>
            <a:endParaRPr lang="ru-RU" sz="1100" b="1" dirty="0">
              <a:solidFill>
                <a:schemeClr val="bg1"/>
              </a:solidFill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Санкт-Петербург, ФГУП «ВСЕГЕИ», </a:t>
            </a:r>
            <a:r>
              <a:rPr lang="ru-RU" sz="1100" b="1" dirty="0" smtClean="0">
                <a:solidFill>
                  <a:schemeClr val="bg1"/>
                </a:solidFill>
              </a:rPr>
              <a:t>16–19  </a:t>
            </a:r>
            <a:r>
              <a:rPr lang="ru-RU" sz="1100" b="1" dirty="0">
                <a:solidFill>
                  <a:schemeClr val="bg1"/>
                </a:solidFill>
              </a:rPr>
              <a:t>апреля </a:t>
            </a:r>
            <a:r>
              <a:rPr lang="ru-RU" sz="1100" b="1" dirty="0" smtClean="0">
                <a:solidFill>
                  <a:schemeClr val="bg1"/>
                </a:solidFill>
              </a:rPr>
              <a:t>2013 </a:t>
            </a:r>
            <a:r>
              <a:rPr lang="ru-RU" sz="1100" b="1" dirty="0">
                <a:solidFill>
                  <a:schemeClr val="bg1"/>
                </a:solidFill>
              </a:rPr>
              <a:t>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85561" y="5877272"/>
            <a:ext cx="5832647" cy="6473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ru-RU" sz="1200" b="1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Снежко В.В</a:t>
            </a:r>
            <a:r>
              <a:rPr lang="ru-RU" sz="1200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  <a:r>
              <a:rPr lang="en-US" sz="1200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ФГУП </a:t>
            </a:r>
            <a:r>
              <a:rPr lang="ru-RU" sz="1200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«ВСЕГЕИ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»), </a:t>
            </a:r>
            <a:endParaRPr lang="en-US" sz="1200" u="sng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ru-RU" sz="1200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Юон</a:t>
            </a:r>
            <a:r>
              <a:rPr lang="ru-RU" sz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Е.М. (ФГУП ГНЦ </a:t>
            </a:r>
            <a:r>
              <a:rPr lang="ru-RU" sz="1200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ВНИИГеосистем</a:t>
            </a:r>
            <a:r>
              <a:rPr lang="ru-RU" sz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</a:p>
          <a:p>
            <a:pPr>
              <a:defRPr/>
            </a:pPr>
            <a:r>
              <a:rPr lang="ru-RU" sz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Березюк Н.И., Коваленко Е.А. (ФГУП «ВСЕГЕИ»)</a:t>
            </a:r>
          </a:p>
          <a:p>
            <a:pPr>
              <a:defRPr/>
            </a:pP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179388" y="3324225"/>
            <a:ext cx="88566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 данных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современные подходы к организации,  управлению и оперативному представлению  цифровой геолого-картографической информации, основанные на технологиях распределенного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2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ФГУП «Всероссийский научно-исследовательский институт геологических, геофизических и геохимических систем (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ВНИИгеосистем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)»</a:t>
            </a: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5364088" y="6093296"/>
            <a:ext cx="2160240" cy="2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wis721 BT" pitchFamily="34" charset="0"/>
              </a:rPr>
              <a:t>Viktor_Snezhko@vsegei.ru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"/>
          <p:cNvSpPr>
            <a:spLocks noChangeArrowheads="1"/>
          </p:cNvSpPr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35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5829" y="993305"/>
            <a:ext cx="729528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088" y="3140794"/>
            <a:ext cx="86296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Rectangle 9"/>
          <p:cNvSpPr txBox="1">
            <a:spLocks noChangeArrowheads="1"/>
          </p:cNvSpPr>
          <p:nvPr/>
        </p:nvSpPr>
        <p:spPr bwMode="auto">
          <a:xfrm>
            <a:off x="192087" y="620688"/>
            <a:ext cx="8455025" cy="34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>
                <a:solidFill>
                  <a:srgbClr val="CCFFCC"/>
                </a:solidFill>
              </a:rPr>
              <a:t>Неклассифицированное  авторское описание подразделения в цифровой модели карты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23565" name="Rectangle 9"/>
          <p:cNvSpPr txBox="1">
            <a:spLocks noChangeArrowheads="1"/>
          </p:cNvSpPr>
          <p:nvPr/>
        </p:nvSpPr>
        <p:spPr bwMode="auto">
          <a:xfrm>
            <a:off x="4805363" y="208829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800" dirty="0">
                <a:solidFill>
                  <a:srgbClr val="CCFFCC"/>
                </a:solidFill>
              </a:rPr>
              <a:t>Классифицированное описание</a:t>
            </a:r>
            <a:endParaRPr lang="en-US" sz="1800" dirty="0">
              <a:solidFill>
                <a:srgbClr val="CCFFCC"/>
              </a:solidFill>
            </a:endParaRPr>
          </a:p>
        </p:txBody>
      </p:sp>
      <p:sp>
        <p:nvSpPr>
          <p:cNvPr id="23566" name="Rectangle 9"/>
          <p:cNvSpPr txBox="1">
            <a:spLocks noChangeArrowheads="1"/>
          </p:cNvSpPr>
          <p:nvPr/>
        </p:nvSpPr>
        <p:spPr bwMode="auto">
          <a:xfrm>
            <a:off x="4659313" y="2555007"/>
            <a:ext cx="1425575" cy="514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400" dirty="0">
                <a:solidFill>
                  <a:srgbClr val="CCFFCC"/>
                </a:solidFill>
              </a:rPr>
              <a:t>Основание классификации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23567" name="Rectangle 9"/>
          <p:cNvSpPr txBox="1">
            <a:spLocks noChangeArrowheads="1"/>
          </p:cNvSpPr>
          <p:nvPr/>
        </p:nvSpPr>
        <p:spPr bwMode="auto">
          <a:xfrm>
            <a:off x="7370763" y="2682007"/>
            <a:ext cx="8636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400">
                <a:solidFill>
                  <a:srgbClr val="CCFFCC"/>
                </a:solidFill>
              </a:rPr>
              <a:t>Термин</a:t>
            </a:r>
            <a:endParaRPr lang="en-US" sz="1400">
              <a:solidFill>
                <a:srgbClr val="CCFFCC"/>
              </a:solidFill>
            </a:endParaRPr>
          </a:p>
        </p:txBody>
      </p:sp>
      <p:cxnSp>
        <p:nvCxnSpPr>
          <p:cNvPr id="23568" name="Прямая со стрелкой 44"/>
          <p:cNvCxnSpPr>
            <a:cxnSpLocks noChangeShapeType="1"/>
          </p:cNvCxnSpPr>
          <p:nvPr/>
        </p:nvCxnSpPr>
        <p:spPr bwMode="auto">
          <a:xfrm flipV="1">
            <a:off x="4932363" y="3069357"/>
            <a:ext cx="0" cy="2159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stealth" w="med" len="med"/>
            <a:tailEnd/>
          </a:ln>
        </p:spPr>
      </p:cxnSp>
      <p:cxnSp>
        <p:nvCxnSpPr>
          <p:cNvPr id="23569" name="Прямая со стрелкой 47"/>
          <p:cNvCxnSpPr>
            <a:cxnSpLocks noChangeShapeType="1"/>
            <a:endCxn id="23567" idx="2"/>
          </p:cNvCxnSpPr>
          <p:nvPr/>
        </p:nvCxnSpPr>
        <p:spPr bwMode="auto">
          <a:xfrm flipH="1" flipV="1">
            <a:off x="7802563" y="2986807"/>
            <a:ext cx="585861" cy="730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stealth" w="med" len="med"/>
            <a:tailEnd/>
          </a:ln>
        </p:spPr>
      </p:cxn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60154" y="119866"/>
            <a:ext cx="4159446" cy="3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ФОРМАЛИЗАЦИЯ ОПИСАНИЙ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36512" y="6658882"/>
            <a:ext cx="9289032" cy="262791"/>
            <a:chOff x="-36512" y="6658882"/>
            <a:chExt cx="9180513" cy="262791"/>
          </a:xfrm>
        </p:grpSpPr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22" name="Picture 5" descr="logo VSEGEI dar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cxnSp>
        <p:nvCxnSpPr>
          <p:cNvPr id="24" name="Прямая со стрелкой 47"/>
          <p:cNvCxnSpPr>
            <a:cxnSpLocks noChangeShapeType="1"/>
          </p:cNvCxnSpPr>
          <p:nvPr/>
        </p:nvCxnSpPr>
        <p:spPr bwMode="auto">
          <a:xfrm flipV="1">
            <a:off x="7668344" y="3012208"/>
            <a:ext cx="134220" cy="70482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stealth" w="med" len="med"/>
            <a:tailEnd/>
          </a:ln>
        </p:spPr>
      </p:cxnSp>
      <p:sp>
        <p:nvSpPr>
          <p:cNvPr id="5" name="Полилиния 4"/>
          <p:cNvSpPr/>
          <p:nvPr/>
        </p:nvSpPr>
        <p:spPr bwMode="auto">
          <a:xfrm>
            <a:off x="1261241" y="3356992"/>
            <a:ext cx="1434662" cy="48814"/>
          </a:xfrm>
          <a:custGeom>
            <a:avLst/>
            <a:gdLst>
              <a:gd name="connsiteX0" fmla="*/ 0 w 1434662"/>
              <a:gd name="connsiteY0" fmla="*/ 48814 h 48814"/>
              <a:gd name="connsiteX1" fmla="*/ 630621 w 1434662"/>
              <a:gd name="connsiteY1" fmla="*/ 17283 h 48814"/>
              <a:gd name="connsiteX2" fmla="*/ 1072056 w 1434662"/>
              <a:gd name="connsiteY2" fmla="*/ 1517 h 48814"/>
              <a:gd name="connsiteX3" fmla="*/ 1434662 w 1434662"/>
              <a:gd name="connsiteY3" fmla="*/ 1517 h 4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662" h="48814">
                <a:moveTo>
                  <a:pt x="0" y="48814"/>
                </a:moveTo>
                <a:lnTo>
                  <a:pt x="630621" y="17283"/>
                </a:lnTo>
                <a:lnTo>
                  <a:pt x="1072056" y="1517"/>
                </a:lnTo>
                <a:cubicBezTo>
                  <a:pt x="1206063" y="-1111"/>
                  <a:pt x="1320362" y="203"/>
                  <a:pt x="1434662" y="1517"/>
                </a:cubicBezTo>
              </a:path>
            </a:pathLst>
          </a:cu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9"/>
          <p:cNvSpPr txBox="1">
            <a:spLocks noChangeArrowheads="1"/>
          </p:cNvSpPr>
          <p:nvPr/>
        </p:nvSpPr>
        <p:spPr bwMode="auto">
          <a:xfrm>
            <a:off x="4306454" y="4833068"/>
            <a:ext cx="4340658" cy="104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ru-RU" sz="1800" b="1" kern="2200" spc="43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ФОРМАЛИЗОВАННОЕ ОПИСАНИЕ</a:t>
            </a:r>
            <a:endParaRPr lang="en-US" sz="1800" b="1" kern="2200" spc="43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лилиния 9"/>
          <p:cNvSpPr/>
          <p:nvPr/>
        </p:nvSpPr>
        <p:spPr bwMode="auto">
          <a:xfrm>
            <a:off x="2222918" y="1904359"/>
            <a:ext cx="693702" cy="1213944"/>
          </a:xfrm>
          <a:custGeom>
            <a:avLst/>
            <a:gdLst>
              <a:gd name="connsiteX0" fmla="*/ 694102 w 694102"/>
              <a:gd name="connsiteY0" fmla="*/ 0 h 1213944"/>
              <a:gd name="connsiteX1" fmla="*/ 299964 w 694102"/>
              <a:gd name="connsiteY1" fmla="*/ 472965 h 1213944"/>
              <a:gd name="connsiteX2" fmla="*/ 47716 w 694102"/>
              <a:gd name="connsiteY2" fmla="*/ 945931 h 1213944"/>
              <a:gd name="connsiteX3" fmla="*/ 420 w 694102"/>
              <a:gd name="connsiteY3" fmla="*/ 1213944 h 1213944"/>
              <a:gd name="connsiteX0" fmla="*/ 696017 w 696017"/>
              <a:gd name="connsiteY0" fmla="*/ 0 h 1213944"/>
              <a:gd name="connsiteX1" fmla="*/ 380707 w 696017"/>
              <a:gd name="connsiteY1" fmla="*/ 488731 h 1213944"/>
              <a:gd name="connsiteX2" fmla="*/ 49631 w 696017"/>
              <a:gd name="connsiteY2" fmla="*/ 945931 h 1213944"/>
              <a:gd name="connsiteX3" fmla="*/ 2335 w 696017"/>
              <a:gd name="connsiteY3" fmla="*/ 1213944 h 1213944"/>
              <a:gd name="connsiteX0" fmla="*/ 693702 w 693702"/>
              <a:gd name="connsiteY0" fmla="*/ 0 h 1213944"/>
              <a:gd name="connsiteX1" fmla="*/ 378392 w 693702"/>
              <a:gd name="connsiteY1" fmla="*/ 488731 h 1213944"/>
              <a:gd name="connsiteX2" fmla="*/ 126144 w 693702"/>
              <a:gd name="connsiteY2" fmla="*/ 945931 h 1213944"/>
              <a:gd name="connsiteX3" fmla="*/ 20 w 693702"/>
              <a:gd name="connsiteY3" fmla="*/ 1213944 h 121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702" h="1213944">
                <a:moveTo>
                  <a:pt x="693702" y="0"/>
                </a:moveTo>
                <a:cubicBezTo>
                  <a:pt x="550498" y="157655"/>
                  <a:pt x="472985" y="331076"/>
                  <a:pt x="378392" y="488731"/>
                </a:cubicBezTo>
                <a:cubicBezTo>
                  <a:pt x="283799" y="646386"/>
                  <a:pt x="189206" y="825062"/>
                  <a:pt x="126144" y="945931"/>
                </a:cubicBezTo>
                <a:cubicBezTo>
                  <a:pt x="63082" y="1066800"/>
                  <a:pt x="-1294" y="1141685"/>
                  <a:pt x="20" y="1213944"/>
                </a:cubicBezTo>
              </a:path>
            </a:pathLst>
          </a:custGeom>
          <a:solidFill>
            <a:schemeClr val="accent1"/>
          </a:solidFill>
          <a:ln w="85725" cap="rnd" cmpd="sng" algn="ctr">
            <a:solidFill>
              <a:srgbClr val="66FF66"/>
            </a:solidFill>
            <a:prstDash val="solid"/>
            <a:bevel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accent3">
                <a:lumMod val="50000"/>
              </a:schemeClr>
            </a:glow>
            <a:outerShdw blurRad="50800" dist="50800" dir="5400000" algn="ctr" rotWithShape="0">
              <a:schemeClr val="bg1">
                <a:lumMod val="65000"/>
              </a:schemeClr>
            </a:outerShdw>
          </a:effectLst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43010" y="138572"/>
            <a:ext cx="33403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Подготовка формализованных описаний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Базе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Данных </a:t>
            </a:r>
            <a:endParaRPr lang="ru-RU" sz="1600" b="1" spc="18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59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63" name="Picture 5" descr="logo VSEGEI dar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 b="21754"/>
          <a:stretch/>
        </p:blipFill>
        <p:spPr bwMode="auto">
          <a:xfrm>
            <a:off x="3596307" y="361879"/>
            <a:ext cx="2199829" cy="619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53736"/>
            <a:ext cx="280218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6653"/>
            <a:ext cx="3203848" cy="478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467544" y="4653136"/>
            <a:ext cx="936104" cy="216024"/>
          </a:xfrm>
          <a:prstGeom prst="rect">
            <a:avLst/>
          </a:prstGeom>
          <a:solidFill>
            <a:schemeClr val="bg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992348" y="2597952"/>
            <a:ext cx="1156926" cy="180020"/>
          </a:xfrm>
          <a:prstGeom prst="rect">
            <a:avLst/>
          </a:prstGeom>
          <a:solidFill>
            <a:schemeClr val="bg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-10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00" y="653736"/>
            <a:ext cx="1293017" cy="2007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-157955" y="-963488"/>
            <a:ext cx="31232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ФОРМАЛИЗАЦИЯ ОПИСАНИЙ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 реализация в БД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Полилиния 3"/>
          <p:cNvSpPr/>
          <p:nvPr/>
        </p:nvSpPr>
        <p:spPr bwMode="auto">
          <a:xfrm>
            <a:off x="67434" y="2865418"/>
            <a:ext cx="1631392" cy="845112"/>
          </a:xfrm>
          <a:custGeom>
            <a:avLst/>
            <a:gdLst>
              <a:gd name="connsiteX0" fmla="*/ 213360 w 1971040"/>
              <a:gd name="connsiteY0" fmla="*/ 0 h 1178560"/>
              <a:gd name="connsiteX1" fmla="*/ 1818640 w 1971040"/>
              <a:gd name="connsiteY1" fmla="*/ 50800 h 1178560"/>
              <a:gd name="connsiteX2" fmla="*/ 1971040 w 1971040"/>
              <a:gd name="connsiteY2" fmla="*/ 904240 h 1178560"/>
              <a:gd name="connsiteX3" fmla="*/ 548640 w 1971040"/>
              <a:gd name="connsiteY3" fmla="*/ 1178560 h 1178560"/>
              <a:gd name="connsiteX4" fmla="*/ 0 w 1971040"/>
              <a:gd name="connsiteY4" fmla="*/ 416560 h 1178560"/>
              <a:gd name="connsiteX5" fmla="*/ 274320 w 1971040"/>
              <a:gd name="connsiteY5" fmla="*/ 10160 h 1178560"/>
              <a:gd name="connsiteX0" fmla="*/ 213360 w 1971040"/>
              <a:gd name="connsiteY0" fmla="*/ 0 h 1199592"/>
              <a:gd name="connsiteX1" fmla="*/ 1818640 w 1971040"/>
              <a:gd name="connsiteY1" fmla="*/ 50800 h 1199592"/>
              <a:gd name="connsiteX2" fmla="*/ 1971040 w 1971040"/>
              <a:gd name="connsiteY2" fmla="*/ 904240 h 1199592"/>
              <a:gd name="connsiteX3" fmla="*/ 548640 w 1971040"/>
              <a:gd name="connsiteY3" fmla="*/ 1178560 h 1199592"/>
              <a:gd name="connsiteX4" fmla="*/ 0 w 1971040"/>
              <a:gd name="connsiteY4" fmla="*/ 416560 h 1199592"/>
              <a:gd name="connsiteX5" fmla="*/ 274320 w 1971040"/>
              <a:gd name="connsiteY5" fmla="*/ 10160 h 1199592"/>
              <a:gd name="connsiteX0" fmla="*/ 213360 w 2093271"/>
              <a:gd name="connsiteY0" fmla="*/ 0 h 1199592"/>
              <a:gd name="connsiteX1" fmla="*/ 1818640 w 2093271"/>
              <a:gd name="connsiteY1" fmla="*/ 50800 h 1199592"/>
              <a:gd name="connsiteX2" fmla="*/ 1971040 w 2093271"/>
              <a:gd name="connsiteY2" fmla="*/ 904240 h 1199592"/>
              <a:gd name="connsiteX3" fmla="*/ 548640 w 2093271"/>
              <a:gd name="connsiteY3" fmla="*/ 1178560 h 1199592"/>
              <a:gd name="connsiteX4" fmla="*/ 0 w 2093271"/>
              <a:gd name="connsiteY4" fmla="*/ 416560 h 1199592"/>
              <a:gd name="connsiteX5" fmla="*/ 274320 w 2093271"/>
              <a:gd name="connsiteY5" fmla="*/ 10160 h 1199592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29535 w 2109446"/>
              <a:gd name="connsiteY0" fmla="*/ 27317 h 1226909"/>
              <a:gd name="connsiteX1" fmla="*/ 1834815 w 2109446"/>
              <a:gd name="connsiteY1" fmla="*/ 78117 h 1226909"/>
              <a:gd name="connsiteX2" fmla="*/ 1987215 w 2109446"/>
              <a:gd name="connsiteY2" fmla="*/ 931557 h 1226909"/>
              <a:gd name="connsiteX3" fmla="*/ 564815 w 2109446"/>
              <a:gd name="connsiteY3" fmla="*/ 1205877 h 1226909"/>
              <a:gd name="connsiteX4" fmla="*/ 16175 w 2109446"/>
              <a:gd name="connsiteY4" fmla="*/ 443877 h 1226909"/>
              <a:gd name="connsiteX5" fmla="*/ 290495 w 2109446"/>
              <a:gd name="connsiteY5" fmla="*/ 37477 h 1226909"/>
              <a:gd name="connsiteX0" fmla="*/ 216556 w 2102501"/>
              <a:gd name="connsiteY0" fmla="*/ 27317 h 4191930"/>
              <a:gd name="connsiteX1" fmla="*/ 1821836 w 2102501"/>
              <a:gd name="connsiteY1" fmla="*/ 78117 h 4191930"/>
              <a:gd name="connsiteX2" fmla="*/ 1974236 w 2102501"/>
              <a:gd name="connsiteY2" fmla="*/ 931557 h 4191930"/>
              <a:gd name="connsiteX3" fmla="*/ 468708 w 2102501"/>
              <a:gd name="connsiteY3" fmla="*/ 4190102 h 4191930"/>
              <a:gd name="connsiteX4" fmla="*/ 3196 w 2102501"/>
              <a:gd name="connsiteY4" fmla="*/ 443877 h 4191930"/>
              <a:gd name="connsiteX5" fmla="*/ 277516 w 2102501"/>
              <a:gd name="connsiteY5" fmla="*/ 37477 h 4191930"/>
              <a:gd name="connsiteX0" fmla="*/ 216556 w 1912560"/>
              <a:gd name="connsiteY0" fmla="*/ 250664 h 4787272"/>
              <a:gd name="connsiteX1" fmla="*/ 1821836 w 1912560"/>
              <a:gd name="connsiteY1" fmla="*/ 301464 h 4787272"/>
              <a:gd name="connsiteX2" fmla="*/ 1579381 w 1912560"/>
              <a:gd name="connsiteY2" fmla="*/ 4188862 h 4787272"/>
              <a:gd name="connsiteX3" fmla="*/ 468708 w 1912560"/>
              <a:gd name="connsiteY3" fmla="*/ 4413449 h 4787272"/>
              <a:gd name="connsiteX4" fmla="*/ 3196 w 1912560"/>
              <a:gd name="connsiteY4" fmla="*/ 667224 h 4787272"/>
              <a:gd name="connsiteX5" fmla="*/ 277516 w 1912560"/>
              <a:gd name="connsiteY5" fmla="*/ 260824 h 4787272"/>
              <a:gd name="connsiteX0" fmla="*/ 216556 w 1776668"/>
              <a:gd name="connsiteY0" fmla="*/ 0 h 4503681"/>
              <a:gd name="connsiteX1" fmla="*/ 1645191 w 1776668"/>
              <a:gd name="connsiteY1" fmla="*/ 697378 h 4503681"/>
              <a:gd name="connsiteX2" fmla="*/ 1579381 w 1776668"/>
              <a:gd name="connsiteY2" fmla="*/ 3938198 h 4503681"/>
              <a:gd name="connsiteX3" fmla="*/ 468708 w 1776668"/>
              <a:gd name="connsiteY3" fmla="*/ 4162785 h 4503681"/>
              <a:gd name="connsiteX4" fmla="*/ 3196 w 1776668"/>
              <a:gd name="connsiteY4" fmla="*/ 416560 h 4503681"/>
              <a:gd name="connsiteX5" fmla="*/ 277516 w 1776668"/>
              <a:gd name="connsiteY5" fmla="*/ 10160 h 4503681"/>
              <a:gd name="connsiteX0" fmla="*/ 115038 w 1675150"/>
              <a:gd name="connsiteY0" fmla="*/ 0 h 4338424"/>
              <a:gd name="connsiteX1" fmla="*/ 1543673 w 1675150"/>
              <a:gd name="connsiteY1" fmla="*/ 697378 h 4338424"/>
              <a:gd name="connsiteX2" fmla="*/ 1477863 w 1675150"/>
              <a:gd name="connsiteY2" fmla="*/ 3938198 h 4338424"/>
              <a:gd name="connsiteX3" fmla="*/ 367190 w 1675150"/>
              <a:gd name="connsiteY3" fmla="*/ 4162785 h 4338424"/>
              <a:gd name="connsiteX4" fmla="*/ 5587 w 1675150"/>
              <a:gd name="connsiteY4" fmla="*/ 2803933 h 4338424"/>
              <a:gd name="connsiteX5" fmla="*/ 175998 w 1675150"/>
              <a:gd name="connsiteY5" fmla="*/ 10160 h 4338424"/>
              <a:gd name="connsiteX0" fmla="*/ 593020 w 1641484"/>
              <a:gd name="connsiteY0" fmla="*/ 338000 h 4328262"/>
              <a:gd name="connsiteX1" fmla="*/ 1543673 w 1641484"/>
              <a:gd name="connsiteY1" fmla="*/ 687216 h 4328262"/>
              <a:gd name="connsiteX2" fmla="*/ 1477863 w 1641484"/>
              <a:gd name="connsiteY2" fmla="*/ 3928036 h 4328262"/>
              <a:gd name="connsiteX3" fmla="*/ 367190 w 1641484"/>
              <a:gd name="connsiteY3" fmla="*/ 4152623 h 4328262"/>
              <a:gd name="connsiteX4" fmla="*/ 5587 w 1641484"/>
              <a:gd name="connsiteY4" fmla="*/ 2793771 h 4328262"/>
              <a:gd name="connsiteX5" fmla="*/ 175998 w 1641484"/>
              <a:gd name="connsiteY5" fmla="*/ -2 h 4328262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6" fmla="*/ 199799 w 1638730"/>
              <a:gd name="connsiteY6" fmla="*/ 250171 h 4034858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6" fmla="*/ 407618 w 1638730"/>
              <a:gd name="connsiteY6" fmla="*/ 100964 h 4034858"/>
              <a:gd name="connsiteX0" fmla="*/ 603587 w 1652051"/>
              <a:gd name="connsiteY0" fmla="*/ 44596 h 4034858"/>
              <a:gd name="connsiteX1" fmla="*/ 1554240 w 1652051"/>
              <a:gd name="connsiteY1" fmla="*/ 393812 h 4034858"/>
              <a:gd name="connsiteX2" fmla="*/ 1488430 w 1652051"/>
              <a:gd name="connsiteY2" fmla="*/ 3634632 h 4034858"/>
              <a:gd name="connsiteX3" fmla="*/ 377757 w 1652051"/>
              <a:gd name="connsiteY3" fmla="*/ 3859219 h 4034858"/>
              <a:gd name="connsiteX4" fmla="*/ 16154 w 1652051"/>
              <a:gd name="connsiteY4" fmla="*/ 2500367 h 4034858"/>
              <a:gd name="connsiteX5" fmla="*/ 113829 w 1652051"/>
              <a:gd name="connsiteY5" fmla="*/ 999761 h 4034858"/>
              <a:gd name="connsiteX6" fmla="*/ 420939 w 1652051"/>
              <a:gd name="connsiteY6" fmla="*/ 100964 h 4034858"/>
              <a:gd name="connsiteX0" fmla="*/ 458115 w 1662169"/>
              <a:gd name="connsiteY0" fmla="*/ 441133 h 3934024"/>
              <a:gd name="connsiteX1" fmla="*/ 1554240 w 1662169"/>
              <a:gd name="connsiteY1" fmla="*/ 292978 h 3934024"/>
              <a:gd name="connsiteX2" fmla="*/ 1488430 w 1662169"/>
              <a:gd name="connsiteY2" fmla="*/ 3533798 h 3934024"/>
              <a:gd name="connsiteX3" fmla="*/ 377757 w 1662169"/>
              <a:gd name="connsiteY3" fmla="*/ 3758385 h 3934024"/>
              <a:gd name="connsiteX4" fmla="*/ 16154 w 1662169"/>
              <a:gd name="connsiteY4" fmla="*/ 2399533 h 3934024"/>
              <a:gd name="connsiteX5" fmla="*/ 113829 w 1662169"/>
              <a:gd name="connsiteY5" fmla="*/ 898927 h 3934024"/>
              <a:gd name="connsiteX6" fmla="*/ 420939 w 1662169"/>
              <a:gd name="connsiteY6" fmla="*/ 130 h 3934024"/>
              <a:gd name="connsiteX0" fmla="*/ 458115 w 1662169"/>
              <a:gd name="connsiteY0" fmla="*/ 441133 h 3934024"/>
              <a:gd name="connsiteX1" fmla="*/ 1554240 w 1662169"/>
              <a:gd name="connsiteY1" fmla="*/ 292978 h 3934024"/>
              <a:gd name="connsiteX2" fmla="*/ 1488430 w 1662169"/>
              <a:gd name="connsiteY2" fmla="*/ 3533798 h 3934024"/>
              <a:gd name="connsiteX3" fmla="*/ 377757 w 1662169"/>
              <a:gd name="connsiteY3" fmla="*/ 3758385 h 3934024"/>
              <a:gd name="connsiteX4" fmla="*/ 16154 w 1662169"/>
              <a:gd name="connsiteY4" fmla="*/ 2399533 h 3934024"/>
              <a:gd name="connsiteX5" fmla="*/ 113829 w 1662169"/>
              <a:gd name="connsiteY5" fmla="*/ 898927 h 3934024"/>
              <a:gd name="connsiteX6" fmla="*/ 420939 w 1662169"/>
              <a:gd name="connsiteY6" fmla="*/ 130 h 3934024"/>
              <a:gd name="connsiteX0" fmla="*/ 904924 w 1631681"/>
              <a:gd name="connsiteY0" fmla="*/ 0 h 3990262"/>
              <a:gd name="connsiteX1" fmla="*/ 1554240 w 1631681"/>
              <a:gd name="connsiteY1" fmla="*/ 349216 h 3990262"/>
              <a:gd name="connsiteX2" fmla="*/ 1488430 w 1631681"/>
              <a:gd name="connsiteY2" fmla="*/ 3590036 h 3990262"/>
              <a:gd name="connsiteX3" fmla="*/ 377757 w 1631681"/>
              <a:gd name="connsiteY3" fmla="*/ 3814623 h 3990262"/>
              <a:gd name="connsiteX4" fmla="*/ 16154 w 1631681"/>
              <a:gd name="connsiteY4" fmla="*/ 2455771 h 3990262"/>
              <a:gd name="connsiteX5" fmla="*/ 113829 w 1631681"/>
              <a:gd name="connsiteY5" fmla="*/ 955165 h 3990262"/>
              <a:gd name="connsiteX6" fmla="*/ 420939 w 1631681"/>
              <a:gd name="connsiteY6" fmla="*/ 56368 h 3990262"/>
              <a:gd name="connsiteX0" fmla="*/ 904924 w 1631681"/>
              <a:gd name="connsiteY0" fmla="*/ 0 h 3990262"/>
              <a:gd name="connsiteX1" fmla="*/ 1554240 w 1631681"/>
              <a:gd name="connsiteY1" fmla="*/ 349216 h 3990262"/>
              <a:gd name="connsiteX2" fmla="*/ 1488430 w 1631681"/>
              <a:gd name="connsiteY2" fmla="*/ 3590036 h 3990262"/>
              <a:gd name="connsiteX3" fmla="*/ 377757 w 1631681"/>
              <a:gd name="connsiteY3" fmla="*/ 3814623 h 3990262"/>
              <a:gd name="connsiteX4" fmla="*/ 16154 w 1631681"/>
              <a:gd name="connsiteY4" fmla="*/ 2455771 h 3990262"/>
              <a:gd name="connsiteX5" fmla="*/ 113829 w 1631681"/>
              <a:gd name="connsiteY5" fmla="*/ 955165 h 3990262"/>
              <a:gd name="connsiteX6" fmla="*/ 420939 w 1631681"/>
              <a:gd name="connsiteY6" fmla="*/ 56368 h 3990262"/>
              <a:gd name="connsiteX0" fmla="*/ 904924 w 1612978"/>
              <a:gd name="connsiteY0" fmla="*/ 0 h 3990262"/>
              <a:gd name="connsiteX1" fmla="*/ 1200257 w 1612978"/>
              <a:gd name="connsiteY1" fmla="*/ 106109 h 3990262"/>
              <a:gd name="connsiteX2" fmla="*/ 1554240 w 1612978"/>
              <a:gd name="connsiteY2" fmla="*/ 349216 h 3990262"/>
              <a:gd name="connsiteX3" fmla="*/ 1488430 w 1612978"/>
              <a:gd name="connsiteY3" fmla="*/ 3590036 h 3990262"/>
              <a:gd name="connsiteX4" fmla="*/ 377757 w 1612978"/>
              <a:gd name="connsiteY4" fmla="*/ 3814623 h 3990262"/>
              <a:gd name="connsiteX5" fmla="*/ 16154 w 1612978"/>
              <a:gd name="connsiteY5" fmla="*/ 2455771 h 3990262"/>
              <a:gd name="connsiteX6" fmla="*/ 113829 w 1612978"/>
              <a:gd name="connsiteY6" fmla="*/ 955165 h 3990262"/>
              <a:gd name="connsiteX7" fmla="*/ 420939 w 1612978"/>
              <a:gd name="connsiteY7" fmla="*/ 56368 h 3990262"/>
              <a:gd name="connsiteX0" fmla="*/ 374987 w 1612978"/>
              <a:gd name="connsiteY0" fmla="*/ 568848 h 3962265"/>
              <a:gd name="connsiteX1" fmla="*/ 1200257 w 1612978"/>
              <a:gd name="connsiteY1" fmla="*/ 78112 h 3962265"/>
              <a:gd name="connsiteX2" fmla="*/ 1554240 w 1612978"/>
              <a:gd name="connsiteY2" fmla="*/ 321219 h 3962265"/>
              <a:gd name="connsiteX3" fmla="*/ 1488430 w 1612978"/>
              <a:gd name="connsiteY3" fmla="*/ 3562039 h 3962265"/>
              <a:gd name="connsiteX4" fmla="*/ 377757 w 1612978"/>
              <a:gd name="connsiteY4" fmla="*/ 3786626 h 3962265"/>
              <a:gd name="connsiteX5" fmla="*/ 16154 w 1612978"/>
              <a:gd name="connsiteY5" fmla="*/ 2427774 h 3962265"/>
              <a:gd name="connsiteX6" fmla="*/ 113829 w 1612978"/>
              <a:gd name="connsiteY6" fmla="*/ 927168 h 3962265"/>
              <a:gd name="connsiteX7" fmla="*/ 420939 w 1612978"/>
              <a:gd name="connsiteY7" fmla="*/ 28371 h 3962265"/>
              <a:gd name="connsiteX0" fmla="*/ 374987 w 1631392"/>
              <a:gd name="connsiteY0" fmla="*/ 651790 h 4045207"/>
              <a:gd name="connsiteX1" fmla="*/ 909311 w 1631392"/>
              <a:gd name="connsiteY1" fmla="*/ 11842 h 4045207"/>
              <a:gd name="connsiteX2" fmla="*/ 1554240 w 1631392"/>
              <a:gd name="connsiteY2" fmla="*/ 404161 h 4045207"/>
              <a:gd name="connsiteX3" fmla="*/ 1488430 w 1631392"/>
              <a:gd name="connsiteY3" fmla="*/ 3644981 h 4045207"/>
              <a:gd name="connsiteX4" fmla="*/ 377757 w 1631392"/>
              <a:gd name="connsiteY4" fmla="*/ 3869568 h 4045207"/>
              <a:gd name="connsiteX5" fmla="*/ 16154 w 1631392"/>
              <a:gd name="connsiteY5" fmla="*/ 2510716 h 4045207"/>
              <a:gd name="connsiteX6" fmla="*/ 113829 w 1631392"/>
              <a:gd name="connsiteY6" fmla="*/ 1010110 h 4045207"/>
              <a:gd name="connsiteX7" fmla="*/ 420939 w 1631392"/>
              <a:gd name="connsiteY7" fmla="*/ 111313 h 404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1392" h="4045207">
                <a:moveTo>
                  <a:pt x="374987" y="651790"/>
                </a:moveTo>
                <a:cubicBezTo>
                  <a:pt x="424209" y="669475"/>
                  <a:pt x="801092" y="-46361"/>
                  <a:pt x="909311" y="11842"/>
                </a:cubicBezTo>
                <a:cubicBezTo>
                  <a:pt x="1017530" y="70045"/>
                  <a:pt x="1457720" y="-201362"/>
                  <a:pt x="1554240" y="404161"/>
                </a:cubicBezTo>
                <a:cubicBezTo>
                  <a:pt x="1650760" y="1009684"/>
                  <a:pt x="1684510" y="3067413"/>
                  <a:pt x="1488430" y="3644981"/>
                </a:cubicBezTo>
                <a:cubicBezTo>
                  <a:pt x="1292350" y="4222549"/>
                  <a:pt x="623136" y="4058612"/>
                  <a:pt x="377757" y="3869568"/>
                </a:cubicBezTo>
                <a:cubicBezTo>
                  <a:pt x="132378" y="3680524"/>
                  <a:pt x="60142" y="2987292"/>
                  <a:pt x="16154" y="2510716"/>
                </a:cubicBezTo>
                <a:cubicBezTo>
                  <a:pt x="-27834" y="2034140"/>
                  <a:pt x="22389" y="1145577"/>
                  <a:pt x="113829" y="1010110"/>
                </a:cubicBezTo>
                <a:cubicBezTo>
                  <a:pt x="146657" y="635077"/>
                  <a:pt x="424066" y="101688"/>
                  <a:pt x="420939" y="111313"/>
                </a:cubicBezTo>
              </a:path>
            </a:pathLst>
          </a:custGeom>
          <a:noFill/>
          <a:ln w="28575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rgbClr val="007434"/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dirty="0"/>
          </a:p>
        </p:txBody>
      </p:sp>
      <p:sp>
        <p:nvSpPr>
          <p:cNvPr id="18" name="Полилиния 17"/>
          <p:cNvSpPr/>
          <p:nvPr/>
        </p:nvSpPr>
        <p:spPr bwMode="auto">
          <a:xfrm>
            <a:off x="121425" y="3951918"/>
            <a:ext cx="1554035" cy="1729056"/>
          </a:xfrm>
          <a:custGeom>
            <a:avLst/>
            <a:gdLst>
              <a:gd name="connsiteX0" fmla="*/ 213360 w 1971040"/>
              <a:gd name="connsiteY0" fmla="*/ 0 h 1178560"/>
              <a:gd name="connsiteX1" fmla="*/ 1818640 w 1971040"/>
              <a:gd name="connsiteY1" fmla="*/ 50800 h 1178560"/>
              <a:gd name="connsiteX2" fmla="*/ 1971040 w 1971040"/>
              <a:gd name="connsiteY2" fmla="*/ 904240 h 1178560"/>
              <a:gd name="connsiteX3" fmla="*/ 548640 w 1971040"/>
              <a:gd name="connsiteY3" fmla="*/ 1178560 h 1178560"/>
              <a:gd name="connsiteX4" fmla="*/ 0 w 1971040"/>
              <a:gd name="connsiteY4" fmla="*/ 416560 h 1178560"/>
              <a:gd name="connsiteX5" fmla="*/ 274320 w 1971040"/>
              <a:gd name="connsiteY5" fmla="*/ 10160 h 1178560"/>
              <a:gd name="connsiteX0" fmla="*/ 213360 w 1971040"/>
              <a:gd name="connsiteY0" fmla="*/ 0 h 1199592"/>
              <a:gd name="connsiteX1" fmla="*/ 1818640 w 1971040"/>
              <a:gd name="connsiteY1" fmla="*/ 50800 h 1199592"/>
              <a:gd name="connsiteX2" fmla="*/ 1971040 w 1971040"/>
              <a:gd name="connsiteY2" fmla="*/ 904240 h 1199592"/>
              <a:gd name="connsiteX3" fmla="*/ 548640 w 1971040"/>
              <a:gd name="connsiteY3" fmla="*/ 1178560 h 1199592"/>
              <a:gd name="connsiteX4" fmla="*/ 0 w 1971040"/>
              <a:gd name="connsiteY4" fmla="*/ 416560 h 1199592"/>
              <a:gd name="connsiteX5" fmla="*/ 274320 w 1971040"/>
              <a:gd name="connsiteY5" fmla="*/ 10160 h 1199592"/>
              <a:gd name="connsiteX0" fmla="*/ 213360 w 2093271"/>
              <a:gd name="connsiteY0" fmla="*/ 0 h 1199592"/>
              <a:gd name="connsiteX1" fmla="*/ 1818640 w 2093271"/>
              <a:gd name="connsiteY1" fmla="*/ 50800 h 1199592"/>
              <a:gd name="connsiteX2" fmla="*/ 1971040 w 2093271"/>
              <a:gd name="connsiteY2" fmla="*/ 904240 h 1199592"/>
              <a:gd name="connsiteX3" fmla="*/ 548640 w 2093271"/>
              <a:gd name="connsiteY3" fmla="*/ 1178560 h 1199592"/>
              <a:gd name="connsiteX4" fmla="*/ 0 w 2093271"/>
              <a:gd name="connsiteY4" fmla="*/ 416560 h 1199592"/>
              <a:gd name="connsiteX5" fmla="*/ 274320 w 2093271"/>
              <a:gd name="connsiteY5" fmla="*/ 10160 h 1199592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13360 w 2093271"/>
              <a:gd name="connsiteY0" fmla="*/ 27317 h 1226909"/>
              <a:gd name="connsiteX1" fmla="*/ 1818640 w 2093271"/>
              <a:gd name="connsiteY1" fmla="*/ 78117 h 1226909"/>
              <a:gd name="connsiteX2" fmla="*/ 1971040 w 2093271"/>
              <a:gd name="connsiteY2" fmla="*/ 931557 h 1226909"/>
              <a:gd name="connsiteX3" fmla="*/ 548640 w 2093271"/>
              <a:gd name="connsiteY3" fmla="*/ 1205877 h 1226909"/>
              <a:gd name="connsiteX4" fmla="*/ 0 w 2093271"/>
              <a:gd name="connsiteY4" fmla="*/ 443877 h 1226909"/>
              <a:gd name="connsiteX5" fmla="*/ 274320 w 2093271"/>
              <a:gd name="connsiteY5" fmla="*/ 37477 h 1226909"/>
              <a:gd name="connsiteX0" fmla="*/ 229535 w 2109446"/>
              <a:gd name="connsiteY0" fmla="*/ 27317 h 1226909"/>
              <a:gd name="connsiteX1" fmla="*/ 1834815 w 2109446"/>
              <a:gd name="connsiteY1" fmla="*/ 78117 h 1226909"/>
              <a:gd name="connsiteX2" fmla="*/ 1987215 w 2109446"/>
              <a:gd name="connsiteY2" fmla="*/ 931557 h 1226909"/>
              <a:gd name="connsiteX3" fmla="*/ 564815 w 2109446"/>
              <a:gd name="connsiteY3" fmla="*/ 1205877 h 1226909"/>
              <a:gd name="connsiteX4" fmla="*/ 16175 w 2109446"/>
              <a:gd name="connsiteY4" fmla="*/ 443877 h 1226909"/>
              <a:gd name="connsiteX5" fmla="*/ 290495 w 2109446"/>
              <a:gd name="connsiteY5" fmla="*/ 37477 h 1226909"/>
              <a:gd name="connsiteX0" fmla="*/ 216556 w 2102501"/>
              <a:gd name="connsiteY0" fmla="*/ 27317 h 4191930"/>
              <a:gd name="connsiteX1" fmla="*/ 1821836 w 2102501"/>
              <a:gd name="connsiteY1" fmla="*/ 78117 h 4191930"/>
              <a:gd name="connsiteX2" fmla="*/ 1974236 w 2102501"/>
              <a:gd name="connsiteY2" fmla="*/ 931557 h 4191930"/>
              <a:gd name="connsiteX3" fmla="*/ 468708 w 2102501"/>
              <a:gd name="connsiteY3" fmla="*/ 4190102 h 4191930"/>
              <a:gd name="connsiteX4" fmla="*/ 3196 w 2102501"/>
              <a:gd name="connsiteY4" fmla="*/ 443877 h 4191930"/>
              <a:gd name="connsiteX5" fmla="*/ 277516 w 2102501"/>
              <a:gd name="connsiteY5" fmla="*/ 37477 h 4191930"/>
              <a:gd name="connsiteX0" fmla="*/ 216556 w 1912560"/>
              <a:gd name="connsiteY0" fmla="*/ 250664 h 4787272"/>
              <a:gd name="connsiteX1" fmla="*/ 1821836 w 1912560"/>
              <a:gd name="connsiteY1" fmla="*/ 301464 h 4787272"/>
              <a:gd name="connsiteX2" fmla="*/ 1579381 w 1912560"/>
              <a:gd name="connsiteY2" fmla="*/ 4188862 h 4787272"/>
              <a:gd name="connsiteX3" fmla="*/ 468708 w 1912560"/>
              <a:gd name="connsiteY3" fmla="*/ 4413449 h 4787272"/>
              <a:gd name="connsiteX4" fmla="*/ 3196 w 1912560"/>
              <a:gd name="connsiteY4" fmla="*/ 667224 h 4787272"/>
              <a:gd name="connsiteX5" fmla="*/ 277516 w 1912560"/>
              <a:gd name="connsiteY5" fmla="*/ 260824 h 4787272"/>
              <a:gd name="connsiteX0" fmla="*/ 216556 w 1776668"/>
              <a:gd name="connsiteY0" fmla="*/ 0 h 4503681"/>
              <a:gd name="connsiteX1" fmla="*/ 1645191 w 1776668"/>
              <a:gd name="connsiteY1" fmla="*/ 697378 h 4503681"/>
              <a:gd name="connsiteX2" fmla="*/ 1579381 w 1776668"/>
              <a:gd name="connsiteY2" fmla="*/ 3938198 h 4503681"/>
              <a:gd name="connsiteX3" fmla="*/ 468708 w 1776668"/>
              <a:gd name="connsiteY3" fmla="*/ 4162785 h 4503681"/>
              <a:gd name="connsiteX4" fmla="*/ 3196 w 1776668"/>
              <a:gd name="connsiteY4" fmla="*/ 416560 h 4503681"/>
              <a:gd name="connsiteX5" fmla="*/ 277516 w 1776668"/>
              <a:gd name="connsiteY5" fmla="*/ 10160 h 4503681"/>
              <a:gd name="connsiteX0" fmla="*/ 115038 w 1675150"/>
              <a:gd name="connsiteY0" fmla="*/ 0 h 4338424"/>
              <a:gd name="connsiteX1" fmla="*/ 1543673 w 1675150"/>
              <a:gd name="connsiteY1" fmla="*/ 697378 h 4338424"/>
              <a:gd name="connsiteX2" fmla="*/ 1477863 w 1675150"/>
              <a:gd name="connsiteY2" fmla="*/ 3938198 h 4338424"/>
              <a:gd name="connsiteX3" fmla="*/ 367190 w 1675150"/>
              <a:gd name="connsiteY3" fmla="*/ 4162785 h 4338424"/>
              <a:gd name="connsiteX4" fmla="*/ 5587 w 1675150"/>
              <a:gd name="connsiteY4" fmla="*/ 2803933 h 4338424"/>
              <a:gd name="connsiteX5" fmla="*/ 175998 w 1675150"/>
              <a:gd name="connsiteY5" fmla="*/ 10160 h 4338424"/>
              <a:gd name="connsiteX0" fmla="*/ 593020 w 1641484"/>
              <a:gd name="connsiteY0" fmla="*/ 338000 h 4328262"/>
              <a:gd name="connsiteX1" fmla="*/ 1543673 w 1641484"/>
              <a:gd name="connsiteY1" fmla="*/ 687216 h 4328262"/>
              <a:gd name="connsiteX2" fmla="*/ 1477863 w 1641484"/>
              <a:gd name="connsiteY2" fmla="*/ 3928036 h 4328262"/>
              <a:gd name="connsiteX3" fmla="*/ 367190 w 1641484"/>
              <a:gd name="connsiteY3" fmla="*/ 4152623 h 4328262"/>
              <a:gd name="connsiteX4" fmla="*/ 5587 w 1641484"/>
              <a:gd name="connsiteY4" fmla="*/ 2793771 h 4328262"/>
              <a:gd name="connsiteX5" fmla="*/ 175998 w 1641484"/>
              <a:gd name="connsiteY5" fmla="*/ -2 h 4328262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6" fmla="*/ 199799 w 1638730"/>
              <a:gd name="connsiteY6" fmla="*/ 250171 h 4034858"/>
              <a:gd name="connsiteX0" fmla="*/ 590266 w 1638730"/>
              <a:gd name="connsiteY0" fmla="*/ 44596 h 4034858"/>
              <a:gd name="connsiteX1" fmla="*/ 1540919 w 1638730"/>
              <a:gd name="connsiteY1" fmla="*/ 393812 h 4034858"/>
              <a:gd name="connsiteX2" fmla="*/ 1475109 w 1638730"/>
              <a:gd name="connsiteY2" fmla="*/ 3634632 h 4034858"/>
              <a:gd name="connsiteX3" fmla="*/ 364436 w 1638730"/>
              <a:gd name="connsiteY3" fmla="*/ 3859219 h 4034858"/>
              <a:gd name="connsiteX4" fmla="*/ 2833 w 1638730"/>
              <a:gd name="connsiteY4" fmla="*/ 2500367 h 4034858"/>
              <a:gd name="connsiteX5" fmla="*/ 214808 w 1638730"/>
              <a:gd name="connsiteY5" fmla="*/ 203971 h 4034858"/>
              <a:gd name="connsiteX6" fmla="*/ 407618 w 1638730"/>
              <a:gd name="connsiteY6" fmla="*/ 100964 h 4034858"/>
              <a:gd name="connsiteX0" fmla="*/ 603587 w 1652051"/>
              <a:gd name="connsiteY0" fmla="*/ 44596 h 4034858"/>
              <a:gd name="connsiteX1" fmla="*/ 1554240 w 1652051"/>
              <a:gd name="connsiteY1" fmla="*/ 393812 h 4034858"/>
              <a:gd name="connsiteX2" fmla="*/ 1488430 w 1652051"/>
              <a:gd name="connsiteY2" fmla="*/ 3634632 h 4034858"/>
              <a:gd name="connsiteX3" fmla="*/ 377757 w 1652051"/>
              <a:gd name="connsiteY3" fmla="*/ 3859219 h 4034858"/>
              <a:gd name="connsiteX4" fmla="*/ 16154 w 1652051"/>
              <a:gd name="connsiteY4" fmla="*/ 2500367 h 4034858"/>
              <a:gd name="connsiteX5" fmla="*/ 113829 w 1652051"/>
              <a:gd name="connsiteY5" fmla="*/ 999761 h 4034858"/>
              <a:gd name="connsiteX6" fmla="*/ 420939 w 1652051"/>
              <a:gd name="connsiteY6" fmla="*/ 100964 h 4034858"/>
              <a:gd name="connsiteX0" fmla="*/ 458115 w 1662169"/>
              <a:gd name="connsiteY0" fmla="*/ 441133 h 3934024"/>
              <a:gd name="connsiteX1" fmla="*/ 1554240 w 1662169"/>
              <a:gd name="connsiteY1" fmla="*/ 292978 h 3934024"/>
              <a:gd name="connsiteX2" fmla="*/ 1488430 w 1662169"/>
              <a:gd name="connsiteY2" fmla="*/ 3533798 h 3934024"/>
              <a:gd name="connsiteX3" fmla="*/ 377757 w 1662169"/>
              <a:gd name="connsiteY3" fmla="*/ 3758385 h 3934024"/>
              <a:gd name="connsiteX4" fmla="*/ 16154 w 1662169"/>
              <a:gd name="connsiteY4" fmla="*/ 2399533 h 3934024"/>
              <a:gd name="connsiteX5" fmla="*/ 113829 w 1662169"/>
              <a:gd name="connsiteY5" fmla="*/ 898927 h 3934024"/>
              <a:gd name="connsiteX6" fmla="*/ 420939 w 1662169"/>
              <a:gd name="connsiteY6" fmla="*/ 130 h 3934024"/>
              <a:gd name="connsiteX0" fmla="*/ 458115 w 1662169"/>
              <a:gd name="connsiteY0" fmla="*/ 441133 h 3934024"/>
              <a:gd name="connsiteX1" fmla="*/ 1554240 w 1662169"/>
              <a:gd name="connsiteY1" fmla="*/ 292978 h 3934024"/>
              <a:gd name="connsiteX2" fmla="*/ 1488430 w 1662169"/>
              <a:gd name="connsiteY2" fmla="*/ 3533798 h 3934024"/>
              <a:gd name="connsiteX3" fmla="*/ 377757 w 1662169"/>
              <a:gd name="connsiteY3" fmla="*/ 3758385 h 3934024"/>
              <a:gd name="connsiteX4" fmla="*/ 16154 w 1662169"/>
              <a:gd name="connsiteY4" fmla="*/ 2399533 h 3934024"/>
              <a:gd name="connsiteX5" fmla="*/ 113829 w 1662169"/>
              <a:gd name="connsiteY5" fmla="*/ 898927 h 3934024"/>
              <a:gd name="connsiteX6" fmla="*/ 420939 w 1662169"/>
              <a:gd name="connsiteY6" fmla="*/ 130 h 3934024"/>
              <a:gd name="connsiteX0" fmla="*/ 904924 w 1631681"/>
              <a:gd name="connsiteY0" fmla="*/ 0 h 3990262"/>
              <a:gd name="connsiteX1" fmla="*/ 1554240 w 1631681"/>
              <a:gd name="connsiteY1" fmla="*/ 349216 h 3990262"/>
              <a:gd name="connsiteX2" fmla="*/ 1488430 w 1631681"/>
              <a:gd name="connsiteY2" fmla="*/ 3590036 h 3990262"/>
              <a:gd name="connsiteX3" fmla="*/ 377757 w 1631681"/>
              <a:gd name="connsiteY3" fmla="*/ 3814623 h 3990262"/>
              <a:gd name="connsiteX4" fmla="*/ 16154 w 1631681"/>
              <a:gd name="connsiteY4" fmla="*/ 2455771 h 3990262"/>
              <a:gd name="connsiteX5" fmla="*/ 113829 w 1631681"/>
              <a:gd name="connsiteY5" fmla="*/ 955165 h 3990262"/>
              <a:gd name="connsiteX6" fmla="*/ 420939 w 1631681"/>
              <a:gd name="connsiteY6" fmla="*/ 56368 h 3990262"/>
              <a:gd name="connsiteX0" fmla="*/ 904924 w 1631681"/>
              <a:gd name="connsiteY0" fmla="*/ 0 h 3990262"/>
              <a:gd name="connsiteX1" fmla="*/ 1554240 w 1631681"/>
              <a:gd name="connsiteY1" fmla="*/ 349216 h 3990262"/>
              <a:gd name="connsiteX2" fmla="*/ 1488430 w 1631681"/>
              <a:gd name="connsiteY2" fmla="*/ 3590036 h 3990262"/>
              <a:gd name="connsiteX3" fmla="*/ 377757 w 1631681"/>
              <a:gd name="connsiteY3" fmla="*/ 3814623 h 3990262"/>
              <a:gd name="connsiteX4" fmla="*/ 16154 w 1631681"/>
              <a:gd name="connsiteY4" fmla="*/ 2455771 h 3990262"/>
              <a:gd name="connsiteX5" fmla="*/ 113829 w 1631681"/>
              <a:gd name="connsiteY5" fmla="*/ 955165 h 3990262"/>
              <a:gd name="connsiteX6" fmla="*/ 420939 w 1631681"/>
              <a:gd name="connsiteY6" fmla="*/ 56368 h 3990262"/>
              <a:gd name="connsiteX0" fmla="*/ 904924 w 1612978"/>
              <a:gd name="connsiteY0" fmla="*/ 0 h 3990262"/>
              <a:gd name="connsiteX1" fmla="*/ 1200257 w 1612978"/>
              <a:gd name="connsiteY1" fmla="*/ 106109 h 3990262"/>
              <a:gd name="connsiteX2" fmla="*/ 1554240 w 1612978"/>
              <a:gd name="connsiteY2" fmla="*/ 349216 h 3990262"/>
              <a:gd name="connsiteX3" fmla="*/ 1488430 w 1612978"/>
              <a:gd name="connsiteY3" fmla="*/ 3590036 h 3990262"/>
              <a:gd name="connsiteX4" fmla="*/ 377757 w 1612978"/>
              <a:gd name="connsiteY4" fmla="*/ 3814623 h 3990262"/>
              <a:gd name="connsiteX5" fmla="*/ 16154 w 1612978"/>
              <a:gd name="connsiteY5" fmla="*/ 2455771 h 3990262"/>
              <a:gd name="connsiteX6" fmla="*/ 113829 w 1612978"/>
              <a:gd name="connsiteY6" fmla="*/ 955165 h 3990262"/>
              <a:gd name="connsiteX7" fmla="*/ 420939 w 1612978"/>
              <a:gd name="connsiteY7" fmla="*/ 56368 h 3990262"/>
              <a:gd name="connsiteX0" fmla="*/ 374987 w 1612978"/>
              <a:gd name="connsiteY0" fmla="*/ 568848 h 3962265"/>
              <a:gd name="connsiteX1" fmla="*/ 1200257 w 1612978"/>
              <a:gd name="connsiteY1" fmla="*/ 78112 h 3962265"/>
              <a:gd name="connsiteX2" fmla="*/ 1554240 w 1612978"/>
              <a:gd name="connsiteY2" fmla="*/ 321219 h 3962265"/>
              <a:gd name="connsiteX3" fmla="*/ 1488430 w 1612978"/>
              <a:gd name="connsiteY3" fmla="*/ 3562039 h 3962265"/>
              <a:gd name="connsiteX4" fmla="*/ 377757 w 1612978"/>
              <a:gd name="connsiteY4" fmla="*/ 3786626 h 3962265"/>
              <a:gd name="connsiteX5" fmla="*/ 16154 w 1612978"/>
              <a:gd name="connsiteY5" fmla="*/ 2427774 h 3962265"/>
              <a:gd name="connsiteX6" fmla="*/ 113829 w 1612978"/>
              <a:gd name="connsiteY6" fmla="*/ 927168 h 3962265"/>
              <a:gd name="connsiteX7" fmla="*/ 420939 w 1612978"/>
              <a:gd name="connsiteY7" fmla="*/ 28371 h 3962265"/>
              <a:gd name="connsiteX0" fmla="*/ 374987 w 1631392"/>
              <a:gd name="connsiteY0" fmla="*/ 651790 h 4045207"/>
              <a:gd name="connsiteX1" fmla="*/ 909311 w 1631392"/>
              <a:gd name="connsiteY1" fmla="*/ 11842 h 4045207"/>
              <a:gd name="connsiteX2" fmla="*/ 1554240 w 1631392"/>
              <a:gd name="connsiteY2" fmla="*/ 404161 h 4045207"/>
              <a:gd name="connsiteX3" fmla="*/ 1488430 w 1631392"/>
              <a:gd name="connsiteY3" fmla="*/ 3644981 h 4045207"/>
              <a:gd name="connsiteX4" fmla="*/ 377757 w 1631392"/>
              <a:gd name="connsiteY4" fmla="*/ 3869568 h 4045207"/>
              <a:gd name="connsiteX5" fmla="*/ 16154 w 1631392"/>
              <a:gd name="connsiteY5" fmla="*/ 2510716 h 4045207"/>
              <a:gd name="connsiteX6" fmla="*/ 113829 w 1631392"/>
              <a:gd name="connsiteY6" fmla="*/ 1010110 h 4045207"/>
              <a:gd name="connsiteX7" fmla="*/ 420939 w 1631392"/>
              <a:gd name="connsiteY7" fmla="*/ 111313 h 4045207"/>
              <a:gd name="connsiteX0" fmla="*/ 374987 w 1634006"/>
              <a:gd name="connsiteY0" fmla="*/ 540605 h 3934025"/>
              <a:gd name="connsiteX1" fmla="*/ 869731 w 1634006"/>
              <a:gd name="connsiteY1" fmla="*/ 365419 h 3934025"/>
              <a:gd name="connsiteX2" fmla="*/ 1554240 w 1634006"/>
              <a:gd name="connsiteY2" fmla="*/ 292976 h 3934025"/>
              <a:gd name="connsiteX3" fmla="*/ 1488430 w 1634006"/>
              <a:gd name="connsiteY3" fmla="*/ 3533796 h 3934025"/>
              <a:gd name="connsiteX4" fmla="*/ 377757 w 1634006"/>
              <a:gd name="connsiteY4" fmla="*/ 3758383 h 3934025"/>
              <a:gd name="connsiteX5" fmla="*/ 16154 w 1634006"/>
              <a:gd name="connsiteY5" fmla="*/ 2399531 h 3934025"/>
              <a:gd name="connsiteX6" fmla="*/ 113829 w 1634006"/>
              <a:gd name="connsiteY6" fmla="*/ 898925 h 3934025"/>
              <a:gd name="connsiteX7" fmla="*/ 420939 w 1634006"/>
              <a:gd name="connsiteY7" fmla="*/ 128 h 3934025"/>
              <a:gd name="connsiteX0" fmla="*/ 374987 w 1597012"/>
              <a:gd name="connsiteY0" fmla="*/ 540605 h 3918428"/>
              <a:gd name="connsiteX1" fmla="*/ 869731 w 1597012"/>
              <a:gd name="connsiteY1" fmla="*/ 365419 h 3918428"/>
              <a:gd name="connsiteX2" fmla="*/ 1484976 w 1597012"/>
              <a:gd name="connsiteY2" fmla="*/ 558553 h 3918428"/>
              <a:gd name="connsiteX3" fmla="*/ 1488430 w 1597012"/>
              <a:gd name="connsiteY3" fmla="*/ 3533796 h 3918428"/>
              <a:gd name="connsiteX4" fmla="*/ 377757 w 1597012"/>
              <a:gd name="connsiteY4" fmla="*/ 3758383 h 3918428"/>
              <a:gd name="connsiteX5" fmla="*/ 16154 w 1597012"/>
              <a:gd name="connsiteY5" fmla="*/ 2399531 h 3918428"/>
              <a:gd name="connsiteX6" fmla="*/ 113829 w 1597012"/>
              <a:gd name="connsiteY6" fmla="*/ 898925 h 3918428"/>
              <a:gd name="connsiteX7" fmla="*/ 420939 w 1597012"/>
              <a:gd name="connsiteY7" fmla="*/ 128 h 3918428"/>
              <a:gd name="connsiteX0" fmla="*/ 374987 w 1595468"/>
              <a:gd name="connsiteY0" fmla="*/ 540605 h 3918428"/>
              <a:gd name="connsiteX1" fmla="*/ 899416 w 1595468"/>
              <a:gd name="connsiteY1" fmla="*/ 276892 h 3918428"/>
              <a:gd name="connsiteX2" fmla="*/ 1484976 w 1595468"/>
              <a:gd name="connsiteY2" fmla="*/ 558553 h 3918428"/>
              <a:gd name="connsiteX3" fmla="*/ 1488430 w 1595468"/>
              <a:gd name="connsiteY3" fmla="*/ 3533796 h 3918428"/>
              <a:gd name="connsiteX4" fmla="*/ 377757 w 1595468"/>
              <a:gd name="connsiteY4" fmla="*/ 3758383 h 3918428"/>
              <a:gd name="connsiteX5" fmla="*/ 16154 w 1595468"/>
              <a:gd name="connsiteY5" fmla="*/ 2399531 h 3918428"/>
              <a:gd name="connsiteX6" fmla="*/ 113829 w 1595468"/>
              <a:gd name="connsiteY6" fmla="*/ 898925 h 3918428"/>
              <a:gd name="connsiteX7" fmla="*/ 420939 w 1595468"/>
              <a:gd name="connsiteY7" fmla="*/ 128 h 3918428"/>
              <a:gd name="connsiteX0" fmla="*/ 374987 w 1595468"/>
              <a:gd name="connsiteY0" fmla="*/ 304879 h 3682702"/>
              <a:gd name="connsiteX1" fmla="*/ 899416 w 1595468"/>
              <a:gd name="connsiteY1" fmla="*/ 41166 h 3682702"/>
              <a:gd name="connsiteX2" fmla="*/ 1484976 w 1595468"/>
              <a:gd name="connsiteY2" fmla="*/ 322827 h 3682702"/>
              <a:gd name="connsiteX3" fmla="*/ 1488430 w 1595468"/>
              <a:gd name="connsiteY3" fmla="*/ 3298070 h 3682702"/>
              <a:gd name="connsiteX4" fmla="*/ 377757 w 1595468"/>
              <a:gd name="connsiteY4" fmla="*/ 3522657 h 3682702"/>
              <a:gd name="connsiteX5" fmla="*/ 16154 w 1595468"/>
              <a:gd name="connsiteY5" fmla="*/ 2163805 h 3682702"/>
              <a:gd name="connsiteX6" fmla="*/ 113829 w 1595468"/>
              <a:gd name="connsiteY6" fmla="*/ 663199 h 3682702"/>
              <a:gd name="connsiteX7" fmla="*/ 500098 w 1595468"/>
              <a:gd name="connsiteY7" fmla="*/ 74244 h 3682702"/>
              <a:gd name="connsiteX0" fmla="*/ 306331 w 1526812"/>
              <a:gd name="connsiteY0" fmla="*/ 304879 h 3682702"/>
              <a:gd name="connsiteX1" fmla="*/ 830760 w 1526812"/>
              <a:gd name="connsiteY1" fmla="*/ 41166 h 3682702"/>
              <a:gd name="connsiteX2" fmla="*/ 1416320 w 1526812"/>
              <a:gd name="connsiteY2" fmla="*/ 322827 h 3682702"/>
              <a:gd name="connsiteX3" fmla="*/ 1419774 w 1526812"/>
              <a:gd name="connsiteY3" fmla="*/ 3298070 h 3682702"/>
              <a:gd name="connsiteX4" fmla="*/ 309101 w 1526812"/>
              <a:gd name="connsiteY4" fmla="*/ 3522657 h 3682702"/>
              <a:gd name="connsiteX5" fmla="*/ 66236 w 1526812"/>
              <a:gd name="connsiteY5" fmla="*/ 2163806 h 3682702"/>
              <a:gd name="connsiteX6" fmla="*/ 45173 w 1526812"/>
              <a:gd name="connsiteY6" fmla="*/ 663199 h 3682702"/>
              <a:gd name="connsiteX7" fmla="*/ 431442 w 1526812"/>
              <a:gd name="connsiteY7" fmla="*/ 74244 h 3682702"/>
              <a:gd name="connsiteX0" fmla="*/ 259359 w 1479840"/>
              <a:gd name="connsiteY0" fmla="*/ 304879 h 3682702"/>
              <a:gd name="connsiteX1" fmla="*/ 783788 w 1479840"/>
              <a:gd name="connsiteY1" fmla="*/ 41166 h 3682702"/>
              <a:gd name="connsiteX2" fmla="*/ 1369348 w 1479840"/>
              <a:gd name="connsiteY2" fmla="*/ 322827 h 3682702"/>
              <a:gd name="connsiteX3" fmla="*/ 1372802 w 1479840"/>
              <a:gd name="connsiteY3" fmla="*/ 3298070 h 3682702"/>
              <a:gd name="connsiteX4" fmla="*/ 262129 w 1479840"/>
              <a:gd name="connsiteY4" fmla="*/ 3522657 h 3682702"/>
              <a:gd name="connsiteX5" fmla="*/ 19264 w 1479840"/>
              <a:gd name="connsiteY5" fmla="*/ 2163806 h 3682702"/>
              <a:gd name="connsiteX6" fmla="*/ 77359 w 1479840"/>
              <a:gd name="connsiteY6" fmla="*/ 707461 h 3682702"/>
              <a:gd name="connsiteX7" fmla="*/ 384470 w 1479840"/>
              <a:gd name="connsiteY7" fmla="*/ 74244 h 368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9840" h="3682702">
                <a:moveTo>
                  <a:pt x="259359" y="304879"/>
                </a:moveTo>
                <a:cubicBezTo>
                  <a:pt x="308581" y="322564"/>
                  <a:pt x="675569" y="-17037"/>
                  <a:pt x="783788" y="41166"/>
                </a:cubicBezTo>
                <a:cubicBezTo>
                  <a:pt x="892007" y="99369"/>
                  <a:pt x="1271179" y="-219990"/>
                  <a:pt x="1369348" y="322827"/>
                </a:cubicBezTo>
                <a:cubicBezTo>
                  <a:pt x="1467517" y="865644"/>
                  <a:pt x="1557339" y="2764765"/>
                  <a:pt x="1372802" y="3298070"/>
                </a:cubicBezTo>
                <a:cubicBezTo>
                  <a:pt x="1188266" y="3831375"/>
                  <a:pt x="487719" y="3711701"/>
                  <a:pt x="262129" y="3522657"/>
                </a:cubicBezTo>
                <a:cubicBezTo>
                  <a:pt x="36539" y="3333613"/>
                  <a:pt x="50059" y="2633005"/>
                  <a:pt x="19264" y="2163806"/>
                </a:cubicBezTo>
                <a:cubicBezTo>
                  <a:pt x="-11531" y="1694607"/>
                  <a:pt x="-14081" y="842928"/>
                  <a:pt x="77359" y="707461"/>
                </a:cubicBezTo>
                <a:cubicBezTo>
                  <a:pt x="110187" y="332428"/>
                  <a:pt x="387597" y="64619"/>
                  <a:pt x="384470" y="74244"/>
                </a:cubicBezTo>
              </a:path>
            </a:pathLst>
          </a:custGeom>
          <a:noFill/>
          <a:ln w="28575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rgbClr val="007434"/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21425" y="2865418"/>
            <a:ext cx="1282223" cy="32316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0000"/>
                </a:solidFill>
              </a:rPr>
              <a:t>АВТОРСКОЕ ОПИСАНИЕ</a:t>
            </a:r>
            <a:endParaRPr lang="ru-RU" sz="1050" b="1" dirty="0">
              <a:solidFill>
                <a:srgbClr val="FF0000"/>
              </a:solidFill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43010" y="3980741"/>
            <a:ext cx="1576662" cy="32316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0000"/>
                </a:solidFill>
              </a:rPr>
              <a:t>ФОРМАЛИЗОВАННОЕ ОПИСАНИЕ</a:t>
            </a:r>
            <a:endParaRPr lang="ru-RU" sz="1050" b="1" dirty="0">
              <a:solidFill>
                <a:srgbClr val="FF0000"/>
              </a:solidFill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3460799" y="333832"/>
            <a:ext cx="1576662" cy="16158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0000"/>
                </a:solidFill>
              </a:rPr>
              <a:t>СЛОВАРЬ</a:t>
            </a:r>
            <a:endParaRPr lang="ru-RU" sz="1050" b="1" dirty="0">
              <a:solidFill>
                <a:srgbClr val="FF0000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433169" y="2348880"/>
            <a:ext cx="1138907" cy="16158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0000"/>
                </a:solidFill>
              </a:rPr>
              <a:t>ТЕРМИН</a:t>
            </a:r>
            <a:endParaRPr lang="ru-RU" sz="105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H="1">
            <a:off x="4869037" y="2510463"/>
            <a:ext cx="133585" cy="1774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 стрелкой 24"/>
          <p:cNvCxnSpPr/>
          <p:nvPr/>
        </p:nvCxnSpPr>
        <p:spPr bwMode="auto">
          <a:xfrm>
            <a:off x="4249130" y="507860"/>
            <a:ext cx="0" cy="2462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940152" y="140492"/>
            <a:ext cx="1703056" cy="3231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0000"/>
                </a:solidFill>
              </a:rPr>
              <a:t>ХАРАКТЕРИСТИКА ТЕРМИНА</a:t>
            </a:r>
            <a:endParaRPr lang="ru-RU" sz="1050" b="1" dirty="0">
              <a:solidFill>
                <a:srgbClr val="FF0000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 bwMode="auto">
          <a:xfrm>
            <a:off x="6791680" y="463657"/>
            <a:ext cx="0" cy="2462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Соединительная линия уступом 30"/>
          <p:cNvCxnSpPr>
            <a:stCxn id="13" idx="1"/>
          </p:cNvCxnSpPr>
          <p:nvPr/>
        </p:nvCxnSpPr>
        <p:spPr>
          <a:xfrm rot="10800000" flipV="1">
            <a:off x="1403648" y="2687962"/>
            <a:ext cx="2588700" cy="2073186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  <a:headEnd type="oval" w="med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192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/>
          <a:stretch/>
        </p:blipFill>
        <p:spPr bwMode="auto">
          <a:xfrm>
            <a:off x="146449" y="622644"/>
            <a:ext cx="4190253" cy="375835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t="3637" r="-1"/>
          <a:stretch/>
        </p:blipFill>
        <p:spPr bwMode="auto">
          <a:xfrm>
            <a:off x="7145214" y="2708920"/>
            <a:ext cx="1572072" cy="1912760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/>
          <a:stretch/>
        </p:blipFill>
        <p:spPr bwMode="auto">
          <a:xfrm>
            <a:off x="6732240" y="692696"/>
            <a:ext cx="1561991" cy="2000326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4" t="1488"/>
          <a:stretch/>
        </p:blipFill>
        <p:spPr bwMode="auto">
          <a:xfrm>
            <a:off x="7573191" y="4658413"/>
            <a:ext cx="1535313" cy="1938939"/>
          </a:xfrm>
          <a:prstGeom prst="rect">
            <a:avLst/>
          </a:prstGeom>
          <a:noFill/>
          <a:ln w="952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38382" y="22122"/>
            <a:ext cx="89981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Использование формализованных описаний  позволяет создавать содержательные запросы к БД и автоматически генерировать соответствующие карты </a:t>
            </a:r>
            <a:endParaRPr lang="en-US" sz="1600" b="1" dirty="0" smtClean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6449" y="3861328"/>
            <a:ext cx="4425551" cy="2520000"/>
            <a:chOff x="1996367" y="2564864"/>
            <a:chExt cx="4425551" cy="252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388" y="2564864"/>
              <a:ext cx="3114530" cy="2520000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92D050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146939" y="2758966"/>
              <a:ext cx="1209192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err="1" smtClean="0"/>
                <a:t>Геол.возраст</a:t>
              </a:r>
              <a:endParaRPr lang="ru-RU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89452" y="3007594"/>
              <a:ext cx="1484393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Районирование (по СЛ)</a:t>
              </a:r>
              <a:endParaRPr lang="ru-RU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80931" y="3298750"/>
              <a:ext cx="1150400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Название породы</a:t>
              </a:r>
              <a:endParaRPr lang="ru-RU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67944" y="3573016"/>
              <a:ext cx="543451" cy="153888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генезис</a:t>
              </a:r>
              <a:endParaRPr lang="ru-RU" sz="1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17050" y="3933056"/>
              <a:ext cx="1939126" cy="226591"/>
            </a:xfrm>
            <a:prstGeom prst="rect">
              <a:avLst/>
            </a:prstGeom>
            <a:solidFill>
              <a:srgbClr val="FFFFCC">
                <a:alpha val="87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72000" tIns="7200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Хим. и  физ. </a:t>
              </a:r>
              <a:r>
                <a:rPr lang="ru-RU" sz="1000" dirty="0" err="1" smtClean="0"/>
                <a:t>св-ва</a:t>
              </a:r>
              <a:r>
                <a:rPr lang="ru-RU" sz="1000" dirty="0" smtClean="0"/>
                <a:t>  горных пород</a:t>
              </a:r>
              <a:endParaRPr lang="ru-RU" sz="1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37018" y="4535225"/>
              <a:ext cx="1049595" cy="307777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defRPr sz="800" b="1" i="1">
                  <a:solidFill>
                    <a:srgbClr val="FF0000"/>
                  </a:solidFill>
                </a:defRPr>
              </a:lvl1pPr>
            </a:lstStyle>
            <a:p>
              <a:r>
                <a:rPr lang="ru-RU" sz="1000" dirty="0" smtClean="0"/>
                <a:t>Обстановки формирования</a:t>
              </a:r>
              <a:endParaRPr lang="ru-RU" sz="1000" dirty="0"/>
            </a:p>
          </p:txBody>
        </p:sp>
        <p:sp>
          <p:nvSpPr>
            <p:cNvPr id="33" name="TextBox 33"/>
            <p:cNvSpPr txBox="1">
              <a:spLocks noChangeArrowheads="1"/>
            </p:cNvSpPr>
            <p:nvPr/>
          </p:nvSpPr>
          <p:spPr bwMode="auto">
            <a:xfrm>
              <a:off x="1996367" y="3573016"/>
              <a:ext cx="1686308" cy="13290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glow rad="88900">
                <a:srgbClr val="996600">
                  <a:alpha val="40000"/>
                </a:srgbClr>
              </a:glow>
            </a:effectLst>
            <a:extLst/>
          </p:spPr>
          <p:txBody>
            <a:bodyPr wrap="square" lIns="36000" tIns="36000" rIns="0" bIns="0">
              <a:spAutoFit/>
            </a:bodyPr>
            <a:lstStyle>
              <a:defPPr>
                <a:defRPr lang="ru-RU"/>
              </a:defPPr>
              <a:lvl1pPr>
                <a:defRPr sz="1400" b="1" i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Окно </a:t>
              </a:r>
              <a:r>
                <a:rPr lang="en-US" dirty="0"/>
                <a:t>“</a:t>
              </a:r>
              <a:r>
                <a:rPr lang="en-US" dirty="0" err="1"/>
                <a:t>MapGet</a:t>
              </a:r>
              <a:r>
                <a:rPr lang="en-US" dirty="0"/>
                <a:t>”-</a:t>
              </a:r>
              <a:r>
                <a:rPr lang="ru-RU" dirty="0"/>
                <a:t> интерактивного инструмента для формирования запросов к БД </a:t>
              </a:r>
              <a:r>
                <a:rPr lang="ru-RU" dirty="0" err="1"/>
                <a:t>Госгеолкарт</a:t>
              </a:r>
              <a:endParaRPr lang="ru-RU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27621" y="1298474"/>
            <a:ext cx="1816414" cy="7134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sz="1100" i="0" dirty="0" smtClean="0"/>
              <a:t>Запрос-</a:t>
            </a:r>
            <a:endParaRPr lang="en-US" sz="1100" i="0" dirty="0" smtClean="0"/>
          </a:p>
          <a:p>
            <a:r>
              <a:rPr lang="ru-RU" sz="1100" i="0" dirty="0" smtClean="0"/>
              <a:t>Геологический возраст</a:t>
            </a:r>
            <a:r>
              <a:rPr lang="en-US" sz="1100" i="0" dirty="0" smtClean="0"/>
              <a:t>:</a:t>
            </a:r>
          </a:p>
          <a:p>
            <a:r>
              <a:rPr lang="ru-RU" sz="1100" i="0" dirty="0" smtClean="0"/>
              <a:t>от</a:t>
            </a:r>
            <a:r>
              <a:rPr lang="en-US" sz="1100" i="0" dirty="0" smtClean="0"/>
              <a:t> “</a:t>
            </a:r>
            <a:r>
              <a:rPr lang="ru-RU" sz="1100" i="0" dirty="0" smtClean="0">
                <a:solidFill>
                  <a:srgbClr val="FFFF00"/>
                </a:solidFill>
              </a:rPr>
              <a:t>Кембрий поздний</a:t>
            </a:r>
            <a:r>
              <a:rPr lang="en-US" sz="1100" i="0" dirty="0" smtClean="0"/>
              <a:t>”</a:t>
            </a:r>
          </a:p>
          <a:p>
            <a:r>
              <a:rPr lang="ru-RU" sz="1100" i="0" dirty="0" smtClean="0"/>
              <a:t>до</a:t>
            </a:r>
            <a:r>
              <a:rPr lang="en-US" sz="1100" i="0" dirty="0" smtClean="0"/>
              <a:t> «</a:t>
            </a:r>
            <a:r>
              <a:rPr lang="ru-RU" sz="1100" i="0" dirty="0" smtClean="0">
                <a:solidFill>
                  <a:srgbClr val="FFFF00"/>
                </a:solidFill>
              </a:rPr>
              <a:t>Юра поздняя  </a:t>
            </a:r>
            <a:r>
              <a:rPr lang="en-US" sz="1100" i="0" dirty="0" smtClean="0">
                <a:solidFill>
                  <a:srgbClr val="FFFF00"/>
                </a:solidFill>
              </a:rPr>
              <a:t>-</a:t>
            </a:r>
            <a:r>
              <a:rPr lang="ru-RU" sz="1100" i="0" dirty="0" smtClean="0">
                <a:solidFill>
                  <a:srgbClr val="FFFF00"/>
                </a:solidFill>
              </a:rPr>
              <a:t> </a:t>
            </a:r>
            <a:r>
              <a:rPr lang="ru-RU" sz="1100" i="0" dirty="0" err="1" smtClean="0">
                <a:solidFill>
                  <a:srgbClr val="FFFF00"/>
                </a:solidFill>
              </a:rPr>
              <a:t>титон</a:t>
            </a:r>
            <a:r>
              <a:rPr lang="en-US" sz="1100" i="0" dirty="0" smtClean="0"/>
              <a:t>”</a:t>
            </a:r>
            <a:endParaRPr lang="ru-RU" sz="1100" i="0" dirty="0"/>
          </a:p>
        </p:txBody>
      </p:sp>
      <p:sp>
        <p:nvSpPr>
          <p:cNvPr id="39" name="TextBox 38"/>
          <p:cNvSpPr txBox="1"/>
          <p:nvPr/>
        </p:nvSpPr>
        <p:spPr>
          <a:xfrm>
            <a:off x="5406735" y="2708920"/>
            <a:ext cx="1685545" cy="24985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sz="1200" i="0" dirty="0" smtClean="0"/>
              <a:t>Запрос-</a:t>
            </a:r>
            <a:endParaRPr lang="en-US" sz="1200" i="0" dirty="0"/>
          </a:p>
          <a:p>
            <a:r>
              <a:rPr lang="ru-RU" sz="1200" i="0" dirty="0"/>
              <a:t>Геологический возраст</a:t>
            </a:r>
            <a:r>
              <a:rPr lang="en-US" sz="1200" i="0" dirty="0"/>
              <a:t>:</a:t>
            </a:r>
          </a:p>
          <a:p>
            <a:r>
              <a:rPr lang="ru-RU" sz="1200" i="0" dirty="0"/>
              <a:t>от</a:t>
            </a:r>
            <a:r>
              <a:rPr lang="en-US" sz="1200" i="0" dirty="0"/>
              <a:t> “</a:t>
            </a:r>
            <a:r>
              <a:rPr lang="ru-RU" sz="1200" i="0" dirty="0">
                <a:solidFill>
                  <a:srgbClr val="FFFF00"/>
                </a:solidFill>
              </a:rPr>
              <a:t>Кембрий поздний</a:t>
            </a:r>
            <a:r>
              <a:rPr lang="en-US" sz="1200" i="0" dirty="0"/>
              <a:t>”</a:t>
            </a:r>
          </a:p>
          <a:p>
            <a:r>
              <a:rPr lang="ru-RU" sz="1200" i="0" dirty="0"/>
              <a:t>до</a:t>
            </a:r>
            <a:r>
              <a:rPr lang="en-US" sz="1200" i="0" dirty="0"/>
              <a:t> «</a:t>
            </a:r>
            <a:r>
              <a:rPr lang="ru-RU" sz="1200" i="0" dirty="0">
                <a:solidFill>
                  <a:srgbClr val="FFFF00"/>
                </a:solidFill>
              </a:rPr>
              <a:t>Юра поздняя  </a:t>
            </a:r>
            <a:r>
              <a:rPr lang="en-US" sz="1200" i="0" dirty="0">
                <a:solidFill>
                  <a:srgbClr val="FFFF00"/>
                </a:solidFill>
              </a:rPr>
              <a:t>-</a:t>
            </a:r>
            <a:r>
              <a:rPr lang="ru-RU" sz="1200" i="0" dirty="0">
                <a:solidFill>
                  <a:srgbClr val="FFFF00"/>
                </a:solidFill>
              </a:rPr>
              <a:t> </a:t>
            </a:r>
            <a:r>
              <a:rPr lang="ru-RU" sz="1200" i="0" dirty="0" err="1">
                <a:solidFill>
                  <a:srgbClr val="FFFF00"/>
                </a:solidFill>
              </a:rPr>
              <a:t>титон</a:t>
            </a:r>
            <a:r>
              <a:rPr lang="en-US" sz="1200" i="0" dirty="0"/>
              <a:t>”</a:t>
            </a:r>
            <a:endParaRPr lang="ru-RU" sz="1200" i="0" dirty="0"/>
          </a:p>
          <a:p>
            <a:r>
              <a:rPr lang="en-US" sz="1400" i="0" dirty="0" smtClean="0"/>
              <a:t>+</a:t>
            </a:r>
            <a:r>
              <a:rPr lang="en-US" sz="1200" i="0" dirty="0" smtClean="0"/>
              <a:t> </a:t>
            </a:r>
            <a:r>
              <a:rPr lang="ru-RU" sz="1200" i="0" dirty="0" smtClean="0"/>
              <a:t>Генезис</a:t>
            </a:r>
            <a:r>
              <a:rPr lang="en-US" sz="1200" i="0" dirty="0" smtClean="0"/>
              <a:t>:</a:t>
            </a:r>
          </a:p>
          <a:p>
            <a:r>
              <a:rPr lang="en-US" sz="1200" i="0" dirty="0" smtClean="0"/>
              <a:t>“</a:t>
            </a:r>
            <a:r>
              <a:rPr lang="ru-RU" sz="1200" i="0" dirty="0" smtClean="0">
                <a:solidFill>
                  <a:srgbClr val="FFFF00"/>
                </a:solidFill>
              </a:rPr>
              <a:t>магматический </a:t>
            </a:r>
            <a:r>
              <a:rPr lang="en-US" sz="1200" i="0" dirty="0" smtClean="0">
                <a:solidFill>
                  <a:srgbClr val="FFFF00"/>
                </a:solidFill>
              </a:rPr>
              <a:t>– </a:t>
            </a:r>
            <a:r>
              <a:rPr lang="ru-RU" sz="1200" i="0" dirty="0" smtClean="0">
                <a:solidFill>
                  <a:srgbClr val="FFFF00"/>
                </a:solidFill>
              </a:rPr>
              <a:t>плутонический генезис</a:t>
            </a:r>
            <a:r>
              <a:rPr lang="en-US" sz="1200" i="0" dirty="0" smtClean="0"/>
              <a:t>”</a:t>
            </a:r>
            <a:endParaRPr lang="ru-RU" sz="1200" i="0" dirty="0"/>
          </a:p>
          <a:p>
            <a:r>
              <a:rPr lang="en-US" sz="1200" i="0" dirty="0"/>
              <a:t>+ </a:t>
            </a:r>
            <a:r>
              <a:rPr lang="ru-RU" sz="1200" i="0" dirty="0" smtClean="0"/>
              <a:t>Химические свойства</a:t>
            </a:r>
            <a:r>
              <a:rPr lang="en-US" sz="1200" i="0" dirty="0" smtClean="0"/>
              <a:t>:</a:t>
            </a:r>
          </a:p>
          <a:p>
            <a:r>
              <a:rPr lang="en-US" sz="1200" i="0" dirty="0" smtClean="0"/>
              <a:t>“</a:t>
            </a:r>
            <a:r>
              <a:rPr lang="ru-RU" sz="1200" i="0" dirty="0" smtClean="0">
                <a:solidFill>
                  <a:srgbClr val="FFFF00"/>
                </a:solidFill>
              </a:rPr>
              <a:t>Силикатный состав</a:t>
            </a:r>
            <a:r>
              <a:rPr lang="en-US" sz="1200" i="0" dirty="0" smtClean="0"/>
              <a:t>”</a:t>
            </a:r>
            <a:endParaRPr lang="ru-RU" sz="1200" i="0" dirty="0" smtClean="0"/>
          </a:p>
          <a:p>
            <a:endParaRPr lang="ru-RU" sz="1200" i="0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-36512" y="6658882"/>
            <a:ext cx="9289032" cy="262791"/>
            <a:chOff x="-36512" y="6658882"/>
            <a:chExt cx="9180513" cy="262791"/>
          </a:xfrm>
        </p:grpSpPr>
        <p:sp>
          <p:nvSpPr>
            <p:cNvPr id="42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4" name="Picture 5" descr="logo VSEGEI dark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5" name="TextBox 44"/>
          <p:cNvSpPr txBox="1"/>
          <p:nvPr/>
        </p:nvSpPr>
        <p:spPr>
          <a:xfrm>
            <a:off x="5849399" y="5386343"/>
            <a:ext cx="1674929" cy="100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88900">
              <a:srgbClr val="996600">
                <a:alpha val="40000"/>
              </a:srgbClr>
            </a:glow>
          </a:effectLst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050" b="1" i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Запрос-</a:t>
            </a:r>
            <a:endParaRPr lang="en-US" dirty="0"/>
          </a:p>
          <a:p>
            <a:r>
              <a:rPr lang="ru-RU" dirty="0" smtClean="0"/>
              <a:t>Районирование по Алтае-Саянской СЛ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ru-RU" dirty="0" smtClean="0">
                <a:solidFill>
                  <a:srgbClr val="FFFF00"/>
                </a:solidFill>
              </a:rPr>
              <a:t>Мезозойские бассейны угленосного осадконакопления</a:t>
            </a:r>
            <a:r>
              <a:rPr lang="en-US" dirty="0" smtClean="0"/>
              <a:t>”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17" idx="3"/>
            <a:endCxn id="45" idx="1"/>
          </p:cNvCxnSpPr>
          <p:nvPr/>
        </p:nvCxnSpPr>
        <p:spPr>
          <a:xfrm>
            <a:off x="4572000" y="5121328"/>
            <a:ext cx="1277399" cy="767939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7" idx="3"/>
            <a:endCxn id="39" idx="1"/>
          </p:cNvCxnSpPr>
          <p:nvPr/>
        </p:nvCxnSpPr>
        <p:spPr>
          <a:xfrm flipV="1">
            <a:off x="4572000" y="3958202"/>
            <a:ext cx="834735" cy="1163126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7" idx="3"/>
            <a:endCxn id="37" idx="1"/>
          </p:cNvCxnSpPr>
          <p:nvPr/>
        </p:nvCxnSpPr>
        <p:spPr>
          <a:xfrm flipV="1">
            <a:off x="4572000" y="1655204"/>
            <a:ext cx="455621" cy="3466124"/>
          </a:xfrm>
          <a:prstGeom prst="straightConnector1">
            <a:avLst/>
          </a:prstGeom>
          <a:ln w="41275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542856" y="1484784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970833" y="3501008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452320" y="5610000"/>
            <a:ext cx="602358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  <a:gs pos="47000">
                  <a:schemeClr val="accent1">
                    <a:shade val="67500"/>
                    <a:satMod val="115000"/>
                  </a:schemeClr>
                </a:gs>
              </a:gsLst>
              <a:lin ang="0" scaled="1"/>
              <a:tileRect/>
            </a:gradFill>
            <a:tailEnd type="stealth" w="med" len="lg"/>
          </a:ln>
          <a:effectLst>
            <a:outerShdw blurRad="50800" dist="50800" dir="36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81" y="781994"/>
            <a:ext cx="2892632" cy="682682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>
            <a:solidFill>
              <a:schemeClr val="bg1"/>
            </a:solidFill>
          </a:ln>
          <a:effectLst>
            <a:glow rad="88900">
              <a:srgbClr val="996600">
                <a:alpha val="40000"/>
              </a:srgbClr>
            </a:glow>
          </a:effectLst>
          <a:extLst/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sz="1400" i="1" dirty="0" smtClean="0">
                <a:solidFill>
                  <a:schemeClr val="bg1"/>
                </a:solidFill>
              </a:rPr>
              <a:t>4 </a:t>
            </a:r>
            <a:r>
              <a:rPr lang="ru-RU" sz="1400" i="1" dirty="0" smtClean="0">
                <a:solidFill>
                  <a:schemeClr val="bg1"/>
                </a:solidFill>
              </a:rPr>
              <a:t>листа ГК-1000/3 </a:t>
            </a:r>
            <a:r>
              <a:rPr lang="en-US" sz="1400" i="1" dirty="0" smtClean="0">
                <a:solidFill>
                  <a:schemeClr val="bg1"/>
                </a:solidFill>
              </a:rPr>
              <a:t>(M-45, M-46, N-45, N-46) </a:t>
            </a:r>
            <a:r>
              <a:rPr lang="ru-RU" sz="1400" i="1" dirty="0" smtClean="0">
                <a:solidFill>
                  <a:schemeClr val="bg1"/>
                </a:solidFill>
              </a:rPr>
              <a:t>загруженные в Алтае-Саянской серийной легенде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61" name="Блок-схема: процесс 60"/>
          <p:cNvSpPr/>
          <p:nvPr/>
        </p:nvSpPr>
        <p:spPr bwMode="auto">
          <a:xfrm>
            <a:off x="-4224" y="5977963"/>
            <a:ext cx="9129712" cy="891368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66FF66">
                  <a:alpha val="91000"/>
                </a:srgbClr>
              </a:gs>
              <a:gs pos="63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5" name="Блок-схема: процесс 4"/>
          <p:cNvSpPr/>
          <p:nvPr/>
        </p:nvSpPr>
        <p:spPr bwMode="auto">
          <a:xfrm>
            <a:off x="-36512" y="2075606"/>
            <a:ext cx="9162000" cy="1224136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FF99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grpSp>
        <p:nvGrpSpPr>
          <p:cNvPr id="7179" name="Группа 5"/>
          <p:cNvGrpSpPr>
            <a:grpSpLocks/>
          </p:cNvGrpSpPr>
          <p:nvPr/>
        </p:nvGrpSpPr>
        <p:grpSpPr bwMode="auto">
          <a:xfrm>
            <a:off x="2951163" y="2507754"/>
            <a:ext cx="5688012" cy="525463"/>
            <a:chOff x="2771936" y="2471518"/>
            <a:chExt cx="5688360" cy="525434"/>
          </a:xfrm>
        </p:grpSpPr>
        <p:sp>
          <p:nvSpPr>
            <p:cNvPr id="37" name="Прямоугольник с одним вырезанным скругленным углом 36"/>
            <p:cNvSpPr/>
            <p:nvPr/>
          </p:nvSpPr>
          <p:spPr bwMode="auto">
            <a:xfrm>
              <a:off x="2771936" y="2493742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200" dirty="0">
                  <a:cs typeface="+mn-cs"/>
                </a:rPr>
                <a:t>Сервис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cs typeface="+mn-cs"/>
                </a:rPr>
                <a:t>WMS</a:t>
              </a:r>
              <a:endParaRPr lang="ru-RU" sz="1200" dirty="0">
                <a:cs typeface="+mn-cs"/>
              </a:endParaRPr>
            </a:p>
          </p:txBody>
        </p:sp>
        <p:sp>
          <p:nvSpPr>
            <p:cNvPr id="42" name="Прямоугольник с одним вырезанным скругленным углом 41"/>
            <p:cNvSpPr/>
            <p:nvPr/>
          </p:nvSpPr>
          <p:spPr bwMode="auto">
            <a:xfrm>
              <a:off x="3888016" y="2471518"/>
              <a:ext cx="1224038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200" dirty="0">
                  <a:cs typeface="+mn-cs"/>
                </a:rPr>
                <a:t>Сервис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cs typeface="+mn-cs"/>
                </a:rPr>
                <a:t>WFS</a:t>
              </a:r>
              <a:endParaRPr lang="ru-RU" sz="1200" dirty="0">
                <a:cs typeface="+mn-cs"/>
              </a:endParaRPr>
            </a:p>
          </p:txBody>
        </p:sp>
        <p:sp>
          <p:nvSpPr>
            <p:cNvPr id="43" name="Прямоугольник с одним вырезанным скругленным углом 42"/>
            <p:cNvSpPr/>
            <p:nvPr/>
          </p:nvSpPr>
          <p:spPr bwMode="auto">
            <a:xfrm>
              <a:off x="5004098" y="2471518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200" dirty="0" err="1">
                  <a:cs typeface="+mn-cs"/>
                </a:rPr>
                <a:t>GeoSciML</a:t>
              </a:r>
              <a:r>
                <a:rPr lang="en-US" sz="1200" dirty="0">
                  <a:cs typeface="+mn-cs"/>
                </a:rPr>
                <a:t> Wrapper</a:t>
              </a:r>
              <a:endParaRPr lang="ru-RU" sz="1200" dirty="0">
                <a:cs typeface="+mn-cs"/>
              </a:endParaRPr>
            </a:p>
          </p:txBody>
        </p:sp>
        <p:sp>
          <p:nvSpPr>
            <p:cNvPr id="44" name="Прямоугольник с одним вырезанным скругленным углом 43"/>
            <p:cNvSpPr/>
            <p:nvPr/>
          </p:nvSpPr>
          <p:spPr bwMode="auto">
            <a:xfrm>
              <a:off x="6120178" y="2471518"/>
              <a:ext cx="1224038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200" dirty="0">
                  <a:cs typeface="+mn-cs"/>
                </a:rPr>
                <a:t>Сервис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>
                  <a:cs typeface="+mn-cs"/>
                </a:rPr>
                <a:t>CSW</a:t>
              </a:r>
              <a:endParaRPr lang="ru-RU" sz="1200" dirty="0">
                <a:cs typeface="+mn-cs"/>
              </a:endParaRPr>
            </a:p>
          </p:txBody>
        </p:sp>
        <p:sp>
          <p:nvSpPr>
            <p:cNvPr id="45" name="Прямоугольник с одним вырезанным скругленным углом 44"/>
            <p:cNvSpPr/>
            <p:nvPr/>
          </p:nvSpPr>
          <p:spPr bwMode="auto">
            <a:xfrm>
              <a:off x="7236259" y="2471518"/>
              <a:ext cx="1224037" cy="503210"/>
            </a:xfrm>
            <a:prstGeom prst="snipRoundRect">
              <a:avLst>
                <a:gd name="adj1" fmla="val 49654"/>
                <a:gd name="adj2" fmla="val 50000"/>
              </a:avLst>
            </a:prstGeom>
            <a:gradFill>
              <a:gsLst>
                <a:gs pos="0">
                  <a:srgbClr val="DDEBCF"/>
                </a:gs>
                <a:gs pos="67000">
                  <a:srgbClr val="FFFF99"/>
                </a:gs>
                <a:gs pos="91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200" dirty="0">
                  <a:cs typeface="+mn-cs"/>
                </a:rPr>
                <a:t>Сервис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200" dirty="0" err="1">
                  <a:cs typeface="+mn-cs"/>
                </a:rPr>
                <a:t>ArcSDE</a:t>
              </a:r>
              <a:endParaRPr lang="ru-RU" sz="1200" dirty="0">
                <a:cs typeface="+mn-cs"/>
              </a:endParaRPr>
            </a:p>
          </p:txBody>
        </p:sp>
      </p:grpSp>
      <p:sp>
        <p:nvSpPr>
          <p:cNvPr id="53" name="Блок-схема: процесс 52"/>
          <p:cNvSpPr/>
          <p:nvPr/>
        </p:nvSpPr>
        <p:spPr bwMode="auto">
          <a:xfrm>
            <a:off x="-36512" y="3285288"/>
            <a:ext cx="9162000" cy="154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9900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2951163" y="3382583"/>
            <a:ext cx="5589837" cy="1280644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dirty="0">
                <a:cs typeface="+mn-cs"/>
              </a:rPr>
              <a:t>БД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 err="1" smtClean="0">
                <a:cs typeface="+mn-cs"/>
              </a:rPr>
              <a:t>Госгеолкарт</a:t>
            </a:r>
            <a:endParaRPr lang="ru-RU" dirty="0">
              <a:cs typeface="+mn-cs"/>
            </a:endParaRPr>
          </a:p>
        </p:txBody>
      </p:sp>
      <p:sp>
        <p:nvSpPr>
          <p:cNvPr id="54" name="Блок-схема: процесс 53"/>
          <p:cNvSpPr/>
          <p:nvPr/>
        </p:nvSpPr>
        <p:spPr bwMode="auto">
          <a:xfrm>
            <a:off x="-36512" y="4833288"/>
            <a:ext cx="9180512" cy="1188000"/>
          </a:xfrm>
          <a:prstGeom prst="flowChartProcess">
            <a:avLst/>
          </a:prstGeom>
          <a:gradFill flip="none" rotWithShape="1">
            <a:gsLst>
              <a:gs pos="0">
                <a:srgbClr val="003366"/>
              </a:gs>
              <a:gs pos="89000">
                <a:srgbClr val="FFFF99"/>
              </a:gs>
              <a:gs pos="66000">
                <a:srgbClr val="003366"/>
              </a:gs>
            </a:gsLst>
            <a:lin ang="10800000" scaled="1"/>
            <a:tileRect/>
          </a:gradFill>
          <a:ln w="9525" cap="flat" cmpd="sng" algn="ctr">
            <a:gradFill flip="none" rotWithShape="1">
              <a:gsLst>
                <a:gs pos="0">
                  <a:srgbClr val="FFFF66"/>
                </a:gs>
                <a:gs pos="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10800000" scaled="1"/>
              <a:tileRect/>
            </a:gra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2" name="Прямоугольник с одним вырезанным скругленным углом 1"/>
          <p:cNvSpPr/>
          <p:nvPr/>
        </p:nvSpPr>
        <p:spPr bwMode="auto">
          <a:xfrm>
            <a:off x="5967302" y="5482175"/>
            <a:ext cx="1284768" cy="238768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FFFF99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>
                <a:cs typeface="+mn-cs"/>
              </a:rPr>
              <a:t>Утилиты </a:t>
            </a:r>
            <a:r>
              <a:rPr lang="en-US" sz="1100" dirty="0">
                <a:cs typeface="+mn-cs"/>
              </a:rPr>
              <a:t>ENTRY</a:t>
            </a:r>
            <a:endParaRPr lang="ru-RU" sz="1100" dirty="0">
              <a:cs typeface="+mn-cs"/>
            </a:endParaRPr>
          </a:p>
        </p:txBody>
      </p:sp>
      <p:sp>
        <p:nvSpPr>
          <p:cNvPr id="47" name="Прямоугольник с одним вырезанным скругленным углом 46"/>
          <p:cNvSpPr/>
          <p:nvPr/>
        </p:nvSpPr>
        <p:spPr bwMode="auto">
          <a:xfrm>
            <a:off x="4293099" y="5482818"/>
            <a:ext cx="1403111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FFFF99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cs typeface="+mn-cs"/>
              </a:rPr>
              <a:t>MapLith</a:t>
            </a:r>
            <a:endParaRPr lang="ru-RU" sz="1100" dirty="0">
              <a:cs typeface="+mn-cs"/>
            </a:endParaRPr>
          </a:p>
        </p:txBody>
      </p:sp>
      <p:sp>
        <p:nvSpPr>
          <p:cNvPr id="49" name="Прямоугольник с одним вырезанным скругленным углом 48"/>
          <p:cNvSpPr/>
          <p:nvPr/>
        </p:nvSpPr>
        <p:spPr bwMode="auto">
          <a:xfrm>
            <a:off x="7523163" y="5482175"/>
            <a:ext cx="1333500" cy="238768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FFFF99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cs typeface="+mn-cs"/>
              </a:rPr>
              <a:t>MapGet</a:t>
            </a:r>
            <a:endParaRPr lang="ru-RU" sz="1100" dirty="0">
              <a:cs typeface="+mn-cs"/>
            </a:endParaRPr>
          </a:p>
        </p:txBody>
      </p:sp>
      <p:sp>
        <p:nvSpPr>
          <p:cNvPr id="46" name="Прямоугольник с одним вырезанным скругленным углом 45"/>
          <p:cNvSpPr/>
          <p:nvPr/>
        </p:nvSpPr>
        <p:spPr bwMode="auto">
          <a:xfrm>
            <a:off x="14288" y="5414467"/>
            <a:ext cx="2447925" cy="5619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Клиентские приложения для загрузки  данных и администрирования системы</a:t>
            </a:r>
          </a:p>
        </p:txBody>
      </p:sp>
      <p:sp>
        <p:nvSpPr>
          <p:cNvPr id="56" name="Прямоугольник с одним вырезанным скругленным углом 55"/>
          <p:cNvSpPr/>
          <p:nvPr/>
        </p:nvSpPr>
        <p:spPr bwMode="auto">
          <a:xfrm>
            <a:off x="0" y="4833442"/>
            <a:ext cx="3095625" cy="6381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УРОВЕНЬ КЛИЕНТСКИХ ПРИЛОЖЕНИЙ ДЛЯ УПРАВЛЕНИЯ СИСТЕМОЙ </a:t>
            </a:r>
          </a:p>
        </p:txBody>
      </p:sp>
      <p:sp>
        <p:nvSpPr>
          <p:cNvPr id="58" name="Прямоугольник с одним вырезанным скругленным углом 57"/>
          <p:cNvSpPr/>
          <p:nvPr/>
        </p:nvSpPr>
        <p:spPr bwMode="auto">
          <a:xfrm>
            <a:off x="-1588" y="3884117"/>
            <a:ext cx="2449513" cy="71596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Схемы базы данных – </a:t>
            </a:r>
            <a:r>
              <a:rPr lang="en-US" sz="1200" dirty="0">
                <a:cs typeface="+mn-cs"/>
              </a:rPr>
              <a:t>CATALOG, NADMUSER, VECTOR, GEONETWORK, MDSYS </a:t>
            </a:r>
            <a:r>
              <a:rPr lang="ru-RU" sz="1200" dirty="0">
                <a:cs typeface="+mn-cs"/>
              </a:rPr>
              <a:t>и т.д.</a:t>
            </a:r>
          </a:p>
        </p:txBody>
      </p:sp>
      <p:sp>
        <p:nvSpPr>
          <p:cNvPr id="59" name="Прямоугольник с одним вырезанным скругленным углом 58"/>
          <p:cNvSpPr/>
          <p:nvPr/>
        </p:nvSpPr>
        <p:spPr bwMode="auto">
          <a:xfrm>
            <a:off x="9525" y="3547567"/>
            <a:ext cx="3095625" cy="27781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ЯДРО </a:t>
            </a:r>
            <a:r>
              <a:rPr lang="ru-RU" sz="1400" b="1" dirty="0" smtClean="0">
                <a:cs typeface="+mn-cs"/>
              </a:rPr>
              <a:t>СИСТЕМЫ</a:t>
            </a:r>
            <a:endParaRPr lang="ru-RU" sz="1400" b="1" dirty="0">
              <a:cs typeface="+mn-cs"/>
            </a:endParaRPr>
          </a:p>
        </p:txBody>
      </p:sp>
      <p:sp>
        <p:nvSpPr>
          <p:cNvPr id="60" name="Прямоугольник с одним вырезанным скругленным углом 59"/>
          <p:cNvSpPr/>
          <p:nvPr/>
        </p:nvSpPr>
        <p:spPr bwMode="auto">
          <a:xfrm>
            <a:off x="-36513" y="2099767"/>
            <a:ext cx="3095626" cy="6381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УРОВЕНЬ СЕРВЕРНЫХ</a:t>
            </a:r>
          </a:p>
          <a:p>
            <a:pPr>
              <a:lnSpc>
                <a:spcPct val="80000"/>
              </a:lnSpc>
              <a:defRPr/>
            </a:pPr>
            <a:r>
              <a:rPr lang="ru-RU" sz="1400" b="1" dirty="0">
                <a:cs typeface="+mn-cs"/>
              </a:rPr>
              <a:t>ПРИЛОЖЕНИЙ ДЛЯ ДОСТУПА К ДАННЫМ </a:t>
            </a:r>
          </a:p>
        </p:txBody>
      </p:sp>
      <p:sp>
        <p:nvSpPr>
          <p:cNvPr id="9" name="Выноска со стрелками влево/вправо 8"/>
          <p:cNvSpPr/>
          <p:nvPr/>
        </p:nvSpPr>
        <p:spPr bwMode="auto">
          <a:xfrm rot="5400000">
            <a:off x="302367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cs typeface="+mn-cs"/>
              </a:rPr>
              <a:t>WMS</a:t>
            </a:r>
            <a:endParaRPr lang="ru-RU" sz="1400" dirty="0">
              <a:cs typeface="+mn-cs"/>
            </a:endParaRPr>
          </a:p>
        </p:txBody>
      </p:sp>
      <p:sp>
        <p:nvSpPr>
          <p:cNvPr id="63" name="Выноска со стрелками влево/вправо 62"/>
          <p:cNvSpPr/>
          <p:nvPr/>
        </p:nvSpPr>
        <p:spPr bwMode="auto">
          <a:xfrm rot="5400000">
            <a:off x="4140301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cs typeface="+mn-cs"/>
              </a:rPr>
              <a:t>WFS</a:t>
            </a:r>
            <a:endParaRPr lang="ru-RU" sz="1400" dirty="0">
              <a:cs typeface="+mn-cs"/>
            </a:endParaRPr>
          </a:p>
        </p:txBody>
      </p:sp>
      <p:sp>
        <p:nvSpPr>
          <p:cNvPr id="64" name="Выноска со стрелками влево/вправо 63"/>
          <p:cNvSpPr/>
          <p:nvPr/>
        </p:nvSpPr>
        <p:spPr bwMode="auto">
          <a:xfrm rot="5400000">
            <a:off x="5183846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200" dirty="0" err="1">
                <a:cs typeface="+mn-cs"/>
              </a:rPr>
              <a:t>GeoSciML</a:t>
            </a:r>
            <a:endParaRPr lang="ru-RU" sz="1200" dirty="0">
              <a:cs typeface="+mn-cs"/>
            </a:endParaRPr>
          </a:p>
        </p:txBody>
      </p:sp>
      <p:sp>
        <p:nvSpPr>
          <p:cNvPr id="65" name="Выноска со стрелками влево/вправо 64"/>
          <p:cNvSpPr/>
          <p:nvPr/>
        </p:nvSpPr>
        <p:spPr bwMode="auto">
          <a:xfrm rot="5400000">
            <a:off x="636299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cs typeface="+mn-cs"/>
              </a:rPr>
              <a:t>CSW</a:t>
            </a:r>
            <a:endParaRPr lang="ru-RU" sz="1400" dirty="0">
              <a:cs typeface="+mn-cs"/>
            </a:endParaRPr>
          </a:p>
        </p:txBody>
      </p:sp>
      <p:sp>
        <p:nvSpPr>
          <p:cNvPr id="66" name="Выноска со стрелками влево/вправо 65"/>
          <p:cNvSpPr/>
          <p:nvPr/>
        </p:nvSpPr>
        <p:spPr bwMode="auto">
          <a:xfrm rot="5400000">
            <a:off x="7488034" y="1476002"/>
            <a:ext cx="1025676" cy="720080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 err="1">
                <a:cs typeface="+mn-cs"/>
              </a:rPr>
              <a:t>ArcSDE</a:t>
            </a:r>
            <a:endParaRPr lang="ru-RU" sz="1400" dirty="0">
              <a:cs typeface="+mn-cs"/>
            </a:endParaRPr>
          </a:p>
        </p:txBody>
      </p:sp>
      <p:sp>
        <p:nvSpPr>
          <p:cNvPr id="10" name="Правая фигурная скобка 9"/>
          <p:cNvSpPr/>
          <p:nvPr/>
        </p:nvSpPr>
        <p:spPr bwMode="auto">
          <a:xfrm rot="-5400000">
            <a:off x="5557160" y="-1588628"/>
            <a:ext cx="324035" cy="5643645"/>
          </a:xfrm>
          <a:prstGeom prst="rightBrace">
            <a:avLst>
              <a:gd name="adj1" fmla="val 132937"/>
              <a:gd name="adj2" fmla="val 50644"/>
            </a:avLst>
          </a:prstGeom>
          <a:noFill/>
          <a:ln w="19050" cap="flat" cmpd="sng" algn="ctr">
            <a:gradFill>
              <a:gsLst>
                <a:gs pos="0">
                  <a:schemeClr val="accent3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 bwMode="auto">
          <a:xfrm flipH="1">
            <a:off x="3477980" y="3696222"/>
            <a:ext cx="144016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>
                <a:cs typeface="+mn-cs"/>
              </a:rPr>
              <a:t>ЦМ ГК- 200-1000</a:t>
            </a:r>
          </a:p>
        </p:txBody>
      </p:sp>
      <p:sp>
        <p:nvSpPr>
          <p:cNvPr id="70" name="Прямоугольник с двумя вырезанными противолежащими углами 69"/>
          <p:cNvSpPr/>
          <p:nvPr/>
        </p:nvSpPr>
        <p:spPr bwMode="auto">
          <a:xfrm>
            <a:off x="6622224" y="3718624"/>
            <a:ext cx="1523854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>
                <a:cs typeface="+mn-cs"/>
              </a:rPr>
              <a:t>СЛ  ГК- 200-1000</a:t>
            </a:r>
          </a:p>
        </p:txBody>
      </p:sp>
      <p:sp>
        <p:nvSpPr>
          <p:cNvPr id="71" name="Прямоугольник с двумя вырезанными противолежащими углами 70"/>
          <p:cNvSpPr/>
          <p:nvPr/>
        </p:nvSpPr>
        <p:spPr bwMode="auto">
          <a:xfrm flipH="1">
            <a:off x="3492040" y="4149120"/>
            <a:ext cx="144000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>
                <a:cs typeface="+mn-cs"/>
              </a:rPr>
              <a:t>Растр  ГК-200-1000</a:t>
            </a:r>
          </a:p>
        </p:txBody>
      </p:sp>
      <p:sp>
        <p:nvSpPr>
          <p:cNvPr id="72" name="Прямоугольник с двумя вырезанными противолежащими углами 71"/>
          <p:cNvSpPr/>
          <p:nvPr/>
        </p:nvSpPr>
        <p:spPr bwMode="auto">
          <a:xfrm>
            <a:off x="6624910" y="4185256"/>
            <a:ext cx="1547490" cy="360000"/>
          </a:xfrm>
          <a:prstGeom prst="snip2DiagRect">
            <a:avLst/>
          </a:prstGeom>
          <a:gradFill flip="none" rotWithShape="1">
            <a:gsLst>
              <a:gs pos="0">
                <a:srgbClr val="8488C4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>
                <a:cs typeface="+mn-cs"/>
              </a:rPr>
              <a:t>Онтологии ГК-200-1000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 bwMode="auto">
          <a:xfrm>
            <a:off x="323528" y="260648"/>
            <a:ext cx="8712522" cy="648072"/>
          </a:xfrm>
          <a:prstGeom prst="round2SameRect">
            <a:avLst>
              <a:gd name="adj1" fmla="val 16667"/>
              <a:gd name="adj2" fmla="val 14099"/>
            </a:avLst>
          </a:prstGeom>
          <a:gradFill>
            <a:gsLst>
              <a:gs pos="0">
                <a:srgbClr val="DDEBCF"/>
              </a:gs>
              <a:gs pos="68000">
                <a:srgbClr val="FFFF99"/>
              </a:gs>
              <a:gs pos="98333">
                <a:schemeClr val="bg1"/>
              </a:gs>
              <a:gs pos="89000">
                <a:schemeClr val="accent4">
                  <a:lumMod val="65000"/>
                  <a:lumOff val="35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1100">
              <a:cs typeface="+mn-cs"/>
            </a:endParaRPr>
          </a:p>
        </p:txBody>
      </p:sp>
      <p:sp>
        <p:nvSpPr>
          <p:cNvPr id="68" name="Прямоугольник с одним вырезанным скругленным углом 67"/>
          <p:cNvSpPr/>
          <p:nvPr/>
        </p:nvSpPr>
        <p:spPr bwMode="auto">
          <a:xfrm>
            <a:off x="539552" y="387740"/>
            <a:ext cx="8001198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ПРОГРАММНЫЕ  КЛИЕНТЫ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                 (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ArcGis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MapInfo, 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GeoSoft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</a:t>
            </a:r>
            <a:r>
              <a:rPr lang="en-US" sz="12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QuantumGIS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GRASS, Dapple</a:t>
            </a:r>
            <a:r>
              <a:rPr lang="en-US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…)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ИНФОРМАЦИОННЫЕ 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СИСТЕМЫ</a:t>
            </a:r>
            <a:r>
              <a:rPr lang="en-US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       </a:t>
            </a:r>
            <a:r>
              <a:rPr lang="en-US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(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СОБР-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Роснедра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, ООБ 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Минерагения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….., 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Росгеолофонд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cs typeface="+mn-cs"/>
              </a:rPr>
              <a:t>, Минерал)</a:t>
            </a:r>
            <a:endParaRPr lang="ru-RU" sz="1200" b="1" dirty="0">
              <a:solidFill>
                <a:schemeClr val="accent5">
                  <a:lumMod val="25000"/>
                </a:schemeClr>
              </a:solidFill>
              <a:cs typeface="+mn-cs"/>
            </a:endParaRPr>
          </a:p>
        </p:txBody>
      </p:sp>
      <p:sp>
        <p:nvSpPr>
          <p:cNvPr id="51" name="Прямоугольник с одним вырезанным скругленным углом 50"/>
          <p:cNvSpPr/>
          <p:nvPr/>
        </p:nvSpPr>
        <p:spPr bwMode="auto">
          <a:xfrm>
            <a:off x="-684584" y="-266273"/>
            <a:ext cx="8955087" cy="2508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200" b="1" spc="670" dirty="0">
                <a:solidFill>
                  <a:schemeClr val="bg1"/>
                </a:solidFill>
                <a:cs typeface="+mn-cs"/>
              </a:rPr>
              <a:t>ОБЩАЯ АРХИТЕКТУРА </a:t>
            </a:r>
          </a:p>
        </p:txBody>
      </p:sp>
      <p:sp>
        <p:nvSpPr>
          <p:cNvPr id="52" name="Прямоугольник с одним вырезанным скругленным углом 51"/>
          <p:cNvSpPr/>
          <p:nvPr/>
        </p:nvSpPr>
        <p:spPr bwMode="auto">
          <a:xfrm>
            <a:off x="-36513" y="2687142"/>
            <a:ext cx="2690813" cy="5619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Картографические сервисы для организации доступа к данным по локальным и глобальным сетям</a:t>
            </a:r>
          </a:p>
        </p:txBody>
      </p:sp>
      <p:sp>
        <p:nvSpPr>
          <p:cNvPr id="4" name="Стрелка вверх 3"/>
          <p:cNvSpPr/>
          <p:nvPr/>
        </p:nvSpPr>
        <p:spPr bwMode="auto">
          <a:xfrm>
            <a:off x="3707904" y="4792562"/>
            <a:ext cx="396547" cy="1282130"/>
          </a:xfrm>
          <a:prstGeom prst="upArrow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endParaRPr lang="ru-RU" sz="1400">
              <a:cs typeface="+mn-cs"/>
            </a:endParaRPr>
          </a:p>
        </p:txBody>
      </p:sp>
      <p:sp>
        <p:nvSpPr>
          <p:cNvPr id="69" name="Прямоугольник с одним вырезанным скругленным углом 68"/>
          <p:cNvSpPr/>
          <p:nvPr/>
        </p:nvSpPr>
        <p:spPr bwMode="auto">
          <a:xfrm>
            <a:off x="-38889" y="6029682"/>
            <a:ext cx="3095625" cy="277487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 smtClean="0">
                <a:cs typeface="+mn-cs"/>
              </a:rPr>
              <a:t>ЛОКАЛЬНЫЕ БД ФГУП ВСЕГЕИ</a:t>
            </a:r>
            <a:endParaRPr lang="ru-RU" sz="1400" b="1" dirty="0">
              <a:cs typeface="+mn-cs"/>
            </a:endParaRPr>
          </a:p>
        </p:txBody>
      </p:sp>
      <p:sp>
        <p:nvSpPr>
          <p:cNvPr id="73" name="Прямоугольник с одним вырезанным скругленным углом 72"/>
          <p:cNvSpPr/>
          <p:nvPr/>
        </p:nvSpPr>
        <p:spPr bwMode="auto">
          <a:xfrm>
            <a:off x="14288" y="6297873"/>
            <a:ext cx="2447925" cy="561427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00" dirty="0" smtClean="0">
                <a:cs typeface="+mn-cs"/>
              </a:rPr>
              <a:t>Загрузка цифровых материалов из локальных БД ведущихся во  ВСЕГЕИ</a:t>
            </a:r>
            <a:endParaRPr lang="ru-RU" sz="1200" dirty="0">
              <a:cs typeface="+mn-cs"/>
            </a:endParaRPr>
          </a:p>
        </p:txBody>
      </p:sp>
      <p:sp>
        <p:nvSpPr>
          <p:cNvPr id="6" name="Блок-схема: магнитный диск 5"/>
          <p:cNvSpPr/>
          <p:nvPr/>
        </p:nvSpPr>
        <p:spPr bwMode="auto">
          <a:xfrm>
            <a:off x="4565798" y="6169796"/>
            <a:ext cx="1584895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 smtClean="0"/>
              <a:t>БД/файловое хранилище</a:t>
            </a:r>
            <a:endParaRPr lang="ru-RU" sz="1100" dirty="0"/>
          </a:p>
          <a:p>
            <a:pPr algn="ctr">
              <a:lnSpc>
                <a:spcPct val="80000"/>
              </a:lnSpc>
              <a:defRPr/>
            </a:pPr>
            <a:r>
              <a:rPr lang="ru-RU" sz="1100" dirty="0" smtClean="0"/>
              <a:t>Г/Ф </a:t>
            </a:r>
            <a:r>
              <a:rPr lang="ru-RU" sz="1100" dirty="0"/>
              <a:t>основ</a:t>
            </a:r>
          </a:p>
        </p:txBody>
      </p:sp>
      <p:sp>
        <p:nvSpPr>
          <p:cNvPr id="74" name="Блок-схема: магнитный диск 73"/>
          <p:cNvSpPr/>
          <p:nvPr/>
        </p:nvSpPr>
        <p:spPr bwMode="auto">
          <a:xfrm>
            <a:off x="2987824" y="6169796"/>
            <a:ext cx="1574800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/>
              <a:t>БД/файловое хранилище </a:t>
            </a:r>
            <a:endParaRPr lang="ru-RU" sz="1100" dirty="0" smtClean="0"/>
          </a:p>
          <a:p>
            <a:pPr algn="ctr">
              <a:lnSpc>
                <a:spcPct val="80000"/>
              </a:lnSpc>
            </a:pPr>
            <a:r>
              <a:rPr lang="ru-RU" sz="1100" dirty="0" smtClean="0"/>
              <a:t>Дистанционных </a:t>
            </a:r>
            <a:r>
              <a:rPr lang="ru-RU" sz="1100" dirty="0"/>
              <a:t>основ</a:t>
            </a:r>
          </a:p>
        </p:txBody>
      </p:sp>
      <p:sp>
        <p:nvSpPr>
          <p:cNvPr id="75" name="Блок-схема: магнитный диск 74"/>
          <p:cNvSpPr/>
          <p:nvPr/>
        </p:nvSpPr>
        <p:spPr bwMode="auto">
          <a:xfrm>
            <a:off x="6185243" y="6169796"/>
            <a:ext cx="1431131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/>
              <a:t>БД/файловое хранилище</a:t>
            </a:r>
          </a:p>
          <a:p>
            <a:pPr algn="ctr">
              <a:lnSpc>
                <a:spcPct val="80000"/>
              </a:lnSpc>
            </a:pPr>
            <a:r>
              <a:rPr lang="ru-RU" sz="1100" dirty="0" smtClean="0"/>
              <a:t>ЦИИ</a:t>
            </a:r>
            <a:endParaRPr lang="ru-RU" sz="1100" dirty="0"/>
          </a:p>
        </p:txBody>
      </p:sp>
      <p:sp>
        <p:nvSpPr>
          <p:cNvPr id="76" name="Блок-схема: магнитный диск 75"/>
          <p:cNvSpPr/>
          <p:nvPr/>
        </p:nvSpPr>
        <p:spPr bwMode="auto">
          <a:xfrm>
            <a:off x="7669899" y="6154381"/>
            <a:ext cx="1431131" cy="615558"/>
          </a:xfrm>
          <a:prstGeom prst="flowChartMagneticDisk">
            <a:avLst/>
          </a:pr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sz="1100" dirty="0"/>
              <a:t>БД </a:t>
            </a:r>
          </a:p>
          <a:p>
            <a:pPr algn="ctr">
              <a:lnSpc>
                <a:spcPct val="80000"/>
              </a:lnSpc>
            </a:pPr>
            <a:r>
              <a:rPr lang="ru-RU" sz="1100" dirty="0"/>
              <a:t>ЦНИГРИ Музея</a:t>
            </a:r>
          </a:p>
        </p:txBody>
      </p:sp>
      <p:sp>
        <p:nvSpPr>
          <p:cNvPr id="77" name="Прямоугольник с одним вырезанным скругленным углом 76"/>
          <p:cNvSpPr/>
          <p:nvPr/>
        </p:nvSpPr>
        <p:spPr bwMode="auto">
          <a:xfrm>
            <a:off x="163516" y="1227679"/>
            <a:ext cx="2690813" cy="329113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 НГКИС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" name="Прямоугольник с одним вырезанным скругленным углом 49"/>
          <p:cNvSpPr/>
          <p:nvPr/>
        </p:nvSpPr>
        <p:spPr bwMode="auto">
          <a:xfrm>
            <a:off x="3212877" y="5189163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b="1" dirty="0" err="1">
                <a:cs typeface="+mn-cs"/>
              </a:rPr>
              <a:t>LoadRastr</a:t>
            </a:r>
            <a:endParaRPr lang="ru-RU" sz="1100" b="1" dirty="0">
              <a:cs typeface="+mn-cs"/>
            </a:endParaRP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6549975" y="5189163"/>
            <a:ext cx="1430164" cy="238125"/>
          </a:xfrm>
          <a:prstGeom prst="snipRoundRect">
            <a:avLst>
              <a:gd name="adj1" fmla="val 16667"/>
              <a:gd name="adj2" fmla="val 23397"/>
            </a:avLst>
          </a:prstGeom>
          <a:gradFill>
            <a:gsLst>
              <a:gs pos="0">
                <a:srgbClr val="DDEBCF"/>
              </a:gs>
              <a:gs pos="74000">
                <a:srgbClr val="FFFF99"/>
              </a:gs>
              <a:gs pos="95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dirty="0" err="1">
                <a:cs typeface="+mn-cs"/>
              </a:rPr>
              <a:t>MapAdmin</a:t>
            </a:r>
            <a:endParaRPr lang="ru-RU" sz="1100" dirty="0">
              <a:cs typeface="+mn-cs"/>
            </a:endParaRPr>
          </a:p>
        </p:txBody>
      </p:sp>
      <p:sp>
        <p:nvSpPr>
          <p:cNvPr id="78" name="Прямоугольник с одним вырезанным скругленным углом 77"/>
          <p:cNvSpPr/>
          <p:nvPr/>
        </p:nvSpPr>
        <p:spPr bwMode="auto">
          <a:xfrm>
            <a:off x="4998405" y="5188520"/>
            <a:ext cx="1404343" cy="238768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>
                <a:cs typeface="+mn-cs"/>
              </a:rPr>
              <a:t>KS-</a:t>
            </a:r>
            <a:r>
              <a:rPr lang="en-US" sz="1100" b="1" dirty="0" err="1">
                <a:cs typeface="+mn-cs"/>
              </a:rPr>
              <a:t>NewLeg</a:t>
            </a:r>
            <a:endParaRPr lang="ru-RU" sz="11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pic>
        <p:nvPicPr>
          <p:cNvPr id="4098" name="Picture 2" descr="C:\Users\Viktor_Snezhko\AppData\Local\Microsoft\Windows\Temporary Internet Files\Content.Outlook\44258VMW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5" y="2038424"/>
            <a:ext cx="5756545" cy="44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179512" y="255370"/>
            <a:ext cx="8568952" cy="1129308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LoadRastr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комплекс предназначенный для загрузки растровых материалов  (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геопривязанных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полотен карт 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зарамочного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оформления) и объяснительных записок в  БД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с одним вырезанным скругленным углом 16"/>
          <p:cNvSpPr/>
          <p:nvPr/>
        </p:nvSpPr>
        <p:spPr bwMode="auto">
          <a:xfrm>
            <a:off x="6084168" y="1756517"/>
            <a:ext cx="2933989" cy="1044988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1. Позволяет операторам локальных баз данных управлять загрузкой материалов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с одним вырезанным скругленным углом 17"/>
          <p:cNvSpPr/>
          <p:nvPr/>
        </p:nvSpPr>
        <p:spPr bwMode="auto">
          <a:xfrm>
            <a:off x="6084168" y="2814996"/>
            <a:ext cx="2933989" cy="1044988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solidFill>
                  <a:schemeClr val="bg1"/>
                </a:solidFill>
              </a:rPr>
              <a:t>2. </a:t>
            </a:r>
            <a:r>
              <a:rPr lang="ru-RU" sz="1800" dirty="0" smtClean="0">
                <a:solidFill>
                  <a:schemeClr val="bg1"/>
                </a:solidFill>
              </a:rPr>
              <a:t>Выполняет </a:t>
            </a:r>
            <a:r>
              <a:rPr lang="ru-RU" sz="1800" dirty="0" err="1" smtClean="0">
                <a:solidFill>
                  <a:schemeClr val="bg1"/>
                </a:solidFill>
              </a:rPr>
              <a:t>валидацию</a:t>
            </a:r>
            <a:r>
              <a:rPr lang="ru-RU" sz="1800" dirty="0" smtClean="0">
                <a:solidFill>
                  <a:schemeClr val="bg1"/>
                </a:solidFill>
              </a:rPr>
              <a:t> загружаемых материалов на соответствие требованиям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с одним вырезанным скругленным углом 19"/>
          <p:cNvSpPr/>
          <p:nvPr/>
        </p:nvSpPr>
        <p:spPr bwMode="auto">
          <a:xfrm>
            <a:off x="6084168" y="3873475"/>
            <a:ext cx="3013960" cy="808387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3. Обеспечивает ведение учета загруженных материалов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с одним вырезанным скругленным углом 22"/>
          <p:cNvSpPr/>
          <p:nvPr/>
        </p:nvSpPr>
        <p:spPr bwMode="auto">
          <a:xfrm>
            <a:off x="6084168" y="4695353"/>
            <a:ext cx="3013960" cy="808387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4. Формирование и редактирование метаданных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с одним вырезанным скругленным углом 23"/>
          <p:cNvSpPr/>
          <p:nvPr/>
        </p:nvSpPr>
        <p:spPr bwMode="auto">
          <a:xfrm>
            <a:off x="6084168" y="5517232"/>
            <a:ext cx="3013960" cy="808387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5. Визуальный контроль загружаемых растровых материалов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95" y="5040119"/>
            <a:ext cx="1536378" cy="169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74" name="Прямоугольник с одним вырезанным скругленным углом 73"/>
          <p:cNvSpPr/>
          <p:nvPr/>
        </p:nvSpPr>
        <p:spPr bwMode="auto">
          <a:xfrm>
            <a:off x="700627" y="1917650"/>
            <a:ext cx="1223962" cy="503238"/>
          </a:xfrm>
          <a:prstGeom prst="snipRoundRect">
            <a:avLst>
              <a:gd name="adj1" fmla="val 49654"/>
              <a:gd name="adj2" fmla="val 50000"/>
            </a:avLst>
          </a:prstGeom>
          <a:gradFill>
            <a:gsLst>
              <a:gs pos="0">
                <a:srgbClr val="DDEBCF"/>
              </a:gs>
              <a:gs pos="67000">
                <a:srgbClr val="FFFF99"/>
              </a:gs>
              <a:gs pos="91000">
                <a:srgbClr val="003366"/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ru-RU" sz="1200" dirty="0">
                <a:cs typeface="+mn-cs"/>
              </a:rPr>
              <a:t>Сервис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200" dirty="0">
                <a:cs typeface="+mn-cs"/>
              </a:rPr>
              <a:t>WMS</a:t>
            </a:r>
            <a:endParaRPr lang="ru-RU" sz="1200" dirty="0">
              <a:cs typeface="+mn-cs"/>
            </a:endParaRPr>
          </a:p>
        </p:txBody>
      </p:sp>
      <p:sp>
        <p:nvSpPr>
          <p:cNvPr id="79" name="AutoShape 13"/>
          <p:cNvSpPr>
            <a:spLocks noChangeArrowheads="1"/>
          </p:cNvSpPr>
          <p:nvPr/>
        </p:nvSpPr>
        <p:spPr bwMode="auto">
          <a:xfrm>
            <a:off x="128165" y="2780928"/>
            <a:ext cx="2368887" cy="2011796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dirty="0" smtClean="0">
                <a:cs typeface="+mn-cs"/>
              </a:rPr>
              <a:t>БД </a:t>
            </a:r>
            <a:r>
              <a:rPr lang="ru-RU" sz="1600" dirty="0" err="1" smtClean="0">
                <a:cs typeface="+mn-cs"/>
              </a:rPr>
              <a:t>Госгеолкарт</a:t>
            </a:r>
            <a:endParaRPr lang="ru-RU" sz="1600" dirty="0" smtClean="0"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dirty="0" smtClean="0"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dirty="0"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dirty="0"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dirty="0">
              <a:cs typeface="+mn-cs"/>
            </a:endParaRPr>
          </a:p>
        </p:txBody>
      </p:sp>
      <p:sp>
        <p:nvSpPr>
          <p:cNvPr id="80" name="Выноска со стрелками влево/вправо 79"/>
          <p:cNvSpPr/>
          <p:nvPr/>
        </p:nvSpPr>
        <p:spPr bwMode="auto">
          <a:xfrm rot="5400000">
            <a:off x="916564" y="1268800"/>
            <a:ext cx="792088" cy="503976"/>
          </a:xfrm>
          <a:prstGeom prst="leftRightArrowCallout">
            <a:avLst>
              <a:gd name="adj1" fmla="val 25000"/>
              <a:gd name="adj2" fmla="val 26649"/>
              <a:gd name="adj3" fmla="val 23351"/>
              <a:gd name="adj4" fmla="val 48123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  <a:defRPr/>
            </a:pPr>
            <a:r>
              <a:rPr lang="en-US" sz="1400" dirty="0">
                <a:cs typeface="+mn-cs"/>
              </a:rPr>
              <a:t>WMS</a:t>
            </a:r>
            <a:endParaRPr lang="ru-RU" sz="1400" dirty="0">
              <a:cs typeface="+mn-cs"/>
            </a:endParaRPr>
          </a:p>
        </p:txBody>
      </p:sp>
      <p:sp>
        <p:nvSpPr>
          <p:cNvPr id="81" name="Прямоугольник с двумя вырезанными противолежащими углами 80"/>
          <p:cNvSpPr/>
          <p:nvPr/>
        </p:nvSpPr>
        <p:spPr bwMode="auto">
          <a:xfrm flipH="1">
            <a:off x="538543" y="3789040"/>
            <a:ext cx="1513177" cy="739036"/>
          </a:xfrm>
          <a:prstGeom prst="snip2DiagRect">
            <a:avLst/>
          </a:prstGeom>
          <a:gradFill flip="none" rotWithShape="1">
            <a:gsLst>
              <a:gs pos="0">
                <a:srgbClr val="92D050"/>
              </a:gs>
              <a:gs pos="16000">
                <a:srgbClr val="D4DEFF"/>
              </a:gs>
              <a:gs pos="88000">
                <a:srgbClr val="D4DEFF">
                  <a:alpha val="99000"/>
                </a:srgbClr>
              </a:gs>
              <a:gs pos="100000">
                <a:srgbClr val="92D050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100" dirty="0" smtClean="0">
                <a:cs typeface="+mn-cs"/>
              </a:rPr>
              <a:t>Растровый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100" dirty="0" smtClean="0">
                <a:cs typeface="+mn-cs"/>
              </a:rPr>
              <a:t>блок</a:t>
            </a:r>
            <a:endParaRPr lang="ru-RU" sz="1100" dirty="0">
              <a:cs typeface="+mn-cs"/>
            </a:endParaRPr>
          </a:p>
        </p:txBody>
      </p:sp>
      <p:sp>
        <p:nvSpPr>
          <p:cNvPr id="82" name="Прямоугольник с двумя скругленными соседними углами 81"/>
          <p:cNvSpPr/>
          <p:nvPr/>
        </p:nvSpPr>
        <p:spPr bwMode="auto">
          <a:xfrm>
            <a:off x="196484" y="87365"/>
            <a:ext cx="2232248" cy="965371"/>
          </a:xfrm>
          <a:prstGeom prst="round2SameRect">
            <a:avLst>
              <a:gd name="adj1" fmla="val 16667"/>
              <a:gd name="adj2" fmla="val 14099"/>
            </a:avLst>
          </a:prstGeom>
          <a:gradFill>
            <a:gsLst>
              <a:gs pos="0">
                <a:srgbClr val="DDEBCF"/>
              </a:gs>
              <a:gs pos="68000">
                <a:srgbClr val="FFFF99"/>
              </a:gs>
              <a:gs pos="98333">
                <a:schemeClr val="bg1"/>
              </a:gs>
              <a:gs pos="89000">
                <a:schemeClr val="accent4">
                  <a:lumMod val="65000"/>
                  <a:lumOff val="35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dirty="0" smtClean="0">
                <a:cs typeface="+mn-cs"/>
              </a:rPr>
              <a:t>Информационные системы </a:t>
            </a:r>
            <a:r>
              <a:rPr lang="ru-RU" sz="1600" dirty="0" err="1" smtClean="0">
                <a:cs typeface="+mn-cs"/>
              </a:rPr>
              <a:t>Роснедра</a:t>
            </a:r>
            <a:endParaRPr lang="ru-RU" sz="1600" dirty="0" smtClean="0"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600" dirty="0" smtClean="0">
                <a:cs typeface="+mn-cs"/>
              </a:rPr>
              <a:t>Клиентские приложения </a:t>
            </a:r>
            <a:endParaRPr lang="ru-RU" sz="1600" dirty="0">
              <a:cs typeface="+mn-cs"/>
            </a:endParaRPr>
          </a:p>
        </p:txBody>
      </p:sp>
      <p:sp>
        <p:nvSpPr>
          <p:cNvPr id="86" name="Стрелка вверх 85"/>
          <p:cNvSpPr/>
          <p:nvPr/>
        </p:nvSpPr>
        <p:spPr bwMode="auto">
          <a:xfrm>
            <a:off x="1174006" y="4900653"/>
            <a:ext cx="277205" cy="400555"/>
          </a:xfrm>
          <a:prstGeom prst="upArrow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endParaRPr lang="ru-RU" sz="1400">
              <a:cs typeface="+mn-cs"/>
            </a:endParaRPr>
          </a:p>
        </p:txBody>
      </p:sp>
      <p:sp>
        <p:nvSpPr>
          <p:cNvPr id="88" name="Стрелка вверх 87"/>
          <p:cNvSpPr/>
          <p:nvPr/>
        </p:nvSpPr>
        <p:spPr bwMode="auto">
          <a:xfrm>
            <a:off x="1174006" y="5548725"/>
            <a:ext cx="277205" cy="400555"/>
          </a:xfrm>
          <a:prstGeom prst="upArrow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endParaRPr lang="ru-RU" sz="1400">
              <a:cs typeface="+mn-cs"/>
            </a:endParaRPr>
          </a:p>
        </p:txBody>
      </p:sp>
      <p:sp>
        <p:nvSpPr>
          <p:cNvPr id="89" name="Блок-схема: магнитный диск 88"/>
          <p:cNvSpPr/>
          <p:nvPr/>
        </p:nvSpPr>
        <p:spPr bwMode="auto">
          <a:xfrm>
            <a:off x="467545" y="5987038"/>
            <a:ext cx="1872208" cy="79694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551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91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551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91"/>
                  <a:pt x="5000" y="2691"/>
                </a:cubicBezTo>
                <a:cubicBezTo>
                  <a:pt x="2239" y="2691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239" y="551"/>
                  <a:pt x="5000" y="551"/>
                </a:cubicBezTo>
                <a:cubicBezTo>
                  <a:pt x="7761" y="551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gradFill flip="none" rotWithShape="1">
            <a:gsLst>
              <a:gs pos="0">
                <a:srgbClr val="92D050"/>
              </a:gs>
              <a:gs pos="51000">
                <a:srgbClr val="D4DEFF"/>
              </a:gs>
              <a:gs pos="88000">
                <a:srgbClr val="92D050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1400" dirty="0" smtClean="0"/>
          </a:p>
          <a:p>
            <a:pPr algn="ctr">
              <a:lnSpc>
                <a:spcPct val="80000"/>
              </a:lnSpc>
              <a:defRPr/>
            </a:pPr>
            <a:r>
              <a:rPr lang="ru-RU" sz="1400" dirty="0" smtClean="0"/>
              <a:t>БД</a:t>
            </a:r>
            <a:endParaRPr lang="ru-RU" sz="1400" dirty="0"/>
          </a:p>
          <a:p>
            <a:pPr algn="ctr">
              <a:lnSpc>
                <a:spcPct val="80000"/>
              </a:lnSpc>
              <a:defRPr/>
            </a:pPr>
            <a:r>
              <a:rPr lang="ru-RU" sz="1400" dirty="0"/>
              <a:t>Геофизических </a:t>
            </a:r>
            <a:endParaRPr lang="ru-RU" sz="1400" dirty="0" smtClean="0"/>
          </a:p>
          <a:p>
            <a:pPr algn="ctr">
              <a:lnSpc>
                <a:spcPct val="80000"/>
              </a:lnSpc>
              <a:defRPr/>
            </a:pPr>
            <a:r>
              <a:rPr lang="ru-RU" sz="1400" dirty="0" smtClean="0"/>
              <a:t>основ</a:t>
            </a:r>
            <a:endParaRPr lang="ru-RU" sz="1400" dirty="0"/>
          </a:p>
        </p:txBody>
      </p:sp>
      <p:sp>
        <p:nvSpPr>
          <p:cNvPr id="90" name="Стрелка вверх 89"/>
          <p:cNvSpPr/>
          <p:nvPr/>
        </p:nvSpPr>
        <p:spPr bwMode="auto">
          <a:xfrm>
            <a:off x="1187624" y="2420888"/>
            <a:ext cx="277205" cy="400555"/>
          </a:xfrm>
          <a:prstGeom prst="upArrow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vert270" lIns="0" tIns="0" rIns="0" bIns="0" anchor="ctr" anchorCtr="1"/>
          <a:lstStyle/>
          <a:p>
            <a:pPr marL="342900" indent="-342900">
              <a:lnSpc>
                <a:spcPct val="80000"/>
              </a:lnSpc>
            </a:pPr>
            <a:endParaRPr lang="ru-RU" sz="1400"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35632"/>
            <a:ext cx="3322440" cy="21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 bwMode="auto">
          <a:xfrm flipH="1" flipV="1">
            <a:off x="7146387" y="3630388"/>
            <a:ext cx="5899" cy="14705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 Box 7"/>
          <p:cNvSpPr txBox="1">
            <a:spLocks noChangeArrowheads="1"/>
          </p:cNvSpPr>
          <p:nvPr/>
        </p:nvSpPr>
        <p:spPr bwMode="gray">
          <a:xfrm>
            <a:off x="5552864" y="5144763"/>
            <a:ext cx="1273806" cy="60016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100" dirty="0" smtClean="0">
                <a:latin typeface="Arial" charset="0"/>
              </a:rPr>
              <a:t>Файловое хранилище ГФ основ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92" name="Text Box 7"/>
          <p:cNvSpPr txBox="1">
            <a:spLocks noChangeArrowheads="1"/>
          </p:cNvSpPr>
          <p:nvPr/>
        </p:nvSpPr>
        <p:spPr bwMode="gray">
          <a:xfrm>
            <a:off x="7792868" y="3858476"/>
            <a:ext cx="1099309" cy="60016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100" dirty="0" smtClean="0">
                <a:latin typeface="Arial" charset="0"/>
              </a:rPr>
              <a:t>БАЗА ДАННЫХ </a:t>
            </a:r>
            <a:r>
              <a:rPr lang="ru-RU" sz="1100" dirty="0" err="1" smtClean="0">
                <a:latin typeface="Arial" charset="0"/>
              </a:rPr>
              <a:t>Госгеолкарт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cxnSp>
        <p:nvCxnSpPr>
          <p:cNvPr id="94" name="Прямая со стрелкой 93"/>
          <p:cNvCxnSpPr/>
          <p:nvPr/>
        </p:nvCxnSpPr>
        <p:spPr bwMode="auto">
          <a:xfrm flipH="1" flipV="1">
            <a:off x="6912260" y="1196754"/>
            <a:ext cx="145818" cy="216023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02" y="116632"/>
            <a:ext cx="938555" cy="48268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34" y="548680"/>
            <a:ext cx="1117754" cy="64807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5" name="Прямая со стрелкой 94"/>
          <p:cNvCxnSpPr/>
          <p:nvPr/>
        </p:nvCxnSpPr>
        <p:spPr bwMode="auto">
          <a:xfrm flipV="1">
            <a:off x="7218192" y="1340768"/>
            <a:ext cx="1092819" cy="20162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44" y="138769"/>
            <a:ext cx="792495" cy="81982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12" y="376461"/>
            <a:ext cx="876300" cy="6762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3" name="Прямая со стрелкой 92"/>
          <p:cNvCxnSpPr/>
          <p:nvPr/>
        </p:nvCxnSpPr>
        <p:spPr bwMode="auto">
          <a:xfrm flipH="1" flipV="1">
            <a:off x="5507010" y="1196752"/>
            <a:ext cx="1551068" cy="226002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90000"/>
              </a:schemeClr>
            </a:solidFill>
            <a:prstDash val="dash"/>
            <a:round/>
            <a:headEnd type="none" w="med" len="med"/>
            <a:tailEnd type="stealth" w="lg" len="lg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103" name="Text Box 7"/>
          <p:cNvSpPr txBox="1">
            <a:spLocks noChangeArrowheads="1"/>
          </p:cNvSpPr>
          <p:nvPr/>
        </p:nvSpPr>
        <p:spPr bwMode="gray">
          <a:xfrm>
            <a:off x="5796136" y="1748716"/>
            <a:ext cx="600068" cy="261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1100" dirty="0">
                <a:latin typeface="Arial" charset="0"/>
              </a:rPr>
              <a:t>W</a:t>
            </a:r>
            <a:r>
              <a:rPr lang="en-US" sz="1100" dirty="0" smtClean="0">
                <a:latin typeface="Arial" charset="0"/>
              </a:rPr>
              <a:t>CS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4" name="Text Box 7"/>
          <p:cNvSpPr txBox="1">
            <a:spLocks noChangeArrowheads="1"/>
          </p:cNvSpPr>
          <p:nvPr/>
        </p:nvSpPr>
        <p:spPr bwMode="gray">
          <a:xfrm>
            <a:off x="6852252" y="1752140"/>
            <a:ext cx="600068" cy="261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1100" dirty="0" smtClean="0">
                <a:latin typeface="Arial" charset="0"/>
              </a:rPr>
              <a:t>WMS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gray">
          <a:xfrm>
            <a:off x="7792868" y="1700808"/>
            <a:ext cx="600068" cy="261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1100" dirty="0" smtClean="0">
                <a:latin typeface="Arial" charset="0"/>
              </a:rPr>
              <a:t>WMS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gray">
          <a:xfrm>
            <a:off x="6392507" y="365222"/>
            <a:ext cx="1099309" cy="43088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100" dirty="0" smtClean="0">
                <a:latin typeface="Arial" charset="0"/>
              </a:rPr>
              <a:t>Отраслевые системы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gray">
          <a:xfrm>
            <a:off x="7689721" y="365222"/>
            <a:ext cx="1099309" cy="261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100" dirty="0" smtClean="0">
                <a:latin typeface="Arial" charset="0"/>
              </a:rPr>
              <a:t>ГИС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9" name="Text Box 7"/>
          <p:cNvSpPr txBox="1">
            <a:spLocks noChangeArrowheads="1"/>
          </p:cNvSpPr>
          <p:nvPr/>
        </p:nvSpPr>
        <p:spPr bwMode="gray">
          <a:xfrm>
            <a:off x="8039201" y="1917650"/>
            <a:ext cx="707469" cy="261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en-US" sz="1100" dirty="0" err="1" smtClean="0">
                <a:latin typeface="Arial" charset="0"/>
              </a:rPr>
              <a:t>ArcSDE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45" y="196440"/>
            <a:ext cx="1323349" cy="49625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6" name="Text Box 7"/>
          <p:cNvSpPr txBox="1">
            <a:spLocks noChangeArrowheads="1"/>
          </p:cNvSpPr>
          <p:nvPr/>
        </p:nvSpPr>
        <p:spPr bwMode="gray">
          <a:xfrm>
            <a:off x="4482092" y="548680"/>
            <a:ext cx="1182118" cy="60016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100" dirty="0" smtClean="0">
                <a:latin typeface="Arial" charset="0"/>
              </a:rPr>
              <a:t>Специализированное ПО (</a:t>
            </a:r>
            <a:r>
              <a:rPr lang="en-US" sz="1100" dirty="0" smtClean="0">
                <a:latin typeface="Arial" charset="0"/>
              </a:rPr>
              <a:t>GRD)</a:t>
            </a:r>
            <a:endParaRPr lang="en-US" sz="1100" dirty="0">
              <a:solidFill>
                <a:schemeClr val="hlink"/>
              </a:solidFill>
              <a:latin typeface="Arial" charset="0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 bwMode="auto">
          <a:xfrm>
            <a:off x="3635896" y="138769"/>
            <a:ext cx="1282" cy="685609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" name="Прямоугольник с одним вырезанным скругленным углом 117"/>
          <p:cNvSpPr/>
          <p:nvPr/>
        </p:nvSpPr>
        <p:spPr bwMode="auto">
          <a:xfrm>
            <a:off x="507076" y="5308225"/>
            <a:ext cx="1638300" cy="238125"/>
          </a:xfrm>
          <a:prstGeom prst="snipRoundRect">
            <a:avLst>
              <a:gd name="adj1" fmla="val 16667"/>
              <a:gd name="adj2" fmla="val 23397"/>
            </a:avLst>
          </a:prstGeom>
          <a:gradFill flip="none" rotWithShape="1">
            <a:gsLst>
              <a:gs pos="0">
                <a:srgbClr val="92D050"/>
              </a:gs>
              <a:gs pos="69000">
                <a:schemeClr val="accent1"/>
              </a:gs>
              <a:gs pos="34000">
                <a:schemeClr val="accent1"/>
              </a:gs>
              <a:gs pos="100000">
                <a:srgbClr val="66FF66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100" b="1" dirty="0" err="1">
                <a:cs typeface="+mn-cs"/>
              </a:rPr>
              <a:t>LoadRastr</a:t>
            </a:r>
            <a:endParaRPr lang="ru-RU" sz="11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5963"/>
            <a:ext cx="530992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с одним вырезанным скругленным углом 40"/>
          <p:cNvSpPr/>
          <p:nvPr/>
        </p:nvSpPr>
        <p:spPr bwMode="auto">
          <a:xfrm>
            <a:off x="179512" y="235980"/>
            <a:ext cx="8568952" cy="1129308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KS-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NewLeg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 для одновременного многопользовательского доступа к Базе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режиме редактирования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с одним вырезанным скругленным углом 42"/>
          <p:cNvSpPr/>
          <p:nvPr/>
        </p:nvSpPr>
        <p:spPr bwMode="auto">
          <a:xfrm>
            <a:off x="5724128" y="1931290"/>
            <a:ext cx="3294029" cy="808387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1. Выполнять топологическое редактирование геологической карты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с одним вырезанным скругленным углом 43"/>
          <p:cNvSpPr/>
          <p:nvPr/>
        </p:nvSpPr>
        <p:spPr bwMode="auto">
          <a:xfrm>
            <a:off x="5724128" y="2819768"/>
            <a:ext cx="3294029" cy="1044988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solidFill>
                  <a:schemeClr val="bg1"/>
                </a:solidFill>
              </a:rPr>
              <a:t>2. </a:t>
            </a:r>
            <a:r>
              <a:rPr lang="ru-RU" sz="1800" dirty="0" smtClean="0">
                <a:solidFill>
                  <a:schemeClr val="bg1"/>
                </a:solidFill>
              </a:rPr>
              <a:t>Создавать макеты </a:t>
            </a:r>
            <a:r>
              <a:rPr lang="ru-RU" sz="1800" dirty="0">
                <a:solidFill>
                  <a:schemeClr val="bg1"/>
                </a:solidFill>
              </a:rPr>
              <a:t>легенд бесшовных карт (слияние </a:t>
            </a:r>
            <a:r>
              <a:rPr lang="ru-RU" sz="1800" dirty="0" smtClean="0">
                <a:solidFill>
                  <a:schemeClr val="bg1"/>
                </a:solidFill>
              </a:rPr>
              <a:t>с сохранением всех связанных данных)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с одним вырезанным скругленным углом 44"/>
          <p:cNvSpPr/>
          <p:nvPr/>
        </p:nvSpPr>
        <p:spPr bwMode="auto">
          <a:xfrm>
            <a:off x="5724128" y="5218778"/>
            <a:ext cx="3294029" cy="571786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4. </a:t>
            </a:r>
            <a:r>
              <a:rPr lang="ru-RU" sz="1800" dirty="0">
                <a:solidFill>
                  <a:schemeClr val="bg1"/>
                </a:solidFill>
              </a:rPr>
              <a:t>Создавать новые элементы легенд листов</a:t>
            </a:r>
          </a:p>
        </p:txBody>
      </p:sp>
      <p:sp>
        <p:nvSpPr>
          <p:cNvPr id="46" name="Прямоугольник с одним вырезанным скругленным углом 45"/>
          <p:cNvSpPr/>
          <p:nvPr/>
        </p:nvSpPr>
        <p:spPr bwMode="auto">
          <a:xfrm>
            <a:off x="5724128" y="4100323"/>
            <a:ext cx="3383813" cy="1044988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3. Операции связывания/</a:t>
            </a:r>
            <a:r>
              <a:rPr lang="ru-RU" sz="1800" dirty="0" err="1" smtClean="0">
                <a:solidFill>
                  <a:schemeClr val="bg1"/>
                </a:solidFill>
              </a:rPr>
              <a:t>пересвязывания</a:t>
            </a:r>
            <a:r>
              <a:rPr lang="ru-RU" sz="1800" dirty="0" smtClean="0">
                <a:solidFill>
                  <a:schemeClr val="bg1"/>
                </a:solidFill>
              </a:rPr>
              <a:t> пространственных объектов с элементами листа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5724128" y="1596105"/>
            <a:ext cx="3294029" cy="335185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Позволяет: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с одним вырезанным скругленным углом 49"/>
          <p:cNvSpPr/>
          <p:nvPr/>
        </p:nvSpPr>
        <p:spPr bwMode="auto">
          <a:xfrm>
            <a:off x="5724128" y="5881550"/>
            <a:ext cx="3294029" cy="571786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5. Визуализировать карты с оформлением по ЭБЗ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3" y="-55563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10164"/>
            <a:ext cx="91294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</a:rPr>
              <a:t>ВСЕГЕИ – </a:t>
            </a:r>
            <a:r>
              <a:rPr lang="ru-RU" b="1" u="sng" dirty="0" err="1" smtClean="0">
                <a:solidFill>
                  <a:schemeClr val="bg1"/>
                </a:solidFill>
              </a:rPr>
              <a:t>ВНИИгеосистем</a:t>
            </a:r>
            <a:r>
              <a:rPr lang="ru-RU" dirty="0" smtClean="0">
                <a:solidFill>
                  <a:schemeClr val="bg1"/>
                </a:solidFill>
              </a:rPr>
              <a:t>:  разрабатыва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ru-RU" dirty="0" smtClean="0">
                <a:solidFill>
                  <a:schemeClr val="bg1"/>
                </a:solidFill>
              </a:rPr>
              <a:t>тся вариант удаленного доступа к БД </a:t>
            </a:r>
            <a:r>
              <a:rPr lang="ru-RU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dirty="0" smtClean="0">
                <a:solidFill>
                  <a:schemeClr val="bg1"/>
                </a:solidFill>
              </a:rPr>
              <a:t> с помощью сервисов доступа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>
                <a:solidFill>
                  <a:schemeClr val="bg1"/>
                </a:solidFill>
              </a:rPr>
              <a:t>Государственный контракт от 4  июня  2012 года №  </a:t>
            </a:r>
            <a:r>
              <a:rPr lang="ru-RU" sz="1400" dirty="0" smtClean="0">
                <a:solidFill>
                  <a:schemeClr val="bg1"/>
                </a:solidFill>
              </a:rPr>
              <a:t>АМ-02-34/67 «</a:t>
            </a:r>
            <a:r>
              <a:rPr lang="ru-RU" sz="1400" dirty="0">
                <a:solidFill>
                  <a:schemeClr val="bg1"/>
                </a:solidFill>
              </a:rPr>
              <a:t>Разработка технологии подготовки, публикации и передачи базовой геолого-картографической информации на основе современных специализированных международных веб-форматов</a:t>
            </a:r>
            <a:r>
              <a:rPr lang="ru-RU" sz="1400" dirty="0" smtClean="0">
                <a:solidFill>
                  <a:schemeClr val="bg1"/>
                </a:solidFill>
              </a:rPr>
              <a:t>»)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Блок-схема: магнитный диск 5"/>
          <p:cNvSpPr/>
          <p:nvPr/>
        </p:nvSpPr>
        <p:spPr bwMode="auto">
          <a:xfrm>
            <a:off x="1144013" y="3125385"/>
            <a:ext cx="1355406" cy="865932"/>
          </a:xfrm>
          <a:prstGeom prst="flowChartMagneticDisk">
            <a:avLst/>
          </a:prstGeom>
          <a:gradFill flip="none" rotWithShape="1">
            <a:gsLst>
              <a:gs pos="30000">
                <a:srgbClr val="72856B"/>
              </a:gs>
              <a:gs pos="10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7236" y="3380121"/>
            <a:ext cx="976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БД</a:t>
            </a:r>
          </a:p>
          <a:p>
            <a:pPr algn="ctr"/>
            <a:r>
              <a:rPr lang="ru-RU" sz="1200" dirty="0" err="1" smtClean="0"/>
              <a:t>Госгеолкарт</a:t>
            </a:r>
            <a:endParaRPr lang="ru-RU" sz="1200" dirty="0" smtClean="0"/>
          </a:p>
          <a:p>
            <a:pPr algn="ctr"/>
            <a:r>
              <a:rPr lang="ru-RU" sz="1200" dirty="0" smtClean="0"/>
              <a:t>(ВСЕГЕИ)</a:t>
            </a:r>
            <a:endParaRPr lang="ru-RU" sz="1200" dirty="0"/>
          </a:p>
        </p:txBody>
      </p:sp>
      <p:sp>
        <p:nvSpPr>
          <p:cNvPr id="10" name="Кольцо 9"/>
          <p:cNvSpPr>
            <a:spLocks/>
          </p:cNvSpPr>
          <p:nvPr/>
        </p:nvSpPr>
        <p:spPr bwMode="auto">
          <a:xfrm>
            <a:off x="171952" y="2025025"/>
            <a:ext cx="4590460" cy="3155967"/>
          </a:xfrm>
          <a:prstGeom prst="donut">
            <a:avLst>
              <a:gd name="adj" fmla="val 189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  <a:softEdge rad="152400"/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253" y="1428363"/>
            <a:ext cx="2143345" cy="113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2746576" y="3380121"/>
            <a:ext cx="1152128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0024" y="3371746"/>
            <a:ext cx="117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Сервис</a:t>
            </a:r>
          </a:p>
          <a:p>
            <a:pPr algn="ctr"/>
            <a:r>
              <a:rPr lang="ru-RU" sz="1200" dirty="0" smtClean="0"/>
              <a:t>Представления</a:t>
            </a:r>
          </a:p>
          <a:p>
            <a:pPr algn="ctr"/>
            <a:r>
              <a:rPr lang="ru-RU" sz="1200" dirty="0" smtClean="0"/>
              <a:t>данных</a:t>
            </a:r>
            <a:endParaRPr lang="ru-RU" sz="1200" dirty="0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780254" y="2823426"/>
            <a:ext cx="2763744" cy="21277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51116" y="1520848"/>
            <a:ext cx="4130638" cy="540000"/>
          </a:xfrm>
          <a:prstGeom prst="roundRect">
            <a:avLst>
              <a:gd name="adj" fmla="val 1762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73" y="1537628"/>
            <a:ext cx="41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http://wfs.vsegei.ru/wfs/wfs</a:t>
            </a:r>
            <a:endParaRPr lang="en-US" sz="1400" dirty="0" smtClean="0"/>
          </a:p>
          <a:p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://wms.vsegei.ru/VSEGEI_Bedrock_geology/wms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31339" y="3757959"/>
            <a:ext cx="70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Сервис</a:t>
            </a:r>
          </a:p>
          <a:p>
            <a:pPr algn="ctr"/>
            <a:r>
              <a:rPr lang="ru-RU" sz="1200" dirty="0" smtClean="0"/>
              <a:t>доступа</a:t>
            </a:r>
            <a:endParaRPr lang="ru-RU" sz="1200" dirty="0"/>
          </a:p>
        </p:txBody>
      </p:sp>
      <p:sp>
        <p:nvSpPr>
          <p:cNvPr id="23" name="Куб 22"/>
          <p:cNvSpPr/>
          <p:nvPr/>
        </p:nvSpPr>
        <p:spPr bwMode="auto">
          <a:xfrm>
            <a:off x="7378049" y="3257409"/>
            <a:ext cx="1595393" cy="606306"/>
          </a:xfrm>
          <a:prstGeom prst="cube">
            <a:avLst/>
          </a:prstGeom>
          <a:solidFill>
            <a:srgbClr val="007434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2991" y="3351523"/>
            <a:ext cx="1385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МГС</a:t>
            </a:r>
          </a:p>
          <a:p>
            <a:r>
              <a:rPr lang="ru-RU" sz="1200" dirty="0" smtClean="0"/>
              <a:t>(</a:t>
            </a:r>
            <a:r>
              <a:rPr lang="ru-RU" sz="1200" dirty="0" err="1" smtClean="0"/>
              <a:t>ВНИИгеосистем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00" y="5106791"/>
            <a:ext cx="2143345" cy="1307954"/>
          </a:xfrm>
        </p:spPr>
      </p:pic>
      <p:sp>
        <p:nvSpPr>
          <p:cNvPr id="27" name="Скругленный прямоугольник 26"/>
          <p:cNvSpPr/>
          <p:nvPr/>
        </p:nvSpPr>
        <p:spPr bwMode="auto">
          <a:xfrm>
            <a:off x="7735111" y="1350348"/>
            <a:ext cx="1236533" cy="281977"/>
          </a:xfrm>
          <a:prstGeom prst="roundRect">
            <a:avLst>
              <a:gd name="adj" fmla="val 1762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98100" y="1382348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Интернет-ГИС</a:t>
            </a:r>
            <a:endParaRPr lang="ru-RU" sz="1200" dirty="0"/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888925" y="6388547"/>
            <a:ext cx="1147346" cy="469453"/>
          </a:xfrm>
          <a:prstGeom prst="roundRect">
            <a:avLst>
              <a:gd name="adj" fmla="val 1762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66820" y="6396335"/>
            <a:ext cx="1065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Настольный  </a:t>
            </a:r>
          </a:p>
          <a:p>
            <a:r>
              <a:rPr lang="ru-RU" sz="1200" dirty="0" smtClean="0"/>
              <a:t>ГИС-клиент</a:t>
            </a:r>
            <a:endParaRPr lang="ru-RU" sz="1200" dirty="0"/>
          </a:p>
        </p:txBody>
      </p:sp>
      <p:cxnSp>
        <p:nvCxnSpPr>
          <p:cNvPr id="2051" name="Прямая соединительная линия 2050"/>
          <p:cNvCxnSpPr/>
          <p:nvPr/>
        </p:nvCxnSpPr>
        <p:spPr bwMode="auto">
          <a:xfrm>
            <a:off x="8120226" y="2564904"/>
            <a:ext cx="0" cy="79268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3" name="Прямая соединительная линия 2052"/>
          <p:cNvCxnSpPr/>
          <p:nvPr/>
        </p:nvCxnSpPr>
        <p:spPr bwMode="auto">
          <a:xfrm flipV="1">
            <a:off x="8365804" y="2564904"/>
            <a:ext cx="0" cy="772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5" name="Прямая соединительная линия 2054"/>
          <p:cNvCxnSpPr/>
          <p:nvPr/>
        </p:nvCxnSpPr>
        <p:spPr bwMode="auto">
          <a:xfrm flipV="1">
            <a:off x="8145072" y="3863258"/>
            <a:ext cx="0" cy="12435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7" name="Прямая соединительная линия 2056"/>
          <p:cNvCxnSpPr/>
          <p:nvPr/>
        </p:nvCxnSpPr>
        <p:spPr bwMode="auto">
          <a:xfrm>
            <a:off x="8342331" y="3863258"/>
            <a:ext cx="0" cy="12435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62" name="Овал 2061"/>
          <p:cNvSpPr/>
          <p:nvPr/>
        </p:nvSpPr>
        <p:spPr bwMode="auto">
          <a:xfrm>
            <a:off x="5055650" y="3076586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63" name="TextBox 2062"/>
          <p:cNvSpPr txBox="1"/>
          <p:nvPr/>
        </p:nvSpPr>
        <p:spPr>
          <a:xfrm>
            <a:off x="5102390" y="308630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WMS</a:t>
            </a:r>
            <a:endParaRPr lang="ru-RU" sz="1200" dirty="0"/>
          </a:p>
        </p:txBody>
      </p:sp>
      <p:sp>
        <p:nvSpPr>
          <p:cNvPr id="48" name="Овал 47"/>
          <p:cNvSpPr/>
          <p:nvPr/>
        </p:nvSpPr>
        <p:spPr bwMode="auto">
          <a:xfrm>
            <a:off x="6495627" y="3033446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5757999" y="2832049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27169" y="2855698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CSV</a:t>
            </a:r>
            <a:endParaRPr lang="ru-RU" sz="1200" dirty="0"/>
          </a:p>
        </p:txBody>
      </p:sp>
      <p:sp>
        <p:nvSpPr>
          <p:cNvPr id="52" name="Овал 51"/>
          <p:cNvSpPr/>
          <p:nvPr/>
        </p:nvSpPr>
        <p:spPr bwMode="auto">
          <a:xfrm>
            <a:off x="6895926" y="4356717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79848" y="3049783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SLD</a:t>
            </a:r>
            <a:endParaRPr lang="ru-RU" sz="1200" dirty="0"/>
          </a:p>
        </p:txBody>
      </p:sp>
      <p:sp>
        <p:nvSpPr>
          <p:cNvPr id="54" name="Овал 53"/>
          <p:cNvSpPr/>
          <p:nvPr/>
        </p:nvSpPr>
        <p:spPr bwMode="auto">
          <a:xfrm>
            <a:off x="5370536" y="4472891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 bwMode="auto">
          <a:xfrm flipV="1">
            <a:off x="6660321" y="3826395"/>
            <a:ext cx="717728" cy="2506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Прямая со стрелкой 93"/>
          <p:cNvCxnSpPr>
            <a:endCxn id="23" idx="2"/>
          </p:cNvCxnSpPr>
          <p:nvPr/>
        </p:nvCxnSpPr>
        <p:spPr bwMode="auto">
          <a:xfrm flipV="1">
            <a:off x="6660321" y="3636350"/>
            <a:ext cx="717728" cy="2273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11" y="1271308"/>
            <a:ext cx="1343295" cy="1379951"/>
          </a:xfrm>
          <a:prstGeom prst="rect">
            <a:avLst/>
          </a:prstGeom>
        </p:spPr>
      </p:pic>
      <p:sp>
        <p:nvSpPr>
          <p:cNvPr id="66" name="Овал 65"/>
          <p:cNvSpPr/>
          <p:nvPr/>
        </p:nvSpPr>
        <p:spPr bwMode="auto">
          <a:xfrm>
            <a:off x="4893236" y="1428363"/>
            <a:ext cx="1046916" cy="10618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8" name="Прямая со стрелкой 67"/>
          <p:cNvCxnSpPr>
            <a:stCxn id="65" idx="0"/>
            <a:endCxn id="66" idx="4"/>
          </p:cNvCxnSpPr>
          <p:nvPr/>
        </p:nvCxnSpPr>
        <p:spPr bwMode="auto">
          <a:xfrm flipV="1">
            <a:off x="4780254" y="2490178"/>
            <a:ext cx="636440" cy="9021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Выгнутая вниз стрелка 68"/>
          <p:cNvSpPr/>
          <p:nvPr/>
        </p:nvSpPr>
        <p:spPr bwMode="auto">
          <a:xfrm flipH="1">
            <a:off x="2080201" y="3986427"/>
            <a:ext cx="1208229" cy="354944"/>
          </a:xfrm>
          <a:prstGeom prst="curved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3" name="Выгнутая вниз стрелка 102"/>
          <p:cNvSpPr/>
          <p:nvPr/>
        </p:nvSpPr>
        <p:spPr bwMode="auto">
          <a:xfrm flipH="1" flipV="1">
            <a:off x="2089172" y="3002642"/>
            <a:ext cx="1208229" cy="354944"/>
          </a:xfrm>
          <a:prstGeom prst="curved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35" y="5844382"/>
            <a:ext cx="2275431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Сервис предоставляет только</a:t>
            </a:r>
          </a:p>
          <a:p>
            <a:r>
              <a:rPr lang="ru-RU" sz="1200" dirty="0"/>
              <a:t>т</a:t>
            </a:r>
            <a:r>
              <a:rPr lang="ru-RU" sz="1200" dirty="0" smtClean="0"/>
              <a:t>е данные, которые определены</a:t>
            </a:r>
          </a:p>
          <a:p>
            <a:r>
              <a:rPr lang="ru-RU" sz="1200" dirty="0" smtClean="0"/>
              <a:t>спецификацией </a:t>
            </a:r>
            <a:endParaRPr lang="ru-RU" sz="1200" dirty="0"/>
          </a:p>
        </p:txBody>
      </p:sp>
      <p:sp>
        <p:nvSpPr>
          <p:cNvPr id="56" name="Овал 55"/>
          <p:cNvSpPr/>
          <p:nvPr/>
        </p:nvSpPr>
        <p:spPr bwMode="auto">
          <a:xfrm>
            <a:off x="6030105" y="4699496"/>
            <a:ext cx="648072" cy="293336"/>
          </a:xfrm>
          <a:prstGeom prst="ellipse">
            <a:avLst/>
          </a:prstGeom>
          <a:solidFill>
            <a:srgbClr val="AEBA98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69733" y="4353564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WFS</a:t>
            </a:r>
            <a:endParaRPr lang="ru-RU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030105" y="469949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GSML</a:t>
            </a:r>
            <a:endParaRPr lang="ru-RU" sz="1200" dirty="0"/>
          </a:p>
        </p:txBody>
      </p:sp>
      <p:pic>
        <p:nvPicPr>
          <p:cNvPr id="1026" name="Рисунок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47" y="5373216"/>
            <a:ext cx="2041017" cy="13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2053"/>
          <p:cNvSpPr txBox="1"/>
          <p:nvPr/>
        </p:nvSpPr>
        <p:spPr>
          <a:xfrm>
            <a:off x="5457167" y="4492063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SDE</a:t>
            </a:r>
            <a:endParaRPr lang="ru-RU" sz="1200" dirty="0"/>
          </a:p>
        </p:txBody>
      </p:sp>
      <p:cxnSp>
        <p:nvCxnSpPr>
          <p:cNvPr id="67" name="Прямая со стрелкой 66"/>
          <p:cNvCxnSpPr/>
          <p:nvPr/>
        </p:nvCxnSpPr>
        <p:spPr bwMode="auto">
          <a:xfrm flipV="1">
            <a:off x="5378267" y="4275233"/>
            <a:ext cx="651838" cy="10979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Прямая со стрелкой 69"/>
          <p:cNvCxnSpPr/>
          <p:nvPr/>
        </p:nvCxnSpPr>
        <p:spPr bwMode="auto">
          <a:xfrm flipV="1">
            <a:off x="5184157" y="4275233"/>
            <a:ext cx="643012" cy="10979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Скругленный прямоугольник 73"/>
          <p:cNvSpPr/>
          <p:nvPr/>
        </p:nvSpPr>
        <p:spPr bwMode="auto">
          <a:xfrm>
            <a:off x="5673874" y="6482284"/>
            <a:ext cx="789413" cy="281977"/>
          </a:xfrm>
          <a:prstGeom prst="roundRect">
            <a:avLst>
              <a:gd name="adj" fmla="val 1762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16459" y="6479050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MapGet</a:t>
            </a:r>
            <a:endParaRPr lang="ru-RU" sz="1200" dirty="0"/>
          </a:p>
        </p:txBody>
      </p:sp>
      <p:cxnSp>
        <p:nvCxnSpPr>
          <p:cNvPr id="2076" name="Прямая со стрелкой 2075"/>
          <p:cNvCxnSpPr>
            <a:stCxn id="51" idx="2"/>
          </p:cNvCxnSpPr>
          <p:nvPr/>
        </p:nvCxnSpPr>
        <p:spPr bwMode="auto">
          <a:xfrm>
            <a:off x="6068581" y="3132697"/>
            <a:ext cx="13454" cy="5622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" name="Прямая со стрелкой 2077"/>
          <p:cNvCxnSpPr>
            <a:stCxn id="2062" idx="5"/>
          </p:cNvCxnSpPr>
          <p:nvPr/>
        </p:nvCxnSpPr>
        <p:spPr bwMode="auto">
          <a:xfrm>
            <a:off x="5608814" y="3326964"/>
            <a:ext cx="218355" cy="3722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 flipH="1">
            <a:off x="6406071" y="3326782"/>
            <a:ext cx="254250" cy="3413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 стрелкой 35"/>
          <p:cNvCxnSpPr>
            <a:stCxn id="56" idx="0"/>
          </p:cNvCxnSpPr>
          <p:nvPr/>
        </p:nvCxnSpPr>
        <p:spPr bwMode="auto">
          <a:xfrm flipH="1" flipV="1">
            <a:off x="6290836" y="4284632"/>
            <a:ext cx="63305" cy="4148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>
            <a:stCxn id="49" idx="0"/>
          </p:cNvCxnSpPr>
          <p:nvPr/>
        </p:nvCxnSpPr>
        <p:spPr bwMode="auto">
          <a:xfrm flipH="1" flipV="1">
            <a:off x="6660321" y="4219624"/>
            <a:ext cx="559641" cy="1339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Кольцо 98"/>
          <p:cNvSpPr>
            <a:spLocks/>
          </p:cNvSpPr>
          <p:nvPr/>
        </p:nvSpPr>
        <p:spPr bwMode="auto">
          <a:xfrm>
            <a:off x="454878" y="2275116"/>
            <a:ext cx="4030196" cy="2676034"/>
          </a:xfrm>
          <a:prstGeom prst="donut">
            <a:avLst>
              <a:gd name="adj" fmla="val 1006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Молния 16"/>
          <p:cNvSpPr/>
          <p:nvPr/>
        </p:nvSpPr>
        <p:spPr bwMode="auto">
          <a:xfrm>
            <a:off x="3898704" y="3646392"/>
            <a:ext cx="1609489" cy="360000"/>
          </a:xfrm>
          <a:prstGeom prst="lightningBol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5" name="Овал 64"/>
          <p:cNvSpPr/>
          <p:nvPr/>
        </p:nvSpPr>
        <p:spPr bwMode="auto">
          <a:xfrm>
            <a:off x="4411809" y="3392289"/>
            <a:ext cx="736889" cy="7177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2403" y="2233509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Интернет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42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16" y="-44831"/>
            <a:ext cx="9180513" cy="6913563"/>
          </a:xfrm>
          <a:prstGeom prst="rect">
            <a:avLst/>
          </a:prstGeom>
          <a:solidFill>
            <a:srgbClr val="0033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504" y="9927"/>
            <a:ext cx="8976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Формирование запросов к  БД </a:t>
            </a:r>
            <a:r>
              <a:rPr lang="ru-RU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dirty="0" smtClean="0">
                <a:solidFill>
                  <a:schemeClr val="bg1"/>
                </a:solidFill>
              </a:rPr>
              <a:t>  в среде Интернет-ГИС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(разработка в рамках </a:t>
            </a:r>
            <a:r>
              <a:rPr lang="ru-RU" sz="1400" dirty="0" err="1" smtClean="0">
                <a:solidFill>
                  <a:schemeClr val="bg1"/>
                </a:solidFill>
              </a:rPr>
              <a:t>Госконтракта</a:t>
            </a:r>
            <a:r>
              <a:rPr lang="ru-RU" sz="1400" dirty="0">
                <a:solidFill>
                  <a:schemeClr val="bg1"/>
                </a:solidFill>
              </a:rPr>
              <a:t> №  АМ-02-34/67  </a:t>
            </a:r>
            <a:r>
              <a:rPr lang="ru-RU" sz="1400" dirty="0" smtClean="0">
                <a:solidFill>
                  <a:schemeClr val="bg1"/>
                </a:solidFill>
              </a:rPr>
              <a:t>на основе СОБР)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9" y="2368530"/>
            <a:ext cx="8673588" cy="422016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03" y="888146"/>
            <a:ext cx="4320480" cy="13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15" y="2132856"/>
            <a:ext cx="4043935" cy="2354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 bwMode="auto">
          <a:xfrm>
            <a:off x="1331640" y="2227219"/>
            <a:ext cx="432048" cy="4114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Прямая со стрелкой 10"/>
          <p:cNvCxnSpPr>
            <a:stCxn id="9" idx="6"/>
          </p:cNvCxnSpPr>
          <p:nvPr/>
        </p:nvCxnSpPr>
        <p:spPr bwMode="auto">
          <a:xfrm flipV="1">
            <a:off x="1763688" y="2132856"/>
            <a:ext cx="1296144" cy="3001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Овал 11"/>
          <p:cNvSpPr/>
          <p:nvPr/>
        </p:nvSpPr>
        <p:spPr bwMode="auto">
          <a:xfrm>
            <a:off x="2411760" y="1844824"/>
            <a:ext cx="3240360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148267" y="2570938"/>
            <a:ext cx="1056111" cy="2759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Дуга 22"/>
          <p:cNvSpPr/>
          <p:nvPr/>
        </p:nvSpPr>
        <p:spPr bwMode="auto">
          <a:xfrm>
            <a:off x="5616771" y="2220338"/>
            <a:ext cx="1548172" cy="1446195"/>
          </a:xfrm>
          <a:prstGeom prst="arc">
            <a:avLst>
              <a:gd name="adj1" fmla="val 5168125"/>
              <a:gd name="adj2" fmla="val 1094619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6561658" y="4213824"/>
            <a:ext cx="2555775" cy="864096"/>
          </a:xfrm>
          <a:prstGeom prst="roundRect">
            <a:avLst/>
          </a:prstGeom>
          <a:solidFill>
            <a:srgbClr val="FFFFCC">
              <a:alpha val="8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7499" y="4205378"/>
            <a:ext cx="25896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Возможность выбора объектов</a:t>
            </a:r>
          </a:p>
          <a:p>
            <a:r>
              <a:rPr lang="ru-RU" sz="1400" dirty="0" smtClean="0"/>
              <a:t>как по уникальному значению</a:t>
            </a:r>
          </a:p>
          <a:p>
            <a:r>
              <a:rPr lang="ru-RU" sz="1400" dirty="0"/>
              <a:t>т</a:t>
            </a:r>
            <a:r>
              <a:rPr lang="ru-RU" sz="1400" dirty="0" smtClean="0"/>
              <a:t>ак и по ветке дерева иерархии</a:t>
            </a:r>
            <a:endParaRPr lang="ru-RU" sz="1400" dirty="0"/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59505" y="4084595"/>
            <a:ext cx="3216351" cy="2382682"/>
          </a:xfrm>
          <a:prstGeom prst="roundRect">
            <a:avLst>
              <a:gd name="adj" fmla="val 12363"/>
            </a:avLst>
          </a:prstGeom>
          <a:solidFill>
            <a:srgbClr val="FFFFCC">
              <a:alpha val="8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3" y="4096993"/>
            <a:ext cx="30424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Выбор </a:t>
            </a:r>
            <a:r>
              <a:rPr lang="ru-RU" sz="1400" dirty="0" err="1" smtClean="0"/>
              <a:t>картируемых</a:t>
            </a:r>
            <a:r>
              <a:rPr lang="ru-RU" sz="1400" dirty="0" smtClean="0"/>
              <a:t> подразделений </a:t>
            </a:r>
          </a:p>
          <a:p>
            <a:r>
              <a:rPr lang="ru-RU" sz="1400" dirty="0" smtClean="0"/>
              <a:t>из БД </a:t>
            </a:r>
            <a:r>
              <a:rPr lang="ru-RU" sz="1400" dirty="0" err="1" smtClean="0"/>
              <a:t>Госгеолкарт</a:t>
            </a:r>
            <a:r>
              <a:rPr lang="ru-RU" sz="1400" dirty="0" smtClean="0"/>
              <a:t> по атрибутам: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Стратиграфический возраст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Горная порода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Генезис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(включая Генезис исходной породы)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Обстановка формирования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Химический состав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др.</a:t>
            </a:r>
          </a:p>
          <a:p>
            <a:r>
              <a:rPr lang="ru-RU" sz="1400" dirty="0" smtClean="0"/>
              <a:t>и построение соответствующих карт </a:t>
            </a:r>
          </a:p>
          <a:p>
            <a:r>
              <a:rPr lang="ru-RU" sz="1400" dirty="0" smtClean="0"/>
              <a:t>при помощи ВЭБ инструмента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351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263961"/>
            <a:ext cx="9180513" cy="6594039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741146" cy="23351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484438" y="140850"/>
            <a:ext cx="473687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" name="Прямоугольник 14"/>
          <p:cNvSpPr>
            <a:spLocks noChangeArrowheads="1"/>
          </p:cNvSpPr>
          <p:nvPr/>
        </p:nvSpPr>
        <p:spPr bwMode="auto">
          <a:xfrm>
            <a:off x="-66082" y="453179"/>
            <a:ext cx="4559960" cy="38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1400" b="1" cap="small" spc="1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ДАННЫХ </a:t>
            </a:r>
            <a:r>
              <a:rPr lang="ru-RU" sz="1400" b="1" cap="small" spc="19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Госгеолкарт</a:t>
            </a:r>
            <a:r>
              <a:rPr lang="ru-RU" sz="1400" b="1" cap="small" spc="1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к 2014 году</a:t>
            </a:r>
            <a:endParaRPr lang="ru-RU" sz="1400" b="1" cap="small" spc="1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55" y="3394440"/>
            <a:ext cx="4469822" cy="3274920"/>
            <a:chOff x="1719371" y="3562513"/>
            <a:chExt cx="5528708" cy="3586567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072" y="3809632"/>
              <a:ext cx="4482932" cy="2557571"/>
            </a:xfrm>
            <a:prstGeom prst="rect">
              <a:avLst/>
            </a:prstGeom>
            <a:noFill/>
            <a:ln w="57150" cmpd="thinThick">
              <a:solidFill>
                <a:schemeClr val="accent1">
                  <a:lumMod val="25000"/>
                </a:schemeClr>
              </a:solidFill>
              <a:miter lim="800000"/>
              <a:headEnd/>
              <a:tailEnd/>
            </a:ln>
            <a:effectLst>
              <a:outerShdw blurRad="406400" dist="63500" dir="2700000" sx="102000" sy="102000" algn="ctr" rotWithShape="0">
                <a:srgbClr val="002060">
                  <a:alpha val="86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1807445" y="3562513"/>
              <a:ext cx="1271252" cy="4044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Северо-Западный</a:t>
              </a:r>
              <a:endParaRPr lang="ru-RU" sz="9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3593212" y="3764752"/>
              <a:ext cx="1045789" cy="2527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Уральский</a:t>
              </a:r>
              <a:endParaRPr lang="ru-RU" sz="9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Rectangle 38"/>
            <p:cNvSpPr>
              <a:spLocks noChangeArrowheads="1"/>
            </p:cNvSpPr>
            <p:nvPr/>
          </p:nvSpPr>
          <p:spPr bwMode="auto">
            <a:xfrm>
              <a:off x="3774559" y="6382160"/>
              <a:ext cx="1027721" cy="2527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Сибирский</a:t>
              </a:r>
              <a:endParaRPr lang="ru-RU" sz="9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5644883" y="6212355"/>
              <a:ext cx="1603196" cy="2527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Дальневосточный</a:t>
              </a:r>
              <a:endParaRPr lang="ru-RU" sz="9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6000001" y="3643353"/>
              <a:ext cx="1072396" cy="556157"/>
            </a:xfrm>
            <a:prstGeom prst="rect">
              <a:avLst/>
            </a:prstGeom>
            <a:gradFill flip="none" rotWithShape="1">
              <a:gsLst>
                <a:gs pos="0">
                  <a:srgbClr val="FFFFCC"/>
                </a:gs>
                <a:gs pos="7000">
                  <a:schemeClr val="bg1">
                    <a:lumMod val="95000"/>
                  </a:schemeClr>
                </a:gs>
                <a:gs pos="91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Северо-Восточная Арктика</a:t>
              </a:r>
              <a:endParaRPr lang="ru-RU" sz="9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4859234" y="6592923"/>
              <a:ext cx="1301313" cy="556157"/>
            </a:xfrm>
            <a:prstGeom prst="rect">
              <a:avLst/>
            </a:prstGeom>
            <a:gradFill flip="none" rotWithShape="1">
              <a:gsLst>
                <a:gs pos="0">
                  <a:srgbClr val="FFFFCC"/>
                </a:gs>
                <a:gs pos="7000">
                  <a:schemeClr val="bg1">
                    <a:lumMod val="95000"/>
                  </a:schemeClr>
                </a:gs>
                <a:gs pos="91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Южно-Сибирский-Забайкальский</a:t>
              </a:r>
              <a:endParaRPr lang="ru-RU" sz="9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Rectangle 38"/>
            <p:cNvSpPr>
              <a:spLocks noChangeArrowheads="1"/>
            </p:cNvSpPr>
            <p:nvPr/>
          </p:nvSpPr>
          <p:spPr bwMode="auto">
            <a:xfrm>
              <a:off x="1719371" y="4647097"/>
              <a:ext cx="1172971" cy="404478"/>
            </a:xfrm>
            <a:prstGeom prst="rect">
              <a:avLst/>
            </a:prstGeom>
            <a:gradFill flip="none" rotWithShape="1">
              <a:gsLst>
                <a:gs pos="0">
                  <a:srgbClr val="FFFFCC"/>
                </a:gs>
                <a:gs pos="7000">
                  <a:schemeClr val="bg1">
                    <a:lumMod val="95000"/>
                  </a:schemeClr>
                </a:gs>
                <a:gs pos="91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</a:effectLst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Южно-Европейский</a:t>
              </a:r>
              <a:endParaRPr lang="ru-RU" sz="9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Rectangle 38"/>
            <p:cNvSpPr>
              <a:spLocks noChangeArrowheads="1"/>
            </p:cNvSpPr>
            <p:nvPr/>
          </p:nvSpPr>
          <p:spPr bwMode="auto">
            <a:xfrm>
              <a:off x="1856028" y="6345224"/>
              <a:ext cx="1297059" cy="404478"/>
            </a:xfrm>
            <a:prstGeom prst="rect">
              <a:avLst/>
            </a:prstGeom>
            <a:gradFill flip="none" rotWithShape="1">
              <a:gsLst>
                <a:gs pos="0">
                  <a:srgbClr val="FFFFCC"/>
                </a:gs>
                <a:gs pos="7000">
                  <a:schemeClr val="bg1">
                    <a:lumMod val="95000"/>
                  </a:schemeClr>
                </a:gs>
                <a:gs pos="91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solidFill>
                <a:srgbClr val="FF0000"/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Средне-</a:t>
              </a:r>
              <a:r>
                <a:rPr lang="ru-RU" sz="900" i="1" u="sng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Южно</a:t>
              </a:r>
              <a:r>
                <a:rPr lang="ru-RU" sz="900" i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Уральский</a:t>
              </a:r>
              <a:r>
                <a:rPr lang="en-US" sz="9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ru-RU" sz="9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cxnSp>
          <p:nvCxnSpPr>
            <p:cNvPr id="24" name="Прямая со стрелкой 23"/>
            <p:cNvCxnSpPr>
              <a:stCxn id="20" idx="1"/>
            </p:cNvCxnSpPr>
            <p:nvPr/>
          </p:nvCxnSpPr>
          <p:spPr>
            <a:xfrm flipH="1">
              <a:off x="5367429" y="3921432"/>
              <a:ext cx="632571" cy="38557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  <a:effectLst>
              <a:outerShdw blurRad="50800" dist="38100" dir="5400000" algn="ctr" rotWithShape="0">
                <a:srgbClr val="FF0000">
                  <a:alpha val="5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stCxn id="21" idx="0"/>
            </p:cNvCxnSpPr>
            <p:nvPr/>
          </p:nvCxnSpPr>
          <p:spPr>
            <a:xfrm flipH="1" flipV="1">
              <a:off x="5000123" y="5671713"/>
              <a:ext cx="509768" cy="92121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  <a:effectLst>
              <a:outerShdw blurRad="50800" dist="38100" dir="5400000" algn="ctr" rotWithShape="0">
                <a:srgbClr val="FF0000">
                  <a:alpha val="5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stCxn id="23" idx="0"/>
            </p:cNvCxnSpPr>
            <p:nvPr/>
          </p:nvCxnSpPr>
          <p:spPr>
            <a:xfrm flipV="1">
              <a:off x="2504559" y="5568624"/>
              <a:ext cx="1042984" cy="77660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  <a:effectLst>
              <a:outerShdw blurRad="50800" dist="38100" dir="5400000" algn="ctr" rotWithShape="0">
                <a:srgbClr val="FF0000">
                  <a:alpha val="5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stCxn id="22" idx="3"/>
            </p:cNvCxnSpPr>
            <p:nvPr/>
          </p:nvCxnSpPr>
          <p:spPr>
            <a:xfrm>
              <a:off x="2892342" y="4849337"/>
              <a:ext cx="260745" cy="3686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  <a:effectLst>
              <a:outerShdw blurRad="50800" dist="38100" dir="5400000" algn="ctr" rotWithShape="0">
                <a:srgbClr val="FF0000">
                  <a:alpha val="5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>
              <a:stCxn id="16" idx="3"/>
            </p:cNvCxnSpPr>
            <p:nvPr/>
          </p:nvCxnSpPr>
          <p:spPr>
            <a:xfrm>
              <a:off x="3078696" y="3764752"/>
              <a:ext cx="619427" cy="647639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  <a:tailEnd type="stealth" w="med" len="lg"/>
            </a:ln>
            <a:effectLst>
              <a:outerShdw blurRad="50800" dist="50800" dir="5400000" algn="ctr" rotWithShape="0">
                <a:schemeClr val="bg2"/>
              </a:outerShdw>
            </a:effectLst>
          </p:spPr>
        </p:cxnSp>
        <p:cxnSp>
          <p:nvCxnSpPr>
            <p:cNvPr id="29" name="Прямая со стрелкой 28"/>
            <p:cNvCxnSpPr>
              <a:stCxn id="17" idx="2"/>
            </p:cNvCxnSpPr>
            <p:nvPr/>
          </p:nvCxnSpPr>
          <p:spPr>
            <a:xfrm flipH="1">
              <a:off x="3888149" y="4017550"/>
              <a:ext cx="227958" cy="890801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  <a:tailEnd type="stealth" w="med" len="lg"/>
            </a:ln>
            <a:effectLst>
              <a:outerShdw blurRad="25400" dist="76200" dir="4200000" algn="ctr" rotWithShape="0">
                <a:schemeClr val="tx1">
                  <a:lumMod val="65000"/>
                  <a:lumOff val="35000"/>
                </a:schemeClr>
              </a:outerShdw>
            </a:effectLst>
          </p:spPr>
        </p:cxnSp>
        <p:cxnSp>
          <p:nvCxnSpPr>
            <p:cNvPr id="30" name="Прямая со стрелкой 29"/>
            <p:cNvCxnSpPr>
              <a:stCxn id="19" idx="0"/>
            </p:cNvCxnSpPr>
            <p:nvPr/>
          </p:nvCxnSpPr>
          <p:spPr>
            <a:xfrm flipH="1" flipV="1">
              <a:off x="5653141" y="5565550"/>
              <a:ext cx="793339" cy="646805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  <a:tailEnd type="stealth" w="med" len="lg"/>
            </a:ln>
            <a:effectLst>
              <a:outerShdw blurRad="50800" dist="50800" dir="5400000" algn="ctr" rotWithShape="0">
                <a:schemeClr val="bg2"/>
              </a:outerShdw>
            </a:effectLst>
          </p:spPr>
        </p:cxnSp>
        <p:cxnSp>
          <p:nvCxnSpPr>
            <p:cNvPr id="31" name="Прямая со стрелкой 30"/>
            <p:cNvCxnSpPr>
              <a:stCxn id="18" idx="0"/>
            </p:cNvCxnSpPr>
            <p:nvPr/>
          </p:nvCxnSpPr>
          <p:spPr>
            <a:xfrm flipV="1">
              <a:off x="4288420" y="5671713"/>
              <a:ext cx="88238" cy="710447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  <a:tailEnd type="stealth" w="med" len="lg"/>
            </a:ln>
            <a:effectLst>
              <a:outerShdw blurRad="25400" dist="76200" dir="4200000" algn="ctr" rotWithShape="0">
                <a:schemeClr val="tx1">
                  <a:lumMod val="65000"/>
                  <a:lumOff val="35000"/>
                </a:schemeClr>
              </a:outerShdw>
            </a:effectLst>
          </p:spPr>
        </p:cxnSp>
        <p:sp>
          <p:nvSpPr>
            <p:cNvPr id="74" name="Rectangle 38"/>
            <p:cNvSpPr>
              <a:spLocks noChangeArrowheads="1"/>
            </p:cNvSpPr>
            <p:nvPr/>
          </p:nvSpPr>
          <p:spPr bwMode="auto">
            <a:xfrm>
              <a:off x="5720887" y="4633243"/>
              <a:ext cx="1149630" cy="707837"/>
            </a:xfrm>
            <a:prstGeom prst="rect">
              <a:avLst/>
            </a:prstGeom>
            <a:gradFill flip="none" rotWithShape="1">
              <a:gsLst>
                <a:gs pos="0">
                  <a:srgbClr val="FFFFCC"/>
                </a:gs>
                <a:gs pos="7000">
                  <a:schemeClr val="bg1">
                    <a:lumMod val="95000"/>
                  </a:schemeClr>
                </a:gs>
                <a:gs pos="91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solidFill>
                <a:schemeClr val="accent2"/>
              </a:solidFill>
            </a:ln>
            <a:effectLst>
              <a:glow rad="63500">
                <a:schemeClr val="accent6">
                  <a:lumMod val="20000"/>
                  <a:lumOff val="80000"/>
                  <a:alpha val="40000"/>
                </a:schemeClr>
              </a:glow>
            </a:effectLst>
            <a:extLst/>
          </p:spPr>
          <p:txBody>
            <a:bodyPr wrap="square">
              <a:spAutoFit/>
            </a:bodyPr>
            <a:lstStyle/>
            <a:p>
              <a:r>
                <a:rPr lang="ru-RU" sz="900" i="1" u="sng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Карта фундамента Западной Сибири</a:t>
              </a:r>
              <a:endParaRPr lang="ru-RU" sz="9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cxnSp>
          <p:nvCxnSpPr>
            <p:cNvPr id="75" name="Прямая со стрелкой 74"/>
            <p:cNvCxnSpPr>
              <a:stCxn id="74" idx="1"/>
              <a:endCxn id="28682" idx="10"/>
            </p:cNvCxnSpPr>
            <p:nvPr/>
          </p:nvCxnSpPr>
          <p:spPr>
            <a:xfrm flipH="1" flipV="1">
              <a:off x="4825426" y="4852133"/>
              <a:ext cx="895461" cy="13502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stealth" w="lg" len="lg"/>
            </a:ln>
            <a:effectLst>
              <a:outerShdw blurRad="50800" dist="38100" dir="5400000" algn="ctr" rotWithShape="0">
                <a:srgbClr val="FF0000">
                  <a:alpha val="53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37"/>
          <p:cNvSpPr>
            <a:spLocks noChangeArrowheads="1"/>
          </p:cNvSpPr>
          <p:nvPr/>
        </p:nvSpPr>
        <p:spPr bwMode="auto">
          <a:xfrm>
            <a:off x="119814" y="836712"/>
            <a:ext cx="4392453" cy="223907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algn="ctr">
            <a:solidFill>
              <a:srgbClr val="00808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</a:t>
            </a:r>
            <a:r>
              <a:rPr lang="en-US" sz="12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2014</a:t>
            </a:r>
            <a:r>
              <a:rPr lang="ru-RU" sz="12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г</a:t>
            </a:r>
            <a:endParaRPr lang="en-US" sz="1200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117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номенклатурных 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листов </a:t>
            </a:r>
            <a:r>
              <a:rPr lang="ru-RU" sz="11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Госгеолкарты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1: 1000 000</a:t>
            </a:r>
            <a:r>
              <a:rPr lang="en-US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5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Региональных фрагментов «</a:t>
            </a:r>
            <a:r>
              <a:rPr lang="ru-RU" sz="11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бесшовки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»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общей площадью около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8,5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миллионов </a:t>
            </a:r>
            <a:r>
              <a:rPr lang="ru-RU" sz="1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квадратных километров</a:t>
            </a:r>
          </a:p>
          <a:p>
            <a:pPr marL="176213" indent="-176213">
              <a:lnSpc>
                <a:spcPct val="150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 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Серийная Легенда 1000/3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более чем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000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геологических подразделений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;</a:t>
            </a:r>
          </a:p>
          <a:p>
            <a:pPr marL="176213" indent="-176213">
              <a:lnSpc>
                <a:spcPct val="150000"/>
              </a:lnSpc>
            </a:pP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Актуализированная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Геологическая карта России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: 2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</a:t>
            </a:r>
            <a:r>
              <a:rPr lang="ru-RU" sz="1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00 000</a:t>
            </a:r>
            <a:endParaRPr lang="ru-RU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922084" y="3653557"/>
            <a:ext cx="4123208" cy="841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.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Разработать научно-методическую основу </a:t>
            </a:r>
            <a:r>
              <a:rPr lang="ru-RU" sz="1400" b="1" dirty="0">
                <a:solidFill>
                  <a:srgbClr val="DDDDDD"/>
                </a:solidFill>
                <a:latin typeface="+mn-lt"/>
                <a:cs typeface="+mn-cs"/>
              </a:rPr>
              <a:t>упорядоченной системы терминов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в области наук о Земле, для использования в отраслевых информационных системах.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893713" y="3284984"/>
            <a:ext cx="4115659" cy="320545"/>
          </a:xfrm>
          <a:prstGeom prst="rect">
            <a:avLst/>
          </a:prstGeom>
        </p:spPr>
        <p:txBody>
          <a:bodyPr/>
          <a:lstStyle/>
          <a:p>
            <a:pPr marL="174625" indent="-174625">
              <a:defRPr/>
            </a:pP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 сервисов доступа.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0116616" y="629127"/>
            <a:ext cx="4183621" cy="748380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Подготовка </a:t>
            </a:r>
            <a:r>
              <a:rPr lang="ru-RU" sz="1200" b="1" dirty="0">
                <a:solidFill>
                  <a:srgbClr val="DDDDDD"/>
                </a:solidFill>
                <a:latin typeface="+mn-lt"/>
                <a:cs typeface="+mn-cs"/>
              </a:rPr>
              <a:t>и </a:t>
            </a:r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загрузка материалов в БД:</a:t>
            </a:r>
          </a:p>
          <a:p>
            <a:pPr marL="228600" indent="-228600">
              <a:buAutoNum type="arabicPeriod"/>
            </a:pPr>
            <a:endParaRPr lang="ru-RU" sz="1200" dirty="0" smtClean="0">
              <a:solidFill>
                <a:srgbClr val="DDDDDD"/>
              </a:solidFill>
              <a:latin typeface="+mn-lt"/>
              <a:cs typeface="+mn-cs"/>
            </a:endParaRPr>
          </a:p>
          <a:p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</a:t>
            </a:r>
            <a:r>
              <a:rPr lang="ru-RU" sz="1200" i="1" dirty="0" smtClean="0">
                <a:solidFill>
                  <a:srgbClr val="DDDDDD"/>
                </a:solidFill>
                <a:latin typeface="+mn-lt"/>
                <a:cs typeface="+mn-cs"/>
              </a:rPr>
              <a:t>цифровых </a:t>
            </a:r>
            <a:r>
              <a:rPr lang="ru-RU" sz="1200" i="1" dirty="0">
                <a:solidFill>
                  <a:srgbClr val="DDDDDD"/>
                </a:solidFill>
                <a:latin typeface="+mn-lt"/>
                <a:cs typeface="+mn-cs"/>
              </a:rPr>
              <a:t>моделей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листов ГГК -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1000/3  22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номенклатурных листа  к 2015 г  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(для создания карты фундамента Западной Сибири) 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797016" y="733297"/>
            <a:ext cx="4223259" cy="1288420"/>
          </a:xfrm>
          <a:prstGeom prst="rect">
            <a:avLst/>
          </a:prstGeom>
        </p:spPr>
        <p:txBody>
          <a:bodyPr/>
          <a:lstStyle/>
          <a:p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1</a:t>
            </a: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.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Продолжить</a:t>
            </a: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 </a:t>
            </a:r>
            <a:r>
              <a:rPr lang="ru-RU" sz="1400" b="1" dirty="0">
                <a:solidFill>
                  <a:srgbClr val="DDDDDD"/>
                </a:solidFill>
                <a:latin typeface="+mn-lt"/>
                <a:cs typeface="+mn-cs"/>
              </a:rPr>
              <a:t>наполнение БД </a:t>
            </a:r>
            <a:r>
              <a:rPr lang="ru-RU" sz="1400" b="1" dirty="0" err="1">
                <a:solidFill>
                  <a:srgbClr val="DDDDDD"/>
                </a:solidFill>
                <a:latin typeface="+mn-lt"/>
                <a:cs typeface="+mn-cs"/>
              </a:rPr>
              <a:t>Госгеолкарт</a:t>
            </a:r>
            <a:r>
              <a:rPr lang="ru-RU" sz="1200" b="1" dirty="0">
                <a:solidFill>
                  <a:srgbClr val="DDDDDD"/>
                </a:solidFill>
                <a:latin typeface="+mn-lt"/>
                <a:cs typeface="+mn-cs"/>
              </a:rPr>
              <a:t> </a:t>
            </a:r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: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цифровыми моделями ГГК-1000/3; 200/2;</a:t>
            </a: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rgbClr val="DDDDDD"/>
              </a:solidFill>
              <a:latin typeface="+mn-lt"/>
              <a:cs typeface="+mn-cs"/>
            </a:endParaRPr>
          </a:p>
          <a:p>
            <a:pPr marL="174625" indent="-174625"/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 </a:t>
            </a:r>
            <a:r>
              <a:rPr lang="ru-RU" sz="1200" dirty="0" err="1">
                <a:solidFill>
                  <a:srgbClr val="DDDDDD"/>
                </a:solidFill>
                <a:latin typeface="+mn-lt"/>
                <a:cs typeface="+mn-cs"/>
              </a:rPr>
              <a:t>г</a:t>
            </a:r>
            <a:r>
              <a:rPr lang="ru-RU" sz="1200" dirty="0" err="1" smtClean="0">
                <a:solidFill>
                  <a:srgbClr val="DDDDDD"/>
                </a:solidFill>
                <a:latin typeface="+mn-lt"/>
                <a:cs typeface="+mn-cs"/>
              </a:rPr>
              <a:t>еопривязанными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 растрами и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текстами объяснительных записок ГК-200-1000 по всей территории РФ  (7000 карт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);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28682" name="Полилиния 28681"/>
          <p:cNvSpPr/>
          <p:nvPr/>
        </p:nvSpPr>
        <p:spPr bwMode="auto">
          <a:xfrm>
            <a:off x="1923644" y="4132614"/>
            <a:ext cx="629392" cy="1102970"/>
          </a:xfrm>
          <a:custGeom>
            <a:avLst/>
            <a:gdLst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93766 w 629392"/>
              <a:gd name="connsiteY7" fmla="*/ 100940 h 1015340"/>
              <a:gd name="connsiteX8" fmla="*/ 54032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52202 w 629392"/>
              <a:gd name="connsiteY11" fmla="*/ 807522 h 1015340"/>
              <a:gd name="connsiteX12" fmla="*/ 409698 w 629392"/>
              <a:gd name="connsiteY12" fmla="*/ 74220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73132 w 629392"/>
              <a:gd name="connsiteY15" fmla="*/ 87877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93766 w 629392"/>
              <a:gd name="connsiteY7" fmla="*/ 100940 h 1015340"/>
              <a:gd name="connsiteX8" fmla="*/ 54032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52202 w 629392"/>
              <a:gd name="connsiteY11" fmla="*/ 807522 h 1015340"/>
              <a:gd name="connsiteX12" fmla="*/ 428748 w 629392"/>
              <a:gd name="connsiteY12" fmla="*/ 73458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73132 w 629392"/>
              <a:gd name="connsiteY15" fmla="*/ 87877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93766 w 629392"/>
              <a:gd name="connsiteY7" fmla="*/ 100940 h 1015340"/>
              <a:gd name="connsiteX8" fmla="*/ 54032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63632 w 629392"/>
              <a:gd name="connsiteY11" fmla="*/ 784662 h 1015340"/>
              <a:gd name="connsiteX12" fmla="*/ 428748 w 629392"/>
              <a:gd name="connsiteY12" fmla="*/ 73458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73132 w 629392"/>
              <a:gd name="connsiteY15" fmla="*/ 87877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82336 w 629392"/>
              <a:gd name="connsiteY7" fmla="*/ 100940 h 1015340"/>
              <a:gd name="connsiteX8" fmla="*/ 54032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63632 w 629392"/>
              <a:gd name="connsiteY11" fmla="*/ 784662 h 1015340"/>
              <a:gd name="connsiteX12" fmla="*/ 428748 w 629392"/>
              <a:gd name="connsiteY12" fmla="*/ 73458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73132 w 629392"/>
              <a:gd name="connsiteY15" fmla="*/ 87877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82336 w 629392"/>
              <a:gd name="connsiteY7" fmla="*/ 100940 h 1015340"/>
              <a:gd name="connsiteX8" fmla="*/ 55175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63632 w 629392"/>
              <a:gd name="connsiteY11" fmla="*/ 784662 h 1015340"/>
              <a:gd name="connsiteX12" fmla="*/ 428748 w 629392"/>
              <a:gd name="connsiteY12" fmla="*/ 73458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73132 w 629392"/>
              <a:gd name="connsiteY15" fmla="*/ 87877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15340"/>
              <a:gd name="connsiteX1" fmla="*/ 308758 w 629392"/>
              <a:gd name="connsiteY1" fmla="*/ 154379 h 1015340"/>
              <a:gd name="connsiteX2" fmla="*/ 231568 w 629392"/>
              <a:gd name="connsiteY2" fmla="*/ 124691 h 1015340"/>
              <a:gd name="connsiteX3" fmla="*/ 332509 w 629392"/>
              <a:gd name="connsiteY3" fmla="*/ 0 h 1015340"/>
              <a:gd name="connsiteX4" fmla="*/ 427511 w 629392"/>
              <a:gd name="connsiteY4" fmla="*/ 53439 h 1015340"/>
              <a:gd name="connsiteX5" fmla="*/ 504701 w 629392"/>
              <a:gd name="connsiteY5" fmla="*/ 77190 h 1015340"/>
              <a:gd name="connsiteX6" fmla="*/ 552202 w 629392"/>
              <a:gd name="connsiteY6" fmla="*/ 95003 h 1015340"/>
              <a:gd name="connsiteX7" fmla="*/ 582336 w 629392"/>
              <a:gd name="connsiteY7" fmla="*/ 100940 h 1015340"/>
              <a:gd name="connsiteX8" fmla="*/ 551757 w 629392"/>
              <a:gd name="connsiteY8" fmla="*/ 249382 h 1015340"/>
              <a:gd name="connsiteX9" fmla="*/ 629392 w 629392"/>
              <a:gd name="connsiteY9" fmla="*/ 261257 h 1015340"/>
              <a:gd name="connsiteX10" fmla="*/ 611579 w 629392"/>
              <a:gd name="connsiteY10" fmla="*/ 439387 h 1015340"/>
              <a:gd name="connsiteX11" fmla="*/ 563632 w 629392"/>
              <a:gd name="connsiteY11" fmla="*/ 784662 h 1015340"/>
              <a:gd name="connsiteX12" fmla="*/ 428748 w 629392"/>
              <a:gd name="connsiteY12" fmla="*/ 734588 h 1015340"/>
              <a:gd name="connsiteX13" fmla="*/ 374072 w 629392"/>
              <a:gd name="connsiteY13" fmla="*/ 1015340 h 1015340"/>
              <a:gd name="connsiteX14" fmla="*/ 231568 w 629392"/>
              <a:gd name="connsiteY14" fmla="*/ 967839 h 1015340"/>
              <a:gd name="connsiteX15" fmla="*/ 261702 w 629392"/>
              <a:gd name="connsiteY15" fmla="*/ 890204 h 1015340"/>
              <a:gd name="connsiteX16" fmla="*/ 0 w 629392"/>
              <a:gd name="connsiteY16" fmla="*/ 789709 h 1015340"/>
              <a:gd name="connsiteX17" fmla="*/ 59376 w 629392"/>
              <a:gd name="connsiteY17" fmla="*/ 676893 h 1015340"/>
              <a:gd name="connsiteX0" fmla="*/ 59376 w 629392"/>
              <a:gd name="connsiteY0" fmla="*/ 676893 h 1066899"/>
              <a:gd name="connsiteX1" fmla="*/ 308758 w 629392"/>
              <a:gd name="connsiteY1" fmla="*/ 154379 h 1066899"/>
              <a:gd name="connsiteX2" fmla="*/ 231568 w 629392"/>
              <a:gd name="connsiteY2" fmla="*/ 124691 h 1066899"/>
              <a:gd name="connsiteX3" fmla="*/ 332509 w 629392"/>
              <a:gd name="connsiteY3" fmla="*/ 0 h 1066899"/>
              <a:gd name="connsiteX4" fmla="*/ 427511 w 629392"/>
              <a:gd name="connsiteY4" fmla="*/ 53439 h 1066899"/>
              <a:gd name="connsiteX5" fmla="*/ 504701 w 629392"/>
              <a:gd name="connsiteY5" fmla="*/ 77190 h 1066899"/>
              <a:gd name="connsiteX6" fmla="*/ 552202 w 629392"/>
              <a:gd name="connsiteY6" fmla="*/ 95003 h 1066899"/>
              <a:gd name="connsiteX7" fmla="*/ 582336 w 629392"/>
              <a:gd name="connsiteY7" fmla="*/ 100940 h 1066899"/>
              <a:gd name="connsiteX8" fmla="*/ 551757 w 629392"/>
              <a:gd name="connsiteY8" fmla="*/ 249382 h 1066899"/>
              <a:gd name="connsiteX9" fmla="*/ 629392 w 629392"/>
              <a:gd name="connsiteY9" fmla="*/ 261257 h 1066899"/>
              <a:gd name="connsiteX10" fmla="*/ 611579 w 629392"/>
              <a:gd name="connsiteY10" fmla="*/ 439387 h 1066899"/>
              <a:gd name="connsiteX11" fmla="*/ 563632 w 629392"/>
              <a:gd name="connsiteY11" fmla="*/ 784662 h 1066899"/>
              <a:gd name="connsiteX12" fmla="*/ 428748 w 629392"/>
              <a:gd name="connsiteY12" fmla="*/ 734588 h 1066899"/>
              <a:gd name="connsiteX13" fmla="*/ 374072 w 629392"/>
              <a:gd name="connsiteY13" fmla="*/ 1015340 h 1066899"/>
              <a:gd name="connsiteX14" fmla="*/ 216328 w 629392"/>
              <a:gd name="connsiteY14" fmla="*/ 1066899 h 1066899"/>
              <a:gd name="connsiteX15" fmla="*/ 261702 w 629392"/>
              <a:gd name="connsiteY15" fmla="*/ 890204 h 1066899"/>
              <a:gd name="connsiteX16" fmla="*/ 0 w 629392"/>
              <a:gd name="connsiteY16" fmla="*/ 789709 h 1066899"/>
              <a:gd name="connsiteX17" fmla="*/ 59376 w 629392"/>
              <a:gd name="connsiteY17" fmla="*/ 676893 h 1066899"/>
              <a:gd name="connsiteX0" fmla="*/ 59376 w 629392"/>
              <a:gd name="connsiteY0" fmla="*/ 676893 h 1102970"/>
              <a:gd name="connsiteX1" fmla="*/ 308758 w 629392"/>
              <a:gd name="connsiteY1" fmla="*/ 154379 h 1102970"/>
              <a:gd name="connsiteX2" fmla="*/ 231568 w 629392"/>
              <a:gd name="connsiteY2" fmla="*/ 124691 h 1102970"/>
              <a:gd name="connsiteX3" fmla="*/ 332509 w 629392"/>
              <a:gd name="connsiteY3" fmla="*/ 0 h 1102970"/>
              <a:gd name="connsiteX4" fmla="*/ 427511 w 629392"/>
              <a:gd name="connsiteY4" fmla="*/ 53439 h 1102970"/>
              <a:gd name="connsiteX5" fmla="*/ 504701 w 629392"/>
              <a:gd name="connsiteY5" fmla="*/ 77190 h 1102970"/>
              <a:gd name="connsiteX6" fmla="*/ 552202 w 629392"/>
              <a:gd name="connsiteY6" fmla="*/ 95003 h 1102970"/>
              <a:gd name="connsiteX7" fmla="*/ 582336 w 629392"/>
              <a:gd name="connsiteY7" fmla="*/ 100940 h 1102970"/>
              <a:gd name="connsiteX8" fmla="*/ 551757 w 629392"/>
              <a:gd name="connsiteY8" fmla="*/ 249382 h 1102970"/>
              <a:gd name="connsiteX9" fmla="*/ 629392 w 629392"/>
              <a:gd name="connsiteY9" fmla="*/ 261257 h 1102970"/>
              <a:gd name="connsiteX10" fmla="*/ 611579 w 629392"/>
              <a:gd name="connsiteY10" fmla="*/ 439387 h 1102970"/>
              <a:gd name="connsiteX11" fmla="*/ 563632 w 629392"/>
              <a:gd name="connsiteY11" fmla="*/ 784662 h 1102970"/>
              <a:gd name="connsiteX12" fmla="*/ 428748 w 629392"/>
              <a:gd name="connsiteY12" fmla="*/ 734588 h 1102970"/>
              <a:gd name="connsiteX13" fmla="*/ 370262 w 629392"/>
              <a:gd name="connsiteY13" fmla="*/ 1102970 h 1102970"/>
              <a:gd name="connsiteX14" fmla="*/ 216328 w 629392"/>
              <a:gd name="connsiteY14" fmla="*/ 1066899 h 1102970"/>
              <a:gd name="connsiteX15" fmla="*/ 261702 w 629392"/>
              <a:gd name="connsiteY15" fmla="*/ 890204 h 1102970"/>
              <a:gd name="connsiteX16" fmla="*/ 0 w 629392"/>
              <a:gd name="connsiteY16" fmla="*/ 789709 h 1102970"/>
              <a:gd name="connsiteX17" fmla="*/ 59376 w 629392"/>
              <a:gd name="connsiteY17" fmla="*/ 676893 h 1102970"/>
              <a:gd name="connsiteX0" fmla="*/ 59376 w 629392"/>
              <a:gd name="connsiteY0" fmla="*/ 676893 h 1102970"/>
              <a:gd name="connsiteX1" fmla="*/ 308758 w 629392"/>
              <a:gd name="connsiteY1" fmla="*/ 154379 h 1102970"/>
              <a:gd name="connsiteX2" fmla="*/ 231568 w 629392"/>
              <a:gd name="connsiteY2" fmla="*/ 124691 h 1102970"/>
              <a:gd name="connsiteX3" fmla="*/ 332509 w 629392"/>
              <a:gd name="connsiteY3" fmla="*/ 0 h 1102970"/>
              <a:gd name="connsiteX4" fmla="*/ 427511 w 629392"/>
              <a:gd name="connsiteY4" fmla="*/ 53439 h 1102970"/>
              <a:gd name="connsiteX5" fmla="*/ 504701 w 629392"/>
              <a:gd name="connsiteY5" fmla="*/ 77190 h 1102970"/>
              <a:gd name="connsiteX6" fmla="*/ 552202 w 629392"/>
              <a:gd name="connsiteY6" fmla="*/ 95003 h 1102970"/>
              <a:gd name="connsiteX7" fmla="*/ 582336 w 629392"/>
              <a:gd name="connsiteY7" fmla="*/ 100940 h 1102970"/>
              <a:gd name="connsiteX8" fmla="*/ 551757 w 629392"/>
              <a:gd name="connsiteY8" fmla="*/ 249382 h 1102970"/>
              <a:gd name="connsiteX9" fmla="*/ 629392 w 629392"/>
              <a:gd name="connsiteY9" fmla="*/ 261257 h 1102970"/>
              <a:gd name="connsiteX10" fmla="*/ 611579 w 629392"/>
              <a:gd name="connsiteY10" fmla="*/ 439387 h 1102970"/>
              <a:gd name="connsiteX11" fmla="*/ 567442 w 629392"/>
              <a:gd name="connsiteY11" fmla="*/ 769422 h 1102970"/>
              <a:gd name="connsiteX12" fmla="*/ 428748 w 629392"/>
              <a:gd name="connsiteY12" fmla="*/ 734588 h 1102970"/>
              <a:gd name="connsiteX13" fmla="*/ 370262 w 629392"/>
              <a:gd name="connsiteY13" fmla="*/ 1102970 h 1102970"/>
              <a:gd name="connsiteX14" fmla="*/ 216328 w 629392"/>
              <a:gd name="connsiteY14" fmla="*/ 1066899 h 1102970"/>
              <a:gd name="connsiteX15" fmla="*/ 261702 w 629392"/>
              <a:gd name="connsiteY15" fmla="*/ 890204 h 1102970"/>
              <a:gd name="connsiteX16" fmla="*/ 0 w 629392"/>
              <a:gd name="connsiteY16" fmla="*/ 789709 h 1102970"/>
              <a:gd name="connsiteX17" fmla="*/ 59376 w 629392"/>
              <a:gd name="connsiteY17" fmla="*/ 676893 h 1102970"/>
              <a:gd name="connsiteX0" fmla="*/ 59376 w 629392"/>
              <a:gd name="connsiteY0" fmla="*/ 676893 h 1102970"/>
              <a:gd name="connsiteX1" fmla="*/ 308758 w 629392"/>
              <a:gd name="connsiteY1" fmla="*/ 154379 h 1102970"/>
              <a:gd name="connsiteX2" fmla="*/ 231568 w 629392"/>
              <a:gd name="connsiteY2" fmla="*/ 124691 h 1102970"/>
              <a:gd name="connsiteX3" fmla="*/ 332509 w 629392"/>
              <a:gd name="connsiteY3" fmla="*/ 0 h 1102970"/>
              <a:gd name="connsiteX4" fmla="*/ 427511 w 629392"/>
              <a:gd name="connsiteY4" fmla="*/ 53439 h 1102970"/>
              <a:gd name="connsiteX5" fmla="*/ 504701 w 629392"/>
              <a:gd name="connsiteY5" fmla="*/ 77190 h 1102970"/>
              <a:gd name="connsiteX6" fmla="*/ 552202 w 629392"/>
              <a:gd name="connsiteY6" fmla="*/ 95003 h 1102970"/>
              <a:gd name="connsiteX7" fmla="*/ 582336 w 629392"/>
              <a:gd name="connsiteY7" fmla="*/ 100940 h 1102970"/>
              <a:gd name="connsiteX8" fmla="*/ 551757 w 629392"/>
              <a:gd name="connsiteY8" fmla="*/ 249382 h 1102970"/>
              <a:gd name="connsiteX9" fmla="*/ 629392 w 629392"/>
              <a:gd name="connsiteY9" fmla="*/ 261257 h 1102970"/>
              <a:gd name="connsiteX10" fmla="*/ 611579 w 629392"/>
              <a:gd name="connsiteY10" fmla="*/ 439387 h 1102970"/>
              <a:gd name="connsiteX11" fmla="*/ 567442 w 629392"/>
              <a:gd name="connsiteY11" fmla="*/ 769422 h 1102970"/>
              <a:gd name="connsiteX12" fmla="*/ 428748 w 629392"/>
              <a:gd name="connsiteY12" fmla="*/ 746018 h 1102970"/>
              <a:gd name="connsiteX13" fmla="*/ 370262 w 629392"/>
              <a:gd name="connsiteY13" fmla="*/ 1102970 h 1102970"/>
              <a:gd name="connsiteX14" fmla="*/ 216328 w 629392"/>
              <a:gd name="connsiteY14" fmla="*/ 1066899 h 1102970"/>
              <a:gd name="connsiteX15" fmla="*/ 261702 w 629392"/>
              <a:gd name="connsiteY15" fmla="*/ 890204 h 1102970"/>
              <a:gd name="connsiteX16" fmla="*/ 0 w 629392"/>
              <a:gd name="connsiteY16" fmla="*/ 789709 h 1102970"/>
              <a:gd name="connsiteX17" fmla="*/ 59376 w 629392"/>
              <a:gd name="connsiteY17" fmla="*/ 676893 h 1102970"/>
              <a:gd name="connsiteX0" fmla="*/ 89856 w 629392"/>
              <a:gd name="connsiteY0" fmla="*/ 604503 h 1102970"/>
              <a:gd name="connsiteX1" fmla="*/ 308758 w 629392"/>
              <a:gd name="connsiteY1" fmla="*/ 154379 h 1102970"/>
              <a:gd name="connsiteX2" fmla="*/ 231568 w 629392"/>
              <a:gd name="connsiteY2" fmla="*/ 124691 h 1102970"/>
              <a:gd name="connsiteX3" fmla="*/ 332509 w 629392"/>
              <a:gd name="connsiteY3" fmla="*/ 0 h 1102970"/>
              <a:gd name="connsiteX4" fmla="*/ 427511 w 629392"/>
              <a:gd name="connsiteY4" fmla="*/ 53439 h 1102970"/>
              <a:gd name="connsiteX5" fmla="*/ 504701 w 629392"/>
              <a:gd name="connsiteY5" fmla="*/ 77190 h 1102970"/>
              <a:gd name="connsiteX6" fmla="*/ 552202 w 629392"/>
              <a:gd name="connsiteY6" fmla="*/ 95003 h 1102970"/>
              <a:gd name="connsiteX7" fmla="*/ 582336 w 629392"/>
              <a:gd name="connsiteY7" fmla="*/ 100940 h 1102970"/>
              <a:gd name="connsiteX8" fmla="*/ 551757 w 629392"/>
              <a:gd name="connsiteY8" fmla="*/ 249382 h 1102970"/>
              <a:gd name="connsiteX9" fmla="*/ 629392 w 629392"/>
              <a:gd name="connsiteY9" fmla="*/ 261257 h 1102970"/>
              <a:gd name="connsiteX10" fmla="*/ 611579 w 629392"/>
              <a:gd name="connsiteY10" fmla="*/ 439387 h 1102970"/>
              <a:gd name="connsiteX11" fmla="*/ 567442 w 629392"/>
              <a:gd name="connsiteY11" fmla="*/ 769422 h 1102970"/>
              <a:gd name="connsiteX12" fmla="*/ 428748 w 629392"/>
              <a:gd name="connsiteY12" fmla="*/ 746018 h 1102970"/>
              <a:gd name="connsiteX13" fmla="*/ 370262 w 629392"/>
              <a:gd name="connsiteY13" fmla="*/ 1102970 h 1102970"/>
              <a:gd name="connsiteX14" fmla="*/ 216328 w 629392"/>
              <a:gd name="connsiteY14" fmla="*/ 1066899 h 1102970"/>
              <a:gd name="connsiteX15" fmla="*/ 261702 w 629392"/>
              <a:gd name="connsiteY15" fmla="*/ 890204 h 1102970"/>
              <a:gd name="connsiteX16" fmla="*/ 0 w 629392"/>
              <a:gd name="connsiteY16" fmla="*/ 789709 h 1102970"/>
              <a:gd name="connsiteX17" fmla="*/ 89856 w 629392"/>
              <a:gd name="connsiteY17" fmla="*/ 604503 h 1102970"/>
              <a:gd name="connsiteX0" fmla="*/ 89856 w 629392"/>
              <a:gd name="connsiteY0" fmla="*/ 604503 h 1102970"/>
              <a:gd name="connsiteX1" fmla="*/ 308758 w 629392"/>
              <a:gd name="connsiteY1" fmla="*/ 154379 h 1102970"/>
              <a:gd name="connsiteX2" fmla="*/ 239188 w 629392"/>
              <a:gd name="connsiteY2" fmla="*/ 113261 h 1102970"/>
              <a:gd name="connsiteX3" fmla="*/ 332509 w 629392"/>
              <a:gd name="connsiteY3" fmla="*/ 0 h 1102970"/>
              <a:gd name="connsiteX4" fmla="*/ 427511 w 629392"/>
              <a:gd name="connsiteY4" fmla="*/ 53439 h 1102970"/>
              <a:gd name="connsiteX5" fmla="*/ 504701 w 629392"/>
              <a:gd name="connsiteY5" fmla="*/ 77190 h 1102970"/>
              <a:gd name="connsiteX6" fmla="*/ 552202 w 629392"/>
              <a:gd name="connsiteY6" fmla="*/ 95003 h 1102970"/>
              <a:gd name="connsiteX7" fmla="*/ 582336 w 629392"/>
              <a:gd name="connsiteY7" fmla="*/ 100940 h 1102970"/>
              <a:gd name="connsiteX8" fmla="*/ 551757 w 629392"/>
              <a:gd name="connsiteY8" fmla="*/ 249382 h 1102970"/>
              <a:gd name="connsiteX9" fmla="*/ 629392 w 629392"/>
              <a:gd name="connsiteY9" fmla="*/ 261257 h 1102970"/>
              <a:gd name="connsiteX10" fmla="*/ 611579 w 629392"/>
              <a:gd name="connsiteY10" fmla="*/ 439387 h 1102970"/>
              <a:gd name="connsiteX11" fmla="*/ 567442 w 629392"/>
              <a:gd name="connsiteY11" fmla="*/ 769422 h 1102970"/>
              <a:gd name="connsiteX12" fmla="*/ 428748 w 629392"/>
              <a:gd name="connsiteY12" fmla="*/ 746018 h 1102970"/>
              <a:gd name="connsiteX13" fmla="*/ 370262 w 629392"/>
              <a:gd name="connsiteY13" fmla="*/ 1102970 h 1102970"/>
              <a:gd name="connsiteX14" fmla="*/ 216328 w 629392"/>
              <a:gd name="connsiteY14" fmla="*/ 1066899 h 1102970"/>
              <a:gd name="connsiteX15" fmla="*/ 261702 w 629392"/>
              <a:gd name="connsiteY15" fmla="*/ 890204 h 1102970"/>
              <a:gd name="connsiteX16" fmla="*/ 0 w 629392"/>
              <a:gd name="connsiteY16" fmla="*/ 789709 h 1102970"/>
              <a:gd name="connsiteX17" fmla="*/ 89856 w 629392"/>
              <a:gd name="connsiteY17" fmla="*/ 604503 h 11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9392" h="1102970">
                <a:moveTo>
                  <a:pt x="89856" y="604503"/>
                </a:moveTo>
                <a:lnTo>
                  <a:pt x="308758" y="154379"/>
                </a:lnTo>
                <a:lnTo>
                  <a:pt x="239188" y="113261"/>
                </a:lnTo>
                <a:lnTo>
                  <a:pt x="332509" y="0"/>
                </a:lnTo>
                <a:lnTo>
                  <a:pt x="427511" y="53439"/>
                </a:lnTo>
                <a:lnTo>
                  <a:pt x="504701" y="77190"/>
                </a:lnTo>
                <a:lnTo>
                  <a:pt x="552202" y="95003"/>
                </a:lnTo>
                <a:lnTo>
                  <a:pt x="582336" y="100940"/>
                </a:lnTo>
                <a:lnTo>
                  <a:pt x="551757" y="249382"/>
                </a:lnTo>
                <a:lnTo>
                  <a:pt x="629392" y="261257"/>
                </a:lnTo>
                <a:lnTo>
                  <a:pt x="611579" y="439387"/>
                </a:lnTo>
                <a:lnTo>
                  <a:pt x="567442" y="769422"/>
                </a:lnTo>
                <a:lnTo>
                  <a:pt x="428748" y="746018"/>
                </a:lnTo>
                <a:lnTo>
                  <a:pt x="370262" y="1102970"/>
                </a:lnTo>
                <a:lnTo>
                  <a:pt x="216328" y="1066899"/>
                </a:lnTo>
                <a:lnTo>
                  <a:pt x="261702" y="890204"/>
                </a:lnTo>
                <a:lnTo>
                  <a:pt x="0" y="789709"/>
                </a:lnTo>
                <a:lnTo>
                  <a:pt x="89856" y="604503"/>
                </a:lnTo>
                <a:close/>
              </a:path>
            </a:pathLst>
          </a:custGeom>
          <a:pattFill prst="ltDnDiag">
            <a:fgClr>
              <a:schemeClr val="accent2">
                <a:lumMod val="75000"/>
              </a:schemeClr>
            </a:fgClr>
            <a:bgClr>
              <a:schemeClr val="accent3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3" name="Прямоугольник 14"/>
          <p:cNvSpPr>
            <a:spLocks noChangeArrowheads="1"/>
          </p:cNvSpPr>
          <p:nvPr/>
        </p:nvSpPr>
        <p:spPr bwMode="auto">
          <a:xfrm>
            <a:off x="4797016" y="332656"/>
            <a:ext cx="4035425" cy="2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ru-RU" sz="1400" b="1" cap="small" spc="1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Предложения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893713" y="1971882"/>
            <a:ext cx="4126562" cy="521014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материалами локальных специализированных  БД и  файловых хранилищ ФГУП ВСЕГЕИ (г/ф основы, ДДЗ и т.д.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893713" y="3077624"/>
            <a:ext cx="4115659" cy="32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средств администрирования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893713" y="2639441"/>
            <a:ext cx="4250287" cy="7262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2.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Продолжить работы по совершенствованию  </a:t>
            </a: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программно-аппаратной части БД </a:t>
            </a:r>
            <a:r>
              <a:rPr lang="ru-RU" sz="1200" dirty="0" err="1" smtClean="0">
                <a:solidFill>
                  <a:srgbClr val="DDDDDD"/>
                </a:solidFill>
                <a:latin typeface="+mn-lt"/>
                <a:cs typeface="+mn-cs"/>
              </a:rPr>
              <a:t>Госгеолкарт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: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04616" y="4664962"/>
            <a:ext cx="4115659" cy="11490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4.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Формирование на основе БД </a:t>
            </a:r>
            <a:r>
              <a:rPr lang="ru-RU" sz="1400" dirty="0" err="1" smtClean="0">
                <a:solidFill>
                  <a:srgbClr val="DDDDDD"/>
                </a:solidFill>
                <a:latin typeface="+mn-lt"/>
                <a:cs typeface="+mn-cs"/>
              </a:rPr>
              <a:t>Госгеолкарт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  </a:t>
            </a: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специализированного ресурса цифровой  региональной геологической информации –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как единого источника для всех отраслевых информационных систем.</a:t>
            </a:r>
          </a:p>
          <a:p>
            <a:pPr>
              <a:defRPr/>
            </a:pPr>
            <a:endParaRPr lang="ru-RU" sz="1400" b="1" dirty="0">
              <a:solidFill>
                <a:srgbClr val="DDDDDD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4. </a:t>
            </a:r>
            <a:r>
              <a:rPr lang="ru-RU" sz="1400" dirty="0">
                <a:solidFill>
                  <a:srgbClr val="DDDDDD"/>
                </a:solidFill>
                <a:latin typeface="+mn-lt"/>
                <a:cs typeface="+mn-cs"/>
              </a:rPr>
              <a:t>Разработка</a:t>
            </a:r>
            <a:r>
              <a:rPr lang="ru-RU" sz="1400" b="1" dirty="0">
                <a:solidFill>
                  <a:srgbClr val="DDDDDD"/>
                </a:solidFill>
                <a:latin typeface="+mn-lt"/>
                <a:cs typeface="+mn-cs"/>
              </a:rPr>
              <a:t> отраслевой инфраструктуры </a:t>
            </a:r>
            <a:r>
              <a:rPr lang="ru-RU" sz="1400" b="1" dirty="0" smtClean="0">
                <a:solidFill>
                  <a:srgbClr val="DDDDDD"/>
                </a:solidFill>
                <a:latin typeface="+mn-lt"/>
                <a:cs typeface="+mn-cs"/>
              </a:rPr>
              <a:t>цифровых геологических данных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и определение </a:t>
            </a:r>
            <a:r>
              <a:rPr lang="ru-RU" sz="1400" dirty="0">
                <a:solidFill>
                  <a:srgbClr val="DDDDDD"/>
                </a:solidFill>
                <a:latin typeface="+mn-lt"/>
                <a:cs typeface="+mn-cs"/>
              </a:rPr>
              <a:t>перечня специализированных ресурсов по направлениям </a:t>
            </a:r>
            <a:r>
              <a:rPr lang="ru-RU" sz="1400" dirty="0" smtClean="0">
                <a:solidFill>
                  <a:srgbClr val="DDDDDD"/>
                </a:solidFill>
                <a:latin typeface="+mn-lt"/>
                <a:cs typeface="+mn-cs"/>
              </a:rPr>
              <a:t>работ.</a:t>
            </a:r>
          </a:p>
        </p:txBody>
      </p:sp>
    </p:spTree>
    <p:extLst>
      <p:ext uri="{BB962C8B-B14F-4D97-AF65-F5344CB8AC3E}">
        <p14:creationId xmlns:p14="http://schemas.microsoft.com/office/powerpoint/2010/main" val="9060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36513" y="-99391"/>
            <a:ext cx="9180513" cy="695739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317500" y="5110658"/>
            <a:ext cx="3966468" cy="1008440"/>
          </a:xfrm>
          <a:prstGeom prst="can">
            <a:avLst>
              <a:gd name="adj" fmla="val 16616"/>
            </a:avLst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12600000"/>
            </a:lightRig>
          </a:scene3d>
          <a:sp3d prstMaterial="dkEdge"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 smtClean="0">
                <a:latin typeface="Arial" charset="0"/>
              </a:rPr>
              <a:t>БАЗА ДАННЫХ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b="1" dirty="0" smtClean="0">
                <a:latin typeface="Arial" charset="0"/>
              </a:rPr>
              <a:t>Государственных геологических карт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gray">
          <a:xfrm>
            <a:off x="403276" y="804565"/>
            <a:ext cx="3782118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ru-RU" sz="1400" dirty="0" smtClean="0">
                <a:latin typeface="Arial" charset="0"/>
              </a:rPr>
              <a:t>КОНЦЕПТУАЛЬНАЯ МОДЕЛЬ</a:t>
            </a:r>
            <a:endParaRPr lang="ru-RU" sz="1400" dirty="0">
              <a:latin typeface="Arial" charset="0"/>
            </a:endParaRPr>
          </a:p>
          <a:p>
            <a:pPr algn="ctr">
              <a:spcBef>
                <a:spcPts val="200"/>
              </a:spcBef>
              <a:defRPr/>
            </a:pPr>
            <a:r>
              <a:rPr lang="ru-RU" sz="1050" dirty="0">
                <a:latin typeface="Arial" charset="0"/>
              </a:rPr>
              <a:t>прототип</a:t>
            </a:r>
            <a:r>
              <a:rPr lang="en-US" sz="1200" i="1" dirty="0" smtClean="0">
                <a:latin typeface="Arial" charset="0"/>
              </a:rPr>
              <a:t> </a:t>
            </a:r>
            <a:r>
              <a:rPr lang="ru-RU" sz="1200" i="1" dirty="0" smtClean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NADM-C1</a:t>
            </a:r>
            <a:r>
              <a:rPr lang="ru-RU" sz="1200" dirty="0" smtClean="0">
                <a:latin typeface="Arial" charset="0"/>
              </a:rPr>
              <a:t> (</a:t>
            </a:r>
            <a:r>
              <a:rPr lang="ru-RU" sz="1000" dirty="0" smtClean="0">
                <a:latin typeface="Arial" charset="0"/>
              </a:rPr>
              <a:t>ГС Аризоны, ГС США, ГС Канады</a:t>
            </a:r>
            <a:r>
              <a:rPr lang="ru-RU" sz="1200" dirty="0" smtClean="0">
                <a:latin typeface="Arial" charset="0"/>
              </a:rPr>
              <a:t>)</a:t>
            </a:r>
            <a:endParaRPr lang="en-US" sz="12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gray">
          <a:xfrm>
            <a:off x="403276" y="2120875"/>
            <a:ext cx="3782119" cy="72840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ru-RU" dirty="0" smtClean="0">
                <a:latin typeface="Arial" charset="0"/>
              </a:rPr>
              <a:t>ЛОГИЧЕСКАЯ МОДЕЛЬ </a:t>
            </a:r>
          </a:p>
          <a:p>
            <a:pPr>
              <a:defRPr/>
            </a:pPr>
            <a:r>
              <a:rPr lang="ru-RU" sz="1200" dirty="0" smtClean="0">
                <a:latin typeface="Arial" charset="0"/>
              </a:rPr>
              <a:t>прототипы </a:t>
            </a:r>
            <a:r>
              <a:rPr lang="en-US" sz="1050" dirty="0" smtClean="0">
                <a:latin typeface="Arial" charset="0"/>
              </a:rPr>
              <a:t>NADM-GSC</a:t>
            </a:r>
            <a:r>
              <a:rPr lang="en-US" sz="1200" dirty="0" smtClean="0">
                <a:latin typeface="Arial" charset="0"/>
              </a:rPr>
              <a:t> (Canada) + </a:t>
            </a:r>
          </a:p>
          <a:p>
            <a:pPr>
              <a:defRPr/>
            </a:pPr>
            <a:r>
              <a:rPr lang="en-US" sz="1050" dirty="0" smtClean="0">
                <a:latin typeface="Arial" charset="0"/>
              </a:rPr>
              <a:t>BASE-2000-</a:t>
            </a:r>
            <a:r>
              <a:rPr lang="ru-RU" sz="1050" dirty="0" smtClean="0">
                <a:latin typeface="Arial" charset="0"/>
              </a:rPr>
              <a:t>ЦАГРЭ</a:t>
            </a:r>
            <a:r>
              <a:rPr lang="en-US" sz="1050" dirty="0" smtClean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( </a:t>
            </a:r>
            <a:r>
              <a:rPr lang="ru-RU" sz="1200" dirty="0" smtClean="0">
                <a:latin typeface="Arial" charset="0"/>
              </a:rPr>
              <a:t>Россия</a:t>
            </a:r>
            <a:r>
              <a:rPr lang="en-US" sz="1200" dirty="0" smtClean="0">
                <a:latin typeface="Arial" charset="0"/>
              </a:rPr>
              <a:t>)</a:t>
            </a:r>
            <a:endParaRPr lang="en-US" sz="1200" dirty="0"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gray">
          <a:xfrm>
            <a:off x="403276" y="3645024"/>
            <a:ext cx="3782119" cy="51809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dist="107763" dir="2700000" algn="ctr" rotWithShape="0">
              <a:schemeClr val="accent6">
                <a:lumMod val="75000"/>
              </a:schemeClr>
            </a:outerShdw>
            <a:reflection blurRad="177800" stA="31000" endPos="72000" dist="50800" dir="5400000" sy="-100000" algn="bl" rotWithShape="0"/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200"/>
              </a:spcBef>
              <a:defRPr sz="1400"/>
            </a:lvl1pPr>
          </a:lstStyle>
          <a:p>
            <a:pPr>
              <a:defRPr/>
            </a:pPr>
            <a:r>
              <a:rPr lang="ru-RU" dirty="0" smtClean="0">
                <a:latin typeface="Arial" charset="0"/>
              </a:rPr>
              <a:t>ФИЗИЧЕСКАЯ МОДЕЛЬ</a:t>
            </a:r>
          </a:p>
          <a:p>
            <a:pPr>
              <a:defRPr/>
            </a:pPr>
            <a:r>
              <a:rPr lang="ru-RU" sz="1200" dirty="0" smtClean="0"/>
              <a:t>разработана ВСЕГЕИ</a:t>
            </a:r>
            <a:endParaRPr lang="en-US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31" name="Стрелка вниз 2"/>
          <p:cNvSpPr>
            <a:spLocks noChangeArrowheads="1"/>
          </p:cNvSpPr>
          <p:nvPr/>
        </p:nvSpPr>
        <p:spPr bwMode="auto">
          <a:xfrm>
            <a:off x="2041525" y="1591965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2" name="Стрелка вниз 33"/>
          <p:cNvSpPr>
            <a:spLocks noChangeArrowheads="1"/>
          </p:cNvSpPr>
          <p:nvPr/>
        </p:nvSpPr>
        <p:spPr bwMode="auto">
          <a:xfrm>
            <a:off x="2043113" y="3208462"/>
            <a:ext cx="503237" cy="4365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3" name="Стрелка вниз 34"/>
          <p:cNvSpPr>
            <a:spLocks noChangeArrowheads="1"/>
          </p:cNvSpPr>
          <p:nvPr/>
        </p:nvSpPr>
        <p:spPr bwMode="auto">
          <a:xfrm>
            <a:off x="2041525" y="4650209"/>
            <a:ext cx="504825" cy="4349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sp>
        <p:nvSpPr>
          <p:cNvPr id="5135" name="Rectangle 9"/>
          <p:cNvSpPr txBox="1">
            <a:spLocks noChangeArrowheads="1"/>
          </p:cNvSpPr>
          <p:nvPr/>
        </p:nvSpPr>
        <p:spPr bwMode="auto">
          <a:xfrm>
            <a:off x="317500" y="-31204"/>
            <a:ext cx="8642350" cy="7239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cap="all" spc="320" dirty="0" smtClean="0">
                <a:solidFill>
                  <a:schemeClr val="bg1"/>
                </a:solidFill>
              </a:rPr>
              <a:t>БАЗА ДАННЫХ </a:t>
            </a:r>
          </a:p>
          <a:p>
            <a:pPr algn="ctr" eaLnBrk="1" hangingPunct="1"/>
            <a:r>
              <a:rPr lang="ru-RU" b="1" cap="all" spc="320" dirty="0" smtClean="0">
                <a:solidFill>
                  <a:schemeClr val="bg1"/>
                </a:solidFill>
              </a:rPr>
              <a:t>ГОСУДАРСТВЕННЫХ ГЕОЛОГИЧЕСКИХ КАРТ  РОССИИИ</a:t>
            </a:r>
          </a:p>
          <a:p>
            <a:pPr algn="ctr" eaLnBrk="1" hangingPunct="1"/>
            <a:r>
              <a:rPr lang="ru-RU" sz="1200" cap="all" spc="3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построения</a:t>
            </a:r>
            <a:endParaRPr lang="ru-RU" sz="1200" spc="32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4716463" y="755813"/>
            <a:ext cx="43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Обеспечивает понятийную иерархию и унификацию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верхнего уровня – не зависит от способов  логической или физической реализации. 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Определение  основных категории, понятий и иерархий , используемых  для описания подразделений  геологических карт масштаба </a:t>
            </a:r>
            <a:r>
              <a:rPr lang="en-US" sz="1100" i="1" dirty="0" smtClean="0">
                <a:solidFill>
                  <a:schemeClr val="bg1"/>
                </a:solidFill>
              </a:rPr>
              <a:t>1:200 000 - 1:1 000 000</a:t>
            </a:r>
            <a:endParaRPr lang="ru-RU" sz="1100" i="1" dirty="0" smtClean="0">
              <a:solidFill>
                <a:schemeClr val="bg1"/>
              </a:solidFill>
            </a:endParaRPr>
          </a:p>
          <a:p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137" name="Rectangle 14"/>
          <p:cNvSpPr>
            <a:spLocks noChangeArrowheads="1"/>
          </p:cNvSpPr>
          <p:nvPr/>
        </p:nvSpPr>
        <p:spPr bwMode="auto">
          <a:xfrm>
            <a:off x="4716463" y="2168227"/>
            <a:ext cx="417671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Переводит концептуальную модель в схему БД. Реляционная или объектная. Содержит упорядоченные онтологии по разделам предметной области.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Адаптация существующих прототипов, расширение схемы для интеграции СЛ и растровых материалов. Создание онтологий. 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138" name="Rectangle 14"/>
          <p:cNvSpPr>
            <a:spLocks noChangeArrowheads="1"/>
          </p:cNvSpPr>
          <p:nvPr/>
        </p:nvSpPr>
        <p:spPr bwMode="auto">
          <a:xfrm>
            <a:off x="4725988" y="3514427"/>
            <a:ext cx="41529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Формирует конкретную физическую структуру БД</a:t>
            </a:r>
            <a:r>
              <a:rPr lang="ru-RU" sz="1100" i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Разработка общей архитектуры , схемы взаимодействия отдельных блоков, структуры таблиц (с учетом требований к ЦМ </a:t>
            </a:r>
            <a:r>
              <a:rPr lang="ru-RU" sz="1100" i="1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sz="1100" i="1" dirty="0" smtClean="0">
                <a:solidFill>
                  <a:schemeClr val="bg1"/>
                </a:solidFill>
              </a:rPr>
              <a:t>).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4709221" y="4797152"/>
            <a:ext cx="43268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НАПОЛНЕНИЕ БД: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Проверка и переработка существующих цифровых материалов. Подготовка привязки растров. Загрузка геологической информации в базу данных. Формирование формализованных описаний </a:t>
            </a:r>
            <a:r>
              <a:rPr lang="en-US" sz="1100" i="1" dirty="0" smtClean="0">
                <a:solidFill>
                  <a:schemeClr val="bg1"/>
                </a:solidFill>
              </a:rPr>
              <a:t>. 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5140" name="Rectangle 14"/>
          <p:cNvSpPr>
            <a:spLocks noChangeArrowheads="1"/>
          </p:cNvSpPr>
          <p:nvPr/>
        </p:nvSpPr>
        <p:spPr bwMode="auto">
          <a:xfrm>
            <a:off x="4725988" y="5766058"/>
            <a:ext cx="42338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СОПРОВОЖДЕНИЕ БД:</a:t>
            </a:r>
          </a:p>
          <a:p>
            <a:r>
              <a:rPr lang="ru-RU" sz="1100" i="1" dirty="0" smtClean="0">
                <a:solidFill>
                  <a:schemeClr val="bg1"/>
                </a:solidFill>
              </a:rPr>
              <a:t>Разработка программного обеспечения для подготовки , загрузки и проведения данных. Развертывание услуг и интерфейс для доступа к данным.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 bwMode="auto">
          <a:xfrm>
            <a:off x="1433513" y="1304627"/>
            <a:ext cx="17208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2007-2009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1433513" y="2818706"/>
            <a:ext cx="17208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2008-2010</a:t>
            </a: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 bwMode="auto">
          <a:xfrm>
            <a:off x="34925" y="6135390"/>
            <a:ext cx="451961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Наполнение: 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ru-RU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1; </a:t>
            </a:r>
            <a:r>
              <a:rPr lang="en-US" sz="1100" b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</a:t>
            </a:r>
            <a:r>
              <a:rPr lang="ru-RU" sz="1100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100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100" b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-2012-2014</a:t>
            </a:r>
            <a:r>
              <a:rPr lang="en-US" sz="105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; 3 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этап</a:t>
            </a:r>
            <a:r>
              <a:rPr 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</a:t>
            </a:r>
            <a:r>
              <a:rPr lang="ru-RU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2020</a:t>
            </a:r>
            <a:endParaRPr lang="ru-RU" sz="105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 bwMode="auto">
          <a:xfrm>
            <a:off x="1433513" y="4149427"/>
            <a:ext cx="1720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1400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2009-2011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-36513" y="6622593"/>
            <a:ext cx="9180513" cy="262791"/>
            <a:chOff x="-36513" y="6595209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3" y="6595209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6" y="6658342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37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69360"/>
            <a:ext cx="648643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457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263961"/>
            <a:ext cx="9180513" cy="6594039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741146" cy="23351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484438" y="140850"/>
            <a:ext cx="473687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10116616" y="629127"/>
            <a:ext cx="4183621" cy="748380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Подготовка </a:t>
            </a:r>
            <a:r>
              <a:rPr lang="ru-RU" sz="1200" b="1" dirty="0">
                <a:solidFill>
                  <a:srgbClr val="DDDDDD"/>
                </a:solidFill>
                <a:latin typeface="+mn-lt"/>
                <a:cs typeface="+mn-cs"/>
              </a:rPr>
              <a:t>и </a:t>
            </a:r>
            <a:r>
              <a:rPr lang="ru-RU" sz="1200" b="1" dirty="0" smtClean="0">
                <a:solidFill>
                  <a:srgbClr val="DDDDDD"/>
                </a:solidFill>
                <a:latin typeface="+mn-lt"/>
                <a:cs typeface="+mn-cs"/>
              </a:rPr>
              <a:t>загрузка материалов в БД:</a:t>
            </a:r>
          </a:p>
          <a:p>
            <a:pPr marL="228600" indent="-228600">
              <a:buAutoNum type="arabicPeriod"/>
            </a:pPr>
            <a:endParaRPr lang="ru-RU" sz="1200" dirty="0" smtClean="0">
              <a:solidFill>
                <a:srgbClr val="DDDDDD"/>
              </a:solidFill>
              <a:latin typeface="+mn-lt"/>
              <a:cs typeface="+mn-cs"/>
            </a:endParaRPr>
          </a:p>
          <a:p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- </a:t>
            </a:r>
            <a:r>
              <a:rPr lang="ru-RU" sz="1200" i="1" dirty="0" smtClean="0">
                <a:solidFill>
                  <a:srgbClr val="DDDDDD"/>
                </a:solidFill>
                <a:latin typeface="+mn-lt"/>
                <a:cs typeface="+mn-cs"/>
              </a:rPr>
              <a:t>цифровых </a:t>
            </a:r>
            <a:r>
              <a:rPr lang="ru-RU" sz="1200" i="1" dirty="0">
                <a:solidFill>
                  <a:srgbClr val="DDDDDD"/>
                </a:solidFill>
                <a:latin typeface="+mn-lt"/>
                <a:cs typeface="+mn-cs"/>
              </a:rPr>
              <a:t>моделей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листов ГГК -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1000/3  22 </a:t>
            </a:r>
            <a:r>
              <a:rPr lang="ru-RU" sz="1200" dirty="0">
                <a:solidFill>
                  <a:srgbClr val="DDDDDD"/>
                </a:solidFill>
                <a:latin typeface="+mn-lt"/>
                <a:cs typeface="+mn-cs"/>
              </a:rPr>
              <a:t>номенклатурных листа  к 2015 г  </a:t>
            </a:r>
            <a:r>
              <a:rPr lang="ru-RU" sz="1200" dirty="0" smtClean="0">
                <a:solidFill>
                  <a:srgbClr val="DDDDDD"/>
                </a:solidFill>
                <a:latin typeface="+mn-lt"/>
                <a:cs typeface="+mn-cs"/>
              </a:rPr>
              <a:t>(для создания карты фундамента Западной Сибири) </a:t>
            </a:r>
            <a:endParaRPr lang="ru-RU" sz="1200" dirty="0">
              <a:solidFill>
                <a:srgbClr val="DDDDDD"/>
              </a:solidFill>
              <a:latin typeface="+mn-lt"/>
              <a:cs typeface="+mn-cs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dirty="0">
                <a:solidFill>
                  <a:schemeClr val="bg1"/>
                </a:solidFill>
                <a:latin typeface="Arial" charset="0"/>
              </a:rPr>
              <a:t>ФГУП «Всероссийский научно-исследовательский институт геологических, геофизических и геохимических систем (</a:t>
            </a:r>
            <a:r>
              <a:rPr lang="ru-RU" sz="900" dirty="0" err="1">
                <a:solidFill>
                  <a:schemeClr val="bg1"/>
                </a:solidFill>
                <a:latin typeface="Arial" charset="0"/>
              </a:rPr>
              <a:t>ВНИИгеосистем</a:t>
            </a:r>
            <a:r>
              <a:rPr lang="ru-RU" sz="900" dirty="0">
                <a:solidFill>
                  <a:schemeClr val="bg1"/>
                </a:solidFill>
                <a:latin typeface="Arial" charset="0"/>
              </a:rPr>
              <a:t>)»</a:t>
            </a:r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575048" y="2708920"/>
            <a:ext cx="8568952" cy="3549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 А С И Б О    З А    В Н И М А Н И Е 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4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3203848" y="2110805"/>
            <a:ext cx="2691007" cy="2106735"/>
          </a:xfrm>
          <a:prstGeom prst="can">
            <a:avLst>
              <a:gd name="adj" fmla="val 12619"/>
            </a:avLst>
          </a:prstGeom>
          <a:gradFill flip="none" rotWithShape="1">
            <a:gsLst>
              <a:gs pos="0">
                <a:srgbClr val="8488C4"/>
              </a:gs>
              <a:gs pos="28000">
                <a:srgbClr val="D4DEFF"/>
              </a:gs>
              <a:gs pos="7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bg1">
                <a:lumMod val="95000"/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</p:spPr>
        <p:txBody>
          <a:bodyPr wrap="none" lIns="0" tIns="0" rIns="0" bIns="0" anchor="ctr"/>
          <a:lstStyle/>
          <a:p>
            <a:pPr algn="ctr"/>
            <a:r>
              <a:rPr lang="ru-RU" sz="1400" b="1" dirty="0" smtClean="0">
                <a:latin typeface="+mj-lt"/>
              </a:rPr>
              <a:t>БАЗА ДАННЫХ</a:t>
            </a:r>
          </a:p>
          <a:p>
            <a:pPr algn="ctr"/>
            <a:endParaRPr lang="ru-RU" sz="1400" b="1" dirty="0" smtClean="0">
              <a:latin typeface="+mj-lt"/>
            </a:endParaRPr>
          </a:p>
          <a:p>
            <a:pPr algn="ctr"/>
            <a:r>
              <a:rPr lang="ru-RU" sz="1050" b="1" dirty="0" smtClean="0">
                <a:latin typeface="+mj-lt"/>
              </a:rPr>
              <a:t>Государственных геологических карт </a:t>
            </a:r>
          </a:p>
          <a:p>
            <a:pPr algn="ctr"/>
            <a:r>
              <a:rPr lang="ru-RU" sz="1050" b="1" dirty="0" smtClean="0">
                <a:latin typeface="+mj-lt"/>
              </a:rPr>
              <a:t>территории России </a:t>
            </a:r>
          </a:p>
          <a:p>
            <a:pPr algn="ctr"/>
            <a:r>
              <a:rPr lang="ru-RU" sz="1050" b="1" dirty="0" smtClean="0">
                <a:latin typeface="+mj-lt"/>
              </a:rPr>
              <a:t>и ее континентального шельфа</a:t>
            </a:r>
          </a:p>
        </p:txBody>
      </p:sp>
      <p:sp>
        <p:nvSpPr>
          <p:cNvPr id="7203" name="Rectangle 11"/>
          <p:cNvSpPr>
            <a:spLocks noChangeArrowheads="1"/>
          </p:cNvSpPr>
          <p:nvPr/>
        </p:nvSpPr>
        <p:spPr bwMode="auto">
          <a:xfrm>
            <a:off x="5292080" y="124297"/>
            <a:ext cx="374441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chemeClr val="bg1"/>
                </a:solidFill>
              </a:rPr>
              <a:t>Блок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marL="342900" indent="-342900" algn="ctr"/>
            <a:r>
              <a:rPr lang="ru-RU" sz="1050" b="1" dirty="0" smtClean="0">
                <a:solidFill>
                  <a:srgbClr val="FFFF00"/>
                </a:solidFill>
              </a:rPr>
              <a:t>Цифровых моделей Государственных геологических карт</a:t>
            </a:r>
            <a:endParaRPr lang="en-US" sz="1050" b="1" dirty="0">
              <a:solidFill>
                <a:srgbClr val="FFFF00"/>
              </a:solidFill>
            </a:endParaRP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smtClean="0">
                <a:solidFill>
                  <a:schemeClr val="bg1"/>
                </a:solidFill>
              </a:rPr>
              <a:t>100 номенклатурных листов ГК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>
                <a:solidFill>
                  <a:schemeClr val="bg1"/>
                </a:solidFill>
              </a:rPr>
              <a:t>1:1 000 000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5 </a:t>
            </a:r>
            <a:r>
              <a:rPr lang="ru-RU" sz="1050" b="1" dirty="0" smtClean="0">
                <a:solidFill>
                  <a:schemeClr val="bg1"/>
                </a:solidFill>
              </a:rPr>
              <a:t>номенклатурных листов ГК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1:200 000 </a:t>
            </a:r>
            <a:endParaRPr lang="ru-RU" sz="105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4 </a:t>
            </a:r>
            <a:r>
              <a:rPr lang="ru-RU" sz="1050" b="1" dirty="0" smtClean="0">
                <a:solidFill>
                  <a:schemeClr val="bg1"/>
                </a:solidFill>
              </a:rPr>
              <a:t>Бесшовных фрагмента м-ба </a:t>
            </a:r>
            <a:r>
              <a:rPr lang="en-US" sz="1050" b="1" dirty="0" smtClean="0">
                <a:solidFill>
                  <a:schemeClr val="bg1"/>
                </a:solidFill>
              </a:rPr>
              <a:t> 1:1 000 000 </a:t>
            </a:r>
            <a:r>
              <a:rPr lang="ru-RU" sz="1050" b="1" dirty="0" smtClean="0">
                <a:solidFill>
                  <a:schemeClr val="bg1"/>
                </a:solidFill>
              </a:rPr>
              <a:t>  (</a:t>
            </a:r>
            <a:r>
              <a:rPr lang="en-US" sz="1050" b="1" dirty="0" smtClean="0">
                <a:solidFill>
                  <a:schemeClr val="bg1"/>
                </a:solidFill>
              </a:rPr>
              <a:t>2</a:t>
            </a:r>
            <a:r>
              <a:rPr lang="ru-RU" sz="1050" b="1" dirty="0" smtClean="0">
                <a:solidFill>
                  <a:schemeClr val="bg1"/>
                </a:solidFill>
              </a:rPr>
              <a:t> млн. </a:t>
            </a:r>
            <a:r>
              <a:rPr lang="ru-RU" sz="1050" b="1" dirty="0" err="1" smtClean="0">
                <a:solidFill>
                  <a:schemeClr val="bg1"/>
                </a:solidFill>
              </a:rPr>
              <a:t>кв.км</a:t>
            </a:r>
            <a:r>
              <a:rPr lang="ru-RU" sz="1050" b="1" dirty="0" smtClean="0">
                <a:solidFill>
                  <a:schemeClr val="bg1"/>
                </a:solidFill>
              </a:rPr>
              <a:t>)</a:t>
            </a:r>
            <a:r>
              <a:rPr lang="en-US" sz="1050" b="1" dirty="0" smtClean="0">
                <a:solidFill>
                  <a:schemeClr val="bg1"/>
                </a:solidFill>
              </a:rPr>
              <a:t>. </a:t>
            </a:r>
            <a:endParaRPr lang="en-US" sz="105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  </a:t>
            </a:r>
            <a:r>
              <a:rPr lang="ru-RU" sz="1050" b="1" dirty="0" smtClean="0">
                <a:solidFill>
                  <a:schemeClr val="bg1"/>
                </a:solidFill>
              </a:rPr>
              <a:t>Геологическая карта территории </a:t>
            </a:r>
            <a:r>
              <a:rPr lang="ru-RU" sz="1050" b="1" dirty="0" err="1" smtClean="0">
                <a:solidFill>
                  <a:schemeClr val="bg1"/>
                </a:solidFill>
              </a:rPr>
              <a:t>Росиии</a:t>
            </a:r>
            <a:r>
              <a:rPr lang="ru-RU" sz="1050" b="1" dirty="0" smtClean="0">
                <a:solidFill>
                  <a:schemeClr val="bg1"/>
                </a:solidFill>
              </a:rPr>
              <a:t> и ее континентального шельфа  масштаба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>
                <a:solidFill>
                  <a:schemeClr val="bg1"/>
                </a:solidFill>
              </a:rPr>
              <a:t>1 : </a:t>
            </a:r>
            <a:r>
              <a:rPr lang="en-US" sz="1050" b="1" dirty="0" smtClean="0">
                <a:solidFill>
                  <a:schemeClr val="bg1"/>
                </a:solidFill>
              </a:rPr>
              <a:t>2 500 000 </a:t>
            </a:r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4116" name="Picture 18"/>
          <p:cNvPicPr preferRelativeResize="0"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496" y="4292322"/>
            <a:ext cx="2638425" cy="205132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7" name="Picture 17"/>
          <p:cNvPicPr preferRelativeResize="0"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834778" y="4995817"/>
            <a:ext cx="1873250" cy="1457519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8" name="Picture 20"/>
          <p:cNvPicPr preferRelativeResize="0"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317809" y="4563246"/>
            <a:ext cx="1165204" cy="1032253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9" name="Picture 21"/>
          <p:cNvPicPr preferRelativeResize="0"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615813" y="4858362"/>
            <a:ext cx="1002694" cy="1024452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20" name="Picture 22"/>
          <p:cNvPicPr preferRelativeResize="0"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7317809" y="5211979"/>
            <a:ext cx="926414" cy="1179161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6432958" y="3401452"/>
            <a:ext cx="2598524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r>
              <a:rPr lang="ru-RU" sz="1050" b="1" dirty="0">
                <a:solidFill>
                  <a:schemeClr val="bg1"/>
                </a:solidFill>
              </a:rPr>
              <a:t>Блок</a:t>
            </a:r>
          </a:p>
          <a:p>
            <a:pPr marL="342900" indent="-342900" algn="ctr"/>
            <a:r>
              <a:rPr lang="ru-RU" sz="1050" b="1" dirty="0" smtClean="0">
                <a:solidFill>
                  <a:srgbClr val="FFFF00"/>
                </a:solidFill>
              </a:rPr>
              <a:t>Растровых карт</a:t>
            </a:r>
            <a:endParaRPr lang="en-US" sz="1050" b="1" dirty="0">
              <a:solidFill>
                <a:schemeClr val="bg1"/>
              </a:solidFill>
            </a:endParaRPr>
          </a:p>
          <a:p>
            <a:pPr marL="176213" indent="-176213"/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err="1" smtClean="0">
                <a:solidFill>
                  <a:schemeClr val="bg1"/>
                </a:solidFill>
              </a:rPr>
              <a:t>Георастр</a:t>
            </a:r>
            <a:r>
              <a:rPr lang="ru-RU" sz="1050" b="1" dirty="0" smtClean="0">
                <a:solidFill>
                  <a:schemeClr val="bg1"/>
                </a:solidFill>
              </a:rPr>
              <a:t> ГК 1000/2  бывший СССР;</a:t>
            </a:r>
            <a:endParaRPr lang="ru-RU" sz="1050" b="1" dirty="0">
              <a:solidFill>
                <a:schemeClr val="bg1"/>
              </a:solidFill>
            </a:endParaRPr>
          </a:p>
          <a:p>
            <a:pPr marL="176213" indent="-176213"/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err="1" smtClean="0">
                <a:solidFill>
                  <a:schemeClr val="bg1"/>
                </a:solidFill>
              </a:rPr>
              <a:t>Георастр</a:t>
            </a:r>
            <a:r>
              <a:rPr lang="ru-RU" sz="1050" b="1" dirty="0" smtClean="0">
                <a:solidFill>
                  <a:schemeClr val="bg1"/>
                </a:solidFill>
              </a:rPr>
              <a:t> ГК  </a:t>
            </a:r>
            <a:r>
              <a:rPr lang="en-US" sz="1050" b="1" dirty="0" smtClean="0">
                <a:solidFill>
                  <a:schemeClr val="bg1"/>
                </a:solidFill>
              </a:rPr>
              <a:t>200 –1000 </a:t>
            </a:r>
            <a:r>
              <a:rPr lang="ru-RU" sz="1050" b="1" dirty="0" smtClean="0">
                <a:solidFill>
                  <a:schemeClr val="bg1"/>
                </a:solidFill>
              </a:rPr>
              <a:t> 1-3 поколений </a:t>
            </a:r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smtClean="0">
                <a:solidFill>
                  <a:schemeClr val="bg1"/>
                </a:solidFill>
              </a:rPr>
              <a:t> более 1</a:t>
            </a:r>
            <a:r>
              <a:rPr lang="en-US" sz="1050" b="1" dirty="0" smtClean="0">
                <a:solidFill>
                  <a:schemeClr val="bg1"/>
                </a:solidFill>
              </a:rPr>
              <a:t>7</a:t>
            </a:r>
            <a:r>
              <a:rPr lang="ru-RU" sz="1050" b="1" dirty="0" smtClean="0">
                <a:solidFill>
                  <a:schemeClr val="bg1"/>
                </a:solidFill>
              </a:rPr>
              <a:t>00  карт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229536" y="3886200"/>
            <a:ext cx="2269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rgbClr val="FFFF00"/>
                </a:solidFill>
              </a:rPr>
              <a:t>Терминологический </a:t>
            </a:r>
            <a:r>
              <a:rPr lang="en-US" sz="1050" b="1" dirty="0" smtClean="0">
                <a:solidFill>
                  <a:srgbClr val="FFFF00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Блок</a:t>
            </a:r>
            <a:r>
              <a:rPr lang="ru-RU" sz="1050" b="1" dirty="0" smtClean="0">
                <a:solidFill>
                  <a:srgbClr val="FFFF00"/>
                </a:solidFill>
              </a:rPr>
              <a:t> </a:t>
            </a:r>
            <a:endParaRPr lang="en-US" sz="1050" b="1" dirty="0">
              <a:solidFill>
                <a:schemeClr val="bg1"/>
              </a:solidFill>
            </a:endParaRPr>
          </a:p>
          <a:p>
            <a:pPr marL="342900" indent="-342900" algn="ctr"/>
            <a:r>
              <a:rPr lang="en-US" sz="1050" b="1" dirty="0">
                <a:solidFill>
                  <a:schemeClr val="bg1"/>
                </a:solidFill>
              </a:rPr>
              <a:t>47 </a:t>
            </a:r>
            <a:r>
              <a:rPr lang="ru-RU" sz="1050" b="1" dirty="0" smtClean="0">
                <a:solidFill>
                  <a:schemeClr val="bg1"/>
                </a:solidFill>
              </a:rPr>
              <a:t>словарей и более </a:t>
            </a:r>
            <a:r>
              <a:rPr lang="en-US" sz="1050" b="1" dirty="0" smtClean="0">
                <a:solidFill>
                  <a:schemeClr val="bg1"/>
                </a:solidFill>
              </a:rPr>
              <a:t> 3000 </a:t>
            </a:r>
            <a:r>
              <a:rPr lang="ru-RU" sz="1050" b="1" dirty="0" smtClean="0">
                <a:solidFill>
                  <a:schemeClr val="bg1"/>
                </a:solidFill>
              </a:rPr>
              <a:t> терминов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 rot="17728666">
            <a:off x="2642164" y="2279851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Стрелка вниз 27"/>
          <p:cNvSpPr/>
          <p:nvPr/>
        </p:nvSpPr>
        <p:spPr bwMode="auto">
          <a:xfrm rot="13498049">
            <a:off x="2735374" y="4224569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29" name="Стрелка вниз 28"/>
          <p:cNvSpPr/>
          <p:nvPr/>
        </p:nvSpPr>
        <p:spPr bwMode="auto">
          <a:xfrm rot="7743349">
            <a:off x="6091721" y="4271108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  <p:sp>
        <p:nvSpPr>
          <p:cNvPr id="7196" name="Rectangle 12"/>
          <p:cNvSpPr>
            <a:spLocks noChangeArrowheads="1"/>
          </p:cNvSpPr>
          <p:nvPr/>
        </p:nvSpPr>
        <p:spPr bwMode="auto">
          <a:xfrm>
            <a:off x="125044" y="116632"/>
            <a:ext cx="3306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/>
            <a:r>
              <a:rPr lang="ru-RU" sz="1050" b="1" dirty="0" smtClean="0">
                <a:solidFill>
                  <a:schemeClr val="bg1"/>
                </a:solidFill>
              </a:rPr>
              <a:t>Блок </a:t>
            </a:r>
            <a:r>
              <a:rPr lang="ru-RU" sz="1050" b="1" dirty="0" smtClean="0">
                <a:solidFill>
                  <a:srgbClr val="FFFF00"/>
                </a:solidFill>
              </a:rPr>
              <a:t>Легенд Серий Листов</a:t>
            </a:r>
            <a:endParaRPr lang="en-US" sz="1050" b="1" dirty="0" smtClean="0">
              <a:solidFill>
                <a:srgbClr val="FFFF00"/>
              </a:solidFill>
            </a:endParaRPr>
          </a:p>
          <a:p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smtClean="0">
                <a:solidFill>
                  <a:schemeClr val="bg1"/>
                </a:solidFill>
              </a:rPr>
              <a:t>21 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Серийная легенда  ГК-1000/3</a:t>
            </a:r>
            <a:endParaRPr lang="en-US" sz="1050" b="1" dirty="0" smtClean="0">
              <a:solidFill>
                <a:schemeClr val="bg1"/>
              </a:solidFill>
            </a:endParaRPr>
          </a:p>
          <a:p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 smtClean="0">
                <a:solidFill>
                  <a:schemeClr val="bg1"/>
                </a:solidFill>
              </a:rPr>
              <a:t>5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Серийных легенд  ГК-200/2</a:t>
            </a:r>
            <a:endParaRPr lang="en-US" sz="1050" b="1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sz="1050" b="1" dirty="0" smtClean="0">
                <a:solidFill>
                  <a:schemeClr val="bg1"/>
                </a:solidFill>
              </a:rPr>
              <a:t>- </a:t>
            </a:r>
            <a:r>
              <a:rPr lang="ru-RU" sz="1050" b="1" dirty="0">
                <a:solidFill>
                  <a:schemeClr val="bg1"/>
                </a:solidFill>
              </a:rPr>
              <a:t>б</a:t>
            </a:r>
            <a:r>
              <a:rPr lang="ru-RU" sz="1050" b="1" dirty="0" smtClean="0">
                <a:solidFill>
                  <a:schemeClr val="bg1"/>
                </a:solidFill>
              </a:rPr>
              <a:t>олее </a:t>
            </a:r>
            <a:r>
              <a:rPr lang="en-US" sz="1050" b="1" dirty="0" smtClean="0">
                <a:solidFill>
                  <a:schemeClr val="bg1"/>
                </a:solidFill>
              </a:rPr>
              <a:t>14 000 </a:t>
            </a:r>
            <a:r>
              <a:rPr lang="ru-RU" sz="1050" b="1" dirty="0" smtClean="0">
                <a:solidFill>
                  <a:schemeClr val="bg1"/>
                </a:solidFill>
              </a:rPr>
              <a:t> описаний </a:t>
            </a:r>
            <a:r>
              <a:rPr lang="ru-RU" sz="1050" b="1" dirty="0" err="1" smtClean="0">
                <a:solidFill>
                  <a:schemeClr val="bg1"/>
                </a:solidFill>
              </a:rPr>
              <a:t>картируемых</a:t>
            </a:r>
            <a:r>
              <a:rPr lang="ru-RU" sz="1050" b="1" dirty="0" smtClean="0">
                <a:solidFill>
                  <a:schemeClr val="bg1"/>
                </a:solidFill>
              </a:rPr>
              <a:t> подразделений</a:t>
            </a:r>
            <a:endParaRPr lang="ru-RU" sz="105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96763" y="1112043"/>
            <a:ext cx="2259013" cy="1871762"/>
            <a:chOff x="0" y="1009762"/>
            <a:chExt cx="2744788" cy="2274777"/>
          </a:xfrm>
        </p:grpSpPr>
        <p:pic>
          <p:nvPicPr>
            <p:cNvPr id="4109" name="Picture 10"/>
            <p:cNvPicPr preferRelativeResize="0">
              <a:picLocks noChangeAspect="1" noChangeArrowheads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 bwMode="auto">
            <a:xfrm>
              <a:off x="0" y="1145584"/>
              <a:ext cx="1800418" cy="133863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719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58" y="2030066"/>
              <a:ext cx="1824494" cy="125447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102" y="1009762"/>
              <a:ext cx="1699686" cy="136316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AEBA98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60" y="1323607"/>
            <a:ext cx="1313636" cy="10038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8" name="Picture 9"/>
          <p:cNvPicPr preferRelativeResize="0"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6772722" y="1474691"/>
            <a:ext cx="1543694" cy="10682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4" name="Picture 15"/>
          <p:cNvPicPr preferRelativeResize="0">
            <a:picLocks noChangeAspect="1" noChangeArrowheads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7986922" y="2173348"/>
            <a:ext cx="753897" cy="588691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115" name="Picture 16"/>
          <p:cNvPicPr preferRelativeResize="0">
            <a:picLocks noChangeAspect="1" noChangeArrowheads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7470787" y="1825557"/>
            <a:ext cx="793479" cy="61934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0" name="Стрелка вниз 29"/>
          <p:cNvSpPr/>
          <p:nvPr/>
        </p:nvSpPr>
        <p:spPr bwMode="auto">
          <a:xfrm rot="4000039">
            <a:off x="6162411" y="2198291"/>
            <a:ext cx="281395" cy="68807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56000"/>
                </a:schemeClr>
              </a:gs>
              <a:gs pos="39999">
                <a:srgbClr val="85C2FF"/>
              </a:gs>
              <a:gs pos="100000">
                <a:srgbClr val="FFEBFA"/>
              </a:gs>
            </a:gsLst>
            <a:lin ang="5400000" scaled="0"/>
            <a:tileRect/>
          </a:gradFill>
          <a:ln w="19050" cap="flat" cmpd="sng" algn="ctr">
            <a:gradFill>
              <a:gsLst>
                <a:gs pos="0">
                  <a:schemeClr val="bg1"/>
                </a:gs>
                <a:gs pos="79000">
                  <a:schemeClr val="tx1">
                    <a:lumMod val="66000"/>
                    <a:lumOff val="34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round/>
            <a:headEnd type="triangle" w="med" len="med"/>
            <a:tailEnd type="triangle" w="med" len="med"/>
          </a:ln>
          <a:effectLst>
            <a:glow rad="152400">
              <a:schemeClr val="accent4">
                <a:satMod val="175000"/>
                <a:alpha val="64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 prstMaterial="metal"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214" name="Rectangle 19"/>
          <p:cNvSpPr>
            <a:spLocks noChangeArrowheads="1"/>
          </p:cNvSpPr>
          <p:nvPr/>
        </p:nvSpPr>
        <p:spPr bwMode="auto">
          <a:xfrm>
            <a:off x="250825" y="188640"/>
            <a:ext cx="8569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Легенды серий листов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Госгеолкарты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1000/3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887882"/>
              </p:ext>
            </p:extLst>
          </p:nvPr>
        </p:nvGraphicFramePr>
        <p:xfrm>
          <a:off x="222250" y="804144"/>
          <a:ext cx="2447925" cy="268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868"/>
                <a:gridCol w="2039057"/>
              </a:tblGrid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Алдано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-Забайкальская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Алтае-Саянская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Анабаро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-Вилюйская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Ангаро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-Енисейская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Балтийская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Верхояно-Колымская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Дальневосточная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Западно-Сибирская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Коряко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-Курильская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Лаптево-</a:t>
                      </a:r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Сибироморская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85" marR="9524" marT="9520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287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2" b="98423" l="10000" r="90000">
                        <a14:backgroundMark x1="3333" y1="3604" x2="3333" y2="3604"/>
                        <a14:backgroundMark x1="4074" y1="93919" x2="4074" y2="93919"/>
                        <a14:backgroundMark x1="95000" y1="94595" x2="95000" y2="94595"/>
                        <a14:backgroundMark x1="95000" y1="6306" x2="95000" y2="6306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brightnessContrast bright="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87494"/>
            <a:ext cx="3312071" cy="2723258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r="18900000" sx="101000" sy="101000" algn="bl" rotWithShape="0">
              <a:schemeClr val="accent5">
                <a:alpha val="92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25288"/>
              </p:ext>
            </p:extLst>
          </p:nvPr>
        </p:nvGraphicFramePr>
        <p:xfrm>
          <a:off x="6372200" y="668478"/>
          <a:ext cx="2622575" cy="279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039"/>
                <a:gridCol w="2184536"/>
              </a:tblGrid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Мезенская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Норильская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Охотоморская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Северо-</a:t>
                      </a:r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Карско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-Баренцевоморская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Скифская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Таймыро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-Североземельская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Уральская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Центрально-Европейская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Чукотская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Южно-Карская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Океанская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07964" marR="9522" marT="9519" marB="0" anchor="ctr">
                    <a:gradFill>
                      <a:gsLst>
                        <a:gs pos="0">
                          <a:srgbClr val="000000"/>
                        </a:gs>
                        <a:gs pos="4000">
                          <a:srgbClr val="0A128C"/>
                        </a:gs>
                        <a:gs pos="92000">
                          <a:srgbClr val="181CC7"/>
                        </a:gs>
                        <a:gs pos="94000">
                          <a:schemeClr val="bg1"/>
                        </a:gs>
                        <a:gs pos="100000">
                          <a:srgbClr val="8C3D9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63588" y="3861048"/>
            <a:ext cx="7389812" cy="2762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ru-RU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Легенда </a:t>
            </a:r>
            <a:r>
              <a:rPr lang="ru-RU" sz="1800" b="1" u="sng" dirty="0" err="1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Ангаро</a:t>
            </a:r>
            <a:r>
              <a:rPr lang="ru-RU" sz="1800" b="1" u="sng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-Енисейской серии листов</a:t>
            </a:r>
            <a:endParaRPr lang="ru-RU" sz="1800" b="1" u="sng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14" name="Прямая со стрелкой 13"/>
          <p:cNvCxnSpPr>
            <a:stCxn id="4" idx="8"/>
          </p:cNvCxnSpPr>
          <p:nvPr/>
        </p:nvCxnSpPr>
        <p:spPr>
          <a:xfrm flipH="1">
            <a:off x="4109740" y="1591708"/>
            <a:ext cx="741278" cy="2269340"/>
          </a:xfrm>
          <a:prstGeom prst="straightConnector1">
            <a:avLst/>
          </a:prstGeom>
          <a:ln w="19050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  <a:effectLst>
            <a:outerShdw blurRad="38100" dist="38100" dir="258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437954" y="4568657"/>
            <a:ext cx="1936750" cy="1862138"/>
            <a:chOff x="581275" y="4773803"/>
            <a:chExt cx="1936750" cy="1862138"/>
          </a:xfrm>
        </p:grpSpPr>
        <p:pic>
          <p:nvPicPr>
            <p:cNvPr id="8292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75" y="4773803"/>
              <a:ext cx="164782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150" y="4918266"/>
              <a:ext cx="1657350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13" y="5061141"/>
              <a:ext cx="1649412" cy="1081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81325" y="5145278"/>
              <a:ext cx="849313" cy="1284288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1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05150" y="5205603"/>
              <a:ext cx="896938" cy="12858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28975" y="5350066"/>
              <a:ext cx="962025" cy="12858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868839" y="4231966"/>
            <a:ext cx="3006725" cy="2111375"/>
            <a:chOff x="7434262" y="4616639"/>
            <a:chExt cx="3006725" cy="2111375"/>
          </a:xfrm>
        </p:grpSpPr>
        <p:pic>
          <p:nvPicPr>
            <p:cNvPr id="8288" name="Picture 9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434262" y="5269101"/>
              <a:ext cx="1957388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89" name="Picture 9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837487" y="5023039"/>
              <a:ext cx="1831975" cy="1439862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0" name="Picture 9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53400" y="5288151"/>
              <a:ext cx="1892300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1" name="Picture 9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453437" y="5126226"/>
              <a:ext cx="1987550" cy="1439863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98" name="Rectangle 19"/>
            <p:cNvSpPr>
              <a:spLocks noChangeArrowheads="1"/>
            </p:cNvSpPr>
            <p:nvPr/>
          </p:nvSpPr>
          <p:spPr bwMode="auto">
            <a:xfrm>
              <a:off x="7605712" y="4616639"/>
              <a:ext cx="268922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342900" indent="-342900"/>
              <a:r>
                <a:rPr lang="ru-RU" b="1" i="1" dirty="0" smtClean="0">
                  <a:solidFill>
                    <a:srgbClr val="66FF66"/>
                  </a:solidFill>
                </a:rPr>
                <a:t>Схемы корреляции</a:t>
              </a:r>
              <a:endParaRPr lang="ru-RU" b="1" i="1" dirty="0">
                <a:solidFill>
                  <a:srgbClr val="66FF66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44503" y="4246204"/>
            <a:ext cx="2792810" cy="2303463"/>
            <a:chOff x="3316287" y="4451350"/>
            <a:chExt cx="2792810" cy="2303463"/>
          </a:xfrm>
        </p:grpSpPr>
        <p:pic>
          <p:nvPicPr>
            <p:cNvPr id="8293" name="Picture 10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316287" y="4799013"/>
              <a:ext cx="1444625" cy="18700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4" name="Picture 102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749675" y="5157788"/>
              <a:ext cx="1238250" cy="159702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5" name="Picture 10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37012" y="4867275"/>
              <a:ext cx="1089025" cy="15144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296" name="Picture 10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757737" y="5067300"/>
              <a:ext cx="1227138" cy="160972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99" name="Rectangle 19"/>
            <p:cNvSpPr>
              <a:spLocks noChangeArrowheads="1"/>
            </p:cNvSpPr>
            <p:nvPr/>
          </p:nvSpPr>
          <p:spPr bwMode="auto">
            <a:xfrm>
              <a:off x="3419872" y="4451350"/>
              <a:ext cx="26892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342900" indent="-342900" algn="ctr"/>
              <a:r>
                <a:rPr lang="ru-RU" b="1" i="1" dirty="0" smtClean="0">
                  <a:solidFill>
                    <a:srgbClr val="66FF66"/>
                  </a:solidFill>
                </a:rPr>
                <a:t>Схемы районирования</a:t>
              </a:r>
              <a:endParaRPr lang="ru-RU" b="1" i="1" dirty="0">
                <a:solidFill>
                  <a:srgbClr val="66FF66"/>
                </a:solidFill>
              </a:endParaRPr>
            </a:p>
          </p:txBody>
        </p:sp>
      </p:grpSp>
      <p:sp>
        <p:nvSpPr>
          <p:cNvPr id="8300" name="Rectangle 19"/>
          <p:cNvSpPr>
            <a:spLocks noChangeArrowheads="1"/>
          </p:cNvSpPr>
          <p:nvPr/>
        </p:nvSpPr>
        <p:spPr bwMode="auto">
          <a:xfrm>
            <a:off x="107504" y="4221088"/>
            <a:ext cx="2689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ru-RU" b="1" i="1" dirty="0" smtClean="0">
                <a:solidFill>
                  <a:srgbClr val="66FF66"/>
                </a:solidFill>
              </a:rPr>
              <a:t>Текстовое описание</a:t>
            </a:r>
            <a:endParaRPr lang="ru-RU" b="1" i="1" dirty="0">
              <a:solidFill>
                <a:srgbClr val="66FF66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7" name="Picture 5" descr="logo VSEGEI dark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" name="Прямоугольник 3"/>
          <p:cNvSpPr/>
          <p:nvPr/>
        </p:nvSpPr>
        <p:spPr>
          <a:xfrm>
            <a:off x="4641251" y="1221089"/>
            <a:ext cx="593710" cy="56004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175098 w 914400"/>
              <a:gd name="connsiteY3" fmla="*/ 418289 h 914400"/>
              <a:gd name="connsiteX4" fmla="*/ 0 w 914400"/>
              <a:gd name="connsiteY4" fmla="*/ 0 h 914400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914400 w 914400"/>
              <a:gd name="connsiteY2" fmla="*/ 949069 h 949069"/>
              <a:gd name="connsiteX3" fmla="*/ 175098 w 914400"/>
              <a:gd name="connsiteY3" fmla="*/ 452958 h 949069"/>
              <a:gd name="connsiteX4" fmla="*/ 0 w 914400"/>
              <a:gd name="connsiteY4" fmla="*/ 34669 h 949069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1035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98130 w 914400"/>
              <a:gd name="connsiteY2" fmla="*/ 256685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606798 w 914400"/>
              <a:gd name="connsiteY2" fmla="*/ 252351 h 949069"/>
              <a:gd name="connsiteX3" fmla="*/ 914400 w 914400"/>
              <a:gd name="connsiteY3" fmla="*/ 949069 h 949069"/>
              <a:gd name="connsiteX4" fmla="*/ 175098 w 914400"/>
              <a:gd name="connsiteY4" fmla="*/ 452958 h 949069"/>
              <a:gd name="connsiteX5" fmla="*/ 0 w 914400"/>
              <a:gd name="connsiteY5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89463 w 914400"/>
              <a:gd name="connsiteY2" fmla="*/ 183013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606798 w 914400"/>
              <a:gd name="connsiteY3" fmla="*/ 25235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914400"/>
              <a:gd name="connsiteY0" fmla="*/ 34669 h 949069"/>
              <a:gd name="connsiteX1" fmla="*/ 489702 w 914400"/>
              <a:gd name="connsiteY1" fmla="*/ 0 h 949069"/>
              <a:gd name="connsiteX2" fmla="*/ 576462 w 914400"/>
              <a:gd name="connsiteY2" fmla="*/ 144010 h 949069"/>
              <a:gd name="connsiteX3" fmla="*/ 468121 w 914400"/>
              <a:gd name="connsiteY3" fmla="*/ 157011 h 949069"/>
              <a:gd name="connsiteX4" fmla="*/ 914400 w 914400"/>
              <a:gd name="connsiteY4" fmla="*/ 949069 h 949069"/>
              <a:gd name="connsiteX5" fmla="*/ 175098 w 914400"/>
              <a:gd name="connsiteY5" fmla="*/ 452958 h 949069"/>
              <a:gd name="connsiteX6" fmla="*/ 0 w 914400"/>
              <a:gd name="connsiteY6" fmla="*/ 34669 h 949069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175098 w 580709"/>
              <a:gd name="connsiteY5" fmla="*/ 452958 h 502703"/>
              <a:gd name="connsiteX6" fmla="*/ 0 w 580709"/>
              <a:gd name="connsiteY6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175098 w 580709"/>
              <a:gd name="connsiteY5" fmla="*/ 452958 h 502703"/>
              <a:gd name="connsiteX6" fmla="*/ 0 w 580709"/>
              <a:gd name="connsiteY6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260106 w 580709"/>
              <a:gd name="connsiteY5" fmla="*/ 460367 h 502703"/>
              <a:gd name="connsiteX6" fmla="*/ 175098 w 580709"/>
              <a:gd name="connsiteY6" fmla="*/ 452958 h 502703"/>
              <a:gd name="connsiteX7" fmla="*/ 0 w 580709"/>
              <a:gd name="connsiteY7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02703"/>
              <a:gd name="connsiteX1" fmla="*/ 489702 w 580709"/>
              <a:gd name="connsiteY1" fmla="*/ 0 h 502703"/>
              <a:gd name="connsiteX2" fmla="*/ 576462 w 580709"/>
              <a:gd name="connsiteY2" fmla="*/ 144010 h 502703"/>
              <a:gd name="connsiteX3" fmla="*/ 468121 w 580709"/>
              <a:gd name="connsiteY3" fmla="*/ 157011 h 502703"/>
              <a:gd name="connsiteX4" fmla="*/ 580709 w 580709"/>
              <a:gd name="connsiteY4" fmla="*/ 502703 h 502703"/>
              <a:gd name="connsiteX5" fmla="*/ 481122 w 580709"/>
              <a:gd name="connsiteY5" fmla="*/ 482035 h 502703"/>
              <a:gd name="connsiteX6" fmla="*/ 260106 w 580709"/>
              <a:gd name="connsiteY6" fmla="*/ 460367 h 502703"/>
              <a:gd name="connsiteX7" fmla="*/ 175098 w 580709"/>
              <a:gd name="connsiteY7" fmla="*/ 452958 h 502703"/>
              <a:gd name="connsiteX8" fmla="*/ 0 w 580709"/>
              <a:gd name="connsiteY8" fmla="*/ 34669 h 502703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81122 w 580709"/>
              <a:gd name="connsiteY5" fmla="*/ 482035 h 547040"/>
              <a:gd name="connsiteX6" fmla="*/ 234104 w 580709"/>
              <a:gd name="connsiteY6" fmla="*/ 547040 h 547040"/>
              <a:gd name="connsiteX7" fmla="*/ 175098 w 580709"/>
              <a:gd name="connsiteY7" fmla="*/ 45295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75098 w 580709"/>
              <a:gd name="connsiteY7" fmla="*/ 45295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0 w 580709"/>
              <a:gd name="connsiteY8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91094 w 580709"/>
              <a:gd name="connsiteY8" fmla="*/ 178679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91094 w 580709"/>
              <a:gd name="connsiteY8" fmla="*/ 178679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489702 w 580709"/>
              <a:gd name="connsiteY1" fmla="*/ 0 h 547040"/>
              <a:gd name="connsiteX2" fmla="*/ 576462 w 580709"/>
              <a:gd name="connsiteY2" fmla="*/ 144010 h 547040"/>
              <a:gd name="connsiteX3" fmla="*/ 468121 w 580709"/>
              <a:gd name="connsiteY3" fmla="*/ 157011 h 547040"/>
              <a:gd name="connsiteX4" fmla="*/ 580709 w 580709"/>
              <a:gd name="connsiteY4" fmla="*/ 502703 h 547040"/>
              <a:gd name="connsiteX5" fmla="*/ 468121 w 580709"/>
              <a:gd name="connsiteY5" fmla="*/ 521038 h 547040"/>
              <a:gd name="connsiteX6" fmla="*/ 234104 w 580709"/>
              <a:gd name="connsiteY6" fmla="*/ 547040 h 547040"/>
              <a:gd name="connsiteX7" fmla="*/ 196766 w 580709"/>
              <a:gd name="connsiteY7" fmla="*/ 357618 h 547040"/>
              <a:gd name="connsiteX8" fmla="*/ 26090 w 580709"/>
              <a:gd name="connsiteY8" fmla="*/ 352025 h 547040"/>
              <a:gd name="connsiteX9" fmla="*/ 0 w 580709"/>
              <a:gd name="connsiteY9" fmla="*/ 34669 h 547040"/>
              <a:gd name="connsiteX0" fmla="*/ 0 w 580709"/>
              <a:gd name="connsiteY0" fmla="*/ 34669 h 547040"/>
              <a:gd name="connsiteX1" fmla="*/ 247105 w 580709"/>
              <a:gd name="connsiteY1" fmla="*/ 22667 h 547040"/>
              <a:gd name="connsiteX2" fmla="*/ 489702 w 580709"/>
              <a:gd name="connsiteY2" fmla="*/ 0 h 547040"/>
              <a:gd name="connsiteX3" fmla="*/ 576462 w 580709"/>
              <a:gd name="connsiteY3" fmla="*/ 144010 h 547040"/>
              <a:gd name="connsiteX4" fmla="*/ 468121 w 580709"/>
              <a:gd name="connsiteY4" fmla="*/ 157011 h 547040"/>
              <a:gd name="connsiteX5" fmla="*/ 580709 w 580709"/>
              <a:gd name="connsiteY5" fmla="*/ 502703 h 547040"/>
              <a:gd name="connsiteX6" fmla="*/ 468121 w 580709"/>
              <a:gd name="connsiteY6" fmla="*/ 521038 h 547040"/>
              <a:gd name="connsiteX7" fmla="*/ 234104 w 580709"/>
              <a:gd name="connsiteY7" fmla="*/ 547040 h 547040"/>
              <a:gd name="connsiteX8" fmla="*/ 196766 w 580709"/>
              <a:gd name="connsiteY8" fmla="*/ 357618 h 547040"/>
              <a:gd name="connsiteX9" fmla="*/ 26090 w 580709"/>
              <a:gd name="connsiteY9" fmla="*/ 352025 h 547040"/>
              <a:gd name="connsiteX10" fmla="*/ 0 w 580709"/>
              <a:gd name="connsiteY10" fmla="*/ 34669 h 547040"/>
              <a:gd name="connsiteX0" fmla="*/ 0 w 580709"/>
              <a:gd name="connsiteY0" fmla="*/ 17335 h 547040"/>
              <a:gd name="connsiteX1" fmla="*/ 247105 w 580709"/>
              <a:gd name="connsiteY1" fmla="*/ 22667 h 547040"/>
              <a:gd name="connsiteX2" fmla="*/ 489702 w 580709"/>
              <a:gd name="connsiteY2" fmla="*/ 0 h 547040"/>
              <a:gd name="connsiteX3" fmla="*/ 576462 w 580709"/>
              <a:gd name="connsiteY3" fmla="*/ 144010 h 547040"/>
              <a:gd name="connsiteX4" fmla="*/ 468121 w 580709"/>
              <a:gd name="connsiteY4" fmla="*/ 157011 h 547040"/>
              <a:gd name="connsiteX5" fmla="*/ 580709 w 580709"/>
              <a:gd name="connsiteY5" fmla="*/ 502703 h 547040"/>
              <a:gd name="connsiteX6" fmla="*/ 468121 w 580709"/>
              <a:gd name="connsiteY6" fmla="*/ 521038 h 547040"/>
              <a:gd name="connsiteX7" fmla="*/ 234104 w 580709"/>
              <a:gd name="connsiteY7" fmla="*/ 547040 h 547040"/>
              <a:gd name="connsiteX8" fmla="*/ 196766 w 580709"/>
              <a:gd name="connsiteY8" fmla="*/ 357618 h 547040"/>
              <a:gd name="connsiteX9" fmla="*/ 26090 w 580709"/>
              <a:gd name="connsiteY9" fmla="*/ 352025 h 547040"/>
              <a:gd name="connsiteX10" fmla="*/ 0 w 580709"/>
              <a:gd name="connsiteY10" fmla="*/ 17335 h 547040"/>
              <a:gd name="connsiteX0" fmla="*/ 0 w 593710"/>
              <a:gd name="connsiteY0" fmla="*/ 17335 h 547040"/>
              <a:gd name="connsiteX1" fmla="*/ 260106 w 593710"/>
              <a:gd name="connsiteY1" fmla="*/ 22667 h 547040"/>
              <a:gd name="connsiteX2" fmla="*/ 502703 w 593710"/>
              <a:gd name="connsiteY2" fmla="*/ 0 h 547040"/>
              <a:gd name="connsiteX3" fmla="*/ 589463 w 593710"/>
              <a:gd name="connsiteY3" fmla="*/ 144010 h 547040"/>
              <a:gd name="connsiteX4" fmla="*/ 481122 w 593710"/>
              <a:gd name="connsiteY4" fmla="*/ 157011 h 547040"/>
              <a:gd name="connsiteX5" fmla="*/ 593710 w 593710"/>
              <a:gd name="connsiteY5" fmla="*/ 502703 h 547040"/>
              <a:gd name="connsiteX6" fmla="*/ 481122 w 593710"/>
              <a:gd name="connsiteY6" fmla="*/ 521038 h 547040"/>
              <a:gd name="connsiteX7" fmla="*/ 247105 w 593710"/>
              <a:gd name="connsiteY7" fmla="*/ 547040 h 547040"/>
              <a:gd name="connsiteX8" fmla="*/ 209767 w 593710"/>
              <a:gd name="connsiteY8" fmla="*/ 357618 h 547040"/>
              <a:gd name="connsiteX9" fmla="*/ 39091 w 593710"/>
              <a:gd name="connsiteY9" fmla="*/ 352025 h 547040"/>
              <a:gd name="connsiteX10" fmla="*/ 0 w 593710"/>
              <a:gd name="connsiteY10" fmla="*/ 17335 h 547040"/>
              <a:gd name="connsiteX0" fmla="*/ 0 w 593710"/>
              <a:gd name="connsiteY0" fmla="*/ 17335 h 547040"/>
              <a:gd name="connsiteX1" fmla="*/ 281774 w 593710"/>
              <a:gd name="connsiteY1" fmla="*/ 9666 h 547040"/>
              <a:gd name="connsiteX2" fmla="*/ 502703 w 593710"/>
              <a:gd name="connsiteY2" fmla="*/ 0 h 547040"/>
              <a:gd name="connsiteX3" fmla="*/ 589463 w 593710"/>
              <a:gd name="connsiteY3" fmla="*/ 144010 h 547040"/>
              <a:gd name="connsiteX4" fmla="*/ 481122 w 593710"/>
              <a:gd name="connsiteY4" fmla="*/ 157011 h 547040"/>
              <a:gd name="connsiteX5" fmla="*/ 593710 w 593710"/>
              <a:gd name="connsiteY5" fmla="*/ 502703 h 547040"/>
              <a:gd name="connsiteX6" fmla="*/ 481122 w 593710"/>
              <a:gd name="connsiteY6" fmla="*/ 521038 h 547040"/>
              <a:gd name="connsiteX7" fmla="*/ 247105 w 593710"/>
              <a:gd name="connsiteY7" fmla="*/ 547040 h 547040"/>
              <a:gd name="connsiteX8" fmla="*/ 209767 w 593710"/>
              <a:gd name="connsiteY8" fmla="*/ 357618 h 547040"/>
              <a:gd name="connsiteX9" fmla="*/ 39091 w 593710"/>
              <a:gd name="connsiteY9" fmla="*/ 352025 h 547040"/>
              <a:gd name="connsiteX10" fmla="*/ 0 w 593710"/>
              <a:gd name="connsiteY10" fmla="*/ 17335 h 547040"/>
              <a:gd name="connsiteX0" fmla="*/ 0 w 593710"/>
              <a:gd name="connsiteY0" fmla="*/ 30336 h 560041"/>
              <a:gd name="connsiteX1" fmla="*/ 281774 w 593710"/>
              <a:gd name="connsiteY1" fmla="*/ 22667 h 560041"/>
              <a:gd name="connsiteX2" fmla="*/ 515704 w 593710"/>
              <a:gd name="connsiteY2" fmla="*/ 0 h 560041"/>
              <a:gd name="connsiteX3" fmla="*/ 589463 w 593710"/>
              <a:gd name="connsiteY3" fmla="*/ 157011 h 560041"/>
              <a:gd name="connsiteX4" fmla="*/ 481122 w 593710"/>
              <a:gd name="connsiteY4" fmla="*/ 170012 h 560041"/>
              <a:gd name="connsiteX5" fmla="*/ 593710 w 593710"/>
              <a:gd name="connsiteY5" fmla="*/ 515704 h 560041"/>
              <a:gd name="connsiteX6" fmla="*/ 481122 w 593710"/>
              <a:gd name="connsiteY6" fmla="*/ 534039 h 560041"/>
              <a:gd name="connsiteX7" fmla="*/ 247105 w 593710"/>
              <a:gd name="connsiteY7" fmla="*/ 560041 h 560041"/>
              <a:gd name="connsiteX8" fmla="*/ 209767 w 593710"/>
              <a:gd name="connsiteY8" fmla="*/ 370619 h 560041"/>
              <a:gd name="connsiteX9" fmla="*/ 39091 w 593710"/>
              <a:gd name="connsiteY9" fmla="*/ 365026 h 560041"/>
              <a:gd name="connsiteX10" fmla="*/ 0 w 593710"/>
              <a:gd name="connsiteY10" fmla="*/ 30336 h 560041"/>
              <a:gd name="connsiteX0" fmla="*/ 0 w 593710"/>
              <a:gd name="connsiteY0" fmla="*/ 30336 h 560041"/>
              <a:gd name="connsiteX1" fmla="*/ 281774 w 593710"/>
              <a:gd name="connsiteY1" fmla="*/ 22667 h 560041"/>
              <a:gd name="connsiteX2" fmla="*/ 502703 w 593710"/>
              <a:gd name="connsiteY2" fmla="*/ 0 h 560041"/>
              <a:gd name="connsiteX3" fmla="*/ 589463 w 593710"/>
              <a:gd name="connsiteY3" fmla="*/ 157011 h 560041"/>
              <a:gd name="connsiteX4" fmla="*/ 481122 w 593710"/>
              <a:gd name="connsiteY4" fmla="*/ 170012 h 560041"/>
              <a:gd name="connsiteX5" fmla="*/ 593710 w 593710"/>
              <a:gd name="connsiteY5" fmla="*/ 515704 h 560041"/>
              <a:gd name="connsiteX6" fmla="*/ 481122 w 593710"/>
              <a:gd name="connsiteY6" fmla="*/ 534039 h 560041"/>
              <a:gd name="connsiteX7" fmla="*/ 247105 w 593710"/>
              <a:gd name="connsiteY7" fmla="*/ 560041 h 560041"/>
              <a:gd name="connsiteX8" fmla="*/ 209767 w 593710"/>
              <a:gd name="connsiteY8" fmla="*/ 370619 h 560041"/>
              <a:gd name="connsiteX9" fmla="*/ 39091 w 593710"/>
              <a:gd name="connsiteY9" fmla="*/ 365026 h 560041"/>
              <a:gd name="connsiteX10" fmla="*/ 0 w 593710"/>
              <a:gd name="connsiteY10" fmla="*/ 30336 h 56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710" h="560041">
                <a:moveTo>
                  <a:pt x="0" y="30336"/>
                </a:moveTo>
                <a:lnTo>
                  <a:pt x="281774" y="22667"/>
                </a:lnTo>
                <a:lnTo>
                  <a:pt x="502703" y="0"/>
                </a:lnTo>
                <a:lnTo>
                  <a:pt x="589463" y="157011"/>
                </a:lnTo>
                <a:lnTo>
                  <a:pt x="481122" y="170012"/>
                </a:lnTo>
                <a:lnTo>
                  <a:pt x="593710" y="515704"/>
                </a:lnTo>
                <a:lnTo>
                  <a:pt x="481122" y="534039"/>
                </a:lnTo>
                <a:lnTo>
                  <a:pt x="247105" y="560041"/>
                </a:lnTo>
                <a:lnTo>
                  <a:pt x="209767" y="370619"/>
                </a:lnTo>
                <a:lnTo>
                  <a:pt x="39091" y="365026"/>
                </a:lnTo>
                <a:lnTo>
                  <a:pt x="0" y="30336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bg1"/>
                </a:gs>
                <a:gs pos="54000">
                  <a:srgbClr val="00B050"/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9271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73537"/>
            <a:ext cx="4464496" cy="455963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0" y="5667140"/>
            <a:ext cx="1640358" cy="10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10580" y="44624"/>
            <a:ext cx="7389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ru-RU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Легенда </a:t>
            </a:r>
            <a:r>
              <a:rPr lang="ru-RU" sz="1800" b="1" u="sng" dirty="0" err="1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Ангаро</a:t>
            </a:r>
            <a:r>
              <a:rPr lang="ru-RU" sz="1800" b="1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-Енисейской серии листов</a:t>
            </a:r>
          </a:p>
        </p:txBody>
      </p:sp>
      <p:pic>
        <p:nvPicPr>
          <p:cNvPr id="8298" name="Picture 1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778" y="5395231"/>
            <a:ext cx="1832322" cy="1201674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6"/>
          <a:srcRect b="9076"/>
          <a:stretch/>
        </p:blipFill>
        <p:spPr bwMode="auto">
          <a:xfrm>
            <a:off x="34926" y="1269183"/>
            <a:ext cx="2928938" cy="4001604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242" name="Группа 1"/>
          <p:cNvGrpSpPr>
            <a:grpSpLocks/>
          </p:cNvGrpSpPr>
          <p:nvPr/>
        </p:nvGrpSpPr>
        <p:grpSpPr bwMode="auto">
          <a:xfrm>
            <a:off x="395288" y="765473"/>
            <a:ext cx="2590800" cy="598488"/>
            <a:chOff x="3276600" y="3333750"/>
            <a:chExt cx="2590800" cy="598433"/>
          </a:xfrm>
        </p:grpSpPr>
        <p:pic>
          <p:nvPicPr>
            <p:cNvPr id="9268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950" y="3333750"/>
              <a:ext cx="1562100" cy="190500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269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533775"/>
              <a:ext cx="2590800" cy="209550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270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0" y="3751208"/>
              <a:ext cx="1714500" cy="180975"/>
            </a:xfrm>
            <a:prstGeom prst="rect">
              <a:avLst/>
            </a:prstGeom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15" name="Соединительная линия уступом 14"/>
          <p:cNvCxnSpPr/>
          <p:nvPr/>
        </p:nvCxnSpPr>
        <p:spPr>
          <a:xfrm>
            <a:off x="2858570" y="1579734"/>
            <a:ext cx="4089694" cy="854996"/>
          </a:xfrm>
          <a:prstGeom prst="bentConnector3">
            <a:avLst>
              <a:gd name="adj1" fmla="val 24735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/>
          <p:nvPr/>
        </p:nvCxnSpPr>
        <p:spPr>
          <a:xfrm>
            <a:off x="2471738" y="1940758"/>
            <a:ext cx="4620542" cy="840170"/>
          </a:xfrm>
          <a:prstGeom prst="bentConnector3">
            <a:avLst>
              <a:gd name="adj1" fmla="val 25065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23" idx="3"/>
          </p:cNvCxnSpPr>
          <p:nvPr/>
        </p:nvCxnSpPr>
        <p:spPr>
          <a:xfrm flipV="1">
            <a:off x="1499395" y="3429001"/>
            <a:ext cx="6024933" cy="173980"/>
          </a:xfrm>
          <a:prstGeom prst="bentConnector3">
            <a:avLst>
              <a:gd name="adj1" fmla="val 37555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102840" y="3283248"/>
            <a:ext cx="396555" cy="63946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1" name="Соединительная линия уступом 70"/>
          <p:cNvCxnSpPr/>
          <p:nvPr/>
        </p:nvCxnSpPr>
        <p:spPr>
          <a:xfrm>
            <a:off x="1900238" y="2212212"/>
            <a:ext cx="5336058" cy="751949"/>
          </a:xfrm>
          <a:prstGeom prst="bentConnector3">
            <a:avLst>
              <a:gd name="adj1" fmla="val 27723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/>
          <p:nvPr/>
        </p:nvCxnSpPr>
        <p:spPr>
          <a:xfrm>
            <a:off x="2858570" y="1092270"/>
            <a:ext cx="3945678" cy="1027609"/>
          </a:xfrm>
          <a:prstGeom prst="bentConnector3">
            <a:avLst>
              <a:gd name="adj1" fmla="val 31692"/>
            </a:avLst>
          </a:prstGeom>
          <a:ln w="22225">
            <a:solidFill>
              <a:srgbClr val="FF00FF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728" y="5309497"/>
            <a:ext cx="824111" cy="1195949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9" name="Прямоугольник 88"/>
          <p:cNvSpPr/>
          <p:nvPr/>
        </p:nvSpPr>
        <p:spPr>
          <a:xfrm>
            <a:off x="296823" y="5729078"/>
            <a:ext cx="806016" cy="299309"/>
          </a:xfrm>
          <a:prstGeom prst="rect">
            <a:avLst/>
          </a:prstGeom>
          <a:solidFill>
            <a:schemeClr val="bg1">
              <a:alpha val="26000"/>
            </a:schemeClr>
          </a:solidFill>
          <a:ln w="22225">
            <a:solidFill>
              <a:srgbClr val="00B050"/>
            </a:solidFill>
          </a:ln>
          <a:effectLst>
            <a:outerShdw blurRad="25400" dist="38100" dir="8100000" algn="tr" rotWithShape="0">
              <a:srgbClr val="66FF66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0" name="Соединительная линия уступом 89"/>
          <p:cNvCxnSpPr>
            <a:stCxn id="89" idx="0"/>
          </p:cNvCxnSpPr>
          <p:nvPr/>
        </p:nvCxnSpPr>
        <p:spPr>
          <a:xfrm flipV="1">
            <a:off x="699831" y="4134820"/>
            <a:ext cx="3936795" cy="1594258"/>
          </a:xfrm>
          <a:prstGeom prst="straightConnector1">
            <a:avLst/>
          </a:prstGeom>
          <a:ln w="22225">
            <a:solidFill>
              <a:srgbClr val="00B050"/>
            </a:solidFill>
            <a:headEnd type="oval"/>
            <a:tailEnd type="arrow"/>
          </a:ln>
          <a:effectLst>
            <a:outerShdw blurRad="25400" dist="38100" dir="8100000" algn="tr" rotWithShape="0">
              <a:srgbClr val="66FF66">
                <a:alpha val="4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19"/>
          <p:cNvSpPr>
            <a:spLocks noChangeArrowheads="1"/>
          </p:cNvSpPr>
          <p:nvPr/>
        </p:nvSpPr>
        <p:spPr bwMode="auto">
          <a:xfrm>
            <a:off x="296823" y="548680"/>
            <a:ext cx="2689265" cy="276999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marL="342900" indent="-342900"/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Корреляционная схема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96" name="Rectangle 19"/>
          <p:cNvSpPr>
            <a:spLocks noChangeArrowheads="1"/>
          </p:cNvSpPr>
          <p:nvPr/>
        </p:nvSpPr>
        <p:spPr bwMode="auto">
          <a:xfrm>
            <a:off x="1259632" y="5590578"/>
            <a:ext cx="2304256" cy="1107996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lIns="0" tIns="0" rIns="0" bIns="0" anchor="ctr">
            <a:spAutoFit/>
          </a:bodyPr>
          <a:lstStyle/>
          <a:p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текстовое описание из  объяснительной записки</a:t>
            </a:r>
          </a:p>
        </p:txBody>
      </p:sp>
      <p:sp>
        <p:nvSpPr>
          <p:cNvPr id="70" name="Rectangle 19"/>
          <p:cNvSpPr>
            <a:spLocks noChangeArrowheads="1"/>
          </p:cNvSpPr>
          <p:nvPr/>
        </p:nvSpPr>
        <p:spPr bwMode="auto">
          <a:xfrm>
            <a:off x="4572000" y="5590578"/>
            <a:ext cx="4212468" cy="861774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Легенда </a:t>
            </a:r>
            <a:r>
              <a:rPr lang="ru-RU" sz="18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Ангаро</a:t>
            </a:r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-Енисейской серии листов </a:t>
            </a:r>
          </a:p>
          <a:p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в Базе Данных </a:t>
            </a:r>
            <a:r>
              <a:rPr lang="ru-RU" sz="1800" b="1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Госгеолкарт</a:t>
            </a:r>
            <a:endParaRPr lang="ru-RU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73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4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75" name="Picture 5" descr="logo VSEGEI dar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17" name="Овал 16"/>
          <p:cNvSpPr/>
          <p:nvPr/>
        </p:nvSpPr>
        <p:spPr>
          <a:xfrm>
            <a:off x="4082784" y="4891128"/>
            <a:ext cx="2649456" cy="670087"/>
          </a:xfrm>
          <a:prstGeom prst="ellipse">
            <a:avLst/>
          </a:prstGeom>
          <a:solidFill>
            <a:schemeClr val="bg1">
              <a:alpha val="68000"/>
            </a:schemeClr>
          </a:solidFill>
          <a:ln w="53975">
            <a:solidFill>
              <a:srgbClr val="FF0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Формализованное 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0678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-99392"/>
            <a:ext cx="9180513" cy="6957393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93344"/>
            <a:ext cx="1901646" cy="1332000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049488"/>
            <a:ext cx="1673804" cy="1332000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14" name="Rectangle 19"/>
          <p:cNvSpPr>
            <a:spLocks noChangeArrowheads="1"/>
          </p:cNvSpPr>
          <p:nvPr/>
        </p:nvSpPr>
        <p:spPr bwMode="auto">
          <a:xfrm>
            <a:off x="107504" y="44624"/>
            <a:ext cx="8784975" cy="307777"/>
          </a:xfrm>
          <a:prstGeom prst="rect">
            <a:avLst/>
          </a:prstGeom>
          <a:noFill/>
          <a:ln>
            <a:noFill/>
          </a:ln>
          <a:effectLst>
            <a:outerShdw blurRad="38100" dist="38100" dir="5400000" algn="ctr" rotWithShape="0">
              <a:schemeClr val="accent6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Государственная геологическая карта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000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000 –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Третье поколение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07504" y="3573016"/>
            <a:ext cx="87849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Лист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N-46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-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Абакан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algn="ctr">
              <a:defRPr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Государственная геологическая карта РФ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масштаб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1: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1 000 000 (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третье поколение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); </a:t>
            </a:r>
          </a:p>
        </p:txBody>
      </p:sp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8184" y="5047175"/>
            <a:ext cx="952288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9685" y="5021759"/>
            <a:ext cx="1004446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7099" y="4975167"/>
            <a:ext cx="1077335" cy="144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347" name="Rectangle 19"/>
          <p:cNvSpPr>
            <a:spLocks noChangeArrowheads="1"/>
          </p:cNvSpPr>
          <p:nvPr/>
        </p:nvSpPr>
        <p:spPr bwMode="auto">
          <a:xfrm>
            <a:off x="2820908" y="4489533"/>
            <a:ext cx="3691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 algn="ctr"/>
            <a:r>
              <a:rPr lang="ru-RU" sz="1400" b="1" i="1" dirty="0" smtClean="0">
                <a:solidFill>
                  <a:srgbClr val="66FF66"/>
                </a:solidFill>
              </a:rPr>
              <a:t>Цифровая модель</a:t>
            </a:r>
            <a:endParaRPr lang="en-US" sz="1400" b="1" i="1" dirty="0" smtClean="0">
              <a:solidFill>
                <a:srgbClr val="66FF66"/>
              </a:solidFill>
            </a:endParaRPr>
          </a:p>
          <a:p>
            <a:pPr marL="342900" indent="-342900" algn="ctr"/>
            <a:r>
              <a:rPr lang="ru-RU" sz="1200" b="1" i="1" dirty="0" smtClean="0">
                <a:solidFill>
                  <a:srgbClr val="66FF66"/>
                </a:solidFill>
              </a:rPr>
              <a:t>Векторные данные (</a:t>
            </a:r>
            <a:r>
              <a:rPr lang="en-US" sz="1200" b="1" i="1" dirty="0" err="1" smtClean="0">
                <a:solidFill>
                  <a:srgbClr val="66FF66"/>
                </a:solidFill>
              </a:rPr>
              <a:t>shp</a:t>
            </a:r>
            <a:r>
              <a:rPr lang="en-US" sz="1200" b="1" i="1" dirty="0" smtClean="0">
                <a:solidFill>
                  <a:srgbClr val="66FF66"/>
                </a:solidFill>
              </a:rPr>
              <a:t>, </a:t>
            </a:r>
            <a:r>
              <a:rPr lang="en-US" sz="1200" b="1" i="1" dirty="0" err="1" smtClean="0">
                <a:solidFill>
                  <a:srgbClr val="66FF66"/>
                </a:solidFill>
              </a:rPr>
              <a:t>apr</a:t>
            </a:r>
            <a:r>
              <a:rPr lang="en-US" sz="1200" b="1" i="1" dirty="0" smtClean="0">
                <a:solidFill>
                  <a:srgbClr val="66FF66"/>
                </a:solidFill>
              </a:rPr>
              <a:t>) </a:t>
            </a:r>
            <a:r>
              <a:rPr lang="ru-RU" sz="1200" b="1" i="1" dirty="0" smtClean="0">
                <a:solidFill>
                  <a:srgbClr val="66FF66"/>
                </a:solidFill>
              </a:rPr>
              <a:t>и атрибуты</a:t>
            </a:r>
            <a:r>
              <a:rPr lang="en-US" sz="1200" b="1" i="1" dirty="0" smtClean="0">
                <a:solidFill>
                  <a:srgbClr val="66FF66"/>
                </a:solidFill>
              </a:rPr>
              <a:t> (dbf)</a:t>
            </a:r>
            <a:endParaRPr lang="ru-RU" sz="1200" b="1" i="1" dirty="0">
              <a:solidFill>
                <a:srgbClr val="66FF66"/>
              </a:solidFill>
            </a:endParaRPr>
          </a:p>
        </p:txBody>
      </p:sp>
      <p:sp>
        <p:nvSpPr>
          <p:cNvPr id="10348" name="Rectangle 19"/>
          <p:cNvSpPr>
            <a:spLocks noChangeArrowheads="1"/>
          </p:cNvSpPr>
          <p:nvPr/>
        </p:nvSpPr>
        <p:spPr bwMode="auto">
          <a:xfrm>
            <a:off x="6454775" y="4573725"/>
            <a:ext cx="26892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ru-RU" sz="1400" b="1" i="1" dirty="0" smtClean="0">
                <a:solidFill>
                  <a:srgbClr val="66FF66"/>
                </a:solidFill>
              </a:rPr>
              <a:t>Объяснительная записка</a:t>
            </a:r>
            <a:endParaRPr lang="ru-RU" sz="1400" b="1" i="1" dirty="0">
              <a:solidFill>
                <a:srgbClr val="66FF66"/>
              </a:solidFill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8" b="99301" l="10000" r="90000">
                        <a14:backgroundMark x1="5556" y1="16550" x2="5556" y2="16550"/>
                        <a14:backgroundMark x1="17222" y1="11189" x2="17222" y2="11189"/>
                        <a14:backgroundMark x1="16296" y1="83916" x2="16296" y2="83916"/>
                        <a14:backgroundMark x1="83148" y1="86946" x2="83148" y2="86946"/>
                        <a14:backgroundMark x1="94444" y1="82984" x2="94444" y2="82984"/>
                      </a14:backgroundRemoval>
                    </a14:imgEffect>
                    <a14:imgEffect>
                      <a14:sharpenSoften amount="12000"/>
                    </a14:imgEffect>
                    <a14:imgEffect>
                      <a14:brightnessContrast bright="1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9" y="444270"/>
            <a:ext cx="3666365" cy="2912722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25400" dir="18180000" algn="ctr" rotWithShape="0">
              <a:schemeClr val="accent5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4947671" y="1884035"/>
            <a:ext cx="372878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137 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листов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 “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суша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”</a:t>
            </a:r>
          </a:p>
          <a:p>
            <a:pPr marL="342900" indent="-342900"/>
            <a:endParaRPr lang="en-US" sz="1400" b="1" i="1" spc="100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42 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листа 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“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море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”</a:t>
            </a:r>
          </a:p>
          <a:p>
            <a:pPr marL="342900" indent="-342900"/>
            <a:endParaRPr lang="en-US" sz="1400" b="1" i="1" spc="100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en-US" sz="1400" b="1" i="1" spc="100" dirty="0" smtClean="0">
                <a:solidFill>
                  <a:srgbClr val="FFFF00"/>
                </a:solidFill>
              </a:rPr>
              <a:t>67 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листов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 “</a:t>
            </a:r>
            <a:r>
              <a:rPr lang="ru-RU" sz="1400" b="1" i="1" spc="100" dirty="0" smtClean="0">
                <a:solidFill>
                  <a:srgbClr val="FFFF00"/>
                </a:solidFill>
              </a:rPr>
              <a:t>переходная область суша-море</a:t>
            </a:r>
            <a:r>
              <a:rPr lang="en-US" sz="1400" b="1" i="1" spc="100" dirty="0" smtClean="0">
                <a:solidFill>
                  <a:srgbClr val="FFFF00"/>
                </a:solidFill>
              </a:rPr>
              <a:t>”</a:t>
            </a:r>
            <a:endParaRPr lang="ru-RU" sz="1400" b="1" i="1" spc="100" dirty="0">
              <a:solidFill>
                <a:srgbClr val="FFFF00"/>
              </a:solidFill>
            </a:endParaRP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4205217" y="486132"/>
            <a:ext cx="46149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514350" indent="-514350" algn="ctr">
              <a:buAutoNum type="arabicPlain" startAt="246"/>
            </a:pPr>
            <a:r>
              <a:rPr lang="en-US" sz="2800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 </a:t>
            </a:r>
            <a:r>
              <a:rPr lang="ru-RU" sz="2800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листов</a:t>
            </a:r>
            <a:r>
              <a:rPr lang="en-US" sz="2800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  </a:t>
            </a:r>
          </a:p>
          <a:p>
            <a:pPr algn="ctr"/>
            <a:r>
              <a:rPr lang="ru-RU" sz="1400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стандартной номенклатурной </a:t>
            </a:r>
            <a:r>
              <a:rPr lang="ru-RU" sz="1400" b="1" spc="100" dirty="0" err="1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разграфки</a:t>
            </a:r>
            <a:endParaRPr lang="en-US" sz="1400" b="1" spc="100" dirty="0">
              <a:solidFill>
                <a:srgbClr val="FFFF00"/>
              </a:solidFill>
              <a:latin typeface="Mongolian Baiti" pitchFamily="66" charset="0"/>
              <a:cs typeface="Mongolian Baiti" pitchFamily="66" charset="0"/>
            </a:endParaRPr>
          </a:p>
          <a:p>
            <a:pPr algn="ctr"/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6</a:t>
            </a:r>
            <a:r>
              <a:rPr lang="en-US" b="1" spc="100" baseline="300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0</a:t>
            </a:r>
            <a:r>
              <a:rPr lang="en-US" b="1" spc="100" dirty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– </a:t>
            </a:r>
            <a:r>
              <a:rPr lang="ru-RU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по долготе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    4</a:t>
            </a:r>
            <a:r>
              <a:rPr lang="en-US" b="1" spc="100" baseline="300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0</a:t>
            </a:r>
            <a:r>
              <a:rPr lang="en-US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 – </a:t>
            </a:r>
            <a:r>
              <a:rPr lang="ru-RU" b="1" spc="100" dirty="0" smtClean="0">
                <a:solidFill>
                  <a:srgbClr val="FFFF00"/>
                </a:solidFill>
                <a:latin typeface="Mongolian Baiti" pitchFamily="66" charset="0"/>
                <a:cs typeface="Mongolian Baiti" pitchFamily="66" charset="0"/>
              </a:rPr>
              <a:t>по широте</a:t>
            </a:r>
            <a:endParaRPr lang="ru-RU" b="1" spc="100" dirty="0">
              <a:solidFill>
                <a:srgbClr val="FFFF00"/>
              </a:solidFill>
              <a:latin typeface="Franklin Gothic Medium Cond" pitchFamily="34" charset="0"/>
              <a:cs typeface="Mongolian Baiti" pitchFamily="66" charset="0"/>
            </a:endParaRPr>
          </a:p>
        </p:txBody>
      </p:sp>
      <p:pic>
        <p:nvPicPr>
          <p:cNvPr id="10349" name="Picture 1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889643"/>
            <a:ext cx="1935202" cy="1332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3" name="Picture 1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79" y="4932721"/>
            <a:ext cx="894855" cy="1576527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0" name="Picture 1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53" y="4932722"/>
            <a:ext cx="1593193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1" name="Picture 1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96" y="5184890"/>
            <a:ext cx="1602085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2" name="Picture 1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3" y="5445344"/>
            <a:ext cx="1588087" cy="10800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353740" y="4580825"/>
            <a:ext cx="2274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ru-RU" sz="1400" b="1" i="1" dirty="0" smtClean="0">
                <a:solidFill>
                  <a:srgbClr val="66FF66"/>
                </a:solidFill>
              </a:rPr>
              <a:t>Изданные карты </a:t>
            </a:r>
            <a:endParaRPr lang="ru-RU" sz="1400" b="1" i="1" dirty="0">
              <a:solidFill>
                <a:srgbClr val="66FF66"/>
              </a:solidFill>
            </a:endParaRPr>
          </a:p>
        </p:txBody>
      </p:sp>
      <p:pic>
        <p:nvPicPr>
          <p:cNvPr id="51" name="Picture 115" descr="http://zabort.ru/uploads/images/3/2/7/1/3/6d6869cd4f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95" y="5838094"/>
            <a:ext cx="720080" cy="67115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5" name="Picture 115" descr="http://zabort.ru/uploads/images/3/2/7/1/3/6d6869cd4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95" y="5685694"/>
            <a:ext cx="720080" cy="67115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6" name="Picture 1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88" y="4941168"/>
            <a:ext cx="1020531" cy="1440000"/>
          </a:xfrm>
          <a:prstGeom prst="rect">
            <a:avLst/>
          </a:prstGeom>
          <a:pattFill prst="dotDmnd">
            <a:fgClr>
              <a:schemeClr val="accent1">
                <a:lumMod val="90000"/>
              </a:schemeClr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lumMod val="25000"/>
                  </a:schemeClr>
                </a:gs>
              </a:gsLst>
              <a:lin ang="5400000" scaled="0"/>
            </a:gradFill>
          </a:ln>
          <a:effectLst/>
        </p:spPr>
      </p:pic>
      <p:cxnSp>
        <p:nvCxnSpPr>
          <p:cNvPr id="14" name="Прямая со стрелкой 13"/>
          <p:cNvCxnSpPr/>
          <p:nvPr/>
        </p:nvCxnSpPr>
        <p:spPr>
          <a:xfrm>
            <a:off x="2272828" y="1504663"/>
            <a:ext cx="218672" cy="2068353"/>
          </a:xfrm>
          <a:prstGeom prst="straightConnector1">
            <a:avLst/>
          </a:prstGeom>
          <a:ln w="19050">
            <a:gradFill>
              <a:gsLst>
                <a:gs pos="0">
                  <a:schemeClr val="bg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  <a:effectLst>
            <a:outerShdw blurRad="38100" dist="38100" dir="258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7504" y="44625"/>
            <a:ext cx="8784976" cy="3226741"/>
          </a:xfrm>
          <a:prstGeom prst="rect">
            <a:avLst/>
          </a:prstGeom>
          <a:noFill/>
          <a:ln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42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44" name="Picture 5" descr="logo VSEGEI dark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45" name="Правая фигурная скобка 44"/>
          <p:cNvSpPr/>
          <p:nvPr/>
        </p:nvSpPr>
        <p:spPr>
          <a:xfrm rot="16200000">
            <a:off x="4496103" y="89569"/>
            <a:ext cx="216023" cy="8479062"/>
          </a:xfrm>
          <a:prstGeom prst="rightBrace">
            <a:avLst>
              <a:gd name="adj1" fmla="val 79877"/>
              <a:gd name="adj2" fmla="val 50000"/>
            </a:avLst>
          </a:prstGeom>
          <a:ln w="15875">
            <a:gradFill flip="none" rotWithShape="1">
              <a:gsLst>
                <a:gs pos="0">
                  <a:schemeClr val="bg1"/>
                </a:gs>
                <a:gs pos="100000">
                  <a:srgbClr val="00B050">
                    <a:lumMod val="30000"/>
                    <a:lumOff val="70000"/>
                  </a:srgbClr>
                </a:gs>
                <a:gs pos="100000">
                  <a:srgbClr val="66FF66"/>
                </a:gs>
              </a:gsLst>
              <a:lin ang="10800000" scaled="0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0405" y="1280687"/>
            <a:ext cx="224846" cy="223976"/>
          </a:xfrm>
          <a:custGeom>
            <a:avLst/>
            <a:gdLst>
              <a:gd name="connsiteX0" fmla="*/ 0 w 220821"/>
              <a:gd name="connsiteY0" fmla="*/ 0 h 216024"/>
              <a:gd name="connsiteX1" fmla="*/ 220821 w 220821"/>
              <a:gd name="connsiteY1" fmla="*/ 0 h 216024"/>
              <a:gd name="connsiteX2" fmla="*/ 220821 w 220821"/>
              <a:gd name="connsiteY2" fmla="*/ 216024 h 216024"/>
              <a:gd name="connsiteX3" fmla="*/ 0 w 220821"/>
              <a:gd name="connsiteY3" fmla="*/ 216024 h 216024"/>
              <a:gd name="connsiteX4" fmla="*/ 0 w 220821"/>
              <a:gd name="connsiteY4" fmla="*/ 0 h 216024"/>
              <a:gd name="connsiteX0" fmla="*/ 23853 w 220821"/>
              <a:gd name="connsiteY0" fmla="*/ 15903 h 216024"/>
              <a:gd name="connsiteX1" fmla="*/ 220821 w 220821"/>
              <a:gd name="connsiteY1" fmla="*/ 0 h 216024"/>
              <a:gd name="connsiteX2" fmla="*/ 220821 w 220821"/>
              <a:gd name="connsiteY2" fmla="*/ 216024 h 216024"/>
              <a:gd name="connsiteX3" fmla="*/ 0 w 220821"/>
              <a:gd name="connsiteY3" fmla="*/ 216024 h 216024"/>
              <a:gd name="connsiteX4" fmla="*/ 23853 w 220821"/>
              <a:gd name="connsiteY4" fmla="*/ 15903 h 216024"/>
              <a:gd name="connsiteX0" fmla="*/ 23853 w 224797"/>
              <a:gd name="connsiteY0" fmla="*/ 3976 h 204097"/>
              <a:gd name="connsiteX1" fmla="*/ 224797 w 224797"/>
              <a:gd name="connsiteY1" fmla="*/ 0 h 204097"/>
              <a:gd name="connsiteX2" fmla="*/ 220821 w 224797"/>
              <a:gd name="connsiteY2" fmla="*/ 204097 h 204097"/>
              <a:gd name="connsiteX3" fmla="*/ 0 w 224797"/>
              <a:gd name="connsiteY3" fmla="*/ 204097 h 204097"/>
              <a:gd name="connsiteX4" fmla="*/ 23853 w 224797"/>
              <a:gd name="connsiteY4" fmla="*/ 3976 h 204097"/>
              <a:gd name="connsiteX0" fmla="*/ 23853 w 240767"/>
              <a:gd name="connsiteY0" fmla="*/ 3976 h 227951"/>
              <a:gd name="connsiteX1" fmla="*/ 224797 w 240767"/>
              <a:gd name="connsiteY1" fmla="*/ 0 h 227951"/>
              <a:gd name="connsiteX2" fmla="*/ 240700 w 240767"/>
              <a:gd name="connsiteY2" fmla="*/ 227951 h 227951"/>
              <a:gd name="connsiteX3" fmla="*/ 0 w 240767"/>
              <a:gd name="connsiteY3" fmla="*/ 204097 h 227951"/>
              <a:gd name="connsiteX4" fmla="*/ 23853 w 240767"/>
              <a:gd name="connsiteY4" fmla="*/ 3976 h 227951"/>
              <a:gd name="connsiteX0" fmla="*/ 0 w 216914"/>
              <a:gd name="connsiteY0" fmla="*/ 3976 h 231927"/>
              <a:gd name="connsiteX1" fmla="*/ 200944 w 216914"/>
              <a:gd name="connsiteY1" fmla="*/ 0 h 231927"/>
              <a:gd name="connsiteX2" fmla="*/ 216847 w 216914"/>
              <a:gd name="connsiteY2" fmla="*/ 227951 h 231927"/>
              <a:gd name="connsiteX3" fmla="*/ 15903 w 216914"/>
              <a:gd name="connsiteY3" fmla="*/ 231927 h 231927"/>
              <a:gd name="connsiteX4" fmla="*/ 0 w 216914"/>
              <a:gd name="connsiteY4" fmla="*/ 3976 h 231927"/>
              <a:gd name="connsiteX0" fmla="*/ 0 w 216914"/>
              <a:gd name="connsiteY0" fmla="*/ 3976 h 227951"/>
              <a:gd name="connsiteX1" fmla="*/ 200944 w 216914"/>
              <a:gd name="connsiteY1" fmla="*/ 0 h 227951"/>
              <a:gd name="connsiteX2" fmla="*/ 216847 w 216914"/>
              <a:gd name="connsiteY2" fmla="*/ 227951 h 227951"/>
              <a:gd name="connsiteX3" fmla="*/ 11927 w 216914"/>
              <a:gd name="connsiteY3" fmla="*/ 212049 h 227951"/>
              <a:gd name="connsiteX4" fmla="*/ 0 w 216914"/>
              <a:gd name="connsiteY4" fmla="*/ 3976 h 227951"/>
              <a:gd name="connsiteX0" fmla="*/ 0 w 224846"/>
              <a:gd name="connsiteY0" fmla="*/ 3976 h 220000"/>
              <a:gd name="connsiteX1" fmla="*/ 200944 w 224846"/>
              <a:gd name="connsiteY1" fmla="*/ 0 h 220000"/>
              <a:gd name="connsiteX2" fmla="*/ 224798 w 224846"/>
              <a:gd name="connsiteY2" fmla="*/ 220000 h 220000"/>
              <a:gd name="connsiteX3" fmla="*/ 11927 w 224846"/>
              <a:gd name="connsiteY3" fmla="*/ 212049 h 220000"/>
              <a:gd name="connsiteX4" fmla="*/ 0 w 224846"/>
              <a:gd name="connsiteY4" fmla="*/ 3976 h 220000"/>
              <a:gd name="connsiteX0" fmla="*/ 0 w 224846"/>
              <a:gd name="connsiteY0" fmla="*/ 3976 h 223976"/>
              <a:gd name="connsiteX1" fmla="*/ 200944 w 224846"/>
              <a:gd name="connsiteY1" fmla="*/ 0 h 223976"/>
              <a:gd name="connsiteX2" fmla="*/ 224798 w 224846"/>
              <a:gd name="connsiteY2" fmla="*/ 220000 h 223976"/>
              <a:gd name="connsiteX3" fmla="*/ 11927 w 224846"/>
              <a:gd name="connsiteY3" fmla="*/ 223976 h 223976"/>
              <a:gd name="connsiteX4" fmla="*/ 0 w 224846"/>
              <a:gd name="connsiteY4" fmla="*/ 3976 h 22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846" h="223976">
                <a:moveTo>
                  <a:pt x="0" y="3976"/>
                </a:moveTo>
                <a:lnTo>
                  <a:pt x="200944" y="0"/>
                </a:lnTo>
                <a:cubicBezTo>
                  <a:pt x="199619" y="68032"/>
                  <a:pt x="226123" y="151968"/>
                  <a:pt x="224798" y="220000"/>
                </a:cubicBezTo>
                <a:lnTo>
                  <a:pt x="11927" y="223976"/>
                </a:lnTo>
                <a:lnTo>
                  <a:pt x="0" y="397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-36513" y="1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61" y="415541"/>
            <a:ext cx="3326108" cy="642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9674" y="44624"/>
            <a:ext cx="8714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Легенда листа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N-46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(Абакан)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Госгеолкарты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1000/3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96" y="5258122"/>
            <a:ext cx="2617280" cy="112320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Соединительная линия уступом 12"/>
          <p:cNvCxnSpPr/>
          <p:nvPr/>
        </p:nvCxnSpPr>
        <p:spPr>
          <a:xfrm>
            <a:off x="3995936" y="-1293511"/>
            <a:ext cx="2376264" cy="9612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107218" y="1764324"/>
            <a:ext cx="898401" cy="7525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89" y="4221088"/>
            <a:ext cx="3340475" cy="965026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42" y="5455527"/>
            <a:ext cx="1123950" cy="40005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92" y="5488155"/>
            <a:ext cx="2476500" cy="40957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15900">
              <a:schemeClr val="accent2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1" name="Прямоугольник 90"/>
          <p:cNvSpPr/>
          <p:nvPr/>
        </p:nvSpPr>
        <p:spPr>
          <a:xfrm>
            <a:off x="6886576" y="3242187"/>
            <a:ext cx="1703032" cy="34003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trans="34000" grainSize="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" y="4137620"/>
            <a:ext cx="4543425" cy="217170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4" name="Соединительная линия уступом 93"/>
          <p:cNvCxnSpPr>
            <a:stCxn id="104" idx="3"/>
            <a:endCxn id="81926" idx="1"/>
          </p:cNvCxnSpPr>
          <p:nvPr/>
        </p:nvCxnSpPr>
        <p:spPr>
          <a:xfrm flipV="1">
            <a:off x="4607081" y="4703601"/>
            <a:ext cx="800908" cy="951952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  <a:headEnd type="oval" w="med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75144" y="5186114"/>
            <a:ext cx="4531937" cy="938877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0" name="Rectangle 19"/>
          <p:cNvSpPr>
            <a:spLocks noChangeArrowheads="1"/>
          </p:cNvSpPr>
          <p:nvPr/>
        </p:nvSpPr>
        <p:spPr bwMode="auto">
          <a:xfrm>
            <a:off x="1733055" y="4326034"/>
            <a:ext cx="2386702" cy="615553"/>
          </a:xfrm>
          <a:prstGeom prst="rect">
            <a:avLst/>
          </a:prstGeom>
          <a:gradFill>
            <a:gsLst>
              <a:gs pos="0">
                <a:srgbClr val="5E9EFF">
                  <a:alpha val="46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Объяснительная записка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N-46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15" name="Rectangle 19"/>
          <p:cNvSpPr>
            <a:spLocks noChangeArrowheads="1"/>
          </p:cNvSpPr>
          <p:nvPr/>
        </p:nvSpPr>
        <p:spPr bwMode="auto">
          <a:xfrm>
            <a:off x="6649794" y="692696"/>
            <a:ext cx="2386702" cy="1138773"/>
          </a:xfrm>
          <a:prstGeom prst="rect">
            <a:avLst/>
          </a:prstGeom>
          <a:gradFill>
            <a:gsLst>
              <a:gs pos="0">
                <a:srgbClr val="5E9EFF">
                  <a:alpha val="15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Легенда листа </a:t>
            </a:r>
            <a:r>
              <a:rPr lang="ru-RU" sz="1800" b="1" i="1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геолкарты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N-46</a:t>
            </a:r>
            <a:endParaRPr lang="en-US" sz="18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/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в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Базе Данных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cxnSp>
        <p:nvCxnSpPr>
          <p:cNvPr id="35" name="Соединительная линия уступом 34"/>
          <p:cNvCxnSpPr/>
          <p:nvPr/>
        </p:nvCxnSpPr>
        <p:spPr>
          <a:xfrm rot="16200000" flipH="1">
            <a:off x="5645874" y="3219226"/>
            <a:ext cx="1296142" cy="707582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arrow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10733153" y="4703601"/>
            <a:ext cx="835101" cy="951951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>
            <a:off x="12389336" y="4407223"/>
            <a:ext cx="144016" cy="1080932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H="1">
            <a:off x="10589136" y="4703600"/>
            <a:ext cx="638537" cy="475975"/>
          </a:xfrm>
          <a:prstGeom prst="straightConnector1">
            <a:avLst/>
          </a:prstGeom>
          <a:solidFill>
            <a:schemeClr val="bg1">
              <a:alpha val="26000"/>
            </a:schemeClr>
          </a:solidFill>
          <a:ln w="34925">
            <a:solidFill>
              <a:srgbClr val="0070C0"/>
            </a:solidFill>
            <a:headEnd type="oval" w="med" len="lg"/>
            <a:tailEnd type="arrow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19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" y="404664"/>
            <a:ext cx="4987258" cy="3036720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Соединительная линия уступом 14"/>
          <p:cNvCxnSpPr>
            <a:endCxn id="91" idx="1"/>
          </p:cNvCxnSpPr>
          <p:nvPr/>
        </p:nvCxnSpPr>
        <p:spPr>
          <a:xfrm>
            <a:off x="3707904" y="1340768"/>
            <a:ext cx="3178672" cy="2071437"/>
          </a:xfrm>
          <a:prstGeom prst="bentConnector3">
            <a:avLst>
              <a:gd name="adj1" fmla="val 50000"/>
            </a:avLst>
          </a:prstGeom>
          <a:solidFill>
            <a:schemeClr val="bg1">
              <a:alpha val="26000"/>
            </a:schemeClr>
          </a:solidFill>
          <a:ln>
            <a:solidFill>
              <a:srgbClr val="FF00FF"/>
            </a:solidFill>
            <a:headEnd type="oval" w="med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Rectangle 19"/>
          <p:cNvSpPr>
            <a:spLocks noChangeArrowheads="1"/>
          </p:cNvSpPr>
          <p:nvPr/>
        </p:nvSpPr>
        <p:spPr bwMode="auto">
          <a:xfrm>
            <a:off x="616796" y="1812709"/>
            <a:ext cx="2274044" cy="1231106"/>
          </a:xfrm>
          <a:prstGeom prst="rect">
            <a:avLst/>
          </a:prstGeom>
          <a:gradFill>
            <a:gsLst>
              <a:gs pos="0">
                <a:srgbClr val="5E9EFF">
                  <a:alpha val="15000"/>
                </a:srgbClr>
              </a:gs>
              <a:gs pos="39999">
                <a:srgbClr val="85C2FF"/>
              </a:gs>
              <a:gs pos="86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Атрибутивные таблицы нормативных слоев ЦМ ГГК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36512" y="6658882"/>
            <a:ext cx="9180513" cy="262791"/>
            <a:chOff x="-36512" y="6658882"/>
            <a:chExt cx="9180513" cy="262791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-36512" y="6658882"/>
              <a:ext cx="9180513" cy="262791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69000">
                  <a:srgbClr val="003366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1929607" y="6722015"/>
              <a:ext cx="5067093" cy="138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42900" indent="-342900"/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phone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: +7 (812) 321-5706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, fax: +7 (812) 321-3023</a:t>
              </a:r>
              <a:r>
                <a:rPr lang="ru-RU" sz="900" u="sng" dirty="0">
                  <a:solidFill>
                    <a:schemeClr val="bg1"/>
                  </a:solidFill>
                  <a:latin typeface="Arial" charset="0"/>
                </a:rPr>
                <a:t>; </a:t>
              </a:r>
              <a:r>
                <a:rPr lang="en-US" sz="900" u="sng" dirty="0">
                  <a:solidFill>
                    <a:schemeClr val="bg1"/>
                  </a:solidFill>
                  <a:latin typeface="Arial" charset="0"/>
                </a:rPr>
                <a:t>e-mail: vsegei@vsegei.ru,  http://www.vsegei.ru</a:t>
              </a:r>
              <a:endParaRPr lang="ru-RU" sz="900" u="sng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2" name="Picture 5" descr="logo VSEGEI dark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6688093"/>
              <a:ext cx="648643" cy="20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34" name="Овал 33"/>
          <p:cNvSpPr/>
          <p:nvPr/>
        </p:nvSpPr>
        <p:spPr>
          <a:xfrm>
            <a:off x="10157088" y="5677562"/>
            <a:ext cx="2649456" cy="670087"/>
          </a:xfrm>
          <a:prstGeom prst="ellipse">
            <a:avLst/>
          </a:prstGeom>
          <a:solidFill>
            <a:schemeClr val="bg1">
              <a:alpha val="68000"/>
            </a:schemeClr>
          </a:solidFill>
          <a:ln w="53975">
            <a:solidFill>
              <a:srgbClr val="FF0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Формализованное описание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404813"/>
            <a:ext cx="9180513" cy="6453187"/>
          </a:xfrm>
          <a:prstGeom prst="rect">
            <a:avLst/>
          </a:prstGeom>
          <a:gradFill>
            <a:gsLst>
              <a:gs pos="0">
                <a:srgbClr val="003366"/>
              </a:gs>
              <a:gs pos="61000">
                <a:schemeClr val="accent6">
                  <a:lumMod val="75000"/>
                </a:schemeClr>
              </a:gs>
              <a:gs pos="9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defRPr/>
            </a:pPr>
            <a:endParaRPr lang="ru-RU">
              <a:cs typeface="+mn-cs"/>
            </a:endParaRP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1042988" cy="328612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/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277144" y="-531440"/>
            <a:ext cx="788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484437" y="-371103"/>
            <a:ext cx="52482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9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9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9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9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-36513" y="6480175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41991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199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5088" y="884238"/>
            <a:ext cx="4746625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15988"/>
            <a:ext cx="3660775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1412875"/>
            <a:ext cx="2879725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3207085" y="1700808"/>
            <a:ext cx="2729830" cy="692497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300" b="1" dirty="0" smtClean="0"/>
              <a:t>Таблицы корреляции</a:t>
            </a:r>
          </a:p>
          <a:p>
            <a:pPr eaLnBrk="1" hangingPunct="1">
              <a:defRPr/>
            </a:pPr>
            <a:r>
              <a:rPr lang="ru-RU" sz="1300" b="1" dirty="0" smtClean="0"/>
              <a:t>Легенды листа  </a:t>
            </a:r>
            <a:r>
              <a:rPr lang="en-US" sz="1300" b="1" dirty="0" smtClean="0"/>
              <a:t>N-4</a:t>
            </a:r>
            <a:r>
              <a:rPr lang="ru-RU" sz="1300" b="1" dirty="0" smtClean="0"/>
              <a:t>6</a:t>
            </a:r>
            <a:endParaRPr lang="en-US" sz="1300" b="1" dirty="0" smtClean="0"/>
          </a:p>
          <a:p>
            <a:pPr eaLnBrk="1" hangingPunct="1">
              <a:defRPr/>
            </a:pPr>
            <a:r>
              <a:rPr lang="ru-RU" sz="1300" b="1" dirty="0" smtClean="0"/>
              <a:t>и Легенды Алтае-Саянской серии</a:t>
            </a:r>
            <a:endParaRPr lang="ru-RU" sz="1300" b="1" dirty="0"/>
          </a:p>
        </p:txBody>
      </p: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6334049" y="313587"/>
            <a:ext cx="2520279" cy="523220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b="1" dirty="0" smtClean="0"/>
              <a:t>Легенда</a:t>
            </a:r>
            <a:endParaRPr lang="en-US" sz="1400" b="1" dirty="0" smtClean="0"/>
          </a:p>
          <a:p>
            <a:pPr algn="ctr">
              <a:defRPr/>
            </a:pPr>
            <a:r>
              <a:rPr lang="ru-RU" sz="1400" b="1" dirty="0" smtClean="0"/>
              <a:t>Алтае-Саянской серии</a:t>
            </a:r>
            <a:endParaRPr lang="ru-RU" sz="1400" b="1" dirty="0"/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899592" y="404813"/>
            <a:ext cx="1777589" cy="292388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300" b="1" dirty="0" smtClean="0"/>
              <a:t>Легенда листа  </a:t>
            </a:r>
            <a:r>
              <a:rPr lang="en-US" sz="1300" b="1" dirty="0" smtClean="0"/>
              <a:t>N-4</a:t>
            </a:r>
            <a:r>
              <a:rPr lang="ru-RU" sz="1300" b="1" dirty="0" smtClean="0"/>
              <a:t>6</a:t>
            </a:r>
            <a:endParaRPr lang="ru-RU" sz="1300" b="1" dirty="0"/>
          </a:p>
        </p:txBody>
      </p:sp>
      <p:sp>
        <p:nvSpPr>
          <p:cNvPr id="15" name="Полилиния 14"/>
          <p:cNvSpPr/>
          <p:nvPr/>
        </p:nvSpPr>
        <p:spPr>
          <a:xfrm flipH="1">
            <a:off x="3132138" y="3573463"/>
            <a:ext cx="1409700" cy="1755775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9700" h="1755337">
                <a:moveTo>
                  <a:pt x="0" y="0"/>
                </a:moveTo>
                <a:cubicBezTo>
                  <a:pt x="29765" y="17859"/>
                  <a:pt x="568325" y="-63500"/>
                  <a:pt x="714375" y="200025"/>
                </a:cubicBezTo>
                <a:cubicBezTo>
                  <a:pt x="860425" y="463550"/>
                  <a:pt x="760413" y="1323975"/>
                  <a:pt x="876300" y="1581150"/>
                </a:cubicBezTo>
                <a:cubicBezTo>
                  <a:pt x="992187" y="1838325"/>
                  <a:pt x="1393825" y="1731169"/>
                  <a:pt x="1409700" y="1743075"/>
                </a:cubicBezTo>
              </a:path>
            </a:pathLst>
          </a:custGeom>
          <a:ln w="15875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 flipH="1">
            <a:off x="5219700" y="3141663"/>
            <a:ext cx="2228850" cy="400050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400050">
                <a:moveTo>
                  <a:pt x="0" y="0"/>
                </a:moveTo>
                <a:cubicBezTo>
                  <a:pt x="29765" y="17859"/>
                  <a:pt x="635175" y="-19184"/>
                  <a:pt x="895350" y="19050"/>
                </a:cubicBezTo>
                <a:cubicBezTo>
                  <a:pt x="1155525" y="57284"/>
                  <a:pt x="1388011" y="88116"/>
                  <a:pt x="1561048" y="229403"/>
                </a:cubicBezTo>
                <a:cubicBezTo>
                  <a:pt x="1568985" y="265915"/>
                  <a:pt x="1793700" y="352559"/>
                  <a:pt x="1905000" y="381000"/>
                </a:cubicBezTo>
                <a:cubicBezTo>
                  <a:pt x="2016300" y="409441"/>
                  <a:pt x="2104628" y="369888"/>
                  <a:pt x="2228850" y="400050"/>
                </a:cubicBezTo>
              </a:path>
            </a:pathLst>
          </a:custGeom>
          <a:ln w="15875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2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gradFill>
            <a:gsLst>
              <a:gs pos="100000">
                <a:schemeClr val="bg1">
                  <a:lumMod val="49000"/>
                </a:schemeClr>
              </a:gs>
              <a:gs pos="98000">
                <a:srgbClr val="003366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/>
          <a:stretch/>
        </p:blipFill>
        <p:spPr bwMode="auto">
          <a:xfrm>
            <a:off x="6588224" y="4816013"/>
            <a:ext cx="2045296" cy="183448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46449" y="22122"/>
            <a:ext cx="863340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ctr"/>
            <a:endParaRPr lang="en-US" sz="8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999848" y="4033494"/>
            <a:ext cx="2892632" cy="682682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>
            <a:solidFill>
              <a:schemeClr val="bg1"/>
            </a:solidFill>
          </a:ln>
          <a:effectLst>
            <a:glow rad="88900">
              <a:srgbClr val="996600">
                <a:alpha val="40000"/>
              </a:srgbClr>
            </a:glow>
          </a:effectLst>
          <a:extLst/>
        </p:spPr>
        <p:txBody>
          <a:bodyPr wrap="square" lIns="36000" tIns="36000" rIns="0" bIns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 </a:t>
            </a:r>
            <a:r>
              <a:rPr lang="ru-RU" sz="1400" dirty="0" smtClean="0">
                <a:solidFill>
                  <a:schemeClr val="bg1"/>
                </a:solidFill>
              </a:rPr>
              <a:t>листа ГК-1000/3 </a:t>
            </a:r>
            <a:r>
              <a:rPr lang="en-US" sz="1400" dirty="0" smtClean="0">
                <a:solidFill>
                  <a:schemeClr val="bg1"/>
                </a:solidFill>
              </a:rPr>
              <a:t>(M-45, M-46, N-45, N-46) </a:t>
            </a:r>
            <a:r>
              <a:rPr lang="ru-RU" sz="1400" dirty="0" smtClean="0">
                <a:solidFill>
                  <a:schemeClr val="bg1"/>
                </a:solidFill>
              </a:rPr>
              <a:t>загруженные в Алтае-Саянской серийной легенде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-36512" y="6948542"/>
            <a:ext cx="9289032" cy="262791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69000">
                <a:srgbClr val="003366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1952848" y="7317432"/>
            <a:ext cx="5126989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900" u="sng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900" u="sng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900" u="sng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900" u="sng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900" u="sng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900" u="sng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4" name="Picture 5" descr="logo VSEGEI da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4202" y="53249"/>
            <a:ext cx="656310" cy="204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068" y="-870607"/>
            <a:ext cx="2157275" cy="279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943" y="-1422467"/>
            <a:ext cx="1880860" cy="346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614" y="-1038314"/>
            <a:ext cx="1350391" cy="315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33"/>
          <p:cNvSpPr txBox="1">
            <a:spLocks noChangeArrowheads="1"/>
          </p:cNvSpPr>
          <p:nvPr/>
        </p:nvSpPr>
        <p:spPr bwMode="auto">
          <a:xfrm>
            <a:off x="12568593" y="698660"/>
            <a:ext cx="1326412" cy="1200329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200" b="1" dirty="0" smtClean="0"/>
              <a:t>Таблица корреляции</a:t>
            </a:r>
          </a:p>
          <a:p>
            <a:pPr eaLnBrk="1" hangingPunct="1">
              <a:defRPr/>
            </a:pPr>
            <a:r>
              <a:rPr lang="ru-RU" sz="1200" b="1" dirty="0" smtClean="0"/>
              <a:t>Легенды </a:t>
            </a:r>
            <a:r>
              <a:rPr lang="en-US" sz="1200" b="1" dirty="0" smtClean="0"/>
              <a:t>N-4</a:t>
            </a:r>
            <a:r>
              <a:rPr lang="ru-RU" sz="1200" b="1" dirty="0" smtClean="0"/>
              <a:t>6</a:t>
            </a:r>
            <a:endParaRPr lang="en-US" sz="1200" b="1" dirty="0" smtClean="0"/>
          </a:p>
          <a:p>
            <a:pPr eaLnBrk="1" hangingPunct="1">
              <a:defRPr/>
            </a:pPr>
            <a:r>
              <a:rPr lang="ru-RU" sz="1200" b="1" dirty="0" smtClean="0"/>
              <a:t>и Легенды Алтае-Саянской серии</a:t>
            </a:r>
            <a:endParaRPr lang="ru-RU" sz="1200" b="1" dirty="0"/>
          </a:p>
        </p:txBody>
      </p:sp>
      <p:sp>
        <p:nvSpPr>
          <p:cNvPr id="72" name="TextBox 33"/>
          <p:cNvSpPr txBox="1">
            <a:spLocks noChangeArrowheads="1"/>
          </p:cNvSpPr>
          <p:nvPr/>
        </p:nvSpPr>
        <p:spPr bwMode="auto">
          <a:xfrm>
            <a:off x="14380744" y="-752163"/>
            <a:ext cx="1368152" cy="830997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b="1" dirty="0" smtClean="0"/>
              <a:t>Легенда</a:t>
            </a:r>
            <a:endParaRPr lang="en-US" sz="1200" b="1" dirty="0" smtClean="0"/>
          </a:p>
          <a:p>
            <a:pPr algn="ctr">
              <a:defRPr/>
            </a:pPr>
            <a:r>
              <a:rPr lang="ru-RU" sz="1200" b="1" dirty="0" smtClean="0"/>
              <a:t>Алтае-Саянской серии</a:t>
            </a:r>
          </a:p>
          <a:p>
            <a:pPr algn="ctr">
              <a:defRPr/>
            </a:pPr>
            <a:r>
              <a:rPr lang="ru-RU" sz="1200" b="1" dirty="0" smtClean="0"/>
              <a:t>в БД</a:t>
            </a:r>
            <a:endParaRPr lang="ru-RU" sz="1200" b="1" dirty="0"/>
          </a:p>
        </p:txBody>
      </p:sp>
      <p:sp>
        <p:nvSpPr>
          <p:cNvPr id="73" name="TextBox 33"/>
          <p:cNvSpPr txBox="1">
            <a:spLocks noChangeArrowheads="1"/>
          </p:cNvSpPr>
          <p:nvPr/>
        </p:nvSpPr>
        <p:spPr bwMode="auto">
          <a:xfrm>
            <a:off x="10602911" y="-646331"/>
            <a:ext cx="1014201" cy="646331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200" b="1" dirty="0" smtClean="0"/>
              <a:t>Легенда листа  </a:t>
            </a:r>
            <a:r>
              <a:rPr lang="en-US" sz="1200" b="1" dirty="0" smtClean="0"/>
              <a:t>N-4</a:t>
            </a:r>
            <a:r>
              <a:rPr lang="ru-RU" sz="1200" b="1" dirty="0" smtClean="0"/>
              <a:t>6 в БД</a:t>
            </a:r>
            <a:endParaRPr lang="ru-RU" sz="1200" b="1" dirty="0"/>
          </a:p>
        </p:txBody>
      </p:sp>
      <p:sp>
        <p:nvSpPr>
          <p:cNvPr id="74" name="Полилиния 73"/>
          <p:cNvSpPr/>
          <p:nvPr/>
        </p:nvSpPr>
        <p:spPr>
          <a:xfrm flipH="1">
            <a:off x="11617112" y="257616"/>
            <a:ext cx="1532570" cy="1250357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33675"/>
              <a:gd name="connsiteX1" fmla="*/ 800100 w 1297894"/>
              <a:gd name="connsiteY1" fmla="*/ 1428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1297894"/>
              <a:gd name="connsiteY0" fmla="*/ 0 h 2740725"/>
              <a:gd name="connsiteX1" fmla="*/ 800100 w 1297894"/>
              <a:gd name="connsiteY1" fmla="*/ 142875 h 2740725"/>
              <a:gd name="connsiteX2" fmla="*/ 952500 w 1297894"/>
              <a:gd name="connsiteY2" fmla="*/ 428625 h 2740725"/>
              <a:gd name="connsiteX3" fmla="*/ 1228725 w 1297894"/>
              <a:gd name="connsiteY3" fmla="*/ 971550 h 2740725"/>
              <a:gd name="connsiteX4" fmla="*/ 1295400 w 1297894"/>
              <a:gd name="connsiteY4" fmla="*/ 1676400 h 2740725"/>
              <a:gd name="connsiteX5" fmla="*/ 721185 w 1297894"/>
              <a:gd name="connsiteY5" fmla="*/ 1940719 h 2740725"/>
              <a:gd name="connsiteX6" fmla="*/ 666750 w 1297894"/>
              <a:gd name="connsiteY6" fmla="*/ 2657475 h 2740725"/>
              <a:gd name="connsiteX7" fmla="*/ 228600 w 1297894"/>
              <a:gd name="connsiteY7" fmla="*/ 2733675 h 2740725"/>
              <a:gd name="connsiteX0" fmla="*/ 0 w 1232838"/>
              <a:gd name="connsiteY0" fmla="*/ 0 h 2740725"/>
              <a:gd name="connsiteX1" fmla="*/ 800100 w 1232838"/>
              <a:gd name="connsiteY1" fmla="*/ 142875 h 2740725"/>
              <a:gd name="connsiteX2" fmla="*/ 952500 w 1232838"/>
              <a:gd name="connsiteY2" fmla="*/ 428625 h 2740725"/>
              <a:gd name="connsiteX3" fmla="*/ 1228725 w 1232838"/>
              <a:gd name="connsiteY3" fmla="*/ 971550 h 2740725"/>
              <a:gd name="connsiteX4" fmla="*/ 721185 w 1232838"/>
              <a:gd name="connsiteY4" fmla="*/ 1940719 h 2740725"/>
              <a:gd name="connsiteX5" fmla="*/ 666750 w 1232838"/>
              <a:gd name="connsiteY5" fmla="*/ 2657475 h 2740725"/>
              <a:gd name="connsiteX6" fmla="*/ 228600 w 1232838"/>
              <a:gd name="connsiteY6" fmla="*/ 2733675 h 2740725"/>
              <a:gd name="connsiteX0" fmla="*/ 0 w 956941"/>
              <a:gd name="connsiteY0" fmla="*/ 0 h 2740725"/>
              <a:gd name="connsiteX1" fmla="*/ 800100 w 956941"/>
              <a:gd name="connsiteY1" fmla="*/ 142875 h 2740725"/>
              <a:gd name="connsiteX2" fmla="*/ 952500 w 956941"/>
              <a:gd name="connsiteY2" fmla="*/ 428625 h 2740725"/>
              <a:gd name="connsiteX3" fmla="*/ 721185 w 956941"/>
              <a:gd name="connsiteY3" fmla="*/ 1940719 h 2740725"/>
              <a:gd name="connsiteX4" fmla="*/ 666750 w 956941"/>
              <a:gd name="connsiteY4" fmla="*/ 2657475 h 2740725"/>
              <a:gd name="connsiteX5" fmla="*/ 228600 w 956941"/>
              <a:gd name="connsiteY5" fmla="*/ 2733675 h 2740725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41603"/>
              <a:gd name="connsiteY0" fmla="*/ 44047 h 2784772"/>
              <a:gd name="connsiteX1" fmla="*/ 800100 w 841603"/>
              <a:gd name="connsiteY1" fmla="*/ 186922 h 2784772"/>
              <a:gd name="connsiteX2" fmla="*/ 721185 w 841603"/>
              <a:gd name="connsiteY2" fmla="*/ 1984766 h 2784772"/>
              <a:gd name="connsiteX3" fmla="*/ 666750 w 841603"/>
              <a:gd name="connsiteY3" fmla="*/ 2701522 h 2784772"/>
              <a:gd name="connsiteX4" fmla="*/ 228600 w 841603"/>
              <a:gd name="connsiteY4" fmla="*/ 2777722 h 2784772"/>
              <a:gd name="connsiteX0" fmla="*/ 0 w 817196"/>
              <a:gd name="connsiteY0" fmla="*/ 55101 h 2795826"/>
              <a:gd name="connsiteX1" fmla="*/ 771525 w 817196"/>
              <a:gd name="connsiteY1" fmla="*/ 178926 h 2795826"/>
              <a:gd name="connsiteX2" fmla="*/ 721185 w 817196"/>
              <a:gd name="connsiteY2" fmla="*/ 1995820 h 2795826"/>
              <a:gd name="connsiteX3" fmla="*/ 666750 w 817196"/>
              <a:gd name="connsiteY3" fmla="*/ 2712576 h 2795826"/>
              <a:gd name="connsiteX4" fmla="*/ 228600 w 817196"/>
              <a:gd name="connsiteY4" fmla="*/ 2788776 h 2795826"/>
              <a:gd name="connsiteX0" fmla="*/ 0 w 877846"/>
              <a:gd name="connsiteY0" fmla="*/ 0 h 2740725"/>
              <a:gd name="connsiteX1" fmla="*/ 771525 w 877846"/>
              <a:gd name="connsiteY1" fmla="*/ 123825 h 2740725"/>
              <a:gd name="connsiteX2" fmla="*/ 721185 w 877846"/>
              <a:gd name="connsiteY2" fmla="*/ 1940719 h 2740725"/>
              <a:gd name="connsiteX3" fmla="*/ 666750 w 877846"/>
              <a:gd name="connsiteY3" fmla="*/ 2657475 h 2740725"/>
              <a:gd name="connsiteX4" fmla="*/ 228600 w 877846"/>
              <a:gd name="connsiteY4" fmla="*/ 2733675 h 2740725"/>
              <a:gd name="connsiteX0" fmla="*/ 0 w 747974"/>
              <a:gd name="connsiteY0" fmla="*/ 6305 h 2747030"/>
              <a:gd name="connsiteX1" fmla="*/ 590550 w 747974"/>
              <a:gd name="connsiteY1" fmla="*/ 72980 h 2747030"/>
              <a:gd name="connsiteX2" fmla="*/ 721185 w 747974"/>
              <a:gd name="connsiteY2" fmla="*/ 1947024 h 2747030"/>
              <a:gd name="connsiteX3" fmla="*/ 666750 w 747974"/>
              <a:gd name="connsiteY3" fmla="*/ 2663780 h 2747030"/>
              <a:gd name="connsiteX4" fmla="*/ 228600 w 747974"/>
              <a:gd name="connsiteY4" fmla="*/ 2739980 h 2747030"/>
              <a:gd name="connsiteX0" fmla="*/ 0 w 759358"/>
              <a:gd name="connsiteY0" fmla="*/ 0 h 2740725"/>
              <a:gd name="connsiteX1" fmla="*/ 609600 w 759358"/>
              <a:gd name="connsiteY1" fmla="*/ 152400 h 2740725"/>
              <a:gd name="connsiteX2" fmla="*/ 721185 w 759358"/>
              <a:gd name="connsiteY2" fmla="*/ 1940719 h 2740725"/>
              <a:gd name="connsiteX3" fmla="*/ 666750 w 759358"/>
              <a:gd name="connsiteY3" fmla="*/ 2657475 h 2740725"/>
              <a:gd name="connsiteX4" fmla="*/ 228600 w 759358"/>
              <a:gd name="connsiteY4" fmla="*/ 2733675 h 2740725"/>
              <a:gd name="connsiteX0" fmla="*/ 0 w 706071"/>
              <a:gd name="connsiteY0" fmla="*/ 87930 h 2955440"/>
              <a:gd name="connsiteX1" fmla="*/ 609600 w 706071"/>
              <a:gd name="connsiteY1" fmla="*/ 240330 h 2955440"/>
              <a:gd name="connsiteX2" fmla="*/ 666750 w 706071"/>
              <a:gd name="connsiteY2" fmla="*/ 2745405 h 2955440"/>
              <a:gd name="connsiteX3" fmla="*/ 228600 w 706071"/>
              <a:gd name="connsiteY3" fmla="*/ 2821605 h 2955440"/>
              <a:gd name="connsiteX0" fmla="*/ 0 w 730665"/>
              <a:gd name="connsiteY0" fmla="*/ 0 h 2848673"/>
              <a:gd name="connsiteX1" fmla="*/ 657225 w 730665"/>
              <a:gd name="connsiteY1" fmla="*/ 409575 h 2848673"/>
              <a:gd name="connsiteX2" fmla="*/ 666750 w 730665"/>
              <a:gd name="connsiteY2" fmla="*/ 2657475 h 2848673"/>
              <a:gd name="connsiteX3" fmla="*/ 228600 w 730665"/>
              <a:gd name="connsiteY3" fmla="*/ 2733675 h 2848673"/>
              <a:gd name="connsiteX0" fmla="*/ 0 w 735811"/>
              <a:gd name="connsiteY0" fmla="*/ 0 h 2735808"/>
              <a:gd name="connsiteX1" fmla="*/ 657225 w 735811"/>
              <a:gd name="connsiteY1" fmla="*/ 409575 h 2735808"/>
              <a:gd name="connsiteX2" fmla="*/ 676275 w 735811"/>
              <a:gd name="connsiteY2" fmla="*/ 2428875 h 2735808"/>
              <a:gd name="connsiteX3" fmla="*/ 228600 w 735811"/>
              <a:gd name="connsiteY3" fmla="*/ 2733675 h 2735808"/>
              <a:gd name="connsiteX0" fmla="*/ 0 w 1581150"/>
              <a:gd name="connsiteY0" fmla="*/ 0 h 2450938"/>
              <a:gd name="connsiteX1" fmla="*/ 657225 w 1581150"/>
              <a:gd name="connsiteY1" fmla="*/ 409575 h 2450938"/>
              <a:gd name="connsiteX2" fmla="*/ 676275 w 1581150"/>
              <a:gd name="connsiteY2" fmla="*/ 2428875 h 2450938"/>
              <a:gd name="connsiteX3" fmla="*/ 1581150 w 1581150"/>
              <a:gd name="connsiteY3" fmla="*/ 1543050 h 2450938"/>
              <a:gd name="connsiteX0" fmla="*/ 0 w 1581150"/>
              <a:gd name="connsiteY0" fmla="*/ 0 h 1543050"/>
              <a:gd name="connsiteX1" fmla="*/ 657225 w 1581150"/>
              <a:gd name="connsiteY1" fmla="*/ 409575 h 1543050"/>
              <a:gd name="connsiteX2" fmla="*/ 1047750 w 1581150"/>
              <a:gd name="connsiteY2" fmla="*/ 1381125 h 1543050"/>
              <a:gd name="connsiteX3" fmla="*/ 1581150 w 1581150"/>
              <a:gd name="connsiteY3" fmla="*/ 1543050 h 1543050"/>
              <a:gd name="connsiteX0" fmla="*/ 0 w 1409700"/>
              <a:gd name="connsiteY0" fmla="*/ 0 h 1743075"/>
              <a:gd name="connsiteX1" fmla="*/ 485775 w 1409700"/>
              <a:gd name="connsiteY1" fmla="*/ 609600 h 1743075"/>
              <a:gd name="connsiteX2" fmla="*/ 876300 w 1409700"/>
              <a:gd name="connsiteY2" fmla="*/ 1581150 h 1743075"/>
              <a:gd name="connsiteX3" fmla="*/ 1409700 w 1409700"/>
              <a:gd name="connsiteY3" fmla="*/ 1743075 h 1743075"/>
              <a:gd name="connsiteX0" fmla="*/ 0 w 1409700"/>
              <a:gd name="connsiteY0" fmla="*/ 0 h 1745659"/>
              <a:gd name="connsiteX1" fmla="*/ 609600 w 1409700"/>
              <a:gd name="connsiteY1" fmla="*/ 400050 h 1745659"/>
              <a:gd name="connsiteX2" fmla="*/ 876300 w 1409700"/>
              <a:gd name="connsiteY2" fmla="*/ 1581150 h 1745659"/>
              <a:gd name="connsiteX3" fmla="*/ 1409700 w 1409700"/>
              <a:gd name="connsiteY3" fmla="*/ 1743075 h 1745659"/>
              <a:gd name="connsiteX0" fmla="*/ 0 w 1409700"/>
              <a:gd name="connsiteY0" fmla="*/ 0 h 1755337"/>
              <a:gd name="connsiteX1" fmla="*/ 714375 w 1409700"/>
              <a:gd name="connsiteY1" fmla="*/ 200025 h 1755337"/>
              <a:gd name="connsiteX2" fmla="*/ 876300 w 1409700"/>
              <a:gd name="connsiteY2" fmla="*/ 1581150 h 1755337"/>
              <a:gd name="connsiteX3" fmla="*/ 1409700 w 1409700"/>
              <a:gd name="connsiteY3" fmla="*/ 1743075 h 1755337"/>
              <a:gd name="connsiteX0" fmla="*/ 0 w 2416260"/>
              <a:gd name="connsiteY0" fmla="*/ 0 h 19563310"/>
              <a:gd name="connsiteX1" fmla="*/ 1720935 w 2416260"/>
              <a:gd name="connsiteY1" fmla="*/ 17759162 h 19563310"/>
              <a:gd name="connsiteX2" fmla="*/ 1882860 w 2416260"/>
              <a:gd name="connsiteY2" fmla="*/ 19140287 h 19563310"/>
              <a:gd name="connsiteX3" fmla="*/ 2416260 w 2416260"/>
              <a:gd name="connsiteY3" fmla="*/ 19302212 h 19563310"/>
              <a:gd name="connsiteX0" fmla="*/ 0 w 2416260"/>
              <a:gd name="connsiteY0" fmla="*/ 121844 h 19436317"/>
              <a:gd name="connsiteX1" fmla="*/ 1021935 w 2416260"/>
              <a:gd name="connsiteY1" fmla="*/ 2370434 h 19436317"/>
              <a:gd name="connsiteX2" fmla="*/ 1882860 w 2416260"/>
              <a:gd name="connsiteY2" fmla="*/ 19262131 h 19436317"/>
              <a:gd name="connsiteX3" fmla="*/ 2416260 w 2416260"/>
              <a:gd name="connsiteY3" fmla="*/ 19424056 h 19436317"/>
              <a:gd name="connsiteX0" fmla="*/ 0 w 2416260"/>
              <a:gd name="connsiteY0" fmla="*/ 69311 h 19371522"/>
              <a:gd name="connsiteX1" fmla="*/ 1021935 w 2416260"/>
              <a:gd name="connsiteY1" fmla="*/ 2317901 h 19371522"/>
              <a:gd name="connsiteX2" fmla="*/ 1771023 w 2416260"/>
              <a:gd name="connsiteY2" fmla="*/ 17892651 h 19371522"/>
              <a:gd name="connsiteX3" fmla="*/ 2416260 w 2416260"/>
              <a:gd name="connsiteY3" fmla="*/ 19371523 h 19371522"/>
              <a:gd name="connsiteX0" fmla="*/ 0 w 2416260"/>
              <a:gd name="connsiteY0" fmla="*/ 12141 h 19314352"/>
              <a:gd name="connsiteX1" fmla="*/ 1021935 w 2416260"/>
              <a:gd name="connsiteY1" fmla="*/ 2260731 h 19314352"/>
              <a:gd name="connsiteX2" fmla="*/ 1803059 w 2416260"/>
              <a:gd name="connsiteY2" fmla="*/ 15795231 h 19314352"/>
              <a:gd name="connsiteX3" fmla="*/ 2416260 w 2416260"/>
              <a:gd name="connsiteY3" fmla="*/ 19314353 h 19314352"/>
              <a:gd name="connsiteX0" fmla="*/ 0 w 2416260"/>
              <a:gd name="connsiteY0" fmla="*/ 12141 h 19314352"/>
              <a:gd name="connsiteX1" fmla="*/ 1021935 w 2416260"/>
              <a:gd name="connsiteY1" fmla="*/ 2260731 h 19314352"/>
              <a:gd name="connsiteX2" fmla="*/ 1803059 w 2416260"/>
              <a:gd name="connsiteY2" fmla="*/ 15795231 h 19314352"/>
              <a:gd name="connsiteX3" fmla="*/ 2416260 w 2416260"/>
              <a:gd name="connsiteY3" fmla="*/ 19314353 h 19314352"/>
              <a:gd name="connsiteX0" fmla="*/ 0 w 2416260"/>
              <a:gd name="connsiteY0" fmla="*/ 12141 h 19314352"/>
              <a:gd name="connsiteX1" fmla="*/ 1021935 w 2416260"/>
              <a:gd name="connsiteY1" fmla="*/ 2260731 h 19314352"/>
              <a:gd name="connsiteX2" fmla="*/ 1803059 w 2416260"/>
              <a:gd name="connsiteY2" fmla="*/ 15795231 h 19314352"/>
              <a:gd name="connsiteX3" fmla="*/ 2416260 w 2416260"/>
              <a:gd name="connsiteY3" fmla="*/ 19314353 h 193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260" h="19314352">
                <a:moveTo>
                  <a:pt x="0" y="12141"/>
                </a:moveTo>
                <a:cubicBezTo>
                  <a:pt x="29765" y="30000"/>
                  <a:pt x="721425" y="-369784"/>
                  <a:pt x="1021935" y="2260731"/>
                </a:cubicBezTo>
                <a:cubicBezTo>
                  <a:pt x="1322445" y="4891246"/>
                  <a:pt x="1671154" y="13340862"/>
                  <a:pt x="1803059" y="15795231"/>
                </a:cubicBezTo>
                <a:cubicBezTo>
                  <a:pt x="1886910" y="17778774"/>
                  <a:pt x="2400385" y="19302447"/>
                  <a:pt x="2416260" y="19314353"/>
                </a:cubicBezTo>
              </a:path>
            </a:pathLst>
          </a:cu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38100" dist="63500" dir="5400000" sx="99000" sy="99000" algn="ctr" rotWithShape="0">
              <a:schemeClr val="bg1"/>
            </a:outerShdw>
          </a:effectLst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 sz="900"/>
          </a:p>
        </p:txBody>
      </p:sp>
      <p:sp>
        <p:nvSpPr>
          <p:cNvPr id="75" name="Полилиния 74"/>
          <p:cNvSpPr/>
          <p:nvPr/>
        </p:nvSpPr>
        <p:spPr>
          <a:xfrm flipH="1">
            <a:off x="13544979" y="231645"/>
            <a:ext cx="1544435" cy="231548"/>
          </a:xfrm>
          <a:custGeom>
            <a:avLst/>
            <a:gdLst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23825 w 361950"/>
              <a:gd name="connsiteY3" fmla="*/ 47625 h 857250"/>
              <a:gd name="connsiteX4" fmla="*/ 142875 w 361950"/>
              <a:gd name="connsiteY4" fmla="*/ 85725 h 857250"/>
              <a:gd name="connsiteX5" fmla="*/ 180975 w 361950"/>
              <a:gd name="connsiteY5" fmla="*/ 104775 h 857250"/>
              <a:gd name="connsiteX6" fmla="*/ 219075 w 361950"/>
              <a:gd name="connsiteY6" fmla="*/ 133350 h 857250"/>
              <a:gd name="connsiteX7" fmla="*/ 228600 w 361950"/>
              <a:gd name="connsiteY7" fmla="*/ 161925 h 857250"/>
              <a:gd name="connsiteX8" fmla="*/ 285750 w 361950"/>
              <a:gd name="connsiteY8" fmla="*/ 228600 h 857250"/>
              <a:gd name="connsiteX9" fmla="*/ 314325 w 361950"/>
              <a:gd name="connsiteY9" fmla="*/ 285750 h 857250"/>
              <a:gd name="connsiteX10" fmla="*/ 333375 w 361950"/>
              <a:gd name="connsiteY10" fmla="*/ 323850 h 857250"/>
              <a:gd name="connsiteX11" fmla="*/ 323850 w 361950"/>
              <a:gd name="connsiteY11" fmla="*/ 438150 h 857250"/>
              <a:gd name="connsiteX12" fmla="*/ 304800 w 361950"/>
              <a:gd name="connsiteY12" fmla="*/ 476250 h 857250"/>
              <a:gd name="connsiteX13" fmla="*/ 266700 w 361950"/>
              <a:gd name="connsiteY13" fmla="*/ 552450 h 857250"/>
              <a:gd name="connsiteX14" fmla="*/ 238125 w 361950"/>
              <a:gd name="connsiteY14" fmla="*/ 647700 h 857250"/>
              <a:gd name="connsiteX15" fmla="*/ 285750 w 361950"/>
              <a:gd name="connsiteY15" fmla="*/ 800100 h 857250"/>
              <a:gd name="connsiteX16" fmla="*/ 333375 w 361950"/>
              <a:gd name="connsiteY16" fmla="*/ 838200 h 857250"/>
              <a:gd name="connsiteX17" fmla="*/ 361950 w 361950"/>
              <a:gd name="connsiteY17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95250 w 361950"/>
              <a:gd name="connsiteY2" fmla="*/ 28575 h 857250"/>
              <a:gd name="connsiteX3" fmla="*/ 142875 w 361950"/>
              <a:gd name="connsiteY3" fmla="*/ 85725 h 857250"/>
              <a:gd name="connsiteX4" fmla="*/ 180975 w 361950"/>
              <a:gd name="connsiteY4" fmla="*/ 104775 h 857250"/>
              <a:gd name="connsiteX5" fmla="*/ 219075 w 361950"/>
              <a:gd name="connsiteY5" fmla="*/ 133350 h 857250"/>
              <a:gd name="connsiteX6" fmla="*/ 228600 w 361950"/>
              <a:gd name="connsiteY6" fmla="*/ 161925 h 857250"/>
              <a:gd name="connsiteX7" fmla="*/ 285750 w 361950"/>
              <a:gd name="connsiteY7" fmla="*/ 228600 h 857250"/>
              <a:gd name="connsiteX8" fmla="*/ 314325 w 361950"/>
              <a:gd name="connsiteY8" fmla="*/ 285750 h 857250"/>
              <a:gd name="connsiteX9" fmla="*/ 333375 w 361950"/>
              <a:gd name="connsiteY9" fmla="*/ 323850 h 857250"/>
              <a:gd name="connsiteX10" fmla="*/ 323850 w 361950"/>
              <a:gd name="connsiteY10" fmla="*/ 438150 h 857250"/>
              <a:gd name="connsiteX11" fmla="*/ 304800 w 361950"/>
              <a:gd name="connsiteY11" fmla="*/ 476250 h 857250"/>
              <a:gd name="connsiteX12" fmla="*/ 266700 w 361950"/>
              <a:gd name="connsiteY12" fmla="*/ 552450 h 857250"/>
              <a:gd name="connsiteX13" fmla="*/ 238125 w 361950"/>
              <a:gd name="connsiteY13" fmla="*/ 647700 h 857250"/>
              <a:gd name="connsiteX14" fmla="*/ 285750 w 361950"/>
              <a:gd name="connsiteY14" fmla="*/ 800100 h 857250"/>
              <a:gd name="connsiteX15" fmla="*/ 333375 w 361950"/>
              <a:gd name="connsiteY15" fmla="*/ 838200 h 857250"/>
              <a:gd name="connsiteX16" fmla="*/ 361950 w 361950"/>
              <a:gd name="connsiteY16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28600 w 361950"/>
              <a:gd name="connsiteY5" fmla="*/ 161925 h 857250"/>
              <a:gd name="connsiteX6" fmla="*/ 285750 w 361950"/>
              <a:gd name="connsiteY6" fmla="*/ 228600 h 857250"/>
              <a:gd name="connsiteX7" fmla="*/ 314325 w 361950"/>
              <a:gd name="connsiteY7" fmla="*/ 285750 h 857250"/>
              <a:gd name="connsiteX8" fmla="*/ 333375 w 361950"/>
              <a:gd name="connsiteY8" fmla="*/ 323850 h 857250"/>
              <a:gd name="connsiteX9" fmla="*/ 323850 w 361950"/>
              <a:gd name="connsiteY9" fmla="*/ 438150 h 857250"/>
              <a:gd name="connsiteX10" fmla="*/ 304800 w 361950"/>
              <a:gd name="connsiteY10" fmla="*/ 476250 h 857250"/>
              <a:gd name="connsiteX11" fmla="*/ 266700 w 361950"/>
              <a:gd name="connsiteY11" fmla="*/ 552450 h 857250"/>
              <a:gd name="connsiteX12" fmla="*/ 238125 w 361950"/>
              <a:gd name="connsiteY12" fmla="*/ 647700 h 857250"/>
              <a:gd name="connsiteX13" fmla="*/ 285750 w 361950"/>
              <a:gd name="connsiteY13" fmla="*/ 800100 h 857250"/>
              <a:gd name="connsiteX14" fmla="*/ 333375 w 361950"/>
              <a:gd name="connsiteY14" fmla="*/ 838200 h 857250"/>
              <a:gd name="connsiteX15" fmla="*/ 361950 w 361950"/>
              <a:gd name="connsiteY15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19075 w 361950"/>
              <a:gd name="connsiteY4" fmla="*/ 133350 h 857250"/>
              <a:gd name="connsiteX5" fmla="*/ 285750 w 361950"/>
              <a:gd name="connsiteY5" fmla="*/ 228600 h 857250"/>
              <a:gd name="connsiteX6" fmla="*/ 314325 w 361950"/>
              <a:gd name="connsiteY6" fmla="*/ 285750 h 857250"/>
              <a:gd name="connsiteX7" fmla="*/ 333375 w 361950"/>
              <a:gd name="connsiteY7" fmla="*/ 323850 h 857250"/>
              <a:gd name="connsiteX8" fmla="*/ 323850 w 361950"/>
              <a:gd name="connsiteY8" fmla="*/ 438150 h 857250"/>
              <a:gd name="connsiteX9" fmla="*/ 304800 w 361950"/>
              <a:gd name="connsiteY9" fmla="*/ 476250 h 857250"/>
              <a:gd name="connsiteX10" fmla="*/ 266700 w 361950"/>
              <a:gd name="connsiteY10" fmla="*/ 552450 h 857250"/>
              <a:gd name="connsiteX11" fmla="*/ 238125 w 361950"/>
              <a:gd name="connsiteY11" fmla="*/ 647700 h 857250"/>
              <a:gd name="connsiteX12" fmla="*/ 285750 w 361950"/>
              <a:gd name="connsiteY12" fmla="*/ 800100 h 857250"/>
              <a:gd name="connsiteX13" fmla="*/ 333375 w 361950"/>
              <a:gd name="connsiteY13" fmla="*/ 838200 h 857250"/>
              <a:gd name="connsiteX14" fmla="*/ 361950 w 361950"/>
              <a:gd name="connsiteY14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66700 w 361950"/>
              <a:gd name="connsiteY9" fmla="*/ 552450 h 857250"/>
              <a:gd name="connsiteX10" fmla="*/ 238125 w 361950"/>
              <a:gd name="connsiteY10" fmla="*/ 647700 h 857250"/>
              <a:gd name="connsiteX11" fmla="*/ 285750 w 361950"/>
              <a:gd name="connsiteY11" fmla="*/ 800100 h 857250"/>
              <a:gd name="connsiteX12" fmla="*/ 333375 w 361950"/>
              <a:gd name="connsiteY12" fmla="*/ 838200 h 857250"/>
              <a:gd name="connsiteX13" fmla="*/ 361950 w 361950"/>
              <a:gd name="connsiteY13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304800 w 361950"/>
              <a:gd name="connsiteY8" fmla="*/ 476250 h 857250"/>
              <a:gd name="connsiteX9" fmla="*/ 238125 w 361950"/>
              <a:gd name="connsiteY9" fmla="*/ 647700 h 857250"/>
              <a:gd name="connsiteX10" fmla="*/ 285750 w 361950"/>
              <a:gd name="connsiteY10" fmla="*/ 800100 h 857250"/>
              <a:gd name="connsiteX11" fmla="*/ 333375 w 361950"/>
              <a:gd name="connsiteY11" fmla="*/ 838200 h 857250"/>
              <a:gd name="connsiteX12" fmla="*/ 361950 w 361950"/>
              <a:gd name="connsiteY12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285750 w 361950"/>
              <a:gd name="connsiteY4" fmla="*/ 228600 h 857250"/>
              <a:gd name="connsiteX5" fmla="*/ 314325 w 361950"/>
              <a:gd name="connsiteY5" fmla="*/ 285750 h 857250"/>
              <a:gd name="connsiteX6" fmla="*/ 333375 w 361950"/>
              <a:gd name="connsiteY6" fmla="*/ 323850 h 857250"/>
              <a:gd name="connsiteX7" fmla="*/ 323850 w 361950"/>
              <a:gd name="connsiteY7" fmla="*/ 438150 h 857250"/>
              <a:gd name="connsiteX8" fmla="*/ 238125 w 361950"/>
              <a:gd name="connsiteY8" fmla="*/ 647700 h 857250"/>
              <a:gd name="connsiteX9" fmla="*/ 285750 w 361950"/>
              <a:gd name="connsiteY9" fmla="*/ 800100 h 857250"/>
              <a:gd name="connsiteX10" fmla="*/ 333375 w 361950"/>
              <a:gd name="connsiteY10" fmla="*/ 838200 h 857250"/>
              <a:gd name="connsiteX11" fmla="*/ 361950 w 361950"/>
              <a:gd name="connsiteY11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14325 w 361950"/>
              <a:gd name="connsiteY4" fmla="*/ 285750 h 857250"/>
              <a:gd name="connsiteX5" fmla="*/ 333375 w 361950"/>
              <a:gd name="connsiteY5" fmla="*/ 323850 h 857250"/>
              <a:gd name="connsiteX6" fmla="*/ 323850 w 361950"/>
              <a:gd name="connsiteY6" fmla="*/ 438150 h 857250"/>
              <a:gd name="connsiteX7" fmla="*/ 238125 w 361950"/>
              <a:gd name="connsiteY7" fmla="*/ 647700 h 857250"/>
              <a:gd name="connsiteX8" fmla="*/ 285750 w 361950"/>
              <a:gd name="connsiteY8" fmla="*/ 800100 h 857250"/>
              <a:gd name="connsiteX9" fmla="*/ 333375 w 361950"/>
              <a:gd name="connsiteY9" fmla="*/ 838200 h 857250"/>
              <a:gd name="connsiteX10" fmla="*/ 361950 w 361950"/>
              <a:gd name="connsiteY10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180975 w 361950"/>
              <a:gd name="connsiteY3" fmla="*/ 104775 h 857250"/>
              <a:gd name="connsiteX4" fmla="*/ 333375 w 361950"/>
              <a:gd name="connsiteY4" fmla="*/ 323850 h 857250"/>
              <a:gd name="connsiteX5" fmla="*/ 323850 w 361950"/>
              <a:gd name="connsiteY5" fmla="*/ 438150 h 857250"/>
              <a:gd name="connsiteX6" fmla="*/ 238125 w 361950"/>
              <a:gd name="connsiteY6" fmla="*/ 647700 h 857250"/>
              <a:gd name="connsiteX7" fmla="*/ 285750 w 361950"/>
              <a:gd name="connsiteY7" fmla="*/ 800100 h 857250"/>
              <a:gd name="connsiteX8" fmla="*/ 333375 w 361950"/>
              <a:gd name="connsiteY8" fmla="*/ 838200 h 857250"/>
              <a:gd name="connsiteX9" fmla="*/ 361950 w 361950"/>
              <a:gd name="connsiteY9" fmla="*/ 857250 h 857250"/>
              <a:gd name="connsiteX0" fmla="*/ 0 w 361950"/>
              <a:gd name="connsiteY0" fmla="*/ 0 h 857250"/>
              <a:gd name="connsiteX1" fmla="*/ 66675 w 361950"/>
              <a:gd name="connsiteY1" fmla="*/ 19050 h 857250"/>
              <a:gd name="connsiteX2" fmla="*/ 142875 w 361950"/>
              <a:gd name="connsiteY2" fmla="*/ 85725 h 857250"/>
              <a:gd name="connsiteX3" fmla="*/ 333375 w 361950"/>
              <a:gd name="connsiteY3" fmla="*/ 323850 h 857250"/>
              <a:gd name="connsiteX4" fmla="*/ 323850 w 361950"/>
              <a:gd name="connsiteY4" fmla="*/ 438150 h 857250"/>
              <a:gd name="connsiteX5" fmla="*/ 238125 w 361950"/>
              <a:gd name="connsiteY5" fmla="*/ 647700 h 857250"/>
              <a:gd name="connsiteX6" fmla="*/ 285750 w 361950"/>
              <a:gd name="connsiteY6" fmla="*/ 800100 h 857250"/>
              <a:gd name="connsiteX7" fmla="*/ 333375 w 361950"/>
              <a:gd name="connsiteY7" fmla="*/ 838200 h 857250"/>
              <a:gd name="connsiteX8" fmla="*/ 361950 w 361950"/>
              <a:gd name="connsiteY8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33375 w 361950"/>
              <a:gd name="connsiteY6" fmla="*/ 838200 h 857250"/>
              <a:gd name="connsiteX7" fmla="*/ 361950 w 361950"/>
              <a:gd name="connsiteY7" fmla="*/ 857250 h 857250"/>
              <a:gd name="connsiteX0" fmla="*/ 0 w 361950"/>
              <a:gd name="connsiteY0" fmla="*/ 0 h 857250"/>
              <a:gd name="connsiteX1" fmla="*/ 142875 w 361950"/>
              <a:gd name="connsiteY1" fmla="*/ 85725 h 857250"/>
              <a:gd name="connsiteX2" fmla="*/ 333375 w 361950"/>
              <a:gd name="connsiteY2" fmla="*/ 323850 h 857250"/>
              <a:gd name="connsiteX3" fmla="*/ 323850 w 361950"/>
              <a:gd name="connsiteY3" fmla="*/ 438150 h 857250"/>
              <a:gd name="connsiteX4" fmla="*/ 238125 w 361950"/>
              <a:gd name="connsiteY4" fmla="*/ 647700 h 857250"/>
              <a:gd name="connsiteX5" fmla="*/ 285750 w 361950"/>
              <a:gd name="connsiteY5" fmla="*/ 800100 h 857250"/>
              <a:gd name="connsiteX6" fmla="*/ 361950 w 361950"/>
              <a:gd name="connsiteY6" fmla="*/ 857250 h 857250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285750 w 771525"/>
              <a:gd name="connsiteY5" fmla="*/ 800100 h 1400175"/>
              <a:gd name="connsiteX6" fmla="*/ 771525 w 771525"/>
              <a:gd name="connsiteY6" fmla="*/ 1400175 h 1400175"/>
              <a:gd name="connsiteX0" fmla="*/ 0 w 771525"/>
              <a:gd name="connsiteY0" fmla="*/ 0 h 1400175"/>
              <a:gd name="connsiteX1" fmla="*/ 142875 w 771525"/>
              <a:gd name="connsiteY1" fmla="*/ 85725 h 1400175"/>
              <a:gd name="connsiteX2" fmla="*/ 333375 w 771525"/>
              <a:gd name="connsiteY2" fmla="*/ 323850 h 1400175"/>
              <a:gd name="connsiteX3" fmla="*/ 323850 w 771525"/>
              <a:gd name="connsiteY3" fmla="*/ 438150 h 1400175"/>
              <a:gd name="connsiteX4" fmla="*/ 238125 w 771525"/>
              <a:gd name="connsiteY4" fmla="*/ 647700 h 1400175"/>
              <a:gd name="connsiteX5" fmla="*/ 628650 w 771525"/>
              <a:gd name="connsiteY5" fmla="*/ 876300 h 1400175"/>
              <a:gd name="connsiteX6" fmla="*/ 771525 w 771525"/>
              <a:gd name="connsiteY6" fmla="*/ 1400175 h 1400175"/>
              <a:gd name="connsiteX0" fmla="*/ 0 w 628822"/>
              <a:gd name="connsiteY0" fmla="*/ 0 h 1485900"/>
              <a:gd name="connsiteX1" fmla="*/ 142875 w 628822"/>
              <a:gd name="connsiteY1" fmla="*/ 857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628822"/>
              <a:gd name="connsiteY0" fmla="*/ 0 h 1485900"/>
              <a:gd name="connsiteX1" fmla="*/ 428625 w 628822"/>
              <a:gd name="connsiteY1" fmla="*/ 123825 h 1485900"/>
              <a:gd name="connsiteX2" fmla="*/ 333375 w 628822"/>
              <a:gd name="connsiteY2" fmla="*/ 323850 h 1485900"/>
              <a:gd name="connsiteX3" fmla="*/ 323850 w 628822"/>
              <a:gd name="connsiteY3" fmla="*/ 438150 h 1485900"/>
              <a:gd name="connsiteX4" fmla="*/ 238125 w 628822"/>
              <a:gd name="connsiteY4" fmla="*/ 647700 h 1485900"/>
              <a:gd name="connsiteX5" fmla="*/ 628650 w 628822"/>
              <a:gd name="connsiteY5" fmla="*/ 876300 h 1485900"/>
              <a:gd name="connsiteX6" fmla="*/ 180975 w 628822"/>
              <a:gd name="connsiteY6" fmla="*/ 1485900 h 1485900"/>
              <a:gd name="connsiteX0" fmla="*/ 0 w 716256"/>
              <a:gd name="connsiteY0" fmla="*/ 0 h 1485900"/>
              <a:gd name="connsiteX1" fmla="*/ 428625 w 716256"/>
              <a:gd name="connsiteY1" fmla="*/ 123825 h 1485900"/>
              <a:gd name="connsiteX2" fmla="*/ 714375 w 716256"/>
              <a:gd name="connsiteY2" fmla="*/ 485775 h 1485900"/>
              <a:gd name="connsiteX3" fmla="*/ 323850 w 716256"/>
              <a:gd name="connsiteY3" fmla="*/ 438150 h 1485900"/>
              <a:gd name="connsiteX4" fmla="*/ 238125 w 716256"/>
              <a:gd name="connsiteY4" fmla="*/ 647700 h 1485900"/>
              <a:gd name="connsiteX5" fmla="*/ 628650 w 716256"/>
              <a:gd name="connsiteY5" fmla="*/ 876300 h 1485900"/>
              <a:gd name="connsiteX6" fmla="*/ 180975 w 716256"/>
              <a:gd name="connsiteY6" fmla="*/ 1485900 h 1485900"/>
              <a:gd name="connsiteX0" fmla="*/ 0 w 984636"/>
              <a:gd name="connsiteY0" fmla="*/ 0 h 1485900"/>
              <a:gd name="connsiteX1" fmla="*/ 428625 w 984636"/>
              <a:gd name="connsiteY1" fmla="*/ 123825 h 1485900"/>
              <a:gd name="connsiteX2" fmla="*/ 714375 w 984636"/>
              <a:gd name="connsiteY2" fmla="*/ 485775 h 1485900"/>
              <a:gd name="connsiteX3" fmla="*/ 971550 w 984636"/>
              <a:gd name="connsiteY3" fmla="*/ 933450 h 1485900"/>
              <a:gd name="connsiteX4" fmla="*/ 238125 w 984636"/>
              <a:gd name="connsiteY4" fmla="*/ 647700 h 1485900"/>
              <a:gd name="connsiteX5" fmla="*/ 628650 w 984636"/>
              <a:gd name="connsiteY5" fmla="*/ 876300 h 1485900"/>
              <a:gd name="connsiteX6" fmla="*/ 180975 w 984636"/>
              <a:gd name="connsiteY6" fmla="*/ 1485900 h 1485900"/>
              <a:gd name="connsiteX0" fmla="*/ 0 w 1086322"/>
              <a:gd name="connsiteY0" fmla="*/ 0 h 1888164"/>
              <a:gd name="connsiteX1" fmla="*/ 428625 w 1086322"/>
              <a:gd name="connsiteY1" fmla="*/ 123825 h 1888164"/>
              <a:gd name="connsiteX2" fmla="*/ 714375 w 1086322"/>
              <a:gd name="connsiteY2" fmla="*/ 485775 h 1888164"/>
              <a:gd name="connsiteX3" fmla="*/ 971550 w 1086322"/>
              <a:gd name="connsiteY3" fmla="*/ 933450 h 1888164"/>
              <a:gd name="connsiteX4" fmla="*/ 1085850 w 1086322"/>
              <a:gd name="connsiteY4" fmla="*/ 1876425 h 1888164"/>
              <a:gd name="connsiteX5" fmla="*/ 628650 w 1086322"/>
              <a:gd name="connsiteY5" fmla="*/ 876300 h 1888164"/>
              <a:gd name="connsiteX6" fmla="*/ 180975 w 1086322"/>
              <a:gd name="connsiteY6" fmla="*/ 1485900 h 1888164"/>
              <a:gd name="connsiteX0" fmla="*/ 0 w 1086721"/>
              <a:gd name="connsiteY0" fmla="*/ 0 h 2614328"/>
              <a:gd name="connsiteX1" fmla="*/ 428625 w 1086721"/>
              <a:gd name="connsiteY1" fmla="*/ 123825 h 2614328"/>
              <a:gd name="connsiteX2" fmla="*/ 714375 w 1086721"/>
              <a:gd name="connsiteY2" fmla="*/ 485775 h 2614328"/>
              <a:gd name="connsiteX3" fmla="*/ 971550 w 1086721"/>
              <a:gd name="connsiteY3" fmla="*/ 933450 h 2614328"/>
              <a:gd name="connsiteX4" fmla="*/ 1085850 w 1086721"/>
              <a:gd name="connsiteY4" fmla="*/ 1876425 h 2614328"/>
              <a:gd name="connsiteX5" fmla="*/ 828675 w 1086721"/>
              <a:gd name="connsiteY5" fmla="*/ 2609850 h 2614328"/>
              <a:gd name="connsiteX6" fmla="*/ 180975 w 1086721"/>
              <a:gd name="connsiteY6" fmla="*/ 1485900 h 2614328"/>
              <a:gd name="connsiteX0" fmla="*/ 0 w 1086654"/>
              <a:gd name="connsiteY0" fmla="*/ 0 h 2743200"/>
              <a:gd name="connsiteX1" fmla="*/ 428625 w 1086654"/>
              <a:gd name="connsiteY1" fmla="*/ 123825 h 2743200"/>
              <a:gd name="connsiteX2" fmla="*/ 714375 w 1086654"/>
              <a:gd name="connsiteY2" fmla="*/ 485775 h 2743200"/>
              <a:gd name="connsiteX3" fmla="*/ 971550 w 1086654"/>
              <a:gd name="connsiteY3" fmla="*/ 933450 h 2743200"/>
              <a:gd name="connsiteX4" fmla="*/ 1085850 w 1086654"/>
              <a:gd name="connsiteY4" fmla="*/ 1876425 h 2743200"/>
              <a:gd name="connsiteX5" fmla="*/ 828675 w 1086654"/>
              <a:gd name="connsiteY5" fmla="*/ 2609850 h 2743200"/>
              <a:gd name="connsiteX6" fmla="*/ 247650 w 1086654"/>
              <a:gd name="connsiteY6" fmla="*/ 2743200 h 2743200"/>
              <a:gd name="connsiteX0" fmla="*/ 0 w 1086330"/>
              <a:gd name="connsiteY0" fmla="*/ 0 h 2743200"/>
              <a:gd name="connsiteX1" fmla="*/ 428625 w 1086330"/>
              <a:gd name="connsiteY1" fmla="*/ 123825 h 2743200"/>
              <a:gd name="connsiteX2" fmla="*/ 714375 w 1086330"/>
              <a:gd name="connsiteY2" fmla="*/ 485775 h 2743200"/>
              <a:gd name="connsiteX3" fmla="*/ 971550 w 1086330"/>
              <a:gd name="connsiteY3" fmla="*/ 933450 h 2743200"/>
              <a:gd name="connsiteX4" fmla="*/ 1085850 w 1086330"/>
              <a:gd name="connsiteY4" fmla="*/ 1876425 h 2743200"/>
              <a:gd name="connsiteX5" fmla="*/ 733425 w 1086330"/>
              <a:gd name="connsiteY5" fmla="*/ 2505075 h 2743200"/>
              <a:gd name="connsiteX6" fmla="*/ 247650 w 1086330"/>
              <a:gd name="connsiteY6" fmla="*/ 2743200 h 2743200"/>
              <a:gd name="connsiteX0" fmla="*/ 0 w 1039397"/>
              <a:gd name="connsiteY0" fmla="*/ 0 h 2743200"/>
              <a:gd name="connsiteX1" fmla="*/ 428625 w 1039397"/>
              <a:gd name="connsiteY1" fmla="*/ 12382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39397"/>
              <a:gd name="connsiteY0" fmla="*/ 0 h 2743200"/>
              <a:gd name="connsiteX1" fmla="*/ 400050 w 1039397"/>
              <a:gd name="connsiteY1" fmla="*/ 180975 h 2743200"/>
              <a:gd name="connsiteX2" fmla="*/ 714375 w 1039397"/>
              <a:gd name="connsiteY2" fmla="*/ 485775 h 2743200"/>
              <a:gd name="connsiteX3" fmla="*/ 971550 w 1039397"/>
              <a:gd name="connsiteY3" fmla="*/ 933450 h 2743200"/>
              <a:gd name="connsiteX4" fmla="*/ 1038225 w 1039397"/>
              <a:gd name="connsiteY4" fmla="*/ 1733550 h 2743200"/>
              <a:gd name="connsiteX5" fmla="*/ 733425 w 1039397"/>
              <a:gd name="connsiteY5" fmla="*/ 2505075 h 2743200"/>
              <a:gd name="connsiteX6" fmla="*/ 247650 w 1039397"/>
              <a:gd name="connsiteY6" fmla="*/ 2743200 h 2743200"/>
              <a:gd name="connsiteX0" fmla="*/ 0 w 1048661"/>
              <a:gd name="connsiteY0" fmla="*/ 0 h 2743200"/>
              <a:gd name="connsiteX1" fmla="*/ 400050 w 1048661"/>
              <a:gd name="connsiteY1" fmla="*/ 180975 h 2743200"/>
              <a:gd name="connsiteX2" fmla="*/ 714375 w 1048661"/>
              <a:gd name="connsiteY2" fmla="*/ 485775 h 2743200"/>
              <a:gd name="connsiteX3" fmla="*/ 971550 w 1048661"/>
              <a:gd name="connsiteY3" fmla="*/ 933450 h 2743200"/>
              <a:gd name="connsiteX4" fmla="*/ 1047750 w 1048661"/>
              <a:gd name="connsiteY4" fmla="*/ 1581150 h 2743200"/>
              <a:gd name="connsiteX5" fmla="*/ 733425 w 1048661"/>
              <a:gd name="connsiteY5" fmla="*/ 2505075 h 2743200"/>
              <a:gd name="connsiteX6" fmla="*/ 247650 w 1048661"/>
              <a:gd name="connsiteY6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11685 w 1049619"/>
              <a:gd name="connsiteY5" fmla="*/ 21026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733425 w 1049619"/>
              <a:gd name="connsiteY6" fmla="*/ 2505075 h 2743200"/>
              <a:gd name="connsiteX7" fmla="*/ 247650 w 1049619"/>
              <a:gd name="connsiteY7" fmla="*/ 2743200 h 2743200"/>
              <a:gd name="connsiteX0" fmla="*/ 0 w 1049619"/>
              <a:gd name="connsiteY0" fmla="*/ 0 h 2743200"/>
              <a:gd name="connsiteX1" fmla="*/ 400050 w 1049619"/>
              <a:gd name="connsiteY1" fmla="*/ 180975 h 2743200"/>
              <a:gd name="connsiteX2" fmla="*/ 714375 w 1049619"/>
              <a:gd name="connsiteY2" fmla="*/ 485775 h 2743200"/>
              <a:gd name="connsiteX3" fmla="*/ 971550 w 1049619"/>
              <a:gd name="connsiteY3" fmla="*/ 933450 h 2743200"/>
              <a:gd name="connsiteX4" fmla="*/ 1047750 w 1049619"/>
              <a:gd name="connsiteY4" fmla="*/ 1581150 h 2743200"/>
              <a:gd name="connsiteX5" fmla="*/ 987885 w 1049619"/>
              <a:gd name="connsiteY5" fmla="*/ 2140744 h 2743200"/>
              <a:gd name="connsiteX6" fmla="*/ 666750 w 1049619"/>
              <a:gd name="connsiteY6" fmla="*/ 2657475 h 2743200"/>
              <a:gd name="connsiteX7" fmla="*/ 247650 w 1049619"/>
              <a:gd name="connsiteY7" fmla="*/ 2743200 h 2743200"/>
              <a:gd name="connsiteX0" fmla="*/ 0 w 1049619"/>
              <a:gd name="connsiteY0" fmla="*/ 0 h 2733675"/>
              <a:gd name="connsiteX1" fmla="*/ 400050 w 1049619"/>
              <a:gd name="connsiteY1" fmla="*/ 180975 h 2733675"/>
              <a:gd name="connsiteX2" fmla="*/ 714375 w 1049619"/>
              <a:gd name="connsiteY2" fmla="*/ 485775 h 2733675"/>
              <a:gd name="connsiteX3" fmla="*/ 971550 w 1049619"/>
              <a:gd name="connsiteY3" fmla="*/ 933450 h 2733675"/>
              <a:gd name="connsiteX4" fmla="*/ 1047750 w 1049619"/>
              <a:gd name="connsiteY4" fmla="*/ 1581150 h 2733675"/>
              <a:gd name="connsiteX5" fmla="*/ 987885 w 1049619"/>
              <a:gd name="connsiteY5" fmla="*/ 2140744 h 2733675"/>
              <a:gd name="connsiteX6" fmla="*/ 666750 w 1049619"/>
              <a:gd name="connsiteY6" fmla="*/ 2657475 h 2733675"/>
              <a:gd name="connsiteX7" fmla="*/ 228600 w 1049619"/>
              <a:gd name="connsiteY7" fmla="*/ 2733675 h 2733675"/>
              <a:gd name="connsiteX0" fmla="*/ 0 w 1048821"/>
              <a:gd name="connsiteY0" fmla="*/ 0 h 2733675"/>
              <a:gd name="connsiteX1" fmla="*/ 400050 w 1048821"/>
              <a:gd name="connsiteY1" fmla="*/ 180975 h 2733675"/>
              <a:gd name="connsiteX2" fmla="*/ 904875 w 1048821"/>
              <a:gd name="connsiteY2" fmla="*/ 371475 h 2733675"/>
              <a:gd name="connsiteX3" fmla="*/ 971550 w 1048821"/>
              <a:gd name="connsiteY3" fmla="*/ 933450 h 2733675"/>
              <a:gd name="connsiteX4" fmla="*/ 1047750 w 1048821"/>
              <a:gd name="connsiteY4" fmla="*/ 1581150 h 2733675"/>
              <a:gd name="connsiteX5" fmla="*/ 987885 w 1048821"/>
              <a:gd name="connsiteY5" fmla="*/ 2140744 h 2733675"/>
              <a:gd name="connsiteX6" fmla="*/ 666750 w 1048821"/>
              <a:gd name="connsiteY6" fmla="*/ 2657475 h 2733675"/>
              <a:gd name="connsiteX7" fmla="*/ 228600 w 1048821"/>
              <a:gd name="connsiteY7" fmla="*/ 2733675 h 2733675"/>
              <a:gd name="connsiteX0" fmla="*/ 0 w 1230740"/>
              <a:gd name="connsiteY0" fmla="*/ 0 h 2733675"/>
              <a:gd name="connsiteX1" fmla="*/ 400050 w 1230740"/>
              <a:gd name="connsiteY1" fmla="*/ 180975 h 2733675"/>
              <a:gd name="connsiteX2" fmla="*/ 904875 w 1230740"/>
              <a:gd name="connsiteY2" fmla="*/ 371475 h 2733675"/>
              <a:gd name="connsiteX3" fmla="*/ 1228725 w 1230740"/>
              <a:gd name="connsiteY3" fmla="*/ 971550 h 2733675"/>
              <a:gd name="connsiteX4" fmla="*/ 1047750 w 1230740"/>
              <a:gd name="connsiteY4" fmla="*/ 1581150 h 2733675"/>
              <a:gd name="connsiteX5" fmla="*/ 987885 w 1230740"/>
              <a:gd name="connsiteY5" fmla="*/ 2140744 h 2733675"/>
              <a:gd name="connsiteX6" fmla="*/ 666750 w 1230740"/>
              <a:gd name="connsiteY6" fmla="*/ 2657475 h 2733675"/>
              <a:gd name="connsiteX7" fmla="*/ 228600 w 1230740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987885 w 1298545"/>
              <a:gd name="connsiteY5" fmla="*/ 2140744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0050 w 1298545"/>
              <a:gd name="connsiteY1" fmla="*/ 1809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8545"/>
              <a:gd name="connsiteY0" fmla="*/ 0 h 2733675"/>
              <a:gd name="connsiteX1" fmla="*/ 409575 w 1298545"/>
              <a:gd name="connsiteY1" fmla="*/ 66675 h 2733675"/>
              <a:gd name="connsiteX2" fmla="*/ 904875 w 1298545"/>
              <a:gd name="connsiteY2" fmla="*/ 371475 h 2733675"/>
              <a:gd name="connsiteX3" fmla="*/ 1228725 w 1298545"/>
              <a:gd name="connsiteY3" fmla="*/ 971550 h 2733675"/>
              <a:gd name="connsiteX4" fmla="*/ 1295400 w 1298545"/>
              <a:gd name="connsiteY4" fmla="*/ 1676400 h 2733675"/>
              <a:gd name="connsiteX5" fmla="*/ 1083135 w 1298545"/>
              <a:gd name="connsiteY5" fmla="*/ 2245519 h 2733675"/>
              <a:gd name="connsiteX6" fmla="*/ 666750 w 1298545"/>
              <a:gd name="connsiteY6" fmla="*/ 2657475 h 2733675"/>
              <a:gd name="connsiteX7" fmla="*/ 228600 w 1298545"/>
              <a:gd name="connsiteY7" fmla="*/ 2733675 h 2733675"/>
              <a:gd name="connsiteX0" fmla="*/ 0 w 1297894"/>
              <a:gd name="connsiteY0" fmla="*/ 0 h 2733675"/>
              <a:gd name="connsiteX1" fmla="*/ 409575 w 1297894"/>
              <a:gd name="connsiteY1" fmla="*/ 66675 h 2733675"/>
              <a:gd name="connsiteX2" fmla="*/ 952500 w 1297894"/>
              <a:gd name="connsiteY2" fmla="*/ 428625 h 2733675"/>
              <a:gd name="connsiteX3" fmla="*/ 1228725 w 1297894"/>
              <a:gd name="connsiteY3" fmla="*/ 971550 h 2733675"/>
              <a:gd name="connsiteX4" fmla="*/ 1295400 w 1297894"/>
              <a:gd name="connsiteY4" fmla="*/ 1676400 h 2733675"/>
              <a:gd name="connsiteX5" fmla="*/ 1083135 w 1297894"/>
              <a:gd name="connsiteY5" fmla="*/ 2245519 h 2733675"/>
              <a:gd name="connsiteX6" fmla="*/ 666750 w 1297894"/>
              <a:gd name="connsiteY6" fmla="*/ 2657475 h 2733675"/>
              <a:gd name="connsiteX7" fmla="*/ 228600 w 1297894"/>
              <a:gd name="connsiteY7" fmla="*/ 2733675 h 2733675"/>
              <a:gd name="connsiteX0" fmla="*/ 0 w 2726644"/>
              <a:gd name="connsiteY0" fmla="*/ 1047537 h 2685837"/>
              <a:gd name="connsiteX1" fmla="*/ 1838325 w 2726644"/>
              <a:gd name="connsiteY1" fmla="*/ 18837 h 2685837"/>
              <a:gd name="connsiteX2" fmla="*/ 2381250 w 2726644"/>
              <a:gd name="connsiteY2" fmla="*/ 380787 h 2685837"/>
              <a:gd name="connsiteX3" fmla="*/ 2657475 w 2726644"/>
              <a:gd name="connsiteY3" fmla="*/ 923712 h 2685837"/>
              <a:gd name="connsiteX4" fmla="*/ 2724150 w 2726644"/>
              <a:gd name="connsiteY4" fmla="*/ 1628562 h 2685837"/>
              <a:gd name="connsiteX5" fmla="*/ 2511885 w 2726644"/>
              <a:gd name="connsiteY5" fmla="*/ 2197681 h 2685837"/>
              <a:gd name="connsiteX6" fmla="*/ 2095500 w 2726644"/>
              <a:gd name="connsiteY6" fmla="*/ 2609637 h 2685837"/>
              <a:gd name="connsiteX7" fmla="*/ 1657350 w 2726644"/>
              <a:gd name="connsiteY7" fmla="*/ 2685837 h 2685837"/>
              <a:gd name="connsiteX0" fmla="*/ 0 w 2726644"/>
              <a:gd name="connsiteY0" fmla="*/ 669918 h 2308218"/>
              <a:gd name="connsiteX1" fmla="*/ 1095375 w 2726644"/>
              <a:gd name="connsiteY1" fmla="*/ 831843 h 2308218"/>
              <a:gd name="connsiteX2" fmla="*/ 2381250 w 2726644"/>
              <a:gd name="connsiteY2" fmla="*/ 3168 h 2308218"/>
              <a:gd name="connsiteX3" fmla="*/ 2657475 w 2726644"/>
              <a:gd name="connsiteY3" fmla="*/ 546093 h 2308218"/>
              <a:gd name="connsiteX4" fmla="*/ 2724150 w 2726644"/>
              <a:gd name="connsiteY4" fmla="*/ 1250943 h 2308218"/>
              <a:gd name="connsiteX5" fmla="*/ 2511885 w 2726644"/>
              <a:gd name="connsiteY5" fmla="*/ 1820062 h 2308218"/>
              <a:gd name="connsiteX6" fmla="*/ 2095500 w 2726644"/>
              <a:gd name="connsiteY6" fmla="*/ 2232018 h 2308218"/>
              <a:gd name="connsiteX7" fmla="*/ 1657350 w 2726644"/>
              <a:gd name="connsiteY7" fmla="*/ 2308218 h 2308218"/>
              <a:gd name="connsiteX0" fmla="*/ 0 w 2761150"/>
              <a:gd name="connsiteY0" fmla="*/ 126024 h 1764324"/>
              <a:gd name="connsiteX1" fmla="*/ 1095375 w 2761150"/>
              <a:gd name="connsiteY1" fmla="*/ 287949 h 1764324"/>
              <a:gd name="connsiteX2" fmla="*/ 1666875 w 2761150"/>
              <a:gd name="connsiteY2" fmla="*/ 954699 h 1764324"/>
              <a:gd name="connsiteX3" fmla="*/ 2657475 w 2761150"/>
              <a:gd name="connsiteY3" fmla="*/ 2199 h 1764324"/>
              <a:gd name="connsiteX4" fmla="*/ 2724150 w 2761150"/>
              <a:gd name="connsiteY4" fmla="*/ 707049 h 1764324"/>
              <a:gd name="connsiteX5" fmla="*/ 2511885 w 2761150"/>
              <a:gd name="connsiteY5" fmla="*/ 1276168 h 1764324"/>
              <a:gd name="connsiteX6" fmla="*/ 2095500 w 2761150"/>
              <a:gd name="connsiteY6" fmla="*/ 1688124 h 1764324"/>
              <a:gd name="connsiteX7" fmla="*/ 1657350 w 2761150"/>
              <a:gd name="connsiteY7" fmla="*/ 1764324 h 1764324"/>
              <a:gd name="connsiteX0" fmla="*/ 0 w 2724252"/>
              <a:gd name="connsiteY0" fmla="*/ 0 h 1638300"/>
              <a:gd name="connsiteX1" fmla="*/ 1095375 w 2724252"/>
              <a:gd name="connsiteY1" fmla="*/ 161925 h 1638300"/>
              <a:gd name="connsiteX2" fmla="*/ 1666875 w 2724252"/>
              <a:gd name="connsiteY2" fmla="*/ 828675 h 1638300"/>
              <a:gd name="connsiteX3" fmla="*/ 1838325 w 2724252"/>
              <a:gd name="connsiteY3" fmla="*/ 990600 h 1638300"/>
              <a:gd name="connsiteX4" fmla="*/ 2724150 w 2724252"/>
              <a:gd name="connsiteY4" fmla="*/ 581025 h 1638300"/>
              <a:gd name="connsiteX5" fmla="*/ 2511885 w 2724252"/>
              <a:gd name="connsiteY5" fmla="*/ 1150144 h 1638300"/>
              <a:gd name="connsiteX6" fmla="*/ 2095500 w 2724252"/>
              <a:gd name="connsiteY6" fmla="*/ 1562100 h 1638300"/>
              <a:gd name="connsiteX7" fmla="*/ 1657350 w 2724252"/>
              <a:gd name="connsiteY7" fmla="*/ 1638300 h 1638300"/>
              <a:gd name="connsiteX0" fmla="*/ 0 w 2511885"/>
              <a:gd name="connsiteY0" fmla="*/ 0 h 1638300"/>
              <a:gd name="connsiteX1" fmla="*/ 1095375 w 2511885"/>
              <a:gd name="connsiteY1" fmla="*/ 161925 h 1638300"/>
              <a:gd name="connsiteX2" fmla="*/ 1666875 w 2511885"/>
              <a:gd name="connsiteY2" fmla="*/ 828675 h 1638300"/>
              <a:gd name="connsiteX3" fmla="*/ 1838325 w 2511885"/>
              <a:gd name="connsiteY3" fmla="*/ 990600 h 1638300"/>
              <a:gd name="connsiteX4" fmla="*/ 2511885 w 2511885"/>
              <a:gd name="connsiteY4" fmla="*/ 1150144 h 1638300"/>
              <a:gd name="connsiteX5" fmla="*/ 2095500 w 2511885"/>
              <a:gd name="connsiteY5" fmla="*/ 1562100 h 1638300"/>
              <a:gd name="connsiteX6" fmla="*/ 1657350 w 2511885"/>
              <a:gd name="connsiteY6" fmla="*/ 1638300 h 1638300"/>
              <a:gd name="connsiteX0" fmla="*/ 0 w 2098370"/>
              <a:gd name="connsiteY0" fmla="*/ 0 h 1638300"/>
              <a:gd name="connsiteX1" fmla="*/ 1095375 w 2098370"/>
              <a:gd name="connsiteY1" fmla="*/ 161925 h 1638300"/>
              <a:gd name="connsiteX2" fmla="*/ 1666875 w 2098370"/>
              <a:gd name="connsiteY2" fmla="*/ 828675 h 1638300"/>
              <a:gd name="connsiteX3" fmla="*/ 1838325 w 2098370"/>
              <a:gd name="connsiteY3" fmla="*/ 990600 h 1638300"/>
              <a:gd name="connsiteX4" fmla="*/ 2095500 w 2098370"/>
              <a:gd name="connsiteY4" fmla="*/ 1562100 h 1638300"/>
              <a:gd name="connsiteX5" fmla="*/ 1657350 w 2098370"/>
              <a:gd name="connsiteY5" fmla="*/ 1638300 h 1638300"/>
              <a:gd name="connsiteX0" fmla="*/ 0 w 1838338"/>
              <a:gd name="connsiteY0" fmla="*/ 0 h 1638300"/>
              <a:gd name="connsiteX1" fmla="*/ 1095375 w 1838338"/>
              <a:gd name="connsiteY1" fmla="*/ 161925 h 1638300"/>
              <a:gd name="connsiteX2" fmla="*/ 1666875 w 1838338"/>
              <a:gd name="connsiteY2" fmla="*/ 828675 h 1638300"/>
              <a:gd name="connsiteX3" fmla="*/ 1838325 w 1838338"/>
              <a:gd name="connsiteY3" fmla="*/ 990600 h 1638300"/>
              <a:gd name="connsiteX4" fmla="*/ 1657350 w 1838338"/>
              <a:gd name="connsiteY4" fmla="*/ 1638300 h 1638300"/>
              <a:gd name="connsiteX0" fmla="*/ 0 w 1933823"/>
              <a:gd name="connsiteY0" fmla="*/ 0 h 1123950"/>
              <a:gd name="connsiteX1" fmla="*/ 1095375 w 1933823"/>
              <a:gd name="connsiteY1" fmla="*/ 161925 h 1123950"/>
              <a:gd name="connsiteX2" fmla="*/ 1666875 w 1933823"/>
              <a:gd name="connsiteY2" fmla="*/ 828675 h 1123950"/>
              <a:gd name="connsiteX3" fmla="*/ 1838325 w 1933823"/>
              <a:gd name="connsiteY3" fmla="*/ 990600 h 1123950"/>
              <a:gd name="connsiteX4" fmla="*/ 1924050 w 1933823"/>
              <a:gd name="connsiteY4" fmla="*/ 1123950 h 1123950"/>
              <a:gd name="connsiteX0" fmla="*/ 0 w 1928665"/>
              <a:gd name="connsiteY0" fmla="*/ 0 h 1123950"/>
              <a:gd name="connsiteX1" fmla="*/ 1095375 w 1928665"/>
              <a:gd name="connsiteY1" fmla="*/ 161925 h 1123950"/>
              <a:gd name="connsiteX2" fmla="*/ 1666875 w 1928665"/>
              <a:gd name="connsiteY2" fmla="*/ 828675 h 1123950"/>
              <a:gd name="connsiteX3" fmla="*/ 1714500 w 1928665"/>
              <a:gd name="connsiteY3" fmla="*/ 1047750 h 1123950"/>
              <a:gd name="connsiteX4" fmla="*/ 1924050 w 1928665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714500 w 1924050"/>
              <a:gd name="connsiteY3" fmla="*/ 1047750 h 1123950"/>
              <a:gd name="connsiteX4" fmla="*/ 1924050 w 1924050"/>
              <a:gd name="connsiteY4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666875 w 1924050"/>
              <a:gd name="connsiteY2" fmla="*/ 828675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1095375 w 1924050"/>
              <a:gd name="connsiteY1" fmla="*/ 1619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24050"/>
              <a:gd name="connsiteY0" fmla="*/ 0 h 1123950"/>
              <a:gd name="connsiteX1" fmla="*/ 676275 w 1924050"/>
              <a:gd name="connsiteY1" fmla="*/ 200025 h 1123950"/>
              <a:gd name="connsiteX2" fmla="*/ 1228725 w 1924050"/>
              <a:gd name="connsiteY2" fmla="*/ 457200 h 1123950"/>
              <a:gd name="connsiteX3" fmla="*/ 1522948 w 1924050"/>
              <a:gd name="connsiteY3" fmla="*/ 848528 h 1123950"/>
              <a:gd name="connsiteX4" fmla="*/ 1714500 w 1924050"/>
              <a:gd name="connsiteY4" fmla="*/ 1047750 h 1123950"/>
              <a:gd name="connsiteX5" fmla="*/ 1924050 w 1924050"/>
              <a:gd name="connsiteY5" fmla="*/ 1123950 h 1123950"/>
              <a:gd name="connsiteX0" fmla="*/ 0 w 1962150"/>
              <a:gd name="connsiteY0" fmla="*/ 0 h 1123950"/>
              <a:gd name="connsiteX1" fmla="*/ 676275 w 1962150"/>
              <a:gd name="connsiteY1" fmla="*/ 200025 h 1123950"/>
              <a:gd name="connsiteX2" fmla="*/ 1228725 w 1962150"/>
              <a:gd name="connsiteY2" fmla="*/ 457200 h 1123950"/>
              <a:gd name="connsiteX3" fmla="*/ 1522948 w 1962150"/>
              <a:gd name="connsiteY3" fmla="*/ 848528 h 1123950"/>
              <a:gd name="connsiteX4" fmla="*/ 1714500 w 1962150"/>
              <a:gd name="connsiteY4" fmla="*/ 1047750 h 1123950"/>
              <a:gd name="connsiteX5" fmla="*/ 1962150 w 1962150"/>
              <a:gd name="connsiteY5" fmla="*/ 1123950 h 11239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28725 w 1971675"/>
              <a:gd name="connsiteY2" fmla="*/ 457200 h 1085850"/>
              <a:gd name="connsiteX3" fmla="*/ 1522948 w 1971675"/>
              <a:gd name="connsiteY3" fmla="*/ 848528 h 1085850"/>
              <a:gd name="connsiteX4" fmla="*/ 1714500 w 1971675"/>
              <a:gd name="connsiteY4" fmla="*/ 1047750 h 1085850"/>
              <a:gd name="connsiteX5" fmla="*/ 1971675 w 1971675"/>
              <a:gd name="connsiteY5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522948 w 1971675"/>
              <a:gd name="connsiteY2" fmla="*/ 848528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971675"/>
              <a:gd name="connsiteY0" fmla="*/ 0 h 1085850"/>
              <a:gd name="connsiteX1" fmla="*/ 676275 w 1971675"/>
              <a:gd name="connsiteY1" fmla="*/ 200025 h 1085850"/>
              <a:gd name="connsiteX2" fmla="*/ 1208623 w 1971675"/>
              <a:gd name="connsiteY2" fmla="*/ 724703 h 1085850"/>
              <a:gd name="connsiteX3" fmla="*/ 1714500 w 1971675"/>
              <a:gd name="connsiteY3" fmla="*/ 1047750 h 1085850"/>
              <a:gd name="connsiteX4" fmla="*/ 1971675 w 1971675"/>
              <a:gd name="connsiteY4" fmla="*/ 1085850 h 1085850"/>
              <a:gd name="connsiteX0" fmla="*/ 0 w 1876425"/>
              <a:gd name="connsiteY0" fmla="*/ 0 h 1050394"/>
              <a:gd name="connsiteX1" fmla="*/ 676275 w 1876425"/>
              <a:gd name="connsiteY1" fmla="*/ 200025 h 1050394"/>
              <a:gd name="connsiteX2" fmla="*/ 1208623 w 1876425"/>
              <a:gd name="connsiteY2" fmla="*/ 724703 h 1050394"/>
              <a:gd name="connsiteX3" fmla="*/ 1714500 w 1876425"/>
              <a:gd name="connsiteY3" fmla="*/ 1047750 h 1050394"/>
              <a:gd name="connsiteX4" fmla="*/ 1876425 w 1876425"/>
              <a:gd name="connsiteY4" fmla="*/ 895350 h 1050394"/>
              <a:gd name="connsiteX0" fmla="*/ 0 w 1876425"/>
              <a:gd name="connsiteY0" fmla="*/ 0 h 895350"/>
              <a:gd name="connsiteX1" fmla="*/ 676275 w 1876425"/>
              <a:gd name="connsiteY1" fmla="*/ 200025 h 895350"/>
              <a:gd name="connsiteX2" fmla="*/ 1208623 w 1876425"/>
              <a:gd name="connsiteY2" fmla="*/ 724703 h 895350"/>
              <a:gd name="connsiteX3" fmla="*/ 1552575 w 1876425"/>
              <a:gd name="connsiteY3" fmla="*/ 876300 h 895350"/>
              <a:gd name="connsiteX4" fmla="*/ 1876425 w 1876425"/>
              <a:gd name="connsiteY4" fmla="*/ 895350 h 895350"/>
              <a:gd name="connsiteX0" fmla="*/ 0 w 2228850"/>
              <a:gd name="connsiteY0" fmla="*/ 298186 h 698236"/>
              <a:gd name="connsiteX1" fmla="*/ 1028700 w 2228850"/>
              <a:gd name="connsiteY1" fmla="*/ 2911 h 698236"/>
              <a:gd name="connsiteX2" fmla="*/ 1561048 w 2228850"/>
              <a:gd name="connsiteY2" fmla="*/ 527589 h 698236"/>
              <a:gd name="connsiteX3" fmla="*/ 1905000 w 2228850"/>
              <a:gd name="connsiteY3" fmla="*/ 679186 h 698236"/>
              <a:gd name="connsiteX4" fmla="*/ 2228850 w 2228850"/>
              <a:gd name="connsiteY4" fmla="*/ 698236 h 698236"/>
              <a:gd name="connsiteX0" fmla="*/ 0 w 2228850"/>
              <a:gd name="connsiteY0" fmla="*/ 0 h 400050"/>
              <a:gd name="connsiteX1" fmla="*/ 790575 w 2228850"/>
              <a:gd name="connsiteY1" fmla="*/ 571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228850"/>
              <a:gd name="connsiteY0" fmla="*/ 0 h 400050"/>
              <a:gd name="connsiteX1" fmla="*/ 895350 w 2228850"/>
              <a:gd name="connsiteY1" fmla="*/ 19050 h 400050"/>
              <a:gd name="connsiteX2" fmla="*/ 1561048 w 2228850"/>
              <a:gd name="connsiteY2" fmla="*/ 229403 h 400050"/>
              <a:gd name="connsiteX3" fmla="*/ 1905000 w 2228850"/>
              <a:gd name="connsiteY3" fmla="*/ 381000 h 400050"/>
              <a:gd name="connsiteX4" fmla="*/ 2228850 w 2228850"/>
              <a:gd name="connsiteY4" fmla="*/ 400050 h 400050"/>
              <a:gd name="connsiteX0" fmla="*/ 0 w 2871929"/>
              <a:gd name="connsiteY0" fmla="*/ 1101069 h 1482460"/>
              <a:gd name="connsiteX1" fmla="*/ 895350 w 2871929"/>
              <a:gd name="connsiteY1" fmla="*/ 1120119 h 1482460"/>
              <a:gd name="connsiteX2" fmla="*/ 1561048 w 2871929"/>
              <a:gd name="connsiteY2" fmla="*/ 1330472 h 1482460"/>
              <a:gd name="connsiteX3" fmla="*/ 1905000 w 2871929"/>
              <a:gd name="connsiteY3" fmla="*/ 1482069 h 1482460"/>
              <a:gd name="connsiteX4" fmla="*/ 2871929 w 2871929"/>
              <a:gd name="connsiteY4" fmla="*/ 437 h 1482460"/>
              <a:gd name="connsiteX0" fmla="*/ 0 w 2871929"/>
              <a:gd name="connsiteY0" fmla="*/ 1102369 h 1332676"/>
              <a:gd name="connsiteX1" fmla="*/ 895350 w 2871929"/>
              <a:gd name="connsiteY1" fmla="*/ 1121419 h 1332676"/>
              <a:gd name="connsiteX2" fmla="*/ 1561048 w 2871929"/>
              <a:gd name="connsiteY2" fmla="*/ 1331772 h 1332676"/>
              <a:gd name="connsiteX3" fmla="*/ 2100719 w 2871929"/>
              <a:gd name="connsiteY3" fmla="*/ 316173 h 1332676"/>
              <a:gd name="connsiteX4" fmla="*/ 2871929 w 2871929"/>
              <a:gd name="connsiteY4" fmla="*/ 1737 h 1332676"/>
              <a:gd name="connsiteX0" fmla="*/ 0 w 2871929"/>
              <a:gd name="connsiteY0" fmla="*/ 1102369 h 1150455"/>
              <a:gd name="connsiteX1" fmla="*/ 895350 w 2871929"/>
              <a:gd name="connsiteY1" fmla="*/ 1121419 h 1150455"/>
              <a:gd name="connsiteX2" fmla="*/ 1561048 w 2871929"/>
              <a:gd name="connsiteY2" fmla="*/ 698152 h 1150455"/>
              <a:gd name="connsiteX3" fmla="*/ 2100719 w 2871929"/>
              <a:gd name="connsiteY3" fmla="*/ 316173 h 1150455"/>
              <a:gd name="connsiteX4" fmla="*/ 2871929 w 2871929"/>
              <a:gd name="connsiteY4" fmla="*/ 1737 h 1150455"/>
              <a:gd name="connsiteX0" fmla="*/ 0 w 2871929"/>
              <a:gd name="connsiteY0" fmla="*/ 1102369 h 1104503"/>
              <a:gd name="connsiteX1" fmla="*/ 839433 w 2871929"/>
              <a:gd name="connsiteY1" fmla="*/ 954676 h 1104503"/>
              <a:gd name="connsiteX2" fmla="*/ 1561048 w 2871929"/>
              <a:gd name="connsiteY2" fmla="*/ 698152 h 1104503"/>
              <a:gd name="connsiteX3" fmla="*/ 2100719 w 2871929"/>
              <a:gd name="connsiteY3" fmla="*/ 316173 h 1104503"/>
              <a:gd name="connsiteX4" fmla="*/ 2871929 w 2871929"/>
              <a:gd name="connsiteY4" fmla="*/ 1737 h 1104503"/>
              <a:gd name="connsiteX0" fmla="*/ 0 w 2871929"/>
              <a:gd name="connsiteY0" fmla="*/ 1102369 h 1104990"/>
              <a:gd name="connsiteX1" fmla="*/ 839433 w 2871929"/>
              <a:gd name="connsiteY1" fmla="*/ 954676 h 1104990"/>
              <a:gd name="connsiteX2" fmla="*/ 1589010 w 2871929"/>
              <a:gd name="connsiteY2" fmla="*/ 564757 h 1104990"/>
              <a:gd name="connsiteX3" fmla="*/ 2100719 w 2871929"/>
              <a:gd name="connsiteY3" fmla="*/ 316173 h 1104990"/>
              <a:gd name="connsiteX4" fmla="*/ 2871929 w 2871929"/>
              <a:gd name="connsiteY4" fmla="*/ 1737 h 1104990"/>
              <a:gd name="connsiteX0" fmla="*/ 0 w 2871929"/>
              <a:gd name="connsiteY0" fmla="*/ 1102369 h 1106738"/>
              <a:gd name="connsiteX1" fmla="*/ 839433 w 2871929"/>
              <a:gd name="connsiteY1" fmla="*/ 954676 h 1106738"/>
              <a:gd name="connsiteX2" fmla="*/ 2100719 w 2871929"/>
              <a:gd name="connsiteY2" fmla="*/ 316173 h 1106738"/>
              <a:gd name="connsiteX3" fmla="*/ 2871929 w 2871929"/>
              <a:gd name="connsiteY3" fmla="*/ 1737 h 1106738"/>
              <a:gd name="connsiteX0" fmla="*/ 0 w 3291331"/>
              <a:gd name="connsiteY0" fmla="*/ 1102369 h 1106738"/>
              <a:gd name="connsiteX1" fmla="*/ 1258835 w 3291331"/>
              <a:gd name="connsiteY1" fmla="*/ 954676 h 1106738"/>
              <a:gd name="connsiteX2" fmla="*/ 2520121 w 3291331"/>
              <a:gd name="connsiteY2" fmla="*/ 316173 h 1106738"/>
              <a:gd name="connsiteX3" fmla="*/ 3291331 w 3291331"/>
              <a:gd name="connsiteY3" fmla="*/ 1737 h 1106738"/>
              <a:gd name="connsiteX0" fmla="*/ 0 w 3235410"/>
              <a:gd name="connsiteY0" fmla="*/ 1968232 h 1972601"/>
              <a:gd name="connsiteX1" fmla="*/ 1258835 w 3235410"/>
              <a:gd name="connsiteY1" fmla="*/ 1820539 h 1972601"/>
              <a:gd name="connsiteX2" fmla="*/ 2520121 w 3235410"/>
              <a:gd name="connsiteY2" fmla="*/ 1182036 h 1972601"/>
              <a:gd name="connsiteX3" fmla="*/ 3235410 w 3235410"/>
              <a:gd name="connsiteY3" fmla="*/ 542 h 1972601"/>
              <a:gd name="connsiteX0" fmla="*/ 0 w 3235410"/>
              <a:gd name="connsiteY0" fmla="*/ 1968550 h 1984776"/>
              <a:gd name="connsiteX1" fmla="*/ 1258835 w 3235410"/>
              <a:gd name="connsiteY1" fmla="*/ 1820857 h 1984776"/>
              <a:gd name="connsiteX2" fmla="*/ 2324400 w 3235410"/>
              <a:gd name="connsiteY2" fmla="*/ 715476 h 1984776"/>
              <a:gd name="connsiteX3" fmla="*/ 3235410 w 3235410"/>
              <a:gd name="connsiteY3" fmla="*/ 860 h 1984776"/>
              <a:gd name="connsiteX0" fmla="*/ 0 w 3235410"/>
              <a:gd name="connsiteY0" fmla="*/ 1970111 h 2013320"/>
              <a:gd name="connsiteX1" fmla="*/ 1258835 w 3235410"/>
              <a:gd name="connsiteY1" fmla="*/ 1822418 h 2013320"/>
              <a:gd name="connsiteX2" fmla="*/ 2115548 w 3235410"/>
              <a:gd name="connsiteY2" fmla="*/ 206178 h 2013320"/>
              <a:gd name="connsiteX3" fmla="*/ 3235410 w 3235410"/>
              <a:gd name="connsiteY3" fmla="*/ 2421 h 2013320"/>
              <a:gd name="connsiteX0" fmla="*/ 0 w 3527805"/>
              <a:gd name="connsiteY0" fmla="*/ 1532230 h 1879278"/>
              <a:gd name="connsiteX1" fmla="*/ 1551230 w 3527805"/>
              <a:gd name="connsiteY1" fmla="*/ 1822418 h 1879278"/>
              <a:gd name="connsiteX2" fmla="*/ 2407943 w 3527805"/>
              <a:gd name="connsiteY2" fmla="*/ 206178 h 1879278"/>
              <a:gd name="connsiteX3" fmla="*/ 3527805 w 3527805"/>
              <a:gd name="connsiteY3" fmla="*/ 2421 h 1879278"/>
              <a:gd name="connsiteX0" fmla="*/ 0 w 3527805"/>
              <a:gd name="connsiteY0" fmla="*/ 1532230 h 1535395"/>
              <a:gd name="connsiteX1" fmla="*/ 1363262 w 3527805"/>
              <a:gd name="connsiteY1" fmla="*/ 1275069 h 1535395"/>
              <a:gd name="connsiteX2" fmla="*/ 2407943 w 3527805"/>
              <a:gd name="connsiteY2" fmla="*/ 206178 h 1535395"/>
              <a:gd name="connsiteX3" fmla="*/ 3527805 w 3527805"/>
              <a:gd name="connsiteY3" fmla="*/ 2421 h 1535395"/>
              <a:gd name="connsiteX0" fmla="*/ 0 w 3653117"/>
              <a:gd name="connsiteY0" fmla="*/ 1021372 h 1304873"/>
              <a:gd name="connsiteX1" fmla="*/ 1488574 w 3653117"/>
              <a:gd name="connsiteY1" fmla="*/ 1275069 h 1304873"/>
              <a:gd name="connsiteX2" fmla="*/ 2533255 w 3653117"/>
              <a:gd name="connsiteY2" fmla="*/ 206178 h 1304873"/>
              <a:gd name="connsiteX3" fmla="*/ 3653117 w 3653117"/>
              <a:gd name="connsiteY3" fmla="*/ 2421 h 1304873"/>
              <a:gd name="connsiteX0" fmla="*/ 0 w 3653117"/>
              <a:gd name="connsiteY0" fmla="*/ 1021372 h 1030913"/>
              <a:gd name="connsiteX1" fmla="*/ 1321490 w 3653117"/>
              <a:gd name="connsiteY1" fmla="*/ 910173 h 1030913"/>
              <a:gd name="connsiteX2" fmla="*/ 2533255 w 3653117"/>
              <a:gd name="connsiteY2" fmla="*/ 206178 h 1030913"/>
              <a:gd name="connsiteX3" fmla="*/ 3653117 w 3653117"/>
              <a:gd name="connsiteY3" fmla="*/ 2421 h 1030913"/>
              <a:gd name="connsiteX0" fmla="*/ 0 w 3653117"/>
              <a:gd name="connsiteY0" fmla="*/ 1253071 h 1282911"/>
              <a:gd name="connsiteX1" fmla="*/ 1321490 w 3653117"/>
              <a:gd name="connsiteY1" fmla="*/ 1141872 h 1282911"/>
              <a:gd name="connsiteX2" fmla="*/ 2554142 w 3653117"/>
              <a:gd name="connsiteY2" fmla="*/ 0 h 1282911"/>
              <a:gd name="connsiteX3" fmla="*/ 3653117 w 3653117"/>
              <a:gd name="connsiteY3" fmla="*/ 234120 h 1282911"/>
              <a:gd name="connsiteX0" fmla="*/ 0 w 3653117"/>
              <a:gd name="connsiteY0" fmla="*/ 1107113 h 1128949"/>
              <a:gd name="connsiteX1" fmla="*/ 1321490 w 3653117"/>
              <a:gd name="connsiteY1" fmla="*/ 995914 h 1128949"/>
              <a:gd name="connsiteX2" fmla="*/ 2470599 w 3653117"/>
              <a:gd name="connsiteY2" fmla="*/ 0 h 1128949"/>
              <a:gd name="connsiteX3" fmla="*/ 3653117 w 3653117"/>
              <a:gd name="connsiteY3" fmla="*/ 88162 h 1128949"/>
              <a:gd name="connsiteX0" fmla="*/ 0 w 3653117"/>
              <a:gd name="connsiteY0" fmla="*/ 1107113 h 1128949"/>
              <a:gd name="connsiteX1" fmla="*/ 1321490 w 3653117"/>
              <a:gd name="connsiteY1" fmla="*/ 995914 h 1128949"/>
              <a:gd name="connsiteX2" fmla="*/ 2470599 w 3653117"/>
              <a:gd name="connsiteY2" fmla="*/ 0 h 1128949"/>
              <a:gd name="connsiteX3" fmla="*/ 3653117 w 3653117"/>
              <a:gd name="connsiteY3" fmla="*/ 88162 h 1128949"/>
              <a:gd name="connsiteX0" fmla="*/ 0 w 3653117"/>
              <a:gd name="connsiteY0" fmla="*/ 1107789 h 1129625"/>
              <a:gd name="connsiteX1" fmla="*/ 1321490 w 3653117"/>
              <a:gd name="connsiteY1" fmla="*/ 996590 h 1129625"/>
              <a:gd name="connsiteX2" fmla="*/ 2470599 w 3653117"/>
              <a:gd name="connsiteY2" fmla="*/ 676 h 1129625"/>
              <a:gd name="connsiteX3" fmla="*/ 3653117 w 3653117"/>
              <a:gd name="connsiteY3" fmla="*/ 88838 h 1129625"/>
              <a:gd name="connsiteX0" fmla="*/ 0 w 3492299"/>
              <a:gd name="connsiteY0" fmla="*/ 2350782 h 2351027"/>
              <a:gd name="connsiteX1" fmla="*/ 1160672 w 3492299"/>
              <a:gd name="connsiteY1" fmla="*/ 996590 h 2351027"/>
              <a:gd name="connsiteX2" fmla="*/ 2309781 w 3492299"/>
              <a:gd name="connsiteY2" fmla="*/ 676 h 2351027"/>
              <a:gd name="connsiteX3" fmla="*/ 3492299 w 3492299"/>
              <a:gd name="connsiteY3" fmla="*/ 88838 h 2351027"/>
              <a:gd name="connsiteX0" fmla="*/ 0 w 3492299"/>
              <a:gd name="connsiteY0" fmla="*/ 2350782 h 2352179"/>
              <a:gd name="connsiteX1" fmla="*/ 1757995 w 3492299"/>
              <a:gd name="connsiteY1" fmla="*/ 1825252 h 2352179"/>
              <a:gd name="connsiteX2" fmla="*/ 2309781 w 3492299"/>
              <a:gd name="connsiteY2" fmla="*/ 676 h 2352179"/>
              <a:gd name="connsiteX3" fmla="*/ 3492299 w 3492299"/>
              <a:gd name="connsiteY3" fmla="*/ 88838 h 2352179"/>
              <a:gd name="connsiteX0" fmla="*/ 0 w 3492299"/>
              <a:gd name="connsiteY0" fmla="*/ 2350782 h 2352179"/>
              <a:gd name="connsiteX1" fmla="*/ 1757995 w 3492299"/>
              <a:gd name="connsiteY1" fmla="*/ 1825252 h 2352179"/>
              <a:gd name="connsiteX2" fmla="*/ 2309781 w 3492299"/>
              <a:gd name="connsiteY2" fmla="*/ 676 h 2352179"/>
              <a:gd name="connsiteX3" fmla="*/ 3492299 w 3492299"/>
              <a:gd name="connsiteY3" fmla="*/ 88838 h 2352179"/>
              <a:gd name="connsiteX0" fmla="*/ 0 w 3492299"/>
              <a:gd name="connsiteY0" fmla="*/ 2350782 h 2360672"/>
              <a:gd name="connsiteX1" fmla="*/ 1757995 w 3492299"/>
              <a:gd name="connsiteY1" fmla="*/ 1825252 h 2360672"/>
              <a:gd name="connsiteX2" fmla="*/ 2309781 w 3492299"/>
              <a:gd name="connsiteY2" fmla="*/ 676 h 2360672"/>
              <a:gd name="connsiteX3" fmla="*/ 3492299 w 3492299"/>
              <a:gd name="connsiteY3" fmla="*/ 88838 h 236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299" h="2360672">
                <a:moveTo>
                  <a:pt x="0" y="2350782"/>
                </a:moveTo>
                <a:cubicBezTo>
                  <a:pt x="29765" y="2368641"/>
                  <a:pt x="1441954" y="2424106"/>
                  <a:pt x="1757995" y="1825252"/>
                </a:cubicBezTo>
                <a:cubicBezTo>
                  <a:pt x="2074036" y="1226398"/>
                  <a:pt x="1866605" y="268966"/>
                  <a:pt x="2309781" y="676"/>
                </a:cubicBezTo>
                <a:cubicBezTo>
                  <a:pt x="2650820" y="-7372"/>
                  <a:pt x="3368077" y="58676"/>
                  <a:pt x="3492299" y="88838"/>
                </a:cubicBezTo>
              </a:path>
            </a:pathLst>
          </a:cu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38100" dir="8700000" sx="80000" sy="80000" algn="ctr" rotWithShape="0">
              <a:schemeClr val="bg1"/>
            </a:outerShdw>
          </a:effectLst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900"/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323528" y="5615509"/>
            <a:ext cx="2066892" cy="804707"/>
          </a:xfrm>
          <a:prstGeom prst="parallelogram">
            <a:avLst>
              <a:gd name="adj" fmla="val 114132"/>
            </a:avLst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31000" contrast="4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0"/>
          </a:effectLst>
        </p:spPr>
        <p:txBody>
          <a:bodyPr wrap="none" anchor="ctr"/>
          <a:lstStyle/>
          <a:p>
            <a:pPr algn="ctr"/>
            <a:endParaRPr lang="ru-RU" sz="800"/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1742287" y="1769644"/>
            <a:ext cx="1538917" cy="806597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800"/>
          </a:p>
        </p:txBody>
      </p:sp>
      <p:cxnSp>
        <p:nvCxnSpPr>
          <p:cNvPr id="51" name="AutoShape 11"/>
          <p:cNvCxnSpPr>
            <a:cxnSpLocks noChangeShapeType="1"/>
            <a:stCxn id="49" idx="1"/>
            <a:endCxn id="59" idx="2"/>
          </p:cNvCxnSpPr>
          <p:nvPr/>
        </p:nvCxnSpPr>
        <p:spPr bwMode="auto">
          <a:xfrm rot="16200000" flipV="1">
            <a:off x="1256083" y="5055403"/>
            <a:ext cx="445629" cy="674583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2" name="AutoShape 11"/>
          <p:cNvCxnSpPr>
            <a:cxnSpLocks noChangeShapeType="1"/>
            <a:stCxn id="76" idx="0"/>
            <a:endCxn id="50" idx="1"/>
          </p:cNvCxnSpPr>
          <p:nvPr/>
        </p:nvCxnSpPr>
        <p:spPr bwMode="auto">
          <a:xfrm rot="5400000" flipH="1" flipV="1">
            <a:off x="620363" y="2432041"/>
            <a:ext cx="1381021" cy="862827"/>
          </a:xfrm>
          <a:prstGeom prst="curvedConnector2">
            <a:avLst/>
          </a:prstGeom>
          <a:ln w="15875">
            <a:solidFill>
              <a:schemeClr val="bg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3131840" y="5615509"/>
            <a:ext cx="2192371" cy="837827"/>
          </a:xfrm>
          <a:prstGeom prst="parallelogram">
            <a:avLst>
              <a:gd name="adj" fmla="val 114134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0" contrast="2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glow rad="1143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/>
            <a:endParaRPr lang="ru-RU" sz="800"/>
          </a:p>
        </p:txBody>
      </p: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971600" y="404664"/>
            <a:ext cx="3412434" cy="764948"/>
          </a:xfrm>
          <a:prstGeom prst="parallelogram">
            <a:avLst>
              <a:gd name="adj" fmla="val 114072"/>
            </a:avLst>
          </a:prstGeom>
          <a:blipFill>
            <a:blip r:embed="rId13">
              <a:extLst/>
            </a:blip>
            <a:stretch>
              <a:fillRect/>
            </a:stretch>
          </a:blipFill>
          <a:ln w="22225" cmpd="thickThin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6600000" scaled="0"/>
            </a:gra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8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</a:endParaRPr>
          </a:p>
        </p:txBody>
      </p:sp>
      <p:cxnSp>
        <p:nvCxnSpPr>
          <p:cNvPr id="55" name="AutoShape 12"/>
          <p:cNvCxnSpPr>
            <a:cxnSpLocks noChangeShapeType="1"/>
            <a:stCxn id="61" idx="0"/>
            <a:endCxn id="50" idx="3"/>
          </p:cNvCxnSpPr>
          <p:nvPr/>
        </p:nvCxnSpPr>
        <p:spPr bwMode="auto">
          <a:xfrm rot="16200000" flipV="1">
            <a:off x="3112517" y="2341631"/>
            <a:ext cx="1544089" cy="1206713"/>
          </a:xfrm>
          <a:prstGeom prst="curvedConnector2">
            <a:avLst/>
          </a:prstGeom>
          <a:ln w="15875">
            <a:solidFill>
              <a:schemeClr val="bg1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6" name="AutoShape 11"/>
          <p:cNvCxnSpPr>
            <a:cxnSpLocks noChangeShapeType="1"/>
          </p:cNvCxnSpPr>
          <p:nvPr/>
        </p:nvCxnSpPr>
        <p:spPr bwMode="auto">
          <a:xfrm rot="5400000" flipH="1" flipV="1">
            <a:off x="1727266" y="1523498"/>
            <a:ext cx="648910" cy="1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7" name="AutoShape 11"/>
          <p:cNvCxnSpPr>
            <a:cxnSpLocks noChangeShapeType="1"/>
          </p:cNvCxnSpPr>
          <p:nvPr/>
        </p:nvCxnSpPr>
        <p:spPr bwMode="auto">
          <a:xfrm rot="16200000" flipV="1">
            <a:off x="2490464" y="1497739"/>
            <a:ext cx="667273" cy="1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pic>
        <p:nvPicPr>
          <p:cNvPr id="59" name="Picture 2"/>
          <p:cNvPicPr>
            <a:picLocks noChangeArrowheads="1"/>
          </p:cNvPicPr>
          <p:nvPr/>
        </p:nvPicPr>
        <p:blipFill rotWithShape="1">
          <a:blip r:embed="rId14"/>
          <a:srcRect l="49960" t="18562" b="8317"/>
          <a:stretch/>
        </p:blipFill>
        <p:spPr bwMode="auto">
          <a:xfrm>
            <a:off x="396400" y="3789040"/>
            <a:ext cx="1490410" cy="1380840"/>
          </a:xfrm>
          <a:prstGeom prst="rect">
            <a:avLst/>
          </a:prstGeom>
          <a:noFill/>
          <a:ln>
            <a:noFill/>
          </a:ln>
          <a:effectLst>
            <a:outerShdw blurRad="165100" dist="35921" dir="2700000" algn="ctr" rotWithShape="0">
              <a:schemeClr val="bg1">
                <a:lumMod val="95000"/>
                <a:alpha val="8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 rotWithShape="1">
          <a:blip r:embed="rId15"/>
          <a:srcRect l="50000" t="18133" b="9425"/>
          <a:stretch/>
        </p:blipFill>
        <p:spPr bwMode="auto">
          <a:xfrm>
            <a:off x="3923928" y="3717032"/>
            <a:ext cx="1127977" cy="1315606"/>
          </a:xfrm>
          <a:prstGeom prst="rect">
            <a:avLst/>
          </a:prstGeom>
          <a:noFill/>
          <a:ln>
            <a:noFill/>
          </a:ln>
          <a:effectLst>
            <a:outerShdw blurRad="165100" dist="35921" dir="2700000" algn="ctr" rotWithShape="0">
              <a:schemeClr val="bg1">
                <a:lumMod val="95000"/>
                <a:alpha val="8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AutoShape 11"/>
          <p:cNvCxnSpPr>
            <a:cxnSpLocks noChangeShapeType="1"/>
            <a:stCxn id="53" idx="1"/>
            <a:endCxn id="61" idx="2"/>
          </p:cNvCxnSpPr>
          <p:nvPr/>
        </p:nvCxnSpPr>
        <p:spPr bwMode="auto">
          <a:xfrm rot="16200000" flipV="1">
            <a:off x="4305598" y="5214958"/>
            <a:ext cx="582871" cy="218231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64" name="TextBox 33"/>
          <p:cNvSpPr txBox="1">
            <a:spLocks noChangeArrowheads="1"/>
          </p:cNvSpPr>
          <p:nvPr/>
        </p:nvSpPr>
        <p:spPr bwMode="auto">
          <a:xfrm>
            <a:off x="872803" y="5733256"/>
            <a:ext cx="962893" cy="461665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pPr marL="0" indent="0"/>
            <a:r>
              <a:rPr lang="ru-RU" sz="1200" dirty="0"/>
              <a:t>ГГК-100/3</a:t>
            </a:r>
          </a:p>
          <a:p>
            <a:pPr marL="0" indent="0"/>
            <a:r>
              <a:rPr lang="ru-RU" sz="1200" dirty="0"/>
              <a:t>Лист </a:t>
            </a:r>
            <a:r>
              <a:rPr lang="en-US" sz="1200" dirty="0" smtClean="0"/>
              <a:t>N-45</a:t>
            </a:r>
            <a:endParaRPr lang="en-US" sz="1200" dirty="0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1354250" y="449311"/>
            <a:ext cx="2713694" cy="738664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листы ГГК-1000/3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N-45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N-46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легенде Алтае-Саянской серии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33"/>
          <p:cNvSpPr txBox="1">
            <a:spLocks noChangeArrowheads="1"/>
          </p:cNvSpPr>
          <p:nvPr/>
        </p:nvSpPr>
        <p:spPr bwMode="auto">
          <a:xfrm>
            <a:off x="3791084" y="5873748"/>
            <a:ext cx="962893" cy="461665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pPr marL="0" indent="0"/>
            <a:r>
              <a:rPr lang="ru-RU" sz="1200" dirty="0"/>
              <a:t>ГГК-100/3</a:t>
            </a:r>
          </a:p>
          <a:p>
            <a:pPr marL="0" indent="0"/>
            <a:r>
              <a:rPr lang="ru-RU" sz="1200" dirty="0"/>
              <a:t>Лист </a:t>
            </a:r>
            <a:r>
              <a:rPr lang="en-US" sz="1200" dirty="0" smtClean="0"/>
              <a:t>N-46</a:t>
            </a:r>
            <a:endParaRPr lang="en-US" sz="1200" dirty="0"/>
          </a:p>
        </p:txBody>
      </p:sp>
      <p:sp>
        <p:nvSpPr>
          <p:cNvPr id="76" name="TextBox 33"/>
          <p:cNvSpPr txBox="1">
            <a:spLocks noChangeArrowheads="1"/>
          </p:cNvSpPr>
          <p:nvPr/>
        </p:nvSpPr>
        <p:spPr bwMode="auto">
          <a:xfrm>
            <a:off x="135869" y="3553964"/>
            <a:ext cx="1487182" cy="523220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/>
              <a:t>Легенда листа  </a:t>
            </a:r>
            <a:r>
              <a:rPr lang="en-US" sz="1400" b="1" dirty="0" smtClean="0"/>
              <a:t>N-45</a:t>
            </a:r>
            <a:r>
              <a:rPr lang="ru-RU" sz="1400" b="1" dirty="0" smtClean="0"/>
              <a:t> в БД</a:t>
            </a:r>
            <a:endParaRPr lang="ru-RU" sz="1400" b="1" dirty="0"/>
          </a:p>
        </p:txBody>
      </p:sp>
      <p:sp>
        <p:nvSpPr>
          <p:cNvPr id="77" name="TextBox 33"/>
          <p:cNvSpPr txBox="1">
            <a:spLocks noChangeArrowheads="1"/>
          </p:cNvSpPr>
          <p:nvPr/>
        </p:nvSpPr>
        <p:spPr bwMode="auto">
          <a:xfrm>
            <a:off x="371658" y="2543742"/>
            <a:ext cx="1250302" cy="523220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 smtClean="0"/>
              <a:t>Таблица корреляции</a:t>
            </a:r>
          </a:p>
        </p:txBody>
      </p:sp>
      <p:sp>
        <p:nvSpPr>
          <p:cNvPr id="79" name="TextBox 33"/>
          <p:cNvSpPr txBox="1">
            <a:spLocks noChangeArrowheads="1"/>
          </p:cNvSpPr>
          <p:nvPr/>
        </p:nvSpPr>
        <p:spPr bwMode="auto">
          <a:xfrm>
            <a:off x="3745025" y="2855951"/>
            <a:ext cx="1260140" cy="523220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defRPr sz="1400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Таблица корреляции</a:t>
            </a:r>
          </a:p>
        </p:txBody>
      </p:sp>
      <p:sp>
        <p:nvSpPr>
          <p:cNvPr id="80" name="TextBox 33"/>
          <p:cNvSpPr txBox="1">
            <a:spLocks noChangeArrowheads="1"/>
          </p:cNvSpPr>
          <p:nvPr/>
        </p:nvSpPr>
        <p:spPr bwMode="auto">
          <a:xfrm>
            <a:off x="1873706" y="2233609"/>
            <a:ext cx="1407499" cy="954107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b="1" dirty="0" smtClean="0"/>
              <a:t>Легенда</a:t>
            </a:r>
            <a:endParaRPr lang="en-US" sz="1400" b="1" dirty="0" smtClean="0"/>
          </a:p>
          <a:p>
            <a:pPr algn="ctr">
              <a:defRPr/>
            </a:pPr>
            <a:r>
              <a:rPr lang="ru-RU" sz="1400" b="1" dirty="0" smtClean="0"/>
              <a:t>Алтае-Саянской серии в БД</a:t>
            </a:r>
            <a:endParaRPr lang="ru-RU" sz="1400" b="1" dirty="0"/>
          </a:p>
        </p:txBody>
      </p:sp>
      <p:sp>
        <p:nvSpPr>
          <p:cNvPr id="78" name="TextBox 33"/>
          <p:cNvSpPr txBox="1">
            <a:spLocks noChangeArrowheads="1"/>
          </p:cNvSpPr>
          <p:nvPr/>
        </p:nvSpPr>
        <p:spPr bwMode="auto">
          <a:xfrm>
            <a:off x="3995936" y="3624186"/>
            <a:ext cx="1436274" cy="523220"/>
          </a:xfrm>
          <a:prstGeom prst="rect">
            <a:avLst/>
          </a:prstGeom>
          <a:solidFill>
            <a:srgbClr val="AEBA98">
              <a:alpha val="74000"/>
            </a:srgb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/>
              <a:t>Легенда листа  </a:t>
            </a:r>
            <a:r>
              <a:rPr lang="en-US" sz="1400" b="1" dirty="0"/>
              <a:t>N</a:t>
            </a:r>
            <a:r>
              <a:rPr lang="en-US" sz="1400" b="1" dirty="0" smtClean="0"/>
              <a:t>-4</a:t>
            </a:r>
            <a:r>
              <a:rPr lang="ru-RU" sz="1400" b="1" dirty="0" smtClean="0"/>
              <a:t>6 в БД</a:t>
            </a:r>
            <a:endParaRPr lang="ru-RU" sz="1400" b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-93191" y="-646331"/>
            <a:ext cx="9180513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Прямая соединительная линия 80"/>
          <p:cNvCxnSpPr/>
          <p:nvPr/>
        </p:nvCxnSpPr>
        <p:spPr bwMode="auto">
          <a:xfrm flipH="1">
            <a:off x="-3204864" y="-752163"/>
            <a:ext cx="18257" cy="3429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5724128" y="145233"/>
            <a:ext cx="323517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Увязка в БД  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полистных легенд  с  Легендой Серии дает возможность 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использовать Легенду серии как сводную для нескольких смежных листов и обеспечивает возможность увязки пространственных геологических  данных и построения основы для «бесшовной карты»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Блок-схема: узел 10"/>
          <p:cNvSpPr>
            <a:spLocks noChangeAspect="1"/>
          </p:cNvSpPr>
          <p:nvPr/>
        </p:nvSpPr>
        <p:spPr bwMode="auto">
          <a:xfrm>
            <a:off x="10007447" y="-932163"/>
            <a:ext cx="360000" cy="360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58" name="Блок-схема: узел 57"/>
          <p:cNvSpPr>
            <a:spLocks noChangeAspect="1"/>
          </p:cNvSpPr>
          <p:nvPr/>
        </p:nvSpPr>
        <p:spPr bwMode="auto">
          <a:xfrm>
            <a:off x="-2052736" y="1831376"/>
            <a:ext cx="360000" cy="360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 bwMode="auto">
          <a:xfrm>
            <a:off x="5580112" y="0"/>
            <a:ext cx="1282" cy="685609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33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МГК33">
  <a:themeElements>
    <a:clrScheme name="шаблон для МГК3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для МГК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шаблон для МГК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45554</TotalTime>
  <Words>2610</Words>
  <Application>Microsoft Office PowerPoint</Application>
  <PresentationFormat>Экран (4:3)</PresentationFormat>
  <Paragraphs>431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шаблон для МГК33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интегрированной базы данных растровых Государственных геологических карт Российской Федерации</dc:title>
  <dc:creator>BGV</dc:creator>
  <cp:lastModifiedBy>Снежко Виктор Викторович</cp:lastModifiedBy>
  <cp:revision>841</cp:revision>
  <cp:lastPrinted>2013-04-15T15:59:12Z</cp:lastPrinted>
  <dcterms:created xsi:type="dcterms:W3CDTF">2008-05-09T15:01:28Z</dcterms:created>
  <dcterms:modified xsi:type="dcterms:W3CDTF">2013-04-29T08:43:05Z</dcterms:modified>
</cp:coreProperties>
</file>