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69" r:id="rId3"/>
    <p:sldId id="266" r:id="rId4"/>
    <p:sldId id="270" r:id="rId5"/>
    <p:sldId id="271" r:id="rId6"/>
    <p:sldId id="258" r:id="rId7"/>
    <p:sldId id="259" r:id="rId8"/>
    <p:sldId id="260" r:id="rId9"/>
    <p:sldId id="274" r:id="rId10"/>
    <p:sldId id="261" r:id="rId11"/>
    <p:sldId id="277" r:id="rId12"/>
    <p:sldId id="262" r:id="rId13"/>
    <p:sldId id="263" r:id="rId14"/>
    <p:sldId id="264" r:id="rId15"/>
    <p:sldId id="265" r:id="rId16"/>
    <p:sldId id="276" r:id="rId17"/>
    <p:sldId id="272" r:id="rId18"/>
    <p:sldId id="278" r:id="rId19"/>
    <p:sldId id="273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2CB30B-2EF5-4AEB-BD15-0A05087337ED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0CF053-2D0C-47E7-B034-7CC8F46E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                   </a:t>
            </a:r>
            <a:r>
              <a:rPr lang="ru-RU" sz="1800" b="1" dirty="0" smtClean="0">
                <a:solidFill>
                  <a:srgbClr val="002060"/>
                </a:solidFill>
              </a:rPr>
              <a:t> Блюман Б.А., Масайтис В.Л., Маслов А.Т., Лебедева О.Ю.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                                                                                           (ФГУП «ВСЕГЕИ») 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Электронный </a:t>
            </a:r>
            <a:r>
              <a:rPr lang="ru-RU" sz="4000" b="1" dirty="0">
                <a:solidFill>
                  <a:srgbClr val="002060"/>
                </a:solidFill>
              </a:rPr>
              <a:t>петрографический справочник – новые возможности диагностики горных пород при геологических исследованиях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Электронный петрографический справочник-определитель магматических, метаморфических и осадочных горных пород» для оперативного использования при создании Госгеолкарт-1000/3 и 200/2 для территории Российской Федерации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oris_Blyuman\Рабочий стол\Gesteine - 004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0160" cy="1196752"/>
          </a:xfrm>
          <a:prstGeom prst="rect">
            <a:avLst/>
          </a:prstGeom>
          <a:noFill/>
        </p:spPr>
      </p:pic>
      <p:pic>
        <p:nvPicPr>
          <p:cNvPr id="1027" name="Picture 3" descr="C:\Documents and Settings\Boris_Blyuman\Рабочий стол\Fig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1224136" cy="115212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31640" y="1628800"/>
            <a:ext cx="223224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Гранит.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Забайкалье.Диаметр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8мм.Порода состоит из равных количеств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калтевого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полевого шпата и кислого плагиоклаза, кварца и редких чешуек биотита. Структура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гипидиоморфнозернистая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гранитовая.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[1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1475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+mj-lt"/>
              </a:rPr>
              <a:t>Биотитовый гранит. Полевые шпаты розовые до телесного цвета с вполне различимой спайностью, – кварц белый до серого, </a:t>
            </a:r>
            <a:r>
              <a:rPr lang="ru-RU" sz="800" dirty="0" err="1" smtClean="0">
                <a:solidFill>
                  <a:srgbClr val="002060"/>
                </a:solidFill>
                <a:latin typeface="+mj-lt"/>
              </a:rPr>
              <a:t>биотит-темные</a:t>
            </a:r>
            <a:r>
              <a:rPr lang="ru-RU" sz="800" dirty="0" smtClean="0">
                <a:solidFill>
                  <a:srgbClr val="002060"/>
                </a:solidFill>
                <a:latin typeface="+mj-lt"/>
              </a:rPr>
              <a:t> агрегаты (например, центр иллюстрации слева) .;;Финляндия 12 × 8 см [2]</a:t>
            </a:r>
            <a:endParaRPr lang="ru-RU" sz="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0" name="Picture 6" descr="C:\Documents and Settings\Boris_Blyuman\Рабочий стол\Fig_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1296144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69269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Магматические породы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2924944"/>
            <a:ext cx="328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Метаморфические породы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013176"/>
            <a:ext cx="247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Осадочные породы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1" name="Picture 7" descr="C:\Public\231_1_Гней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1584176" cy="11521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3501008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+mj-lt"/>
              </a:rPr>
              <a:t>Биотитовый гнейс с отчетливо выраженной </a:t>
            </a:r>
            <a:r>
              <a:rPr lang="ru-RU" sz="800" dirty="0" err="1" smtClean="0">
                <a:solidFill>
                  <a:srgbClr val="002060"/>
                </a:solidFill>
                <a:latin typeface="+mj-lt"/>
              </a:rPr>
              <a:t>гнейсовидной</a:t>
            </a:r>
            <a:r>
              <a:rPr lang="ru-RU" sz="800" dirty="0" smtClean="0">
                <a:solidFill>
                  <a:srgbClr val="002060"/>
                </a:solidFill>
                <a:latin typeface="+mj-lt"/>
              </a:rPr>
              <a:t> текстурой , подчеркиваемой ориентированным расположением и чередованием  полос, обогащенных биотитом и светлым полевым шпатом.. </a:t>
            </a:r>
            <a:r>
              <a:rPr lang="ru-RU" sz="800" dirty="0" err="1" smtClean="0">
                <a:solidFill>
                  <a:srgbClr val="002060"/>
                </a:solidFill>
                <a:latin typeface="+mj-lt"/>
              </a:rPr>
              <a:t>Муггенбрунн</a:t>
            </a:r>
            <a:r>
              <a:rPr lang="ru-RU" sz="800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ru-RU" sz="800" dirty="0" err="1" smtClean="0">
                <a:solidFill>
                  <a:srgbClr val="002060"/>
                </a:solidFill>
                <a:latin typeface="+mj-lt"/>
              </a:rPr>
              <a:t>Шварцвальд;Размер</a:t>
            </a:r>
            <a:r>
              <a:rPr lang="ru-RU" sz="800" dirty="0" smtClean="0">
                <a:solidFill>
                  <a:srgbClr val="002060"/>
                </a:solidFill>
                <a:latin typeface="+mj-lt"/>
              </a:rPr>
              <a:t> образца  8 × 12 см</a:t>
            </a:r>
            <a:endParaRPr lang="ru-RU" sz="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4005064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dirty="0" err="1" smtClean="0">
                <a:solidFill>
                  <a:srgbClr val="002060"/>
                </a:solidFill>
                <a:latin typeface="Arial"/>
              </a:rPr>
              <a:t>Биотит-плагиоклазовый</a:t>
            </a:r>
            <a:r>
              <a:rPr lang="ru-RU" sz="80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800" dirty="0" err="1" smtClean="0">
                <a:solidFill>
                  <a:srgbClr val="002060"/>
                </a:solidFill>
                <a:latin typeface="Arial"/>
              </a:rPr>
              <a:t>гнейс.Оз.Байкал.Порода</a:t>
            </a:r>
            <a:r>
              <a:rPr lang="ru-RU" sz="800" dirty="0" smtClean="0">
                <a:solidFill>
                  <a:srgbClr val="002060"/>
                </a:solidFill>
                <a:latin typeface="Arial"/>
              </a:rPr>
              <a:t> состоит из </a:t>
            </a:r>
            <a:r>
              <a:rPr lang="ru-RU" sz="800" dirty="0" err="1" smtClean="0">
                <a:solidFill>
                  <a:srgbClr val="002060"/>
                </a:solidFill>
                <a:latin typeface="Arial"/>
              </a:rPr>
              <a:t>кристаллобластовых</a:t>
            </a:r>
            <a:r>
              <a:rPr lang="ru-RU" sz="800" dirty="0" smtClean="0">
                <a:solidFill>
                  <a:srgbClr val="002060"/>
                </a:solidFill>
                <a:latin typeface="Arial"/>
              </a:rPr>
              <a:t> более или менее </a:t>
            </a:r>
            <a:r>
              <a:rPr lang="ru-RU" sz="800" dirty="0" err="1" smtClean="0">
                <a:solidFill>
                  <a:srgbClr val="002060"/>
                </a:solidFill>
                <a:latin typeface="Arial"/>
              </a:rPr>
              <a:t>изометричных</a:t>
            </a:r>
            <a:r>
              <a:rPr lang="ru-RU" sz="800" dirty="0" smtClean="0">
                <a:solidFill>
                  <a:srgbClr val="002060"/>
                </a:solidFill>
                <a:latin typeface="Arial"/>
              </a:rPr>
              <a:t> зерен плагиоклаза и кварца и пластинок биотита. В качестве примеси встречается гранат. Сланцеватость породы кристаллизационная и обусловлена ориентированным расположением пластинок биотита. Структура лепидогранобластовая. Текстура </a:t>
            </a:r>
            <a:r>
              <a:rPr lang="ru-RU" sz="800" dirty="0" err="1" smtClean="0">
                <a:solidFill>
                  <a:srgbClr val="002060"/>
                </a:solidFill>
                <a:latin typeface="Arial"/>
              </a:rPr>
              <a:t>гнейсовидная</a:t>
            </a:r>
            <a:r>
              <a:rPr lang="ru-RU" sz="800" dirty="0" smtClean="0">
                <a:solidFill>
                  <a:srgbClr val="002060"/>
                </a:solidFill>
                <a:latin typeface="Arial"/>
              </a:rPr>
              <a:t> [1].</a:t>
            </a:r>
            <a:endParaRPr lang="ru-RU" sz="8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" name="Picture 2" descr="C:\Public\первый слайд\389_02_1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4725144"/>
            <a:ext cx="1440160" cy="1601492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6260495"/>
            <a:ext cx="2592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Органогенно-детритовый известняк, состоящий из обломков мшанок,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брахиопод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и трилобитов.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Ордовик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, Ленинградская область. [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3]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C:\Public\первый слайд\трилоби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941168"/>
            <a:ext cx="1296144" cy="1138485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139952" y="5743128"/>
            <a:ext cx="3419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Известняк органогенно-детритовый. Для структуры характерно обилие детрита, представленного обломками щитов трилобитов, (в центре), раковин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брахиопод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(в нижней части), сцементированных среднезернистым кальцитом.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[3]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это делается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oris_Blyuman\Рабочий стол\Магм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2924944"/>
          </a:xfrm>
          <a:prstGeom prst="rect">
            <a:avLst/>
          </a:prstGeom>
          <a:noFill/>
        </p:spPr>
      </p:pic>
      <p:pic>
        <p:nvPicPr>
          <p:cNvPr id="18435" name="Picture 3" descr="C:\Documents and Settings\Boris_Blyuman\Рабочий стол\Магма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3654425" cy="2719387"/>
          </a:xfrm>
          <a:prstGeom prst="rect">
            <a:avLst/>
          </a:prstGeom>
          <a:noFill/>
        </p:spPr>
      </p:pic>
      <p:pic>
        <p:nvPicPr>
          <p:cNvPr id="18436" name="Picture 4" descr="C:\Documents and Settings\Boris_Blyuman\Рабочий стол\Магма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3746500" cy="2736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188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Группы магматических - пород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132856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Внутригрупповые разновидности  магматических пород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3320" y="621166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Петрографическая характеристика разновидностей   магматических пород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ublic\Метаморфизм\Мета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996952"/>
          </a:xfrm>
          <a:prstGeom prst="rect">
            <a:avLst/>
          </a:prstGeom>
          <a:noFill/>
        </p:spPr>
      </p:pic>
      <p:pic>
        <p:nvPicPr>
          <p:cNvPr id="1027" name="Picture 3" descr="C:\Public\Метаморфизм\Мета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4183856" cy="2736304"/>
          </a:xfrm>
          <a:prstGeom prst="rect">
            <a:avLst/>
          </a:prstGeom>
          <a:noFill/>
        </p:spPr>
      </p:pic>
      <p:pic>
        <p:nvPicPr>
          <p:cNvPr id="1028" name="Picture 4" descr="C:\Public\Метаморфизм\Мета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744416" cy="2448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3" y="836712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Группы метаморфических пород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636912"/>
            <a:ext cx="3366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Внутригрупповые разновидности метаморфических пород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6211669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Петрографическая характеристика разновидности метаморфической породы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oris_Blyuman\Рабочий стол\3 группы осадоч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08512" cy="2664296"/>
          </a:xfrm>
          <a:prstGeom prst="rect">
            <a:avLst/>
          </a:prstGeom>
          <a:noFill/>
        </p:spPr>
      </p:pic>
      <p:pic>
        <p:nvPicPr>
          <p:cNvPr id="1027" name="Picture 3" descr="C:\Documents and Settings\Boris_Blyuman\Рабочий стол\карбонаты в груп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852936"/>
            <a:ext cx="4678363" cy="2808312"/>
          </a:xfrm>
          <a:prstGeom prst="rect">
            <a:avLst/>
          </a:prstGeom>
          <a:noFill/>
        </p:spPr>
      </p:pic>
      <p:pic>
        <p:nvPicPr>
          <p:cNvPr id="1028" name="Picture 4" descr="C:\Documents and Settings\Boris_Blyuman\Рабочий стол\шлиф коралового известня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365103"/>
            <a:ext cx="2304256" cy="24928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1196752"/>
            <a:ext cx="4151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Группы осадочных пород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852936"/>
            <a:ext cx="2646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Внутригрупповые разновидности осадочных пород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581128"/>
            <a:ext cx="248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Петрографическая характеристика разновидности осадочной породы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5134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Руководство по применению справочника в полевых и камеральных условиях будет содержать  :</a:t>
            </a:r>
          </a:p>
          <a:p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-характеристику принципов выделения, полевой и камеральной  диагностики групп магматических,  метаморфических и осадочных пород; 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-принципов построения справочника и размещения в нем графической и текстовой информации по группам магматических, метаморфических и осадочных пород; 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-описание процедур использования справочника-определителя магматических метаморфических и осадочных пород в полевых  и камеральных условиях; </a:t>
            </a:r>
          </a:p>
          <a:p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рекомендации по методам адаптации электронного справочника к различным платформам, операционным системам    электронный устройств (ПК, ноутбук, планшет, смартфон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Как это </a:t>
            </a:r>
            <a:r>
              <a:rPr lang="ru-RU" sz="3600" dirty="0" smtClean="0">
                <a:solidFill>
                  <a:srgbClr val="002060"/>
                </a:solidFill>
              </a:rPr>
              <a:t>будет </a:t>
            </a:r>
            <a:r>
              <a:rPr lang="ru-RU" sz="3600" dirty="0" smtClean="0">
                <a:solidFill>
                  <a:srgbClr val="002060"/>
                </a:solidFill>
              </a:rPr>
              <a:t>выглядеть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Public\техника\ноутб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80112" cy="4509120"/>
          </a:xfrm>
          <a:prstGeom prst="rect">
            <a:avLst/>
          </a:prstGeom>
          <a:noFill/>
        </p:spPr>
      </p:pic>
      <p:pic>
        <p:nvPicPr>
          <p:cNvPr id="27651" name="Picture 3" descr="C:\Public\техника\планш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3960440" cy="3083347"/>
          </a:xfrm>
          <a:prstGeom prst="rect">
            <a:avLst/>
          </a:prstGeom>
          <a:noFill/>
        </p:spPr>
      </p:pic>
      <p:pic>
        <p:nvPicPr>
          <p:cNvPr id="27652" name="Picture 4" descr="C:\Public\техника\смарт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149080"/>
            <a:ext cx="1368152" cy="225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Рекомендации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Представляется возможным и целесообразным создание подобных электронных справочников- определителей : ископаемой фауны и флоры, минералов , руд , так же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ориентированных для оперативного их использования в полевых и камеральных условиях в процессе составления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Госгеолкарт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1000/3 и 100/2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89844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          О термине «описательная петрография».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В той части науки, с которой мы будем иметь дело…. присвоено название собственно петрографии или описательной петрографии. … мы должны остановиться прежде всего на изложении фактического материала , касающегося физиографии горных пород, 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будем лишь иногда касаться общих вопросов генезиса и взаимных соотношений пород….. Более подробное рассмотрение этих вопросов возможно только тогда, когда изучающий петрографию в достаточной мере уже овладел фактическим знанием горных пород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sz="2400" b="1" dirty="0" smtClean="0">
                <a:latin typeface="+mj-lt"/>
              </a:rPr>
              <a:t>Академик </a:t>
            </a:r>
            <a:r>
              <a:rPr lang="ru-RU" sz="2400" b="1" dirty="0" err="1" smtClean="0">
                <a:latin typeface="+mj-lt"/>
              </a:rPr>
              <a:t>А.Н.Заварицкий</a:t>
            </a:r>
            <a:r>
              <a:rPr lang="ru-RU" sz="2400" b="1" dirty="0" smtClean="0">
                <a:latin typeface="+mj-lt"/>
              </a:rPr>
              <a:t>. Изверженные горные породы, Изд.АН СССР .М.1955 . стр.7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5293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создания электронного справочника- определителя -адаптация материалов классической описательной петрографии к современным возможностям компьютерных технологий и их применения в условиях полевых и камеральных работ при составлении </a:t>
            </a:r>
            <a:r>
              <a:rPr lang="ru-RU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Госгеолкарт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1000/3 и 200/2.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oris_Blyuman\Рабочий стол\Ж-2000\img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2888605" cy="2690614"/>
          </a:xfrm>
          <a:prstGeom prst="rect">
            <a:avLst/>
          </a:prstGeom>
          <a:noFill/>
        </p:spPr>
      </p:pic>
      <p:pic>
        <p:nvPicPr>
          <p:cNvPr id="1027" name="Picture 3" descr="C:\Documents and Settings\Boris_Blyuman\Рабочий стол\Ж-2000\img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456384" cy="2592288"/>
          </a:xfrm>
          <a:prstGeom prst="rect">
            <a:avLst/>
          </a:prstGeom>
          <a:noFill/>
        </p:spPr>
      </p:pic>
      <p:pic>
        <p:nvPicPr>
          <p:cNvPr id="1028" name="Picture 4" descr="C:\Documents and Settings\Boris_Blyuman\Рабочий стол\Ж-2000\Жданов Атлас-1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16632"/>
            <a:ext cx="4536504" cy="2520280"/>
          </a:xfrm>
          <a:prstGeom prst="rect">
            <a:avLst/>
          </a:prstGeom>
          <a:noFill/>
        </p:spPr>
      </p:pic>
      <p:pic>
        <p:nvPicPr>
          <p:cNvPr id="1030" name="Picture 6" descr="C:\Documents and Settings\Boris_Blyuman\Рабочий стол\Ж-2000\Шл 1-ме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77073"/>
            <a:ext cx="3563888" cy="2780928"/>
          </a:xfrm>
          <a:prstGeom prst="rect">
            <a:avLst/>
          </a:prstGeom>
          <a:noFill/>
        </p:spPr>
      </p:pic>
      <p:pic>
        <p:nvPicPr>
          <p:cNvPr id="1031" name="Picture 7" descr="C:\Documents and Settings\Boris_Blyuman\Рабочий стол\Ж-2000\Шл 2-маг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3096344" cy="25660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92280" y="4046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2000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-61555"/>
            <a:ext cx="8676456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Министерство природных ресурсов РФ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Всероссийский научно-исследовательский геологический институт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им. А.П. Карпинского (ВСЕГЕИ)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Справочное пособие по кристаллическим породам России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Редактор-составитель Жданов В.В.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Авторы: Бузкова Н.Г., Жданов В.В., Орлова М.П., Костин А.Е., Лисицын А.В.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Санкт-Петербург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ВСЕГЕИ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2004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Boris_Blyuman\Рабочий стол\Ж-2004\Жданов Атлас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340768"/>
          </a:xfrm>
          <a:prstGeom prst="rect">
            <a:avLst/>
          </a:prstGeom>
          <a:noFill/>
        </p:spPr>
      </p:pic>
      <p:pic>
        <p:nvPicPr>
          <p:cNvPr id="2051" name="Picture 3" descr="C:\Documents and Settings\Boris_Blyuman\Рабочий стол\Ж-2004\Magma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590800" cy="2001837"/>
          </a:xfrm>
          <a:prstGeom prst="rect">
            <a:avLst/>
          </a:prstGeom>
          <a:noFill/>
        </p:spPr>
      </p:pic>
      <p:pic>
        <p:nvPicPr>
          <p:cNvPr id="2054" name="Picture 6" descr="C:\Documents and Settings\Boris_Blyuman\Рабочий стол\Ж-2004\Magma\1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2637755" cy="2448272"/>
          </a:xfrm>
          <a:prstGeom prst="rect">
            <a:avLst/>
          </a:prstGeom>
          <a:noFill/>
        </p:spPr>
      </p:pic>
      <p:pic>
        <p:nvPicPr>
          <p:cNvPr id="2055" name="Picture 7" descr="C:\Documents and Settings\Boris_Blyuman\Рабочий стол\Ж-2004\Magma\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348880"/>
            <a:ext cx="2304256" cy="2232247"/>
          </a:xfrm>
          <a:prstGeom prst="rect">
            <a:avLst/>
          </a:prstGeom>
          <a:noFill/>
        </p:spPr>
      </p:pic>
      <p:pic>
        <p:nvPicPr>
          <p:cNvPr id="2056" name="Picture 8" descr="C:\Documents and Settings\Boris_Blyuman\Рабочий стол\Ж-2004\Magma\2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21088"/>
            <a:ext cx="2304256" cy="2376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740352" y="54868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2004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9" name="Picture 11" descr="C:\Public\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348880"/>
            <a:ext cx="2341563" cy="2166937"/>
          </a:xfrm>
          <a:prstGeom prst="rect">
            <a:avLst/>
          </a:prstGeom>
          <a:noFill/>
        </p:spPr>
      </p:pic>
      <p:pic>
        <p:nvPicPr>
          <p:cNvPr id="2060" name="Picture 12" descr="C:\Public\22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221088"/>
            <a:ext cx="2520280" cy="236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oris_Blyuman\Рабочий стол\Зав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1944216" cy="2808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1955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 descr="C:\Documents and Settings\Boris_Blyuman\Рабочий стол\Пол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4704"/>
            <a:ext cx="2016224" cy="2808312"/>
          </a:xfrm>
          <a:prstGeom prst="rect">
            <a:avLst/>
          </a:prstGeom>
          <a:noFill/>
        </p:spPr>
      </p:pic>
      <p:pic>
        <p:nvPicPr>
          <p:cNvPr id="1028" name="Picture 4" descr="C:\Documents and Settings\Boris_Blyuman\Рабочий стол\Пол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2016224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89148" y="324433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1949,1966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89148" y="3244334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1949,1966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2606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1949,1966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33" name="Picture 9" descr="C:\Public\обложки Хабаков\Хабаков Т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33056"/>
            <a:ext cx="1944215" cy="2706588"/>
          </a:xfrm>
          <a:prstGeom prst="rect">
            <a:avLst/>
          </a:prstGeom>
          <a:noFill/>
        </p:spPr>
      </p:pic>
      <p:pic>
        <p:nvPicPr>
          <p:cNvPr id="1034" name="Picture 10" descr="C:\Public\обложки Хабаков\Хабаков Т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933056"/>
            <a:ext cx="1944215" cy="2708920"/>
          </a:xfrm>
          <a:prstGeom prst="rect">
            <a:avLst/>
          </a:prstGeom>
          <a:noFill/>
        </p:spPr>
      </p:pic>
      <p:pic>
        <p:nvPicPr>
          <p:cNvPr id="1035" name="Picture 11" descr="C:\Public\обложки Хабаков\Хабаков Т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3933056"/>
            <a:ext cx="1872209" cy="278092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4" y="357301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1962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3573016"/>
            <a:ext cx="1115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1969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357301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1973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115452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Электронный петрографический справочник-определитель магматических, метаморфических, осадочных пород, включающий: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фотоизображения и текстовое описание образцов и шлифов не менее  200  представительных образцов магматических, 90 метаморфических и 70 осадочных пород 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- руководство по применению справочника в полевых и камеральных условиях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в части фотоизображений , графических изображений шлифов  и текстовой их характеристики по магматическим  породам будут представлены фото и текстовые материалы по следующим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группам магматических (интрузивных и эффузивных ) пород: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гранита-риолита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гранодиорита-дацита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, диорита-андезита, габбро-базальта, сиенита-трахита, нефелинового сиенита -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фонолита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, щелочных габброидных и базальтоидных пород,  ультраосновных бесполевошпатовых пород,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лампроитов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, кимберлитов и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несиликатных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пород</a:t>
            </a:r>
          </a:p>
          <a:p>
            <a:r>
              <a:rPr lang="x-none" sz="1600" b="1" smtClean="0">
                <a:solidFill>
                  <a:srgbClr val="FFC000"/>
                </a:solidFill>
                <a:latin typeface="+mj-lt"/>
              </a:rPr>
              <a:t>-- в части фотоизображений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, </a:t>
            </a:r>
            <a:r>
              <a:rPr lang="x-none" sz="1600" b="1" smtClean="0">
                <a:solidFill>
                  <a:srgbClr val="FFC000"/>
                </a:solidFill>
                <a:latin typeface="+mj-lt"/>
              </a:rPr>
              <a:t>графически</a:t>
            </a:r>
            <a:r>
              <a:rPr lang="ru-RU" sz="1600" b="1" dirty="0" err="1" smtClean="0">
                <a:solidFill>
                  <a:srgbClr val="FFC000"/>
                </a:solidFill>
                <a:latin typeface="+mj-lt"/>
              </a:rPr>
              <a:t>х</a:t>
            </a:r>
            <a:r>
              <a:rPr lang="x-none" sz="1600" b="1" smtClean="0">
                <a:solidFill>
                  <a:srgbClr val="FFC000"/>
                </a:solidFill>
                <a:latin typeface="+mj-lt"/>
              </a:rPr>
              <a:t> изображени</a:t>
            </a:r>
            <a:r>
              <a:rPr lang="ru-RU" sz="1600" b="1" dirty="0" err="1" smtClean="0">
                <a:solidFill>
                  <a:srgbClr val="FFC000"/>
                </a:solidFill>
                <a:latin typeface="+mj-lt"/>
              </a:rPr>
              <a:t>й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 шлифов </a:t>
            </a:r>
            <a:r>
              <a:rPr lang="x-none" sz="1600" b="1" smtClean="0">
                <a:solidFill>
                  <a:srgbClr val="FFC000"/>
                </a:solidFill>
                <a:latin typeface="+mj-lt"/>
              </a:rPr>
              <a:t>  и текстовой их характеристики </a:t>
            </a:r>
            <a:r>
              <a:rPr lang="x-none" sz="1600" b="1" smtClean="0">
                <a:solidFill>
                  <a:srgbClr val="002060"/>
                </a:solidFill>
                <a:latin typeface="+mj-lt"/>
              </a:rPr>
              <a:t>метаморфических пород будут представлены породы следующих групп: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+mj-lt"/>
              </a:rPr>
              <a:t>гранулиты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, гнейсы, кристаллические сланцы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;.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в части фотоизображений, графические изображения  и текстовой их характеристики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для осадочных пород будут представлены: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обломочные и глинистые, карбонатные и кремнистые.</a:t>
            </a:r>
          </a:p>
          <a:p>
            <a:pPr>
              <a:buFontTx/>
              <a:buChar char="-"/>
            </a:pPr>
            <a:endParaRPr lang="ru-RU" sz="1600" b="1" dirty="0" smtClean="0">
              <a:solidFill>
                <a:srgbClr val="FFC000"/>
              </a:solidFill>
              <a:latin typeface="+mj-lt"/>
            </a:endParaRPr>
          </a:p>
          <a:p>
            <a:pPr>
              <a:buFontTx/>
              <a:buChar char="-"/>
            </a:pPr>
            <a:endParaRPr lang="ru-RU" sz="1600" b="1" dirty="0" smtClean="0">
              <a:solidFill>
                <a:srgbClr val="FFC000"/>
              </a:solidFill>
              <a:latin typeface="+mj-lt"/>
            </a:endParaRPr>
          </a:p>
          <a:p>
            <a:pPr>
              <a:buFontTx/>
              <a:buChar char="-"/>
            </a:pPr>
            <a:r>
              <a:rPr lang="x-none" sz="1600" b="1" smtClean="0">
                <a:solidFill>
                  <a:srgbClr val="FFC000"/>
                </a:solidFill>
                <a:latin typeface="+mj-lt"/>
              </a:rPr>
              <a:t>руководство по применению справочника в полевых и камеральных условиях будет содержать  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характеристику принципов выделения, полевой и камеральной  диагностики групп магматических,  метаморфических и осадочных пород, принципов построения справочника и размещения в нем графической и текстовой информации по группам магматических, метаморфических и осадочных пород; описание процедур использования справочника-определителя магматических метаморфических и осадочных пород в полевых  и камеральных условиях; рекомендации по методам </a:t>
            </a:r>
            <a:r>
              <a:rPr lang="x-none" sz="1600" b="1" smtClean="0">
                <a:solidFill>
                  <a:srgbClr val="FFC000"/>
                </a:solidFill>
                <a:latin typeface="+mj-lt"/>
              </a:rPr>
              <a:t>адаптаци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и э</a:t>
            </a:r>
            <a:r>
              <a:rPr lang="x-none" sz="1600" b="1" smtClean="0">
                <a:solidFill>
                  <a:srgbClr val="FFC000"/>
                </a:solidFill>
                <a:latin typeface="+mj-lt"/>
              </a:rPr>
              <a:t>лектронного справочника к различным платформам, операционным системам    </a:t>
            </a:r>
            <a:r>
              <a:rPr lang="ru-RU" sz="1600" b="1" dirty="0" smtClean="0">
                <a:solidFill>
                  <a:srgbClr val="FFC000"/>
                </a:solidFill>
                <a:latin typeface="+mj-lt"/>
              </a:rPr>
              <a:t>электронный устройств (</a:t>
            </a:r>
            <a:r>
              <a:rPr lang="x-none" sz="1600" b="1" smtClean="0">
                <a:solidFill>
                  <a:srgbClr val="FFC000"/>
                </a:solidFill>
                <a:latin typeface="+mj-lt"/>
              </a:rPr>
              <a:t>ПК, ноутбук, планшет, смартфон ).</a:t>
            </a:r>
            <a:endParaRPr lang="ru-RU" sz="1600" b="1" dirty="0" smtClean="0">
              <a:solidFill>
                <a:srgbClr val="FFC000"/>
              </a:solidFill>
              <a:latin typeface="+mj-lt"/>
            </a:endParaRP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Базовый принцип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515</TotalTime>
  <Words>759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               Блюман Б.А., Масайтис В.Л., Маслов А.Т., Лебедева О.Ю.                                                                                             (ФГУП «ВСЕГЕИ»)    Электронный петрографический справочник – новые возможности диагностики горных пород при геологических исследованиях.   Электронный петрографический справочник-определитель магматических, метаморфических и осадочных горных пород» для оперативного использования при создании Госгеолкарт-1000/3 и 200/2 для территории Российской Федерации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Базовый принцип</vt:lpstr>
      <vt:lpstr>Слайд 10</vt:lpstr>
      <vt:lpstr>Как это делается</vt:lpstr>
      <vt:lpstr>Слайд 12</vt:lpstr>
      <vt:lpstr>Слайд 13</vt:lpstr>
      <vt:lpstr>Слайд 14</vt:lpstr>
      <vt:lpstr>Слайд 15</vt:lpstr>
      <vt:lpstr>Как это будет выглядеть</vt:lpstr>
      <vt:lpstr>Слайд 17</vt:lpstr>
      <vt:lpstr>Рекомендации</vt:lpstr>
      <vt:lpstr>Слайд 19</vt:lpstr>
      <vt:lpstr>Слайд 20</vt:lpstr>
    </vt:vector>
  </TitlesOfParts>
  <Company>ВСЕГЕИ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Блюман Б.А., Масайтис В.Л., Маслов А.Т., Лебедева О.Ю. (ФГУП «ВСЕГЕИ»)    Электронный петрографический справочник – новые возможности диагностики горных пород при геологических исследованиях.  Электронный петрографический справочник-определитель магматических, метаморфических и осадочных горных пород» для оперативного использования при создании Госгеолкарт-1000/3 и 200/2 для территории Российской Федерации    </dc:title>
  <dc:creator>Boris_Blyuman</dc:creator>
  <cp:lastModifiedBy>Boris_Blyuman</cp:lastModifiedBy>
  <cp:revision>58</cp:revision>
  <dcterms:created xsi:type="dcterms:W3CDTF">2013-04-08T11:15:23Z</dcterms:created>
  <dcterms:modified xsi:type="dcterms:W3CDTF">2013-04-19T05:13:30Z</dcterms:modified>
</cp:coreProperties>
</file>