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2" r:id="rId3"/>
    <p:sldId id="265" r:id="rId4"/>
    <p:sldId id="273" r:id="rId5"/>
    <p:sldId id="282" r:id="rId6"/>
    <p:sldId id="275" r:id="rId7"/>
    <p:sldId id="264" r:id="rId8"/>
    <p:sldId id="263" r:id="rId9"/>
    <p:sldId id="276" r:id="rId10"/>
    <p:sldId id="268" r:id="rId11"/>
    <p:sldId id="284" r:id="rId12"/>
    <p:sldId id="274" r:id="rId13"/>
    <p:sldId id="266" r:id="rId14"/>
    <p:sldId id="259" r:id="rId15"/>
    <p:sldId id="267" r:id="rId16"/>
    <p:sldId id="260" r:id="rId17"/>
    <p:sldId id="269" r:id="rId18"/>
    <p:sldId id="257" r:id="rId19"/>
    <p:sldId id="258" r:id="rId20"/>
    <p:sldId id="277" r:id="rId21"/>
    <p:sldId id="261" r:id="rId22"/>
    <p:sldId id="278" r:id="rId23"/>
    <p:sldId id="262" r:id="rId24"/>
    <p:sldId id="280" r:id="rId25"/>
    <p:sldId id="281" r:id="rId26"/>
    <p:sldId id="279" r:id="rId27"/>
    <p:sldId id="271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8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9D1F-3C3E-414D-AC13-A275709C2411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56CDF-FE72-4872-9992-BBB3DCF53B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56CDF-FE72-4872-9992-BBB3DCF53BF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56CDF-FE72-4872-9992-BBB3DCF53BF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25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108DD93-FA70-4C00-90CC-6AE5B0529266}" type="datetimeFigureOut">
              <a:rPr lang="ru-RU" smtClean="0"/>
              <a:t>19.04.2013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EAA971A-D731-4A3B-AE75-E94ACF6EB71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868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российская 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геологического содержания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«Карта Дорофея Лебедева и Михаила Иванова»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1789-1796 гг.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4923165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Л.Р. Колбанцев  </a:t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ЦНИГР музей ФГУП «ВСЕГЕИ»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2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"/>
            <a:ext cx="8124524" cy="688519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-66326" y="4859830"/>
            <a:ext cx="4062262" cy="729410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9190"/>
            <a:ext cx="500404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3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602945" cy="68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494" y="0"/>
            <a:ext cx="458950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01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989"/>
            <a:ext cx="6050429" cy="6856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8421" y="4433044"/>
            <a:ext cx="3130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расположения и годы составления листов </a:t>
            </a:r>
          </a:p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Карты окрестностей Нерчинского завода (1789-1794)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3903439"/>
            <a:ext cx="288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3429994"/>
            <a:ext cx="432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5229200"/>
            <a:ext cx="5116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80389" y="1484784"/>
            <a:ext cx="5437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2031231"/>
            <a:ext cx="4042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00269" y="1167135"/>
            <a:ext cx="5132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</a:t>
            </a:r>
          </a:p>
        </p:txBody>
      </p:sp>
    </p:spTree>
    <p:extLst>
      <p:ext uri="{BB962C8B-B14F-4D97-AF65-F5344CB8AC3E}">
        <p14:creationId xmlns:p14="http://schemas.microsoft.com/office/powerpoint/2010/main" val="37434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091032"/>
              </p:ext>
            </p:extLst>
          </p:nvPr>
        </p:nvGraphicFramePr>
        <p:xfrm>
          <a:off x="-36512" y="319764"/>
          <a:ext cx="9145016" cy="6421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121"/>
                <a:gridCol w="4096967"/>
                <a:gridCol w="2780085"/>
                <a:gridCol w="951082"/>
                <a:gridCol w="804761"/>
              </a:tblGrid>
              <a:tr h="432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№ листа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Заголовок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Территория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Размер листа, см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Пл. </a:t>
                      </a:r>
                      <a:r>
                        <a:rPr lang="ru-RU" sz="1550" dirty="0" smtClean="0">
                          <a:effectLst/>
                        </a:rPr>
                        <a:t>съемки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км</a:t>
                      </a:r>
                      <a:r>
                        <a:rPr lang="ru-RU" sz="1600" baseline="300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 дистанции снятой в </a:t>
                      </a:r>
                      <a:r>
                        <a:rPr lang="ru-RU" sz="1600" b="1" dirty="0" smtClean="0">
                          <a:effectLst/>
                        </a:rPr>
                        <a:t>1789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году </a:t>
                      </a:r>
                      <a:r>
                        <a:rPr lang="ru-RU" sz="1600" dirty="0" err="1">
                          <a:effectLst/>
                        </a:rPr>
                        <a:t>окресности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Нерчинскаго</a:t>
                      </a:r>
                      <a:r>
                        <a:rPr lang="ru-RU" sz="1600" dirty="0">
                          <a:effectLst/>
                        </a:rPr>
                        <a:t> завода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Правые притоки р. </a:t>
                      </a:r>
                      <a:r>
                        <a:rPr lang="ru-RU" sz="1600" dirty="0" err="1">
                          <a:effectLst/>
                        </a:rPr>
                        <a:t>Аргунь</a:t>
                      </a:r>
                      <a:r>
                        <a:rPr lang="ru-RU" sz="1600" dirty="0">
                          <a:effectLst/>
                        </a:rPr>
                        <a:t> от </a:t>
                      </a:r>
                      <a:r>
                        <a:rPr lang="ru-RU" sz="1600" dirty="0" smtClean="0">
                          <a:effectLst/>
                        </a:rPr>
                        <a:t>р. </a:t>
                      </a:r>
                      <a:r>
                        <a:rPr lang="ru-RU" sz="1600" dirty="0" err="1" smtClean="0">
                          <a:effectLst/>
                        </a:rPr>
                        <a:t>Ишага</a:t>
                      </a:r>
                      <a:r>
                        <a:rPr lang="ru-RU" sz="1600" dirty="0" smtClean="0">
                          <a:effectLst/>
                        </a:rPr>
                        <a:t> до </a:t>
                      </a:r>
                      <a:r>
                        <a:rPr lang="ru-RU" sz="1600" dirty="0">
                          <a:effectLst/>
                        </a:rPr>
                        <a:t>р</a:t>
                      </a:r>
                      <a:r>
                        <a:rPr lang="ru-RU" sz="1600" dirty="0" smtClean="0">
                          <a:effectLst/>
                        </a:rPr>
                        <a:t>. </a:t>
                      </a:r>
                      <a:r>
                        <a:rPr lang="ru-RU" sz="1600" dirty="0" err="1" smtClean="0">
                          <a:effectLst/>
                        </a:rPr>
                        <a:t>Урулюнгуй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134*78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5 100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 дистанции снятой в </a:t>
                      </a:r>
                      <a:r>
                        <a:rPr lang="ru-RU" sz="1600" b="1" dirty="0" smtClean="0">
                          <a:effectLst/>
                        </a:rPr>
                        <a:t>1790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году </a:t>
                      </a:r>
                      <a:r>
                        <a:rPr lang="ru-RU" sz="1600" dirty="0" err="1" smtClean="0">
                          <a:effectLst/>
                        </a:rPr>
                        <a:t>окрес-ности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Нерчинскаго</a:t>
                      </a:r>
                      <a:r>
                        <a:rPr lang="ru-RU" sz="1600" dirty="0">
                          <a:effectLst/>
                        </a:rPr>
                        <a:t> завода </a:t>
                      </a:r>
                      <a:r>
                        <a:rPr lang="ru-RU" sz="1600" dirty="0" err="1">
                          <a:effectLst/>
                        </a:rPr>
                        <a:t>примыкающейся</a:t>
                      </a:r>
                      <a:r>
                        <a:rPr lang="ru-RU" sz="1600" dirty="0">
                          <a:effectLst/>
                        </a:rPr>
                        <a:t> с </a:t>
                      </a:r>
                      <a:r>
                        <a:rPr lang="ru-RU" sz="1600" b="1" dirty="0">
                          <a:effectLst/>
                        </a:rPr>
                        <a:t>восточной стороны</a:t>
                      </a:r>
                      <a:r>
                        <a:rPr lang="ru-RU" sz="1600" dirty="0">
                          <a:effectLst/>
                        </a:rPr>
                        <a:t> снятому в </a:t>
                      </a:r>
                      <a:r>
                        <a:rPr lang="ru-RU" sz="1600" dirty="0" smtClean="0">
                          <a:effectLst/>
                        </a:rPr>
                        <a:t>1789 </a:t>
                      </a:r>
                      <a:r>
                        <a:rPr lang="ru-RU" sz="1600" dirty="0">
                          <a:effectLst/>
                        </a:rPr>
                        <a:t>году плану речками </a:t>
                      </a:r>
                      <a:r>
                        <a:rPr lang="ru-RU" sz="1600" b="1" dirty="0" err="1">
                          <a:effectLst/>
                        </a:rPr>
                        <a:t>Зерентуем</a:t>
                      </a:r>
                      <a:r>
                        <a:rPr lang="ru-RU" sz="1600" b="1" dirty="0">
                          <a:effectLst/>
                        </a:rPr>
                        <a:t> Нижней и Верхней </a:t>
                      </a:r>
                      <a:r>
                        <a:rPr lang="ru-RU" sz="1600" b="1" dirty="0" err="1">
                          <a:effectLst/>
                        </a:rPr>
                        <a:t>Борзями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Междуречье </a:t>
                      </a:r>
                      <a:r>
                        <a:rPr lang="ru-RU" sz="1600" dirty="0" err="1">
                          <a:effectLst/>
                        </a:rPr>
                        <a:t>рр</a:t>
                      </a:r>
                      <a:r>
                        <a:rPr lang="ru-RU" sz="1600" dirty="0">
                          <a:effectLst/>
                        </a:rPr>
                        <a:t>. </a:t>
                      </a:r>
                      <a:r>
                        <a:rPr lang="ru-RU" sz="1600" dirty="0" err="1">
                          <a:effectLst/>
                        </a:rPr>
                        <a:t>Талангуй</a:t>
                      </a:r>
                      <a:r>
                        <a:rPr lang="ru-RU" sz="1600" dirty="0">
                          <a:effectLst/>
                        </a:rPr>
                        <a:t>- </a:t>
                      </a:r>
                      <a:r>
                        <a:rPr lang="ru-RU" sz="1600" dirty="0" err="1">
                          <a:effectLst/>
                        </a:rPr>
                        <a:t>Унда-Тайна-Уров-Урулюн­гуй</a:t>
                      </a:r>
                      <a:r>
                        <a:rPr lang="ru-RU" sz="1600" dirty="0">
                          <a:effectLst/>
                        </a:rPr>
                        <a:t> (выше р. </a:t>
                      </a:r>
                      <a:r>
                        <a:rPr lang="ru-RU" sz="1600" dirty="0" err="1">
                          <a:effectLst/>
                        </a:rPr>
                        <a:t>Бырка</a:t>
                      </a:r>
                      <a:r>
                        <a:rPr lang="ru-RU" sz="1600" dirty="0">
                          <a:effectLst/>
                        </a:rPr>
                        <a:t>)-Борзя (выше пос. </a:t>
                      </a:r>
                      <a:r>
                        <a:rPr lang="ru-RU" sz="1600" dirty="0" err="1">
                          <a:effectLst/>
                        </a:rPr>
                        <a:t>Чиндант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178*118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16 350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 дистанции снятой в </a:t>
                      </a:r>
                      <a:r>
                        <a:rPr lang="ru-RU" sz="1600" b="1" dirty="0" smtClean="0">
                          <a:effectLst/>
                        </a:rPr>
                        <a:t>1791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году </a:t>
                      </a:r>
                      <a:r>
                        <a:rPr lang="ru-RU" sz="1600" dirty="0" err="1" smtClean="0">
                          <a:effectLst/>
                        </a:rPr>
                        <a:t>окрес-ности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Нерчинскаго</a:t>
                      </a:r>
                      <a:r>
                        <a:rPr lang="ru-RU" sz="1600" dirty="0">
                          <a:effectLst/>
                        </a:rPr>
                        <a:t> завода </a:t>
                      </a:r>
                      <a:r>
                        <a:rPr lang="ru-RU" sz="1600" dirty="0" err="1" smtClean="0">
                          <a:effectLst/>
                        </a:rPr>
                        <a:t>примыкающейся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b="0" dirty="0">
                          <a:effectLst/>
                        </a:rPr>
                        <a:t>с полуденной стороны</a:t>
                      </a:r>
                      <a:r>
                        <a:rPr lang="ru-RU" sz="1600" dirty="0">
                          <a:effectLst/>
                        </a:rPr>
                        <a:t> снятому в </a:t>
                      </a:r>
                      <a:r>
                        <a:rPr lang="ru-RU" sz="1600" dirty="0" smtClean="0">
                          <a:effectLst/>
                        </a:rPr>
                        <a:t>1789 </a:t>
                      </a:r>
                      <a:r>
                        <a:rPr lang="ru-RU" sz="1600" dirty="0">
                          <a:effectLst/>
                        </a:rPr>
                        <a:t>и </a:t>
                      </a:r>
                      <a:r>
                        <a:rPr lang="ru-RU" sz="1600" dirty="0" smtClean="0">
                          <a:effectLst/>
                        </a:rPr>
                        <a:t>1790 </a:t>
                      </a:r>
                      <a:r>
                        <a:rPr lang="ru-RU" sz="1600" dirty="0">
                          <a:effectLst/>
                        </a:rPr>
                        <a:t>годах </a:t>
                      </a:r>
                      <a:r>
                        <a:rPr lang="ru-RU" sz="1600" b="1" dirty="0" smtClean="0">
                          <a:effectLst/>
                        </a:rPr>
                        <a:t>р. </a:t>
                      </a:r>
                      <a:r>
                        <a:rPr lang="ru-RU" sz="1600" b="1" dirty="0" err="1" smtClean="0">
                          <a:effectLst/>
                        </a:rPr>
                        <a:t>Аргунью</a:t>
                      </a:r>
                      <a:r>
                        <a:rPr lang="ru-RU" sz="1600" b="1" dirty="0" smtClean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и </a:t>
                      </a:r>
                      <a:r>
                        <a:rPr lang="ru-RU" sz="1600" b="1" dirty="0" smtClean="0">
                          <a:effectLst/>
                        </a:rPr>
                        <a:t>р. </a:t>
                      </a:r>
                      <a:r>
                        <a:rPr lang="ru-RU" sz="1600" b="1" dirty="0" err="1" smtClean="0">
                          <a:effectLst/>
                        </a:rPr>
                        <a:t>Урулюнгуем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Междуречье </a:t>
                      </a:r>
                      <a:r>
                        <a:rPr lang="ru-RU" sz="1600" dirty="0" err="1">
                          <a:effectLst/>
                        </a:rPr>
                        <a:t>рр</a:t>
                      </a:r>
                      <a:r>
                        <a:rPr lang="ru-RU" sz="1600" dirty="0">
                          <a:effectLst/>
                        </a:rPr>
                        <a:t>. </a:t>
                      </a:r>
                      <a:r>
                        <a:rPr lang="ru-RU" sz="1600" dirty="0" err="1">
                          <a:effectLst/>
                        </a:rPr>
                        <a:t>Аргунь</a:t>
                      </a:r>
                      <a:r>
                        <a:rPr lang="ru-RU" sz="1600" dirty="0">
                          <a:effectLst/>
                        </a:rPr>
                        <a:t> и </a:t>
                      </a:r>
                      <a:r>
                        <a:rPr lang="ru-RU" sz="1600" dirty="0" err="1">
                          <a:effectLst/>
                        </a:rPr>
                        <a:t>Урулнгуй</a:t>
                      </a:r>
                      <a:r>
                        <a:rPr lang="ru-RU" sz="1600" dirty="0">
                          <a:effectLst/>
                        </a:rPr>
                        <a:t>, включая падь </a:t>
                      </a:r>
                      <a:r>
                        <a:rPr lang="ru-RU" sz="1600" dirty="0" err="1">
                          <a:effectLst/>
                        </a:rPr>
                        <a:t>Урулюнгуй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143*88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13 000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 дистанции снятой в </a:t>
                      </a:r>
                      <a:r>
                        <a:rPr lang="ru-RU" sz="1600" b="1" dirty="0" smtClean="0">
                          <a:effectLst/>
                        </a:rPr>
                        <a:t>1792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году </a:t>
                      </a:r>
                      <a:r>
                        <a:rPr lang="ru-RU" sz="1600" dirty="0" err="1" smtClean="0">
                          <a:effectLst/>
                        </a:rPr>
                        <a:t>окрес-ности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Нерчинскаго</a:t>
                      </a:r>
                      <a:r>
                        <a:rPr lang="ru-RU" sz="1600" dirty="0">
                          <a:effectLst/>
                        </a:rPr>
                        <a:t> завода </a:t>
                      </a:r>
                      <a:r>
                        <a:rPr lang="ru-RU" sz="1600" dirty="0" err="1">
                          <a:effectLst/>
                        </a:rPr>
                        <a:t>примыкающейся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с восточной стороны</a:t>
                      </a:r>
                      <a:r>
                        <a:rPr lang="ru-RU" sz="1600" dirty="0">
                          <a:effectLst/>
                        </a:rPr>
                        <a:t> снятому в </a:t>
                      </a:r>
                      <a:r>
                        <a:rPr lang="ru-RU" sz="1600" dirty="0" smtClean="0">
                          <a:effectLst/>
                        </a:rPr>
                        <a:t>1789 </a:t>
                      </a:r>
                      <a:r>
                        <a:rPr lang="ru-RU" sz="1600" dirty="0">
                          <a:effectLst/>
                        </a:rPr>
                        <a:t>и </a:t>
                      </a:r>
                      <a:r>
                        <a:rPr lang="ru-RU" sz="1600" dirty="0" smtClean="0">
                          <a:effectLst/>
                        </a:rPr>
                        <a:t>1790 </a:t>
                      </a:r>
                      <a:r>
                        <a:rPr lang="ru-RU" sz="1600" dirty="0">
                          <a:effectLst/>
                        </a:rPr>
                        <a:t>годах </a:t>
                      </a:r>
                      <a:r>
                        <a:rPr lang="ru-RU" sz="1600" b="1" dirty="0">
                          <a:effectLst/>
                        </a:rPr>
                        <a:t>рекою </a:t>
                      </a:r>
                      <a:r>
                        <a:rPr lang="ru-RU" sz="1600" b="1" dirty="0" err="1">
                          <a:effectLst/>
                        </a:rPr>
                        <a:t>Аргунью</a:t>
                      </a:r>
                      <a:r>
                        <a:rPr lang="ru-RU" sz="1600" b="1" dirty="0">
                          <a:effectLst/>
                        </a:rPr>
                        <a:t> и речкой </a:t>
                      </a:r>
                      <a:r>
                        <a:rPr lang="ru-RU" sz="1600" b="1" dirty="0" err="1">
                          <a:effectLst/>
                        </a:rPr>
                        <a:t>Уровом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Долина р. </a:t>
                      </a:r>
                      <a:r>
                        <a:rPr lang="ru-RU" sz="1600" dirty="0" err="1">
                          <a:effectLst/>
                        </a:rPr>
                        <a:t>Уров</a:t>
                      </a:r>
                      <a:r>
                        <a:rPr lang="ru-RU" sz="1600" dirty="0">
                          <a:effectLst/>
                        </a:rPr>
                        <a:t> от устья до р. Листвянка и междуречье </a:t>
                      </a:r>
                      <a:r>
                        <a:rPr lang="ru-RU" sz="1600" dirty="0" err="1">
                          <a:effectLst/>
                        </a:rPr>
                        <a:t>Уров-Аргунь</a:t>
                      </a:r>
                      <a:r>
                        <a:rPr lang="ru-RU" sz="1600" dirty="0">
                          <a:effectLst/>
                        </a:rPr>
                        <a:t>, до р. </a:t>
                      </a:r>
                      <a:r>
                        <a:rPr lang="ru-RU" sz="1600" dirty="0" err="1">
                          <a:effectLst/>
                        </a:rPr>
                        <a:t>Ишага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158*53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5 900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 дистанции снятой </a:t>
                      </a:r>
                      <a:r>
                        <a:rPr lang="ru-RU" sz="1600" b="1" dirty="0">
                          <a:effectLst/>
                        </a:rPr>
                        <a:t>1793</a:t>
                      </a:r>
                      <a:r>
                        <a:rPr lang="ru-RU" sz="1600" dirty="0">
                          <a:effectLst/>
                        </a:rPr>
                        <a:t> года </a:t>
                      </a:r>
                      <a:r>
                        <a:rPr lang="ru-RU" sz="1600" dirty="0" err="1" smtClean="0">
                          <a:effectLst/>
                        </a:rPr>
                        <a:t>окресно-сти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Нерчинскаго</a:t>
                      </a:r>
                      <a:r>
                        <a:rPr lang="ru-RU" sz="1600" dirty="0">
                          <a:effectLst/>
                        </a:rPr>
                        <a:t> завода </a:t>
                      </a:r>
                      <a:r>
                        <a:rPr lang="ru-RU" sz="1600" dirty="0" err="1">
                          <a:effectLst/>
                        </a:rPr>
                        <a:t>примыкающейся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с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полуденной стороны</a:t>
                      </a:r>
                      <a:r>
                        <a:rPr lang="ru-RU" sz="1600" dirty="0">
                          <a:effectLst/>
                        </a:rPr>
                        <a:t> снятой в 1790 и в 1792 </a:t>
                      </a:r>
                      <a:r>
                        <a:rPr lang="ru-RU" sz="1600" dirty="0" smtClean="0">
                          <a:effectLst/>
                        </a:rPr>
                        <a:t>годах </a:t>
                      </a:r>
                      <a:r>
                        <a:rPr lang="ru-RU" sz="1600" b="1" dirty="0">
                          <a:effectLst/>
                        </a:rPr>
                        <a:t>речками Тайной и </a:t>
                      </a:r>
                      <a:r>
                        <a:rPr lang="ru-RU" sz="1600" b="1" dirty="0" err="1">
                          <a:effectLst/>
                        </a:rPr>
                        <a:t>Уровом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Южный склон долин </a:t>
                      </a:r>
                      <a:r>
                        <a:rPr lang="ru-RU" sz="1600" dirty="0" err="1">
                          <a:effectLst/>
                        </a:rPr>
                        <a:t>рр</a:t>
                      </a:r>
                      <a:r>
                        <a:rPr lang="ru-RU" sz="1600" dirty="0">
                          <a:effectLst/>
                        </a:rPr>
                        <a:t>. </a:t>
                      </a:r>
                      <a:r>
                        <a:rPr lang="ru-RU" sz="1600" dirty="0" err="1">
                          <a:effectLst/>
                        </a:rPr>
                        <a:t>Урюмкан</a:t>
                      </a:r>
                      <a:r>
                        <a:rPr lang="ru-RU" sz="1600" dirty="0">
                          <a:effectLst/>
                        </a:rPr>
                        <a:t> и Тайна, от р. </a:t>
                      </a:r>
                      <a:r>
                        <a:rPr lang="ru-RU" sz="1600" dirty="0" err="1">
                          <a:effectLst/>
                        </a:rPr>
                        <a:t>Аргунь</a:t>
                      </a:r>
                      <a:r>
                        <a:rPr lang="ru-RU" sz="1600" dirty="0">
                          <a:effectLst/>
                        </a:rPr>
                        <a:t> до дер. </a:t>
                      </a:r>
                      <a:r>
                        <a:rPr lang="ru-RU" sz="1600" dirty="0" err="1">
                          <a:effectLst/>
                        </a:rPr>
                        <a:t>Тайнинская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186*63,5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5 250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 дистанции снятой </a:t>
                      </a:r>
                      <a:r>
                        <a:rPr lang="ru-RU" sz="1600" b="1" dirty="0">
                          <a:effectLst/>
                        </a:rPr>
                        <a:t>1794</a:t>
                      </a:r>
                      <a:r>
                        <a:rPr lang="ru-RU" sz="1600" dirty="0">
                          <a:effectLst/>
                        </a:rPr>
                        <a:t> году </a:t>
                      </a:r>
                      <a:r>
                        <a:rPr lang="ru-RU" sz="1600" dirty="0" err="1" smtClean="0">
                          <a:effectLst/>
                        </a:rPr>
                        <a:t>окресно-сти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Нерчинскаго</a:t>
                      </a:r>
                      <a:r>
                        <a:rPr lang="ru-RU" sz="1600" dirty="0">
                          <a:effectLst/>
                        </a:rPr>
                        <a:t> завода </a:t>
                      </a:r>
                      <a:r>
                        <a:rPr lang="ru-RU" sz="1600" dirty="0" err="1">
                          <a:effectLst/>
                        </a:rPr>
                        <a:t>примыкающейся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с полуденной стороны</a:t>
                      </a:r>
                      <a:r>
                        <a:rPr lang="ru-RU" sz="1600" dirty="0">
                          <a:effectLst/>
                        </a:rPr>
                        <a:t> снятому в 1790 и 1793 годах </a:t>
                      </a:r>
                      <a:r>
                        <a:rPr lang="ru-RU" sz="1600" b="1" dirty="0">
                          <a:effectLst/>
                        </a:rPr>
                        <a:t>речками Тайной и </a:t>
                      </a:r>
                      <a:r>
                        <a:rPr lang="ru-RU" sz="1600" b="1" dirty="0" err="1">
                          <a:effectLst/>
                        </a:rPr>
                        <a:t>Урюмканом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Северный склон долин </a:t>
                      </a:r>
                      <a:r>
                        <a:rPr lang="ru-RU" sz="1600" dirty="0" err="1">
                          <a:effectLst/>
                        </a:rPr>
                        <a:t>рр</a:t>
                      </a:r>
                      <a:r>
                        <a:rPr lang="ru-RU" sz="1600" dirty="0">
                          <a:effectLst/>
                        </a:rPr>
                        <a:t>. </a:t>
                      </a:r>
                      <a:r>
                        <a:rPr lang="ru-RU" sz="1600" dirty="0" err="1">
                          <a:effectLst/>
                        </a:rPr>
                        <a:t>Урюмкан</a:t>
                      </a:r>
                      <a:r>
                        <a:rPr lang="ru-RU" sz="1600" dirty="0">
                          <a:effectLst/>
                        </a:rPr>
                        <a:t> и Тайна, от р. </a:t>
                      </a:r>
                      <a:r>
                        <a:rPr lang="ru-RU" sz="1600" dirty="0" err="1">
                          <a:effectLst/>
                        </a:rPr>
                        <a:t>Аргунь</a:t>
                      </a:r>
                      <a:r>
                        <a:rPr lang="ru-RU" sz="1600" dirty="0">
                          <a:effectLst/>
                        </a:rPr>
                        <a:t> до р. </a:t>
                      </a:r>
                      <a:r>
                        <a:rPr lang="ru-RU" sz="1600" dirty="0" err="1">
                          <a:effectLst/>
                        </a:rPr>
                        <a:t>Газимур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192*52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3 550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2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" y="-2"/>
            <a:ext cx="9146265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0" y="5981218"/>
            <a:ext cx="914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дистанции снятой в 1789м году окрестности Нерчинского завода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4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1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0"/>
            <a:ext cx="745356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2" y="0"/>
            <a:ext cx="9139459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6512" y="6178078"/>
            <a:ext cx="925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План дистанции снятой в 1790 году окрестности Нерчинского завода примыкающей с </a:t>
            </a:r>
            <a:r>
              <a:rPr lang="ru-RU" dirty="0" err="1" smtClean="0"/>
              <a:t>восто-чной</a:t>
            </a:r>
            <a:r>
              <a:rPr lang="ru-RU" dirty="0" smtClean="0"/>
              <a:t> стороны снятому в 1789м году плану речками </a:t>
            </a:r>
            <a:r>
              <a:rPr lang="ru-RU" dirty="0" err="1" smtClean="0"/>
              <a:t>Зерентуем</a:t>
            </a:r>
            <a:r>
              <a:rPr lang="ru-RU" dirty="0" smtClean="0"/>
              <a:t>, Нижней и Верхней </a:t>
            </a:r>
            <a:r>
              <a:rPr lang="ru-RU" dirty="0" err="1" smtClean="0"/>
              <a:t>Борзями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5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20" y="7917"/>
            <a:ext cx="9153319" cy="4908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544522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Второго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(1790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листа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карты</a:t>
            </a:r>
          </a:p>
        </p:txBody>
      </p:sp>
    </p:spTree>
    <p:extLst>
      <p:ext uri="{BB962C8B-B14F-4D97-AF65-F5344CB8AC3E}">
        <p14:creationId xmlns:p14="http://schemas.microsoft.com/office/powerpoint/2010/main" val="27097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27384"/>
            <a:ext cx="5652123" cy="6885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34110" y="0"/>
            <a:ext cx="36098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Пресняков Е.А.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геологической съемке восемнадцатого века в Нерчинском округе.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// Геологический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вестник.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1926-1927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т. 5. № 4-5. С. 60-62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23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55747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72570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/>
              <a:t>План дистанции снятой в 1791 году </a:t>
            </a:r>
            <a:r>
              <a:rPr lang="ru-RU" sz="2000" b="1" dirty="0" err="1" smtClean="0"/>
              <a:t>окресности</a:t>
            </a:r>
            <a:r>
              <a:rPr lang="ru-RU" sz="2000" b="1" dirty="0" smtClean="0"/>
              <a:t> Нерчинского </a:t>
            </a:r>
            <a:r>
              <a:rPr lang="ru-RU" sz="2000" b="1" dirty="0"/>
              <a:t>завода </a:t>
            </a:r>
            <a:r>
              <a:rPr lang="ru-RU" sz="2000" b="1" dirty="0" smtClean="0"/>
              <a:t>примы-кающейся </a:t>
            </a:r>
            <a:r>
              <a:rPr lang="ru-RU" sz="2000" b="1" dirty="0"/>
              <a:t>с полуденной стороны снятому в 1789 и 1790 годах р. </a:t>
            </a:r>
            <a:r>
              <a:rPr lang="ru-RU" sz="2000" b="1" dirty="0" err="1"/>
              <a:t>Аргунью</a:t>
            </a:r>
            <a:r>
              <a:rPr lang="ru-RU" sz="2000" b="1" dirty="0"/>
              <a:t> и р. </a:t>
            </a:r>
            <a:r>
              <a:rPr lang="ru-RU" sz="2000" b="1" dirty="0" err="1" smtClean="0"/>
              <a:t>Урулюнгуем</a:t>
            </a:r>
            <a:r>
              <a:rPr lang="ru-RU" sz="2000" b="1" dirty="0" smtClean="0"/>
              <a:t>.</a:t>
            </a:r>
            <a:endParaRPr lang="ru-RU" sz="2000" b="1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24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" y="0"/>
            <a:ext cx="9142863" cy="5825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609329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третьего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1791) листа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карты</a:t>
            </a:r>
          </a:p>
        </p:txBody>
      </p:sp>
    </p:spTree>
    <p:extLst>
      <p:ext uri="{BB962C8B-B14F-4D97-AF65-F5344CB8AC3E}">
        <p14:creationId xmlns:p14="http://schemas.microsoft.com/office/powerpoint/2010/main" val="24662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4168243"/>
            <a:ext cx="6333424" cy="192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0689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дистанции снятой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 году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окресности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Нерчинского завода примы-кающейся с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стороны снятому в 1789 и 1790 годах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рекою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Аргунью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речкою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Уровом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6165304"/>
            <a:ext cx="472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четвертого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1792)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листа карты</a:t>
            </a:r>
          </a:p>
        </p:txBody>
      </p:sp>
    </p:spTree>
    <p:extLst>
      <p:ext uri="{BB962C8B-B14F-4D97-AF65-F5344CB8AC3E}">
        <p14:creationId xmlns:p14="http://schemas.microsoft.com/office/powerpoint/2010/main" val="6951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223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6" y="2276872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пятого (1793)  листа карты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2977"/>
            <a:ext cx="6067340" cy="36787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67340" y="6105490"/>
            <a:ext cx="3041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шестого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1794)  листа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карты</a:t>
            </a:r>
          </a:p>
        </p:txBody>
      </p:sp>
    </p:spTree>
    <p:extLst>
      <p:ext uri="{BB962C8B-B14F-4D97-AF65-F5344CB8AC3E}">
        <p14:creationId xmlns:p14="http://schemas.microsoft.com/office/powerpoint/2010/main" val="266325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520" y="333811"/>
            <a:ext cx="89999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БАРБОТ-ДЕ-МАРНИ  ЕГОР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ЕГОРОВИЧ </a:t>
            </a:r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1743–1796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родом француз», родился в России,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712788" algn="l"/>
              </a:tabLs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1752 –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службе: 1752 – сержант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1755 – прапорщик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1762 – поручик, 1769 –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капитан. Служил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Нерчинском горном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батальоне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созданном 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1771.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1774 – секунд-майор;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1783 – надворный советник; </a:t>
            </a:r>
          </a:p>
          <a:p>
            <a:pPr defTabSz="712788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1787 – горный советник,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член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Нерчинской горной 	экспедиции;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1788-1796 – Начальник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Нерчинских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заводов. </a:t>
            </a:r>
          </a:p>
          <a:p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2048" y="5085184"/>
            <a:ext cx="8604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«Лучшие воспоминания оставил по себе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Барбот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Марни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родом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француз, человек светлый, кроткий и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образованный».</a:t>
            </a:r>
          </a:p>
          <a:p>
            <a:pPr algn="r"/>
            <a:r>
              <a:rPr lang="ru-RU" sz="2000" i="1" dirty="0"/>
              <a:t>Максимов С.В. </a:t>
            </a:r>
            <a:endParaRPr lang="ru-RU" sz="2000" i="1" dirty="0" smtClean="0"/>
          </a:p>
          <a:p>
            <a:pPr algn="r"/>
            <a:r>
              <a:rPr lang="ru-RU" sz="2000" dirty="0" smtClean="0"/>
              <a:t>Сибирь </a:t>
            </a:r>
            <a:r>
              <a:rPr lang="ru-RU" sz="2000" dirty="0"/>
              <a:t>и каторга. </a:t>
            </a:r>
            <a:endParaRPr lang="ru-RU" sz="2000" dirty="0" smtClean="0"/>
          </a:p>
          <a:p>
            <a:pPr algn="r"/>
            <a:r>
              <a:rPr lang="ru-RU" sz="2000" dirty="0" smtClean="0"/>
              <a:t>Ч.III</a:t>
            </a:r>
            <a:r>
              <a:rPr lang="ru-RU" sz="2000" dirty="0"/>
              <a:t>. СПб., 1871</a:t>
            </a:r>
            <a:r>
              <a:rPr lang="ru-RU" sz="2000" dirty="0" smtClean="0"/>
              <a:t>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6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«Нововведения Е.Е.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Барбота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Марни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1786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рапорт о состоянии горных заводов и мерах для их подъема; </a:t>
            </a:r>
          </a:p>
          <a:p>
            <a:pPr defTabSz="542925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1789-96 – реформы: 	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lvl="0" defTabSz="36195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Учреждение коллегиального органа – Горного 	совета.</a:t>
            </a:r>
          </a:p>
          <a:p>
            <a:pPr lvl="0"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Предложение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об использовании труда наемных рабочих;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</a:t>
            </a: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Назначение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денежного пособия искалеченным и престарелым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рудокопам;</a:t>
            </a:r>
          </a:p>
          <a:p>
            <a:pPr lvl="0" defTabSz="36195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Забота о сохранении лесов возле Нерчинского 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Завода;</a:t>
            </a:r>
          </a:p>
          <a:p>
            <a:pPr lvl="0" defTabSz="361950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Основание заводских школ для мальчиков;</a:t>
            </a:r>
          </a:p>
          <a:p>
            <a:pPr defTabSz="361950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 с пьянством среди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заводских рабочих;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361950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Заведение «казенного» приплодного табуна;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</a:t>
            </a:r>
            <a:endParaRPr 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lvl="0"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1789-90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Постройка Петровского железного завода;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1790 – учреждение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Нерчинско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-Заводской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тории и организация 	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минералогичкеского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defTabSz="36195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кабинета – первого музея в Забайкалье;</a:t>
            </a: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1790 – Переводы книг по геологии и химии;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6195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1792 – Постройка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Талманского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(Александровского)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з-да;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1794 – Строительство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новых корпусов Нерчинского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з-да;</a:t>
            </a: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1795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Разведка и пробная отработка месторождений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6195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угля.</a:t>
            </a: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1796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Создание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Нерчинско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-Заводской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казенной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библио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-</a:t>
            </a:r>
          </a:p>
          <a:p>
            <a:pPr defTabSz="36195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		теки на основе собственного к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нижного собрания.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364" y="2852936"/>
            <a:ext cx="2448635" cy="400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7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055240" y="-1136"/>
            <a:ext cx="5053264" cy="6859136"/>
            <a:chOff x="89044" y="0"/>
            <a:chExt cx="3480394" cy="490094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5" r="2002"/>
            <a:stretch/>
          </p:blipFill>
          <p:spPr>
            <a:xfrm>
              <a:off x="89044" y="0"/>
              <a:ext cx="3480394" cy="389839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89" t="6111" b="8096"/>
            <a:stretch/>
          </p:blipFill>
          <p:spPr>
            <a:xfrm>
              <a:off x="89044" y="3717032"/>
              <a:ext cx="3479273" cy="1183908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5" t="7933" r="12115" b="9961"/>
          <a:stretch/>
        </p:blipFill>
        <p:spPr>
          <a:xfrm>
            <a:off x="-1" y="0"/>
            <a:ext cx="3968939" cy="63093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55240" y="3861048"/>
            <a:ext cx="4981256" cy="2016224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3633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1805915"/>
            <a:ext cx="6918882" cy="830997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Спасибо за внимание!</a:t>
            </a:r>
            <a:endParaRPr lang="ru-RU" sz="48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spcAft>
                <a:spcPts val="0"/>
              </a:spcAft>
            </a:pP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Обручев В.А.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История геологического исследования Сибири. Период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V (1918-1940)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Вып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VI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1945.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Хабаков</a:t>
            </a: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ru-RU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А.В.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Очерки по истории геолого-разведочных знаний в России Материалы для истории геологии).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., 1950. Ч. 1. 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Апродов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В.А.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Геологическое картирование. М.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Госгеолиздат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1952.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Клеопов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И.Л.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Геологический комитет 1882-1929 гг. История геологии в России. Л-д. 1964.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Кузин А.А.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История открытия рудных месторождений в России до середины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XIX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в. 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1964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Гордеев Д.И.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История геологических наук.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М. Ч.1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1967. 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История геологической картографии. Очерки по истории геологических знаний. М., 1982,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вып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21 (статьи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Ю.Я. Соловьева и В.В. Тихомирова, О.А.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Мазарович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 В.В.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Турсина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В.Н.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Павлинова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Е.Е.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Милановского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 др.).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Асосков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В.М., Чабан Н.Н.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Основные результаты региональных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геологичес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-ких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исследований. // Разведка и охрана недр, 2000, № 1.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Топорец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С.А. и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др.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Три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века геологической картографии России.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М-СПб.2000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Стафеев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К.Г.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Вещественные свидетели истории горного дела и геологии в России. М. 2000.</a:t>
            </a: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Стафеев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К.Г.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История российской геологии. Люди, события, факты. М. 2006.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Бурштейн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Е.Ф.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Е.Е.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Барбот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де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Марни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и первая в России геологическая карта. // Природа, 2009, № 2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</a:t>
            </a:r>
            <a:endParaRPr lang="ru-RU" sz="20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77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27584" y="1"/>
            <a:ext cx="8324390" cy="6892934"/>
            <a:chOff x="856122" y="1"/>
            <a:chExt cx="8324390" cy="689293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" r="5641" b="1392"/>
            <a:stretch/>
          </p:blipFill>
          <p:spPr>
            <a:xfrm>
              <a:off x="4583910" y="1"/>
              <a:ext cx="4596602" cy="645333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856122" y="5877272"/>
              <a:ext cx="828787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Бурштейн </a:t>
              </a:r>
              <a:r>
                <a:rPr lang="ru-RU" sz="20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Е.Ф.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Е.Е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Барбот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де </a:t>
              </a:r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Марни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 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первая в России </a:t>
              </a:r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геологическая 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карта. </a:t>
              </a:r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// 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Природа, 2009, </a:t>
              </a:r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№ 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с. 90-96.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8116" y="29907"/>
            <a:ext cx="4508108" cy="5271301"/>
            <a:chOff x="-8116" y="29907"/>
            <a:chExt cx="4348117" cy="49832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64" y="29907"/>
              <a:ext cx="1671116" cy="2393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-8116" y="3997513"/>
              <a:ext cx="42786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Юбилейные знаки, выпущенные к 200-летию составления «Карты Лебедева-Иванова»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5247" y="37582"/>
              <a:ext cx="2604754" cy="2863707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8" y="2473431"/>
              <a:ext cx="2361384" cy="1586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459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08" y="404664"/>
            <a:ext cx="90364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42925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атрибуции карты за истекшие 80 лет не было, хотя такие «мелочи», как тип бумаги, водяные знаки, почерки составителей, надписи и подписи помимо указанных, пометы, печати и др. могли бы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что-то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прояснить в ее истории.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tabLst>
                <a:tab pos="542925" algn="l"/>
              </a:tabLs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публикациях, где карта упомянута, не сказано, были ли геологические границы «сбиты» по рамкам листов, содержат ли вторые варианты признаки редактирования и фамилии составителей. Похоже, что после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Преснякова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геологи карту в руках не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держали».</a:t>
            </a:r>
          </a:p>
          <a:p>
            <a:pPr algn="just">
              <a:tabLst>
                <a:tab pos="542925" algn="l"/>
              </a:tabLst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tabLst>
                <a:tab pos="542925" algn="l"/>
              </a:tabLst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Бурштейн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Е.Ф. </a:t>
            </a:r>
            <a:endPara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tabLst>
                <a:tab pos="542925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Барбот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tabLst>
                <a:tab pos="542925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в России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tabLst>
                <a:tab pos="542925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геологическая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карта.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tabLst>
                <a:tab pos="542925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//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Природа, 2009, № 2.</a:t>
            </a:r>
          </a:p>
          <a:p>
            <a:pPr algn="just">
              <a:tabLst>
                <a:tab pos="542925" algn="l"/>
              </a:tabLst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3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964" y="0"/>
            <a:ext cx="8564508" cy="68263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964" y="1412776"/>
            <a:ext cx="4282254" cy="504056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5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43408"/>
            <a:ext cx="9228164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0"/>
            <a:ext cx="910071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85855" y="764704"/>
            <a:ext cx="4162609" cy="57606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57" y="1166013"/>
            <a:ext cx="4602612" cy="569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0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1995</TotalTime>
  <Words>788</Words>
  <Application>Microsoft Office PowerPoint</Application>
  <PresentationFormat>Экран (4:3)</PresentationFormat>
  <Paragraphs>122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Leonid Kolbantsev</dc:creator>
  <cp:lastModifiedBy>Колбанцев Леонид Русланович</cp:lastModifiedBy>
  <cp:revision>58</cp:revision>
  <dcterms:created xsi:type="dcterms:W3CDTF">2013-04-01T19:44:42Z</dcterms:created>
  <dcterms:modified xsi:type="dcterms:W3CDTF">2013-04-19T05:56:59Z</dcterms:modified>
</cp:coreProperties>
</file>