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259" r:id="rId3"/>
    <p:sldId id="260" r:id="rId4"/>
    <p:sldId id="261" r:id="rId5"/>
    <p:sldId id="262" r:id="rId6"/>
    <p:sldId id="265" r:id="rId7"/>
    <p:sldId id="257" r:id="rId8"/>
    <p:sldId id="267" r:id="rId9"/>
    <p:sldId id="268" r:id="rId10"/>
    <p:sldId id="266" r:id="rId11"/>
    <p:sldId id="256" r:id="rId12"/>
    <p:sldId id="264" r:id="rId13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99" d="100"/>
          <a:sy n="99" d="100"/>
        </p:scale>
        <p:origin x="-197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61C4C-59F5-45AB-B274-7078C238BA5B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FAA55-E746-47C9-8CFD-8D7591FD2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959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2E4F8-FA1A-438D-A258-A24EBF786FD0}" type="datetimeFigureOut">
              <a:rPr lang="ru-RU" smtClean="0"/>
              <a:t>07.04.2015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6ECD5-51E5-4246-97D9-00EBBB0DF6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404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6ECD5-51E5-4246-97D9-00EBBB0DF69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3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155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3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5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95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5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2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846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6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03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72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02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68166-9461-47A2-96E4-DA1476903AE3}" type="datetimeFigureOut">
              <a:rPr lang="ru-RU" smtClean="0"/>
              <a:t>31.03.2015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9A7EF-E165-4C6B-A5E5-C3C71491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5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548"/>
            <a:ext cx="9144000" cy="51677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36912"/>
            <a:ext cx="7772400" cy="1800200"/>
          </a:xfrm>
          <a:effectLst>
            <a:outerShdw blurRad="50800" dist="25400" dir="5400000" algn="ctr" rotWithShape="0">
              <a:srgbClr val="C00000"/>
            </a:outerShdw>
          </a:effectLst>
        </p:spPr>
        <p:txBody>
          <a:bodyPr>
            <a:normAutofit/>
          </a:bodyPr>
          <a:lstStyle/>
          <a:p>
            <a:pPr indent="180340"/>
            <a:r>
              <a:rPr lang="ru-RU" sz="3600" b="1" spc="1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ПЕТРОЛОГИЧЕСКАЯ  БАЗА  ГОСГЕОЛКАРТ:  НОВЫЕ ПРЕДЛОЖЕНИЯ</a:t>
            </a:r>
            <a:endParaRPr lang="ru-RU" spc="1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1740" y="5661248"/>
            <a:ext cx="4680520" cy="288032"/>
          </a:xfrm>
        </p:spPr>
        <p:txBody>
          <a:bodyPr>
            <a:normAutofit/>
          </a:bodyPr>
          <a:lstStyle/>
          <a:p>
            <a:pPr indent="180340"/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В.В. Шатов, Л.Н. Шарпенок, Е.А. Кухаренко, А.Е. Костин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40560" y="1106160"/>
            <a:ext cx="3995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Calibri"/>
              </a:rPr>
              <a:t>Секция МПК по региональной петрографии, классификации и терминологии кристаллических горных пород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3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90"/>
          <p:cNvSpPr/>
          <p:nvPr/>
        </p:nvSpPr>
        <p:spPr>
          <a:xfrm>
            <a:off x="863999" y="233494"/>
            <a:ext cx="644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en-US" sz="2400" dirty="0" smtClean="0">
                <a:latin typeface="+mj-lt"/>
                <a:ea typeface="Calibri"/>
              </a:rPr>
              <a:t>IV. </a:t>
            </a:r>
            <a:r>
              <a:rPr lang="ru-RU" sz="2400" dirty="0" smtClean="0">
                <a:latin typeface="+mj-lt"/>
                <a:ea typeface="Calibri"/>
              </a:rPr>
              <a:t>Предложения организационного характера</a:t>
            </a:r>
            <a:endParaRPr lang="ru-RU" sz="2400" dirty="0">
              <a:latin typeface="+mj-lt"/>
              <a:ea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65293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1. О необходимости периодических изданий материалов, дополняющих или актуализирующих Петрографический кодекс России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019905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Секцией по Региональной петрографии МПК и отделом Петрологии ВСЕГЕИ подготовлены материалы, содержащие</a:t>
            </a:r>
            <a:r>
              <a:rPr lang="ru-RU" sz="1600" b="1" dirty="0" smtClean="0">
                <a:effectLst/>
                <a:latin typeface="Times New Roman"/>
                <a:ea typeface="Calibri"/>
              </a:rPr>
              <a:t> 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предложения по</a:t>
            </a:r>
            <a:r>
              <a:rPr lang="ru-RU" sz="1600" b="1" dirty="0" smtClean="0">
                <a:effectLst/>
                <a:latin typeface="Times New Roman"/>
                <a:ea typeface="Calibri"/>
              </a:rPr>
              <a:t> 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актуализации отдельных разделов или положений Кодекса, а также новые разделы к этому документу. Среди них: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600" dirty="0" smtClean="0">
                <a:effectLst/>
                <a:latin typeface="Times New Roman"/>
                <a:ea typeface="Calibri"/>
              </a:rPr>
              <a:t>TAS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-диаграмма для плутонических пород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ffectLst/>
                <a:latin typeface="Times New Roman"/>
                <a:ea typeface="Calibri"/>
              </a:rPr>
              <a:t>актуализированная классификация ультраосновных и основных пород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effectLst/>
                <a:latin typeface="Times New Roman"/>
                <a:ea typeface="Calibri"/>
              </a:rPr>
              <a:t>разделы Кодекса, составленные или актуализированные с учетом материалов по классификации эндогенных брекчиевых образований, и некоторые другие</a:t>
            </a:r>
            <a:endParaRPr lang="ru-RU" sz="1600" dirty="0">
              <a:effectLst/>
              <a:latin typeface="Times New Roman"/>
              <a:ea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09158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/>
                <a:ea typeface="Calibri"/>
              </a:rPr>
              <a:t>Все новые разработки, разрозненные и не всегда опубликованные, должны в полной мере стать достоянием петрографической общественности, что возможно через периодические «выпуски» к Петрографическому кодексу по аналогии с таковыми к Стратиграфическому.</a:t>
            </a:r>
          </a:p>
          <a:p>
            <a:endParaRPr lang="ru-RU" sz="1600" b="1" dirty="0" smtClean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Предлагаем необходимость таких периодических выпусков закрепить Решениями настоящего совещания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2400" y="786190"/>
            <a:ext cx="7731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Бюро Секции считает необходимым на данном совещании поставить ряд вопросов </a:t>
            </a:r>
            <a:endParaRPr lang="ru-RU" sz="16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03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91"/>
          <p:cNvSpPr/>
          <p:nvPr/>
        </p:nvSpPr>
        <p:spPr>
          <a:xfrm>
            <a:off x="125760" y="692696"/>
            <a:ext cx="89644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effectLst/>
                <a:latin typeface="Times New Roman"/>
                <a:ea typeface="Calibri"/>
              </a:rPr>
              <a:t>Основные направления работ РПС:</a:t>
            </a:r>
          </a:p>
          <a:p>
            <a:r>
              <a:rPr lang="ru-RU" sz="1400" dirty="0" smtClean="0">
                <a:effectLst/>
                <a:latin typeface="Times New Roman"/>
                <a:ea typeface="Calibri"/>
              </a:rPr>
              <a:t>1) разрешение проблемных вопросов региональной петрографии;</a:t>
            </a:r>
          </a:p>
          <a:p>
            <a:r>
              <a:rPr lang="ru-RU" sz="1400" dirty="0" smtClean="0">
                <a:effectLst/>
                <a:latin typeface="Times New Roman"/>
                <a:ea typeface="Calibri"/>
              </a:rPr>
              <a:t>2) совершенствование схем  расчленения и корреляции магматических, метаморфических и метасоматических образований;</a:t>
            </a:r>
          </a:p>
          <a:p>
            <a:r>
              <a:rPr lang="ru-RU" sz="1400" dirty="0" smtClean="0">
                <a:effectLst/>
                <a:latin typeface="Times New Roman"/>
                <a:ea typeface="Calibri"/>
              </a:rPr>
              <a:t>3) признание </a:t>
            </a:r>
            <a:r>
              <a:rPr lang="ru-RU" sz="1400" dirty="0" err="1" smtClean="0">
                <a:effectLst/>
                <a:latin typeface="Times New Roman"/>
                <a:ea typeface="Calibri"/>
              </a:rPr>
              <a:t>валидности</a:t>
            </a:r>
            <a:r>
              <a:rPr lang="ru-RU" sz="1400" dirty="0" smtClean="0">
                <a:effectLst/>
                <a:latin typeface="Times New Roman"/>
                <a:ea typeface="Calibri"/>
              </a:rPr>
              <a:t> петрографических подразделений;</a:t>
            </a:r>
          </a:p>
          <a:p>
            <a:r>
              <a:rPr lang="ru-RU" sz="1400" dirty="0" smtClean="0">
                <a:effectLst/>
                <a:latin typeface="Times New Roman"/>
                <a:ea typeface="Calibri"/>
              </a:rPr>
              <a:t>4) выбор региональных </a:t>
            </a:r>
            <a:r>
              <a:rPr lang="ru-RU" sz="1400" dirty="0" err="1" smtClean="0">
                <a:effectLst/>
                <a:latin typeface="Times New Roman"/>
                <a:ea typeface="Calibri"/>
              </a:rPr>
              <a:t>петротипов</a:t>
            </a:r>
            <a:r>
              <a:rPr lang="ru-RU" sz="1400" dirty="0" smtClean="0">
                <a:effectLst/>
                <a:latin typeface="Times New Roman"/>
                <a:ea typeface="Calibri"/>
              </a:rPr>
              <a:t> и научно-методическое обеспечение их изучения и описания;</a:t>
            </a:r>
          </a:p>
          <a:p>
            <a:r>
              <a:rPr lang="ru-RU" sz="1400" dirty="0" smtClean="0">
                <a:effectLst/>
                <a:latin typeface="Times New Roman"/>
                <a:ea typeface="Calibri"/>
              </a:rPr>
              <a:t>5) организация Региональных петрографических совещаний. Члены РПС должны участвовать также  в работе Региональных экспертных советах (РЭС) – в обсуждении и апробации петрологических материалов в </a:t>
            </a:r>
            <a:r>
              <a:rPr lang="ru-RU" sz="1400" dirty="0" err="1" smtClean="0">
                <a:effectLst/>
                <a:latin typeface="Times New Roman"/>
                <a:ea typeface="Calibri"/>
              </a:rPr>
              <a:t>Госгеолкартах</a:t>
            </a:r>
            <a:endParaRPr lang="ru-RU" sz="1400" dirty="0"/>
          </a:p>
        </p:txBody>
      </p:sp>
      <p:sp>
        <p:nvSpPr>
          <p:cNvPr id="121" name="Заголовок 120"/>
          <p:cNvSpPr>
            <a:spLocks noGrp="1"/>
          </p:cNvSpPr>
          <p:nvPr>
            <p:ph type="title"/>
          </p:nvPr>
        </p:nvSpPr>
        <p:spPr>
          <a:xfrm>
            <a:off x="457200" y="44624"/>
            <a:ext cx="8435280" cy="648072"/>
          </a:xfrm>
        </p:spPr>
        <p:txBody>
          <a:bodyPr>
            <a:no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1800" dirty="0" smtClean="0">
                <a:ea typeface="Calibri"/>
              </a:rPr>
              <a:t>2. О необходимости усиления роли и участия Региональных петрографических советов – подразделений Секции региональной петрографии МПК – в подготовке Госгеолкарт</a:t>
            </a:r>
            <a:endParaRPr lang="ru-RU" sz="1800" dirty="0"/>
          </a:p>
        </p:txBody>
      </p:sp>
      <p:pic>
        <p:nvPicPr>
          <p:cNvPr id="123" name="Объект 12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57" y="2492896"/>
            <a:ext cx="5731293" cy="319074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4" name="Прямоугольник 123"/>
          <p:cNvSpPr/>
          <p:nvPr/>
        </p:nvSpPr>
        <p:spPr>
          <a:xfrm>
            <a:off x="179512" y="5795639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/>
                <a:ea typeface="Calibri"/>
              </a:rPr>
              <a:t>Приведенная схема наглядно иллюстрирует территориальную разобщенность названных Советов, в связи с чем </a:t>
            </a:r>
            <a:r>
              <a:rPr lang="ru-RU" sz="16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предлагается Решением настоящего Рабочего совещания утвердить обязательность взаимодействия между ними, организационно скоординировать их деятельность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2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9313"/>
            <a:ext cx="9144000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068960"/>
            <a:ext cx="6912768" cy="1008112"/>
          </a:xfrm>
          <a:effectLst>
            <a:outerShdw blurRad="50800" dist="25400" dir="5400000" algn="ctr" rotWithShape="0">
              <a:srgbClr val="C00000"/>
            </a:outerShdw>
          </a:effectLst>
        </p:spPr>
        <p:txBody>
          <a:bodyPr>
            <a:normAutofit/>
          </a:bodyPr>
          <a:lstStyle/>
          <a:p>
            <a:pPr indent="180340"/>
            <a:r>
              <a:rPr lang="ru-RU" sz="3600" b="1" spc="1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СПАСИБО ЗА ВНИМАНИЕ</a:t>
            </a:r>
            <a:endParaRPr lang="ru-RU" spc="1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1034152"/>
            <a:ext cx="39604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/>
                <a:ea typeface="Calibri"/>
              </a:rPr>
              <a:t>Секция МПК по региональной петрографии, классификации и терминологии кристаллических горных пород</a:t>
            </a:r>
            <a:endParaRPr lang="ru-RU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0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Секция по региональной петрографии, классификации и терминологии кристаллических горных пород (СРПКТ)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является подразделением Межведомственного Петрографического Комитета (МПК)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базируется во ВСЕГЕИ 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 СРПКТ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направлена на регламентирование использования единой петрологической понятийной базы, необходимой при проведении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геологосъемочных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и картосоставительских работ, в том числе при подготовке Госгеолкарт и разработке методических и инструктивных документов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918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59900"/>
            <a:ext cx="8229600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Усовершенствована классификация магматических пород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2608312"/>
            <a:ext cx="8496944" cy="676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Детализирована методика расчленения магматических пород на подразделения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1363956"/>
            <a:ext cx="6385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</a:t>
            </a:r>
            <a:r>
              <a:rPr lang="ru-RU" sz="1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Подготовлена </a:t>
            </a:r>
            <a:r>
              <a:rPr lang="en-US" sz="1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TAS</a:t>
            </a:r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-диаграмма для плутонических пород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592" y="1703130"/>
            <a:ext cx="53039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2. </a:t>
            </a:r>
            <a:r>
              <a:rPr lang="ru-RU" sz="1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Доработаны классификации ультраосновных</a:t>
            </a:r>
          </a:p>
          <a:p>
            <a:r>
              <a:rPr lang="ru-RU" sz="1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основных  </a:t>
            </a:r>
            <a:r>
              <a:rPr lang="ru-RU" sz="1600" b="1" i="1" dirty="0" err="1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ультрамафических</a:t>
            </a:r>
            <a:r>
              <a:rPr lang="ru-RU" sz="1600" b="1" i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пород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67544" y="3472408"/>
            <a:ext cx="8496944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Подготовлены методические рекомендации «Практическая петрология»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67544" y="4264496"/>
            <a:ext cx="8496944" cy="67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Сформулированы предложения организационного характера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6650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99392"/>
            <a:ext cx="9289032" cy="490066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2200" dirty="0" smtClean="0">
                <a:solidFill>
                  <a:prstClr val="black"/>
                </a:solidFill>
                <a:ea typeface="+mn-ea"/>
                <a:cs typeface="+mn-cs"/>
              </a:rPr>
              <a:t>I. </a:t>
            </a:r>
            <a:r>
              <a:rPr lang="ru-RU" sz="2200" dirty="0" smtClean="0">
                <a:solidFill>
                  <a:prstClr val="black"/>
                </a:solidFill>
                <a:ea typeface="+mn-ea"/>
                <a:cs typeface="+mn-cs"/>
              </a:rPr>
              <a:t>Классификация магматических пород</a:t>
            </a:r>
            <a:endParaRPr lang="ru-RU" sz="2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44" y="620688"/>
            <a:ext cx="4176464" cy="3632174"/>
          </a:xfrm>
          <a:prstGeom prst="rect">
            <a:avLst/>
          </a:prstGeom>
          <a:effectLst/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/>
          <a:stretch/>
        </p:blipFill>
        <p:spPr>
          <a:xfrm>
            <a:off x="4400691" y="629789"/>
            <a:ext cx="4059741" cy="3620298"/>
          </a:xfrm>
          <a:effectLst/>
        </p:spPr>
      </p:pic>
      <p:sp>
        <p:nvSpPr>
          <p:cNvPr id="6" name="Прямоугольник 5"/>
          <p:cNvSpPr/>
          <p:nvPr/>
        </p:nvSpPr>
        <p:spPr>
          <a:xfrm>
            <a:off x="2699792" y="280664"/>
            <a:ext cx="4251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effectLst/>
                <a:latin typeface="Times New Roman"/>
                <a:ea typeface="Calibri"/>
              </a:rPr>
              <a:t>1. </a:t>
            </a:r>
            <a:r>
              <a:rPr lang="en-US" sz="1600" b="1" i="1" dirty="0" smtClean="0">
                <a:effectLst/>
                <a:latin typeface="Times New Roman"/>
                <a:ea typeface="Calibri"/>
              </a:rPr>
              <a:t>TAS</a:t>
            </a:r>
            <a:r>
              <a:rPr lang="ru-RU" sz="1600" b="1" i="1" dirty="0" smtClean="0">
                <a:effectLst/>
                <a:latin typeface="Times New Roman"/>
                <a:ea typeface="Calibri"/>
              </a:rPr>
              <a:t>-диаграмма для плутонических пород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365104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Кодексе приведена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TAS-диаграмма для диагностики и классификации вулканических пород (А).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 той же методике на основе базы данных, содержащей около 11 000 химических анализов,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подготовлена TAS-диаграмма для плутонических пород (Б). 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Статистически обосновано 20 полей для групп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плутонитов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различной щелочности и кремнекислотности (журнал «Региональная геология и металлогения», №56, 2013)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786014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00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Совмещение TAS-диаграмм для плутонических и вулканических пород показало, что поля глубинных пород и отвечающих им вулканических не вполне тождественны, однако различия между ними в большинстве случаев невелики, что отмечалось в свое время еще в трудах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А.И.Заварицкого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213" y="3916368"/>
            <a:ext cx="288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А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39902" y="3861048"/>
            <a:ext cx="2808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39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15749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effectLst/>
                <a:latin typeface="Times New Roman"/>
                <a:ea typeface="Calibri"/>
              </a:rPr>
              <a:t>2. Доработанная Классификация ультраосновных и основных </a:t>
            </a:r>
            <a:r>
              <a:rPr lang="ru-RU" b="1" i="1" dirty="0" err="1" smtClean="0">
                <a:effectLst/>
                <a:latin typeface="Times New Roman"/>
                <a:ea typeface="Calibri"/>
              </a:rPr>
              <a:t>ультрамафических</a:t>
            </a:r>
            <a:r>
              <a:rPr lang="ru-RU" b="1" i="1" dirty="0" smtClean="0">
                <a:effectLst/>
                <a:latin typeface="Times New Roman"/>
                <a:ea typeface="Calibri"/>
              </a:rPr>
              <a:t> пород</a:t>
            </a:r>
            <a:r>
              <a:rPr lang="ru-RU" dirty="0" smtClean="0">
                <a:effectLst/>
                <a:latin typeface="Times New Roman"/>
                <a:ea typeface="Calibri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13285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-- Ввести для подразделения</a:t>
            </a:r>
            <a:r>
              <a:rPr lang="ru-RU" sz="16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ультраосновных и основных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вулканических пород критерий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мафичности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/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ультрамафичности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показателем которого для этих пород является содержание в них </a:t>
            </a:r>
            <a:r>
              <a:rPr lang="en-US" sz="1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MgO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Граничным содержанием этого оксида между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ультрамафическими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мафическими вулканитами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ультраосновного и основного состава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считать </a:t>
            </a:r>
            <a:r>
              <a:rPr lang="ru-RU" sz="1600" b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18%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21297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-- Заменить в Кодексе название классификационной таблицы «Ультраосновные вулканические породы...» (ПК, прилож. 1, табл. 1), на «</a:t>
            </a:r>
            <a:r>
              <a:rPr lang="ru-RU" sz="1600" b="1" i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Ультраосновные </a:t>
            </a:r>
            <a:r>
              <a:rPr lang="ru-RU" sz="1600" b="1" i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ультрамафические</a:t>
            </a:r>
            <a:r>
              <a:rPr lang="ru-RU" sz="1600" b="1" i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</a:t>
            </a:r>
            <a:r>
              <a:rPr lang="en-US" sz="1600" b="1" i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MgO</a:t>
            </a:r>
            <a:r>
              <a:rPr lang="ru-RU" sz="1600" b="1" i="1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&gt;18%) вулканические породы подотряд </a:t>
            </a:r>
            <a:r>
              <a:rPr lang="ru-RU" sz="1600" b="1" i="1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нормальнощелочных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7504" y="558305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Поля составов ультраосновных пород на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TAS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-диаграмме незначительны по площади вследствие низких содержаний в этих породах кремнезема и щелочей. Для этих пород высокую значимость имеют такие элементы как магний, железо, титан. Все это обусловливает недостаточность </a:t>
            </a:r>
            <a:r>
              <a:rPr lang="en-US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TAS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-диаграммы для классификации ультраосновных пород. Для обсуждения этой проблемы Секцией была создана Рабочая группа специалистов из различных организаций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53821" y="1844824"/>
            <a:ext cx="8964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Решения Рабочей группы сводятся к следующему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1520" y="407707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-- Признать целесообразным в семействе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пикритов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(ультраосновных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ультрамафических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нормальнощелочных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вулканитов) выделять четыре вида пород, различающихся по содержанию</a:t>
            </a:r>
            <a:endParaRPr lang="en-US" sz="1600" dirty="0" smtClean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Mg, Fe,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983872"/>
              </p:ext>
            </p:extLst>
          </p:nvPr>
        </p:nvGraphicFramePr>
        <p:xfrm>
          <a:off x="323528" y="4869160"/>
          <a:ext cx="8075241" cy="12801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22767"/>
                <a:gridCol w="1729520"/>
                <a:gridCol w="1627717"/>
                <a:gridCol w="1761192"/>
                <a:gridCol w="1734045"/>
              </a:tblGrid>
              <a:tr h="33749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Ультраосновные </a:t>
                      </a:r>
                      <a:r>
                        <a:rPr lang="ru-RU" sz="1200" b="1" dirty="0" err="1" smtClean="0">
                          <a:effectLst/>
                          <a:latin typeface="Times New Roman"/>
                          <a:ea typeface="Times New Roman"/>
                        </a:rPr>
                        <a:t>ультрамафические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</a:rPr>
                        <a:t>MgO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&gt;18%) вулканические породы; подотряд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</a:rPr>
                        <a:t>нормальнощелочных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37 ≤ SiO2 ≤ 45*; 0 ≤ (Na2O+K2O) ≤ 2,0</a:t>
                      </a:r>
                    </a:p>
                  </a:txBody>
                  <a:tcPr marL="62241" marR="6224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74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Семейство горных пород</a:t>
                      </a:r>
                    </a:p>
                  </a:txBody>
                  <a:tcPr marL="62241" marR="62241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Пикриты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41" marR="622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62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Виды горных пород</a:t>
                      </a:r>
                    </a:p>
                  </a:txBody>
                  <a:tcPr marL="62241" marR="622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Пикрит</a:t>
                      </a:r>
                    </a:p>
                  </a:txBody>
                  <a:tcPr marL="62241" marR="622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Ферропикрит</a:t>
                      </a:r>
                    </a:p>
                  </a:txBody>
                  <a:tcPr marL="62241" marR="622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Коматиит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низкотитанистый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пикрит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41" marR="622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Меймечит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высокотитанистый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пикрит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2241" marR="6224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253820" y="6237312"/>
            <a:ext cx="8638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--На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TAS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-диаграмме дополнительной штриховкой обозначить поле, отвечающее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ультрамафитам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ультраоснового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основного составов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17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437763"/>
            <a:ext cx="5629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effectLst/>
                <a:latin typeface="Times New Roman"/>
                <a:ea typeface="Calibri"/>
              </a:rPr>
              <a:t>Классификация основных  </a:t>
            </a:r>
            <a:r>
              <a:rPr lang="ru-RU" b="1" i="1" dirty="0" err="1" smtClean="0">
                <a:effectLst/>
                <a:latin typeface="Times New Roman"/>
                <a:ea typeface="Calibri"/>
              </a:rPr>
              <a:t>ультрамафических</a:t>
            </a:r>
            <a:r>
              <a:rPr lang="ru-RU" b="1" i="1" dirty="0" smtClean="0">
                <a:effectLst/>
                <a:latin typeface="Times New Roman"/>
                <a:ea typeface="Calibri"/>
              </a:rPr>
              <a:t> пород</a:t>
            </a:r>
            <a:r>
              <a:rPr lang="ru-RU" dirty="0" smtClean="0">
                <a:effectLst/>
                <a:latin typeface="Times New Roman"/>
                <a:ea typeface="Calibri"/>
              </a:rPr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05273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/>
                <a:ea typeface="Calibri"/>
              </a:rPr>
              <a:t>-- Признать целесообразным в семействе 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пикробазальтов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 (основных 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ультрамафических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 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нормальнощелочных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 вулканических пород) выделять следующие виды пород</a:t>
            </a:r>
            <a:r>
              <a:rPr lang="ru-RU" sz="1600" dirty="0" smtClean="0">
                <a:latin typeface="Times New Roman"/>
                <a:ea typeface="Calibri"/>
              </a:rPr>
              <a:t>, также различающихся по содержанию </a:t>
            </a:r>
            <a:r>
              <a:rPr lang="en-US" sz="1600" dirty="0" smtClean="0">
                <a:latin typeface="Times New Roman"/>
                <a:ea typeface="Calibri"/>
              </a:rPr>
              <a:t>Mg, Fe, </a:t>
            </a:r>
            <a:r>
              <a:rPr lang="en-US" sz="1600" dirty="0" err="1" smtClean="0">
                <a:latin typeface="Times New Roman"/>
                <a:ea typeface="Calibri"/>
              </a:rPr>
              <a:t>Ti</a:t>
            </a:r>
            <a:endParaRPr lang="ru-RU" sz="16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898604"/>
              </p:ext>
            </p:extLst>
          </p:nvPr>
        </p:nvGraphicFramePr>
        <p:xfrm>
          <a:off x="985837" y="1878735"/>
          <a:ext cx="7042547" cy="1617789"/>
        </p:xfrm>
        <a:graphic>
          <a:graphicData uri="http://schemas.openxmlformats.org/drawingml/2006/table">
            <a:tbl>
              <a:tblPr/>
              <a:tblGrid>
                <a:gridCol w="1556905"/>
                <a:gridCol w="1141647"/>
                <a:gridCol w="1545058"/>
                <a:gridCol w="1366734"/>
                <a:gridCol w="1432203"/>
              </a:tblGrid>
              <a:tr h="52050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Основные </a:t>
                      </a:r>
                      <a:r>
                        <a:rPr lang="ru-RU" sz="1200" b="1" dirty="0" err="1" smtClean="0">
                          <a:effectLst/>
                          <a:latin typeface="Times New Roman"/>
                          <a:ea typeface="Times New Roman"/>
                        </a:rPr>
                        <a:t>ультрамафические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 вулканические 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породы; подотряд </a:t>
                      </a:r>
                      <a:r>
                        <a:rPr lang="ru-RU" sz="1200" b="1" dirty="0" err="1">
                          <a:effectLst/>
                          <a:latin typeface="Times New Roman"/>
                          <a:ea typeface="Times New Roman"/>
                        </a:rPr>
                        <a:t>нормальнощелочных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/>
                      </a:r>
                      <a:b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</a:b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45 ≤ SiO2 ≤ 52;  0,5 ≤ (Na2O+K2O) ≤ 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Семейства горных пород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Пикробазальты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30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Виды горных пород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</a:rPr>
                        <a:t>Пикробазальт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Ферропикробазальт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Коматиитовый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 базальт,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низкотитанистый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  <a:latin typeface="Times New Roman"/>
                          <a:ea typeface="Times New Roman"/>
                        </a:rPr>
                        <a:t>пикробазальт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Высокотитанистый</a:t>
                      </a: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err="1">
                          <a:effectLst/>
                          <a:latin typeface="Times New Roman"/>
                          <a:ea typeface="Times New Roman"/>
                        </a:rPr>
                        <a:t>пикробазальт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51520" y="3894147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effectLst/>
                <a:latin typeface="Times New Roman"/>
                <a:ea typeface="Calibri"/>
              </a:rPr>
              <a:t>-- Упразднить виды «ультраосновной 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пикробазальт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» и «основной 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пикробазальт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», выделив при этом вид «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пикробазальт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» с граничными содержаниями </a:t>
            </a:r>
            <a:r>
              <a:rPr lang="en-US" sz="1600" dirty="0" smtClean="0">
                <a:effectLst/>
                <a:latin typeface="Times New Roman"/>
                <a:ea typeface="Calibri"/>
              </a:rPr>
              <a:t>SiO</a:t>
            </a:r>
            <a:r>
              <a:rPr lang="ru-RU" sz="1600" baseline="-25000" dirty="0" smtClean="0">
                <a:effectLst/>
                <a:latin typeface="Times New Roman"/>
                <a:ea typeface="Calibri"/>
              </a:rPr>
              <a:t>2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 – 44-49%  в семействе 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пикробазальтов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 отряда основных пород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9177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44624"/>
            <a:ext cx="907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  <a:latin typeface="+mj-lt"/>
                <a:ea typeface="Calibri"/>
              </a:rPr>
              <a:t>II. </a:t>
            </a:r>
            <a:r>
              <a:rPr lang="ru-RU" sz="2200" dirty="0">
                <a:solidFill>
                  <a:prstClr val="black"/>
                </a:solidFill>
              </a:rPr>
              <a:t>Методика расчленения </a:t>
            </a:r>
            <a:r>
              <a:rPr lang="ru-RU" sz="2200" dirty="0" smtClean="0">
                <a:solidFill>
                  <a:prstClr val="black"/>
                </a:solidFill>
              </a:rPr>
              <a:t>магматических </a:t>
            </a:r>
            <a:r>
              <a:rPr lang="ru-RU" sz="2200" dirty="0">
                <a:solidFill>
                  <a:prstClr val="black"/>
                </a:solidFill>
              </a:rPr>
              <a:t>пород на подразделения</a:t>
            </a:r>
            <a:endParaRPr lang="ru-RU" sz="2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496" y="404664"/>
            <a:ext cx="90730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Экспертный анализ представителями Секции петрологической составляющей рассматриваемых на НРС Госгеолкарт выявил </a:t>
            </a:r>
            <a:r>
              <a:rPr lang="ru-RU" sz="1600" b="1" dirty="0" smtClean="0">
                <a:effectLst/>
                <a:latin typeface="Times New Roman"/>
                <a:ea typeface="Calibri"/>
              </a:rPr>
              <a:t>типовые нарушения требований Петрографического кодекса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, касающиеся, прежде всего, расчленения на подразделения вулканогенных и осадочно-вулканогенных образований.</a:t>
            </a:r>
          </a:p>
          <a:p>
            <a:pPr indent="180340" algn="just">
              <a:spcAft>
                <a:spcPts val="0"/>
              </a:spcAft>
            </a:pPr>
            <a:r>
              <a:rPr lang="ru-RU" sz="1600" dirty="0" smtClean="0">
                <a:effectLst/>
                <a:latin typeface="Times New Roman"/>
                <a:ea typeface="Calibri"/>
              </a:rPr>
              <a:t>Это связано со сложностью строения этих </a:t>
            </a:r>
            <a:r>
              <a:rPr lang="ru-RU" sz="1600" dirty="0" err="1" smtClean="0">
                <a:effectLst/>
                <a:latin typeface="Times New Roman"/>
                <a:ea typeface="Calibri"/>
              </a:rPr>
              <a:t>полифациальных</a:t>
            </a:r>
            <a:r>
              <a:rPr lang="ru-RU" sz="1600" dirty="0" smtClean="0">
                <a:effectLst/>
                <a:latin typeface="Times New Roman"/>
                <a:ea typeface="Calibri"/>
              </a:rPr>
              <a:t> образований, а также с двойственностью статуса покровной фации вулканитов, входящих, с одной стороны, в состав вулканического комплекса, а с другой – являющихся составной частью стратиграфического подразделения. Для преодоления названных сложностей необходима разработка материалов, дополняющих и наглядно разъясняющих положения Кодекса.</a:t>
            </a:r>
          </a:p>
          <a:p>
            <a:r>
              <a:rPr lang="ru-RU" sz="1600" dirty="0" smtClean="0">
                <a:effectLst/>
                <a:latin typeface="Times New Roman"/>
                <a:ea typeface="Calibri"/>
              </a:rPr>
              <a:t>   В этом направлении Секцией разработаны модели петрологической составляющей легенды геологической карты, демонстрирующие различные варианты отображения вулканических образований в легендах. Ниже приведен фрагмент такой модели.</a:t>
            </a:r>
            <a:endParaRPr lang="ru-RU" sz="16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356438"/>
            <a:ext cx="5688632" cy="34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4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612845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r>
              <a:rPr lang="ru-RU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Наиболее распространенными ошибками по отношению к Кодексу является то, что при наличии только покровной фации комплексы часто не выделяются. Такая практика, к сожалению, закреплена 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Методических руководствах по составлению Госгеолкарт. В реальности же составители листов часто не выделяют вулканические комплексы даже при наличии субвулканической или экструзивно-</a:t>
            </a:r>
            <a:r>
              <a:rPr lang="ru-RU" dirty="0" err="1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жерловой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фаций в сочетании с покровной.</a:t>
            </a:r>
          </a:p>
          <a:p>
            <a:r>
              <a:rPr lang="ru-RU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В то же время субвулканические образования, являющиеся составной частью вулканического комплекса, иногда выделяются как самостоятельные комплексы, что также противоречит требованиям Кодекса.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endParaRPr lang="ru-RU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ru-RU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Таким образом, в соответствии с положениями Кодекса 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вулканический (или 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осадочно-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вулканогенный) комплекс следует выделять при обнаружении вулканитов любой фации – покровной, экструзивно-</a:t>
            </a:r>
            <a:r>
              <a:rPr lang="ru-RU" b="1" dirty="0" err="1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жерловой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 / или субвулканической</a:t>
            </a:r>
            <a:r>
              <a:rPr lang="en-US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составных частей этих комплексов</a:t>
            </a:r>
            <a:r>
              <a:rPr lang="ru-RU" dirty="0" smtClean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 при этом покровные вулканиты могут сочетаться с прослоями осадочных пород.</a:t>
            </a:r>
          </a:p>
          <a:p>
            <a:endParaRPr lang="ru-RU" dirty="0" smtClean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Вулканические породы – составные части комплексов, должны описываться в главе магматизм</a:t>
            </a:r>
            <a:r>
              <a:rPr lang="ru-RU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dirty="0" smtClean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В рамках тематических работ по отделу Петрологии при активном участии членов Секции подготовлены методические рекомендации по изучению магматических образований применительно к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Госгеолкартам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-  «Практическая петрология».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В рекомендациях обозначена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последовательность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петрологических исследований при проведении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геологосъемочных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работ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рассмотрены основные подходы к  полевому, петрографо-минералогическому, петрохимическому,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геохимическому изучению 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магматических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пород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541" y="2440047"/>
            <a:ext cx="83529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«ПРАКТИЧЕСКАЯ ПЕТРОЛОГИЯ» содержит следующие разделы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1. Классификация магматических пород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2. Петрографические подразделения и их корреляция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3. Магматические формации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4. Полевые методы изучения магматических образований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5. Петрографические методы изучения магматических горных пород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6. Петрохимические методы (использование петрохимических данных для диагностики и классификации горных пород и построений петрологических моделей)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7. Геохимические методы исследования</a:t>
            </a:r>
          </a:p>
          <a:p>
            <a:pPr marL="160020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8. Изотопно-геохимические методы (использование результатов для геодинамических построений, обоснования генезиса пород и их изотопного датирования)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7793"/>
            <a:ext cx="811202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«Практическая петрология»</a:t>
            </a: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5928" y="5796553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«Методические рекомендации» положительно оценены экспертом НРС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Б.А.Марковским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 в ближайшее время поступит на рассмотрение в НРС</a:t>
            </a:r>
            <a:endParaRPr lang="ru-RU" sz="16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3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9983</TotalTime>
  <Words>1213</Words>
  <Application>Microsoft Office PowerPoint</Application>
  <PresentationFormat>Экран (4:3)</PresentationFormat>
  <Paragraphs>90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ПЕТРОЛОГИЧЕСКАЯ  БАЗА  ГОСГЕОЛКАРТ:  НОВЫЕ ПРЕДЛОЖЕНИЯ</vt:lpstr>
      <vt:lpstr>Презентация PowerPoint</vt:lpstr>
      <vt:lpstr>Презентация PowerPoint</vt:lpstr>
      <vt:lpstr>I. Классификация магматических пород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О необходимости периодических изданий материалов, дополняющих или актуализирующих Петрографический кодекс России</vt:lpstr>
      <vt:lpstr>2. О необходимости усиления роли и участия Региональных петрографических советов – подразделений Секции региональной петрографии МПК – в подготовке Госгеолкарт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Костин Александр Евгеньевич</dc:creator>
  <cp:lastModifiedBy>Костин Александр Евгеньевич</cp:lastModifiedBy>
  <cp:revision>81</cp:revision>
  <cp:lastPrinted>2015-04-07T10:00:34Z</cp:lastPrinted>
  <dcterms:created xsi:type="dcterms:W3CDTF">2015-03-31T14:19:42Z</dcterms:created>
  <dcterms:modified xsi:type="dcterms:W3CDTF">2015-04-07T12:43:29Z</dcterms:modified>
</cp:coreProperties>
</file>