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52"/>
  </p:notesMasterIdLst>
  <p:sldIdLst>
    <p:sldId id="312" r:id="rId2"/>
    <p:sldId id="256" r:id="rId3"/>
    <p:sldId id="259" r:id="rId4"/>
    <p:sldId id="260" r:id="rId5"/>
    <p:sldId id="261" r:id="rId6"/>
    <p:sldId id="307" r:id="rId7"/>
    <p:sldId id="308" r:id="rId8"/>
    <p:sldId id="313" r:id="rId9"/>
    <p:sldId id="314" r:id="rId10"/>
    <p:sldId id="310" r:id="rId11"/>
    <p:sldId id="309" r:id="rId12"/>
    <p:sldId id="263" r:id="rId13"/>
    <p:sldId id="315" r:id="rId14"/>
    <p:sldId id="318" r:id="rId15"/>
    <p:sldId id="317" r:id="rId16"/>
    <p:sldId id="311" r:id="rId17"/>
    <p:sldId id="264" r:id="rId18"/>
    <p:sldId id="265" r:id="rId19"/>
    <p:sldId id="266" r:id="rId20"/>
    <p:sldId id="268" r:id="rId21"/>
    <p:sldId id="270" r:id="rId22"/>
    <p:sldId id="272" r:id="rId23"/>
    <p:sldId id="274" r:id="rId24"/>
    <p:sldId id="275" r:id="rId25"/>
    <p:sldId id="277" r:id="rId26"/>
    <p:sldId id="278" r:id="rId27"/>
    <p:sldId id="279" r:id="rId28"/>
    <p:sldId id="280" r:id="rId29"/>
    <p:sldId id="281" r:id="rId30"/>
    <p:sldId id="283" r:id="rId31"/>
    <p:sldId id="285" r:id="rId32"/>
    <p:sldId id="286" r:id="rId33"/>
    <p:sldId id="287" r:id="rId34"/>
    <p:sldId id="288" r:id="rId35"/>
    <p:sldId id="289" r:id="rId36"/>
    <p:sldId id="290" r:id="rId37"/>
    <p:sldId id="321" r:id="rId38"/>
    <p:sldId id="322" r:id="rId39"/>
    <p:sldId id="323" r:id="rId40"/>
    <p:sldId id="324" r:id="rId41"/>
    <p:sldId id="292" r:id="rId42"/>
    <p:sldId id="294" r:id="rId43"/>
    <p:sldId id="298" r:id="rId44"/>
    <p:sldId id="300" r:id="rId45"/>
    <p:sldId id="301" r:id="rId46"/>
    <p:sldId id="302" r:id="rId47"/>
    <p:sldId id="304" r:id="rId48"/>
    <p:sldId id="305" r:id="rId49"/>
    <p:sldId id="320" r:id="rId50"/>
    <p:sldId id="316" r:id="rId5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F9FEE8"/>
    <a:srgbClr val="F1FEE8"/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32" autoAdjust="0"/>
    <p:restoredTop sz="79517" autoAdjust="0"/>
  </p:normalViewPr>
  <p:slideViewPr>
    <p:cSldViewPr snapToGrid="0">
      <p:cViewPr varScale="1">
        <p:scale>
          <a:sx n="138" d="100"/>
          <a:sy n="138" d="100"/>
        </p:scale>
        <p:origin x="942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jpe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A7EDF26-60A9-4730-99BF-FB54D159C729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496846D-BD28-4612-AFF3-4850276A0E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310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3ECFEF6-2AFE-4EE5-ADC4-A703C3ABC1B4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9216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8DC03B-A28B-400C-8448-F4FA8D78161F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9975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E53C6F-AA8A-4CEB-BF19-337083207128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2444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6BADF-8A0E-482B-86D4-F7C78A18AC52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4E0AD-46D4-400B-B32C-5AEB3AF9E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677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03043-72CE-4C3C-821C-AFDCC2920EB8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23421-7153-4242-A70E-5EAD365E42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859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990EF-1756-41F0-AB9D-DEF5351AF125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DE23E-B7E3-4D36-AF3B-583396B197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928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59D18-4675-46BC-B365-DB9C2EA27A46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8869C-A21C-4586-81A4-99BF6D12B0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729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74598-8497-41EC-AD48-10A2D20FBBDE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DB1EE-771D-4B57-8E50-2020034566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29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FC27-2562-4E44-8C96-24CC548B33E2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0EC98-BA47-433B-B045-63A0180DDB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61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6A9EF-A7E5-4EAB-9C30-5A963D50A43E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622F7-DD76-4F5E-A590-F265897259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759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EF435-599E-497D-9F09-30CE87C938F0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4F7CF-F03A-4CAC-A5EA-12FE755C17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263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EDC3E-40D9-453D-BD51-2D07EBC59AC1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DFC35-5FF5-4FE5-B725-74A0E18065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76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9B96C-147E-457C-867E-891AC8E19493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E4DA7-A8FA-4108-81F4-213D2C71BE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929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9C448-9C1F-4E4B-A3DF-4F87DA5E3D7F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9983E-3A4C-48E4-986E-D3E7868C62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529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67000">
              <a:srgbClr val="FFFFFF"/>
            </a:gs>
            <a:gs pos="100000">
              <a:srgbClr val="F1F7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BCA23-1DC6-4925-8C96-E46A49E40FEC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326529-6E4A-44F7-B2AC-8837189D56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emf"/><Relationship Id="rId7" Type="http://schemas.openxmlformats.org/officeDocument/2006/relationships/image" Target="../media/image66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10" Type="http://schemas.openxmlformats.org/officeDocument/2006/relationships/image" Target="../media/image69.png"/><Relationship Id="rId4" Type="http://schemas.openxmlformats.org/officeDocument/2006/relationships/image" Target="../media/image63.emf"/><Relationship Id="rId9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image" Target="../media/image75.emf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10" Type="http://schemas.openxmlformats.org/officeDocument/2006/relationships/image" Target="../media/image79.emf"/><Relationship Id="rId4" Type="http://schemas.openxmlformats.org/officeDocument/2006/relationships/image" Target="../media/image76.jpeg"/><Relationship Id="rId9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7.emf"/><Relationship Id="rId18" Type="http://schemas.openxmlformats.org/officeDocument/2006/relationships/oleObject" Target="../embeddings/oleObject5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emf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9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11" Type="http://schemas.openxmlformats.org/officeDocument/2006/relationships/image" Target="../media/image6.emf"/><Relationship Id="rId5" Type="http://schemas.openxmlformats.org/officeDocument/2006/relationships/image" Target="../media/image12.emf"/><Relationship Id="rId15" Type="http://schemas.openxmlformats.org/officeDocument/2006/relationships/image" Target="../media/image8.em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10.emf"/><Relationship Id="rId4" Type="http://schemas.openxmlformats.org/officeDocument/2006/relationships/image" Target="../media/image11.emf"/><Relationship Id="rId9" Type="http://schemas.openxmlformats.org/officeDocument/2006/relationships/image" Target="../media/image5.emf"/><Relationship Id="rId1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7938"/>
            <a:ext cx="91408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646863"/>
            <a:ext cx="9142413" cy="211137"/>
          </a:xfrm>
          <a:prstGeom prst="rect">
            <a:avLst/>
          </a:prstGeom>
          <a:solidFill>
            <a:srgbClr val="009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6" name="TextBox 9"/>
          <p:cNvSpPr txBox="1">
            <a:spLocks noChangeArrowheads="1"/>
          </p:cNvSpPr>
          <p:nvPr/>
        </p:nvSpPr>
        <p:spPr bwMode="auto">
          <a:xfrm>
            <a:off x="3455988" y="6597650"/>
            <a:ext cx="2230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 </a:t>
            </a:r>
            <a:r>
              <a:rPr lang="en-US" alt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0"/>
            <a:ext cx="6419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ПОДСЧЕТ СУММАРНЫХ ГЕОЛОГИЧЕСКИХ РЕСУРСОВ УУВ</a:t>
            </a:r>
          </a:p>
        </p:txBody>
      </p:sp>
      <p:graphicFrame>
        <p:nvGraphicFramePr>
          <p:cNvPr id="15363" name="Объект 2"/>
          <p:cNvGraphicFramePr>
            <a:graphicFrameLocks noChangeAspect="1"/>
          </p:cNvGraphicFramePr>
          <p:nvPr/>
        </p:nvGraphicFramePr>
        <p:xfrm>
          <a:off x="25400" y="422275"/>
          <a:ext cx="90932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CorelDRAW" r:id="rId3" imgW="6413766" imgH="4461480" progId="CorelDraw.Graphic.17">
                  <p:embed/>
                </p:oleObj>
              </mc:Choice>
              <mc:Fallback>
                <p:oleObj name="CorelDRAW" r:id="rId3" imgW="6413766" imgH="4461480" progId="CorelDraw.Graphic.17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" y="422275"/>
                        <a:ext cx="9093200" cy="632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33"/>
          <p:cNvSpPr>
            <a:spLocks noChangeArrowheads="1"/>
          </p:cNvSpPr>
          <p:nvPr/>
        </p:nvSpPr>
        <p:spPr bwMode="auto">
          <a:xfrm>
            <a:off x="125413" y="796925"/>
            <a:ext cx="8893175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04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ru-RU" alt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прогноза на нефть и газ составляется на основе анализа литературных и фондовых данных и материалов  геофизических исследований (гравиразведка, магниторазведка) и собственных (сейсморазведка), а также  геохимических (газовая съемка) работ, если они предусматривались техническим заданием на производство работ по созданию комплекта ГК-1000/3. При составлении КПНГ максимально используются данные глубокого бурения и геолого-геофизических исследований, прежде всего, сейсморазведочных ( МОВ, ОГТ), гравиметрических и магниторазведочных, а также материалов дистанционного зондирования и их компьютерной обработки. При выработке и уточнении нефтегазогеологического и структурно-тектонического районирования, анализе нефтегазоносных комплексов, выделении и оценке нефтегазоносности приоритетных зон нефтегазонакопления и локальных объектов используются результаты работ геологических организаций нефтегазового профиля (карты и схемы нефтегазоносных провинций, перспектив нефтегазоносности, распределения плотностей ресурсов УВ), а также Карты прогноза на нефть и газ по сопредельным листам Геолкарты 1000/3. Использованные материалы отражаются на соответствующей схеме м-ба 1:2 500 000.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-7938" y="130175"/>
            <a:ext cx="914400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ИЗУЧЕНИЯ ОСАДОЧНЫХ БАССЕЙНОВ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49500" y="3090863"/>
            <a:ext cx="1890713" cy="368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Магниторазведка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950" y="3548063"/>
            <a:ext cx="1881188" cy="368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Электроразведка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2328863" y="500063"/>
            <a:ext cx="1101725" cy="1397000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875" y="2806700"/>
            <a:ext cx="1831975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Сейсморазведка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/>
          <p:cNvCxnSpPr>
            <a:stCxn id="17410" idx="2"/>
            <a:endCxn id="34" idx="0"/>
          </p:cNvCxnSpPr>
          <p:nvPr/>
        </p:nvCxnSpPr>
        <p:spPr>
          <a:xfrm>
            <a:off x="4564063" y="500063"/>
            <a:ext cx="260350" cy="1524000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454150" y="1897063"/>
            <a:ext cx="1747838" cy="646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Геофизические методы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87775" y="2024063"/>
            <a:ext cx="2071688" cy="646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Дистанционные  методы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29363" y="1982788"/>
            <a:ext cx="1785937" cy="646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Геохимические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Прямая со стрелкой 35"/>
          <p:cNvCxnSpPr>
            <a:endCxn id="35" idx="0"/>
          </p:cNvCxnSpPr>
          <p:nvPr/>
        </p:nvCxnSpPr>
        <p:spPr>
          <a:xfrm>
            <a:off x="5859463" y="500063"/>
            <a:ext cx="1362075" cy="1482725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176338" y="4165600"/>
            <a:ext cx="2119312" cy="368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Гравиметрические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24138" y="4749800"/>
            <a:ext cx="2200275" cy="368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Аэросъемка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860925" y="5165725"/>
            <a:ext cx="2243138" cy="646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Космическая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съемка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487988" y="2900363"/>
            <a:ext cx="1524000" cy="6477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Газовая съемка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859463" y="4035425"/>
            <a:ext cx="2254250" cy="646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Литогеохимическая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съемка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339013" y="2781300"/>
            <a:ext cx="1773237" cy="12001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Геохимический метод пассивной адсорбции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Прямая со стрелкой 56"/>
          <p:cNvCxnSpPr/>
          <p:nvPr/>
        </p:nvCxnSpPr>
        <p:spPr>
          <a:xfrm flipH="1">
            <a:off x="1176338" y="2538413"/>
            <a:ext cx="398462" cy="268287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>
            <a:off x="1433513" y="2538413"/>
            <a:ext cx="658812" cy="1009650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endCxn id="17" idx="0"/>
          </p:cNvCxnSpPr>
          <p:nvPr/>
        </p:nvCxnSpPr>
        <p:spPr>
          <a:xfrm>
            <a:off x="2692400" y="2538413"/>
            <a:ext cx="603250" cy="552450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>
            <a:off x="2174875" y="2538413"/>
            <a:ext cx="39688" cy="1627187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>
            <a:endCxn id="44" idx="0"/>
          </p:cNvCxnSpPr>
          <p:nvPr/>
        </p:nvCxnSpPr>
        <p:spPr>
          <a:xfrm flipH="1">
            <a:off x="3724275" y="2670175"/>
            <a:ext cx="873125" cy="2079625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>
            <a:endCxn id="45" idx="0"/>
          </p:cNvCxnSpPr>
          <p:nvPr/>
        </p:nvCxnSpPr>
        <p:spPr>
          <a:xfrm>
            <a:off x="4964113" y="2670175"/>
            <a:ext cx="1019175" cy="2495550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endCxn id="46" idx="0"/>
          </p:cNvCxnSpPr>
          <p:nvPr/>
        </p:nvCxnSpPr>
        <p:spPr>
          <a:xfrm flipH="1">
            <a:off x="6249988" y="2628900"/>
            <a:ext cx="730250" cy="271463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>
            <a:stCxn id="35" idx="2"/>
            <a:endCxn id="47" idx="0"/>
          </p:cNvCxnSpPr>
          <p:nvPr/>
        </p:nvCxnSpPr>
        <p:spPr>
          <a:xfrm flipH="1">
            <a:off x="6986588" y="2628900"/>
            <a:ext cx="234950" cy="1406525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>
            <a:off x="7456488" y="2628900"/>
            <a:ext cx="682625" cy="166688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6916738" y="3994150"/>
            <a:ext cx="1606550" cy="1020763"/>
          </a:xfrm>
          <a:prstGeom prst="rect">
            <a:avLst/>
          </a:prstGeom>
          <a:solidFill>
            <a:srgbClr val="F9FEE8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038225" y="5510213"/>
            <a:ext cx="6889750" cy="361950"/>
          </a:xfrm>
          <a:prstGeom prst="rect">
            <a:avLst/>
          </a:prstGeom>
          <a:solidFill>
            <a:srgbClr val="F9FEE8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42875" y="1065213"/>
            <a:ext cx="8850313" cy="2119312"/>
          </a:xfrm>
          <a:prstGeom prst="rect">
            <a:avLst/>
          </a:prstGeom>
          <a:solidFill>
            <a:srgbClr val="F9FEE8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762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МАТЕМАТИЧЕСКИЕ МЕТОДЫ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ПРИМЕНЯЕМЫЕ ПРИ ИНТЕРПРЕТАЦИИ</a:t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ГЕОЛОГО-ГЕОФИЗИЧЕСКИХ ДАННЫХ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438" name="TextBox 3"/>
          <p:cNvSpPr txBox="1">
            <a:spLocks noChangeArrowheads="1"/>
          </p:cNvSpPr>
          <p:nvPr/>
        </p:nvSpPr>
        <p:spPr bwMode="auto">
          <a:xfrm>
            <a:off x="3600450" y="1476375"/>
            <a:ext cx="1606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Классификация</a:t>
            </a:r>
          </a:p>
        </p:txBody>
      </p:sp>
      <p:sp>
        <p:nvSpPr>
          <p:cNvPr id="18439" name="TextBox 4"/>
          <p:cNvSpPr txBox="1">
            <a:spLocks noChangeArrowheads="1"/>
          </p:cNvSpPr>
          <p:nvPr/>
        </p:nvSpPr>
        <p:spPr bwMode="auto">
          <a:xfrm>
            <a:off x="785813" y="1336675"/>
            <a:ext cx="1536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Регрессионный</a:t>
            </a:r>
          </a:p>
          <a:p>
            <a:pPr algn="ctr" eaLnBrk="1" hangingPunct="1"/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</a:p>
        </p:txBody>
      </p:sp>
      <p:sp>
        <p:nvSpPr>
          <p:cNvPr id="18440" name="TextBox 5"/>
          <p:cNvSpPr txBox="1">
            <a:spLocks noChangeArrowheads="1"/>
          </p:cNvSpPr>
          <p:nvPr/>
        </p:nvSpPr>
        <p:spPr bwMode="auto">
          <a:xfrm>
            <a:off x="6505575" y="1354138"/>
            <a:ext cx="2149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Кластеризация</a:t>
            </a:r>
          </a:p>
          <a:p>
            <a:pPr algn="ctr" eaLnBrk="1" hangingPunct="1"/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(распознание образов)</a:t>
            </a:r>
          </a:p>
        </p:txBody>
      </p:sp>
      <p:sp>
        <p:nvSpPr>
          <p:cNvPr id="18441" name="TextBox 6"/>
          <p:cNvSpPr txBox="1">
            <a:spLocks noChangeArrowheads="1"/>
          </p:cNvSpPr>
          <p:nvPr/>
        </p:nvSpPr>
        <p:spPr bwMode="auto">
          <a:xfrm>
            <a:off x="142875" y="2611438"/>
            <a:ext cx="1222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Корреляция</a:t>
            </a:r>
          </a:p>
        </p:txBody>
      </p:sp>
      <p:sp>
        <p:nvSpPr>
          <p:cNvPr id="18442" name="TextBox 7"/>
          <p:cNvSpPr txBox="1">
            <a:spLocks noChangeArrowheads="1"/>
          </p:cNvSpPr>
          <p:nvPr/>
        </p:nvSpPr>
        <p:spPr bwMode="auto">
          <a:xfrm>
            <a:off x="1625600" y="2606675"/>
            <a:ext cx="10588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Регрессия</a:t>
            </a:r>
          </a:p>
        </p:txBody>
      </p:sp>
      <p:sp>
        <p:nvSpPr>
          <p:cNvPr id="18443" name="TextBox 9"/>
          <p:cNvSpPr txBox="1">
            <a:spLocks noChangeArrowheads="1"/>
          </p:cNvSpPr>
          <p:nvPr/>
        </p:nvSpPr>
        <p:spPr bwMode="auto">
          <a:xfrm>
            <a:off x="2860675" y="2466975"/>
            <a:ext cx="1519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Байесовская</a:t>
            </a:r>
          </a:p>
          <a:p>
            <a:pPr algn="ctr" eaLnBrk="1" hangingPunct="1"/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</a:t>
            </a:r>
          </a:p>
        </p:txBody>
      </p:sp>
      <p:sp>
        <p:nvSpPr>
          <p:cNvPr id="18444" name="TextBox 10"/>
          <p:cNvSpPr txBox="1">
            <a:spLocks noChangeArrowheads="1"/>
          </p:cNvSpPr>
          <p:nvPr/>
        </p:nvSpPr>
        <p:spPr bwMode="auto">
          <a:xfrm>
            <a:off x="4386263" y="2474913"/>
            <a:ext cx="1519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Линейная </a:t>
            </a:r>
          </a:p>
          <a:p>
            <a:pPr algn="ctr" eaLnBrk="1" hangingPunct="1"/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</a:t>
            </a:r>
          </a:p>
        </p:txBody>
      </p:sp>
      <p:sp>
        <p:nvSpPr>
          <p:cNvPr id="18445" name="TextBox 11"/>
          <p:cNvSpPr txBox="1">
            <a:spLocks noChangeArrowheads="1"/>
          </p:cNvSpPr>
          <p:nvPr/>
        </p:nvSpPr>
        <p:spPr bwMode="auto">
          <a:xfrm>
            <a:off x="6003925" y="2474913"/>
            <a:ext cx="1576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Иерархические </a:t>
            </a:r>
          </a:p>
          <a:p>
            <a:pPr algn="ctr" eaLnBrk="1" hangingPunct="1"/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</a:p>
        </p:txBody>
      </p:sp>
      <p:sp>
        <p:nvSpPr>
          <p:cNvPr id="18446" name="TextBox 12"/>
          <p:cNvSpPr txBox="1">
            <a:spLocks noChangeArrowheads="1"/>
          </p:cNvSpPr>
          <p:nvPr/>
        </p:nvSpPr>
        <p:spPr bwMode="auto">
          <a:xfrm>
            <a:off x="7654925" y="2466975"/>
            <a:ext cx="1338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Итеративные</a:t>
            </a:r>
          </a:p>
          <a:p>
            <a:pPr algn="ctr" eaLnBrk="1" hangingPunct="1"/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0563" y="1249363"/>
            <a:ext cx="1727200" cy="10080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516313" y="1263650"/>
            <a:ext cx="1727200" cy="10080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510338" y="1223963"/>
            <a:ext cx="2144712" cy="10080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654925" y="2470150"/>
            <a:ext cx="1304925" cy="609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069013" y="2474913"/>
            <a:ext cx="1438275" cy="6016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0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73575" y="2474913"/>
            <a:ext cx="1450975" cy="6016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903538" y="2482850"/>
            <a:ext cx="1397000" cy="5937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554163" y="2492375"/>
            <a:ext cx="1201737" cy="5762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77800" y="2492375"/>
            <a:ext cx="1152525" cy="5762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56" name="TextBox 20"/>
          <p:cNvSpPr txBox="1">
            <a:spLocks noChangeArrowheads="1"/>
          </p:cNvSpPr>
          <p:nvPr/>
        </p:nvSpPr>
        <p:spPr bwMode="auto">
          <a:xfrm>
            <a:off x="2441575" y="695325"/>
            <a:ext cx="4260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/>
              <a:t>1. Вероятностно-статистические методы</a:t>
            </a:r>
            <a:r>
              <a:rPr lang="en-US" altLang="ru-RU"/>
              <a:t>:</a:t>
            </a:r>
            <a:r>
              <a:rPr lang="ru-RU" altLang="ru-RU"/>
              <a:t> </a:t>
            </a:r>
          </a:p>
        </p:txBody>
      </p:sp>
      <p:sp>
        <p:nvSpPr>
          <p:cNvPr id="18457" name="TextBox 21"/>
          <p:cNvSpPr txBox="1">
            <a:spLocks noChangeArrowheads="1"/>
          </p:cNvSpPr>
          <p:nvPr/>
        </p:nvSpPr>
        <p:spPr bwMode="auto">
          <a:xfrm>
            <a:off x="0" y="3603625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ru-RU"/>
              <a:t>2.</a:t>
            </a:r>
            <a:r>
              <a:rPr lang="ru-RU" altLang="ru-RU"/>
              <a:t> Методы анализа данных сейсмических исследований и дистанционного зондирования</a:t>
            </a:r>
            <a:r>
              <a:rPr lang="en-US" altLang="ru-RU"/>
              <a:t>:</a:t>
            </a:r>
            <a:endParaRPr lang="ru-RU" alt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690563" y="2265363"/>
            <a:ext cx="368300" cy="20161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18" idx="0"/>
          </p:cNvCxnSpPr>
          <p:nvPr/>
        </p:nvCxnSpPr>
        <p:spPr>
          <a:xfrm flipH="1">
            <a:off x="3602038" y="2260600"/>
            <a:ext cx="409575" cy="22225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6840538" y="2251075"/>
            <a:ext cx="268287" cy="20955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966913" y="2260600"/>
            <a:ext cx="358775" cy="20637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8143875" y="2232025"/>
            <a:ext cx="360363" cy="20637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4918075" y="2271713"/>
            <a:ext cx="325438" cy="1873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64" name="TextBox 35"/>
          <p:cNvSpPr txBox="1">
            <a:spLocks noChangeArrowheads="1"/>
          </p:cNvSpPr>
          <p:nvPr/>
        </p:nvSpPr>
        <p:spPr bwMode="auto">
          <a:xfrm>
            <a:off x="6989763" y="4132263"/>
            <a:ext cx="1468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Линеаментно-</a:t>
            </a:r>
          </a:p>
          <a:p>
            <a:pPr eaLnBrk="1" hangingPunct="1"/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спектральный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989763" y="4052888"/>
            <a:ext cx="1438275" cy="9159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0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3451225" y="4062413"/>
            <a:ext cx="1397000" cy="9064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1908175" y="4070350"/>
            <a:ext cx="1395413" cy="8985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539750" y="4078288"/>
            <a:ext cx="1152525" cy="8969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69" name="Прямоугольник 22"/>
          <p:cNvSpPr>
            <a:spLocks noChangeArrowheads="1"/>
          </p:cNvSpPr>
          <p:nvPr/>
        </p:nvSpPr>
        <p:spPr bwMode="auto">
          <a:xfrm>
            <a:off x="1843088" y="4205288"/>
            <a:ext cx="1525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Фрактальный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022850" y="4044950"/>
            <a:ext cx="1706563" cy="9239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0</a:t>
            </a:r>
            <a:endParaRPr lang="ru-RU" dirty="0"/>
          </a:p>
        </p:txBody>
      </p:sp>
      <p:sp>
        <p:nvSpPr>
          <p:cNvPr id="18471" name="Прямоугольник 26"/>
          <p:cNvSpPr>
            <a:spLocks noChangeArrowheads="1"/>
          </p:cNvSpPr>
          <p:nvPr/>
        </p:nvSpPr>
        <p:spPr bwMode="auto">
          <a:xfrm>
            <a:off x="3494088" y="4070350"/>
            <a:ext cx="1312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Нейронные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сети</a:t>
            </a:r>
          </a:p>
        </p:txBody>
      </p:sp>
      <p:sp>
        <p:nvSpPr>
          <p:cNvPr id="18472" name="Прямоугольник 34"/>
          <p:cNvSpPr>
            <a:spLocks noChangeArrowheads="1"/>
          </p:cNvSpPr>
          <p:nvPr/>
        </p:nvSpPr>
        <p:spPr bwMode="auto">
          <a:xfrm>
            <a:off x="5054600" y="4157663"/>
            <a:ext cx="172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Вейвлет-анализ</a:t>
            </a:r>
          </a:p>
        </p:txBody>
      </p:sp>
      <p:sp>
        <p:nvSpPr>
          <p:cNvPr id="18473" name="Прямоугольник 45"/>
          <p:cNvSpPr>
            <a:spLocks noChangeArrowheads="1"/>
          </p:cNvSpPr>
          <p:nvPr/>
        </p:nvSpPr>
        <p:spPr bwMode="auto">
          <a:xfrm>
            <a:off x="539750" y="4044950"/>
            <a:ext cx="1230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главных 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</a:t>
            </a:r>
          </a:p>
        </p:txBody>
      </p:sp>
      <p:sp>
        <p:nvSpPr>
          <p:cNvPr id="18474" name="TextBox 46"/>
          <p:cNvSpPr txBox="1">
            <a:spLocks noChangeArrowheads="1"/>
          </p:cNvSpPr>
          <p:nvPr/>
        </p:nvSpPr>
        <p:spPr bwMode="auto">
          <a:xfrm>
            <a:off x="1147763" y="5502275"/>
            <a:ext cx="672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/>
              <a:t>3</a:t>
            </a:r>
            <a:r>
              <a:rPr lang="en-US" altLang="ru-RU"/>
              <a:t>.</a:t>
            </a:r>
            <a:r>
              <a:rPr lang="ru-RU" altLang="ru-RU"/>
              <a:t> Моделирование осадочных бассейнов нефтегазоносных систем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717800" y="6497638"/>
            <a:ext cx="6407150" cy="342900"/>
          </a:xfrm>
          <a:prstGeom prst="rect">
            <a:avLst/>
          </a:prstGeom>
          <a:solidFill>
            <a:srgbClr val="F9FEE8">
              <a:alpha val="5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9525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Методы, используемые сотрудниками ФГУП «ВСЕГЕИ»</a:t>
            </a:r>
            <a:endParaRPr lang="ru-RU" b="1" dirty="0">
              <a:ln w="9525">
                <a:noFill/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 txBox="1">
            <a:spLocks/>
          </p:cNvSpPr>
          <p:nvPr/>
        </p:nvSpPr>
        <p:spPr bwMode="auto">
          <a:xfrm>
            <a:off x="719138" y="1341438"/>
            <a:ext cx="77724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ru-RU" altLang="ru-RU">
                <a:latin typeface="Calibri Light" panose="020F0302020204030204" pitchFamily="34" charset="0"/>
              </a:rPr>
              <a:t>The Kingdom Suite+ (США)</a:t>
            </a:r>
            <a:endParaRPr lang="en-US" altLang="ru-RU">
              <a:latin typeface="Calibri Light" panose="020F0302020204030204" pitchFamily="34" charset="0"/>
            </a:endParaRPr>
          </a:p>
          <a:p>
            <a:pPr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ru-RU" altLang="ru-RU">
                <a:latin typeface="Calibri Light" panose="020F0302020204030204" pitchFamily="34" charset="0"/>
              </a:rPr>
              <a:t>Geoview (CGG Veritas Hampson-Russell) (США)</a:t>
            </a:r>
            <a:endParaRPr lang="en-US" altLang="ru-RU">
              <a:latin typeface="Calibri Light" panose="020F0302020204030204" pitchFamily="34" charset="0"/>
            </a:endParaRPr>
          </a:p>
          <a:p>
            <a:pPr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ru-RU" altLang="ru-RU">
                <a:latin typeface="Calibri Light" panose="020F0302020204030204" pitchFamily="34" charset="0"/>
              </a:rPr>
              <a:t>Комплекс интерпретационных программ фирмы «LANDMARK» (США)</a:t>
            </a:r>
            <a:endParaRPr lang="en-US" altLang="ru-RU">
              <a:latin typeface="Calibri Light" panose="020F0302020204030204" pitchFamily="34" charset="0"/>
            </a:endParaRPr>
          </a:p>
          <a:p>
            <a:pPr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ru-RU">
                <a:latin typeface="Calibri Light" panose="020F0302020204030204" pitchFamily="34" charset="0"/>
              </a:rPr>
              <a:t>Petrel (Schlumberger)</a:t>
            </a:r>
            <a:r>
              <a:rPr lang="ru-RU" altLang="ru-RU">
                <a:latin typeface="Calibri Light" panose="020F0302020204030204" pitchFamily="34" charset="0"/>
              </a:rPr>
              <a:t>(Франция)</a:t>
            </a:r>
            <a:endParaRPr lang="en-US" altLang="ru-RU">
              <a:latin typeface="Calibri Light" panose="020F0302020204030204" pitchFamily="34" charset="0"/>
            </a:endParaRPr>
          </a:p>
          <a:p>
            <a:pPr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ru-RU">
                <a:latin typeface="Calibri Light" panose="020F0302020204030204" pitchFamily="34" charset="0"/>
              </a:rPr>
              <a:t>CubeTechnology</a:t>
            </a:r>
            <a:r>
              <a:rPr lang="ru-RU" altLang="ru-RU">
                <a:latin typeface="Calibri Light" panose="020F0302020204030204" pitchFamily="34" charset="0"/>
              </a:rPr>
              <a:t> (ВСЕГЕИ)</a:t>
            </a:r>
          </a:p>
        </p:txBody>
      </p:sp>
      <p:pic>
        <p:nvPicPr>
          <p:cNvPr id="19459" name="Picture 33" descr="Sveta_atr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04"/>
          <a:stretch>
            <a:fillRect/>
          </a:stretch>
        </p:blipFill>
        <p:spPr bwMode="auto">
          <a:xfrm>
            <a:off x="3705225" y="2600325"/>
            <a:ext cx="5187950" cy="41957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576263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ПРОГРАММНЫЕ ПРОДУКТЫ, ИСПОЛЬЗУЕМЫЕ ДЛЯ ПОИСКА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НЕФТЕГАЗОВЫХ ЗАЛЕЖЕЙ: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0"/>
            <a:ext cx="8229600" cy="10763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РАБОТЫ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ОПРЕДЕЛЕНИЮ АПЛИФТА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ОДНОМЕРНОМУ МОДЕЛИРОВАНИЮ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НГ- СИСТЕМ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ПРЕДЕЛАХ ПОИСКОВЫХ ПЛОЩАДЕЙ (1 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ru-RU" sz="1800" dirty="0"/>
          </a:p>
        </p:txBody>
      </p:sp>
      <p:pic>
        <p:nvPicPr>
          <p:cNvPr id="21507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846138"/>
            <a:ext cx="7085013" cy="537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t="3012" r="4984" b="4684"/>
          <a:stretch>
            <a:fillRect/>
          </a:stretch>
        </p:blipFill>
        <p:spPr bwMode="auto">
          <a:xfrm>
            <a:off x="6134100" y="1027113"/>
            <a:ext cx="2601913" cy="3651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Прямоугольник 4"/>
          <p:cNvSpPr>
            <a:spLocks noChangeArrowheads="1"/>
          </p:cNvSpPr>
          <p:nvPr/>
        </p:nvSpPr>
        <p:spPr bwMode="auto">
          <a:xfrm>
            <a:off x="1087438" y="768350"/>
            <a:ext cx="2809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002060"/>
                </a:solidFill>
              </a:rPr>
              <a:t>Одномерное моделирование погружения бассейна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002060"/>
                </a:solidFill>
              </a:rPr>
              <a:t>и нефтегазоносных систем</a:t>
            </a:r>
          </a:p>
        </p:txBody>
      </p:sp>
      <p:sp>
        <p:nvSpPr>
          <p:cNvPr id="22532" name="Прямоугольник 8"/>
          <p:cNvSpPr>
            <a:spLocks noChangeArrowheads="1"/>
          </p:cNvSpPr>
          <p:nvPr/>
        </p:nvSpPr>
        <p:spPr bwMode="auto">
          <a:xfrm>
            <a:off x="4349750" y="4894263"/>
            <a:ext cx="22209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002060"/>
                </a:solidFill>
              </a:rPr>
              <a:t>Трехмерное моделирование погружения бассейна и нефтегазоносных систем</a:t>
            </a:r>
          </a:p>
        </p:txBody>
      </p:sp>
      <p:sp>
        <p:nvSpPr>
          <p:cNvPr id="22533" name="Прямоугольник 9"/>
          <p:cNvSpPr>
            <a:spLocks noChangeArrowheads="1"/>
          </p:cNvSpPr>
          <p:nvPr/>
        </p:nvSpPr>
        <p:spPr bwMode="auto">
          <a:xfrm>
            <a:off x="4814888" y="1646238"/>
            <a:ext cx="1290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002060"/>
                </a:solidFill>
              </a:rPr>
              <a:t>Моделирование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002060"/>
                </a:solidFill>
              </a:rPr>
              <a:t>миграции ОВ</a:t>
            </a: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3"/>
          <a:srcRect l="8476" t="3652" r="7583" b="8762"/>
          <a:stretch/>
        </p:blipFill>
        <p:spPr bwMode="auto">
          <a:xfrm>
            <a:off x="533400" y="3990975"/>
            <a:ext cx="3721100" cy="2454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414463"/>
            <a:ext cx="3709988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9144000" cy="5762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1D, 2D И 3D МОДЕЛИРОВАНИЕ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ОСАДОЧНЫХ БАССЕЙНОВ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НЕФТЕГАЗОНОСНЫХ СИСТЕМ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1"/>
          <p:cNvSpPr>
            <a:spLocks noChangeArrowheads="1"/>
          </p:cNvSpPr>
          <p:nvPr/>
        </p:nvSpPr>
        <p:spPr bwMode="auto">
          <a:xfrm>
            <a:off x="1860550" y="1484313"/>
            <a:ext cx="5983288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ДИНАМИЧЕСКИЕ СИСТЕМЫ </a:t>
            </a:r>
          </a:p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ЗАДАЧИ ПРОГНОЗА  ЗАЛЕЖЕЙ  УГЛЕВОДОРОДОВ</a:t>
            </a:r>
            <a:endParaRPr lang="en-US" alt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000" i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(Фрактальный анализ)</a:t>
            </a:r>
            <a:endParaRPr lang="en-US" altLang="ru-RU" sz="2000" i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Филатов В.В. (СНИИГИМС)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0" y="1681163"/>
            <a:ext cx="91440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путей решения задачи эффективного комплексирования различных методов при решении прогнозных задач является выявление элементов внутренней упорядоченности систем (как правило, довольно однородных и слабоконтрастных).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это сводится к выявлению латентной макроскопической организации сложных многокомпонентных геохимических и других аномалий, сопровождающих месторождения, что представляет исключительную важность на поисковой стадии.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0" y="1262063"/>
            <a:ext cx="9144000" cy="1289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 КАРТЫ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ПРОГНОЗА НА НЕФТЬ 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КОМПЛЕКТОВ ГОСГЕОЛКАРТЫ - 1000/3 И -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200/2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ТЕХНОЛОГИЙ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ПРОГНОЗА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9" name="TextBox 32"/>
          <p:cNvSpPr txBox="1">
            <a:spLocks noChangeArrowheads="1"/>
          </p:cNvSpPr>
          <p:nvPr/>
        </p:nvSpPr>
        <p:spPr bwMode="auto">
          <a:xfrm>
            <a:off x="5297488" y="3387725"/>
            <a:ext cx="3552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Ларичев А.И. (ФГУП «ВСЕГЕИ»)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179388" y="1541463"/>
            <a:ext cx="87503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указать два пути для выделения латентных связей между различными параметрами, входящими в комплекс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1-фрактальный и вейвлет-анализ внешне хаотических систем аномалий в пространстве параметров, позволяющий выделить объекты одного масштаба для их адекватно сопоставления при комплексировании;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2-анализ совокупности данных как реализации некоторой динамической системы, дающей возможность оценить состояние такой системы, и, в зависимости от этого, пытаться дать прогнозные оценки. 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Карта магнитного  пол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7" b="32626"/>
          <a:stretch>
            <a:fillRect/>
          </a:stretch>
        </p:blipFill>
        <p:spPr bwMode="auto">
          <a:xfrm>
            <a:off x="-15875" y="393700"/>
            <a:ext cx="9217025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 descr="Псевдогравитационное пол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1" b="36780"/>
          <a:stretch>
            <a:fillRect/>
          </a:stretch>
        </p:blipFill>
        <p:spPr bwMode="auto">
          <a:xfrm>
            <a:off x="-34925" y="3376613"/>
            <a:ext cx="923607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766763"/>
            <a:ext cx="7570788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3559175"/>
            <a:ext cx="7570788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288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ОБЩИЙ СУММАРНЫЙ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ПРОГНОЗ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6296025"/>
            <a:ext cx="9144000" cy="5619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ПРОГНОЗ ПО ВСЕМ ПАРАМЕТРАМ И ВСЕМ МЕСТОРОЖДЕНИЯМ НА ОСНОВЕ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НЕЙРОСЕТЕВОГО МОДЕЛИРОВАНИЯ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7"/>
          <p:cNvSpPr txBox="1">
            <a:spLocks noChangeArrowheads="1"/>
          </p:cNvSpPr>
          <p:nvPr/>
        </p:nvSpPr>
        <p:spPr bwMode="auto">
          <a:xfrm>
            <a:off x="0" y="333375"/>
            <a:ext cx="9144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ПРИРОДНЫХ РЕСУРСОВ РОССИЙСКОЙ ФЕДЕРАЦИИ</a:t>
            </a:r>
          </a:p>
        </p:txBody>
      </p:sp>
      <p:sp>
        <p:nvSpPr>
          <p:cNvPr id="30723" name="Text Box 28"/>
          <p:cNvSpPr txBox="1">
            <a:spLocks noChangeArrowheads="1"/>
          </p:cNvSpPr>
          <p:nvPr/>
        </p:nvSpPr>
        <p:spPr bwMode="auto">
          <a:xfrm>
            <a:off x="0" y="549275"/>
            <a:ext cx="9144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унитарное предприятие </a:t>
            </a:r>
          </a:p>
        </p:txBody>
      </p:sp>
      <p:sp>
        <p:nvSpPr>
          <p:cNvPr id="30724" name="Text Box 29"/>
          <p:cNvSpPr txBox="1">
            <a:spLocks noChangeArrowheads="1"/>
          </p:cNvSpPr>
          <p:nvPr/>
        </p:nvSpPr>
        <p:spPr bwMode="auto">
          <a:xfrm>
            <a:off x="0" y="1484313"/>
            <a:ext cx="9144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НОРИЛЬСКИЙ ФИЛИАЛ (ВСЕГЕИ)</a:t>
            </a:r>
          </a:p>
        </p:txBody>
      </p:sp>
      <p:sp>
        <p:nvSpPr>
          <p:cNvPr id="30725" name="Text Box 30"/>
          <p:cNvSpPr txBox="1">
            <a:spLocks noChangeArrowheads="1"/>
          </p:cNvSpPr>
          <p:nvPr/>
        </p:nvSpPr>
        <p:spPr bwMode="auto">
          <a:xfrm>
            <a:off x="0" y="836613"/>
            <a:ext cx="9144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научно-исследовательский геологический институт имени А.П. Карпинского </a:t>
            </a:r>
          </a:p>
        </p:txBody>
      </p:sp>
      <p:sp>
        <p:nvSpPr>
          <p:cNvPr id="30726" name="Text Box 33"/>
          <p:cNvSpPr txBox="1">
            <a:spLocks noChangeArrowheads="1"/>
          </p:cNvSpPr>
          <p:nvPr/>
        </p:nvSpPr>
        <p:spPr bwMode="auto">
          <a:xfrm>
            <a:off x="0" y="2565400"/>
            <a:ext cx="9144000" cy="167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50000"/>
              </a:spcBef>
            </a:pPr>
            <a:r>
              <a:rPr lang="ru-RU" alt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ПРОГНОЗИРОВАНИЯ ЗАЛЕЖЕЙ УВ</a:t>
            </a:r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75000"/>
              </a:lnSpc>
              <a:spcBef>
                <a:spcPct val="50000"/>
              </a:spcBef>
            </a:pPr>
            <a:r>
              <a:rPr lang="ru-RU" alt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КОМПЛЕКСНЫХ</a:t>
            </a:r>
          </a:p>
          <a:p>
            <a:pPr algn="ctr" eaLnBrk="1" hangingPunct="1">
              <a:lnSpc>
                <a:spcPct val="85000"/>
              </a:lnSpc>
              <a:spcBef>
                <a:spcPct val="50000"/>
              </a:spcBef>
            </a:pPr>
            <a:r>
              <a:rPr lang="ru-RU" alt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АЭРОГЕОФИЗИЧЕСКИХ МЕТОДОВ</a:t>
            </a:r>
          </a:p>
          <a:p>
            <a:pPr algn="ctr" eaLnBrk="1" hangingPunct="1">
              <a:lnSpc>
                <a:spcPct val="85000"/>
              </a:lnSpc>
              <a:spcBef>
                <a:spcPct val="50000"/>
              </a:spcBef>
            </a:pPr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примере Байкаловской площади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(западная часть Енисей-Хатангского прогиба)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0"/>
          <p:cNvSpPr txBox="1">
            <a:spLocks noChangeArrowheads="1"/>
          </p:cNvSpPr>
          <p:nvPr/>
        </p:nvSpPr>
        <p:spPr bwMode="auto">
          <a:xfrm>
            <a:off x="684213" y="1928813"/>
            <a:ext cx="7775575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7188" indent="-357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68375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490663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01295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535238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992438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449638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906838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364038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особенностей строения </a:t>
            </a:r>
            <a:r>
              <a:rPr lang="en-US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фундамента.</a:t>
            </a:r>
          </a:p>
          <a:p>
            <a:pPr algn="just" eaLnBrk="1" hangingPunct="1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Трассирование и ранжирование дизъюнктивных дислокаций. Выделение тектонических нарушений, секущих осадочный чехол.</a:t>
            </a:r>
            <a:endParaRPr lang="en-US" alt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участков, имеющих перспективы на обнаружение залежей УВ в толще осадочного чехла.</a:t>
            </a:r>
            <a:endParaRPr lang="en-US" alt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рекомендаций по направлению первоочередных поисковых работ.</a:t>
            </a:r>
            <a:endParaRPr lang="ru-RU" altLang="ru-RU" sz="28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7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РЕШАЕМЫЕ ЗАДАЧИ</a:t>
            </a:r>
            <a:endParaRPr lang="ru-RU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WordArt 8"/>
          <p:cNvSpPr>
            <a:spLocks noChangeArrowheads="1" noChangeShapeType="1" noTextEdit="1"/>
          </p:cNvSpPr>
          <p:nvPr/>
        </p:nvSpPr>
        <p:spPr bwMode="auto">
          <a:xfrm>
            <a:off x="1403350" y="404813"/>
            <a:ext cx="7129463" cy="792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kern="1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771" name="Group 48"/>
          <p:cNvGrpSpPr>
            <a:grpSpLocks/>
          </p:cNvGrpSpPr>
          <p:nvPr/>
        </p:nvGrpSpPr>
        <p:grpSpPr bwMode="auto">
          <a:xfrm>
            <a:off x="4938713" y="4305300"/>
            <a:ext cx="3744912" cy="1800225"/>
            <a:chOff x="-114" y="1233"/>
            <a:chExt cx="4762" cy="3492"/>
          </a:xfrm>
        </p:grpSpPr>
        <p:sp>
          <p:nvSpPr>
            <p:cNvPr id="32796" name="Rectangle 49"/>
            <p:cNvSpPr>
              <a:spLocks noChangeArrowheads="1"/>
            </p:cNvSpPr>
            <p:nvPr/>
          </p:nvSpPr>
          <p:spPr bwMode="auto">
            <a:xfrm>
              <a:off x="-114" y="1233"/>
              <a:ext cx="4762" cy="3492"/>
            </a:xfrm>
            <a:prstGeom prst="rect">
              <a:avLst/>
            </a:prstGeom>
            <a:gradFill rotWithShape="1">
              <a:gsLst>
                <a:gs pos="0">
                  <a:srgbClr val="FAE3B7"/>
                </a:gs>
                <a:gs pos="9000">
                  <a:srgbClr val="A28949"/>
                </a:gs>
                <a:gs pos="15500">
                  <a:srgbClr val="835E17"/>
                </a:gs>
                <a:gs pos="16499">
                  <a:srgbClr val="BD922A"/>
                </a:gs>
                <a:gs pos="18500">
                  <a:srgbClr val="FBE4AE"/>
                </a:gs>
                <a:gs pos="39500">
                  <a:srgbClr val="BD922A"/>
                </a:gs>
                <a:gs pos="43500">
                  <a:srgbClr val="BD922A"/>
                </a:gs>
                <a:gs pos="50000">
                  <a:srgbClr val="FBE4AE"/>
                </a:gs>
                <a:gs pos="56500">
                  <a:srgbClr val="BD922A"/>
                </a:gs>
                <a:gs pos="60501">
                  <a:srgbClr val="BD922A"/>
                </a:gs>
                <a:gs pos="81500">
                  <a:srgbClr val="FBE4AE"/>
                </a:gs>
                <a:gs pos="83501">
                  <a:srgbClr val="BD922A"/>
                </a:gs>
                <a:gs pos="84500">
                  <a:srgbClr val="835E17"/>
                </a:gs>
                <a:gs pos="91000">
                  <a:srgbClr val="A28949"/>
                </a:gs>
                <a:gs pos="100000">
                  <a:srgbClr val="FAE3B7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ru-RU" altLang="ru-RU" sz="4800"/>
            </a:p>
          </p:txBody>
        </p:sp>
        <p:sp>
          <p:nvSpPr>
            <p:cNvPr id="32797" name="Rectangle 50"/>
            <p:cNvSpPr>
              <a:spLocks noChangeArrowheads="1"/>
            </p:cNvSpPr>
            <p:nvPr/>
          </p:nvSpPr>
          <p:spPr bwMode="auto">
            <a:xfrm>
              <a:off x="-69" y="1277"/>
              <a:ext cx="4671" cy="340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ru-RU" altLang="ru-RU" sz="4800"/>
            </a:p>
          </p:txBody>
        </p:sp>
      </p:grpSp>
      <p:grpSp>
        <p:nvGrpSpPr>
          <p:cNvPr id="32772" name="Group 51"/>
          <p:cNvGrpSpPr>
            <a:grpSpLocks/>
          </p:cNvGrpSpPr>
          <p:nvPr/>
        </p:nvGrpSpPr>
        <p:grpSpPr bwMode="auto">
          <a:xfrm>
            <a:off x="474663" y="4305300"/>
            <a:ext cx="3744912" cy="1800225"/>
            <a:chOff x="-114" y="1233"/>
            <a:chExt cx="4762" cy="3492"/>
          </a:xfrm>
        </p:grpSpPr>
        <p:sp>
          <p:nvSpPr>
            <p:cNvPr id="32794" name="Rectangle 52"/>
            <p:cNvSpPr>
              <a:spLocks noChangeArrowheads="1"/>
            </p:cNvSpPr>
            <p:nvPr/>
          </p:nvSpPr>
          <p:spPr bwMode="auto">
            <a:xfrm>
              <a:off x="-114" y="1233"/>
              <a:ext cx="4762" cy="3492"/>
            </a:xfrm>
            <a:prstGeom prst="rect">
              <a:avLst/>
            </a:prstGeom>
            <a:gradFill rotWithShape="1">
              <a:gsLst>
                <a:gs pos="0">
                  <a:srgbClr val="FAE3B7"/>
                </a:gs>
                <a:gs pos="9000">
                  <a:srgbClr val="A28949"/>
                </a:gs>
                <a:gs pos="15500">
                  <a:srgbClr val="835E17"/>
                </a:gs>
                <a:gs pos="16499">
                  <a:srgbClr val="BD922A"/>
                </a:gs>
                <a:gs pos="18500">
                  <a:srgbClr val="FBE4AE"/>
                </a:gs>
                <a:gs pos="39500">
                  <a:srgbClr val="BD922A"/>
                </a:gs>
                <a:gs pos="43500">
                  <a:srgbClr val="BD922A"/>
                </a:gs>
                <a:gs pos="50000">
                  <a:srgbClr val="FBE4AE"/>
                </a:gs>
                <a:gs pos="56500">
                  <a:srgbClr val="BD922A"/>
                </a:gs>
                <a:gs pos="60501">
                  <a:srgbClr val="BD922A"/>
                </a:gs>
                <a:gs pos="81500">
                  <a:srgbClr val="FBE4AE"/>
                </a:gs>
                <a:gs pos="83501">
                  <a:srgbClr val="BD922A"/>
                </a:gs>
                <a:gs pos="84500">
                  <a:srgbClr val="835E17"/>
                </a:gs>
                <a:gs pos="91000">
                  <a:srgbClr val="A28949"/>
                </a:gs>
                <a:gs pos="100000">
                  <a:srgbClr val="FAE3B7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ru-RU" altLang="ru-RU" sz="4800"/>
            </a:p>
          </p:txBody>
        </p:sp>
        <p:sp>
          <p:nvSpPr>
            <p:cNvPr id="32795" name="Rectangle 53"/>
            <p:cNvSpPr>
              <a:spLocks noChangeArrowheads="1"/>
            </p:cNvSpPr>
            <p:nvPr/>
          </p:nvSpPr>
          <p:spPr bwMode="auto">
            <a:xfrm>
              <a:off x="-69" y="1277"/>
              <a:ext cx="4671" cy="340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ru-RU" altLang="ru-RU" sz="4800"/>
            </a:p>
          </p:txBody>
        </p:sp>
      </p:grpSp>
      <p:grpSp>
        <p:nvGrpSpPr>
          <p:cNvPr id="32773" name="Group 54"/>
          <p:cNvGrpSpPr>
            <a:grpSpLocks/>
          </p:cNvGrpSpPr>
          <p:nvPr/>
        </p:nvGrpSpPr>
        <p:grpSpPr bwMode="auto">
          <a:xfrm>
            <a:off x="4867275" y="1497013"/>
            <a:ext cx="3744913" cy="1800225"/>
            <a:chOff x="-114" y="1233"/>
            <a:chExt cx="4762" cy="3492"/>
          </a:xfrm>
        </p:grpSpPr>
        <p:sp>
          <p:nvSpPr>
            <p:cNvPr id="32792" name="Rectangle 55"/>
            <p:cNvSpPr>
              <a:spLocks noChangeArrowheads="1"/>
            </p:cNvSpPr>
            <p:nvPr/>
          </p:nvSpPr>
          <p:spPr bwMode="auto">
            <a:xfrm>
              <a:off x="-114" y="1233"/>
              <a:ext cx="4762" cy="3492"/>
            </a:xfrm>
            <a:prstGeom prst="rect">
              <a:avLst/>
            </a:prstGeom>
            <a:gradFill rotWithShape="1">
              <a:gsLst>
                <a:gs pos="0">
                  <a:srgbClr val="FAE3B7"/>
                </a:gs>
                <a:gs pos="9000">
                  <a:srgbClr val="A28949"/>
                </a:gs>
                <a:gs pos="15500">
                  <a:srgbClr val="835E17"/>
                </a:gs>
                <a:gs pos="16499">
                  <a:srgbClr val="BD922A"/>
                </a:gs>
                <a:gs pos="18500">
                  <a:srgbClr val="FBE4AE"/>
                </a:gs>
                <a:gs pos="39500">
                  <a:srgbClr val="BD922A"/>
                </a:gs>
                <a:gs pos="43500">
                  <a:srgbClr val="BD922A"/>
                </a:gs>
                <a:gs pos="50000">
                  <a:srgbClr val="FBE4AE"/>
                </a:gs>
                <a:gs pos="56500">
                  <a:srgbClr val="BD922A"/>
                </a:gs>
                <a:gs pos="60501">
                  <a:srgbClr val="BD922A"/>
                </a:gs>
                <a:gs pos="81500">
                  <a:srgbClr val="FBE4AE"/>
                </a:gs>
                <a:gs pos="83501">
                  <a:srgbClr val="BD922A"/>
                </a:gs>
                <a:gs pos="84500">
                  <a:srgbClr val="835E17"/>
                </a:gs>
                <a:gs pos="91000">
                  <a:srgbClr val="A28949"/>
                </a:gs>
                <a:gs pos="100000">
                  <a:srgbClr val="FAE3B7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ru-RU" altLang="ru-RU" sz="4800"/>
            </a:p>
          </p:txBody>
        </p:sp>
        <p:sp>
          <p:nvSpPr>
            <p:cNvPr id="32793" name="Rectangle 56"/>
            <p:cNvSpPr>
              <a:spLocks noChangeArrowheads="1"/>
            </p:cNvSpPr>
            <p:nvPr/>
          </p:nvSpPr>
          <p:spPr bwMode="auto">
            <a:xfrm>
              <a:off x="-69" y="1277"/>
              <a:ext cx="4671" cy="340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ru-RU" altLang="ru-RU" sz="4800"/>
            </a:p>
          </p:txBody>
        </p:sp>
      </p:grpSp>
      <p:grpSp>
        <p:nvGrpSpPr>
          <p:cNvPr id="32774" name="Group 57"/>
          <p:cNvGrpSpPr>
            <a:grpSpLocks/>
          </p:cNvGrpSpPr>
          <p:nvPr/>
        </p:nvGrpSpPr>
        <p:grpSpPr bwMode="auto">
          <a:xfrm>
            <a:off x="474663" y="1497013"/>
            <a:ext cx="3744912" cy="1800225"/>
            <a:chOff x="-114" y="1233"/>
            <a:chExt cx="4762" cy="3492"/>
          </a:xfrm>
        </p:grpSpPr>
        <p:sp>
          <p:nvSpPr>
            <p:cNvPr id="32790" name="Rectangle 58"/>
            <p:cNvSpPr>
              <a:spLocks noChangeArrowheads="1"/>
            </p:cNvSpPr>
            <p:nvPr/>
          </p:nvSpPr>
          <p:spPr bwMode="auto">
            <a:xfrm>
              <a:off x="-114" y="1233"/>
              <a:ext cx="4762" cy="3492"/>
            </a:xfrm>
            <a:prstGeom prst="rect">
              <a:avLst/>
            </a:prstGeom>
            <a:gradFill rotWithShape="1">
              <a:gsLst>
                <a:gs pos="0">
                  <a:srgbClr val="FAE3B7"/>
                </a:gs>
                <a:gs pos="9000">
                  <a:srgbClr val="A28949"/>
                </a:gs>
                <a:gs pos="15500">
                  <a:srgbClr val="835E17"/>
                </a:gs>
                <a:gs pos="16499">
                  <a:srgbClr val="BD922A"/>
                </a:gs>
                <a:gs pos="18500">
                  <a:srgbClr val="FBE4AE"/>
                </a:gs>
                <a:gs pos="39500">
                  <a:srgbClr val="BD922A"/>
                </a:gs>
                <a:gs pos="43500">
                  <a:srgbClr val="BD922A"/>
                </a:gs>
                <a:gs pos="50000">
                  <a:srgbClr val="FBE4AE"/>
                </a:gs>
                <a:gs pos="56500">
                  <a:srgbClr val="BD922A"/>
                </a:gs>
                <a:gs pos="60501">
                  <a:srgbClr val="BD922A"/>
                </a:gs>
                <a:gs pos="81500">
                  <a:srgbClr val="FBE4AE"/>
                </a:gs>
                <a:gs pos="83501">
                  <a:srgbClr val="BD922A"/>
                </a:gs>
                <a:gs pos="84500">
                  <a:srgbClr val="835E17"/>
                </a:gs>
                <a:gs pos="91000">
                  <a:srgbClr val="A28949"/>
                </a:gs>
                <a:gs pos="100000">
                  <a:srgbClr val="FAE3B7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ru-RU" altLang="ru-RU" sz="4800"/>
            </a:p>
          </p:txBody>
        </p:sp>
        <p:sp>
          <p:nvSpPr>
            <p:cNvPr id="32791" name="Rectangle 59"/>
            <p:cNvSpPr>
              <a:spLocks noChangeArrowheads="1"/>
            </p:cNvSpPr>
            <p:nvPr/>
          </p:nvSpPr>
          <p:spPr bwMode="auto">
            <a:xfrm>
              <a:off x="-69" y="1277"/>
              <a:ext cx="4671" cy="340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ru-RU" altLang="ru-RU" sz="4800"/>
            </a:p>
          </p:txBody>
        </p:sp>
      </p:grpSp>
      <p:pic>
        <p:nvPicPr>
          <p:cNvPr id="32775" name="Picture 31" descr="isxod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t="6984" r="57399" b="64685"/>
          <a:stretch>
            <a:fillRect/>
          </a:stretch>
        </p:blipFill>
        <p:spPr bwMode="auto">
          <a:xfrm>
            <a:off x="547688" y="1568450"/>
            <a:ext cx="36004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Rectangle 32"/>
          <p:cNvSpPr>
            <a:spLocks noChangeArrowheads="1"/>
          </p:cNvSpPr>
          <p:nvPr/>
        </p:nvSpPr>
        <p:spPr bwMode="auto">
          <a:xfrm>
            <a:off x="431800" y="1196975"/>
            <a:ext cx="37861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2060"/>
                </a:solidFill>
              </a:rPr>
              <a:t>Карта аномального магнитного поля</a:t>
            </a:r>
          </a:p>
        </p:txBody>
      </p:sp>
      <p:pic>
        <p:nvPicPr>
          <p:cNvPr id="32777" name="Picture 10" descr="isxo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4446" r="56241" b="65726"/>
          <a:stretch>
            <a:fillRect/>
          </a:stretch>
        </p:blipFill>
        <p:spPr bwMode="auto">
          <a:xfrm>
            <a:off x="4938713" y="1568450"/>
            <a:ext cx="3600450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Rectangle 13"/>
          <p:cNvSpPr>
            <a:spLocks noChangeArrowheads="1"/>
          </p:cNvSpPr>
          <p:nvPr/>
        </p:nvSpPr>
        <p:spPr bwMode="auto">
          <a:xfrm>
            <a:off x="4811713" y="1196975"/>
            <a:ext cx="263366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2060"/>
                </a:solidFill>
              </a:rPr>
              <a:t>Карта содержаний урана</a:t>
            </a:r>
          </a:p>
        </p:txBody>
      </p:sp>
      <p:pic>
        <p:nvPicPr>
          <p:cNvPr id="32779" name="Picture 12" descr="isxo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3" t="4446" r="6912" b="65726"/>
          <a:stretch>
            <a:fillRect/>
          </a:stretch>
        </p:blipFill>
        <p:spPr bwMode="auto">
          <a:xfrm>
            <a:off x="547688" y="4376738"/>
            <a:ext cx="3598862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Rectangle 14"/>
          <p:cNvSpPr>
            <a:spLocks noChangeArrowheads="1"/>
          </p:cNvSpPr>
          <p:nvPr/>
        </p:nvSpPr>
        <p:spPr bwMode="auto">
          <a:xfrm>
            <a:off x="4865688" y="6026150"/>
            <a:ext cx="26273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2060"/>
                </a:solidFill>
              </a:rPr>
              <a:t>Карта содержаний тория</a:t>
            </a:r>
          </a:p>
        </p:txBody>
      </p:sp>
      <p:pic>
        <p:nvPicPr>
          <p:cNvPr id="32781" name="Picture 18" descr="isxo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67894" r="56241" b="2278"/>
          <a:stretch>
            <a:fillRect/>
          </a:stretch>
        </p:blipFill>
        <p:spPr bwMode="auto">
          <a:xfrm>
            <a:off x="5010150" y="4378325"/>
            <a:ext cx="36004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2" name="Rectangle 23"/>
          <p:cNvSpPr>
            <a:spLocks noChangeArrowheads="1"/>
          </p:cNvSpPr>
          <p:nvPr/>
        </p:nvSpPr>
        <p:spPr bwMode="auto">
          <a:xfrm>
            <a:off x="422275" y="6037263"/>
            <a:ext cx="2628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2060"/>
                </a:solidFill>
              </a:rPr>
              <a:t>Карта содержаний калия</a:t>
            </a:r>
          </a:p>
        </p:txBody>
      </p:sp>
      <p:grpSp>
        <p:nvGrpSpPr>
          <p:cNvPr id="32783" name="Group 45"/>
          <p:cNvGrpSpPr>
            <a:grpSpLocks/>
          </p:cNvGrpSpPr>
          <p:nvPr/>
        </p:nvGrpSpPr>
        <p:grpSpPr bwMode="auto">
          <a:xfrm>
            <a:off x="2778125" y="2938463"/>
            <a:ext cx="3744913" cy="1800225"/>
            <a:chOff x="-114" y="1233"/>
            <a:chExt cx="4762" cy="3492"/>
          </a:xfrm>
        </p:grpSpPr>
        <p:sp>
          <p:nvSpPr>
            <p:cNvPr id="32788" name="Rectangle 46"/>
            <p:cNvSpPr>
              <a:spLocks noChangeArrowheads="1"/>
            </p:cNvSpPr>
            <p:nvPr/>
          </p:nvSpPr>
          <p:spPr bwMode="auto">
            <a:xfrm>
              <a:off x="-114" y="1233"/>
              <a:ext cx="4762" cy="3492"/>
            </a:xfrm>
            <a:prstGeom prst="rect">
              <a:avLst/>
            </a:prstGeom>
            <a:gradFill rotWithShape="1">
              <a:gsLst>
                <a:gs pos="0">
                  <a:srgbClr val="FAE3B7"/>
                </a:gs>
                <a:gs pos="9000">
                  <a:srgbClr val="A28949"/>
                </a:gs>
                <a:gs pos="15500">
                  <a:srgbClr val="835E17"/>
                </a:gs>
                <a:gs pos="16499">
                  <a:srgbClr val="BD922A"/>
                </a:gs>
                <a:gs pos="18500">
                  <a:srgbClr val="FBE4AE"/>
                </a:gs>
                <a:gs pos="39500">
                  <a:srgbClr val="BD922A"/>
                </a:gs>
                <a:gs pos="43500">
                  <a:srgbClr val="BD922A"/>
                </a:gs>
                <a:gs pos="50000">
                  <a:srgbClr val="FBE4AE"/>
                </a:gs>
                <a:gs pos="56500">
                  <a:srgbClr val="BD922A"/>
                </a:gs>
                <a:gs pos="60501">
                  <a:srgbClr val="BD922A"/>
                </a:gs>
                <a:gs pos="81500">
                  <a:srgbClr val="FBE4AE"/>
                </a:gs>
                <a:gs pos="83501">
                  <a:srgbClr val="BD922A"/>
                </a:gs>
                <a:gs pos="84500">
                  <a:srgbClr val="835E17"/>
                </a:gs>
                <a:gs pos="91000">
                  <a:srgbClr val="A28949"/>
                </a:gs>
                <a:gs pos="100000">
                  <a:srgbClr val="FAE3B7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ru-RU" altLang="ru-RU" sz="4800"/>
            </a:p>
          </p:txBody>
        </p:sp>
        <p:sp>
          <p:nvSpPr>
            <p:cNvPr id="32789" name="Rectangle 47"/>
            <p:cNvSpPr>
              <a:spLocks noChangeArrowheads="1"/>
            </p:cNvSpPr>
            <p:nvPr/>
          </p:nvSpPr>
          <p:spPr bwMode="auto">
            <a:xfrm>
              <a:off x="-69" y="1277"/>
              <a:ext cx="4671" cy="340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ru-RU" altLang="ru-RU" sz="4800"/>
            </a:p>
          </p:txBody>
        </p:sp>
      </p:grpSp>
      <p:pic>
        <p:nvPicPr>
          <p:cNvPr id="32784" name="Picture 16" descr="isxo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3" t="67786" r="6912" b="2278"/>
          <a:stretch>
            <a:fillRect/>
          </a:stretch>
        </p:blipFill>
        <p:spPr bwMode="auto">
          <a:xfrm>
            <a:off x="2849563" y="3009900"/>
            <a:ext cx="3600450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5" name="Rectangle 60"/>
          <p:cNvSpPr>
            <a:spLocks noChangeArrowheads="1"/>
          </p:cNvSpPr>
          <p:nvPr/>
        </p:nvSpPr>
        <p:spPr bwMode="auto">
          <a:xfrm>
            <a:off x="3930650" y="2578100"/>
            <a:ext cx="1295400" cy="360363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2786" name="Rectangle 22"/>
          <p:cNvSpPr>
            <a:spLocks noChangeArrowheads="1"/>
          </p:cNvSpPr>
          <p:nvPr/>
        </p:nvSpPr>
        <p:spPr bwMode="auto">
          <a:xfrm>
            <a:off x="3930650" y="2578100"/>
            <a:ext cx="12620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2060"/>
                </a:solidFill>
              </a:rPr>
              <a:t>Карта МЭД</a:t>
            </a:r>
          </a:p>
        </p:txBody>
      </p:sp>
      <p:sp>
        <p:nvSpPr>
          <p:cNvPr id="32787" name="Прямоугольник 30"/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ИСХОДНЫЕ ФИЗИКО-ХИМИЧЕСКИЕ ПОЛЯ, ВОШЕДШИЕ В ИНТЕРПРЕТАЦИОННЫЙ ПРОЦЕСС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31"/>
          <p:cNvGrpSpPr>
            <a:grpSpLocks/>
          </p:cNvGrpSpPr>
          <p:nvPr/>
        </p:nvGrpSpPr>
        <p:grpSpPr bwMode="auto">
          <a:xfrm>
            <a:off x="5019675" y="4152900"/>
            <a:ext cx="3744913" cy="1800225"/>
            <a:chOff x="-114" y="1233"/>
            <a:chExt cx="4762" cy="3492"/>
          </a:xfrm>
        </p:grpSpPr>
        <p:sp>
          <p:nvSpPr>
            <p:cNvPr id="33819" name="Rectangle 32"/>
            <p:cNvSpPr>
              <a:spLocks noChangeArrowheads="1"/>
            </p:cNvSpPr>
            <p:nvPr/>
          </p:nvSpPr>
          <p:spPr bwMode="auto">
            <a:xfrm>
              <a:off x="-114" y="1233"/>
              <a:ext cx="4762" cy="3492"/>
            </a:xfrm>
            <a:prstGeom prst="rect">
              <a:avLst/>
            </a:prstGeom>
            <a:gradFill rotWithShape="1">
              <a:gsLst>
                <a:gs pos="0">
                  <a:srgbClr val="FAE3B7"/>
                </a:gs>
                <a:gs pos="9000">
                  <a:srgbClr val="A28949"/>
                </a:gs>
                <a:gs pos="15500">
                  <a:srgbClr val="835E17"/>
                </a:gs>
                <a:gs pos="16499">
                  <a:srgbClr val="BD922A"/>
                </a:gs>
                <a:gs pos="18500">
                  <a:srgbClr val="FBE4AE"/>
                </a:gs>
                <a:gs pos="39500">
                  <a:srgbClr val="BD922A"/>
                </a:gs>
                <a:gs pos="43500">
                  <a:srgbClr val="BD922A"/>
                </a:gs>
                <a:gs pos="50000">
                  <a:srgbClr val="FBE4AE"/>
                </a:gs>
                <a:gs pos="56500">
                  <a:srgbClr val="BD922A"/>
                </a:gs>
                <a:gs pos="60501">
                  <a:srgbClr val="BD922A"/>
                </a:gs>
                <a:gs pos="81500">
                  <a:srgbClr val="FBE4AE"/>
                </a:gs>
                <a:gs pos="83501">
                  <a:srgbClr val="BD922A"/>
                </a:gs>
                <a:gs pos="84500">
                  <a:srgbClr val="835E17"/>
                </a:gs>
                <a:gs pos="91000">
                  <a:srgbClr val="A28949"/>
                </a:gs>
                <a:gs pos="100000">
                  <a:srgbClr val="FAE3B7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ru-RU" altLang="ru-RU" sz="4800"/>
            </a:p>
          </p:txBody>
        </p:sp>
        <p:sp>
          <p:nvSpPr>
            <p:cNvPr id="33820" name="Rectangle 33"/>
            <p:cNvSpPr>
              <a:spLocks noChangeArrowheads="1"/>
            </p:cNvSpPr>
            <p:nvPr/>
          </p:nvSpPr>
          <p:spPr bwMode="auto">
            <a:xfrm>
              <a:off x="-69" y="1277"/>
              <a:ext cx="4671" cy="340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ru-RU" altLang="ru-RU" sz="4800"/>
            </a:p>
          </p:txBody>
        </p:sp>
      </p:grpSp>
      <p:grpSp>
        <p:nvGrpSpPr>
          <p:cNvPr id="33795" name="Group 34"/>
          <p:cNvGrpSpPr>
            <a:grpSpLocks/>
          </p:cNvGrpSpPr>
          <p:nvPr/>
        </p:nvGrpSpPr>
        <p:grpSpPr bwMode="auto">
          <a:xfrm>
            <a:off x="482600" y="4152900"/>
            <a:ext cx="3744913" cy="1800225"/>
            <a:chOff x="-114" y="1233"/>
            <a:chExt cx="4762" cy="3492"/>
          </a:xfrm>
        </p:grpSpPr>
        <p:sp>
          <p:nvSpPr>
            <p:cNvPr id="33817" name="Rectangle 35"/>
            <p:cNvSpPr>
              <a:spLocks noChangeArrowheads="1"/>
            </p:cNvSpPr>
            <p:nvPr/>
          </p:nvSpPr>
          <p:spPr bwMode="auto">
            <a:xfrm>
              <a:off x="-114" y="1233"/>
              <a:ext cx="4762" cy="3492"/>
            </a:xfrm>
            <a:prstGeom prst="rect">
              <a:avLst/>
            </a:prstGeom>
            <a:gradFill rotWithShape="1">
              <a:gsLst>
                <a:gs pos="0">
                  <a:srgbClr val="FAE3B7"/>
                </a:gs>
                <a:gs pos="9000">
                  <a:srgbClr val="A28949"/>
                </a:gs>
                <a:gs pos="15500">
                  <a:srgbClr val="835E17"/>
                </a:gs>
                <a:gs pos="16499">
                  <a:srgbClr val="BD922A"/>
                </a:gs>
                <a:gs pos="18500">
                  <a:srgbClr val="FBE4AE"/>
                </a:gs>
                <a:gs pos="39500">
                  <a:srgbClr val="BD922A"/>
                </a:gs>
                <a:gs pos="43500">
                  <a:srgbClr val="BD922A"/>
                </a:gs>
                <a:gs pos="50000">
                  <a:srgbClr val="FBE4AE"/>
                </a:gs>
                <a:gs pos="56500">
                  <a:srgbClr val="BD922A"/>
                </a:gs>
                <a:gs pos="60501">
                  <a:srgbClr val="BD922A"/>
                </a:gs>
                <a:gs pos="81500">
                  <a:srgbClr val="FBE4AE"/>
                </a:gs>
                <a:gs pos="83501">
                  <a:srgbClr val="BD922A"/>
                </a:gs>
                <a:gs pos="84500">
                  <a:srgbClr val="835E17"/>
                </a:gs>
                <a:gs pos="91000">
                  <a:srgbClr val="A28949"/>
                </a:gs>
                <a:gs pos="100000">
                  <a:srgbClr val="FAE3B7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ru-RU" altLang="ru-RU" sz="4800"/>
            </a:p>
          </p:txBody>
        </p:sp>
        <p:sp>
          <p:nvSpPr>
            <p:cNvPr id="33818" name="Rectangle 36"/>
            <p:cNvSpPr>
              <a:spLocks noChangeArrowheads="1"/>
            </p:cNvSpPr>
            <p:nvPr/>
          </p:nvSpPr>
          <p:spPr bwMode="auto">
            <a:xfrm>
              <a:off x="-69" y="1277"/>
              <a:ext cx="4671" cy="340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ru-RU" altLang="ru-RU" sz="4800"/>
            </a:p>
          </p:txBody>
        </p:sp>
      </p:grpSp>
      <p:grpSp>
        <p:nvGrpSpPr>
          <p:cNvPr id="33796" name="Group 37"/>
          <p:cNvGrpSpPr>
            <a:grpSpLocks/>
          </p:cNvGrpSpPr>
          <p:nvPr/>
        </p:nvGrpSpPr>
        <p:grpSpPr bwMode="auto">
          <a:xfrm>
            <a:off x="5018088" y="1416050"/>
            <a:ext cx="3744912" cy="1800225"/>
            <a:chOff x="-114" y="1233"/>
            <a:chExt cx="4762" cy="3492"/>
          </a:xfrm>
        </p:grpSpPr>
        <p:sp>
          <p:nvSpPr>
            <p:cNvPr id="33815" name="Rectangle 38"/>
            <p:cNvSpPr>
              <a:spLocks noChangeArrowheads="1"/>
            </p:cNvSpPr>
            <p:nvPr/>
          </p:nvSpPr>
          <p:spPr bwMode="auto">
            <a:xfrm>
              <a:off x="-114" y="1233"/>
              <a:ext cx="4762" cy="3492"/>
            </a:xfrm>
            <a:prstGeom prst="rect">
              <a:avLst/>
            </a:prstGeom>
            <a:gradFill rotWithShape="1">
              <a:gsLst>
                <a:gs pos="0">
                  <a:srgbClr val="FAE3B7"/>
                </a:gs>
                <a:gs pos="9000">
                  <a:srgbClr val="A28949"/>
                </a:gs>
                <a:gs pos="15500">
                  <a:srgbClr val="835E17"/>
                </a:gs>
                <a:gs pos="16499">
                  <a:srgbClr val="BD922A"/>
                </a:gs>
                <a:gs pos="18500">
                  <a:srgbClr val="FBE4AE"/>
                </a:gs>
                <a:gs pos="39500">
                  <a:srgbClr val="BD922A"/>
                </a:gs>
                <a:gs pos="43500">
                  <a:srgbClr val="BD922A"/>
                </a:gs>
                <a:gs pos="50000">
                  <a:srgbClr val="FBE4AE"/>
                </a:gs>
                <a:gs pos="56500">
                  <a:srgbClr val="BD922A"/>
                </a:gs>
                <a:gs pos="60501">
                  <a:srgbClr val="BD922A"/>
                </a:gs>
                <a:gs pos="81500">
                  <a:srgbClr val="FBE4AE"/>
                </a:gs>
                <a:gs pos="83501">
                  <a:srgbClr val="BD922A"/>
                </a:gs>
                <a:gs pos="84500">
                  <a:srgbClr val="835E17"/>
                </a:gs>
                <a:gs pos="91000">
                  <a:srgbClr val="A28949"/>
                </a:gs>
                <a:gs pos="100000">
                  <a:srgbClr val="FAE3B7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ru-RU" altLang="ru-RU" sz="4800"/>
            </a:p>
          </p:txBody>
        </p:sp>
        <p:sp>
          <p:nvSpPr>
            <p:cNvPr id="33816" name="Rectangle 39"/>
            <p:cNvSpPr>
              <a:spLocks noChangeArrowheads="1"/>
            </p:cNvSpPr>
            <p:nvPr/>
          </p:nvSpPr>
          <p:spPr bwMode="auto">
            <a:xfrm>
              <a:off x="-69" y="1277"/>
              <a:ext cx="4671" cy="340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ru-RU" altLang="ru-RU" sz="4800"/>
            </a:p>
          </p:txBody>
        </p:sp>
      </p:grpSp>
      <p:grpSp>
        <p:nvGrpSpPr>
          <p:cNvPr id="33797" name="Group 40"/>
          <p:cNvGrpSpPr>
            <a:grpSpLocks/>
          </p:cNvGrpSpPr>
          <p:nvPr/>
        </p:nvGrpSpPr>
        <p:grpSpPr bwMode="auto">
          <a:xfrm>
            <a:off x="411163" y="1414463"/>
            <a:ext cx="3744912" cy="1800225"/>
            <a:chOff x="-114" y="1233"/>
            <a:chExt cx="4762" cy="3492"/>
          </a:xfrm>
        </p:grpSpPr>
        <p:sp>
          <p:nvSpPr>
            <p:cNvPr id="33813" name="Rectangle 41"/>
            <p:cNvSpPr>
              <a:spLocks noChangeArrowheads="1"/>
            </p:cNvSpPr>
            <p:nvPr/>
          </p:nvSpPr>
          <p:spPr bwMode="auto">
            <a:xfrm>
              <a:off x="-114" y="1233"/>
              <a:ext cx="4762" cy="3492"/>
            </a:xfrm>
            <a:prstGeom prst="rect">
              <a:avLst/>
            </a:prstGeom>
            <a:gradFill rotWithShape="1">
              <a:gsLst>
                <a:gs pos="0">
                  <a:srgbClr val="FAE3B7"/>
                </a:gs>
                <a:gs pos="9000">
                  <a:srgbClr val="A28949"/>
                </a:gs>
                <a:gs pos="15500">
                  <a:srgbClr val="835E17"/>
                </a:gs>
                <a:gs pos="16499">
                  <a:srgbClr val="BD922A"/>
                </a:gs>
                <a:gs pos="18500">
                  <a:srgbClr val="FBE4AE"/>
                </a:gs>
                <a:gs pos="39500">
                  <a:srgbClr val="BD922A"/>
                </a:gs>
                <a:gs pos="43500">
                  <a:srgbClr val="BD922A"/>
                </a:gs>
                <a:gs pos="50000">
                  <a:srgbClr val="FBE4AE"/>
                </a:gs>
                <a:gs pos="56500">
                  <a:srgbClr val="BD922A"/>
                </a:gs>
                <a:gs pos="60501">
                  <a:srgbClr val="BD922A"/>
                </a:gs>
                <a:gs pos="81500">
                  <a:srgbClr val="FBE4AE"/>
                </a:gs>
                <a:gs pos="83501">
                  <a:srgbClr val="BD922A"/>
                </a:gs>
                <a:gs pos="84500">
                  <a:srgbClr val="835E17"/>
                </a:gs>
                <a:gs pos="91000">
                  <a:srgbClr val="A28949"/>
                </a:gs>
                <a:gs pos="100000">
                  <a:srgbClr val="FAE3B7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ru-RU" altLang="ru-RU" sz="4800"/>
            </a:p>
          </p:txBody>
        </p:sp>
        <p:sp>
          <p:nvSpPr>
            <p:cNvPr id="33814" name="Rectangle 42"/>
            <p:cNvSpPr>
              <a:spLocks noChangeArrowheads="1"/>
            </p:cNvSpPr>
            <p:nvPr/>
          </p:nvSpPr>
          <p:spPr bwMode="auto">
            <a:xfrm>
              <a:off x="-69" y="1277"/>
              <a:ext cx="4671" cy="340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ru-RU" altLang="ru-RU" sz="4800"/>
            </a:p>
          </p:txBody>
        </p:sp>
      </p:grpSp>
      <p:pic>
        <p:nvPicPr>
          <p:cNvPr id="33798" name="Picture 14" descr="isxod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2" t="6984" r="9688" b="64685"/>
          <a:stretch>
            <a:fillRect/>
          </a:stretch>
        </p:blipFill>
        <p:spPr bwMode="auto">
          <a:xfrm>
            <a:off x="5089525" y="1489075"/>
            <a:ext cx="36004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5" descr="isxod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5" t="68338" r="9674" b="2780"/>
          <a:stretch>
            <a:fillRect/>
          </a:stretch>
        </p:blipFill>
        <p:spPr bwMode="auto">
          <a:xfrm>
            <a:off x="5091113" y="4224338"/>
            <a:ext cx="3602037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6" descr="isxod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" t="68338" r="57410" b="2780"/>
          <a:stretch>
            <a:fillRect/>
          </a:stretch>
        </p:blipFill>
        <p:spPr bwMode="auto">
          <a:xfrm>
            <a:off x="554038" y="4224338"/>
            <a:ext cx="3598862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Rectangle 20"/>
          <p:cNvSpPr>
            <a:spLocks noChangeArrowheads="1"/>
          </p:cNvSpPr>
          <p:nvPr/>
        </p:nvSpPr>
        <p:spPr bwMode="auto">
          <a:xfrm>
            <a:off x="5016500" y="1128713"/>
            <a:ext cx="26400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2060"/>
                </a:solidFill>
              </a:rPr>
              <a:t>Карта поля силы тяжести</a:t>
            </a:r>
          </a:p>
        </p:txBody>
      </p:sp>
      <p:sp>
        <p:nvSpPr>
          <p:cNvPr id="33802" name="Rectangle 21"/>
          <p:cNvSpPr>
            <a:spLocks noChangeArrowheads="1"/>
          </p:cNvSpPr>
          <p:nvPr/>
        </p:nvSpPr>
        <p:spPr bwMode="auto">
          <a:xfrm>
            <a:off x="482600" y="5881688"/>
            <a:ext cx="20161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2060"/>
                </a:solidFill>
              </a:rPr>
              <a:t>Карта поля метана</a:t>
            </a:r>
          </a:p>
        </p:txBody>
      </p:sp>
      <p:sp>
        <p:nvSpPr>
          <p:cNvPr id="33803" name="Rectangle 22"/>
          <p:cNvSpPr>
            <a:spLocks noChangeArrowheads="1"/>
          </p:cNvSpPr>
          <p:nvPr/>
        </p:nvSpPr>
        <p:spPr bwMode="auto">
          <a:xfrm>
            <a:off x="5019675" y="5881688"/>
            <a:ext cx="21399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2060"/>
                </a:solidFill>
              </a:rPr>
              <a:t>Карта поля пропана</a:t>
            </a:r>
          </a:p>
        </p:txBody>
      </p:sp>
      <p:sp>
        <p:nvSpPr>
          <p:cNvPr id="33804" name="Rectangle 26"/>
          <p:cNvSpPr>
            <a:spLocks noChangeArrowheads="1"/>
          </p:cNvSpPr>
          <p:nvPr/>
        </p:nvSpPr>
        <p:spPr bwMode="auto">
          <a:xfrm>
            <a:off x="409575" y="1128713"/>
            <a:ext cx="23050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2060"/>
                </a:solidFill>
              </a:rPr>
              <a:t>Карта теплового поля</a:t>
            </a:r>
          </a:p>
        </p:txBody>
      </p:sp>
      <p:pic>
        <p:nvPicPr>
          <p:cNvPr id="33805" name="Picture 29" descr="isxo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9" t="36992" r="31235" b="32640"/>
          <a:stretch>
            <a:fillRect/>
          </a:stretch>
        </p:blipFill>
        <p:spPr bwMode="auto">
          <a:xfrm>
            <a:off x="482600" y="1487488"/>
            <a:ext cx="3600450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806" name="Group 43"/>
          <p:cNvGrpSpPr>
            <a:grpSpLocks/>
          </p:cNvGrpSpPr>
          <p:nvPr/>
        </p:nvGrpSpPr>
        <p:grpSpPr bwMode="auto">
          <a:xfrm>
            <a:off x="2641600" y="2713038"/>
            <a:ext cx="3744913" cy="1800225"/>
            <a:chOff x="-114" y="1233"/>
            <a:chExt cx="4762" cy="3492"/>
          </a:xfrm>
        </p:grpSpPr>
        <p:sp>
          <p:nvSpPr>
            <p:cNvPr id="33811" name="Rectangle 44"/>
            <p:cNvSpPr>
              <a:spLocks noChangeArrowheads="1"/>
            </p:cNvSpPr>
            <p:nvPr/>
          </p:nvSpPr>
          <p:spPr bwMode="auto">
            <a:xfrm>
              <a:off x="-114" y="1233"/>
              <a:ext cx="4762" cy="3492"/>
            </a:xfrm>
            <a:prstGeom prst="rect">
              <a:avLst/>
            </a:prstGeom>
            <a:gradFill rotWithShape="1">
              <a:gsLst>
                <a:gs pos="0">
                  <a:srgbClr val="FAE3B7"/>
                </a:gs>
                <a:gs pos="9000">
                  <a:srgbClr val="A28949"/>
                </a:gs>
                <a:gs pos="15500">
                  <a:srgbClr val="835E17"/>
                </a:gs>
                <a:gs pos="16499">
                  <a:srgbClr val="BD922A"/>
                </a:gs>
                <a:gs pos="18500">
                  <a:srgbClr val="FBE4AE"/>
                </a:gs>
                <a:gs pos="39500">
                  <a:srgbClr val="BD922A"/>
                </a:gs>
                <a:gs pos="43500">
                  <a:srgbClr val="BD922A"/>
                </a:gs>
                <a:gs pos="50000">
                  <a:srgbClr val="FBE4AE"/>
                </a:gs>
                <a:gs pos="56500">
                  <a:srgbClr val="BD922A"/>
                </a:gs>
                <a:gs pos="60501">
                  <a:srgbClr val="BD922A"/>
                </a:gs>
                <a:gs pos="81500">
                  <a:srgbClr val="FBE4AE"/>
                </a:gs>
                <a:gs pos="83501">
                  <a:srgbClr val="BD922A"/>
                </a:gs>
                <a:gs pos="84500">
                  <a:srgbClr val="835E17"/>
                </a:gs>
                <a:gs pos="91000">
                  <a:srgbClr val="A28949"/>
                </a:gs>
                <a:gs pos="100000">
                  <a:srgbClr val="FAE3B7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ru-RU" altLang="ru-RU" sz="4800"/>
            </a:p>
          </p:txBody>
        </p:sp>
        <p:sp>
          <p:nvSpPr>
            <p:cNvPr id="33812" name="Rectangle 45"/>
            <p:cNvSpPr>
              <a:spLocks noChangeArrowheads="1"/>
            </p:cNvSpPr>
            <p:nvPr/>
          </p:nvSpPr>
          <p:spPr bwMode="auto">
            <a:xfrm>
              <a:off x="-69" y="1277"/>
              <a:ext cx="4671" cy="340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ru-RU" altLang="ru-RU" sz="4800"/>
            </a:p>
          </p:txBody>
        </p:sp>
      </p:grpSp>
      <p:pic>
        <p:nvPicPr>
          <p:cNvPr id="33807" name="Picture 18" descr="isxod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8443" r="33223" b="32150"/>
          <a:stretch>
            <a:fillRect/>
          </a:stretch>
        </p:blipFill>
        <p:spPr bwMode="auto">
          <a:xfrm>
            <a:off x="2714625" y="2784475"/>
            <a:ext cx="36004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8" name="Rectangle 46"/>
          <p:cNvSpPr>
            <a:spLocks noChangeArrowheads="1"/>
          </p:cNvSpPr>
          <p:nvPr/>
        </p:nvSpPr>
        <p:spPr bwMode="auto">
          <a:xfrm>
            <a:off x="2714625" y="2279650"/>
            <a:ext cx="3600450" cy="433388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3809" name="Rectangle 23"/>
          <p:cNvSpPr>
            <a:spLocks noChangeArrowheads="1"/>
          </p:cNvSpPr>
          <p:nvPr/>
        </p:nvSpPr>
        <p:spPr bwMode="auto">
          <a:xfrm>
            <a:off x="2641600" y="2279650"/>
            <a:ext cx="3744913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>
                <a:solidFill>
                  <a:srgbClr val="002060"/>
                </a:solidFill>
              </a:rPr>
              <a:t>Космическое изображение по данным </a:t>
            </a:r>
            <a:r>
              <a:rPr lang="en-US" altLang="ru-RU">
                <a:solidFill>
                  <a:srgbClr val="002060"/>
                </a:solidFill>
              </a:rPr>
              <a:t>“Landsat”</a:t>
            </a:r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33810" name="Прямоугольник 32"/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ИСХОДНЫЕ ФИЗИКО-ХИМИЧЕСКИЕ ПОЛЯ, ВОШЕДШИЕ В ИНТЕРПРЕТАЦИОННЫЙ ПРОЦЕСС (ПРОДОЛЖЕНИЕ)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Группа 1"/>
          <p:cNvGrpSpPr>
            <a:grpSpLocks/>
          </p:cNvGrpSpPr>
          <p:nvPr/>
        </p:nvGrpSpPr>
        <p:grpSpPr bwMode="auto">
          <a:xfrm>
            <a:off x="935038" y="1039813"/>
            <a:ext cx="7273925" cy="5400675"/>
            <a:chOff x="1170358" y="1341438"/>
            <a:chExt cx="7272338" cy="5400675"/>
          </a:xfrm>
        </p:grpSpPr>
        <p:grpSp>
          <p:nvGrpSpPr>
            <p:cNvPr id="34820" name="Group 8"/>
            <p:cNvGrpSpPr>
              <a:grpSpLocks/>
            </p:cNvGrpSpPr>
            <p:nvPr/>
          </p:nvGrpSpPr>
          <p:grpSpPr bwMode="auto">
            <a:xfrm>
              <a:off x="1170358" y="1341438"/>
              <a:ext cx="7272338" cy="5400675"/>
              <a:chOff x="-114" y="1233"/>
              <a:chExt cx="4762" cy="3492"/>
            </a:xfrm>
          </p:grpSpPr>
          <p:sp>
            <p:nvSpPr>
              <p:cNvPr id="34829" name="Rectangle 9"/>
              <p:cNvSpPr>
                <a:spLocks noChangeArrowheads="1"/>
              </p:cNvSpPr>
              <p:nvPr/>
            </p:nvSpPr>
            <p:spPr bwMode="auto">
              <a:xfrm>
                <a:off x="-114" y="1233"/>
                <a:ext cx="4762" cy="3492"/>
              </a:xfrm>
              <a:prstGeom prst="rect">
                <a:avLst/>
              </a:prstGeom>
              <a:gradFill rotWithShape="1">
                <a:gsLst>
                  <a:gs pos="0">
                    <a:srgbClr val="FAE3B7"/>
                  </a:gs>
                  <a:gs pos="9000">
                    <a:srgbClr val="A28949"/>
                  </a:gs>
                  <a:gs pos="15500">
                    <a:srgbClr val="835E17"/>
                  </a:gs>
                  <a:gs pos="16499">
                    <a:srgbClr val="BD922A"/>
                  </a:gs>
                  <a:gs pos="18500">
                    <a:srgbClr val="FBE4AE"/>
                  </a:gs>
                  <a:gs pos="39500">
                    <a:srgbClr val="BD922A"/>
                  </a:gs>
                  <a:gs pos="43500">
                    <a:srgbClr val="BD922A"/>
                  </a:gs>
                  <a:gs pos="50000">
                    <a:srgbClr val="FBE4AE"/>
                  </a:gs>
                  <a:gs pos="56500">
                    <a:srgbClr val="BD922A"/>
                  </a:gs>
                  <a:gs pos="60501">
                    <a:srgbClr val="BD922A"/>
                  </a:gs>
                  <a:gs pos="81500">
                    <a:srgbClr val="FBE4AE"/>
                  </a:gs>
                  <a:gs pos="83501">
                    <a:srgbClr val="BD922A"/>
                  </a:gs>
                  <a:gs pos="84500">
                    <a:srgbClr val="835E17"/>
                  </a:gs>
                  <a:gs pos="91000">
                    <a:srgbClr val="A28949"/>
                  </a:gs>
                  <a:gs pos="100000">
                    <a:srgbClr val="FAE3B7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endParaRPr lang="ru-RU" altLang="ru-RU" sz="4800"/>
              </a:p>
            </p:txBody>
          </p:sp>
          <p:sp>
            <p:nvSpPr>
              <p:cNvPr id="34830" name="Rectangle 10"/>
              <p:cNvSpPr>
                <a:spLocks noChangeArrowheads="1"/>
              </p:cNvSpPr>
              <p:nvPr/>
            </p:nvSpPr>
            <p:spPr bwMode="auto">
              <a:xfrm>
                <a:off x="-69" y="1277"/>
                <a:ext cx="4671" cy="340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endParaRPr lang="ru-RU" altLang="ru-RU" sz="4800"/>
              </a:p>
            </p:txBody>
          </p:sp>
        </p:grpSp>
        <p:pic>
          <p:nvPicPr>
            <p:cNvPr id="34821" name="Picture 11" descr="geomorf_en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821" y="1484313"/>
              <a:ext cx="6986587" cy="511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2" name="Text Box 12"/>
            <p:cNvSpPr txBox="1">
              <a:spLocks noChangeArrowheads="1"/>
            </p:cNvSpPr>
            <p:nvPr/>
          </p:nvSpPr>
          <p:spPr bwMode="auto">
            <a:xfrm>
              <a:off x="3186483" y="1916113"/>
              <a:ext cx="273685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2000">
                  <a:solidFill>
                    <a:srgbClr val="002060"/>
                  </a:solidFill>
                </a:rPr>
                <a:t>Байкаловская площадь</a:t>
              </a:r>
            </a:p>
          </p:txBody>
        </p:sp>
        <p:sp>
          <p:nvSpPr>
            <p:cNvPr id="34823" name="Oval 13"/>
            <p:cNvSpPr>
              <a:spLocks noChangeArrowheads="1"/>
            </p:cNvSpPr>
            <p:nvPr/>
          </p:nvSpPr>
          <p:spPr bwMode="auto">
            <a:xfrm>
              <a:off x="1818058" y="1700213"/>
              <a:ext cx="503238" cy="503237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4824" name="Oval 14"/>
            <p:cNvSpPr>
              <a:spLocks noChangeArrowheads="1"/>
            </p:cNvSpPr>
            <p:nvPr/>
          </p:nvSpPr>
          <p:spPr bwMode="auto">
            <a:xfrm>
              <a:off x="3834183" y="3573463"/>
              <a:ext cx="503238" cy="503237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4825" name="Oval 15"/>
            <p:cNvSpPr>
              <a:spLocks noChangeArrowheads="1"/>
            </p:cNvSpPr>
            <p:nvPr/>
          </p:nvSpPr>
          <p:spPr bwMode="auto">
            <a:xfrm>
              <a:off x="4915271" y="3213100"/>
              <a:ext cx="503237" cy="503238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4826" name="Oval 16"/>
            <p:cNvSpPr>
              <a:spLocks noChangeArrowheads="1"/>
            </p:cNvSpPr>
            <p:nvPr/>
          </p:nvSpPr>
          <p:spPr bwMode="auto">
            <a:xfrm>
              <a:off x="2899146" y="5300663"/>
              <a:ext cx="503237" cy="503237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4827" name="Oval 17"/>
            <p:cNvSpPr>
              <a:spLocks noChangeArrowheads="1"/>
            </p:cNvSpPr>
            <p:nvPr/>
          </p:nvSpPr>
          <p:spPr bwMode="auto">
            <a:xfrm>
              <a:off x="1962521" y="5661025"/>
              <a:ext cx="503237" cy="503238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4828" name="Oval 18"/>
            <p:cNvSpPr>
              <a:spLocks noChangeArrowheads="1"/>
            </p:cNvSpPr>
            <p:nvPr/>
          </p:nvSpPr>
          <p:spPr bwMode="auto">
            <a:xfrm>
              <a:off x="1386258" y="5445125"/>
              <a:ext cx="503238" cy="503238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34819" name="Прямоугольник 15"/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ГЕОЛОГО-ГЕОМОРФОЛОГИЧЕСКОГО ДЕШИФРИРОВАНИЯ</a:t>
            </a:r>
          </a:p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КС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19"/>
          <p:cNvGraphicFramePr>
            <a:graphicFrameLocks noChangeAspect="1"/>
          </p:cNvGraphicFramePr>
          <p:nvPr/>
        </p:nvGraphicFramePr>
        <p:xfrm>
          <a:off x="1474788" y="395288"/>
          <a:ext cx="6194425" cy="629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0" name="CorelDRAW" r:id="rId3" imgW="6310440" imgH="6416280" progId="CorelDRAW.Graphic.10">
                  <p:embed/>
                </p:oleObj>
              </mc:Choice>
              <mc:Fallback>
                <p:oleObj name="CorelDRAW" r:id="rId3" imgW="6310440" imgH="6416280" progId="CorelDRAW.Graphic.10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4788" y="395288"/>
                        <a:ext cx="6194425" cy="629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7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ЛОКАЛЬНЫХ ОСЛОЖНЕНИЙ ГЕТЕРОГЕННОГО ФУНДАМЕНТА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16"/>
          <p:cNvGraphicFramePr>
            <a:graphicFrameLocks noChangeAspect="1"/>
          </p:cNvGraphicFramePr>
          <p:nvPr/>
        </p:nvGraphicFramePr>
        <p:xfrm>
          <a:off x="1525588" y="646113"/>
          <a:ext cx="6092825" cy="614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4" name="CorelDRAW" r:id="rId3" imgW="6403680" imgH="6463080" progId="CorelDRAW.Graphic.10">
                  <p:embed/>
                </p:oleObj>
              </mc:Choice>
              <mc:Fallback>
                <p:oleObj name="CorelDRAW" r:id="rId3" imgW="6403680" imgH="6463080" progId="CorelDRAW.Graphic.10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8" y="646113"/>
                        <a:ext cx="6092825" cy="614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1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СРЕДНЕВОЛНОВОЙ СОСТАВЛЯЮЩЕЙ АНОМАЛЬНОГО МАГНИТНОГО ПОЛЯ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t="8240" r="61772" b="8046"/>
          <a:stretch>
            <a:fillRect/>
          </a:stretch>
        </p:blipFill>
        <p:spPr bwMode="auto">
          <a:xfrm>
            <a:off x="4146550" y="125413"/>
            <a:ext cx="3157538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738" y="768350"/>
            <a:ext cx="4087812" cy="563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defTabSz="4445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поколение Госгеолкарты-1000 представляет собой  геолого-картографическую информационную систему, с возможностью постоянной модернизации карт и расширением информационной емкости комплектов и должна включать в себя: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геологическую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карту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дочетвертичных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(или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донеогеновых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образований; 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карту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полезных ископаемых;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карту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закономерностей размещения и прогноза полезных ископаемых; 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карту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четвертичных (неоген-четвертичных) образований; 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карту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прогноза на нефть и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7600" r="57002" b="8939"/>
          <a:stretch>
            <a:fillRect/>
          </a:stretch>
        </p:blipFill>
        <p:spPr bwMode="auto">
          <a:xfrm>
            <a:off x="5145088" y="906463"/>
            <a:ext cx="3078162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7385" r="64771" b="5380"/>
          <a:stretch>
            <a:fillRect/>
          </a:stretch>
        </p:blipFill>
        <p:spPr bwMode="auto">
          <a:xfrm>
            <a:off x="6283325" y="1573213"/>
            <a:ext cx="2860675" cy="52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Группа 1"/>
          <p:cNvGrpSpPr>
            <a:grpSpLocks noChangeAspect="1"/>
          </p:cNvGrpSpPr>
          <p:nvPr/>
        </p:nvGrpSpPr>
        <p:grpSpPr bwMode="auto">
          <a:xfrm>
            <a:off x="303213" y="385763"/>
            <a:ext cx="8537575" cy="6302375"/>
            <a:chOff x="1114425" y="1196975"/>
            <a:chExt cx="7416800" cy="5473700"/>
          </a:xfrm>
        </p:grpSpPr>
        <p:grpSp>
          <p:nvGrpSpPr>
            <p:cNvPr id="38916" name="Group 8"/>
            <p:cNvGrpSpPr>
              <a:grpSpLocks/>
            </p:cNvGrpSpPr>
            <p:nvPr/>
          </p:nvGrpSpPr>
          <p:grpSpPr bwMode="auto">
            <a:xfrm>
              <a:off x="1114425" y="1196975"/>
              <a:ext cx="7416800" cy="5473700"/>
              <a:chOff x="-114" y="1233"/>
              <a:chExt cx="4762" cy="3492"/>
            </a:xfrm>
          </p:grpSpPr>
          <p:sp>
            <p:nvSpPr>
              <p:cNvPr id="38933" name="Rectangle 9"/>
              <p:cNvSpPr>
                <a:spLocks noChangeArrowheads="1"/>
              </p:cNvSpPr>
              <p:nvPr/>
            </p:nvSpPr>
            <p:spPr bwMode="auto">
              <a:xfrm>
                <a:off x="-114" y="1233"/>
                <a:ext cx="4762" cy="3492"/>
              </a:xfrm>
              <a:prstGeom prst="rect">
                <a:avLst/>
              </a:prstGeom>
              <a:gradFill rotWithShape="1">
                <a:gsLst>
                  <a:gs pos="0">
                    <a:srgbClr val="FAE3B7"/>
                  </a:gs>
                  <a:gs pos="9000">
                    <a:srgbClr val="A28949"/>
                  </a:gs>
                  <a:gs pos="15500">
                    <a:srgbClr val="835E17"/>
                  </a:gs>
                  <a:gs pos="16499">
                    <a:srgbClr val="BD922A"/>
                  </a:gs>
                  <a:gs pos="18500">
                    <a:srgbClr val="FBE4AE"/>
                  </a:gs>
                  <a:gs pos="39500">
                    <a:srgbClr val="BD922A"/>
                  </a:gs>
                  <a:gs pos="43500">
                    <a:srgbClr val="BD922A"/>
                  </a:gs>
                  <a:gs pos="50000">
                    <a:srgbClr val="FBE4AE"/>
                  </a:gs>
                  <a:gs pos="56500">
                    <a:srgbClr val="BD922A"/>
                  </a:gs>
                  <a:gs pos="60501">
                    <a:srgbClr val="BD922A"/>
                  </a:gs>
                  <a:gs pos="81500">
                    <a:srgbClr val="FBE4AE"/>
                  </a:gs>
                  <a:gs pos="83501">
                    <a:srgbClr val="BD922A"/>
                  </a:gs>
                  <a:gs pos="84500">
                    <a:srgbClr val="835E17"/>
                  </a:gs>
                  <a:gs pos="91000">
                    <a:srgbClr val="A28949"/>
                  </a:gs>
                  <a:gs pos="100000">
                    <a:srgbClr val="FAE3B7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endParaRPr lang="ru-RU" altLang="ru-RU" sz="4800"/>
              </a:p>
            </p:txBody>
          </p:sp>
          <p:sp>
            <p:nvSpPr>
              <p:cNvPr id="38934" name="Rectangle 10"/>
              <p:cNvSpPr>
                <a:spLocks noChangeArrowheads="1"/>
              </p:cNvSpPr>
              <p:nvPr/>
            </p:nvSpPr>
            <p:spPr bwMode="auto">
              <a:xfrm>
                <a:off x="-69" y="1277"/>
                <a:ext cx="4671" cy="340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endParaRPr lang="ru-RU" altLang="ru-RU" sz="4800"/>
              </a:p>
            </p:txBody>
          </p:sp>
        </p:grpSp>
        <p:pic>
          <p:nvPicPr>
            <p:cNvPr id="38917" name="Picture 12" descr="summ_zon_k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888" y="1341438"/>
              <a:ext cx="7129462" cy="5170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8" name="Text Box 14"/>
            <p:cNvSpPr txBox="1">
              <a:spLocks noChangeArrowheads="1"/>
            </p:cNvSpPr>
            <p:nvPr/>
          </p:nvSpPr>
          <p:spPr bwMode="auto">
            <a:xfrm>
              <a:off x="3132138" y="1773238"/>
              <a:ext cx="27368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b="1" i="1">
                  <a:solidFill>
                    <a:srgbClr val="5F5F5F"/>
                  </a:solidFill>
                </a:rPr>
                <a:t>Байкаловская площадь</a:t>
              </a:r>
            </a:p>
          </p:txBody>
        </p:sp>
        <p:sp>
          <p:nvSpPr>
            <p:cNvPr id="38919" name="Text Box 15"/>
            <p:cNvSpPr txBox="1">
              <a:spLocks noChangeArrowheads="1"/>
            </p:cNvSpPr>
            <p:nvPr/>
          </p:nvSpPr>
          <p:spPr bwMode="auto">
            <a:xfrm rot="-2104752">
              <a:off x="4724400" y="2562225"/>
              <a:ext cx="27368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b="1" i="1"/>
                <a:t>Восточная зона</a:t>
              </a:r>
            </a:p>
          </p:txBody>
        </p:sp>
        <p:sp>
          <p:nvSpPr>
            <p:cNvPr id="38920" name="Text Box 16"/>
            <p:cNvSpPr txBox="1">
              <a:spLocks noChangeArrowheads="1"/>
            </p:cNvSpPr>
            <p:nvPr/>
          </p:nvSpPr>
          <p:spPr bwMode="auto">
            <a:xfrm rot="-2104752">
              <a:off x="2851150" y="2562225"/>
              <a:ext cx="27368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b="1" i="1"/>
                <a:t>Западная зона</a:t>
              </a:r>
            </a:p>
          </p:txBody>
        </p:sp>
        <p:sp>
          <p:nvSpPr>
            <p:cNvPr id="38921" name="Oval 17"/>
            <p:cNvSpPr>
              <a:spLocks noChangeArrowheads="1"/>
            </p:cNvSpPr>
            <p:nvPr/>
          </p:nvSpPr>
          <p:spPr bwMode="auto">
            <a:xfrm rot="-915307">
              <a:off x="1908175" y="5589588"/>
              <a:ext cx="568325" cy="430212"/>
            </a:xfrm>
            <a:prstGeom prst="ellipse">
              <a:avLst/>
            </a:prstGeom>
            <a:solidFill>
              <a:srgbClr val="FF0000">
                <a:alpha val="18823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8922" name="Oval 21"/>
            <p:cNvSpPr>
              <a:spLocks noChangeArrowheads="1"/>
            </p:cNvSpPr>
            <p:nvPr/>
          </p:nvSpPr>
          <p:spPr bwMode="auto">
            <a:xfrm>
              <a:off x="1116013" y="2924175"/>
              <a:ext cx="2160587" cy="1944688"/>
            </a:xfrm>
            <a:prstGeom prst="ellipse">
              <a:avLst/>
            </a:prstGeom>
            <a:solidFill>
              <a:srgbClr val="FF0000">
                <a:alpha val="18823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8923" name="Oval 22"/>
            <p:cNvSpPr>
              <a:spLocks noChangeArrowheads="1"/>
            </p:cNvSpPr>
            <p:nvPr/>
          </p:nvSpPr>
          <p:spPr bwMode="auto">
            <a:xfrm rot="-193533">
              <a:off x="3849688" y="3497263"/>
              <a:ext cx="434975" cy="288925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8924" name="Oval 23"/>
            <p:cNvSpPr>
              <a:spLocks noChangeArrowheads="1"/>
            </p:cNvSpPr>
            <p:nvPr/>
          </p:nvSpPr>
          <p:spPr bwMode="auto">
            <a:xfrm rot="1783951">
              <a:off x="3494088" y="2347913"/>
              <a:ext cx="393700" cy="646112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8925" name="Oval 24"/>
            <p:cNvSpPr>
              <a:spLocks noChangeArrowheads="1"/>
            </p:cNvSpPr>
            <p:nvPr/>
          </p:nvSpPr>
          <p:spPr bwMode="auto">
            <a:xfrm rot="-1622631">
              <a:off x="3616325" y="3067050"/>
              <a:ext cx="163513" cy="360363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8926" name="Oval 25"/>
            <p:cNvSpPr>
              <a:spLocks noChangeArrowheads="1"/>
            </p:cNvSpPr>
            <p:nvPr/>
          </p:nvSpPr>
          <p:spPr bwMode="auto">
            <a:xfrm rot="1783951">
              <a:off x="3924300" y="2852738"/>
              <a:ext cx="198438" cy="288925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8927" name="Oval 26"/>
            <p:cNvSpPr>
              <a:spLocks noChangeArrowheads="1"/>
            </p:cNvSpPr>
            <p:nvPr/>
          </p:nvSpPr>
          <p:spPr bwMode="auto">
            <a:xfrm rot="4406093">
              <a:off x="4498181" y="1989932"/>
              <a:ext cx="144463" cy="285750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8928" name="Oval 27"/>
            <p:cNvSpPr>
              <a:spLocks noChangeArrowheads="1"/>
            </p:cNvSpPr>
            <p:nvPr/>
          </p:nvSpPr>
          <p:spPr bwMode="auto">
            <a:xfrm rot="4406093">
              <a:off x="4498975" y="2211388"/>
              <a:ext cx="155575" cy="298450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8929" name="Oval 28"/>
            <p:cNvSpPr>
              <a:spLocks noChangeArrowheads="1"/>
            </p:cNvSpPr>
            <p:nvPr/>
          </p:nvSpPr>
          <p:spPr bwMode="auto">
            <a:xfrm rot="3398498">
              <a:off x="5038725" y="3101975"/>
              <a:ext cx="360363" cy="576263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8930" name="Oval 29"/>
            <p:cNvSpPr>
              <a:spLocks noChangeArrowheads="1"/>
            </p:cNvSpPr>
            <p:nvPr/>
          </p:nvSpPr>
          <p:spPr bwMode="auto">
            <a:xfrm rot="3471747">
              <a:off x="6149182" y="2401094"/>
              <a:ext cx="217487" cy="504825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8931" name="Oval 30"/>
            <p:cNvSpPr>
              <a:spLocks noChangeArrowheads="1"/>
            </p:cNvSpPr>
            <p:nvPr/>
          </p:nvSpPr>
          <p:spPr bwMode="auto">
            <a:xfrm rot="-3999102">
              <a:off x="1293019" y="5350669"/>
              <a:ext cx="647700" cy="576262"/>
            </a:xfrm>
            <a:prstGeom prst="ellipse">
              <a:avLst/>
            </a:prstGeom>
            <a:solidFill>
              <a:srgbClr val="FF0000">
                <a:alpha val="18823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8932" name="Oval 31"/>
            <p:cNvSpPr>
              <a:spLocks noChangeArrowheads="1"/>
            </p:cNvSpPr>
            <p:nvPr/>
          </p:nvSpPr>
          <p:spPr bwMode="auto">
            <a:xfrm rot="-2509210">
              <a:off x="2760663" y="5202238"/>
              <a:ext cx="647700" cy="430212"/>
            </a:xfrm>
            <a:prstGeom prst="ellipse">
              <a:avLst/>
            </a:prstGeom>
            <a:solidFill>
              <a:srgbClr val="FF0000">
                <a:alpha val="18823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38915" name="Прямоугольник 23"/>
          <p:cNvSpPr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СУММИРОВАНИЯ ЗОНАЛЬНЫХ КРИТЕРИЕВ НЕФТЕГАЗОНОСНОСТИ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Группа 1"/>
          <p:cNvGrpSpPr>
            <a:grpSpLocks noChangeAspect="1"/>
          </p:cNvGrpSpPr>
          <p:nvPr/>
        </p:nvGrpSpPr>
        <p:grpSpPr bwMode="auto">
          <a:xfrm>
            <a:off x="7938" y="1174750"/>
            <a:ext cx="9128125" cy="4718050"/>
            <a:chOff x="468313" y="1844675"/>
            <a:chExt cx="8496300" cy="4392613"/>
          </a:xfrm>
        </p:grpSpPr>
        <p:grpSp>
          <p:nvGrpSpPr>
            <p:cNvPr id="39940" name="Group 11"/>
            <p:cNvGrpSpPr>
              <a:grpSpLocks/>
            </p:cNvGrpSpPr>
            <p:nvPr/>
          </p:nvGrpSpPr>
          <p:grpSpPr bwMode="auto">
            <a:xfrm>
              <a:off x="468313" y="1844675"/>
              <a:ext cx="8496300" cy="4392613"/>
              <a:chOff x="-114" y="1233"/>
              <a:chExt cx="4762" cy="3492"/>
            </a:xfrm>
          </p:grpSpPr>
          <p:sp>
            <p:nvSpPr>
              <p:cNvPr id="39942" name="Rectangle 12"/>
              <p:cNvSpPr>
                <a:spLocks noChangeArrowheads="1"/>
              </p:cNvSpPr>
              <p:nvPr/>
            </p:nvSpPr>
            <p:spPr bwMode="auto">
              <a:xfrm>
                <a:off x="-114" y="1233"/>
                <a:ext cx="4762" cy="3492"/>
              </a:xfrm>
              <a:prstGeom prst="rect">
                <a:avLst/>
              </a:prstGeom>
              <a:gradFill rotWithShape="1">
                <a:gsLst>
                  <a:gs pos="0">
                    <a:srgbClr val="FAE3B7"/>
                  </a:gs>
                  <a:gs pos="9000">
                    <a:srgbClr val="A28949"/>
                  </a:gs>
                  <a:gs pos="15500">
                    <a:srgbClr val="835E17"/>
                  </a:gs>
                  <a:gs pos="16499">
                    <a:srgbClr val="BD922A"/>
                  </a:gs>
                  <a:gs pos="18500">
                    <a:srgbClr val="FBE4AE"/>
                  </a:gs>
                  <a:gs pos="39500">
                    <a:srgbClr val="BD922A"/>
                  </a:gs>
                  <a:gs pos="43500">
                    <a:srgbClr val="BD922A"/>
                  </a:gs>
                  <a:gs pos="50000">
                    <a:srgbClr val="FBE4AE"/>
                  </a:gs>
                  <a:gs pos="56500">
                    <a:srgbClr val="BD922A"/>
                  </a:gs>
                  <a:gs pos="60501">
                    <a:srgbClr val="BD922A"/>
                  </a:gs>
                  <a:gs pos="81500">
                    <a:srgbClr val="FBE4AE"/>
                  </a:gs>
                  <a:gs pos="83501">
                    <a:srgbClr val="BD922A"/>
                  </a:gs>
                  <a:gs pos="84500">
                    <a:srgbClr val="835E17"/>
                  </a:gs>
                  <a:gs pos="91000">
                    <a:srgbClr val="A28949"/>
                  </a:gs>
                  <a:gs pos="100000">
                    <a:srgbClr val="FAE3B7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endParaRPr lang="ru-RU" altLang="ru-RU" sz="4800"/>
              </a:p>
            </p:txBody>
          </p:sp>
          <p:sp>
            <p:nvSpPr>
              <p:cNvPr id="39943" name="Rectangle 13"/>
              <p:cNvSpPr>
                <a:spLocks noChangeArrowheads="1"/>
              </p:cNvSpPr>
              <p:nvPr/>
            </p:nvSpPr>
            <p:spPr bwMode="auto">
              <a:xfrm>
                <a:off x="-69" y="1277"/>
                <a:ext cx="4671" cy="340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endParaRPr lang="ru-RU" altLang="ru-RU" sz="4800"/>
              </a:p>
            </p:txBody>
          </p:sp>
        </p:grpSp>
        <p:pic>
          <p:nvPicPr>
            <p:cNvPr id="39941" name="Picture 16" descr="Meta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" t="2034" r="1192" b="2034"/>
            <a:stretch>
              <a:fillRect/>
            </a:stretch>
          </p:blipFill>
          <p:spPr bwMode="auto">
            <a:xfrm>
              <a:off x="611188" y="1974850"/>
              <a:ext cx="8208962" cy="4119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39" name="Прямоугольник 8"/>
          <p:cNvSpPr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ПОЛЯ МЕТАНА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Группа 1"/>
          <p:cNvGrpSpPr>
            <a:grpSpLocks noChangeAspect="1"/>
          </p:cNvGrpSpPr>
          <p:nvPr/>
        </p:nvGrpSpPr>
        <p:grpSpPr bwMode="auto">
          <a:xfrm>
            <a:off x="7938" y="1174750"/>
            <a:ext cx="9128125" cy="4718050"/>
            <a:chOff x="468313" y="1844675"/>
            <a:chExt cx="8496300" cy="4392613"/>
          </a:xfrm>
        </p:grpSpPr>
        <p:grpSp>
          <p:nvGrpSpPr>
            <p:cNvPr id="40964" name="Group 11"/>
            <p:cNvGrpSpPr>
              <a:grpSpLocks/>
            </p:cNvGrpSpPr>
            <p:nvPr/>
          </p:nvGrpSpPr>
          <p:grpSpPr bwMode="auto">
            <a:xfrm>
              <a:off x="468313" y="1844675"/>
              <a:ext cx="8496300" cy="4392613"/>
              <a:chOff x="-114" y="1233"/>
              <a:chExt cx="4762" cy="3492"/>
            </a:xfrm>
          </p:grpSpPr>
          <p:sp>
            <p:nvSpPr>
              <p:cNvPr id="40974" name="Rectangle 12"/>
              <p:cNvSpPr>
                <a:spLocks noChangeArrowheads="1"/>
              </p:cNvSpPr>
              <p:nvPr/>
            </p:nvSpPr>
            <p:spPr bwMode="auto">
              <a:xfrm>
                <a:off x="-114" y="1233"/>
                <a:ext cx="4762" cy="3492"/>
              </a:xfrm>
              <a:prstGeom prst="rect">
                <a:avLst/>
              </a:prstGeom>
              <a:gradFill rotWithShape="1">
                <a:gsLst>
                  <a:gs pos="0">
                    <a:srgbClr val="FAE3B7"/>
                  </a:gs>
                  <a:gs pos="9000">
                    <a:srgbClr val="A28949"/>
                  </a:gs>
                  <a:gs pos="15500">
                    <a:srgbClr val="835E17"/>
                  </a:gs>
                  <a:gs pos="16499">
                    <a:srgbClr val="BD922A"/>
                  </a:gs>
                  <a:gs pos="18500">
                    <a:srgbClr val="FBE4AE"/>
                  </a:gs>
                  <a:gs pos="39500">
                    <a:srgbClr val="BD922A"/>
                  </a:gs>
                  <a:gs pos="43500">
                    <a:srgbClr val="BD922A"/>
                  </a:gs>
                  <a:gs pos="50000">
                    <a:srgbClr val="FBE4AE"/>
                  </a:gs>
                  <a:gs pos="56500">
                    <a:srgbClr val="BD922A"/>
                  </a:gs>
                  <a:gs pos="60501">
                    <a:srgbClr val="BD922A"/>
                  </a:gs>
                  <a:gs pos="81500">
                    <a:srgbClr val="FBE4AE"/>
                  </a:gs>
                  <a:gs pos="83501">
                    <a:srgbClr val="BD922A"/>
                  </a:gs>
                  <a:gs pos="84500">
                    <a:srgbClr val="835E17"/>
                  </a:gs>
                  <a:gs pos="91000">
                    <a:srgbClr val="A28949"/>
                  </a:gs>
                  <a:gs pos="100000">
                    <a:srgbClr val="FAE3B7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endParaRPr lang="ru-RU" altLang="ru-RU" sz="4800"/>
              </a:p>
            </p:txBody>
          </p:sp>
          <p:sp>
            <p:nvSpPr>
              <p:cNvPr id="40975" name="Rectangle 13"/>
              <p:cNvSpPr>
                <a:spLocks noChangeArrowheads="1"/>
              </p:cNvSpPr>
              <p:nvPr/>
            </p:nvSpPr>
            <p:spPr bwMode="auto">
              <a:xfrm>
                <a:off x="-69" y="1277"/>
                <a:ext cx="4671" cy="340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endParaRPr lang="ru-RU" altLang="ru-RU" sz="4800"/>
              </a:p>
            </p:txBody>
          </p:sp>
        </p:grpSp>
        <p:pic>
          <p:nvPicPr>
            <p:cNvPr id="40965" name="Picture 16" descr="Propa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" t="1256" r="1122" b="1256"/>
            <a:stretch>
              <a:fillRect/>
            </a:stretch>
          </p:blipFill>
          <p:spPr bwMode="auto">
            <a:xfrm>
              <a:off x="611188" y="1970088"/>
              <a:ext cx="8208962" cy="412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6" name="Oval 17"/>
            <p:cNvSpPr>
              <a:spLocks noChangeArrowheads="1"/>
            </p:cNvSpPr>
            <p:nvPr/>
          </p:nvSpPr>
          <p:spPr bwMode="auto">
            <a:xfrm rot="-1449249">
              <a:off x="3332163" y="2422525"/>
              <a:ext cx="363537" cy="360363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0967" name="Oval 18"/>
            <p:cNvSpPr>
              <a:spLocks noChangeArrowheads="1"/>
            </p:cNvSpPr>
            <p:nvPr/>
          </p:nvSpPr>
          <p:spPr bwMode="auto">
            <a:xfrm rot="-1899001">
              <a:off x="6659563" y="3500438"/>
              <a:ext cx="1028700" cy="433387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0968" name="Oval 19"/>
            <p:cNvSpPr>
              <a:spLocks noChangeArrowheads="1"/>
            </p:cNvSpPr>
            <p:nvPr/>
          </p:nvSpPr>
          <p:spPr bwMode="auto">
            <a:xfrm rot="443885">
              <a:off x="3851275" y="2924175"/>
              <a:ext cx="1076325" cy="504825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0969" name="Oval 20"/>
            <p:cNvSpPr>
              <a:spLocks noChangeArrowheads="1"/>
            </p:cNvSpPr>
            <p:nvPr/>
          </p:nvSpPr>
          <p:spPr bwMode="auto">
            <a:xfrm rot="2067440">
              <a:off x="1157288" y="3087688"/>
              <a:ext cx="812800" cy="1223962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0970" name="Oval 21"/>
            <p:cNvSpPr>
              <a:spLocks noChangeArrowheads="1"/>
            </p:cNvSpPr>
            <p:nvPr/>
          </p:nvSpPr>
          <p:spPr bwMode="auto">
            <a:xfrm rot="-1449249">
              <a:off x="1316038" y="4725988"/>
              <a:ext cx="431800" cy="492125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0971" name="Oval 22"/>
            <p:cNvSpPr>
              <a:spLocks noChangeArrowheads="1"/>
            </p:cNvSpPr>
            <p:nvPr/>
          </p:nvSpPr>
          <p:spPr bwMode="auto">
            <a:xfrm rot="-1449249">
              <a:off x="2138363" y="4289425"/>
              <a:ext cx="363537" cy="431800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0972" name="Oval 23"/>
            <p:cNvSpPr>
              <a:spLocks noChangeArrowheads="1"/>
            </p:cNvSpPr>
            <p:nvPr/>
          </p:nvSpPr>
          <p:spPr bwMode="auto">
            <a:xfrm rot="-1449249">
              <a:off x="3276600" y="2924175"/>
              <a:ext cx="579438" cy="431800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40973" name="Oval 24"/>
            <p:cNvSpPr>
              <a:spLocks noChangeArrowheads="1"/>
            </p:cNvSpPr>
            <p:nvPr/>
          </p:nvSpPr>
          <p:spPr bwMode="auto">
            <a:xfrm rot="-359588">
              <a:off x="1476375" y="1989138"/>
              <a:ext cx="717550" cy="392112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40963" name="Прямоугольник 16"/>
          <p:cNvSpPr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ПОЛЯ ПРОПАНА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Группа 1"/>
          <p:cNvGrpSpPr>
            <a:grpSpLocks noChangeAspect="1"/>
          </p:cNvGrpSpPr>
          <p:nvPr/>
        </p:nvGrpSpPr>
        <p:grpSpPr bwMode="auto">
          <a:xfrm>
            <a:off x="15875" y="1174750"/>
            <a:ext cx="9112250" cy="4710113"/>
            <a:chOff x="468313" y="1844675"/>
            <a:chExt cx="8496300" cy="4392613"/>
          </a:xfrm>
        </p:grpSpPr>
        <p:grpSp>
          <p:nvGrpSpPr>
            <p:cNvPr id="41988" name="Group 12"/>
            <p:cNvGrpSpPr>
              <a:grpSpLocks/>
            </p:cNvGrpSpPr>
            <p:nvPr/>
          </p:nvGrpSpPr>
          <p:grpSpPr bwMode="auto">
            <a:xfrm>
              <a:off x="468313" y="1844675"/>
              <a:ext cx="8496300" cy="4392613"/>
              <a:chOff x="-114" y="1233"/>
              <a:chExt cx="4762" cy="3492"/>
            </a:xfrm>
          </p:grpSpPr>
          <p:sp>
            <p:nvSpPr>
              <p:cNvPr id="41990" name="Rectangle 13"/>
              <p:cNvSpPr>
                <a:spLocks noChangeArrowheads="1"/>
              </p:cNvSpPr>
              <p:nvPr/>
            </p:nvSpPr>
            <p:spPr bwMode="auto">
              <a:xfrm>
                <a:off x="-114" y="1233"/>
                <a:ext cx="4762" cy="3492"/>
              </a:xfrm>
              <a:prstGeom prst="rect">
                <a:avLst/>
              </a:prstGeom>
              <a:gradFill rotWithShape="1">
                <a:gsLst>
                  <a:gs pos="0">
                    <a:srgbClr val="FAE3B7"/>
                  </a:gs>
                  <a:gs pos="9000">
                    <a:srgbClr val="A28949"/>
                  </a:gs>
                  <a:gs pos="15500">
                    <a:srgbClr val="835E17"/>
                  </a:gs>
                  <a:gs pos="16499">
                    <a:srgbClr val="BD922A"/>
                  </a:gs>
                  <a:gs pos="18500">
                    <a:srgbClr val="FBE4AE"/>
                  </a:gs>
                  <a:gs pos="39500">
                    <a:srgbClr val="BD922A"/>
                  </a:gs>
                  <a:gs pos="43500">
                    <a:srgbClr val="BD922A"/>
                  </a:gs>
                  <a:gs pos="50000">
                    <a:srgbClr val="FBE4AE"/>
                  </a:gs>
                  <a:gs pos="56500">
                    <a:srgbClr val="BD922A"/>
                  </a:gs>
                  <a:gs pos="60501">
                    <a:srgbClr val="BD922A"/>
                  </a:gs>
                  <a:gs pos="81500">
                    <a:srgbClr val="FBE4AE"/>
                  </a:gs>
                  <a:gs pos="83501">
                    <a:srgbClr val="BD922A"/>
                  </a:gs>
                  <a:gs pos="84500">
                    <a:srgbClr val="835E17"/>
                  </a:gs>
                  <a:gs pos="91000">
                    <a:srgbClr val="A28949"/>
                  </a:gs>
                  <a:gs pos="100000">
                    <a:srgbClr val="FAE3B7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endParaRPr lang="ru-RU" altLang="ru-RU" sz="4800"/>
              </a:p>
            </p:txBody>
          </p:sp>
          <p:sp>
            <p:nvSpPr>
              <p:cNvPr id="41991" name="Rectangle 14"/>
              <p:cNvSpPr>
                <a:spLocks noChangeArrowheads="1"/>
              </p:cNvSpPr>
              <p:nvPr/>
            </p:nvSpPr>
            <p:spPr bwMode="auto">
              <a:xfrm>
                <a:off x="-69" y="1277"/>
                <a:ext cx="4671" cy="340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endParaRPr lang="ru-RU" altLang="ru-RU" sz="4800"/>
              </a:p>
            </p:txBody>
          </p:sp>
        </p:grpSp>
        <p:pic>
          <p:nvPicPr>
            <p:cNvPr id="41989" name="Picture 17" descr="sum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" t="4137" r="2647" b="5515"/>
            <a:stretch>
              <a:fillRect/>
            </a:stretch>
          </p:blipFill>
          <p:spPr bwMode="auto">
            <a:xfrm>
              <a:off x="611188" y="1973263"/>
              <a:ext cx="8208962" cy="412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7" name="Прямоугольник 9"/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СУММАРНОГО ПОКАЗАТЕЛЯ ФИЗИКО-</a:t>
            </a:r>
          </a:p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ХИМИЧЕСКИХ ПОИСКОВЫХ КРИТЕРИЕВ ЗАЛЕЖЕЙ УВ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Группа 1"/>
          <p:cNvGrpSpPr>
            <a:grpSpLocks noChangeAspect="1"/>
          </p:cNvGrpSpPr>
          <p:nvPr/>
        </p:nvGrpSpPr>
        <p:grpSpPr bwMode="auto">
          <a:xfrm>
            <a:off x="15875" y="1166813"/>
            <a:ext cx="9112250" cy="4710112"/>
            <a:chOff x="468313" y="1844675"/>
            <a:chExt cx="8496300" cy="4392613"/>
          </a:xfrm>
        </p:grpSpPr>
        <p:grpSp>
          <p:nvGrpSpPr>
            <p:cNvPr id="43012" name="Group 13"/>
            <p:cNvGrpSpPr>
              <a:grpSpLocks/>
            </p:cNvGrpSpPr>
            <p:nvPr/>
          </p:nvGrpSpPr>
          <p:grpSpPr bwMode="auto">
            <a:xfrm>
              <a:off x="468313" y="1844675"/>
              <a:ext cx="8496300" cy="4392613"/>
              <a:chOff x="-114" y="1233"/>
              <a:chExt cx="4762" cy="3492"/>
            </a:xfrm>
          </p:grpSpPr>
          <p:sp>
            <p:nvSpPr>
              <p:cNvPr id="43014" name="Rectangle 14"/>
              <p:cNvSpPr>
                <a:spLocks noChangeArrowheads="1"/>
              </p:cNvSpPr>
              <p:nvPr/>
            </p:nvSpPr>
            <p:spPr bwMode="auto">
              <a:xfrm>
                <a:off x="-114" y="1233"/>
                <a:ext cx="4762" cy="3492"/>
              </a:xfrm>
              <a:prstGeom prst="rect">
                <a:avLst/>
              </a:prstGeom>
              <a:gradFill rotWithShape="1">
                <a:gsLst>
                  <a:gs pos="0">
                    <a:srgbClr val="FAE3B7"/>
                  </a:gs>
                  <a:gs pos="9000">
                    <a:srgbClr val="A28949"/>
                  </a:gs>
                  <a:gs pos="15500">
                    <a:srgbClr val="835E17"/>
                  </a:gs>
                  <a:gs pos="16499">
                    <a:srgbClr val="BD922A"/>
                  </a:gs>
                  <a:gs pos="18500">
                    <a:srgbClr val="FBE4AE"/>
                  </a:gs>
                  <a:gs pos="39500">
                    <a:srgbClr val="BD922A"/>
                  </a:gs>
                  <a:gs pos="43500">
                    <a:srgbClr val="BD922A"/>
                  </a:gs>
                  <a:gs pos="50000">
                    <a:srgbClr val="FBE4AE"/>
                  </a:gs>
                  <a:gs pos="56500">
                    <a:srgbClr val="BD922A"/>
                  </a:gs>
                  <a:gs pos="60501">
                    <a:srgbClr val="BD922A"/>
                  </a:gs>
                  <a:gs pos="81500">
                    <a:srgbClr val="FBE4AE"/>
                  </a:gs>
                  <a:gs pos="83501">
                    <a:srgbClr val="BD922A"/>
                  </a:gs>
                  <a:gs pos="84500">
                    <a:srgbClr val="835E17"/>
                  </a:gs>
                  <a:gs pos="91000">
                    <a:srgbClr val="A28949"/>
                  </a:gs>
                  <a:gs pos="100000">
                    <a:srgbClr val="FAE3B7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endParaRPr lang="ru-RU" altLang="ru-RU" sz="4800"/>
              </a:p>
            </p:txBody>
          </p:sp>
          <p:sp>
            <p:nvSpPr>
              <p:cNvPr id="43015" name="Rectangle 15"/>
              <p:cNvSpPr>
                <a:spLocks noChangeArrowheads="1"/>
              </p:cNvSpPr>
              <p:nvPr/>
            </p:nvSpPr>
            <p:spPr bwMode="auto">
              <a:xfrm>
                <a:off x="-69" y="1277"/>
                <a:ext cx="4671" cy="340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endParaRPr lang="ru-RU" altLang="ru-RU" sz="4800"/>
              </a:p>
            </p:txBody>
          </p:sp>
        </p:grpSp>
        <p:pic>
          <p:nvPicPr>
            <p:cNvPr id="43013" name="Picture 16" descr="summ_raspoz_sopos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" t="3481" r="2663" b="4878"/>
            <a:stretch>
              <a:fillRect/>
            </a:stretch>
          </p:blipFill>
          <p:spPr bwMode="auto">
            <a:xfrm>
              <a:off x="611188" y="1973263"/>
              <a:ext cx="8208962" cy="412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1" name="Прямоугольник 9"/>
          <p:cNvSpPr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СОПОСТАВЛЕНИЕ СУММАРНОГО ПОКАЗАТЕЛЯ АНОМАЛЬНОСТИ ФИЗИКО-ХИМИЧЕСКИХ ПОЛЕЙ И КЛАССИФИКАЦИИ МЕТОДОМ</a:t>
            </a:r>
          </a:p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"РАСПОЗНАВАНИЯ ОБРАЗОВ"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Группа 1"/>
          <p:cNvGrpSpPr>
            <a:grpSpLocks noChangeAspect="1"/>
          </p:cNvGrpSpPr>
          <p:nvPr/>
        </p:nvGrpSpPr>
        <p:grpSpPr bwMode="auto">
          <a:xfrm>
            <a:off x="7938" y="1166813"/>
            <a:ext cx="9128125" cy="4718050"/>
            <a:chOff x="468313" y="1844675"/>
            <a:chExt cx="8496300" cy="4392613"/>
          </a:xfrm>
        </p:grpSpPr>
        <p:grpSp>
          <p:nvGrpSpPr>
            <p:cNvPr id="44036" name="Group 488"/>
            <p:cNvGrpSpPr>
              <a:grpSpLocks/>
            </p:cNvGrpSpPr>
            <p:nvPr/>
          </p:nvGrpSpPr>
          <p:grpSpPr bwMode="auto">
            <a:xfrm>
              <a:off x="468313" y="1844675"/>
              <a:ext cx="8496300" cy="4392613"/>
              <a:chOff x="-114" y="1233"/>
              <a:chExt cx="4762" cy="3492"/>
            </a:xfrm>
          </p:grpSpPr>
          <p:sp>
            <p:nvSpPr>
              <p:cNvPr id="44039" name="Rectangle 489"/>
              <p:cNvSpPr>
                <a:spLocks noChangeArrowheads="1"/>
              </p:cNvSpPr>
              <p:nvPr/>
            </p:nvSpPr>
            <p:spPr bwMode="auto">
              <a:xfrm>
                <a:off x="-114" y="1233"/>
                <a:ext cx="4762" cy="3492"/>
              </a:xfrm>
              <a:prstGeom prst="rect">
                <a:avLst/>
              </a:prstGeom>
              <a:gradFill rotWithShape="1">
                <a:gsLst>
                  <a:gs pos="0">
                    <a:srgbClr val="FAE3B7"/>
                  </a:gs>
                  <a:gs pos="9000">
                    <a:srgbClr val="A28949"/>
                  </a:gs>
                  <a:gs pos="15500">
                    <a:srgbClr val="835E17"/>
                  </a:gs>
                  <a:gs pos="16499">
                    <a:srgbClr val="BD922A"/>
                  </a:gs>
                  <a:gs pos="18500">
                    <a:srgbClr val="FBE4AE"/>
                  </a:gs>
                  <a:gs pos="39500">
                    <a:srgbClr val="BD922A"/>
                  </a:gs>
                  <a:gs pos="43500">
                    <a:srgbClr val="BD922A"/>
                  </a:gs>
                  <a:gs pos="50000">
                    <a:srgbClr val="FBE4AE"/>
                  </a:gs>
                  <a:gs pos="56500">
                    <a:srgbClr val="BD922A"/>
                  </a:gs>
                  <a:gs pos="60501">
                    <a:srgbClr val="BD922A"/>
                  </a:gs>
                  <a:gs pos="81500">
                    <a:srgbClr val="FBE4AE"/>
                  </a:gs>
                  <a:gs pos="83501">
                    <a:srgbClr val="BD922A"/>
                  </a:gs>
                  <a:gs pos="84500">
                    <a:srgbClr val="835E17"/>
                  </a:gs>
                  <a:gs pos="91000">
                    <a:srgbClr val="A28949"/>
                  </a:gs>
                  <a:gs pos="100000">
                    <a:srgbClr val="FAE3B7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endParaRPr lang="ru-RU" altLang="ru-RU" sz="4800"/>
              </a:p>
            </p:txBody>
          </p:sp>
          <p:sp>
            <p:nvSpPr>
              <p:cNvPr id="44040" name="Rectangle 490"/>
              <p:cNvSpPr>
                <a:spLocks noChangeArrowheads="1"/>
              </p:cNvSpPr>
              <p:nvPr/>
            </p:nvSpPr>
            <p:spPr bwMode="auto">
              <a:xfrm>
                <a:off x="-69" y="1277"/>
                <a:ext cx="4671" cy="340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endParaRPr lang="ru-RU" altLang="ru-RU" sz="4800"/>
              </a:p>
            </p:txBody>
          </p:sp>
        </p:grpSp>
        <p:pic>
          <p:nvPicPr>
            <p:cNvPr id="44037" name="Picture 491" descr="progn_numb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" t="17082" r="1128" b="3600"/>
            <a:stretch>
              <a:fillRect/>
            </a:stretch>
          </p:blipFill>
          <p:spPr bwMode="auto">
            <a:xfrm>
              <a:off x="611188" y="1989138"/>
              <a:ext cx="8208962" cy="408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8" name="AutoShape 499"/>
            <p:cNvSpPr>
              <a:spLocks noChangeArrowheads="1"/>
            </p:cNvSpPr>
            <p:nvPr/>
          </p:nvSpPr>
          <p:spPr bwMode="auto">
            <a:xfrm>
              <a:off x="827088" y="2565400"/>
              <a:ext cx="1223962" cy="576263"/>
            </a:xfrm>
            <a:prstGeom prst="wedgeRoundRectCallout">
              <a:avLst>
                <a:gd name="adj1" fmla="val 27431"/>
                <a:gd name="adj2" fmla="val 94903"/>
                <a:gd name="adj3" fmla="val 16667"/>
              </a:avLst>
            </a:prstGeom>
            <a:solidFill>
              <a:schemeClr val="bg1">
                <a:alpha val="7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altLang="ru-RU" sz="1200" b="1" i="1" u="sng">
                  <a:solidFill>
                    <a:srgbClr val="FF3300"/>
                  </a:solidFill>
                </a:rPr>
                <a:t>Участок №2</a:t>
              </a:r>
              <a:r>
                <a:rPr lang="ru-RU" altLang="ru-RU" sz="1200" b="1" i="1"/>
                <a:t> </a:t>
              </a:r>
              <a:r>
                <a:rPr lang="ru-RU" altLang="ru-RU" sz="1000" b="1" i="1"/>
                <a:t>Байкаловская структура</a:t>
              </a:r>
            </a:p>
          </p:txBody>
        </p:sp>
      </p:grpSp>
      <p:sp>
        <p:nvSpPr>
          <p:cNvPr id="44035" name="Прямоугольник 10"/>
          <p:cNvSpPr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ПЕРСПЕКТИВ НЕФТЕГАЗОНОСНОСТИ БАЙКАЛОВСКОЙ ПЛОЩАДИ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Группа 1"/>
          <p:cNvGrpSpPr>
            <a:grpSpLocks noChangeAspect="1"/>
          </p:cNvGrpSpPr>
          <p:nvPr/>
        </p:nvGrpSpPr>
        <p:grpSpPr bwMode="auto">
          <a:xfrm>
            <a:off x="15875" y="1166813"/>
            <a:ext cx="9112250" cy="4710112"/>
            <a:chOff x="468313" y="1844675"/>
            <a:chExt cx="8496300" cy="4392613"/>
          </a:xfrm>
        </p:grpSpPr>
        <p:grpSp>
          <p:nvGrpSpPr>
            <p:cNvPr id="45060" name="Group 8"/>
            <p:cNvGrpSpPr>
              <a:grpSpLocks/>
            </p:cNvGrpSpPr>
            <p:nvPr/>
          </p:nvGrpSpPr>
          <p:grpSpPr bwMode="auto">
            <a:xfrm>
              <a:off x="468313" y="1844675"/>
              <a:ext cx="8496300" cy="4392613"/>
              <a:chOff x="-114" y="1233"/>
              <a:chExt cx="4762" cy="3492"/>
            </a:xfrm>
          </p:grpSpPr>
          <p:sp>
            <p:nvSpPr>
              <p:cNvPr id="45062" name="Rectangle 9"/>
              <p:cNvSpPr>
                <a:spLocks noChangeArrowheads="1"/>
              </p:cNvSpPr>
              <p:nvPr/>
            </p:nvSpPr>
            <p:spPr bwMode="auto">
              <a:xfrm>
                <a:off x="-114" y="1233"/>
                <a:ext cx="4762" cy="3492"/>
              </a:xfrm>
              <a:prstGeom prst="rect">
                <a:avLst/>
              </a:prstGeom>
              <a:gradFill rotWithShape="1">
                <a:gsLst>
                  <a:gs pos="0">
                    <a:srgbClr val="FAE3B7"/>
                  </a:gs>
                  <a:gs pos="9000">
                    <a:srgbClr val="A28949"/>
                  </a:gs>
                  <a:gs pos="15500">
                    <a:srgbClr val="835E17"/>
                  </a:gs>
                  <a:gs pos="16499">
                    <a:srgbClr val="BD922A"/>
                  </a:gs>
                  <a:gs pos="18500">
                    <a:srgbClr val="FBE4AE"/>
                  </a:gs>
                  <a:gs pos="39500">
                    <a:srgbClr val="BD922A"/>
                  </a:gs>
                  <a:gs pos="43500">
                    <a:srgbClr val="BD922A"/>
                  </a:gs>
                  <a:gs pos="50000">
                    <a:srgbClr val="FBE4AE"/>
                  </a:gs>
                  <a:gs pos="56500">
                    <a:srgbClr val="BD922A"/>
                  </a:gs>
                  <a:gs pos="60501">
                    <a:srgbClr val="BD922A"/>
                  </a:gs>
                  <a:gs pos="81500">
                    <a:srgbClr val="FBE4AE"/>
                  </a:gs>
                  <a:gs pos="83501">
                    <a:srgbClr val="BD922A"/>
                  </a:gs>
                  <a:gs pos="84500">
                    <a:srgbClr val="835E17"/>
                  </a:gs>
                  <a:gs pos="91000">
                    <a:srgbClr val="A28949"/>
                  </a:gs>
                  <a:gs pos="100000">
                    <a:srgbClr val="FAE3B7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endParaRPr lang="ru-RU" altLang="ru-RU" sz="4800"/>
              </a:p>
            </p:txBody>
          </p:sp>
          <p:sp>
            <p:nvSpPr>
              <p:cNvPr id="45063" name="Rectangle 10"/>
              <p:cNvSpPr>
                <a:spLocks noChangeArrowheads="1"/>
              </p:cNvSpPr>
              <p:nvPr/>
            </p:nvSpPr>
            <p:spPr bwMode="auto">
              <a:xfrm>
                <a:off x="-69" y="1277"/>
                <a:ext cx="4671" cy="340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endParaRPr lang="ru-RU" altLang="ru-RU" sz="4800"/>
              </a:p>
            </p:txBody>
          </p:sp>
        </p:grpSp>
        <p:pic>
          <p:nvPicPr>
            <p:cNvPr id="45061" name="Picture 16" descr="perspektz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" t="3642" r="2460" b="3610"/>
            <a:stretch>
              <a:fillRect/>
            </a:stretch>
          </p:blipFill>
          <p:spPr bwMode="auto">
            <a:xfrm>
              <a:off x="611188" y="1989138"/>
              <a:ext cx="8208962" cy="4103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059" name="Прямоугольник 9"/>
          <p:cNvSpPr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ПЕРСПЕКТИВ НЕФТЕГАЗОНОСНОСТИ БАЙКАЛОВСКОЙ ПЛОЩАДИ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70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ИЗУЧЕННОСТИ ТЕРРИТОРИИ ЭЛЕКТРОРАЗВЕДОЧНЫМИ РАБОТАМИ</a:t>
            </a:r>
          </a:p>
        </p:txBody>
      </p:sp>
      <p:pic>
        <p:nvPicPr>
          <p:cNvPr id="57347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54013"/>
            <a:ext cx="6078537" cy="650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1347788"/>
            <a:ext cx="2890838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700">
                <a:latin typeface="Times New Roman" panose="02020603050405020304" pitchFamily="18" charset="0"/>
                <a:cs typeface="Times New Roman" panose="02020603050405020304" pitchFamily="18" charset="0"/>
              </a:rPr>
              <a:t>ГЕОЭЛЕКТРИЧЕСКИЕ РАЗРЕЗЫ ПО ДАННЫМ ЗСБ</a:t>
            </a:r>
          </a:p>
        </p:txBody>
      </p:sp>
      <p:pic>
        <p:nvPicPr>
          <p:cNvPr id="58371" name="Picture 3" descr="Рис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4643438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Рис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333375"/>
            <a:ext cx="46323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625" y="439738"/>
            <a:ext cx="3433763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ПРОГНОЗА ЭФФЕКТИВНОЙ ЕМКОСТИ КОЛЛЕКТОРОВ ОСИНСКОГО ГОРИЗОНТА ПО РЕЗУЛЬТАТАМ ИНТЕРПРЕТАЦИИ ДАННЫХ ЭЛЕКТРОРАЗВЕДКИ ЗСБ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3925" y="439738"/>
            <a:ext cx="3397250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ПРОГНОЗА ЭФФЕКТИВНОЙ ЕМКОСТИ КОЛЛЕКТОРОВ ОСИНСКОГО ГОРИЗОНТА ПО РЕЗУЛЬТАТАМ ИНТЕРПРЕТАЦИИ ДАННЫХ ЭЛЕКТРОРАЗВЕДКИ ЗСБ И БУРЕНИЯ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39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1339850"/>
            <a:ext cx="3398837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5" y="1339850"/>
            <a:ext cx="33972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6032500"/>
            <a:ext cx="2366963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6042025"/>
            <a:ext cx="226377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3571875"/>
            <a:ext cx="2217737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2"/>
          <p:cNvSpPr>
            <a:spLocks noChangeArrowheads="1"/>
          </p:cNvSpPr>
          <p:nvPr/>
        </p:nvSpPr>
        <p:spPr bwMode="auto">
          <a:xfrm>
            <a:off x="0" y="522288"/>
            <a:ext cx="4046538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365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ru-RU" alt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прогноза на нефть и газ составляется с целью прогноза перспектив нефтегазоносности осадочных бассейнов и оценки начальных суммарных геологических ресурсов углеводородов (НСР УВ) по категориям, соответствующим степени изученности территории.</a:t>
            </a:r>
          </a:p>
          <a:p>
            <a:pPr algn="just" eaLnBrk="1" hangingPunct="1">
              <a:lnSpc>
                <a:spcPct val="150000"/>
              </a:lnSpc>
            </a:pPr>
            <a:r>
              <a:rPr lang="ru-RU" alt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Она должна содержать основные сведения о характере распределения НСР УВ по площади и в разрезе погребенных толщ осадочного чехла, структуре запасов и ресурсов нефти и газа в пределах подразделений нефтегазогеологического районирования картируемой территории</a:t>
            </a:r>
            <a:r>
              <a:rPr lang="ru-RU" altLang="ru-RU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 наиболее изученных районах - о зональных и локальных объектах геологоразведочных работ на нефть и газ.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0"/>
            <a:ext cx="5438775" cy="768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ОСИНСКИЙ ГОРИЗОНТ (Б1). КАРТА ВЫЯВЛЕННЫХ ПЕРСПЕКТИВНЫХ ОБЪЕКТОВ 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19" name="Picture 5" descr="ри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4906963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6" descr="ри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5327650"/>
            <a:ext cx="6732587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704850"/>
            <a:ext cx="9039225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Прямоугольник 32"/>
          <p:cNvSpPr>
            <a:spLocks noChangeArrowheads="1"/>
          </p:cNvSpPr>
          <p:nvPr/>
        </p:nvSpPr>
        <p:spPr bwMode="auto">
          <a:xfrm>
            <a:off x="0" y="3175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СФЕРИЧЕСКОЕ ЗЕРКАЛО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Группа 31"/>
          <p:cNvGrpSpPr>
            <a:grpSpLocks noChangeAspect="1"/>
          </p:cNvGrpSpPr>
          <p:nvPr/>
        </p:nvGrpSpPr>
        <p:grpSpPr bwMode="auto">
          <a:xfrm>
            <a:off x="103188" y="533400"/>
            <a:ext cx="8937625" cy="6200775"/>
            <a:chOff x="454833" y="801173"/>
            <a:chExt cx="7985760" cy="5539740"/>
          </a:xfrm>
        </p:grpSpPr>
        <p:pic>
          <p:nvPicPr>
            <p:cNvPr id="47108" name="Рисунок 3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833" y="801173"/>
              <a:ext cx="7985760" cy="5539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0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725" y="821148"/>
              <a:ext cx="2114550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7107" name="Прямоугольник 36"/>
          <p:cNvSpPr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ПОИСКИ УГЛЕВОДОРОДОВ МЕТОДОМ </a:t>
            </a:r>
            <a:r>
              <a:rPr lang="en-US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RGB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угольник 31"/>
          <p:cNvSpPr>
            <a:spLocks noChangeArrowheads="1"/>
          </p:cNvSpPr>
          <p:nvPr/>
        </p:nvSpPr>
        <p:spPr bwMode="auto">
          <a:xfrm>
            <a:off x="0" y="3175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КОЛЛЕКТОРОВ</a:t>
            </a:r>
          </a:p>
        </p:txBody>
      </p:sp>
      <p:pic>
        <p:nvPicPr>
          <p:cNvPr id="49155" name="Рисунок 32" descr="Расчёт эффективной мощности по сейсмическим и скважинным данны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739775"/>
            <a:ext cx="8143875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СЕЙСМОФАЦИАЛЬНЫХ ЗОН ПО ДИНАМИЧЕСКОМУ АНАЛИЗУ</a:t>
            </a:r>
          </a:p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МАТЕРИАЛЕ ЗАПАДНОЙ СИБИРИ)</a:t>
            </a:r>
          </a:p>
        </p:txBody>
      </p:sp>
      <p:pic>
        <p:nvPicPr>
          <p:cNvPr id="501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838200"/>
            <a:ext cx="2862263" cy="592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844550"/>
            <a:ext cx="5440362" cy="287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29050"/>
            <a:ext cx="5441950" cy="287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СОПОСТАВЛЕНИЕ ДАННЫХ МАГНИТОРАЗВЕДКИ, ГРАВИРАЗВЕДКИ И СЕЙСМОРАЗВЕДКИ</a:t>
            </a:r>
          </a:p>
        </p:txBody>
      </p:sp>
      <p:sp>
        <p:nvSpPr>
          <p:cNvPr id="51203" name="TextBox 34"/>
          <p:cNvSpPr txBox="1">
            <a:spLocks noChangeArrowheads="1"/>
          </p:cNvSpPr>
          <p:nvPr/>
        </p:nvSpPr>
        <p:spPr bwMode="auto">
          <a:xfrm>
            <a:off x="511175" y="728663"/>
            <a:ext cx="2322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аномального</a:t>
            </a:r>
          </a:p>
          <a:p>
            <a:pPr algn="ctr" eaLnBrk="1" hangingPunct="1"/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магнитного поля</a:t>
            </a:r>
          </a:p>
        </p:txBody>
      </p:sp>
      <p:sp>
        <p:nvSpPr>
          <p:cNvPr id="51204" name="TextBox 35"/>
          <p:cNvSpPr txBox="1">
            <a:spLocks noChangeArrowheads="1"/>
          </p:cNvSpPr>
          <p:nvPr/>
        </p:nvSpPr>
        <p:spPr bwMode="auto">
          <a:xfrm>
            <a:off x="3160713" y="719138"/>
            <a:ext cx="2913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локальной составляющей поля силы тяжести</a:t>
            </a:r>
          </a:p>
        </p:txBody>
      </p:sp>
      <p:pic>
        <p:nvPicPr>
          <p:cNvPr id="51205" name="Рисунок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231900"/>
            <a:ext cx="2917825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1231900"/>
            <a:ext cx="2919412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246688"/>
            <a:ext cx="26225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Рисунок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3" y="5257800"/>
            <a:ext cx="2554287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TextBox 44"/>
          <p:cNvSpPr txBox="1">
            <a:spLocks noChangeArrowheads="1"/>
          </p:cNvSpPr>
          <p:nvPr/>
        </p:nvSpPr>
        <p:spPr bwMode="auto">
          <a:xfrm>
            <a:off x="6073775" y="654050"/>
            <a:ext cx="2913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когерентности сейсмической записи в окрестности отражающего горизонта КВ</a:t>
            </a:r>
          </a:p>
        </p:txBody>
      </p:sp>
      <p:pic>
        <p:nvPicPr>
          <p:cNvPr id="512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5214938"/>
            <a:ext cx="262572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211" name="Группа 46"/>
          <p:cNvGrpSpPr>
            <a:grpSpLocks/>
          </p:cNvGrpSpPr>
          <p:nvPr/>
        </p:nvGrpSpPr>
        <p:grpSpPr bwMode="auto">
          <a:xfrm>
            <a:off x="1006475" y="5815013"/>
            <a:ext cx="7327900" cy="746125"/>
            <a:chOff x="1006476" y="5815274"/>
            <a:chExt cx="7328245" cy="745271"/>
          </a:xfrm>
        </p:grpSpPr>
        <p:pic>
          <p:nvPicPr>
            <p:cNvPr id="51213" name="Рисунок 4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965"/>
            <a:stretch>
              <a:fillRect/>
            </a:stretch>
          </p:blipFill>
          <p:spPr bwMode="auto">
            <a:xfrm>
              <a:off x="1006476" y="5815274"/>
              <a:ext cx="6012000" cy="740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4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6447" y="6024692"/>
              <a:ext cx="1127126" cy="322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15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9147" y="6316605"/>
              <a:ext cx="1255574" cy="243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1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1241425"/>
            <a:ext cx="2863850" cy="399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СЕЙСМОФАЦИАЛЬНОЕ РАЙОНИРОВАНИЕ ВЕНД-РАННЕКЕМБРИЙСКИХ ОТЛОЖЕНИЙ ПО МАТЕРИАЛАМ ВОСТОЧНОЙ СИБИРИ</a:t>
            </a:r>
          </a:p>
        </p:txBody>
      </p:sp>
      <p:pic>
        <p:nvPicPr>
          <p:cNvPr id="52227" name="Рисунок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1049338"/>
            <a:ext cx="9061450" cy="542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СЕЙСМОФАЦИАЛЬНОЕ РАЙОНИРОВАНИЕ ВЕНД-РАННЕКЕМБРИЙСКИХ ОТЛОЖЕНИЙ ПО МАТЕРИАЛАМ ВОСТОЧНОЙ СИБИРИ</a:t>
            </a:r>
          </a:p>
        </p:txBody>
      </p:sp>
      <p:pic>
        <p:nvPicPr>
          <p:cNvPr id="53251" name="Рисунок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554038"/>
            <a:ext cx="8169275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СЕЙСМОФАЦИАЛЬНОЕ РАЙОНИРОВАНИЕ ВЕНД-РАННЕКЕМБРИЙСКИХ ОТЛОЖЕНИЙ ПО МАТЕРИАЛАМ ВОСТОЧНОЙ СИБИРИ</a:t>
            </a:r>
          </a:p>
        </p:txBody>
      </p:sp>
      <p:pic>
        <p:nvPicPr>
          <p:cNvPr id="54275" name="Рисунок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587375"/>
            <a:ext cx="8728075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396875" y="2403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5299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ПАССИВНОЙ АДСОРБЦИИ</a:t>
            </a:r>
          </a:p>
        </p:txBody>
      </p:sp>
      <p:grpSp>
        <p:nvGrpSpPr>
          <p:cNvPr id="55300" name="Группа 7"/>
          <p:cNvGrpSpPr>
            <a:grpSpLocks/>
          </p:cNvGrpSpPr>
          <p:nvPr/>
        </p:nvGrpSpPr>
        <p:grpSpPr bwMode="auto">
          <a:xfrm>
            <a:off x="631825" y="541338"/>
            <a:ext cx="6272213" cy="2136775"/>
            <a:chOff x="569605" y="632370"/>
            <a:chExt cx="5268026" cy="1955198"/>
          </a:xfrm>
        </p:grpSpPr>
        <p:pic>
          <p:nvPicPr>
            <p:cNvPr id="55311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605" y="632535"/>
              <a:ext cx="2604886" cy="195503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312" name="Bild 2" descr="Sorber 0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974" y="632370"/>
              <a:ext cx="2655657" cy="19340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301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4765675"/>
            <a:ext cx="3284538" cy="2092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302" name="Группа 8"/>
          <p:cNvGrpSpPr>
            <a:grpSpLocks/>
          </p:cNvGrpSpPr>
          <p:nvPr/>
        </p:nvGrpSpPr>
        <p:grpSpPr bwMode="auto">
          <a:xfrm>
            <a:off x="631825" y="2755900"/>
            <a:ext cx="6308725" cy="1992313"/>
            <a:chOff x="582627" y="2872406"/>
            <a:chExt cx="6456105" cy="1974723"/>
          </a:xfrm>
        </p:grpSpPr>
        <p:pic>
          <p:nvPicPr>
            <p:cNvPr id="55308" name="Рисунок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627" y="2872406"/>
              <a:ext cx="2789141" cy="197472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55309" name="Объект 6"/>
            <p:cNvGraphicFramePr>
              <a:graphicFrameLocks noChangeAspect="1"/>
            </p:cNvGraphicFramePr>
            <p:nvPr/>
          </p:nvGraphicFramePr>
          <p:xfrm>
            <a:off x="2273436" y="2874289"/>
            <a:ext cx="2764347" cy="19728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15" name="Picture" r:id="rId7" imgW="5701320" imgH="3148560" progId="Word.Picture.8">
                    <p:embed/>
                  </p:oleObj>
                </mc:Choice>
                <mc:Fallback>
                  <p:oleObj name="Picture" r:id="rId7" imgW="5701320" imgH="3148560" progId="Word.Picture.8">
                    <p:embed/>
                    <p:pic>
                      <p:nvPicPr>
                        <p:cNvPr id="0" name="Объект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3436" y="2874289"/>
                          <a:ext cx="2764347" cy="1972840"/>
                        </a:xfrm>
                        <a:prstGeom prst="rect">
                          <a:avLst/>
                        </a:prstGeom>
                        <a:blipFill dpi="0" rotWithShape="1">
                          <a:blip r:embed="rId9">
                            <a:alphaModFix amt="57000"/>
                          </a:blip>
                          <a:srcRect/>
                          <a:tile tx="0" ty="0" sx="100000" sy="100000" flip="none" algn="tl"/>
                        </a:blipFill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5310" name="Bild 1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7471" y="2872406"/>
              <a:ext cx="2881261" cy="1958574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55303" name="Прямоугольник 12"/>
          <p:cNvSpPr>
            <a:spLocks noChangeArrowheads="1"/>
          </p:cNvSpPr>
          <p:nvPr/>
        </p:nvSpPr>
        <p:spPr bwMode="auto">
          <a:xfrm>
            <a:off x="7081838" y="1312863"/>
            <a:ext cx="2005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Пробоотбор</a:t>
            </a:r>
          </a:p>
        </p:txBody>
      </p:sp>
      <p:sp>
        <p:nvSpPr>
          <p:cNvPr id="55304" name="Прямоугольник 13"/>
          <p:cNvSpPr>
            <a:spLocks noChangeArrowheads="1"/>
          </p:cNvSpPr>
          <p:nvPr/>
        </p:nvSpPr>
        <p:spPr bwMode="auto">
          <a:xfrm>
            <a:off x="7081838" y="3136900"/>
            <a:ext cx="2005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данных и моделирование</a:t>
            </a:r>
          </a:p>
        </p:txBody>
      </p:sp>
      <p:sp>
        <p:nvSpPr>
          <p:cNvPr id="55305" name="Прямоугольник 15"/>
          <p:cNvSpPr>
            <a:spLocks noChangeArrowheads="1"/>
          </p:cNvSpPr>
          <p:nvPr/>
        </p:nvSpPr>
        <p:spPr bwMode="auto">
          <a:xfrm>
            <a:off x="7081838" y="5238750"/>
            <a:ext cx="20050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Контурные карты геохимических вероятностей</a:t>
            </a:r>
          </a:p>
        </p:txBody>
      </p:sp>
      <p:cxnSp>
        <p:nvCxnSpPr>
          <p:cNvPr id="11" name="Прямая со стрелкой 10"/>
          <p:cNvCxnSpPr>
            <a:stCxn id="55303" idx="2"/>
            <a:endCxn id="55304" idx="0"/>
          </p:cNvCxnSpPr>
          <p:nvPr/>
        </p:nvCxnSpPr>
        <p:spPr>
          <a:xfrm>
            <a:off x="8085138" y="1681163"/>
            <a:ext cx="0" cy="1455737"/>
          </a:xfrm>
          <a:prstGeom prst="straightConnector1">
            <a:avLst/>
          </a:prstGeom>
          <a:ln w="95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8085138" y="3783013"/>
            <a:ext cx="0" cy="1455737"/>
          </a:xfrm>
          <a:prstGeom prst="straightConnector1">
            <a:avLst/>
          </a:prstGeom>
          <a:ln w="95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413" y="422275"/>
            <a:ext cx="8893175" cy="6297613"/>
          </a:xfrm>
          <a:prstGeom prst="rect">
            <a:avLst/>
          </a:prstGeom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структурно-тектоническое районирование;</a:t>
            </a:r>
          </a:p>
          <a:p>
            <a:pPr algn="just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нефтегазогеологическое районирование; </a:t>
            </a:r>
          </a:p>
          <a:p>
            <a:pPr algn="just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с различной плотностью начальных геологических ресурсов УВ;</a:t>
            </a:r>
          </a:p>
          <a:p>
            <a:pPr algn="just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изогипсы подошвы осадочного чехла или кровли (подошвы)  основного продуктивного нефтегазоносного комплекса,   наиболее правильно отражающего особенности концентрации нетегазоперспективных структур;</a:t>
            </a:r>
          </a:p>
          <a:p>
            <a:pPr algn="just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и площади нефтегазоперпективных комплексов и их частей;</a:t>
            </a:r>
          </a:p>
          <a:p>
            <a:pPr algn="just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разрывные нарушения;</a:t>
            </a:r>
          </a:p>
          <a:p>
            <a:pPr algn="just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месторождения нефти и газа, нефтегазопроявления и битумопроявления</a:t>
            </a:r>
          </a:p>
          <a:p>
            <a:pPr algn="just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глубокие опорные, параметрические, поисковые и разведочные скважины (группы скважин), при необходимости – структурные скважины;</a:t>
            </a:r>
          </a:p>
          <a:p>
            <a:pPr algn="just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показательные региональные, поисковые и разведочные сейсмопрофили, при необходимости – профили и (или) площади других геофизических, геохимических методов разведки, давших положительные результаты в регионе;</a:t>
            </a:r>
          </a:p>
          <a:p>
            <a:pPr algn="just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подготовленные и выявленные локальные антиклинальные структуры и неантиклинальные ловушки;</a:t>
            </a:r>
          </a:p>
          <a:p>
            <a:pPr algn="just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геофизические, геохимические аномалии, связанные с нефтегазоносностью (аномалии типа «залежь»);</a:t>
            </a:r>
          </a:p>
          <a:p>
            <a:pPr algn="just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прогнозируемые перспективные на нефть и газ зоны, участки и локальные объекты с указанием типа УВ, количества прогнозных ресурсов в млн.т нефтяного эквивалента (категории </a:t>
            </a:r>
            <a:r>
              <a:rPr lang="en-US" alt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sz="1600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ru-RU" altLang="ru-RU" sz="1600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alt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600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7171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КАРТОГРАФИРОВАНИЯ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Группа 11"/>
          <p:cNvGrpSpPr>
            <a:grpSpLocks/>
          </p:cNvGrpSpPr>
          <p:nvPr/>
        </p:nvGrpSpPr>
        <p:grpSpPr bwMode="auto">
          <a:xfrm>
            <a:off x="3240088" y="820738"/>
            <a:ext cx="2043112" cy="1096962"/>
            <a:chOff x="3625325" y="333487"/>
            <a:chExt cx="2043953" cy="1097280"/>
          </a:xfrm>
        </p:grpSpPr>
        <p:grpSp>
          <p:nvGrpSpPr>
            <p:cNvPr id="56343" name="Группа 10"/>
            <p:cNvGrpSpPr>
              <a:grpSpLocks/>
            </p:cNvGrpSpPr>
            <p:nvPr/>
          </p:nvGrpSpPr>
          <p:grpSpPr bwMode="auto">
            <a:xfrm>
              <a:off x="3625325" y="333487"/>
              <a:ext cx="2043953" cy="1097280"/>
              <a:chOff x="3689873" y="333487"/>
              <a:chExt cx="2043953" cy="1097280"/>
            </a:xfrm>
          </p:grpSpPr>
          <p:sp>
            <p:nvSpPr>
              <p:cNvPr id="4" name="Блок-схема: память с прямым доступом 3"/>
              <p:cNvSpPr/>
              <p:nvPr/>
            </p:nvSpPr>
            <p:spPr>
              <a:xfrm>
                <a:off x="3689873" y="333487"/>
                <a:ext cx="667024" cy="1097280"/>
              </a:xfrm>
              <a:prstGeom prst="flowChartMagneticDru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" name="Блок-схема: память с прямым доступом 28"/>
              <p:cNvSpPr/>
              <p:nvPr/>
            </p:nvSpPr>
            <p:spPr>
              <a:xfrm>
                <a:off x="3980505" y="333487"/>
                <a:ext cx="667024" cy="1097280"/>
              </a:xfrm>
              <a:prstGeom prst="flowChartMagneticDru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" name="Блок-схема: память с прямым доступом 30"/>
              <p:cNvSpPr/>
              <p:nvPr/>
            </p:nvSpPr>
            <p:spPr>
              <a:xfrm>
                <a:off x="4356897" y="333487"/>
                <a:ext cx="667024" cy="1097280"/>
              </a:xfrm>
              <a:prstGeom prst="flowChartMagneticDru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" name="Блок-схема: память с прямым доступом 29"/>
              <p:cNvSpPr/>
              <p:nvPr/>
            </p:nvSpPr>
            <p:spPr>
              <a:xfrm>
                <a:off x="4733289" y="333487"/>
                <a:ext cx="667024" cy="1097280"/>
              </a:xfrm>
              <a:prstGeom prst="flowChartMagneticDru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3" name="Блок-схема: память с прямым доступом 32"/>
              <p:cNvSpPr/>
              <p:nvPr/>
            </p:nvSpPr>
            <p:spPr>
              <a:xfrm>
                <a:off x="5066802" y="333487"/>
                <a:ext cx="667024" cy="1097280"/>
              </a:xfrm>
              <a:prstGeom prst="flowChartMagneticDru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3668205" y="697129"/>
              <a:ext cx="1847023" cy="3699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БАЗА ДАННЫХ</a:t>
              </a:r>
              <a:endPara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7" name="Прямая со стрелкой 36"/>
          <p:cNvCxnSpPr/>
          <p:nvPr/>
        </p:nvCxnSpPr>
        <p:spPr>
          <a:xfrm flipH="1">
            <a:off x="1744663" y="1917700"/>
            <a:ext cx="1655762" cy="1376363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Блок-схема: память с прямым доступом 38"/>
          <p:cNvSpPr/>
          <p:nvPr/>
        </p:nvSpPr>
        <p:spPr>
          <a:xfrm>
            <a:off x="1185863" y="3757613"/>
            <a:ext cx="668337" cy="1096962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325" name="Прямоугольник 9"/>
          <p:cNvSpPr>
            <a:spLocks noChangeArrowheads="1"/>
          </p:cNvSpPr>
          <p:nvPr/>
        </p:nvSpPr>
        <p:spPr bwMode="auto">
          <a:xfrm>
            <a:off x="358775" y="3341688"/>
            <a:ext cx="2322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Фондовые материалы</a:t>
            </a:r>
          </a:p>
        </p:txBody>
      </p:sp>
      <p:grpSp>
        <p:nvGrpSpPr>
          <p:cNvPr id="56326" name="Группа 15"/>
          <p:cNvGrpSpPr>
            <a:grpSpLocks/>
          </p:cNvGrpSpPr>
          <p:nvPr/>
        </p:nvGrpSpPr>
        <p:grpSpPr bwMode="auto">
          <a:xfrm>
            <a:off x="1978025" y="3914775"/>
            <a:ext cx="1924050" cy="1744663"/>
            <a:chOff x="2886993" y="3364485"/>
            <a:chExt cx="1924437" cy="1743611"/>
          </a:xfrm>
        </p:grpSpPr>
        <p:sp>
          <p:nvSpPr>
            <p:cNvPr id="41" name="Блок-схема: память с прямым доступом 40"/>
            <p:cNvSpPr/>
            <p:nvPr/>
          </p:nvSpPr>
          <p:spPr>
            <a:xfrm>
              <a:off x="3485601" y="4010208"/>
              <a:ext cx="666884" cy="1097888"/>
            </a:xfrm>
            <a:prstGeom prst="flowChartMagneticDru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342" name="Прямоугольник 41"/>
            <p:cNvSpPr>
              <a:spLocks noChangeArrowheads="1"/>
            </p:cNvSpPr>
            <p:nvPr/>
          </p:nvSpPr>
          <p:spPr bwMode="auto">
            <a:xfrm>
              <a:off x="2886993" y="3364485"/>
              <a:ext cx="19244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Опубликованные </a:t>
              </a:r>
            </a:p>
            <a:p>
              <a:pPr algn="ctr" eaLnBrk="1" hangingPunct="1"/>
              <a:r>
                <a:rPr lang="ru-RU" altLang="ru-RU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материалы</a:t>
              </a:r>
            </a:p>
          </p:txBody>
        </p:sp>
      </p:grpSp>
      <p:grpSp>
        <p:nvGrpSpPr>
          <p:cNvPr id="56327" name="Группа 27"/>
          <p:cNvGrpSpPr>
            <a:grpSpLocks/>
          </p:cNvGrpSpPr>
          <p:nvPr/>
        </p:nvGrpSpPr>
        <p:grpSpPr bwMode="auto">
          <a:xfrm>
            <a:off x="5051425" y="3863975"/>
            <a:ext cx="2233613" cy="2297113"/>
            <a:chOff x="6909734" y="2069996"/>
            <a:chExt cx="2234266" cy="2297609"/>
          </a:xfrm>
        </p:grpSpPr>
        <p:sp>
          <p:nvSpPr>
            <p:cNvPr id="49" name="Блок-схема: память с прямым доступом 48"/>
            <p:cNvSpPr/>
            <p:nvPr/>
          </p:nvSpPr>
          <p:spPr>
            <a:xfrm>
              <a:off x="7644962" y="3270405"/>
              <a:ext cx="666945" cy="1097200"/>
            </a:xfrm>
            <a:prstGeom prst="flowChartMagneticDru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340" name="Прямоугольник 49"/>
            <p:cNvSpPr>
              <a:spLocks noChangeArrowheads="1"/>
            </p:cNvSpPr>
            <p:nvPr/>
          </p:nvSpPr>
          <p:spPr bwMode="auto">
            <a:xfrm>
              <a:off x="6909734" y="2069996"/>
              <a:ext cx="223426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Материалы по</a:t>
              </a:r>
            </a:p>
            <a:p>
              <a:pPr algn="ctr" eaLnBrk="1" hangingPunct="1"/>
              <a:r>
                <a:rPr lang="ru-RU" altLang="ru-RU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бурению глубоких, </a:t>
              </a:r>
            </a:p>
            <a:p>
              <a:pPr algn="ctr" eaLnBrk="1" hangingPunct="1"/>
              <a:r>
                <a:rPr lang="ru-RU" altLang="ru-RU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параметрических и </a:t>
              </a:r>
            </a:p>
            <a:p>
              <a:pPr algn="ctr" eaLnBrk="1" hangingPunct="1"/>
              <a:r>
                <a:rPr lang="ru-RU" altLang="ru-RU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колонковых скважин</a:t>
              </a:r>
            </a:p>
          </p:txBody>
        </p:sp>
      </p:grpSp>
      <p:grpSp>
        <p:nvGrpSpPr>
          <p:cNvPr id="56328" name="Группа 21"/>
          <p:cNvGrpSpPr>
            <a:grpSpLocks/>
          </p:cNvGrpSpPr>
          <p:nvPr/>
        </p:nvGrpSpPr>
        <p:grpSpPr bwMode="auto">
          <a:xfrm>
            <a:off x="3578225" y="4556125"/>
            <a:ext cx="1714500" cy="2020888"/>
            <a:chOff x="5284090" y="3270325"/>
            <a:chExt cx="1713738" cy="2020610"/>
          </a:xfrm>
        </p:grpSpPr>
        <p:sp>
          <p:nvSpPr>
            <p:cNvPr id="53" name="Блок-схема: память с прямым доступом 52"/>
            <p:cNvSpPr/>
            <p:nvPr/>
          </p:nvSpPr>
          <p:spPr>
            <a:xfrm>
              <a:off x="5807732" y="4194123"/>
              <a:ext cx="666454" cy="1096812"/>
            </a:xfrm>
            <a:prstGeom prst="flowChartMagneticDru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338" name="Прямоугольник 53"/>
            <p:cNvSpPr>
              <a:spLocks noChangeArrowheads="1"/>
            </p:cNvSpPr>
            <p:nvPr/>
          </p:nvSpPr>
          <p:spPr bwMode="auto">
            <a:xfrm>
              <a:off x="5284090" y="3270325"/>
              <a:ext cx="171373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Результаты </a:t>
              </a:r>
            </a:p>
            <a:p>
              <a:pPr algn="ctr" eaLnBrk="1" hangingPunct="1"/>
              <a:r>
                <a:rPr lang="ru-RU" altLang="ru-RU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аналитических </a:t>
              </a:r>
            </a:p>
            <a:p>
              <a:pPr algn="ctr" eaLnBrk="1" hangingPunct="1"/>
              <a:r>
                <a:rPr lang="ru-RU" altLang="ru-RU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исследований</a:t>
              </a:r>
            </a:p>
          </p:txBody>
        </p:sp>
      </p:grpSp>
      <p:cxnSp>
        <p:nvCxnSpPr>
          <p:cNvPr id="55" name="Прямая со стрелкой 54"/>
          <p:cNvCxnSpPr>
            <a:stCxn id="29" idx="2"/>
            <a:endCxn id="56342" idx="0"/>
          </p:cNvCxnSpPr>
          <p:nvPr/>
        </p:nvCxnSpPr>
        <p:spPr>
          <a:xfrm flipH="1">
            <a:off x="2940050" y="1917700"/>
            <a:ext cx="923925" cy="1997075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4187825" y="1917700"/>
            <a:ext cx="179388" cy="2740025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4494213" y="1917700"/>
            <a:ext cx="1550987" cy="1997075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6332" name="Группа 66"/>
          <p:cNvGrpSpPr>
            <a:grpSpLocks/>
          </p:cNvGrpSpPr>
          <p:nvPr/>
        </p:nvGrpSpPr>
        <p:grpSpPr bwMode="auto">
          <a:xfrm>
            <a:off x="6918325" y="2825750"/>
            <a:ext cx="1749425" cy="2025650"/>
            <a:chOff x="7104294" y="2341941"/>
            <a:chExt cx="1749260" cy="2025664"/>
          </a:xfrm>
        </p:grpSpPr>
        <p:sp>
          <p:nvSpPr>
            <p:cNvPr id="68" name="Блок-схема: память с прямым доступом 67"/>
            <p:cNvSpPr/>
            <p:nvPr/>
          </p:nvSpPr>
          <p:spPr>
            <a:xfrm>
              <a:off x="7645581" y="3270635"/>
              <a:ext cx="666687" cy="1096970"/>
            </a:xfrm>
            <a:prstGeom prst="flowChartMagneticDru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336" name="Прямоугольник 69"/>
            <p:cNvSpPr>
              <a:spLocks noChangeArrowheads="1"/>
            </p:cNvSpPr>
            <p:nvPr/>
          </p:nvSpPr>
          <p:spPr bwMode="auto">
            <a:xfrm>
              <a:off x="7104294" y="2341941"/>
              <a:ext cx="174926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altLang="ru-RU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Первичные </a:t>
              </a:r>
            </a:p>
            <a:p>
              <a:pPr algn="ctr" eaLnBrk="1" hangingPunct="1"/>
              <a:r>
                <a:rPr lang="ru-RU" altLang="ru-RU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данные </a:t>
              </a:r>
            </a:p>
            <a:p>
              <a:pPr algn="ctr" eaLnBrk="1" hangingPunct="1"/>
              <a:r>
                <a:rPr lang="ru-RU" altLang="ru-RU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сейсморазведки</a:t>
              </a:r>
            </a:p>
          </p:txBody>
        </p:sp>
      </p:grpSp>
      <p:cxnSp>
        <p:nvCxnSpPr>
          <p:cNvPr id="72" name="Прямая со стрелкой 71"/>
          <p:cNvCxnSpPr>
            <a:stCxn id="33" idx="2"/>
          </p:cNvCxnSpPr>
          <p:nvPr/>
        </p:nvCxnSpPr>
        <p:spPr>
          <a:xfrm>
            <a:off x="4949825" y="1917700"/>
            <a:ext cx="2205038" cy="1098550"/>
          </a:xfrm>
          <a:prstGeom prst="straightConnector1">
            <a:avLst/>
          </a:prstGeom>
          <a:ln>
            <a:headEnd type="none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334" name="Прямоугольник 31"/>
          <p:cNvSpPr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БАЗЫ ДАННЫХ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" name="Объект 44"/>
          <p:cNvGraphicFramePr>
            <a:graphicFrameLocks noChangeAspect="1"/>
          </p:cNvGraphicFramePr>
          <p:nvPr/>
        </p:nvGraphicFramePr>
        <p:xfrm>
          <a:off x="4065588" y="565150"/>
          <a:ext cx="2392362" cy="122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CorelDRAW" r:id="rId10" imgW="2391757" imgH="1221210" progId="CorelDraw.Graphic.17">
                  <p:embed/>
                </p:oleObj>
              </mc:Choice>
              <mc:Fallback>
                <p:oleObj name="CorelDRAW" r:id="rId10" imgW="2391757" imgH="1221210" progId="CorelDraw.Graphic.17">
                  <p:embed/>
                  <p:pic>
                    <p:nvPicPr>
                      <p:cNvPr id="0" name="Объект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5588" y="565150"/>
                        <a:ext cx="2392362" cy="1220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Объект 45"/>
          <p:cNvGraphicFramePr>
            <a:graphicFrameLocks noChangeAspect="1"/>
          </p:cNvGraphicFramePr>
          <p:nvPr/>
        </p:nvGraphicFramePr>
        <p:xfrm>
          <a:off x="6715125" y="565150"/>
          <a:ext cx="2312988" cy="239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CorelDRAW" r:id="rId12" imgW="2312878" imgH="2394900" progId="CorelDraw.Graphic.17">
                  <p:embed/>
                </p:oleObj>
              </mc:Choice>
              <mc:Fallback>
                <p:oleObj name="CorelDRAW" r:id="rId12" imgW="2312878" imgH="2394900" progId="CorelDraw.Graphic.17">
                  <p:embed/>
                  <p:pic>
                    <p:nvPicPr>
                      <p:cNvPr id="0" name="Объект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25" y="565150"/>
                        <a:ext cx="2312988" cy="2395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Объект 46"/>
          <p:cNvGraphicFramePr>
            <a:graphicFrameLocks noChangeAspect="1"/>
          </p:cNvGraphicFramePr>
          <p:nvPr/>
        </p:nvGraphicFramePr>
        <p:xfrm>
          <a:off x="3895725" y="1941513"/>
          <a:ext cx="2733675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CorelDRAW" r:id="rId14" imgW="2732935" imgH="1008450" progId="CorelDraw.Graphic.17">
                  <p:embed/>
                </p:oleObj>
              </mc:Choice>
              <mc:Fallback>
                <p:oleObj name="CorelDRAW" r:id="rId14" imgW="2732935" imgH="1008450" progId="CorelDraw.Graphic.17">
                  <p:embed/>
                  <p:pic>
                    <p:nvPicPr>
                      <p:cNvPr id="0" name="Объект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5725" y="1941513"/>
                        <a:ext cx="2733675" cy="100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Объект 47"/>
          <p:cNvGraphicFramePr>
            <a:graphicFrameLocks noChangeAspect="1"/>
          </p:cNvGraphicFramePr>
          <p:nvPr/>
        </p:nvGraphicFramePr>
        <p:xfrm>
          <a:off x="5080000" y="4502150"/>
          <a:ext cx="3125788" cy="158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CorelDRAW" r:id="rId16" imgW="3126519" imgH="1586250" progId="CorelDraw.Graphic.16">
                  <p:embed/>
                </p:oleObj>
              </mc:Choice>
              <mc:Fallback>
                <p:oleObj name="CorelDRAW" r:id="rId16" imgW="3126519" imgH="1586250" progId="CorelDraw.Graphic.16">
                  <p:embed/>
                  <p:pic>
                    <p:nvPicPr>
                      <p:cNvPr id="0" name="Объект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0" y="4502150"/>
                        <a:ext cx="3125788" cy="158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Объект 48"/>
          <p:cNvGraphicFramePr>
            <a:graphicFrameLocks noChangeAspect="1"/>
          </p:cNvGraphicFramePr>
          <p:nvPr/>
        </p:nvGraphicFramePr>
        <p:xfrm>
          <a:off x="5372100" y="3092450"/>
          <a:ext cx="2171700" cy="112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CorelDRAW" r:id="rId18" imgW="2172139" imgH="1122120" progId="CorelDraw.Graphic.17">
                  <p:embed/>
                </p:oleObj>
              </mc:Choice>
              <mc:Fallback>
                <p:oleObj name="CorelDRAW" r:id="rId18" imgW="2172139" imgH="1122120" progId="CorelDraw.Graphic.17">
                  <p:embed/>
                  <p:pic>
                    <p:nvPicPr>
                      <p:cNvPr id="0" name="Объект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2100" y="3092450"/>
                        <a:ext cx="2171700" cy="112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ПОТЕНЦИАЛЬНЫХ НЕФТЕГАЗОНОСНЫХ КОМПЛЕКСОВ В СВОДНЫХ РАЗРЕЗАХ ОСНОВНЫХ ЭЛЕМЕНТОВ НГГР</a:t>
            </a:r>
          </a:p>
        </p:txBody>
      </p:sp>
      <p:graphicFrame>
        <p:nvGraphicFramePr>
          <p:cNvPr id="11267" name="Объект 2"/>
          <p:cNvGraphicFramePr>
            <a:graphicFrameLocks noChangeAspect="1"/>
          </p:cNvGraphicFramePr>
          <p:nvPr/>
        </p:nvGraphicFramePr>
        <p:xfrm>
          <a:off x="0" y="646113"/>
          <a:ext cx="9139238" cy="619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CorelDRAW" r:id="rId3" imgW="9227201" imgH="6253740" progId="CorelDraw.Graphic.17">
                  <p:embed/>
                </p:oleObj>
              </mc:Choice>
              <mc:Fallback>
                <p:oleObj name="CorelDRAW" r:id="rId3" imgW="9227201" imgH="6253740" progId="CorelDraw.Graphic.17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6113"/>
                        <a:ext cx="9139238" cy="619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слайд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22"/>
          <a:stretch>
            <a:fillRect/>
          </a:stretch>
        </p:blipFill>
        <p:spPr bwMode="auto">
          <a:xfrm>
            <a:off x="3175" y="1700213"/>
            <a:ext cx="9144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Rectangle 20"/>
          <p:cNvSpPr>
            <a:spLocks noChangeArrowheads="1"/>
          </p:cNvSpPr>
          <p:nvPr/>
        </p:nvSpPr>
        <p:spPr bwMode="auto">
          <a:xfrm>
            <a:off x="-57150" y="1725613"/>
            <a:ext cx="32146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Аккумуляционно-генерационный</a:t>
            </a:r>
            <a:r>
              <a:rPr lang="ru-RU" altLang="ru-RU" sz="1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потенциал ОВ</a:t>
            </a:r>
          </a:p>
        </p:txBody>
      </p:sp>
      <p:sp>
        <p:nvSpPr>
          <p:cNvPr id="12292" name="Rectangle 21"/>
          <p:cNvSpPr>
            <a:spLocks noChangeArrowheads="1"/>
          </p:cNvSpPr>
          <p:nvPr/>
        </p:nvSpPr>
        <p:spPr bwMode="auto">
          <a:xfrm>
            <a:off x="-57150" y="2062163"/>
            <a:ext cx="21542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000" b="1">
                <a:solidFill>
                  <a:srgbClr val="0000FF"/>
                </a:solidFill>
              </a:rPr>
              <a:t>Время формирования залежей</a:t>
            </a:r>
          </a:p>
        </p:txBody>
      </p:sp>
      <p:sp>
        <p:nvSpPr>
          <p:cNvPr id="12293" name="Rectangle 22"/>
          <p:cNvSpPr>
            <a:spLocks noChangeArrowheads="1"/>
          </p:cNvSpPr>
          <p:nvPr/>
        </p:nvSpPr>
        <p:spPr bwMode="auto">
          <a:xfrm>
            <a:off x="-57150" y="2374900"/>
            <a:ext cx="6699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000" b="1">
                <a:solidFill>
                  <a:srgbClr val="0000FF"/>
                </a:solidFill>
              </a:rPr>
              <a:t>Экраны</a:t>
            </a:r>
          </a:p>
        </p:txBody>
      </p:sp>
      <p:sp>
        <p:nvSpPr>
          <p:cNvPr id="12294" name="Rectangle 23"/>
          <p:cNvSpPr>
            <a:spLocks noChangeArrowheads="1"/>
          </p:cNvSpPr>
          <p:nvPr/>
        </p:nvSpPr>
        <p:spPr bwMode="auto">
          <a:xfrm>
            <a:off x="-57150" y="2590800"/>
            <a:ext cx="866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000" b="1">
                <a:solidFill>
                  <a:srgbClr val="0000FF"/>
                </a:solidFill>
              </a:rPr>
              <a:t>Структуры</a:t>
            </a:r>
          </a:p>
        </p:txBody>
      </p:sp>
      <p:sp>
        <p:nvSpPr>
          <p:cNvPr id="12295" name="Rectangle 24"/>
          <p:cNvSpPr>
            <a:spLocks noChangeArrowheads="1"/>
          </p:cNvSpPr>
          <p:nvPr/>
        </p:nvSpPr>
        <p:spPr bwMode="auto">
          <a:xfrm>
            <a:off x="-57150" y="2817813"/>
            <a:ext cx="172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ru-RU" altLang="ru-RU" sz="1000" b="1">
                <a:solidFill>
                  <a:srgbClr val="0000FF"/>
                </a:solidFill>
              </a:rPr>
              <a:t>Влияние магматизма</a:t>
            </a:r>
            <a:r>
              <a:rPr lang="en-US" altLang="ru-RU" sz="1000" b="1">
                <a:solidFill>
                  <a:srgbClr val="0000FF"/>
                </a:solidFill>
              </a:rPr>
              <a:t> </a:t>
            </a:r>
          </a:p>
          <a:p>
            <a:pPr eaLnBrk="1" hangingPunct="1">
              <a:lnSpc>
                <a:spcPct val="70000"/>
              </a:lnSpc>
            </a:pPr>
            <a:r>
              <a:rPr lang="ru-RU" altLang="ru-RU" sz="1000" b="1">
                <a:solidFill>
                  <a:srgbClr val="0000FF"/>
                </a:solidFill>
              </a:rPr>
              <a:t>на сохранность залежей</a:t>
            </a:r>
          </a:p>
        </p:txBody>
      </p:sp>
      <p:sp>
        <p:nvSpPr>
          <p:cNvPr id="12296" name="Rectangle 25"/>
          <p:cNvSpPr>
            <a:spLocks noChangeArrowheads="1"/>
          </p:cNvSpPr>
          <p:nvPr/>
        </p:nvSpPr>
        <p:spPr bwMode="auto">
          <a:xfrm>
            <a:off x="-57150" y="3094038"/>
            <a:ext cx="1739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000" b="1">
                <a:solidFill>
                  <a:srgbClr val="0000FF"/>
                </a:solidFill>
              </a:rPr>
              <a:t>Влияние гипергенеза на </a:t>
            </a:r>
            <a:endParaRPr lang="en-US" altLang="ru-RU" sz="1000" b="1">
              <a:solidFill>
                <a:srgbClr val="0000FF"/>
              </a:solidFill>
            </a:endParaRPr>
          </a:p>
          <a:p>
            <a:pPr eaLnBrk="1" hangingPunct="1"/>
            <a:r>
              <a:rPr lang="ru-RU" altLang="ru-RU" sz="1000" b="1">
                <a:solidFill>
                  <a:srgbClr val="0000FF"/>
                </a:solidFill>
              </a:rPr>
              <a:t>сохранность залежей</a:t>
            </a:r>
          </a:p>
        </p:txBody>
      </p:sp>
      <p:pic>
        <p:nvPicPr>
          <p:cNvPr id="12297" name="Picture 26" descr="слайд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26"/>
          <a:stretch>
            <a:fillRect/>
          </a:stretch>
        </p:blipFill>
        <p:spPr bwMode="auto">
          <a:xfrm>
            <a:off x="0" y="4121150"/>
            <a:ext cx="91440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Rectangle 27"/>
          <p:cNvSpPr>
            <a:spLocks noChangeArrowheads="1"/>
          </p:cNvSpPr>
          <p:nvPr/>
        </p:nvSpPr>
        <p:spPr bwMode="auto">
          <a:xfrm>
            <a:off x="0" y="-11113"/>
            <a:ext cx="9144000" cy="64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КАЧЕСТВЕННОГО РАЗДЕЛЬНОГО ПРОГНОЗА НЕФТЕНОСНОСТИ</a:t>
            </a:r>
          </a:p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(КОНТОРОВИЧ А.Э., ИВЛЕВ Н.Ф., ЛАРИЧЕВ А.И., 1985 Г.)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img0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03"/>
          <a:stretch>
            <a:fillRect/>
          </a:stretch>
        </p:blipFill>
        <p:spPr bwMode="auto">
          <a:xfrm>
            <a:off x="3175" y="4030663"/>
            <a:ext cx="9140825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5" name="Group 13"/>
          <p:cNvGrpSpPr>
            <a:grpSpLocks/>
          </p:cNvGrpSpPr>
          <p:nvPr/>
        </p:nvGrpSpPr>
        <p:grpSpPr bwMode="auto">
          <a:xfrm>
            <a:off x="-57150" y="1677988"/>
            <a:ext cx="9201150" cy="2025650"/>
            <a:chOff x="-36" y="1057"/>
            <a:chExt cx="5796" cy="1276"/>
          </a:xfrm>
        </p:grpSpPr>
        <p:pic>
          <p:nvPicPr>
            <p:cNvPr id="13317" name="Picture 12" descr="img00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7" r="88173" b="51373"/>
            <a:stretch>
              <a:fillRect/>
            </a:stretch>
          </p:blipFill>
          <p:spPr bwMode="auto">
            <a:xfrm>
              <a:off x="0" y="1057"/>
              <a:ext cx="681" cy="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Picture 4" descr="img003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7" b="51373"/>
            <a:stretch>
              <a:fillRect/>
            </a:stretch>
          </p:blipFill>
          <p:spPr bwMode="auto">
            <a:xfrm>
              <a:off x="370" y="1058"/>
              <a:ext cx="5390" cy="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8" name="Rectangle 6"/>
            <p:cNvSpPr>
              <a:spLocks noChangeArrowheads="1"/>
            </p:cNvSpPr>
            <p:nvPr/>
          </p:nvSpPr>
          <p:spPr bwMode="auto">
            <a:xfrm>
              <a:off x="-36" y="1087"/>
              <a:ext cx="202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000" b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Аккумуляционно-генерационный потенциал ОВ</a:t>
              </a:r>
            </a:p>
          </p:txBody>
        </p:sp>
        <p:sp>
          <p:nvSpPr>
            <p:cNvPr id="13320" name="Rectangle 7"/>
            <p:cNvSpPr>
              <a:spLocks noChangeArrowheads="1"/>
            </p:cNvSpPr>
            <p:nvPr/>
          </p:nvSpPr>
          <p:spPr bwMode="auto">
            <a:xfrm>
              <a:off x="-36" y="1341"/>
              <a:ext cx="135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altLang="ru-RU" sz="1000" b="1">
                  <a:solidFill>
                    <a:srgbClr val="0000FF"/>
                  </a:solidFill>
                </a:rPr>
                <a:t>Время формирования залежей</a:t>
              </a:r>
            </a:p>
          </p:txBody>
        </p:sp>
        <p:sp>
          <p:nvSpPr>
            <p:cNvPr id="13321" name="Rectangle 8"/>
            <p:cNvSpPr>
              <a:spLocks noChangeArrowheads="1"/>
            </p:cNvSpPr>
            <p:nvPr/>
          </p:nvSpPr>
          <p:spPr bwMode="auto">
            <a:xfrm>
              <a:off x="-36" y="1544"/>
              <a:ext cx="42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altLang="ru-RU" sz="1000" b="1">
                  <a:solidFill>
                    <a:srgbClr val="0000FF"/>
                  </a:solidFill>
                </a:rPr>
                <a:t>Экраны</a:t>
              </a:r>
            </a:p>
          </p:txBody>
        </p:sp>
        <p:sp>
          <p:nvSpPr>
            <p:cNvPr id="13322" name="Rectangle 9"/>
            <p:cNvSpPr>
              <a:spLocks noChangeArrowheads="1"/>
            </p:cNvSpPr>
            <p:nvPr/>
          </p:nvSpPr>
          <p:spPr bwMode="auto">
            <a:xfrm>
              <a:off x="-36" y="1722"/>
              <a:ext cx="54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altLang="ru-RU" sz="1000" b="1">
                  <a:solidFill>
                    <a:srgbClr val="0000FF"/>
                  </a:solidFill>
                </a:rPr>
                <a:t>Структуры</a:t>
              </a:r>
            </a:p>
          </p:txBody>
        </p:sp>
        <p:sp>
          <p:nvSpPr>
            <p:cNvPr id="13323" name="Rectangle 10"/>
            <p:cNvSpPr>
              <a:spLocks noChangeArrowheads="1"/>
            </p:cNvSpPr>
            <p:nvPr/>
          </p:nvSpPr>
          <p:spPr bwMode="auto">
            <a:xfrm>
              <a:off x="-36" y="1865"/>
              <a:ext cx="10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70000"/>
                </a:lnSpc>
              </a:pPr>
              <a:r>
                <a:rPr lang="ru-RU" altLang="ru-RU" sz="1000" b="1">
                  <a:solidFill>
                    <a:srgbClr val="0000FF"/>
                  </a:solidFill>
                </a:rPr>
                <a:t>Влияние магматизма</a:t>
              </a:r>
              <a:r>
                <a:rPr lang="en-US" altLang="ru-RU" sz="1000" b="1">
                  <a:solidFill>
                    <a:srgbClr val="0000FF"/>
                  </a:solidFill>
                </a:rPr>
                <a:t> </a:t>
              </a:r>
            </a:p>
            <a:p>
              <a:pPr eaLnBrk="1" hangingPunct="1">
                <a:lnSpc>
                  <a:spcPct val="70000"/>
                </a:lnSpc>
              </a:pPr>
              <a:r>
                <a:rPr lang="ru-RU" altLang="ru-RU" sz="1000" b="1">
                  <a:solidFill>
                    <a:srgbClr val="0000FF"/>
                  </a:solidFill>
                </a:rPr>
                <a:t>на сохранность залежей</a:t>
              </a:r>
            </a:p>
          </p:txBody>
        </p:sp>
        <p:sp>
          <p:nvSpPr>
            <p:cNvPr id="13324" name="Rectangle 11"/>
            <p:cNvSpPr>
              <a:spLocks noChangeArrowheads="1"/>
            </p:cNvSpPr>
            <p:nvPr/>
          </p:nvSpPr>
          <p:spPr bwMode="auto">
            <a:xfrm>
              <a:off x="-36" y="2045"/>
              <a:ext cx="10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altLang="ru-RU" sz="1000" b="1">
                  <a:solidFill>
                    <a:srgbClr val="0000FF"/>
                  </a:solidFill>
                </a:rPr>
                <a:t>Влияние гипергенеза на </a:t>
              </a:r>
              <a:endParaRPr lang="en-US" altLang="ru-RU" sz="1000" b="1">
                <a:solidFill>
                  <a:srgbClr val="0000FF"/>
                </a:solidFill>
              </a:endParaRPr>
            </a:p>
            <a:p>
              <a:pPr eaLnBrk="1" hangingPunct="1"/>
              <a:r>
                <a:rPr lang="ru-RU" altLang="ru-RU" sz="1000" b="1">
                  <a:solidFill>
                    <a:srgbClr val="0000FF"/>
                  </a:solidFill>
                </a:rPr>
                <a:t>сохранность залежей</a:t>
              </a:r>
            </a:p>
          </p:txBody>
        </p:sp>
      </p:grpSp>
      <p:sp>
        <p:nvSpPr>
          <p:cNvPr id="13316" name="Rectangle 14"/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КАЧЕСТВЕННОГО РАЗДЕЛЬНОГО ПРОГНОЗА ГАЗОНОСНОСТИ</a:t>
            </a:r>
          </a:p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(КОНТОРОВИЧ А.Э., ИВЛЕВ Н.Ф., ЛАРИЧЕВ А.И., 1985 Г.)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1345</TotalTime>
  <Words>1212</Words>
  <Application>Microsoft Office PowerPoint</Application>
  <PresentationFormat>Экран (4:3)</PresentationFormat>
  <Paragraphs>218</Paragraphs>
  <Slides>50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50</vt:i4>
      </vt:variant>
    </vt:vector>
  </HeadingPairs>
  <TitlesOfParts>
    <vt:vector size="57" baseType="lpstr">
      <vt:lpstr>Calibri</vt:lpstr>
      <vt:lpstr>Arial</vt:lpstr>
      <vt:lpstr>Calibri Light</vt:lpstr>
      <vt:lpstr>Times New Roman</vt:lpstr>
      <vt:lpstr>Тема Office</vt:lpstr>
      <vt:lpstr>CorelDRAW</vt:lpstr>
      <vt:lpstr>Picture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МАТЕМАТИЧЕСКИЕ МЕТОДЫ, ПРИМЕНЯЕМЫЕ ПРИ ИНТЕРПРЕТАЦИИ ГЕОЛОГО-ГЕОФИЗИЧЕСКИХ ДАННЫХ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ФГУП "ВСЕГЕИ"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Яковлев Антон Юрьевич</cp:lastModifiedBy>
  <cp:revision>71</cp:revision>
  <dcterms:created xsi:type="dcterms:W3CDTF">2015-04-06T06:46:01Z</dcterms:created>
  <dcterms:modified xsi:type="dcterms:W3CDTF">2015-04-08T07:20:59Z</dcterms:modified>
</cp:coreProperties>
</file>