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9" r:id="rId3"/>
    <p:sldId id="281" r:id="rId4"/>
    <p:sldId id="279" r:id="rId5"/>
    <p:sldId id="280" r:id="rId6"/>
    <p:sldId id="273" r:id="rId7"/>
    <p:sldId id="274" r:id="rId8"/>
    <p:sldId id="291" r:id="rId9"/>
    <p:sldId id="272" r:id="rId10"/>
    <p:sldId id="282" r:id="rId11"/>
    <p:sldId id="261" r:id="rId12"/>
    <p:sldId id="262" r:id="rId13"/>
    <p:sldId id="263" r:id="rId14"/>
    <p:sldId id="265" r:id="rId15"/>
    <p:sldId id="288" r:id="rId16"/>
    <p:sldId id="289" r:id="rId17"/>
    <p:sldId id="287" r:id="rId18"/>
    <p:sldId id="264" r:id="rId19"/>
    <p:sldId id="269" r:id="rId20"/>
    <p:sldId id="283" r:id="rId21"/>
    <p:sldId id="294" r:id="rId22"/>
    <p:sldId id="278" r:id="rId23"/>
    <p:sldId id="292" r:id="rId24"/>
    <p:sldId id="293" r:id="rId25"/>
    <p:sldId id="277" r:id="rId26"/>
    <p:sldId id="284" r:id="rId27"/>
    <p:sldId id="285" r:id="rId28"/>
    <p:sldId id="286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9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54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3B00DC-1823-4A65-BE42-9B09292BB140}" type="datetimeFigureOut">
              <a:rPr lang="ru-RU" smtClean="0"/>
              <a:t>08.04.2015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D102FE-3676-4905-97E9-6FB858A0A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414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102FE-3676-4905-97E9-6FB858A0A11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722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D102FE-3676-4905-97E9-6FB858A0A11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847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092EE-CCF9-453C-95B5-45EF378C68DD}" type="datetimeFigureOut">
              <a:rPr lang="ru-RU" smtClean="0"/>
              <a:t>08.04.2015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20D2-F59B-4D01-A948-10682F0D53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474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092EE-CCF9-453C-95B5-45EF378C68DD}" type="datetimeFigureOut">
              <a:rPr lang="ru-RU" smtClean="0"/>
              <a:t>08.04.2015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20D2-F59B-4D01-A948-10682F0D53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783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092EE-CCF9-453C-95B5-45EF378C68DD}" type="datetimeFigureOut">
              <a:rPr lang="ru-RU" smtClean="0"/>
              <a:t>08.04.2015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20D2-F59B-4D01-A948-10682F0D53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694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092EE-CCF9-453C-95B5-45EF378C68DD}" type="datetimeFigureOut">
              <a:rPr lang="ru-RU" smtClean="0"/>
              <a:t>08.04.2015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20D2-F59B-4D01-A948-10682F0D53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619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092EE-CCF9-453C-95B5-45EF378C68DD}" type="datetimeFigureOut">
              <a:rPr lang="ru-RU" smtClean="0"/>
              <a:t>08.04.2015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20D2-F59B-4D01-A948-10682F0D53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060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092EE-CCF9-453C-95B5-45EF378C68DD}" type="datetimeFigureOut">
              <a:rPr lang="ru-RU" smtClean="0"/>
              <a:t>08.04.2015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20D2-F59B-4D01-A948-10682F0D53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059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092EE-CCF9-453C-95B5-45EF378C68DD}" type="datetimeFigureOut">
              <a:rPr lang="ru-RU" smtClean="0"/>
              <a:t>08.04.2015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20D2-F59B-4D01-A948-10682F0D53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886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092EE-CCF9-453C-95B5-45EF378C68DD}" type="datetimeFigureOut">
              <a:rPr lang="ru-RU" smtClean="0"/>
              <a:t>08.04.2015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20D2-F59B-4D01-A948-10682F0D53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92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092EE-CCF9-453C-95B5-45EF378C68DD}" type="datetimeFigureOut">
              <a:rPr lang="ru-RU" smtClean="0"/>
              <a:t>08.04.2015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20D2-F59B-4D01-A948-10682F0D53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633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092EE-CCF9-453C-95B5-45EF378C68DD}" type="datetimeFigureOut">
              <a:rPr lang="ru-RU" smtClean="0"/>
              <a:t>08.04.2015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20D2-F59B-4D01-A948-10682F0D53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219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092EE-CCF9-453C-95B5-45EF378C68DD}" type="datetimeFigureOut">
              <a:rPr lang="ru-RU" smtClean="0"/>
              <a:t>08.04.2015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F20D2-F59B-4D01-A948-10682F0D53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159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092EE-CCF9-453C-95B5-45EF378C68DD}" type="datetimeFigureOut">
              <a:rPr lang="ru-RU" smtClean="0"/>
              <a:t>08.04.2015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F20D2-F59B-4D01-A948-10682F0D53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17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947"/>
            <a:ext cx="9144000" cy="6104106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4111565" y="6065555"/>
            <a:ext cx="129234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50" b="1" dirty="0">
                <a:solidFill>
                  <a:schemeClr val="bg1"/>
                </a:solidFill>
              </a:rPr>
              <a:t>ФГУП «ВСЕГЕИ»</a:t>
            </a:r>
            <a:endParaRPr lang="en-US" altLang="ru-RU" sz="1050" b="1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altLang="ru-RU" sz="1050" b="1" dirty="0" smtClean="0">
                <a:solidFill>
                  <a:schemeClr val="bg1"/>
                </a:solidFill>
              </a:rPr>
              <a:t>2015</a:t>
            </a:r>
            <a:endParaRPr lang="ru-RU" altLang="ru-RU" sz="105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25006" y="448530"/>
            <a:ext cx="91690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/>
              <a:t>ПОЛЕВАЯ ИНТЕРПРЕТАЦИЯ И КОРРЕЛЯЦИЯ ЧЕТВЕРТИЧНЫХ ОБРАЗОВАНИЙ ПРИ ГЕОЛОГИЧЕСКОЙ СЪЕМКЕ</a:t>
            </a:r>
          </a:p>
          <a:p>
            <a:pPr algn="ctr"/>
            <a:r>
              <a:rPr lang="ru-RU" altLang="ru-RU" sz="2000" dirty="0" smtClean="0"/>
              <a:t>Д.В. Назаров</a:t>
            </a:r>
          </a:p>
          <a:p>
            <a:pPr algn="ctr"/>
            <a:r>
              <a:rPr lang="ru-RU" dirty="0" smtClean="0"/>
              <a:t>ФГУП «ВСЕГЕИ», СПбГУ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604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731"/>
            <a:ext cx="9144000" cy="6121190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26573" y="6210921"/>
            <a:ext cx="79825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 smtClean="0"/>
              <a:t>Многочисленные горизонты псевдоморфоз по морозобойным трещинам</a:t>
            </a:r>
          </a:p>
          <a:p>
            <a:pPr eaLnBrk="1" hangingPunct="1"/>
            <a:r>
              <a:rPr lang="ru-RU" altLang="ru-RU" dirty="0" smtClean="0"/>
              <a:t>в пойменном аллювии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27997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12799" y="-2951"/>
            <a:ext cx="9494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1.Определение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характерного сочетания текстур и структур в пределах каждой изучаемой толщи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-69437" y="404362"/>
            <a:ext cx="9262331" cy="6484732"/>
            <a:chOff x="-79408" y="300082"/>
            <a:chExt cx="9262331" cy="6484732"/>
          </a:xfrm>
        </p:grpSpPr>
        <p:pic>
          <p:nvPicPr>
            <p:cNvPr id="7" name="Picture 2" descr="C:\Dmitry_5\Conferences\Ростов-на-Дону 2013\Доклад Назарова\Фото\DSC_023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8271" y="309012"/>
              <a:ext cx="4528333" cy="3031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 descr="C:\Dmitry_5\Conferences\Ростов-на-Дону 2013\Доклад Назарова\Фото\DSC_0367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" y="300082"/>
              <a:ext cx="4528333" cy="3031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 descr="C:\Dmitry_5\Conferences\Ростов-на-Дону 2013\Доклад Назарова\Фото\Верхняя Морская\DSC_0279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06" y="3480457"/>
              <a:ext cx="4478368" cy="2998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C:\Dmitry_5\Conferences\Ростов-на-Дону 2013\Доклад Назарова\Фото\3 Терраса\DSC_022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4491" y="3436036"/>
              <a:ext cx="4519511" cy="3025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634488" y="6452939"/>
              <a:ext cx="92204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500" dirty="0" err="1"/>
                <a:t>мариний</a:t>
              </a:r>
              <a:endParaRPr lang="ru-RU" sz="15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67397" y="6461649"/>
              <a:ext cx="91082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500" dirty="0"/>
                <a:t>аллювий</a:t>
              </a:r>
            </a:p>
          </p:txBody>
        </p:sp>
        <p:cxnSp>
          <p:nvCxnSpPr>
            <p:cNvPr id="33" name="Прямая соединительная линия 32"/>
            <p:cNvCxnSpPr>
              <a:endCxn id="9" idx="3"/>
            </p:cNvCxnSpPr>
            <p:nvPr/>
          </p:nvCxnSpPr>
          <p:spPr>
            <a:xfrm flipH="1">
              <a:off x="4556535" y="417900"/>
              <a:ext cx="8495" cy="6196622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Прямоугольник 1"/>
            <p:cNvSpPr/>
            <p:nvPr/>
          </p:nvSpPr>
          <p:spPr>
            <a:xfrm>
              <a:off x="-79408" y="2500989"/>
              <a:ext cx="2851678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ru-RU" sz="1200" dirty="0">
                  <a:solidFill>
                    <a:schemeClr val="bg1"/>
                  </a:solidFill>
                </a:rPr>
                <a:t>Трансгрессивно-регрессивное залегание</a:t>
              </a:r>
            </a:p>
            <a:p>
              <a:r>
                <a:rPr lang="ru-RU" altLang="ru-RU" sz="1200" dirty="0">
                  <a:solidFill>
                    <a:schemeClr val="bg1"/>
                  </a:solidFill>
                </a:rPr>
                <a:t>морских песков и</a:t>
              </a:r>
            </a:p>
            <a:p>
              <a:r>
                <a:rPr lang="ru-RU" altLang="ru-RU" sz="1200" dirty="0">
                  <a:solidFill>
                    <a:schemeClr val="bg1"/>
                  </a:solidFill>
                </a:rPr>
                <a:t>однотипная восходящая рябь течения</a:t>
              </a:r>
            </a:p>
            <a:p>
              <a:r>
                <a:rPr lang="ru-RU" altLang="ru-RU" sz="1200" dirty="0">
                  <a:solidFill>
                    <a:schemeClr val="bg1"/>
                  </a:solidFill>
                </a:rPr>
                <a:t>по всему разрезу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45884" y="2712016"/>
              <a:ext cx="46370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</a:rPr>
                <a:t>переход вверх по разрезу песков с </a:t>
              </a:r>
              <a:r>
                <a:rPr lang="ru-RU" sz="1200" dirty="0" err="1">
                  <a:solidFill>
                    <a:schemeClr val="bg1"/>
                  </a:solidFill>
                </a:rPr>
                <a:t>желобообразной</a:t>
              </a:r>
              <a:r>
                <a:rPr lang="ru-RU" sz="1200" dirty="0">
                  <a:solidFill>
                    <a:schemeClr val="bg1"/>
                  </a:solidFill>
                </a:rPr>
                <a:t> косой</a:t>
              </a:r>
            </a:p>
            <a:p>
              <a:r>
                <a:rPr lang="ru-RU" sz="1200" dirty="0">
                  <a:solidFill>
                    <a:schemeClr val="bg1"/>
                  </a:solidFill>
                </a:rPr>
                <a:t>слоистостью в </a:t>
              </a:r>
              <a:r>
                <a:rPr lang="ru-RU" sz="1200" dirty="0" err="1">
                  <a:solidFill>
                    <a:schemeClr val="bg1"/>
                  </a:solidFill>
                </a:rPr>
                <a:t>параллельнослоистые</a:t>
              </a:r>
              <a:r>
                <a:rPr lang="ru-RU" sz="1200" dirty="0">
                  <a:solidFill>
                    <a:schemeClr val="bg1"/>
                  </a:solidFill>
                </a:rPr>
                <a:t> пески с грунтовыми жилами и</a:t>
              </a:r>
            </a:p>
            <a:p>
              <a:r>
                <a:rPr lang="ru-RU" sz="1200" dirty="0">
                  <a:solidFill>
                    <a:schemeClr val="bg1"/>
                  </a:solidFill>
                </a:rPr>
                <a:t>псевдоморфозами по ПЖЛ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362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5524" y="-5898"/>
            <a:ext cx="90068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Характерный набор фаций позволяет однозначно интерпретировать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озерно-ледниковые отложения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Рис_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619" y="324913"/>
            <a:ext cx="4276381" cy="284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Рис_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2" y="328381"/>
            <a:ext cx="4705636" cy="312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Рис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1569"/>
            <a:ext cx="4972594" cy="330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495" y="3292891"/>
            <a:ext cx="2370417" cy="3565109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-39088" y="285936"/>
            <a:ext cx="38504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00" dirty="0">
                <a:solidFill>
                  <a:schemeClr val="bg1"/>
                </a:solidFill>
              </a:rPr>
              <a:t>А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867619" y="276775"/>
            <a:ext cx="37061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00" dirty="0">
                <a:solidFill>
                  <a:schemeClr val="bg1"/>
                </a:solidFill>
              </a:rPr>
              <a:t>Б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741589" y="3245306"/>
            <a:ext cx="37221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00" dirty="0">
                <a:solidFill>
                  <a:schemeClr val="bg1"/>
                </a:solidFill>
              </a:rPr>
              <a:t>В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628942" y="3503382"/>
            <a:ext cx="33374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00" dirty="0">
                <a:solidFill>
                  <a:schemeClr val="bg1"/>
                </a:solidFill>
              </a:rPr>
              <a:t>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39189" y="3182724"/>
            <a:ext cx="3620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ленточная текстура алевритово-глинистых </a:t>
            </a:r>
            <a:r>
              <a:rPr lang="ru-RU" sz="1200" dirty="0" err="1">
                <a:solidFill>
                  <a:schemeClr val="bg1"/>
                </a:solidFill>
              </a:rPr>
              <a:t>ритмитов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40402" y="2891412"/>
            <a:ext cx="26035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err="1">
                <a:solidFill>
                  <a:schemeClr val="bg1"/>
                </a:solidFill>
              </a:rPr>
              <a:t>варвы</a:t>
            </a:r>
            <a:r>
              <a:rPr lang="ru-RU" sz="1200" dirty="0">
                <a:solidFill>
                  <a:schemeClr val="bg1"/>
                </a:solidFill>
              </a:rPr>
              <a:t> с лентами мощностью 1–4 мм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39089" y="6211669"/>
            <a:ext cx="4055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глинисто-алевритовые </a:t>
            </a:r>
            <a:r>
              <a:rPr lang="ru-RU" sz="1200" dirty="0" err="1">
                <a:solidFill>
                  <a:schemeClr val="bg1"/>
                </a:solidFill>
              </a:rPr>
              <a:t>ритмиты</a:t>
            </a:r>
            <a:r>
              <a:rPr lang="ru-RU" sz="1200" dirty="0">
                <a:solidFill>
                  <a:schemeClr val="bg1"/>
                </a:solidFill>
              </a:rPr>
              <a:t> с многочисленными</a:t>
            </a:r>
          </a:p>
          <a:p>
            <a:r>
              <a:rPr lang="ru-RU" sz="1200" dirty="0" err="1">
                <a:solidFill>
                  <a:schemeClr val="bg1"/>
                </a:solidFill>
              </a:rPr>
              <a:t>дропстоунами</a:t>
            </a:r>
            <a:r>
              <a:rPr lang="ru-RU" sz="1200" dirty="0">
                <a:solidFill>
                  <a:schemeClr val="bg1"/>
                </a:solidFill>
              </a:rPr>
              <a:t> (а), линзами гравийно-галечного материала</a:t>
            </a:r>
          </a:p>
          <a:p>
            <a:r>
              <a:rPr lang="ru-RU" sz="1200" dirty="0">
                <a:solidFill>
                  <a:schemeClr val="bg1"/>
                </a:solidFill>
              </a:rPr>
              <a:t>с </a:t>
            </a:r>
            <a:r>
              <a:rPr lang="ru-RU" sz="1200" dirty="0" err="1">
                <a:solidFill>
                  <a:schemeClr val="bg1"/>
                </a:solidFill>
              </a:rPr>
              <a:t>диамиктовым</a:t>
            </a:r>
            <a:r>
              <a:rPr lang="ru-RU" sz="1200" dirty="0">
                <a:solidFill>
                  <a:schemeClr val="bg1"/>
                </a:solidFill>
              </a:rPr>
              <a:t> заполнителем (б) и сбросами (в)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51495" y="6396335"/>
            <a:ext cx="2408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крупный </a:t>
            </a:r>
            <a:r>
              <a:rPr lang="ru-RU" sz="1200" dirty="0" err="1">
                <a:solidFill>
                  <a:schemeClr val="bg1"/>
                </a:solidFill>
              </a:rPr>
              <a:t>диамиктовый</a:t>
            </a:r>
            <a:r>
              <a:rPr lang="ru-RU" sz="1200" dirty="0">
                <a:solidFill>
                  <a:schemeClr val="bg1"/>
                </a:solidFill>
              </a:rPr>
              <a:t> </a:t>
            </a:r>
            <a:r>
              <a:rPr lang="ru-RU" sz="1200" dirty="0" err="1">
                <a:solidFill>
                  <a:schemeClr val="bg1"/>
                </a:solidFill>
              </a:rPr>
              <a:t>дропстоун</a:t>
            </a:r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в ленточных </a:t>
            </a:r>
            <a:r>
              <a:rPr lang="ru-RU" sz="1200" dirty="0" err="1">
                <a:solidFill>
                  <a:schemeClr val="bg1"/>
                </a:solidFill>
              </a:rPr>
              <a:t>ритмитах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75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7051" y="7112"/>
            <a:ext cx="48268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 smtClean="0">
                <a:latin typeface="Arial" panose="020B0604020202020204" pitchFamily="34" charset="0"/>
                <a:cs typeface="Arial" panose="020B0604020202020204" pitchFamily="34" charset="0"/>
              </a:rPr>
              <a:t>2. Прослеживание и детальная характеристика контактов</a:t>
            </a:r>
            <a:endParaRPr lang="ru-RU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C:\Dmitry_5\Conferences\Ростов-на-Дону 2013\Доклад Назарова\Фото\DSC_00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275" y="3532416"/>
            <a:ext cx="5070725" cy="3394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Dmitry_5\Conferences\Ростов-на-Дону 2013\Доклад Назарова\Фото\DSC_00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" y="307195"/>
            <a:ext cx="4640444" cy="3106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Dmitry_5\Conferences\Ростов-на-Дону 2013\Доклад Назарова\Фото\DSC_0271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721" y="307194"/>
            <a:ext cx="4406280" cy="294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 flipV="1">
            <a:off x="2443163" y="3920134"/>
            <a:ext cx="1753791" cy="1785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77453" y="3337926"/>
            <a:ext cx="43643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притертая и отшлифованная галька вместе </a:t>
            </a:r>
            <a:r>
              <a:rPr lang="ru-RU" sz="1200" dirty="0" smtClean="0"/>
              <a:t>с текстурами </a:t>
            </a:r>
            <a:r>
              <a:rPr lang="ru-RU" sz="1200" dirty="0"/>
              <a:t>захвата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83574" y="277978"/>
            <a:ext cx="2168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частично оплавленные вдоль</a:t>
            </a:r>
          </a:p>
          <a:p>
            <a:r>
              <a:rPr lang="ru-RU" sz="1200" dirty="0">
                <a:solidFill>
                  <a:schemeClr val="bg1"/>
                </a:solidFill>
              </a:rPr>
              <a:t>контакта подстилаемые пески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7358" y="6482227"/>
            <a:ext cx="3680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резкое угловое несогласие на контакте </a:t>
            </a:r>
            <a:r>
              <a:rPr lang="ru-RU" sz="1200" dirty="0" err="1">
                <a:solidFill>
                  <a:schemeClr val="bg1"/>
                </a:solidFill>
              </a:rPr>
              <a:t>диамиктона</a:t>
            </a:r>
            <a:r>
              <a:rPr lang="ru-RU" sz="1200" dirty="0">
                <a:solidFill>
                  <a:schemeClr val="bg1"/>
                </a:solidFill>
              </a:rPr>
              <a:t> с</a:t>
            </a:r>
          </a:p>
          <a:p>
            <a:r>
              <a:rPr lang="ru-RU" sz="1200" dirty="0">
                <a:solidFill>
                  <a:schemeClr val="bg1"/>
                </a:solidFill>
              </a:rPr>
              <a:t>подстилающими песками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4010"/>
            <a:ext cx="4049486" cy="271081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49545" y="3897708"/>
            <a:ext cx="35945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с</a:t>
            </a:r>
            <a:r>
              <a:rPr lang="ru-RU" sz="1200" dirty="0" smtClean="0"/>
              <a:t>кладки волочения вдоль </a:t>
            </a:r>
            <a:r>
              <a:rPr lang="ru-RU" sz="1200" dirty="0" err="1" smtClean="0"/>
              <a:t>экзарационного</a:t>
            </a:r>
            <a:r>
              <a:rPr lang="ru-RU" sz="1200" dirty="0" smtClean="0"/>
              <a:t> контакта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7892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0349"/>
            <a:ext cx="9144000" cy="30976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52932" cy="32395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988" y="326503"/>
            <a:ext cx="4990011" cy="3331098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4136571" y="278674"/>
            <a:ext cx="0" cy="3204755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127863" y="304800"/>
            <a:ext cx="1437045" cy="37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74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947"/>
            <a:ext cx="9144000" cy="610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4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947"/>
            <a:ext cx="9144000" cy="610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8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Рис_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44000" cy="608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-49213" y="6096000"/>
            <a:ext cx="9193213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i="1" dirty="0"/>
              <a:t>Песчаные </a:t>
            </a:r>
            <a:r>
              <a:rPr lang="ru-RU" altLang="ru-RU" i="1" dirty="0" err="1"/>
              <a:t>ксенокласты</a:t>
            </a:r>
            <a:r>
              <a:rPr lang="ru-RU" altLang="ru-RU" i="1" dirty="0"/>
              <a:t> (а) в нижней части среднеплейстоценовой морены, развальцован-</a:t>
            </a:r>
          </a:p>
          <a:p>
            <a:r>
              <a:rPr lang="ru-RU" altLang="ru-RU" i="1" dirty="0" err="1"/>
              <a:t>ные</a:t>
            </a:r>
            <a:r>
              <a:rPr lang="ru-RU" altLang="ru-RU" i="1" dirty="0"/>
              <a:t> и </a:t>
            </a:r>
            <a:r>
              <a:rPr lang="ru-RU" altLang="ru-RU" i="1" dirty="0" err="1"/>
              <a:t>будинированные</a:t>
            </a:r>
            <a:r>
              <a:rPr lang="ru-RU" altLang="ru-RU" i="1" dirty="0"/>
              <a:t> песчаные слои (б) и текстуры захвата (в) из подстилающих песков.</a:t>
            </a:r>
            <a:r>
              <a:rPr lang="ru-RU" altLang="ru-RU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24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Рис_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8028"/>
            <a:ext cx="4450080" cy="295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Рис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17" y="3899290"/>
            <a:ext cx="4448183" cy="2958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Рис_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09"/>
            <a:ext cx="9144405" cy="288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 flipV="1">
            <a:off x="5843573" y="3898028"/>
            <a:ext cx="1401" cy="56386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7" descr="Рис_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0510"/>
            <a:ext cx="1678015" cy="1116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-32377" y="4493516"/>
            <a:ext cx="1723735" cy="6249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1678015" y="3380509"/>
            <a:ext cx="0" cy="111613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87187" y="0"/>
            <a:ext cx="8770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3. Выделение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парагенезов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толщ четвертичных образований на ограниченной территории</a:t>
            </a:r>
          </a:p>
        </p:txBody>
      </p:sp>
      <p:pic>
        <p:nvPicPr>
          <p:cNvPr id="1028" name="Picture 4" descr="Рис_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377" y="2270987"/>
            <a:ext cx="3282623" cy="218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5836071" y="4454424"/>
            <a:ext cx="3307929" cy="92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80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391" y="0"/>
            <a:ext cx="5625737" cy="37554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08335"/>
            <a:ext cx="5617029" cy="37496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0384" y="907836"/>
            <a:ext cx="2740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4. Уникальные осадочные</a:t>
            </a:r>
          </a:p>
          <a:p>
            <a:r>
              <a:rPr lang="ru-RU" dirty="0" smtClean="0"/>
              <a:t>текстуры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105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8"/>
            <a:ext cx="3207550" cy="56817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627" y="1288"/>
            <a:ext cx="3320373" cy="56817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425" y="1201783"/>
            <a:ext cx="3102604" cy="55626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2709" y="5652723"/>
            <a:ext cx="882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2000 г.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3388" y="832451"/>
            <a:ext cx="882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2014 г.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23675" y="5665077"/>
            <a:ext cx="882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2015 г.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9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413"/>
            <a:ext cx="9144000" cy="6079787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04800" y="6172200"/>
            <a:ext cx="812401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i="1" dirty="0" err="1"/>
              <a:t>Мульдообразная</a:t>
            </a:r>
            <a:r>
              <a:rPr lang="ru-RU" altLang="ru-RU" i="1" dirty="0"/>
              <a:t> и параллельная линзовидная слоистость (а) </a:t>
            </a:r>
            <a:r>
              <a:rPr lang="ru-RU" altLang="ru-RU" i="1" dirty="0" smtClean="0"/>
              <a:t>морских осадков</a:t>
            </a:r>
            <a:endParaRPr lang="ru-RU" altLang="ru-RU" i="1" dirty="0"/>
          </a:p>
          <a:p>
            <a:r>
              <a:rPr lang="ru-RU" altLang="ru-RU" i="1" dirty="0"/>
              <a:t>с многочисленными </a:t>
            </a:r>
            <a:r>
              <a:rPr lang="ru-RU" altLang="ru-RU" i="1" dirty="0" err="1"/>
              <a:t>ихнофоссилиями</a:t>
            </a:r>
            <a:r>
              <a:rPr lang="ru-RU" altLang="ru-RU" i="1" dirty="0"/>
              <a:t> (б)</a:t>
            </a:r>
            <a:r>
              <a:rPr lang="ru-RU" alt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233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ВСЕГЕИ 2\R-42\Защита Полевых 2013\Байдарацкая 1\DSC_02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36" y="0"/>
            <a:ext cx="8815164" cy="590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ВСЕГЕИ 2\R-42\Защита Полевых 2013\Байдарацкая 1\DSC_02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0183"/>
            <a:ext cx="4806362" cy="321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 flipH="1" flipV="1">
            <a:off x="4798423" y="3622766"/>
            <a:ext cx="26127" cy="2420985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69669" y="3622766"/>
            <a:ext cx="4746171" cy="17417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9173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ВСЕГЕИ 2\R-42\Защита Полевых 2013\Портляндиевая\DSC_05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" y="404664"/>
            <a:ext cx="9142281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8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mitry_5\Conferences\Ростов-на-Дону 2013\Доклад Назарова\Фото\DSC_04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91440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1"/>
          <p:cNvSpPr txBox="1">
            <a:spLocks noChangeArrowheads="1"/>
          </p:cNvSpPr>
          <p:nvPr/>
        </p:nvSpPr>
        <p:spPr bwMode="auto">
          <a:xfrm>
            <a:off x="174625" y="6400800"/>
            <a:ext cx="8794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Оскольчатые глинистые алевриты нижней части портляндиевой морской толщи</a:t>
            </a:r>
          </a:p>
        </p:txBody>
      </p:sp>
    </p:spTree>
    <p:extLst>
      <p:ext uri="{BB962C8B-B14F-4D97-AF65-F5344CB8AC3E}">
        <p14:creationId xmlns:p14="http://schemas.microsoft.com/office/powerpoint/2010/main" val="154959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mitry_5\Conferences\Ростов-на-Дону 2013\Доклад Назарова\Фото\DSC_03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2"/>
          <p:cNvSpPr txBox="1">
            <a:spLocks noChangeArrowheads="1"/>
          </p:cNvSpPr>
          <p:nvPr/>
        </p:nvSpPr>
        <p:spPr bwMode="auto">
          <a:xfrm>
            <a:off x="174625" y="6216650"/>
            <a:ext cx="55641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Пески с восходящей рябью и текстурами нагрузки</a:t>
            </a:r>
          </a:p>
          <a:p>
            <a:pPr eaLnBrk="1" hangingPunct="1"/>
            <a:r>
              <a:rPr lang="ru-RU" altLang="ru-RU"/>
              <a:t>нижней части портляндиевой морской толщи</a:t>
            </a:r>
          </a:p>
        </p:txBody>
      </p:sp>
    </p:spTree>
    <p:extLst>
      <p:ext uri="{BB962C8B-B14F-4D97-AF65-F5344CB8AC3E}">
        <p14:creationId xmlns:p14="http://schemas.microsoft.com/office/powerpoint/2010/main" val="121895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ВСЕГЕИ 2\R-42\Защита Полевых 2013\Портляндиевая\DSC_05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429" y="332656"/>
            <a:ext cx="9249839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74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947"/>
            <a:ext cx="9144000" cy="610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7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947"/>
            <a:ext cx="9144000" cy="610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49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3734" y="182880"/>
            <a:ext cx="3956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Спасибо за внимание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71658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SC_0311_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799" y="-1"/>
            <a:ext cx="7981202" cy="534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Dmitry_5\Conferences\Ростов-на-Дону 2013\Доклад Назарова\Фото\Пармузин Суходольски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50902"/>
            <a:ext cx="4536489" cy="300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536488" y="5639513"/>
            <a:ext cx="462389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/>
              <a:t>Пластовый лед </a:t>
            </a:r>
            <a:r>
              <a:rPr lang="ru-RU" altLang="ru-RU" dirty="0" smtClean="0"/>
              <a:t>под озерно-ледниковыми</a:t>
            </a:r>
          </a:p>
          <a:p>
            <a:pPr eaLnBrk="1" hangingPunct="1"/>
            <a:r>
              <a:rPr lang="ru-RU" altLang="ru-RU" dirty="0" smtClean="0"/>
              <a:t>и морскими песками и глинами</a:t>
            </a:r>
          </a:p>
          <a:p>
            <a:pPr eaLnBrk="1" hangingPunct="1"/>
            <a:r>
              <a:rPr lang="ru-RU" altLang="ru-RU" dirty="0" smtClean="0"/>
              <a:t>на юго-западе </a:t>
            </a:r>
            <a:r>
              <a:rPr lang="ru-RU" altLang="ru-RU" dirty="0"/>
              <a:t>п-ова </a:t>
            </a:r>
            <a:r>
              <a:rPr lang="ru-RU" altLang="ru-RU" dirty="0" smtClean="0"/>
              <a:t>Ямал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218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Рис_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594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6128" y="6254750"/>
            <a:ext cx="4291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восток п-ова </a:t>
            </a:r>
            <a:r>
              <a:rPr lang="ru-RU" sz="1400" i="1" dirty="0" err="1" smtClean="0"/>
              <a:t>Гыдан</a:t>
            </a:r>
            <a:r>
              <a:rPr lang="ru-RU" sz="1400" i="1" dirty="0" smtClean="0"/>
              <a:t>, Нижний Енисей (Назаров, 2011)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74100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mitry_5\Conferences\Ростов-на-Дону 2013\Доклад Назарова\Фото\DSC_00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0163"/>
            <a:ext cx="9061450" cy="606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1"/>
          <p:cNvSpPr txBox="1">
            <a:spLocks noChangeArrowheads="1"/>
          </p:cNvSpPr>
          <p:nvPr/>
        </p:nvSpPr>
        <p:spPr bwMode="auto">
          <a:xfrm>
            <a:off x="604221" y="6318633"/>
            <a:ext cx="78752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 smtClean="0"/>
              <a:t>Верхнеплейстоценовые морские и аллювиальные пески на п-ове Ямал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83886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C:\Dmitry_5\Conferences\Ростов-на-Дону 2013\Доклад Назарова\Фото\Лыяха_2.4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-15875"/>
            <a:ext cx="6929438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3"/>
          <p:cNvSpPr txBox="1">
            <a:spLocks noChangeArrowheads="1"/>
          </p:cNvSpPr>
          <p:nvPr/>
        </p:nvSpPr>
        <p:spPr bwMode="auto">
          <a:xfrm>
            <a:off x="3401378" y="4406538"/>
            <a:ext cx="570637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 smtClean="0"/>
              <a:t>Трансгрессивно-регрессивная последовательность</a:t>
            </a:r>
          </a:p>
          <a:p>
            <a:pPr eaLnBrk="1" hangingPunct="1"/>
            <a:r>
              <a:rPr lang="ru-RU" altLang="ru-RU" dirty="0" smtClean="0"/>
              <a:t>в песчаном разрезе верхнеплейстоценовой</a:t>
            </a:r>
          </a:p>
          <a:p>
            <a:pPr eaLnBrk="1" hangingPunct="1"/>
            <a:r>
              <a:rPr lang="ru-RU" altLang="ru-RU" dirty="0" smtClean="0"/>
              <a:t>морской </a:t>
            </a:r>
            <a:r>
              <a:rPr lang="ru-RU" altLang="ru-RU" dirty="0"/>
              <a:t>толщи п-ова </a:t>
            </a:r>
            <a:r>
              <a:rPr lang="ru-RU" altLang="ru-RU" dirty="0" smtClean="0"/>
              <a:t>Ямал</a:t>
            </a:r>
            <a:endParaRPr lang="ru-RU" altLang="ru-RU" dirty="0"/>
          </a:p>
        </p:txBody>
      </p:sp>
      <p:pic>
        <p:nvPicPr>
          <p:cNvPr id="29699" name="Picture 4" descr="C:\Dmitry_5\Conferences\Ростов-на-Дону 2013\Доклад Назарова\Фото\DSC_03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639" y="0"/>
            <a:ext cx="6451361" cy="431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12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mitry_5\Conferences\Ростов-на-Дону 2013\Доклад Назарова\Фото\Верхняя Морская\DSC_02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7550"/>
            <a:ext cx="5410200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C:\Dmitry_5\Conferences\Ростов-на-Дону 2013\Доклад Назарова\Фото\Верхняя Морская\DSC_03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0"/>
            <a:ext cx="557688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10200" y="5068887"/>
            <a:ext cx="3781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Слоистость восходящей ряби</a:t>
            </a:r>
          </a:p>
          <a:p>
            <a:r>
              <a:rPr lang="ru-RU" dirty="0" smtClean="0"/>
              <a:t>в морских песках и алевритах Ямала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635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Рис_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38057" cy="341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-92075" y="600392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ru-RU"/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5219472" y="5854117"/>
            <a:ext cx="380059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altLang="ru-RU" sz="1600" i="1" dirty="0"/>
              <a:t>Пески </a:t>
            </a:r>
            <a:r>
              <a:rPr lang="ru-RU" altLang="ru-RU" sz="1600" i="1" dirty="0" smtClean="0"/>
              <a:t>с </a:t>
            </a:r>
            <a:r>
              <a:rPr lang="ru-RU" altLang="ru-RU" sz="1600" i="1" dirty="0" err="1" smtClean="0"/>
              <a:t>флазерной</a:t>
            </a:r>
            <a:r>
              <a:rPr lang="ru-RU" altLang="ru-RU" sz="1600" i="1" dirty="0" smtClean="0"/>
              <a:t> слоистостью,</a:t>
            </a:r>
          </a:p>
          <a:p>
            <a:r>
              <a:rPr lang="ru-RU" altLang="ru-RU" sz="1600" i="1" dirty="0" err="1" smtClean="0"/>
              <a:t>желобообразными</a:t>
            </a:r>
            <a:r>
              <a:rPr lang="ru-RU" altLang="ru-RU" sz="1600" i="1" dirty="0" smtClean="0"/>
              <a:t> промоинами,</a:t>
            </a:r>
          </a:p>
          <a:p>
            <a:r>
              <a:rPr lang="ru-RU" altLang="ru-RU" sz="1600" i="1" dirty="0" smtClean="0"/>
              <a:t>текстурами дегидратации и</a:t>
            </a:r>
          </a:p>
          <a:p>
            <a:r>
              <a:rPr lang="ru-RU" altLang="ru-RU" sz="1600" i="1" dirty="0" err="1" smtClean="0"/>
              <a:t>Конволютной</a:t>
            </a:r>
            <a:r>
              <a:rPr lang="ru-RU" altLang="ru-RU" sz="1600" i="1" dirty="0" smtClean="0"/>
              <a:t> слоистостью. П-ов </a:t>
            </a:r>
            <a:r>
              <a:rPr lang="ru-RU" altLang="ru-RU" sz="1600" i="1" dirty="0" err="1" smtClean="0"/>
              <a:t>Гыдан</a:t>
            </a:r>
            <a:endParaRPr lang="ru-RU" altLang="ru-RU" sz="1600" dirty="0"/>
          </a:p>
        </p:txBody>
      </p:sp>
      <p:pic>
        <p:nvPicPr>
          <p:cNvPr id="5" name="Picture 4" descr="Рис_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710" y="0"/>
            <a:ext cx="3938290" cy="592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Рис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1549"/>
            <a:ext cx="5138057" cy="341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65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mitry_5\Conferences\Ростов-на-Дону 2013\Доклад Назарова\Фото\DSC_02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1113"/>
            <a:ext cx="9088437" cy="608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139610" y="6259060"/>
            <a:ext cx="88758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 err="1" smtClean="0"/>
              <a:t>Желобообразная</a:t>
            </a:r>
            <a:r>
              <a:rPr lang="ru-RU" altLang="ru-RU" dirty="0" smtClean="0"/>
              <a:t> косая слоистость и псевдоморфозы </a:t>
            </a:r>
            <a:r>
              <a:rPr lang="ru-RU" altLang="ru-RU" dirty="0"/>
              <a:t>по ПЖЛ в аллювии </a:t>
            </a:r>
            <a:r>
              <a:rPr lang="ru-RU" altLang="ru-RU" dirty="0" smtClean="0"/>
              <a:t>Ямала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4959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3064</TotalTime>
  <Words>332</Words>
  <Application>Microsoft Office PowerPoint</Application>
  <PresentationFormat>Экран (4:3)</PresentationFormat>
  <Paragraphs>67</Paragraphs>
  <Slides>28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Dmitry</dc:creator>
  <cp:lastModifiedBy>Dmitry</cp:lastModifiedBy>
  <cp:revision>47</cp:revision>
  <dcterms:created xsi:type="dcterms:W3CDTF">2015-04-03T07:04:20Z</dcterms:created>
  <dcterms:modified xsi:type="dcterms:W3CDTF">2015-04-08T09:04:08Z</dcterms:modified>
</cp:coreProperties>
</file>