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76" r:id="rId4"/>
    <p:sldId id="272" r:id="rId5"/>
    <p:sldId id="268" r:id="rId6"/>
    <p:sldId id="266" r:id="rId7"/>
    <p:sldId id="275" r:id="rId8"/>
    <p:sldId id="277" r:id="rId9"/>
    <p:sldId id="270" r:id="rId10"/>
    <p:sldId id="278" r:id="rId11"/>
    <p:sldId id="271" r:id="rId12"/>
    <p:sldId id="264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19597-4951-4414-B204-688E5C97B5D9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2E648-89C1-472F-B550-483D41F55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9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/>
              <a:t>Прогнозно-</a:t>
            </a:r>
            <a:r>
              <a:rPr lang="ru-RU" sz="2800" dirty="0" err="1"/>
              <a:t>минерагенические</a:t>
            </a:r>
            <a:r>
              <a:rPr lang="ru-RU" sz="2800" dirty="0"/>
              <a:t> </a:t>
            </a:r>
            <a:r>
              <a:rPr lang="ru-RU" sz="2800" dirty="0" smtClean="0"/>
              <a:t>исследования </a:t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/>
              <a:t>уран-</a:t>
            </a:r>
            <a:r>
              <a:rPr lang="ru-RU" sz="2800" dirty="0" err="1"/>
              <a:t>редкометалльное</a:t>
            </a:r>
            <a:r>
              <a:rPr lang="ru-RU" sz="2800" dirty="0"/>
              <a:t> </a:t>
            </a:r>
            <a:r>
              <a:rPr lang="ru-RU" sz="2800" dirty="0" smtClean="0"/>
              <a:t>сырье при </a:t>
            </a:r>
            <a:r>
              <a:rPr lang="ru-RU" sz="2800" dirty="0"/>
              <a:t>создании Госгеолкарты-1000/3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/>
              <a:t>на примере листа </a:t>
            </a:r>
            <a:r>
              <a:rPr lang="ru-RU" sz="2800" dirty="0" smtClean="0"/>
              <a:t>N-37 (</a:t>
            </a:r>
            <a:r>
              <a:rPr lang="ru-RU" sz="2800" dirty="0"/>
              <a:t>Москва)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848872" cy="122413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900" dirty="0" smtClean="0">
                <a:solidFill>
                  <a:schemeClr val="tx1"/>
                </a:solidFill>
              </a:rPr>
              <a:t>Енгалычев </a:t>
            </a:r>
            <a:r>
              <a:rPr lang="ru-RU" sz="2900" dirty="0">
                <a:solidFill>
                  <a:schemeClr val="tx1"/>
                </a:solidFill>
              </a:rPr>
              <a:t>С.Ю</a:t>
            </a:r>
            <a:r>
              <a:rPr lang="ru-RU" sz="2900" dirty="0" smtClean="0">
                <a:solidFill>
                  <a:schemeClr val="tx1"/>
                </a:solidFill>
              </a:rPr>
              <a:t>., Пуговкин </a:t>
            </a:r>
            <a:r>
              <a:rPr lang="ru-RU" sz="2900" dirty="0">
                <a:solidFill>
                  <a:schemeClr val="tx1"/>
                </a:solidFill>
              </a:rPr>
              <a:t>А.А. (ФГУП «ВСЕГЕИ»)</a:t>
            </a:r>
          </a:p>
          <a:p>
            <a:endParaRPr lang="ru-RU" dirty="0"/>
          </a:p>
        </p:txBody>
      </p:sp>
      <p:pic>
        <p:nvPicPr>
          <p:cNvPr id="2050" name="Picture 2" descr="F:\БЖМ\Виды поля БЖМ\вид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8492"/>
            <a:ext cx="8594212" cy="230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6145559"/>
            <a:ext cx="418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Брикетно-</a:t>
            </a:r>
            <a:r>
              <a:rPr lang="ru-RU" sz="1400" b="1" dirty="0" err="1" smtClean="0">
                <a:solidFill>
                  <a:schemeClr val="bg1"/>
                </a:solidFill>
              </a:rPr>
              <a:t>Желтухинское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U-Mo-Re</a:t>
            </a:r>
            <a:r>
              <a:rPr lang="ru-RU" sz="1400" b="1" dirty="0" smtClean="0">
                <a:solidFill>
                  <a:schemeClr val="bg1"/>
                </a:solidFill>
              </a:rPr>
              <a:t> месторождение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3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947" y="188640"/>
            <a:ext cx="8229600" cy="7200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>Фрагмент прогнозной </a:t>
            </a:r>
            <a:r>
              <a:rPr lang="ru-RU" sz="1800" dirty="0"/>
              <a:t>на </a:t>
            </a:r>
            <a:r>
              <a:rPr lang="en-US" sz="1800" dirty="0"/>
              <a:t>U-Mo-Re</a:t>
            </a:r>
            <a:r>
              <a:rPr lang="ru-RU" sz="1800" dirty="0"/>
              <a:t> оруденение </a:t>
            </a:r>
            <a:r>
              <a:rPr lang="ru-RU" sz="1800" dirty="0" smtClean="0"/>
              <a:t>карты листа </a:t>
            </a:r>
            <a:r>
              <a:rPr lang="en-US" sz="1800" dirty="0" smtClean="0"/>
              <a:t>N-37 (</a:t>
            </a:r>
            <a:r>
              <a:rPr lang="ru-RU" sz="1800" dirty="0" smtClean="0"/>
              <a:t>Москва</a:t>
            </a:r>
            <a:r>
              <a:rPr lang="en-US" sz="1800" dirty="0" smtClean="0"/>
              <a:t>)</a:t>
            </a:r>
            <a:endParaRPr lang="ru-RU" sz="1800" dirty="0"/>
          </a:p>
        </p:txBody>
      </p:sp>
      <p:pic>
        <p:nvPicPr>
          <p:cNvPr id="3" name="Picture 2" descr="F:\Ст Пуговкин 2014\статья регионал геол\Финальный вариант\Рис 4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410" r="1950"/>
          <a:stretch/>
        </p:blipFill>
        <p:spPr bwMode="auto">
          <a:xfrm>
            <a:off x="857224" y="1285860"/>
            <a:ext cx="7409046" cy="45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84217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1–8 </a:t>
            </a:r>
            <a:r>
              <a:rPr lang="ru-RU" sz="800" dirty="0"/>
              <a:t>– </a:t>
            </a:r>
            <a:r>
              <a:rPr lang="ru-RU" sz="800" b="1" dirty="0"/>
              <a:t>структуры фундамента</a:t>
            </a:r>
            <a:r>
              <a:rPr lang="ru-RU" sz="800" dirty="0" smtClean="0"/>
              <a:t>,;  </a:t>
            </a:r>
            <a:r>
              <a:rPr lang="ru-RU" sz="800" b="1" dirty="0" smtClean="0"/>
              <a:t>9–12 </a:t>
            </a:r>
            <a:r>
              <a:rPr lang="ru-RU" sz="800" b="1" dirty="0"/>
              <a:t>– тектонические элементы</a:t>
            </a:r>
            <a:r>
              <a:rPr lang="ru-RU" sz="800" dirty="0"/>
              <a:t>, </a:t>
            </a:r>
            <a:r>
              <a:rPr lang="ru-RU" sz="800" b="1" dirty="0" smtClean="0"/>
              <a:t>13-15 </a:t>
            </a:r>
            <a:r>
              <a:rPr lang="ru-RU" sz="800" b="1" dirty="0"/>
              <a:t>– рудная минерализация, </a:t>
            </a:r>
            <a:r>
              <a:rPr lang="ru-RU" sz="800" dirty="0"/>
              <a:t>13 - U-</a:t>
            </a:r>
            <a:r>
              <a:rPr lang="ru-RU" sz="800" dirty="0" err="1"/>
              <a:t>Mo</a:t>
            </a:r>
            <a:r>
              <a:rPr lang="ru-RU" sz="800" dirty="0"/>
              <a:t>-</a:t>
            </a:r>
            <a:r>
              <a:rPr lang="ru-RU" sz="800" dirty="0" err="1"/>
              <a:t>Re</a:t>
            </a:r>
            <a:r>
              <a:rPr lang="ru-RU" sz="800" dirty="0"/>
              <a:t> Брикетно-</a:t>
            </a:r>
            <a:r>
              <a:rPr lang="ru-RU" sz="800" dirty="0" err="1"/>
              <a:t>Желтухинское</a:t>
            </a:r>
            <a:r>
              <a:rPr lang="ru-RU" sz="800" dirty="0"/>
              <a:t> малое месторождение, </a:t>
            </a:r>
            <a:r>
              <a:rPr lang="ru-RU" sz="800" dirty="0" smtClean="0"/>
              <a:t>14 </a:t>
            </a:r>
            <a:r>
              <a:rPr lang="ru-RU" sz="800" dirty="0"/>
              <a:t>- проявления и пункты урановой минерализации и их номера (1- </a:t>
            </a:r>
            <a:r>
              <a:rPr lang="ru-RU" sz="800" dirty="0" err="1"/>
              <a:t>Нечаевское</a:t>
            </a:r>
            <a:r>
              <a:rPr lang="ru-RU" sz="800" dirty="0"/>
              <a:t>,  2 - </a:t>
            </a:r>
            <a:r>
              <a:rPr lang="ru-RU" sz="800" dirty="0" err="1"/>
              <a:t>Казначеевское</a:t>
            </a:r>
            <a:r>
              <a:rPr lang="ru-RU" sz="800" dirty="0"/>
              <a:t>, 3 - </a:t>
            </a:r>
            <a:r>
              <a:rPr lang="ru-RU" sz="800" dirty="0" err="1"/>
              <a:t>Лаптевское</a:t>
            </a:r>
            <a:r>
              <a:rPr lang="ru-RU" sz="800" dirty="0"/>
              <a:t>, 4 - </a:t>
            </a:r>
            <a:r>
              <a:rPr lang="ru-RU" sz="800" dirty="0" err="1"/>
              <a:t>Виригинское</a:t>
            </a:r>
            <a:r>
              <a:rPr lang="ru-RU" sz="800" dirty="0"/>
              <a:t>, 5 - </a:t>
            </a:r>
            <a:r>
              <a:rPr lang="ru-RU" sz="800" dirty="0" err="1"/>
              <a:t>Щекинское</a:t>
            </a:r>
            <a:r>
              <a:rPr lang="ru-RU" sz="800" dirty="0"/>
              <a:t>, </a:t>
            </a:r>
            <a:r>
              <a:rPr lang="ru-RU" sz="800" dirty="0" smtClean="0"/>
              <a:t>6 </a:t>
            </a:r>
            <a:r>
              <a:rPr lang="ru-RU" sz="800" dirty="0"/>
              <a:t>- Северо-Алексеевское,  7 - </a:t>
            </a:r>
            <a:r>
              <a:rPr lang="ru-RU" sz="800" dirty="0" err="1"/>
              <a:t>Юраковское</a:t>
            </a:r>
            <a:r>
              <a:rPr lang="ru-RU" sz="800" dirty="0"/>
              <a:t>, 8 - </a:t>
            </a:r>
            <a:r>
              <a:rPr lang="ru-RU" sz="800" dirty="0" err="1"/>
              <a:t>Волковское</a:t>
            </a:r>
            <a:r>
              <a:rPr lang="ru-RU" sz="800" dirty="0"/>
              <a:t>, 9 - Западно-</a:t>
            </a:r>
            <a:r>
              <a:rPr lang="ru-RU" sz="800" dirty="0" err="1"/>
              <a:t>Скопинское</a:t>
            </a:r>
            <a:r>
              <a:rPr lang="ru-RU" sz="800" dirty="0"/>
              <a:t>,  10 - Восточно-</a:t>
            </a:r>
            <a:r>
              <a:rPr lang="ru-RU" sz="800" dirty="0" err="1"/>
              <a:t>Вердинское</a:t>
            </a:r>
            <a:r>
              <a:rPr lang="ru-RU" sz="800" dirty="0"/>
              <a:t>), 15 - аномалии радиоактивности без </a:t>
            </a:r>
            <a:r>
              <a:rPr lang="ru-RU" sz="800" dirty="0" smtClean="0"/>
              <a:t> определения </a:t>
            </a:r>
            <a:r>
              <a:rPr lang="ru-RU" sz="800" dirty="0"/>
              <a:t>природы и формационной принадлежности, </a:t>
            </a:r>
            <a:r>
              <a:rPr lang="ru-RU" sz="800" b="1" dirty="0"/>
              <a:t>16–21 – прочие</a:t>
            </a:r>
            <a:r>
              <a:rPr lang="ru-RU" sz="800" dirty="0"/>
              <a:t>, 16 - </a:t>
            </a:r>
            <a:r>
              <a:rPr lang="ru-RU" sz="800" dirty="0" err="1"/>
              <a:t>палеорусла</a:t>
            </a:r>
            <a:r>
              <a:rPr lang="ru-RU" sz="800" dirty="0"/>
              <a:t>, выполненные терригенными отложениями тульской и </a:t>
            </a:r>
            <a:r>
              <a:rPr lang="ru-RU" sz="800" dirty="0" err="1"/>
              <a:t>бобриковской</a:t>
            </a:r>
            <a:r>
              <a:rPr lang="ru-RU" sz="800" dirty="0"/>
              <a:t> </a:t>
            </a:r>
            <a:r>
              <a:rPr lang="ru-RU" sz="800" dirty="0" smtClean="0"/>
              <a:t>с вит </a:t>
            </a:r>
            <a:r>
              <a:rPr lang="ru-RU" sz="800" dirty="0" err="1"/>
              <a:t>визейского</a:t>
            </a:r>
            <a:r>
              <a:rPr lang="ru-RU" sz="800" dirty="0"/>
              <a:t> яруса нижнего карбона, 17 - </a:t>
            </a:r>
            <a:r>
              <a:rPr lang="ru-RU" sz="800" dirty="0" err="1"/>
              <a:t>радиогидрохимические</a:t>
            </a:r>
            <a:r>
              <a:rPr lang="ru-RU" sz="800" dirty="0"/>
              <a:t> аномалии урановой (</a:t>
            </a:r>
            <a:r>
              <a:rPr lang="en-US" sz="800" dirty="0"/>
              <a:t>U</a:t>
            </a:r>
            <a:r>
              <a:rPr lang="ru-RU" sz="800" dirty="0"/>
              <a:t>) и радоновой (</a:t>
            </a:r>
            <a:r>
              <a:rPr lang="en-US" sz="800" dirty="0"/>
              <a:t>Rn</a:t>
            </a:r>
            <a:r>
              <a:rPr lang="ru-RU" sz="800" dirty="0"/>
              <a:t>)  природы, </a:t>
            </a:r>
            <a:r>
              <a:rPr lang="ru-RU" sz="800" dirty="0" smtClean="0"/>
              <a:t>18 </a:t>
            </a:r>
            <a:r>
              <a:rPr lang="ru-RU" sz="800" dirty="0"/>
              <a:t>- аномалии поверхностного поля гелия интенсивностью до 40х10-5 мл/л, 19 - скважины с термальными водами, </a:t>
            </a:r>
            <a:r>
              <a:rPr lang="ru-RU" sz="800" dirty="0" smtClean="0"/>
              <a:t>20 </a:t>
            </a:r>
            <a:r>
              <a:rPr lang="ru-RU" sz="800" dirty="0"/>
              <a:t>- </a:t>
            </a:r>
            <a:r>
              <a:rPr lang="ru-RU" sz="800" dirty="0" err="1"/>
              <a:t>гидроизотермы</a:t>
            </a:r>
            <a:r>
              <a:rPr lang="ru-RU" sz="800" dirty="0"/>
              <a:t>, цифрами показаны температура вод, 21 - родники с высокими содержаниями радона, </a:t>
            </a:r>
            <a:r>
              <a:rPr lang="ru-RU" sz="800" b="1" dirty="0" smtClean="0"/>
              <a:t>22-23 </a:t>
            </a:r>
            <a:r>
              <a:rPr lang="ru-RU" sz="800" b="1" dirty="0"/>
              <a:t>- перспективные площади</a:t>
            </a:r>
            <a:r>
              <a:rPr lang="ru-RU" sz="800" dirty="0"/>
              <a:t>, 22 - первой очереди, 23 - второй очереди</a:t>
            </a:r>
            <a:r>
              <a:rPr lang="ru-RU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6926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/>
              <a:t>Геолого-структурные критерии локализации оруденения</a:t>
            </a:r>
            <a:endParaRPr lang="ru-RU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142984"/>
            <a:ext cx="881683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Территориальный </a:t>
            </a:r>
            <a:r>
              <a:rPr lang="ru-RU" b="1" i="1" dirty="0"/>
              <a:t>(</a:t>
            </a:r>
            <a:r>
              <a:rPr lang="ru-RU" b="1" i="1" dirty="0" err="1"/>
              <a:t>внутрирегиональный</a:t>
            </a:r>
            <a:r>
              <a:rPr lang="ru-RU" b="1" i="1" dirty="0"/>
              <a:t>) </a:t>
            </a:r>
            <a:r>
              <a:rPr lang="ru-RU" b="1" i="1" dirty="0" smtClean="0"/>
              <a:t>уровень:</a:t>
            </a:r>
            <a:endParaRPr lang="en-US" b="1" i="1" dirty="0" smtClean="0"/>
          </a:p>
          <a:p>
            <a:pPr marL="342900" indent="-342900">
              <a:buAutoNum type="arabicParenR"/>
            </a:pPr>
            <a:r>
              <a:rPr lang="ru-RU" dirty="0" smtClean="0"/>
              <a:t>краевая </a:t>
            </a:r>
            <a:r>
              <a:rPr lang="ru-RU" dirty="0"/>
              <a:t>погруженная часть Воронежской </a:t>
            </a:r>
            <a:r>
              <a:rPr lang="ru-RU" dirty="0" err="1"/>
              <a:t>антеклизы</a:t>
            </a:r>
            <a:r>
              <a:rPr lang="ru-RU" dirty="0"/>
              <a:t> на </a:t>
            </a:r>
            <a:r>
              <a:rPr lang="ru-RU" dirty="0" smtClean="0"/>
              <a:t>сочленении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с Московской </a:t>
            </a:r>
            <a:r>
              <a:rPr lang="ru-RU" dirty="0" err="1" smtClean="0"/>
              <a:t>синеклизой</a:t>
            </a:r>
            <a:endParaRPr lang="en-US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Пачелмский</a:t>
            </a:r>
            <a:r>
              <a:rPr lang="ru-RU" dirty="0"/>
              <a:t> </a:t>
            </a:r>
            <a:r>
              <a:rPr lang="ru-RU" dirty="0" err="1" smtClean="0"/>
              <a:t>авлакоген</a:t>
            </a:r>
            <a:r>
              <a:rPr lang="ru-RU" dirty="0" smtClean="0"/>
              <a:t> (погребенная </a:t>
            </a:r>
            <a:r>
              <a:rPr lang="ru-RU" dirty="0" err="1" smtClean="0"/>
              <a:t>рифтогенная</a:t>
            </a:r>
            <a:r>
              <a:rPr lang="ru-RU" dirty="0" smtClean="0"/>
              <a:t> структура </a:t>
            </a:r>
          </a:p>
          <a:p>
            <a:r>
              <a:rPr lang="ru-RU" dirty="0" err="1" smtClean="0"/>
              <a:t>рифейского</a:t>
            </a:r>
            <a:r>
              <a:rPr lang="ru-RU" dirty="0" smtClean="0"/>
              <a:t> возраста)</a:t>
            </a:r>
            <a:endParaRPr lang="en-US" dirty="0" smtClean="0"/>
          </a:p>
          <a:p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err="1"/>
              <a:t>Рязано</a:t>
            </a:r>
            <a:r>
              <a:rPr lang="ru-RU" dirty="0"/>
              <a:t>-Саратовская </a:t>
            </a:r>
            <a:r>
              <a:rPr lang="ru-RU" dirty="0" err="1"/>
              <a:t>межблоковая</a:t>
            </a:r>
            <a:r>
              <a:rPr lang="ru-RU" dirty="0"/>
              <a:t> зона, сложенная </a:t>
            </a:r>
            <a:endParaRPr lang="en-US" dirty="0" smtClean="0"/>
          </a:p>
          <a:p>
            <a:r>
              <a:rPr lang="ru-RU" dirty="0" smtClean="0"/>
              <a:t>амфибол-биотитовыми </a:t>
            </a:r>
            <a:r>
              <a:rPr lang="ru-RU" dirty="0"/>
              <a:t>гнейсами по </a:t>
            </a:r>
            <a:r>
              <a:rPr lang="ru-RU" dirty="0" err="1"/>
              <a:t>гранулитам</a:t>
            </a:r>
            <a:r>
              <a:rPr lang="ru-RU" dirty="0"/>
              <a:t> различного </a:t>
            </a:r>
            <a:r>
              <a:rPr lang="ru-RU" dirty="0" smtClean="0"/>
              <a:t>состава</a:t>
            </a:r>
          </a:p>
          <a:p>
            <a:endParaRPr lang="ru-RU" dirty="0"/>
          </a:p>
          <a:p>
            <a:r>
              <a:rPr lang="ru-RU" b="1" i="1" dirty="0"/>
              <a:t>Локальный уровень</a:t>
            </a:r>
            <a:r>
              <a:rPr lang="ru-RU" b="1" i="1" dirty="0" smtClean="0"/>
              <a:t>:</a:t>
            </a:r>
            <a:endParaRPr lang="en-US" b="1" i="1" dirty="0" smtClean="0"/>
          </a:p>
          <a:p>
            <a:r>
              <a:rPr lang="ru-RU" i="1" dirty="0" smtClean="0"/>
              <a:t> </a:t>
            </a:r>
            <a:r>
              <a:rPr lang="ru-RU" i="1" dirty="0"/>
              <a:t>1)</a:t>
            </a:r>
            <a:r>
              <a:rPr lang="ru-RU" dirty="0"/>
              <a:t> кольцевые </a:t>
            </a:r>
            <a:r>
              <a:rPr lang="ru-RU" dirty="0" err="1" smtClean="0"/>
              <a:t>морфоструктуры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овоиды</a:t>
            </a:r>
            <a:r>
              <a:rPr lang="ru-RU" dirty="0"/>
              <a:t>) с коэффициентом эллиптичности 0,8, </a:t>
            </a:r>
            <a:endParaRPr lang="en-US" dirty="0" smtClean="0"/>
          </a:p>
          <a:p>
            <a:r>
              <a:rPr lang="ru-RU" dirty="0" smtClean="0"/>
              <a:t>телескопической </a:t>
            </a:r>
            <a:r>
              <a:rPr lang="ru-RU" dirty="0"/>
              <a:t>морфологии площадью порядка 3,0 тыс. 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2</a:t>
            </a:r>
            <a:r>
              <a:rPr lang="ru-RU" dirty="0"/>
              <a:t>) узлы тектонической </a:t>
            </a:r>
            <a:r>
              <a:rPr lang="ru-RU" dirty="0" err="1"/>
              <a:t>нарушенности</a:t>
            </a:r>
            <a:r>
              <a:rPr lang="ru-RU" dirty="0"/>
              <a:t> и </a:t>
            </a:r>
            <a:r>
              <a:rPr lang="ru-RU" dirty="0" err="1" smtClean="0"/>
              <a:t>флюидопроницаемости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на пересечении тектонических нарушений </a:t>
            </a:r>
            <a:r>
              <a:rPr lang="ru-RU" dirty="0" smtClean="0"/>
              <a:t>глубинного</a:t>
            </a:r>
            <a:r>
              <a:rPr lang="en-US" dirty="0" smtClean="0"/>
              <a:t> </a:t>
            </a:r>
          </a:p>
          <a:p>
            <a:r>
              <a:rPr lang="ru-RU" dirty="0" smtClean="0"/>
              <a:t>заложения </a:t>
            </a:r>
            <a:r>
              <a:rPr lang="ru-RU" dirty="0"/>
              <a:t>с азимутом простирания 300</a:t>
            </a:r>
            <a:r>
              <a:rPr lang="ru-RU" baseline="30000" dirty="0"/>
              <a:t>0</a:t>
            </a:r>
            <a:r>
              <a:rPr lang="ru-RU" dirty="0"/>
              <a:t> – 310</a:t>
            </a:r>
            <a:r>
              <a:rPr lang="ru-RU" baseline="30000" dirty="0"/>
              <a:t>0</a:t>
            </a:r>
            <a:r>
              <a:rPr lang="ru-RU" dirty="0"/>
              <a:t>; 60</a:t>
            </a:r>
            <a:r>
              <a:rPr lang="ru-RU" baseline="30000" dirty="0"/>
              <a:t>0</a:t>
            </a:r>
            <a:r>
              <a:rPr lang="ru-RU" dirty="0"/>
              <a:t> – 70</a:t>
            </a:r>
            <a:r>
              <a:rPr lang="ru-RU" baseline="30000" dirty="0"/>
              <a:t>0</a:t>
            </a:r>
            <a:r>
              <a:rPr lang="ru-RU" dirty="0"/>
              <a:t>; 10</a:t>
            </a:r>
            <a:r>
              <a:rPr lang="ru-RU" baseline="30000" dirty="0"/>
              <a:t>0</a:t>
            </a:r>
            <a:r>
              <a:rPr lang="ru-RU" dirty="0"/>
              <a:t> –15</a:t>
            </a:r>
            <a:r>
              <a:rPr lang="ru-RU" baseline="30000" dirty="0"/>
              <a:t>0</a:t>
            </a:r>
            <a:r>
              <a:rPr lang="ru-RU" dirty="0"/>
              <a:t> и </a:t>
            </a:r>
            <a:r>
              <a:rPr lang="ru-RU" dirty="0" smtClean="0"/>
              <a:t>90</a:t>
            </a:r>
            <a:r>
              <a:rPr lang="ru-RU" baseline="30000" dirty="0" smtClean="0"/>
              <a:t>0</a:t>
            </a:r>
            <a:endParaRPr lang="en-US" dirty="0" smtClean="0"/>
          </a:p>
          <a:p>
            <a:r>
              <a:rPr lang="ru-RU" dirty="0" smtClean="0"/>
              <a:t>3</a:t>
            </a:r>
            <a:r>
              <a:rPr lang="ru-RU" dirty="0"/>
              <a:t>) локальные </a:t>
            </a:r>
            <a:r>
              <a:rPr lang="ru-RU" dirty="0" err="1"/>
              <a:t>мульдообразные</a:t>
            </a:r>
            <a:r>
              <a:rPr lang="ru-RU" dirty="0"/>
              <a:t> </a:t>
            </a:r>
            <a:r>
              <a:rPr lang="ru-RU" dirty="0" err="1"/>
              <a:t>широтно</a:t>
            </a:r>
            <a:r>
              <a:rPr lang="ru-RU" dirty="0"/>
              <a:t> ориентированные прогибы, </a:t>
            </a:r>
            <a:endParaRPr lang="ru-RU" dirty="0" smtClean="0"/>
          </a:p>
          <a:p>
            <a:r>
              <a:rPr lang="ru-RU" dirty="0" smtClean="0"/>
              <a:t>выполненные </a:t>
            </a:r>
            <a:r>
              <a:rPr lang="ru-RU" dirty="0"/>
              <a:t>терригенно-осадочными образованиями с </a:t>
            </a:r>
            <a:r>
              <a:rPr lang="ru-RU" dirty="0" err="1"/>
              <a:t>углефицированными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растительными остатками</a:t>
            </a:r>
          </a:p>
          <a:p>
            <a:r>
              <a:rPr lang="ru-RU" dirty="0" smtClean="0"/>
              <a:t>4</a:t>
            </a:r>
            <a:r>
              <a:rPr lang="ru-RU" dirty="0"/>
              <a:t>) потенциально </a:t>
            </a:r>
            <a:r>
              <a:rPr lang="ru-RU" dirty="0" err="1"/>
              <a:t>нефтегазоностные</a:t>
            </a:r>
            <a:r>
              <a:rPr lang="ru-RU" dirty="0"/>
              <a:t> комплексы </a:t>
            </a:r>
            <a:r>
              <a:rPr lang="ru-RU" dirty="0" smtClean="0"/>
              <a:t>в </a:t>
            </a:r>
            <a:r>
              <a:rPr lang="ru-RU" dirty="0" err="1"/>
              <a:t>Пачелмском</a:t>
            </a:r>
            <a:r>
              <a:rPr lang="ru-RU" dirty="0"/>
              <a:t> </a:t>
            </a:r>
            <a:r>
              <a:rPr lang="ru-RU" dirty="0" err="1"/>
              <a:t>авлакогене</a:t>
            </a:r>
            <a:r>
              <a:rPr lang="ru-RU" dirty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1870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967" y="332656"/>
            <a:ext cx="8229600" cy="836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/>
              <a:t>Многоуровневые урановые (уран - </a:t>
            </a:r>
            <a:r>
              <a:rPr lang="ru-RU" sz="1800" b="1" dirty="0" err="1" smtClean="0"/>
              <a:t>полиэлементные</a:t>
            </a:r>
            <a:r>
              <a:rPr lang="ru-RU" sz="1800" b="1" dirty="0" smtClean="0"/>
              <a:t>) районы Европейской части России. В поисках аналогов</a:t>
            </a:r>
            <a:endParaRPr lang="ru-RU" sz="1800" b="1" dirty="0"/>
          </a:p>
        </p:txBody>
      </p:sp>
      <p:pic>
        <p:nvPicPr>
          <p:cNvPr id="8196" name="Picture 4" descr="C:\Documents and Settings\svatoslav_engalychev\Рабочий стол\рис 11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8095" y="2830619"/>
            <a:ext cx="4039985" cy="20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svatoslav_engalychev\Рабочий стол\рис 22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2"/>
          <a:stretch/>
        </p:blipFill>
        <p:spPr bwMode="auto">
          <a:xfrm>
            <a:off x="539552" y="2108560"/>
            <a:ext cx="3631128" cy="36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837" y="1268762"/>
            <a:ext cx="4229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Калмыкский</a:t>
            </a:r>
            <a:endParaRPr lang="ru-RU" dirty="0"/>
          </a:p>
          <a:p>
            <a:pPr algn="ctr"/>
            <a:r>
              <a:rPr lang="ru-RU" dirty="0"/>
              <a:t>п</a:t>
            </a:r>
            <a:r>
              <a:rPr lang="ru-RU" dirty="0" smtClean="0"/>
              <a:t>отенциально </a:t>
            </a:r>
            <a:r>
              <a:rPr lang="ru-RU" dirty="0" err="1" smtClean="0"/>
              <a:t>урановорудный</a:t>
            </a:r>
            <a:r>
              <a:rPr lang="ru-RU" dirty="0" smtClean="0"/>
              <a:t> район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268760"/>
            <a:ext cx="385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Ижорский</a:t>
            </a:r>
          </a:p>
          <a:p>
            <a:pPr algn="ctr"/>
            <a:r>
              <a:rPr lang="ru-RU" dirty="0" smtClean="0"/>
              <a:t>потенциально </a:t>
            </a:r>
            <a:r>
              <a:rPr lang="ru-RU" dirty="0" err="1" smtClean="0"/>
              <a:t>урановорудный</a:t>
            </a:r>
            <a:r>
              <a:rPr lang="ru-RU" dirty="0" smtClean="0"/>
              <a:t> район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10042" y="4412816"/>
            <a:ext cx="4405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таких районах уран-</a:t>
            </a:r>
            <a:r>
              <a:rPr lang="ru-RU" dirty="0" err="1" smtClean="0"/>
              <a:t>полиэлементное</a:t>
            </a:r>
            <a:endParaRPr lang="ru-RU" dirty="0"/>
          </a:p>
          <a:p>
            <a:r>
              <a:rPr lang="ru-RU" dirty="0" smtClean="0"/>
              <a:t>оруденение, в том числе часто с </a:t>
            </a:r>
            <a:r>
              <a:rPr lang="en-US" dirty="0" smtClean="0"/>
              <a:t>Re</a:t>
            </a:r>
            <a:r>
              <a:rPr lang="ru-RU" dirty="0" smtClean="0"/>
              <a:t>,</a:t>
            </a:r>
          </a:p>
          <a:p>
            <a:r>
              <a:rPr lang="ru-RU" dirty="0" smtClean="0"/>
              <a:t>локализуется на нескольких уровнях</a:t>
            </a:r>
          </a:p>
          <a:p>
            <a:r>
              <a:rPr lang="ru-RU" dirty="0" smtClean="0"/>
              <a:t>осадочного чехла</a:t>
            </a:r>
            <a:endParaRPr lang="ru-RU" dirty="0"/>
          </a:p>
        </p:txBody>
      </p:sp>
      <p:pic>
        <p:nvPicPr>
          <p:cNvPr id="3074" name="Picture 2" descr="D:\СТАТЬИ\Уран УРОВНИ Статья\Статья Енгалычев С.Ю\рис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" b="46929"/>
          <a:stretch/>
        </p:blipFill>
        <p:spPr bwMode="auto">
          <a:xfrm>
            <a:off x="4382255" y="2108560"/>
            <a:ext cx="440431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5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9269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Основные результаты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483043"/>
            <a:ext cx="819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Выделены новые металлогенические </a:t>
            </a:r>
            <a:r>
              <a:rPr lang="ru-RU" dirty="0" smtClean="0"/>
              <a:t>таксоны </a:t>
            </a:r>
            <a:r>
              <a:rPr lang="ru-RU" dirty="0" smtClean="0"/>
              <a:t>: </a:t>
            </a:r>
            <a:r>
              <a:rPr lang="ru-RU" dirty="0" err="1" smtClean="0"/>
              <a:t>Щекинский</a:t>
            </a:r>
            <a:r>
              <a:rPr lang="ru-RU" dirty="0" smtClean="0"/>
              <a:t> и </a:t>
            </a:r>
            <a:r>
              <a:rPr lang="ru-RU" dirty="0" err="1" smtClean="0"/>
              <a:t>Скопинский</a:t>
            </a:r>
            <a:r>
              <a:rPr lang="ru-RU" dirty="0" smtClean="0"/>
              <a:t> </a:t>
            </a:r>
            <a:r>
              <a:rPr lang="ru-RU" dirty="0" smtClean="0"/>
              <a:t>узлы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596" y="83671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 Выполнено металлогеническое районирование листа </a:t>
            </a:r>
            <a:r>
              <a:rPr lang="en-US" dirty="0" smtClean="0"/>
              <a:t>N-37</a:t>
            </a:r>
            <a:r>
              <a:rPr lang="ru-RU" dirty="0" smtClean="0"/>
              <a:t> (Москва) на комплексное </a:t>
            </a:r>
            <a:r>
              <a:rPr lang="en-US" dirty="0" smtClean="0"/>
              <a:t>U-Mo-Re</a:t>
            </a:r>
            <a:r>
              <a:rPr lang="ru-RU" dirty="0" smtClean="0"/>
              <a:t>  оруденение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160106"/>
            <a:ext cx="498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Выделены площади для постановки ГК-200/2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562248"/>
            <a:ext cx="839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Предложена новая  модель формирования  </a:t>
            </a:r>
            <a:r>
              <a:rPr lang="en-US" dirty="0" smtClean="0"/>
              <a:t>U-Mo-Re</a:t>
            </a:r>
            <a:r>
              <a:rPr lang="ru-RU" dirty="0"/>
              <a:t> </a:t>
            </a:r>
            <a:r>
              <a:rPr lang="ru-RU" dirty="0" smtClean="0"/>
              <a:t>оруденения, допускающая формирование оруденения на более  глубоких уровнях осадочного чехла и в фундаменте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3888" y="3485578"/>
            <a:ext cx="8190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</a:t>
            </a:r>
            <a:r>
              <a:rPr lang="ru-RU" dirty="0" smtClean="0"/>
              <a:t>Реализован </a:t>
            </a:r>
            <a:r>
              <a:rPr lang="ru-RU" dirty="0" smtClean="0"/>
              <a:t>методический подход  направленный  на выявление перспективных  площадей на комплексное </a:t>
            </a:r>
            <a:r>
              <a:rPr lang="en-US" dirty="0" smtClean="0"/>
              <a:t>U-Mo-Re</a:t>
            </a:r>
            <a:r>
              <a:rPr lang="ru-RU" dirty="0" smtClean="0"/>
              <a:t> оруденения в платформенных областях . Он может быть использован </a:t>
            </a:r>
            <a:r>
              <a:rPr lang="ru-RU" dirty="0"/>
              <a:t>при составлении карт </a:t>
            </a:r>
            <a:r>
              <a:rPr lang="ru-RU" dirty="0" err="1"/>
              <a:t>минерагенического</a:t>
            </a:r>
            <a:r>
              <a:rPr lang="ru-RU" dirty="0"/>
              <a:t> </a:t>
            </a:r>
            <a:r>
              <a:rPr lang="ru-RU" dirty="0" smtClean="0"/>
              <a:t>блока комплекта </a:t>
            </a:r>
            <a:r>
              <a:rPr lang="ru-RU" dirty="0"/>
              <a:t>ГК-1000/3 при изучении платформенных областей </a:t>
            </a:r>
            <a:r>
              <a:rPr lang="ru-RU" dirty="0" smtClean="0"/>
              <a:t>России</a:t>
            </a:r>
            <a:endParaRPr lang="ru-RU" dirty="0"/>
          </a:p>
        </p:txBody>
      </p:sp>
      <p:pic>
        <p:nvPicPr>
          <p:cNvPr id="8" name="Picture 3" descr="F:\БЖМ\Виды поля БЖМ\вид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/>
          <a:stretch/>
        </p:blipFill>
        <p:spPr bwMode="auto">
          <a:xfrm>
            <a:off x="0" y="5063248"/>
            <a:ext cx="9144000" cy="179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39952" y="6447944"/>
            <a:ext cx="4868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Брикетно-</a:t>
            </a:r>
            <a:r>
              <a:rPr lang="ru-RU" sz="1400" b="1" dirty="0" err="1">
                <a:solidFill>
                  <a:schemeClr val="bg1"/>
                </a:solidFill>
              </a:rPr>
              <a:t>Желтухинское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U-Mo-Re</a:t>
            </a:r>
            <a:r>
              <a:rPr lang="ru-RU" sz="1400" b="1" dirty="0">
                <a:solidFill>
                  <a:schemeClr val="bg1"/>
                </a:solidFill>
              </a:rPr>
              <a:t> месторождение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/>
              <a:t>Состояние мелкомасштабной геологической изученности России</a:t>
            </a:r>
            <a:endParaRPr lang="ru-RU" sz="1800" b="1" dirty="0"/>
          </a:p>
        </p:txBody>
      </p:sp>
      <p:pic>
        <p:nvPicPr>
          <p:cNvPr id="6" name="Picture 6" descr="C:\Users\vera_golovenko\Desktop\объяснялка Морозов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22743" cy="519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51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/>
              <a:t>Комплексное </a:t>
            </a:r>
            <a:r>
              <a:rPr lang="en-US" sz="1800" b="1" dirty="0" smtClean="0"/>
              <a:t>U-Mo-Re</a:t>
            </a:r>
            <a:r>
              <a:rPr lang="ru-RU" sz="1800" b="1" dirty="0" smtClean="0"/>
              <a:t> оруденение на листе </a:t>
            </a:r>
            <a:r>
              <a:rPr lang="en-US" sz="1800" b="1" dirty="0" smtClean="0"/>
              <a:t>N-37</a:t>
            </a:r>
            <a:r>
              <a:rPr lang="ru-RU" sz="1800" b="1" dirty="0" smtClean="0"/>
              <a:t> (Москва)</a:t>
            </a: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29833" y="1697507"/>
            <a:ext cx="29819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Подмосковный </a:t>
            </a:r>
          </a:p>
          <a:p>
            <a:r>
              <a:rPr lang="ru-RU" dirty="0" smtClean="0"/>
              <a:t>потенциально </a:t>
            </a:r>
          </a:p>
          <a:p>
            <a:r>
              <a:rPr lang="ru-RU" dirty="0" err="1" smtClean="0"/>
              <a:t>урановорудный</a:t>
            </a:r>
            <a:r>
              <a:rPr lang="ru-RU" dirty="0" smtClean="0"/>
              <a:t> район.</a:t>
            </a:r>
          </a:p>
          <a:p>
            <a:r>
              <a:rPr lang="ru-RU" dirty="0" smtClean="0"/>
              <a:t>Два месторождения </a:t>
            </a:r>
          </a:p>
          <a:p>
            <a:r>
              <a:rPr lang="ru-RU" dirty="0" smtClean="0"/>
              <a:t>Бельское и </a:t>
            </a:r>
          </a:p>
          <a:p>
            <a:r>
              <a:rPr lang="ru-RU" dirty="0" smtClean="0"/>
              <a:t>Брикетно-</a:t>
            </a:r>
            <a:r>
              <a:rPr lang="ru-RU" dirty="0" err="1" smtClean="0"/>
              <a:t>Желтухинское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многочисленные </a:t>
            </a:r>
          </a:p>
          <a:p>
            <a:r>
              <a:rPr lang="ru-RU" dirty="0" smtClean="0"/>
              <a:t>проявления, пункты</a:t>
            </a:r>
          </a:p>
          <a:p>
            <a:r>
              <a:rPr lang="ru-RU" dirty="0" smtClean="0"/>
              <a:t>минерализации и аномалии</a:t>
            </a:r>
            <a:endParaRPr lang="ru-RU" dirty="0"/>
          </a:p>
        </p:txBody>
      </p:sp>
      <p:pic>
        <p:nvPicPr>
          <p:cNvPr id="6" name="Picture 2" descr="F:\Ст Пуговкин 2014\статья регионал геол\Финальный вариант\Рис 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4" b="21022"/>
          <a:stretch/>
        </p:blipFill>
        <p:spPr bwMode="auto">
          <a:xfrm>
            <a:off x="179512" y="1401666"/>
            <a:ext cx="5743913" cy="37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671" y="5301208"/>
            <a:ext cx="8052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Схема размещения Подмосковного потенциального </a:t>
            </a:r>
            <a:r>
              <a:rPr lang="ru-RU" dirty="0" err="1"/>
              <a:t>урановорудного</a:t>
            </a:r>
            <a:r>
              <a:rPr lang="ru-RU" dirty="0"/>
              <a:t> района, </a:t>
            </a:r>
            <a:endParaRPr lang="ru-RU" dirty="0" smtClean="0"/>
          </a:p>
          <a:p>
            <a:pPr algn="ctr"/>
            <a:r>
              <a:rPr lang="ru-RU" dirty="0" smtClean="0"/>
              <a:t>составленная </a:t>
            </a:r>
            <a:r>
              <a:rPr lang="ru-RU" dirty="0"/>
              <a:t>на палеогеографической схеме </a:t>
            </a:r>
            <a:r>
              <a:rPr lang="ru-RU" dirty="0" err="1"/>
              <a:t>ранневизейской</a:t>
            </a:r>
            <a:r>
              <a:rPr lang="ru-RU" dirty="0"/>
              <a:t> эпохи </a:t>
            </a:r>
            <a:endParaRPr lang="ru-RU" dirty="0" smtClean="0"/>
          </a:p>
          <a:p>
            <a:pPr algn="ctr"/>
            <a:r>
              <a:rPr lang="ru-RU" dirty="0" smtClean="0"/>
              <a:t>(по </a:t>
            </a:r>
            <a:r>
              <a:rPr lang="ru-RU" dirty="0"/>
              <a:t>материалам ФГУП “ВСЕГЕИ” и ФГУГП “</a:t>
            </a:r>
            <a:r>
              <a:rPr lang="ru-RU" dirty="0" err="1"/>
              <a:t>Урангео</a:t>
            </a:r>
            <a:r>
              <a:rPr lang="ru-RU" dirty="0" smtClean="0"/>
              <a:t>”)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2132856"/>
            <a:ext cx="2664296" cy="288032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45" y="-171400"/>
            <a:ext cx="8229600" cy="9521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/>
              <a:t>Рений в уран-</a:t>
            </a:r>
            <a:r>
              <a:rPr lang="ru-RU" sz="1800" b="1" dirty="0" err="1" smtClean="0"/>
              <a:t>полиэлементных</a:t>
            </a:r>
            <a:r>
              <a:rPr lang="ru-RU" sz="1800" b="1" dirty="0" smtClean="0"/>
              <a:t> рудах Подмосковного района</a:t>
            </a: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532" y="5590981"/>
            <a:ext cx="830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Применение: </a:t>
            </a:r>
            <a:r>
              <a:rPr lang="ru-RU" dirty="0" smtClean="0"/>
              <a:t>жаропрочные </a:t>
            </a:r>
            <a:r>
              <a:rPr lang="ru-RU" dirty="0" err="1" smtClean="0"/>
              <a:t>спецсплавы</a:t>
            </a:r>
            <a:r>
              <a:rPr lang="ru-RU" b="1" dirty="0" smtClean="0"/>
              <a:t>, </a:t>
            </a:r>
            <a:r>
              <a:rPr lang="ru-RU" dirty="0" err="1" smtClean="0"/>
              <a:t>платино-рениевые</a:t>
            </a:r>
            <a:r>
              <a:rPr lang="ru-RU" dirty="0" smtClean="0"/>
              <a:t> катализаторы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риформинга</a:t>
            </a:r>
            <a:r>
              <a:rPr lang="ru-RU" dirty="0" smtClean="0"/>
              <a:t> нефти, электроника </a:t>
            </a:r>
            <a:r>
              <a:rPr lang="ru-RU" dirty="0"/>
              <a:t>и </a:t>
            </a:r>
            <a:r>
              <a:rPr lang="ru-RU" dirty="0" smtClean="0"/>
              <a:t>электротехника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061" y="1219399"/>
            <a:ext cx="119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Re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642" y="2302421"/>
            <a:ext cx="876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Рений редкий рассеянный металл </a:t>
            </a:r>
            <a:r>
              <a:rPr lang="ru-RU" dirty="0"/>
              <a:t>(</a:t>
            </a:r>
            <a:r>
              <a:rPr lang="ru-RU" dirty="0" err="1"/>
              <a:t>кларк</a:t>
            </a:r>
            <a:r>
              <a:rPr lang="ru-RU" dirty="0"/>
              <a:t> </a:t>
            </a:r>
            <a:r>
              <a:rPr lang="en-US" dirty="0"/>
              <a:t>Re</a:t>
            </a:r>
            <a:r>
              <a:rPr lang="ru-RU" dirty="0"/>
              <a:t> – 1х10</a:t>
            </a:r>
            <a:r>
              <a:rPr lang="ru-RU" baseline="30000" dirty="0"/>
              <a:t>–7</a:t>
            </a:r>
            <a:r>
              <a:rPr lang="ru-RU" dirty="0"/>
              <a:t> </a:t>
            </a:r>
            <a:r>
              <a:rPr lang="ru-RU" dirty="0" smtClean="0"/>
              <a:t>%). Не образует  самостоятельных месторождений.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1441" y="1098902"/>
            <a:ext cx="6449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уран-</a:t>
            </a:r>
            <a:r>
              <a:rPr lang="ru-RU" dirty="0" err="1" smtClean="0"/>
              <a:t>полиэлементых</a:t>
            </a:r>
            <a:r>
              <a:rPr lang="ru-RU" dirty="0" smtClean="0"/>
              <a:t> рудах Подмосковного района, </a:t>
            </a:r>
          </a:p>
          <a:p>
            <a:r>
              <a:rPr lang="ru-RU" dirty="0" smtClean="0"/>
              <a:t>на Бельском и Брикетно-</a:t>
            </a:r>
            <a:r>
              <a:rPr lang="ru-RU" dirty="0" err="1" smtClean="0"/>
              <a:t>Желтухинском</a:t>
            </a:r>
            <a:r>
              <a:rPr lang="ru-RU" dirty="0" smtClean="0"/>
              <a:t> месторождениях </a:t>
            </a:r>
          </a:p>
          <a:p>
            <a:r>
              <a:rPr lang="ru-RU" dirty="0" smtClean="0"/>
              <a:t>были обнаружены высокие содержания </a:t>
            </a:r>
            <a:r>
              <a:rPr lang="en-US" dirty="0" smtClean="0"/>
              <a:t>Re</a:t>
            </a:r>
            <a:r>
              <a:rPr lang="ru-RU" dirty="0" smtClean="0"/>
              <a:t> (0,1-150 г/т)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9101" y="3068960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Основные источники 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3501008"/>
            <a:ext cx="3393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медно-молибденовые 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медно-порфировые руды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168" y="4195930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  медистые песчаники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5895" y="3432356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>
                <a:solidFill>
                  <a:srgbClr val="0070C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глеродистые сланцы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168" y="4575318"/>
            <a:ext cx="422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  эпигенетические урановые руды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0107" y="4359828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>
                <a:solidFill>
                  <a:srgbClr val="0070C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гли и углеводороды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5380" y="4693964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0070C0"/>
                </a:solidFill>
              </a:rPr>
              <a:t>одземные воды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7563" y="4054125"/>
            <a:ext cx="389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 органогенно-фосфатные руды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0026" y="3131676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Нетрадиционные источники</a:t>
            </a:r>
            <a:endParaRPr lang="ru-RU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5045" y="980728"/>
            <a:ext cx="1296144" cy="1159679"/>
          </a:xfrm>
          <a:prstGeom prst="rect">
            <a:avLst/>
          </a:prstGeom>
          <a:noFill/>
          <a:ln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331639" y="5074446"/>
            <a:ext cx="661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Спрос на рений достаточно высок и продолжает </a:t>
            </a:r>
            <a:r>
              <a:rPr lang="ru-RU" b="1" dirty="0" smtClean="0"/>
              <a:t>расти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040107" y="3765375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 фумарольные газы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0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4664"/>
            <a:ext cx="8229600" cy="4046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/>
              <a:t>Прогнозирование </a:t>
            </a:r>
            <a:r>
              <a:rPr lang="ru-RU" sz="1800" b="1" dirty="0" err="1" smtClean="0"/>
              <a:t>рениевых</a:t>
            </a:r>
            <a:r>
              <a:rPr lang="ru-RU" sz="1800" b="1" dirty="0" smtClean="0"/>
              <a:t> объектов на территории России</a:t>
            </a:r>
            <a:endParaRPr lang="ru-RU" sz="1800" b="1" dirty="0"/>
          </a:p>
        </p:txBody>
      </p:sp>
      <p:pic>
        <p:nvPicPr>
          <p:cNvPr id="3" name="Picture 2" descr="C:\Documents and Settings\svatoslav_engalychev\Рабочий стол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24744"/>
            <a:ext cx="4453830" cy="26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svatoslav_engalychev\Рабочий стол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7" y="2879507"/>
            <a:ext cx="4590269" cy="303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4214810" y="3839388"/>
            <a:ext cx="608065" cy="31861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57158" y="2053438"/>
            <a:ext cx="608065" cy="31861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2066" y="1553372"/>
            <a:ext cx="391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Минерально-сырьевая база </a:t>
            </a:r>
          </a:p>
          <a:p>
            <a:r>
              <a:rPr lang="ru-RU" b="1" dirty="0">
                <a:solidFill>
                  <a:srgbClr val="0070C0"/>
                </a:solidFill>
              </a:rPr>
              <a:t>р</a:t>
            </a:r>
            <a:r>
              <a:rPr lang="ru-RU" b="1" dirty="0" smtClean="0">
                <a:solidFill>
                  <a:srgbClr val="0070C0"/>
                </a:solidFill>
              </a:rPr>
              <a:t>ения в Росси не сформирована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156748"/>
            <a:ext cx="3725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настоящее время требуется</a:t>
            </a:r>
          </a:p>
          <a:p>
            <a:r>
              <a:rPr lang="ru-RU" dirty="0" smtClean="0"/>
              <a:t>проведение работ по поиску рения,</a:t>
            </a:r>
          </a:p>
          <a:p>
            <a:r>
              <a:rPr lang="ru-RU" dirty="0" smtClean="0"/>
              <a:t>и в части при проведении</a:t>
            </a:r>
          </a:p>
          <a:p>
            <a:r>
              <a:rPr lang="ru-RU" dirty="0" smtClean="0"/>
              <a:t>геолого-съемочных работах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9059" y="2365301"/>
            <a:ext cx="411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Металлогения </a:t>
            </a:r>
            <a:r>
              <a:rPr lang="en-US" b="1" dirty="0" smtClean="0">
                <a:solidFill>
                  <a:srgbClr val="0070C0"/>
                </a:solidFill>
              </a:rPr>
              <a:t>Re</a:t>
            </a:r>
            <a:r>
              <a:rPr lang="ru-RU" b="1" dirty="0" smtClean="0">
                <a:solidFill>
                  <a:srgbClr val="0070C0"/>
                </a:solidFill>
              </a:rPr>
              <a:t> не разработана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087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/>
              <a:t>Комплексное (</a:t>
            </a:r>
            <a:r>
              <a:rPr lang="en-US" sz="1800" b="1" dirty="0" smtClean="0"/>
              <a:t>U-Mo-Re</a:t>
            </a:r>
            <a:r>
              <a:rPr lang="ru-RU" sz="1800" b="1" dirty="0" smtClean="0"/>
              <a:t>)</a:t>
            </a:r>
            <a:r>
              <a:rPr lang="en-US" sz="1800" b="1" dirty="0" smtClean="0"/>
              <a:t> </a:t>
            </a:r>
            <a:r>
              <a:rPr lang="ru-RU" sz="1800" b="1" dirty="0" smtClean="0"/>
              <a:t>Брикетно-</a:t>
            </a:r>
            <a:r>
              <a:rPr lang="ru-RU" sz="1800" b="1" dirty="0" err="1" smtClean="0"/>
              <a:t>Желтухинское</a:t>
            </a:r>
            <a:r>
              <a:rPr lang="ru-RU" sz="1800" b="1" dirty="0" smtClean="0"/>
              <a:t> месторождение - эталонный объект Подмосковного района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/>
              <a:t>Схема Брикетно-</a:t>
            </a:r>
            <a:r>
              <a:rPr lang="ru-RU" sz="1400" b="1" dirty="0" err="1" smtClean="0"/>
              <a:t>Желтухинского</a:t>
            </a:r>
            <a:r>
              <a:rPr lang="ru-RU" sz="1400" b="1" dirty="0" smtClean="0"/>
              <a:t> месторождения</a:t>
            </a:r>
            <a:endParaRPr lang="ru-RU" sz="1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734" y="1808001"/>
            <a:ext cx="4041775" cy="639762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Геологический разрез</a:t>
            </a:r>
            <a:endParaRPr lang="ru-RU" sz="1400" b="1" dirty="0"/>
          </a:p>
        </p:txBody>
      </p:sp>
      <p:pic>
        <p:nvPicPr>
          <p:cNvPr id="3074" name="Picture 2" descr="F:\Ст Пуговкин 2014\статья регионал геол\Финальный вариант\Рис_2.t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095" y="2290892"/>
            <a:ext cx="4039985" cy="37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Ст Пуговкин 2014\статья регионал геол\Финальный вариант\Рис_3.t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564904"/>
            <a:ext cx="4041775" cy="201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6040222"/>
            <a:ext cx="6906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(</a:t>
            </a:r>
            <a:r>
              <a:rPr lang="ru-RU" sz="1600" b="1" dirty="0"/>
              <a:t>составлена по материалам ФГУП “ВСЕГЕИ” и ФГУГП “</a:t>
            </a:r>
            <a:r>
              <a:rPr lang="ru-RU" sz="1600" b="1" dirty="0" err="1"/>
              <a:t>Урангео</a:t>
            </a:r>
            <a:r>
              <a:rPr lang="ru-RU" sz="1600" b="1" dirty="0"/>
              <a:t>”)</a:t>
            </a:r>
            <a:endParaRPr lang="ru-RU" sz="16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4941168"/>
            <a:ext cx="4203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Представления о генезисе оруденения</a:t>
            </a:r>
          </a:p>
          <a:p>
            <a:pPr marL="285750" indent="-285750">
              <a:buFontTx/>
              <a:buChar char="-"/>
            </a:pPr>
            <a:r>
              <a:rPr lang="ru-RU" sz="1400" dirty="0" err="1" smtClean="0"/>
              <a:t>син</a:t>
            </a:r>
            <a:r>
              <a:rPr lang="ru-RU" sz="1400" dirty="0" smtClean="0"/>
              <a:t>-диагенез (Расулова С.Д.)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эпигенез (Грушевой Г.В., </a:t>
            </a:r>
            <a:r>
              <a:rPr lang="ru-RU" sz="1400" dirty="0" err="1" smtClean="0"/>
              <a:t>Алтунин</a:t>
            </a:r>
            <a:r>
              <a:rPr lang="ru-RU" sz="1400" dirty="0" smtClean="0"/>
              <a:t> и др.)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гидротермальный (Кременецкий А.А. и др.)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1719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39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/>
              <a:t>Исследования на Брикетно-</a:t>
            </a:r>
            <a:r>
              <a:rPr lang="ru-RU" sz="1800" b="1" dirty="0" err="1" smtClean="0"/>
              <a:t>Желтухинском</a:t>
            </a:r>
            <a:r>
              <a:rPr lang="ru-RU" sz="1800" b="1" dirty="0" smtClean="0"/>
              <a:t> месторождении</a:t>
            </a:r>
            <a:br>
              <a:rPr lang="ru-RU" sz="1800" b="1" dirty="0" smtClean="0"/>
            </a:br>
            <a:r>
              <a:rPr lang="ru-RU" sz="1800" b="1" dirty="0" smtClean="0"/>
              <a:t>(Рязанская область)</a:t>
            </a:r>
            <a:endParaRPr lang="ru-RU" sz="1800" b="1" dirty="0"/>
          </a:p>
        </p:txBody>
      </p:sp>
      <p:pic>
        <p:nvPicPr>
          <p:cNvPr id="1026" name="Picture 2" descr="F:\БЖМ\Брикетное поле фото 2014\Панорама1\просто фото\IMG_40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15330" r="-191" b="36467"/>
          <a:stretch/>
        </p:blipFill>
        <p:spPr bwMode="auto">
          <a:xfrm>
            <a:off x="570312" y="4509120"/>
            <a:ext cx="55770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БЖМ\Шлифы фото\image000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43" y="2036976"/>
            <a:ext cx="2445916" cy="18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БЖМ\Шлифы фото\image001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000504"/>
            <a:ext cx="2450738" cy="183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БЖМ\Переслал фото Карасю\IMG_41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" r="35233" b="4523"/>
          <a:stretch/>
        </p:blipFill>
        <p:spPr bwMode="auto">
          <a:xfrm>
            <a:off x="4572000" y="2148585"/>
            <a:ext cx="1708298" cy="17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БЖМ\Переслал фото Карасю\IMG_416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3"/>
          <a:stretch/>
        </p:blipFill>
        <p:spPr bwMode="auto">
          <a:xfrm>
            <a:off x="179512" y="2159091"/>
            <a:ext cx="1917254" cy="17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6217567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Буровые работы на участке СПВ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6066" y="4025483"/>
            <a:ext cx="6094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/>
              <a:t>Брекчированные</a:t>
            </a:r>
            <a:r>
              <a:rPr lang="ru-RU" sz="1400" b="1" dirty="0" smtClean="0"/>
              <a:t> карбонатные породы в породах «известкового фундамента» (</a:t>
            </a:r>
            <a:r>
              <a:rPr lang="en-US" sz="1400" b="1" dirty="0" smtClean="0"/>
              <a:t>D3 – </a:t>
            </a:r>
            <a:r>
              <a:rPr lang="ru-RU" sz="1400" b="1" dirty="0" smtClean="0"/>
              <a:t>С1)</a:t>
            </a:r>
            <a:r>
              <a:rPr lang="en-US" sz="1400" b="1" dirty="0" smtClean="0"/>
              <a:t> </a:t>
            </a:r>
            <a:r>
              <a:rPr lang="ru-RU" sz="1400" b="1" dirty="0" smtClean="0"/>
              <a:t>под рудными (</a:t>
            </a:r>
            <a:r>
              <a:rPr lang="en-US" sz="1400" b="1" dirty="0" smtClean="0"/>
              <a:t>U-Mo-Re</a:t>
            </a:r>
            <a:r>
              <a:rPr lang="ru-RU" sz="1400" b="1" dirty="0" smtClean="0"/>
              <a:t>) залежами</a:t>
            </a:r>
            <a:endParaRPr lang="ru-RU" sz="1400" b="1" dirty="0"/>
          </a:p>
        </p:txBody>
      </p:sp>
      <p:pic>
        <p:nvPicPr>
          <p:cNvPr id="1034" name="Picture 10" descr="F:\БЖМ\Образцы БЖМ фото\32\IMG_41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30" y="2148585"/>
            <a:ext cx="2374657" cy="17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74872" y="5838188"/>
            <a:ext cx="28334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/>
              <a:t>Брекчиевые</a:t>
            </a:r>
            <a:r>
              <a:rPr lang="ru-RU" sz="1400" b="1" dirty="0" smtClean="0"/>
              <a:t> и «флюидные» </a:t>
            </a:r>
          </a:p>
          <a:p>
            <a:pPr algn="ctr"/>
            <a:r>
              <a:rPr lang="ru-RU" sz="1400" b="1" dirty="0" smtClean="0"/>
              <a:t>текстуры в породах «известкового фундамента»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9825" y="1396608"/>
            <a:ext cx="8002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На месторождении проводятся работы ФГУП «ИМРГЭ» по апробации методики</a:t>
            </a:r>
          </a:p>
          <a:p>
            <a:r>
              <a:rPr lang="ru-RU" sz="1600" dirty="0" smtClean="0"/>
              <a:t>скважинного  подземного выщелачивания (СПВ)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387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" y="404664"/>
            <a:ext cx="8229600" cy="6914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/>
              <a:t>Металлогенические исследования на</a:t>
            </a:r>
            <a:br>
              <a:rPr lang="ru-RU" sz="1800" b="1" dirty="0" smtClean="0"/>
            </a:br>
            <a:r>
              <a:rPr lang="ru-RU" sz="1800" b="1" dirty="0" smtClean="0"/>
              <a:t>уран-</a:t>
            </a:r>
            <a:r>
              <a:rPr lang="ru-RU" sz="1800" b="1" dirty="0" err="1" smtClean="0"/>
              <a:t>редкометалльное</a:t>
            </a:r>
            <a:r>
              <a:rPr lang="ru-RU" sz="1800" b="1" dirty="0" smtClean="0"/>
              <a:t> оруденение на листе </a:t>
            </a:r>
            <a:r>
              <a:rPr lang="en-US" sz="1800" b="1" dirty="0" smtClean="0"/>
              <a:t>N-37 (</a:t>
            </a:r>
            <a:r>
              <a:rPr lang="ru-RU" sz="1800" b="1" dirty="0" smtClean="0"/>
              <a:t>Москва</a:t>
            </a:r>
            <a:r>
              <a:rPr lang="en-US" sz="1800" b="1" dirty="0" smtClean="0"/>
              <a:t>)</a:t>
            </a:r>
            <a:endParaRPr lang="ru-RU" sz="1800" b="1" dirty="0"/>
          </a:p>
        </p:txBody>
      </p:sp>
      <p:pic>
        <p:nvPicPr>
          <p:cNvPr id="3" name="Picture 2" descr="C:\Documents and Settings\svatoslav_engalychev\Рабочий стол\Схема по листу N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458774" cy="51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Ст Пуговкин 2014\статья регионал геол\Финальный вариант\Рис 4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410" r="1950"/>
          <a:stretch/>
        </p:blipFill>
        <p:spPr bwMode="auto">
          <a:xfrm>
            <a:off x="4500562" y="1701665"/>
            <a:ext cx="4455994" cy="274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20556721">
            <a:off x="3500430" y="3000372"/>
            <a:ext cx="934426" cy="35719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071810"/>
            <a:ext cx="2643206" cy="1428760"/>
          </a:xfrm>
          <a:prstGeom prst="rect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69693" y="4797152"/>
            <a:ext cx="403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Фрагмент прогнозной на </a:t>
            </a:r>
            <a:r>
              <a:rPr lang="en-US" dirty="0"/>
              <a:t>U-Mo-Re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оруденение карты листа </a:t>
            </a:r>
            <a:r>
              <a:rPr lang="en-US" dirty="0"/>
              <a:t>N-37 (</a:t>
            </a:r>
            <a:r>
              <a:rPr lang="ru-RU" dirty="0"/>
              <a:t>Москва</a:t>
            </a:r>
            <a:r>
              <a:rPr lang="en-US" dirty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071" y="260648"/>
            <a:ext cx="8229600" cy="8354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/>
              <a:t>Методика, использованная при составлении прогнозно-металлогенической карты на </a:t>
            </a:r>
            <a:r>
              <a:rPr lang="en-US" sz="1800" b="1" dirty="0" smtClean="0"/>
              <a:t>U-Mo</a:t>
            </a:r>
            <a:r>
              <a:rPr lang="ru-RU" sz="1800" b="1" dirty="0" smtClean="0"/>
              <a:t>-</a:t>
            </a:r>
            <a:r>
              <a:rPr lang="en-US" sz="1800" b="1" dirty="0" smtClean="0"/>
              <a:t>R</a:t>
            </a:r>
            <a:r>
              <a:rPr lang="en-US" sz="1800" b="1" dirty="0"/>
              <a:t>e</a:t>
            </a:r>
            <a:r>
              <a:rPr lang="en-US" sz="1800" b="1" dirty="0" smtClean="0"/>
              <a:t> </a:t>
            </a:r>
            <a:r>
              <a:rPr lang="ru-RU" sz="1800" b="1" dirty="0" smtClean="0"/>
              <a:t>оруденение</a:t>
            </a:r>
            <a:endParaRPr lang="ru-RU" sz="18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1" y="1323306"/>
            <a:ext cx="26765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357298"/>
            <a:ext cx="27066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1" y="3099925"/>
            <a:ext cx="265747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7" y="4801140"/>
            <a:ext cx="26701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46" y="1368924"/>
            <a:ext cx="26463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857760"/>
            <a:ext cx="2646363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46" y="4814104"/>
            <a:ext cx="2676525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99" y="3099925"/>
            <a:ext cx="267017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2976" y="2725068"/>
            <a:ext cx="2542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Месторождения, рудопроявления, пункты </a:t>
            </a:r>
          </a:p>
          <a:p>
            <a:pPr algn="ctr"/>
            <a:r>
              <a:rPr lang="ru-RU" sz="1000" dirty="0" smtClean="0"/>
              <a:t>минерализации, аномалии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23120" y="2702809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err="1" smtClean="0"/>
              <a:t>Овоиды</a:t>
            </a:r>
            <a:r>
              <a:rPr lang="ru-RU" sz="1000" dirty="0" smtClean="0"/>
              <a:t> </a:t>
            </a:r>
            <a:r>
              <a:rPr lang="ru-RU" sz="1000" dirty="0"/>
              <a:t>диаметр </a:t>
            </a:r>
            <a:r>
              <a:rPr lang="ru-RU" sz="1000" dirty="0" smtClean="0"/>
              <a:t>до 40 км и более, с </a:t>
            </a:r>
          </a:p>
          <a:p>
            <a:pPr algn="ctr"/>
            <a:r>
              <a:rPr lang="ru-RU" sz="1000" dirty="0" smtClean="0"/>
              <a:t>коэффициент </a:t>
            </a:r>
            <a:r>
              <a:rPr lang="ru-RU" sz="1000" dirty="0"/>
              <a:t>эллиптичности </a:t>
            </a:r>
            <a:r>
              <a:rPr lang="ru-RU" sz="1000" dirty="0" smtClean="0"/>
              <a:t>порядка 0,8 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27934" y="2738268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Линеаменты и кольцевые </a:t>
            </a:r>
            <a:r>
              <a:rPr lang="ru-RU" sz="1000" dirty="0" err="1" smtClean="0"/>
              <a:t>морфоструктуры</a:t>
            </a:r>
            <a:endParaRPr lang="ru-RU" sz="1000" dirty="0" smtClean="0"/>
          </a:p>
          <a:p>
            <a:pPr algn="ctr"/>
            <a:r>
              <a:rPr lang="ru-RU" sz="1000" dirty="0" smtClean="0"/>
              <a:t>по дешифрированию МКЗ </a:t>
            </a:r>
            <a:r>
              <a:rPr lang="en-US" sz="1000" dirty="0" smtClean="0"/>
              <a:t>Landsat-7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50947" y="4467663"/>
            <a:ext cx="26901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Участки повышенной плотности линеаментов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25867" y="4470722"/>
            <a:ext cx="26837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Комплекс гидрогеологических признаков,</a:t>
            </a:r>
          </a:p>
          <a:p>
            <a:pPr algn="ctr"/>
            <a:r>
              <a:rPr lang="ru-RU" sz="1000" dirty="0" smtClean="0"/>
              <a:t>Температура</a:t>
            </a:r>
            <a:r>
              <a:rPr lang="ru-RU" sz="1000" dirty="0"/>
              <a:t> </a:t>
            </a:r>
            <a:r>
              <a:rPr lang="ru-RU" sz="1000" dirty="0" smtClean="0"/>
              <a:t>и состав подземных вод, радон</a:t>
            </a:r>
          </a:p>
          <a:p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869375" y="6209252"/>
            <a:ext cx="17187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Система </a:t>
            </a:r>
            <a:r>
              <a:rPr lang="ru-RU" sz="1000" dirty="0" err="1" smtClean="0"/>
              <a:t>палеодолин</a:t>
            </a:r>
            <a:r>
              <a:rPr lang="ru-RU" sz="1000" dirty="0" smtClean="0"/>
              <a:t>  (визе)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36812" y="4501687"/>
            <a:ext cx="1402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Строение фундамента</a:t>
            </a:r>
            <a:endParaRPr lang="ru-RU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73104" y="6246093"/>
            <a:ext cx="16482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Поверхностное поле гелия</a:t>
            </a:r>
            <a:endParaRPr lang="ru-R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6286640" y="6216178"/>
            <a:ext cx="2472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Прогнозные площади</a:t>
            </a:r>
          </a:p>
          <a:p>
            <a:r>
              <a:rPr lang="ru-RU" sz="1000" dirty="0" smtClean="0"/>
              <a:t>на комплексное </a:t>
            </a:r>
            <a:r>
              <a:rPr lang="en-US" sz="1000" dirty="0" smtClean="0"/>
              <a:t>U-Mo-Re</a:t>
            </a:r>
            <a:r>
              <a:rPr lang="ru-RU" sz="1000" dirty="0" smtClean="0"/>
              <a:t> </a:t>
            </a:r>
            <a:r>
              <a:rPr lang="ru-RU" sz="1000" dirty="0" smtClean="0"/>
              <a:t>оруденение</a:t>
            </a:r>
            <a:endParaRPr lang="ru-RU" sz="1000" dirty="0"/>
          </a:p>
        </p:txBody>
      </p:sp>
      <p:pic>
        <p:nvPicPr>
          <p:cNvPr id="22" name="Рисунок 21"/>
          <p:cNvPicPr/>
          <p:nvPr/>
        </p:nvPicPr>
        <p:blipFill rotWithShape="1">
          <a:blip r:embed="rId10" cstate="print"/>
          <a:srcRect l="19559" t="29459" r="35713" b="41282"/>
          <a:stretch/>
        </p:blipFill>
        <p:spPr bwMode="auto">
          <a:xfrm>
            <a:off x="3286116" y="3071810"/>
            <a:ext cx="2657475" cy="1390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6597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669</TotalTime>
  <Words>798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Прогнозно-минерагенические исследования  на уран-редкометалльное сырье при создании Госгеолкарты-1000/3  (на примере листа N-37 (Москва)</vt:lpstr>
      <vt:lpstr>Состояние мелкомасштабной геологической изученности России</vt:lpstr>
      <vt:lpstr>Комплексное U-Mo-Re оруденение на листе N-37 (Москва)</vt:lpstr>
      <vt:lpstr>Рений в уран-полиэлементных рудах Подмосковного района</vt:lpstr>
      <vt:lpstr>Прогнозирование рениевых объектов на территории России</vt:lpstr>
      <vt:lpstr>Комплексное (U-Mo-Re) Брикетно-Желтухинское месторождение - эталонный объект Подмосковного района</vt:lpstr>
      <vt:lpstr>Исследования на Брикетно-Желтухинском месторождении (Рязанская область)</vt:lpstr>
      <vt:lpstr>Металлогенические исследования на уран-редкометалльное оруденение на листе N-37 (Москва)</vt:lpstr>
      <vt:lpstr>Методика, использованная при составлении прогнозно-металлогенической карты на U-Mo-Re оруденение</vt:lpstr>
      <vt:lpstr>Фрагмент прогнозной на U-Mo-Re оруденение карты листа N-37 (Москва)</vt:lpstr>
      <vt:lpstr>Геолого-структурные критерии локализации оруденения</vt:lpstr>
      <vt:lpstr>Многоуровневые урановые (уран - полиэлементные) районы Европейской части России. В поисках аналогов</vt:lpstr>
      <vt:lpstr>Основные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Прогнозно-минерагенические исследования на уран-редкометалльное сырье при создании Госгеолкарты-1000/3 (на примере листа N-37(Москва)</dc:title>
  <cp:lastModifiedBy>Svatoslav_Engalychev</cp:lastModifiedBy>
  <cp:revision>49</cp:revision>
  <dcterms:modified xsi:type="dcterms:W3CDTF">2015-04-08T09:45:08Z</dcterms:modified>
</cp:coreProperties>
</file>