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9" r:id="rId1"/>
  </p:sldMasterIdLst>
  <p:sldIdLst>
    <p:sldId id="256" r:id="rId2"/>
    <p:sldId id="257" r:id="rId3"/>
    <p:sldId id="259" r:id="rId4"/>
    <p:sldId id="258" r:id="rId5"/>
    <p:sldId id="263" r:id="rId6"/>
    <p:sldId id="261" r:id="rId7"/>
    <p:sldId id="264" r:id="rId8"/>
    <p:sldId id="262" r:id="rId9"/>
    <p:sldId id="266" r:id="rId10"/>
    <p:sldId id="270" r:id="rId11"/>
  </p:sldIdLst>
  <p:sldSz cx="12192000" cy="6858000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759859A-DAB5-4041-B4B4-9F906DB64973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CC027A0-EDF5-4651-88DC-FDC618B6FBB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9762374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9859A-DAB5-4041-B4B4-9F906DB64973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027A0-EDF5-4651-88DC-FDC618B6F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50284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9859A-DAB5-4041-B4B4-9F906DB64973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027A0-EDF5-4651-88DC-FDC618B6FBB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211306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9859A-DAB5-4041-B4B4-9F906DB64973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027A0-EDF5-4651-88DC-FDC618B6FBB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8457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9859A-DAB5-4041-B4B4-9F906DB64973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027A0-EDF5-4651-88DC-FDC618B6F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743193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9859A-DAB5-4041-B4B4-9F906DB64973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027A0-EDF5-4651-88DC-FDC618B6FBB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2961983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9859A-DAB5-4041-B4B4-9F906DB64973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027A0-EDF5-4651-88DC-FDC618B6FBB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3456004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9859A-DAB5-4041-B4B4-9F906DB64973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027A0-EDF5-4651-88DC-FDC618B6FBB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0991699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9859A-DAB5-4041-B4B4-9F906DB64973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027A0-EDF5-4651-88DC-FDC618B6FBB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053218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9859A-DAB5-4041-B4B4-9F906DB64973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027A0-EDF5-4651-88DC-FDC618B6F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80768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9859A-DAB5-4041-B4B4-9F906DB64973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027A0-EDF5-4651-88DC-FDC618B6FBB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3485786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9859A-DAB5-4041-B4B4-9F906DB64973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027A0-EDF5-4651-88DC-FDC618B6F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10468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9859A-DAB5-4041-B4B4-9F906DB64973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027A0-EDF5-4651-88DC-FDC618B6FBBC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8136459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9859A-DAB5-4041-B4B4-9F906DB64973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027A0-EDF5-4651-88DC-FDC618B6FBB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2035240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9859A-DAB5-4041-B4B4-9F906DB64973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027A0-EDF5-4651-88DC-FDC618B6F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838741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9859A-DAB5-4041-B4B4-9F906DB64973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027A0-EDF5-4651-88DC-FDC618B6FBB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987970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9859A-DAB5-4041-B4B4-9F906DB64973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027A0-EDF5-4651-88DC-FDC618B6F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591251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759859A-DAB5-4041-B4B4-9F906DB64973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CC027A0-EDF5-4651-88DC-FDC618B6F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584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0" r:id="rId1"/>
    <p:sldLayoutId id="2147484071" r:id="rId2"/>
    <p:sldLayoutId id="2147484072" r:id="rId3"/>
    <p:sldLayoutId id="2147484073" r:id="rId4"/>
    <p:sldLayoutId id="2147484074" r:id="rId5"/>
    <p:sldLayoutId id="2147484075" r:id="rId6"/>
    <p:sldLayoutId id="2147484076" r:id="rId7"/>
    <p:sldLayoutId id="2147484077" r:id="rId8"/>
    <p:sldLayoutId id="2147484078" r:id="rId9"/>
    <p:sldLayoutId id="2147484079" r:id="rId10"/>
    <p:sldLayoutId id="2147484080" r:id="rId11"/>
    <p:sldLayoutId id="2147484081" r:id="rId12"/>
    <p:sldLayoutId id="2147484082" r:id="rId13"/>
    <p:sldLayoutId id="2147484083" r:id="rId14"/>
    <p:sldLayoutId id="2147484084" r:id="rId15"/>
    <p:sldLayoutId id="2147484085" r:id="rId16"/>
    <p:sldLayoutId id="2147484086" r:id="rId17"/>
  </p:sldLayoutIdLst>
  <p:transition spd="slow">
    <p:push dir="u"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26064" y="1597794"/>
            <a:ext cx="7748336" cy="1742173"/>
          </a:xfrm>
        </p:spPr>
        <p:txBody>
          <a:bodyPr/>
          <a:lstStyle/>
          <a:p>
            <a:r>
              <a:rPr lang="ru-RU" sz="2800" dirty="0" smtClean="0"/>
              <a:t>Определение </a:t>
            </a:r>
            <a:br>
              <a:rPr lang="ru-RU" sz="2800" dirty="0" smtClean="0"/>
            </a:br>
            <a:r>
              <a:rPr lang="ru-RU" sz="2800" dirty="0" smtClean="0"/>
              <a:t>начальной максимальной цены контракта </a:t>
            </a:r>
            <a:br>
              <a:rPr lang="ru-RU" sz="2800" dirty="0" smtClean="0"/>
            </a:br>
            <a:r>
              <a:rPr lang="ru-RU" sz="2800" dirty="0" smtClean="0"/>
              <a:t>для объектов геологического картографирования масштабов 1:1000000 и 1:200000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Автор и докладчик: Ильчибакиева Эльвира</a:t>
            </a:r>
          </a:p>
          <a:p>
            <a:r>
              <a:rPr lang="ru-RU" dirty="0" smtClean="0"/>
              <a:t>ИАЦ «Минерал» </a:t>
            </a:r>
          </a:p>
          <a:p>
            <a:r>
              <a:rPr lang="ru-RU" dirty="0" smtClean="0"/>
              <a:t>ФГУНПП «Аэрогеология»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85889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77687" y="3541222"/>
            <a:ext cx="7664335" cy="2011680"/>
          </a:xfrm>
        </p:spPr>
        <p:txBody>
          <a:bodyPr>
            <a:normAutofit/>
          </a:bodyPr>
          <a:lstStyle/>
          <a:p>
            <a:endParaRPr lang="ru-RU" dirty="0"/>
          </a:p>
          <a:p>
            <a:r>
              <a:rPr lang="ru-RU" dirty="0" smtClean="0"/>
              <a:t>Если у Вас есть вопросы, пожелания, предложения, прошу обращаться по адресу электронной почты: </a:t>
            </a:r>
            <a:r>
              <a:rPr lang="en-US" dirty="0" smtClean="0"/>
              <a:t>Elvira@mineral.ru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97996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Основные регламентирующие документы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247" y="2603026"/>
            <a:ext cx="167375" cy="1673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72402" y="2490001"/>
            <a:ext cx="950414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dirty="0" smtClean="0">
                <a:effectLst/>
              </a:rPr>
              <a:t>Федеральный закон от 05.04.2013 г. № 44-ФЗ «О контрактной системе в сфере закупок товаров, работ, услуг для обеспечения государственных и муниципальных нужд».</a:t>
            </a:r>
          </a:p>
          <a:p>
            <a:pPr lvl="0" algn="just"/>
            <a:endParaRPr lang="ru-RU" dirty="0" smtClean="0">
              <a:effectLst/>
            </a:endParaRPr>
          </a:p>
          <a:p>
            <a:pPr lvl="0" algn="just"/>
            <a:r>
              <a:rPr lang="ru-RU" dirty="0" smtClean="0">
                <a:effectLst/>
              </a:rPr>
              <a:t>Методические рекомендации по применению методов определения начальной (максимальной) цены контракта, цены контакта, заключаемого с единственным поставщиком (подрядчиком, исполнителем), утвержденным приказом Минэкономразвития Российской Федерации от 02.10.2013 г. № 567.</a:t>
            </a:r>
          </a:p>
          <a:p>
            <a:pPr lvl="0" algn="just"/>
            <a:endParaRPr lang="ru-RU" dirty="0" smtClean="0">
              <a:effectLst/>
            </a:endParaRPr>
          </a:p>
          <a:p>
            <a:pPr algn="just"/>
            <a:r>
              <a:rPr lang="ru-RU" dirty="0"/>
              <a:t>Приказ Роснедра от 27.06.2014 г. № 368 «Об утверждении Рекомендаций по определению начальной (максимальной) цены на объекты государственного заказа по геологическому изучению недр и воспроизводству минерально-сырьевой базы, на создание и поставку научно-технической продукции за счет средств федерального бюджета в Федеральном агентстве по недропользованию».</a:t>
            </a: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249" y="4789903"/>
            <a:ext cx="167375" cy="1673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247" y="3425251"/>
            <a:ext cx="167375" cy="1673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716096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Параметры </a:t>
            </a:r>
            <a:r>
              <a:rPr lang="ru-RU" dirty="0" smtClean="0"/>
              <a:t>идентификации </a:t>
            </a:r>
            <a:r>
              <a:rPr lang="ru-RU" dirty="0"/>
              <a:t>объекта региональных работ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Blip>
                <a:blip r:embed="rId2"/>
              </a:buBlip>
            </a:pPr>
            <a:r>
              <a:rPr lang="ru-RU" dirty="0" smtClean="0"/>
              <a:t>Стадия ГРР</a:t>
            </a:r>
          </a:p>
          <a:p>
            <a:pPr>
              <a:buBlip>
                <a:blip r:embed="rId2"/>
              </a:buBlip>
            </a:pPr>
            <a:r>
              <a:rPr lang="ru-RU" dirty="0" smtClean="0"/>
              <a:t>Направление работ</a:t>
            </a:r>
          </a:p>
          <a:p>
            <a:pPr>
              <a:buBlip>
                <a:blip r:embed="rId2"/>
              </a:buBlip>
            </a:pPr>
            <a:r>
              <a:rPr lang="ru-RU" dirty="0" smtClean="0"/>
              <a:t>Наименование объекта</a:t>
            </a:r>
          </a:p>
          <a:p>
            <a:pPr>
              <a:buBlip>
                <a:blip r:embed="rId2"/>
              </a:buBlip>
            </a:pPr>
            <a:r>
              <a:rPr lang="ru-RU" dirty="0" smtClean="0"/>
              <a:t>Идентификационные номера объекта</a:t>
            </a:r>
          </a:p>
          <a:p>
            <a:pPr>
              <a:buBlip>
                <a:blip r:embed="rId2"/>
              </a:buBlip>
            </a:pPr>
            <a:r>
              <a:rPr lang="ru-RU" dirty="0" smtClean="0"/>
              <a:t>Ожидаемый результат работ</a:t>
            </a:r>
          </a:p>
          <a:p>
            <a:pPr>
              <a:buBlip>
                <a:blip r:embed="rId2"/>
              </a:buBlip>
            </a:pPr>
            <a:r>
              <a:rPr lang="ru-RU" dirty="0" smtClean="0"/>
              <a:t>Исполнитель работ</a:t>
            </a:r>
          </a:p>
          <a:p>
            <a:pPr>
              <a:buBlip>
                <a:blip r:embed="rId2"/>
              </a:buBlip>
            </a:pPr>
            <a:r>
              <a:rPr lang="ru-RU" dirty="0" smtClean="0"/>
              <a:t>Сроки проведения работ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8294" y="2685449"/>
            <a:ext cx="4718304" cy="3310128"/>
          </a:xfrm>
        </p:spPr>
        <p:txBody>
          <a:bodyPr>
            <a:normAutofit fontScale="92500" lnSpcReduction="20000"/>
          </a:bodyPr>
          <a:lstStyle/>
          <a:p>
            <a:pPr>
              <a:buBlip>
                <a:blip r:embed="rId2"/>
              </a:buBlip>
            </a:pPr>
            <a:r>
              <a:rPr lang="ru-RU" dirty="0"/>
              <a:t>Территория проведения работ</a:t>
            </a:r>
          </a:p>
          <a:p>
            <a:pPr>
              <a:buBlip>
                <a:blip r:embed="rId2"/>
              </a:buBlip>
            </a:pPr>
            <a:r>
              <a:rPr lang="ru-RU" dirty="0"/>
              <a:t>Административные единицы</a:t>
            </a:r>
          </a:p>
          <a:p>
            <a:pPr>
              <a:buBlip>
                <a:blip r:embed="rId2"/>
              </a:buBlip>
            </a:pPr>
            <a:r>
              <a:rPr lang="ru-RU" dirty="0"/>
              <a:t>Площадь работ </a:t>
            </a:r>
          </a:p>
          <a:p>
            <a:pPr>
              <a:buBlip>
                <a:blip r:embed="rId2"/>
              </a:buBlip>
            </a:pPr>
            <a:r>
              <a:rPr lang="ru-RU" dirty="0"/>
              <a:t>Стоимость транспортировки грузов и персонала</a:t>
            </a:r>
          </a:p>
          <a:p>
            <a:pPr>
              <a:buBlip>
                <a:blip r:embed="rId2"/>
              </a:buBlip>
            </a:pPr>
            <a:r>
              <a:rPr lang="ru-RU" dirty="0"/>
              <a:t>Общая стоимость работ</a:t>
            </a:r>
          </a:p>
          <a:p>
            <a:pPr>
              <a:buBlip>
                <a:blip r:embed="rId2"/>
              </a:buBlip>
            </a:pPr>
            <a:r>
              <a:rPr lang="ru-RU" dirty="0"/>
              <a:t>Удельная стоимость проведения 1 кв. км ГРР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9354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095" y="703001"/>
            <a:ext cx="9601196" cy="5290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База данных для расчета НМЦК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6648" y="1392766"/>
            <a:ext cx="10474091" cy="484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9144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Выбор объектов для расчета НМЦК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2589196"/>
            <a:ext cx="9601196" cy="3599848"/>
          </a:xfrm>
        </p:spPr>
        <p:txBody>
          <a:bodyPr>
            <a:normAutofit fontScale="77500" lnSpcReduction="20000"/>
          </a:bodyPr>
          <a:lstStyle/>
          <a:p>
            <a:pPr lvl="0">
              <a:buBlip>
                <a:blip r:embed="rId2"/>
              </a:buBlip>
            </a:pPr>
            <a:r>
              <a:rPr lang="ru-RU" b="1" dirty="0"/>
              <a:t>Направление/</a:t>
            </a:r>
            <a:r>
              <a:rPr lang="ru-RU" b="1" dirty="0" err="1"/>
              <a:t>поднаправление</a:t>
            </a:r>
            <a:r>
              <a:rPr lang="ru-RU" dirty="0"/>
              <a:t>: отбираются объекты того же направления/</a:t>
            </a:r>
            <a:r>
              <a:rPr lang="ru-RU" dirty="0" err="1"/>
              <a:t>поднаправления</a:t>
            </a:r>
            <a:r>
              <a:rPr lang="ru-RU" dirty="0"/>
              <a:t>.</a:t>
            </a:r>
          </a:p>
          <a:p>
            <a:pPr lvl="0">
              <a:buBlip>
                <a:blip r:embed="rId2"/>
              </a:buBlip>
            </a:pPr>
            <a:r>
              <a:rPr lang="ru-RU" b="1" dirty="0"/>
              <a:t>Территория</a:t>
            </a:r>
            <a:r>
              <a:rPr lang="ru-RU" dirty="0"/>
              <a:t>: отбираются объекты, относящиеся к той же серии листов карты соответствующего масштаба.</a:t>
            </a:r>
          </a:p>
          <a:p>
            <a:pPr lvl="0">
              <a:buBlip>
                <a:blip r:embed="rId2"/>
              </a:buBlip>
            </a:pPr>
            <a:r>
              <a:rPr lang="ru-RU" b="1" dirty="0"/>
              <a:t>Административные единицы</a:t>
            </a:r>
            <a:r>
              <a:rPr lang="ru-RU" dirty="0"/>
              <a:t>: отбираются объекты, которые имеют полностью совпадающий перечень административных единиц.</a:t>
            </a:r>
          </a:p>
          <a:p>
            <a:pPr lvl="0">
              <a:buBlip>
                <a:blip r:embed="rId2"/>
              </a:buBlip>
            </a:pPr>
            <a:r>
              <a:rPr lang="ru-RU" b="1" dirty="0"/>
              <a:t>Название</a:t>
            </a:r>
            <a:r>
              <a:rPr lang="ru-RU" dirty="0"/>
              <a:t>: отбираются объекты, название которых совпадает на 80% и более процентов значимых слов.</a:t>
            </a:r>
          </a:p>
          <a:p>
            <a:pPr lvl="0">
              <a:buBlip>
                <a:blip r:embed="rId2"/>
              </a:buBlip>
            </a:pPr>
            <a:r>
              <a:rPr lang="ru-RU" b="1" dirty="0"/>
              <a:t>Задачи</a:t>
            </a:r>
            <a:r>
              <a:rPr lang="ru-RU" dirty="0"/>
              <a:t>: отбираются объекты, основные задачи которых совпадают на 65% и более процентов значимых слов.</a:t>
            </a:r>
          </a:p>
          <a:p>
            <a:pPr>
              <a:buBlip>
                <a:blip r:embed="rId2"/>
              </a:buBlip>
            </a:pPr>
            <a:r>
              <a:rPr lang="ru-RU" b="1" dirty="0"/>
              <a:t>Результаты</a:t>
            </a:r>
            <a:r>
              <a:rPr lang="ru-RU" dirty="0"/>
              <a:t>: отбираются объекты, ожидаемые результаты которых совпадают на 65% и более процентов значимых слов.</a:t>
            </a:r>
          </a:p>
        </p:txBody>
      </p:sp>
    </p:spTree>
    <p:extLst>
      <p:ext uri="{BB962C8B-B14F-4D97-AF65-F5344CB8AC3E}">
        <p14:creationId xmlns:p14="http://schemas.microsoft.com/office/powerpoint/2010/main" val="25954822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654518"/>
            <a:ext cx="9601196" cy="70435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Ввод исходных данных для расчета НМЦК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500" y="1599354"/>
            <a:ext cx="10514997" cy="476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6934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Формула расчета НМЦК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135781" y="2285999"/>
                <a:ext cx="9760817" cy="3359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0215" algn="just">
                  <a:lnSpc>
                    <a:spcPct val="125000"/>
                  </a:lnSpc>
                  <a:spcAft>
                    <a:spcPts val="0"/>
                  </a:spcAft>
                  <a:tabLst>
                    <a:tab pos="41910" algn="l"/>
                  </a:tabLst>
                </a:pPr>
                <a14:m>
                  <m:oMath xmlns:m="http://schemas.openxmlformats.org/officeDocument/2006/math">
                    <m:r>
                      <a:rPr lang="ru-RU" sz="3200" baseline="-25000" smtClean="0">
                        <a:effectLst/>
                        <a:latin typeface="Cambria Math" panose="02040503050406030204" pitchFamily="18" charset="0"/>
                      </a:rPr>
                      <m:t>НМЦК</m:t>
                    </m:r>
                    <m:r>
                      <a:rPr lang="ru-RU">
                        <a:effectLst/>
                        <a:latin typeface="Cambria Math" panose="02040503050406030204" pitchFamily="18" charset="0"/>
                      </a:rPr>
                      <m:t>=1,1∗(</m:t>
                    </m:r>
                    <m:r>
                      <m:rPr>
                        <m:sty m:val="p"/>
                      </m:rPr>
                      <a:rPr lang="ru-RU">
                        <a:effectLst/>
                        <a:latin typeface="Cambria Math" panose="02040503050406030204" pitchFamily="18" charset="0"/>
                      </a:rPr>
                      <m:t>Tr</m:t>
                    </m:r>
                    <m:r>
                      <a:rPr lang="ru-RU">
                        <a:effectLst/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ru-RU">
                        <a:effectLst/>
                        <a:latin typeface="Cambria Math" panose="02040503050406030204" pitchFamily="18" charset="0"/>
                      </a:rPr>
                      <m:t>S</m:t>
                    </m:r>
                    <m:r>
                      <a:rPr lang="ru-RU">
                        <a:effectLst/>
                        <a:latin typeface="Cambria Math" panose="02040503050406030204" pitchFamily="18" charset="0"/>
                      </a:rPr>
                      <m:t>∗</m:t>
                    </m:r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ru-RU">
                            <a:effectLst/>
                            <a:latin typeface="Cambria Math" panose="02040503050406030204" pitchFamily="18" charset="0"/>
                          </a:rPr>
                          <m:t>n</m:t>
                        </m:r>
                      </m:den>
                    </m:f>
                    <m:r>
                      <a:rPr lang="ru-RU">
                        <a:effectLst/>
                        <a:latin typeface="Cambria Math" panose="02040503050406030204" pitchFamily="18" charset="0"/>
                      </a:rPr>
                      <m:t>∗</m:t>
                    </m:r>
                    <m:nary>
                      <m:naryPr>
                        <m:chr m:val="∑"/>
                        <m:limLoc m:val="undOvr"/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ru-RU">
                            <a:effectLst/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ru-RU">
                            <a:effectLst/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ru-RU">
                            <a:effectLst/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>
                                <a:effectLst/>
                                <a:latin typeface="Cambria Math" panose="02040503050406030204" pitchFamily="18" charset="0"/>
                              </a:rPr>
                              <m:t>Ц</m:t>
                            </m:r>
                          </m:e>
                          <m:sub>
                            <m:r>
                              <a:rPr lang="ru-RU">
                                <a:effectLst/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ru-RU" dirty="0">
                    <a:effectLst/>
                  </a:rPr>
                  <a:t>)</a:t>
                </a:r>
              </a:p>
              <a:p>
                <a:pPr indent="450215" algn="just">
                  <a:lnSpc>
                    <a:spcPct val="125000"/>
                  </a:lnSpc>
                  <a:spcAft>
                    <a:spcPts val="0"/>
                  </a:spcAft>
                </a:pPr>
                <a:r>
                  <a:rPr lang="ru-RU" sz="1600" dirty="0">
                    <a:effectLst/>
                  </a:rPr>
                  <a:t>где:</a:t>
                </a:r>
                <a:endParaRPr lang="ru-RU" dirty="0">
                  <a:effectLst/>
                </a:endParaRPr>
              </a:p>
              <a:p>
                <a:pPr indent="450215" algn="just">
                  <a:lnSpc>
                    <a:spcPct val="125000"/>
                  </a:lnSpc>
                  <a:spcAft>
                    <a:spcPts val="0"/>
                  </a:spcAft>
                </a:pPr>
                <a:r>
                  <a:rPr lang="ru-RU" sz="1600" dirty="0">
                    <a:effectLst/>
                  </a:rPr>
                  <a:t>n – количество объектов выборки;</a:t>
                </a:r>
                <a:endParaRPr lang="ru-RU" dirty="0">
                  <a:effectLst/>
                </a:endParaRPr>
              </a:p>
              <a:p>
                <a:pPr indent="450215" algn="just">
                  <a:lnSpc>
                    <a:spcPct val="125000"/>
                  </a:lnSpc>
                  <a:spcAft>
                    <a:spcPts val="0"/>
                  </a:spcAft>
                </a:pPr>
                <a:r>
                  <a:rPr lang="ru-RU" sz="1600" dirty="0">
                    <a:effectLst/>
                  </a:rPr>
                  <a:t>i – номер источника ценовой информации;</a:t>
                </a:r>
                <a:endParaRPr lang="ru-RU" dirty="0">
                  <a:effectLst/>
                </a:endParaRPr>
              </a:p>
              <a:p>
                <a:pPr indent="450215" algn="just">
                  <a:lnSpc>
                    <a:spcPct val="125000"/>
                  </a:lnSpc>
                  <a:spcAft>
                    <a:spcPts val="0"/>
                  </a:spcAft>
                </a:pPr>
                <a:r>
                  <a:rPr lang="ru-RU" sz="1600" dirty="0">
                    <a:effectLst/>
                  </a:rPr>
                  <a:t>Ц</a:t>
                </a:r>
                <a:r>
                  <a:rPr lang="en-US" sz="1600" baseline="-25000" dirty="0" err="1">
                    <a:effectLst/>
                  </a:rPr>
                  <a:t>i</a:t>
                </a:r>
                <a:r>
                  <a:rPr lang="ru-RU" sz="1600" dirty="0">
                    <a:effectLst/>
                  </a:rPr>
                  <a:t> – удельная стоимость</a:t>
                </a:r>
                <a:r>
                  <a:rPr lang="ru-RU" dirty="0">
                    <a:effectLst/>
                  </a:rPr>
                  <a:t> </a:t>
                </a:r>
                <a:r>
                  <a:rPr lang="ru-RU" sz="1600" dirty="0" err="1">
                    <a:effectLst/>
                  </a:rPr>
                  <a:t>кв.км</a:t>
                </a:r>
                <a:r>
                  <a:rPr lang="ru-RU" sz="1600" dirty="0">
                    <a:effectLst/>
                  </a:rPr>
                  <a:t>. проводимых ГРР </a:t>
                </a:r>
                <a:r>
                  <a:rPr lang="en-US" sz="1600" dirty="0" err="1">
                    <a:effectLst/>
                  </a:rPr>
                  <a:t>i</a:t>
                </a:r>
                <a:r>
                  <a:rPr lang="ru-RU" sz="1600" dirty="0">
                    <a:effectLst/>
                  </a:rPr>
                  <a:t>-го однородного объекта, руб./</a:t>
                </a:r>
                <a:r>
                  <a:rPr lang="ru-RU" sz="1600" dirty="0" err="1">
                    <a:effectLst/>
                  </a:rPr>
                  <a:t>кв.км</a:t>
                </a:r>
                <a:r>
                  <a:rPr lang="ru-RU" sz="1600" dirty="0">
                    <a:effectLst/>
                  </a:rPr>
                  <a:t>.</a:t>
                </a:r>
                <a:endParaRPr lang="ru-RU" dirty="0">
                  <a:effectLst/>
                </a:endParaRPr>
              </a:p>
              <a:p>
                <a:pPr indent="450215" algn="just">
                  <a:lnSpc>
                    <a:spcPct val="125000"/>
                  </a:lnSpc>
                  <a:spcAft>
                    <a:spcPts val="0"/>
                  </a:spcAft>
                </a:pPr>
                <a:r>
                  <a:rPr lang="en-US" sz="1600" dirty="0">
                    <a:effectLst/>
                  </a:rPr>
                  <a:t>S</a:t>
                </a:r>
                <a:r>
                  <a:rPr lang="ru-RU" sz="1600" dirty="0">
                    <a:effectLst/>
                  </a:rPr>
                  <a:t> – площадь планируемых работ, </a:t>
                </a:r>
                <a:r>
                  <a:rPr lang="ru-RU" sz="1600" dirty="0" err="1">
                    <a:effectLst/>
                  </a:rPr>
                  <a:t>кв.км</a:t>
                </a:r>
                <a:r>
                  <a:rPr lang="ru-RU" sz="1600" dirty="0">
                    <a:effectLst/>
                  </a:rPr>
                  <a:t>.</a:t>
                </a:r>
                <a:endParaRPr lang="ru-RU" dirty="0">
                  <a:effectLst/>
                </a:endParaRPr>
              </a:p>
              <a:p>
                <a:pPr indent="450215" algn="just">
                  <a:lnSpc>
                    <a:spcPct val="125000"/>
                  </a:lnSpc>
                  <a:spcAft>
                    <a:spcPts val="0"/>
                  </a:spcAft>
                </a:pPr>
                <a:r>
                  <a:rPr lang="en-US" sz="1600" dirty="0" err="1">
                    <a:effectLst/>
                  </a:rPr>
                  <a:t>Tr</a:t>
                </a:r>
                <a:r>
                  <a:rPr lang="en-US" sz="1600" dirty="0">
                    <a:effectLst/>
                  </a:rPr>
                  <a:t> </a:t>
                </a:r>
                <a:r>
                  <a:rPr lang="ru-RU" sz="1600" dirty="0">
                    <a:effectLst/>
                  </a:rPr>
                  <a:t>– стоимость транспортировки грузов и персонала (добавляется исполнителем расчета при необходимости)</a:t>
                </a:r>
                <a:endParaRPr lang="ru-RU" dirty="0">
                  <a:effectLst/>
                </a:endParaRPr>
              </a:p>
              <a:p>
                <a:pPr indent="450215" algn="just">
                  <a:lnSpc>
                    <a:spcPct val="125000"/>
                  </a:lnSpc>
                  <a:spcAft>
                    <a:spcPts val="0"/>
                  </a:spcAft>
                </a:pPr>
                <a:r>
                  <a:rPr lang="ru-RU" sz="1600" dirty="0">
                    <a:effectLst/>
                  </a:rPr>
                  <a:t>1,1 – коэффициент, учитывающий способ осуществления закупки.</a:t>
                </a:r>
                <a:endParaRPr lang="ru-RU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781" y="2285999"/>
                <a:ext cx="9760817" cy="3359253"/>
              </a:xfrm>
              <a:prstGeom prst="rect">
                <a:avLst/>
              </a:prstGeom>
              <a:blipFill rotWithShape="0">
                <a:blip r:embed="rId2"/>
                <a:stretch>
                  <a:fillRect l="-312" r="-375" b="-9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1201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577516"/>
            <a:ext cx="9601196" cy="798897"/>
          </a:xfrm>
        </p:spPr>
        <p:txBody>
          <a:bodyPr>
            <a:normAutofit/>
          </a:bodyPr>
          <a:lstStyle/>
          <a:p>
            <a:r>
              <a:rPr lang="ru-RU" dirty="0" smtClean="0"/>
              <a:t>Пример расчета НМЦК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3789" y="1573730"/>
            <a:ext cx="10524422" cy="479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0906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Выходные формы обоснования НМЦК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9926" y="2285999"/>
            <a:ext cx="4802187" cy="33178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4878" y="2285999"/>
            <a:ext cx="5637196" cy="3317875"/>
          </a:xfrm>
          <a:prstGeom prst="rect">
            <a:avLst/>
          </a:prstGeom>
        </p:spPr>
      </p:pic>
      <p:sp>
        <p:nvSpPr>
          <p:cNvPr id="7" name="Текст 2"/>
          <p:cNvSpPr txBox="1">
            <a:spLocks/>
          </p:cNvSpPr>
          <p:nvPr/>
        </p:nvSpPr>
        <p:spPr>
          <a:xfrm>
            <a:off x="921867" y="5603874"/>
            <a:ext cx="4718304" cy="5762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buBlip>
                <a:blip r:embed="rId4"/>
              </a:buBlip>
            </a:pPr>
            <a:r>
              <a:rPr lang="ru-RU" dirty="0" smtClean="0"/>
              <a:t>Вариант укрупненного СФР</a:t>
            </a:r>
            <a:endParaRPr lang="ru-RU" dirty="0"/>
          </a:p>
        </p:txBody>
      </p:sp>
      <p:sp>
        <p:nvSpPr>
          <p:cNvPr id="8" name="Текст 4"/>
          <p:cNvSpPr txBox="1">
            <a:spLocks/>
          </p:cNvSpPr>
          <p:nvPr/>
        </p:nvSpPr>
        <p:spPr>
          <a:xfrm>
            <a:off x="6134324" y="5603874"/>
            <a:ext cx="4718304" cy="576262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buBlip>
                <a:blip r:embed="rId4"/>
              </a:buBlip>
            </a:pPr>
            <a:r>
              <a:rPr lang="ru-RU" dirty="0" smtClean="0"/>
              <a:t>Вариант расчета по формуле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38719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1728</TotalTime>
  <Words>326</Words>
  <Application>Microsoft Office PowerPoint</Application>
  <PresentationFormat>Широкоэкранный</PresentationFormat>
  <Paragraphs>49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Cambria Math</vt:lpstr>
      <vt:lpstr>Garamond</vt:lpstr>
      <vt:lpstr>Times New Roman</vt:lpstr>
      <vt:lpstr>Натуральные материалы</vt:lpstr>
      <vt:lpstr>Определение  начальной максимальной цены контракта  для объектов геологического картографирования масштабов 1:1000000 и 1:200000</vt:lpstr>
      <vt:lpstr>Основные регламентирующие документы</vt:lpstr>
      <vt:lpstr>Параметры идентификации объекта региональных работ </vt:lpstr>
      <vt:lpstr>База данных для расчета НМЦК</vt:lpstr>
      <vt:lpstr>Выбор объектов для расчета НМЦК</vt:lpstr>
      <vt:lpstr>Ввод исходных данных для расчета НМЦК</vt:lpstr>
      <vt:lpstr>Формула расчета НМЦК</vt:lpstr>
      <vt:lpstr>Пример расчета НМЦК</vt:lpstr>
      <vt:lpstr>Выходные формы обоснования НМЦК 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 определения   начальной максимальной цены контракта для объектов геологического картографирования масштабов 1:1000000 и 1:200000</dc:title>
  <dc:creator>Ильчибакиева Эльвира Уразмухамедовна</dc:creator>
  <cp:lastModifiedBy>Яковлев Антон Юрьевич</cp:lastModifiedBy>
  <cp:revision>18</cp:revision>
  <cp:lastPrinted>2015-04-07T17:00:50Z</cp:lastPrinted>
  <dcterms:created xsi:type="dcterms:W3CDTF">2015-04-06T12:14:48Z</dcterms:created>
  <dcterms:modified xsi:type="dcterms:W3CDTF">2015-04-08T09:37:16Z</dcterms:modified>
</cp:coreProperties>
</file>