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58" r:id="rId2"/>
  </p:sldMasterIdLst>
  <p:notesMasterIdLst>
    <p:notesMasterId r:id="rId16"/>
  </p:notesMasterIdLst>
  <p:sldIdLst>
    <p:sldId id="256" r:id="rId3"/>
    <p:sldId id="258" r:id="rId4"/>
    <p:sldId id="257" r:id="rId5"/>
    <p:sldId id="260" r:id="rId6"/>
    <p:sldId id="261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B3F"/>
    <a:srgbClr val="FF0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78" autoAdjust="0"/>
    <p:restoredTop sz="94622" autoAdjust="0"/>
  </p:normalViewPr>
  <p:slideViewPr>
    <p:cSldViewPr>
      <p:cViewPr>
        <p:scale>
          <a:sx n="75" d="100"/>
          <a:sy n="75" d="100"/>
        </p:scale>
        <p:origin x="-1146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222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367364-C5A9-4D37-A94A-32277213F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1AD6A-76ED-4E31-A718-A7A3D2D36468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87137-69D7-48DA-A7E0-D3366A3872B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9C7C1-CC38-4171-8FBA-9B57DD62381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53108-8290-41A7-8075-3845939CE17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1CC68-DED1-45C5-88B5-95629196EC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2751D-A57A-4C22-B180-DB3203608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51E2E-1DFF-46F7-8F7D-08D090C930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E7D28-0B86-4084-A3CB-EF1D1ABDC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9FFC0-DE4D-42F5-86FB-4C8E61D2E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85D36-824E-4232-979E-B22DED99D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09C2D-2416-4DDC-8680-B1DD1B768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D11D-6AF2-4D77-B655-BC6FC24D9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9BE9B-2775-4835-A93D-14A56401901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D80D-92B3-48A0-BA74-7703D9E97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4E203-2AFD-474B-8635-DE157FC64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75942-36F6-4C2C-89E2-44E974D3B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8964B-E4D1-4687-BA7A-CB65E2DEE8D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36C85-38CB-4082-8849-9A06A214FA8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AE05A-6AF8-46AB-8009-E1CA8034ABA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8B11B-4D59-478F-BCFF-FB102510370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FCE12-A00F-4C94-9934-F9FD1A872C9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75928-3428-46AB-BEC0-568E1315F0C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BB6F7-8A30-42AF-A06C-F6E65F5EA44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2BC365B6-F8C9-4F0C-BD8E-0E2AE48714D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sp>
        <p:nvSpPr>
          <p:cNvPr id="19661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661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2055518-04AC-43A0-A6AC-B3F828D53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1773238"/>
            <a:ext cx="8135937" cy="1752600"/>
          </a:xfrm>
        </p:spPr>
        <p:txBody>
          <a:bodyPr/>
          <a:lstStyle/>
          <a:p>
            <a:pPr algn="ctr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>ЭФФЕКТИВНОСТЬ ГЕОХИМИЧЕСКОГО КАРТОГРАФИРОВАНИЯ ДЛЯ РЕШЕНИЯ ГЕОЛОГИЧЕСКИХ ЗАДАЧ НА ПРИМЕРЕ СОСТАВЛЕНИЯ ГЕОХИМИЧЕСКОЙ ОСНОВЫ ЛИСТА </a:t>
            </a:r>
            <a:r>
              <a:rPr lang="en-US" sz="2400" smtClean="0">
                <a:solidFill>
                  <a:schemeClr val="tx1"/>
                </a:solidFill>
                <a:latin typeface="Times New Roman" pitchFamily="18" charset="0"/>
              </a:rPr>
              <a:t>L-37-III </a:t>
            </a:r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>(Иловайск)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437063"/>
            <a:ext cx="8208962" cy="12969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i="1" u="sng" smtClean="0">
                <a:solidFill>
                  <a:srgbClr val="FF0000"/>
                </a:solidFill>
                <a:latin typeface="Times New Roman" pitchFamily="18" charset="0"/>
              </a:rPr>
              <a:t>Международное рабочее совещание</a:t>
            </a:r>
            <a:r>
              <a:rPr lang="ru-RU" sz="2000" i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i="1" smtClean="0">
                <a:solidFill>
                  <a:srgbClr val="FF0000"/>
                </a:solidFill>
                <a:latin typeface="Times New Roman" pitchFamily="18" charset="0"/>
              </a:rPr>
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i="1" smtClean="0">
                <a:solidFill>
                  <a:srgbClr val="FF0000"/>
                </a:solidFill>
                <a:latin typeface="Times New Roman" pitchFamily="18" charset="0"/>
              </a:rPr>
              <a:t>масштаба 1:1 000 000 и 1:200 000»</a:t>
            </a:r>
          </a:p>
        </p:txBody>
      </p:sp>
      <p:pic>
        <p:nvPicPr>
          <p:cNvPr id="4100" name="Picture 7" descr="титул презентации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179388" y="188913"/>
            <a:ext cx="51133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4932363" y="260350"/>
            <a:ext cx="3887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292725" y="333375"/>
            <a:ext cx="38512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Рышков М.М.</a:t>
            </a:r>
            <a:r>
              <a:rPr lang="ru-RU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Радаева Т.П.</a:t>
            </a:r>
            <a:endParaRPr lang="en-US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Коцубинский М.Н. Арутюнов И.П.</a:t>
            </a:r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3059113" y="5949950"/>
            <a:ext cx="36004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1400">
                <a:latin typeface="Times New Roman" pitchFamily="18" charset="0"/>
              </a:rPr>
              <a:t>Санкт-Петербург</a:t>
            </a:r>
            <a:r>
              <a:rPr lang="ru-RU" sz="1400"/>
              <a:t>, </a:t>
            </a:r>
            <a:r>
              <a:rPr lang="ru-RU" sz="1400" b="1"/>
              <a:t>ВСЕГЕИ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1400"/>
              <a:t>7-9 апреля 2015г.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431800"/>
          </a:xfrm>
        </p:spPr>
        <p:txBody>
          <a:bodyPr/>
          <a:lstStyle/>
          <a:p>
            <a:pPr algn="ctr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>Оценка эколого-геохимического состояния </a:t>
            </a:r>
          </a:p>
        </p:txBody>
      </p:sp>
      <p:pic>
        <p:nvPicPr>
          <p:cNvPr id="13315" name="Picture 7" descr="Cu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3933825"/>
            <a:ext cx="26987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 descr="Pb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3933825"/>
            <a:ext cx="25939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H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860800"/>
            <a:ext cx="2916237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5" descr="Eg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765175"/>
            <a:ext cx="622935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30238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  <a:t>Основные результаты работ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507412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Систематизированы аналитические данные и материал по геохимической изученности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Определены фоновые характеристики компонентов ПГС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Выявлена геохимическая специализация ГК(ГПК)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Выделен наиболее перспективный на обнаружение золотого оруденения ГПК в пределах благоприятной СФЗ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Увеличена площадь и уточнена структура Персиановской МЗ перспективной на золото и полиметаллы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Обозначен и охарактеризован Ольховск</a:t>
            </a:r>
            <a:r>
              <a:rPr lang="ru-RU" sz="2000" smtClean="0"/>
              <a:t>ий</a:t>
            </a:r>
            <a:r>
              <a:rPr lang="ru-RU" sz="2000" smtClean="0">
                <a:latin typeface="Times New Roman" pitchFamily="18" charset="0"/>
              </a:rPr>
              <a:t> перспективн</a:t>
            </a:r>
            <a:r>
              <a:rPr lang="ru-RU" sz="2000" smtClean="0"/>
              <a:t>ый</a:t>
            </a:r>
            <a:r>
              <a:rPr lang="ru-RU" sz="2000" smtClean="0">
                <a:latin typeface="Times New Roman" pitchFamily="18" charset="0"/>
              </a:rPr>
              <a:t> на золото рудн</a:t>
            </a:r>
            <a:r>
              <a:rPr lang="ru-RU" sz="2000" smtClean="0"/>
              <a:t>ый</a:t>
            </a:r>
            <a:r>
              <a:rPr lang="ru-RU" sz="2000" smtClean="0">
                <a:latin typeface="Times New Roman" pitchFamily="18" charset="0"/>
              </a:rPr>
              <a:t> </a:t>
            </a:r>
            <a:r>
              <a:rPr lang="ru-RU" sz="2000" smtClean="0"/>
              <a:t>узел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Уточнена площадь и проведен расчет параметров выделенно</a:t>
            </a:r>
            <a:r>
              <a:rPr lang="ru-RU" sz="2000" smtClean="0"/>
              <a:t>й</a:t>
            </a:r>
            <a:r>
              <a:rPr lang="ru-RU" sz="2000" smtClean="0">
                <a:latin typeface="Times New Roman" pitchFamily="18" charset="0"/>
              </a:rPr>
              <a:t> ранее Куйбышевско</a:t>
            </a:r>
            <a:r>
              <a:rPr lang="ru-RU" sz="2000" smtClean="0"/>
              <a:t>й перспективной площади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Впервые выделен</a:t>
            </a:r>
            <a:r>
              <a:rPr lang="ru-RU" sz="2000" smtClean="0"/>
              <a:t>а</a:t>
            </a:r>
            <a:r>
              <a:rPr lang="ru-RU" sz="2000" smtClean="0">
                <a:latin typeface="Times New Roman" pitchFamily="18" charset="0"/>
              </a:rPr>
              <a:t> и охарактеризован</a:t>
            </a:r>
            <a:r>
              <a:rPr lang="ru-RU" sz="2000" smtClean="0"/>
              <a:t>а</a:t>
            </a:r>
            <a:r>
              <a:rPr lang="ru-RU" sz="2000" smtClean="0">
                <a:latin typeface="Times New Roman" pitchFamily="18" charset="0"/>
              </a:rPr>
              <a:t> Ленинск</a:t>
            </a:r>
            <a:r>
              <a:rPr lang="ru-RU" sz="2000" smtClean="0"/>
              <a:t>ая</a:t>
            </a:r>
            <a:r>
              <a:rPr lang="ru-RU" sz="2000" smtClean="0">
                <a:latin typeface="Times New Roman" pitchFamily="18" charset="0"/>
              </a:rPr>
              <a:t> перспективн</a:t>
            </a:r>
            <a:r>
              <a:rPr lang="ru-RU" sz="2000" smtClean="0"/>
              <a:t>ая площадь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Проведена эколого-геохимическая оценка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Повышена информативность и прогностические свойства комплекта Госгеолкарты-200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sz="2400" smtClean="0">
                <a:solidFill>
                  <a:srgbClr val="0000FF"/>
                </a:solidFill>
                <a:latin typeface="Times New Roman" pitchFamily="18" charset="0"/>
              </a:rPr>
              <a:t>Повышение эффективности работ по составлению геохимической основы Госгеолкарты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628775"/>
            <a:ext cx="8229600" cy="4060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Актуализация действующей и разработка недостающей нормативно-методической документации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Четкая регламентация структуры компонент ЦМ ГХО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Определение набора обязательных семантических пакетов геохимической спецнагрузки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Внесение условных обозначений для комплекта ГХО в ЭБЗ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Отражение результатов геохимических исследований в основном геологическом отчете</a:t>
            </a:r>
            <a:endParaRPr lang="en-US" sz="20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Публикация комплектов ГХО в форме открытого геолого-картографического ресурса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Times New Roman" pitchFamily="18" charset="0"/>
              </a:rPr>
              <a:t>Создание шаблона реляционной базы данных геохимической изученности и аналитических данных</a:t>
            </a:r>
            <a:r>
              <a:rPr lang="ru-RU" sz="2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Rectangle 4"/>
          <p:cNvSpPr>
            <a:spLocks noGrp="1" noChangeArrowheads="1"/>
          </p:cNvSpPr>
          <p:nvPr>
            <p:ph type="title"/>
          </p:nvPr>
        </p:nvSpPr>
        <p:spPr>
          <a:xfrm>
            <a:off x="3635375" y="2060575"/>
            <a:ext cx="4967288" cy="576263"/>
          </a:xfrm>
        </p:spPr>
        <p:txBody>
          <a:bodyPr/>
          <a:lstStyle/>
          <a:p>
            <a:pPr eaLnBrk="1" hangingPunct="1">
              <a:defRPr/>
            </a:pPr>
            <a:r>
              <a:rPr lang="ru-RU" sz="3400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  <a:noFill/>
        </p:spPr>
        <p:txBody>
          <a:bodyPr/>
          <a:lstStyle/>
          <a:p>
            <a:pPr algn="ctr" eaLnBrk="1" hangingPunct="1"/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Составление и подготовка к изданию Госгеолкарты-200 </a:t>
            </a:r>
            <a:b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листов 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</a:rPr>
              <a:t>L-37-III,IV (</a:t>
            </a: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</a:rPr>
              <a:t>Новошахтинская площадь)</a:t>
            </a:r>
          </a:p>
        </p:txBody>
      </p:sp>
      <p:pic>
        <p:nvPicPr>
          <p:cNvPr id="5123" name="Picture 7" descr="обзор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513"/>
            <a:ext cx="7485063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Основные геологические задачи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18525" cy="2663825"/>
          </a:xfrm>
        </p:spPr>
        <p:txBody>
          <a:bodyPr/>
          <a:lstStyle/>
          <a:p>
            <a:pPr eaLnBrk="1" hangingPunct="1"/>
            <a:r>
              <a:rPr lang="ru-RU" sz="2000" smtClean="0">
                <a:latin typeface="Times New Roman" pitchFamily="18" charset="0"/>
              </a:rPr>
              <a:t>Составление и подготовка к изданию Госгеолкарты-200 листа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      </a:t>
            </a:r>
            <a:r>
              <a:rPr lang="en-US" sz="2000" smtClean="0">
                <a:latin typeface="Times New Roman" pitchFamily="18" charset="0"/>
              </a:rPr>
              <a:t>L-37-III</a:t>
            </a:r>
            <a:r>
              <a:rPr lang="ru-RU" sz="2000" smtClean="0">
                <a:latin typeface="Times New Roman" pitchFamily="18" charset="0"/>
              </a:rPr>
              <a:t> в формате ГИС</a:t>
            </a:r>
          </a:p>
          <a:p>
            <a:pPr eaLnBrk="1" hangingPunct="1"/>
            <a:r>
              <a:rPr lang="ru-RU" sz="2000" smtClean="0">
                <a:latin typeface="Times New Roman" pitchFamily="18" charset="0"/>
              </a:rPr>
              <a:t>Доизучение </a:t>
            </a:r>
            <a:r>
              <a:rPr lang="ru-RU" sz="2000" smtClean="0"/>
              <a:t>осадочных</a:t>
            </a:r>
            <a:r>
              <a:rPr lang="ru-RU" sz="2000" smtClean="0">
                <a:latin typeface="Times New Roman" pitchFamily="18" charset="0"/>
              </a:rPr>
              <a:t> и </a:t>
            </a:r>
            <a:r>
              <a:rPr lang="ru-RU" sz="2000" smtClean="0"/>
              <a:t>магматических</a:t>
            </a:r>
            <a:r>
              <a:rPr lang="ru-RU" sz="2000" smtClean="0">
                <a:latin typeface="Times New Roman" pitchFamily="18" charset="0"/>
              </a:rPr>
              <a:t> образований</a:t>
            </a:r>
          </a:p>
          <a:p>
            <a:pPr eaLnBrk="1" hangingPunct="1"/>
            <a:r>
              <a:rPr lang="ru-RU" sz="2000" smtClean="0">
                <a:latin typeface="Times New Roman" pitchFamily="18" charset="0"/>
              </a:rPr>
              <a:t>Оценка в пределах листа прогнозных ресурсов золота, разработка рекомендаций по постановке поисковых работ</a:t>
            </a:r>
          </a:p>
          <a:p>
            <a:pPr eaLnBrk="1" hangingPunct="1"/>
            <a:r>
              <a:rPr lang="ru-RU" sz="2000" smtClean="0">
                <a:latin typeface="Times New Roman" pitchFamily="18" charset="0"/>
              </a:rPr>
              <a:t>Оценка экологического состояния геологической среды</a:t>
            </a:r>
          </a:p>
          <a:p>
            <a:pPr eaLnBrk="1" hangingPunct="1">
              <a:buFont typeface="Wingdings" pitchFamily="2" charset="2"/>
              <a:buNone/>
            </a:pPr>
            <a:endParaRPr lang="ru-RU" sz="2000" smtClean="0">
              <a:latin typeface="Times New Roman" pitchFamily="18" charset="0"/>
            </a:endParaRPr>
          </a:p>
          <a:p>
            <a:pPr eaLnBrk="1" hangingPunct="1"/>
            <a:endParaRPr lang="ru-RU" sz="2000" smtClean="0">
              <a:latin typeface="Times New Roman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27088" y="4508500"/>
            <a:ext cx="76327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2000" b="1" i="1">
                <a:latin typeface="Times New Roman" pitchFamily="18" charset="0"/>
              </a:rPr>
              <a:t>Один из основных методов решения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2000">
                <a:latin typeface="Times New Roman" pitchFamily="18" charset="0"/>
              </a:rPr>
              <a:t>Составление геохимической основы (ГХО)масштаба 1:200 000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008063"/>
          </a:xfrm>
        </p:spPr>
        <p:txBody>
          <a:bodyPr/>
          <a:lstStyle/>
          <a:p>
            <a:pPr algn="ctr" eaLnBrk="1" hangingPunct="1"/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Доизучение стратифицированных и нестратифицированных образований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2665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Структурно-формационное районирование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Группировка геологических подразделений в ГК(ГПК)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Обработка геохимической информации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Оценка геохимической и минерагенической специализации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Составление карт геохимической специализации четвертичных и дочетвертичных образований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pPr algn="ctr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>Карты геохимической специализации четвертичных и дочетвертичных образований  </a:t>
            </a:r>
          </a:p>
        </p:txBody>
      </p:sp>
      <p:grpSp>
        <p:nvGrpSpPr>
          <p:cNvPr id="8204" name="Group 12"/>
          <p:cNvGrpSpPr>
            <a:grpSpLocks/>
          </p:cNvGrpSpPr>
          <p:nvPr/>
        </p:nvGrpSpPr>
        <p:grpSpPr bwMode="auto">
          <a:xfrm>
            <a:off x="179388" y="1484313"/>
            <a:ext cx="8786812" cy="4394200"/>
            <a:chOff x="113" y="935"/>
            <a:chExt cx="5535" cy="2768"/>
          </a:xfrm>
        </p:grpSpPr>
        <p:pic>
          <p:nvPicPr>
            <p:cNvPr id="8195" name="Picture 5" descr="Quar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935"/>
              <a:ext cx="2768" cy="2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6" name="Picture 6" descr="Geol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935"/>
              <a:ext cx="2768" cy="2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>Оценка в пределах листа прогнозных ресурсов </a:t>
            </a: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золота</a:t>
            </a:r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>, разработка рекомендаций по постановке поисковых работ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349500"/>
            <a:ext cx="8229600" cy="2303463"/>
          </a:xfrm>
        </p:spPr>
        <p:txBody>
          <a:bodyPr/>
          <a:lstStyle/>
          <a:p>
            <a:pPr eaLnBrk="1" hangingPunct="1"/>
            <a:r>
              <a:rPr lang="ru-RU" sz="2400" smtClean="0">
                <a:latin typeface="Times New Roman" pitchFamily="18" charset="0"/>
              </a:rPr>
              <a:t>Создание геолого-геохимической основы</a:t>
            </a:r>
          </a:p>
          <a:p>
            <a:pPr eaLnBrk="1" hangingPunct="1"/>
            <a:r>
              <a:rPr lang="ru-RU" sz="2400" smtClean="0">
                <a:latin typeface="Times New Roman" pitchFamily="18" charset="0"/>
              </a:rPr>
              <a:t>Выделение потенциально рудоносных АГХП</a:t>
            </a:r>
          </a:p>
          <a:p>
            <a:pPr eaLnBrk="1" hangingPunct="1"/>
            <a:r>
              <a:rPr lang="ru-RU" sz="2400" smtClean="0">
                <a:latin typeface="Times New Roman" pitchFamily="18" charset="0"/>
              </a:rPr>
              <a:t>Расчет параметров и оценка перспективности АГХП</a:t>
            </a:r>
          </a:p>
          <a:p>
            <a:pPr eaLnBrk="1" hangingPunct="1"/>
            <a:r>
              <a:rPr lang="ru-RU" sz="2400" smtClean="0">
                <a:latin typeface="Times New Roman" pitchFamily="18" charset="0"/>
              </a:rPr>
              <a:t>Составление прогнозно-геохимической карты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504825"/>
          </a:xfrm>
        </p:spPr>
        <p:txBody>
          <a:bodyPr/>
          <a:lstStyle/>
          <a:p>
            <a:pPr algn="ctr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>Прогнозно-геохимическая карта</a:t>
            </a:r>
          </a:p>
        </p:txBody>
      </p:sp>
      <p:pic>
        <p:nvPicPr>
          <p:cNvPr id="10243" name="Picture 7" descr="Pg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908050"/>
            <a:ext cx="8688387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5762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>Оценка </a:t>
            </a:r>
            <a:r>
              <a:rPr lang="ru-RU" sz="2400" smtClean="0">
                <a:solidFill>
                  <a:schemeClr val="tx1"/>
                </a:solidFill>
                <a:latin typeface="Verdana" pitchFamily="34" charset="0"/>
              </a:rPr>
              <a:t>экологического</a:t>
            </a:r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> состояния геологической среды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2260600"/>
          </a:xfrm>
        </p:spPr>
        <p:txBody>
          <a:bodyPr/>
          <a:lstStyle/>
          <a:p>
            <a:pPr eaLnBrk="1" hangingPunct="1"/>
            <a:r>
              <a:rPr lang="ru-RU" sz="2000" smtClean="0">
                <a:latin typeface="Times New Roman" pitchFamily="18" charset="0"/>
              </a:rPr>
              <a:t>Составление вспомогательных карт для дифференциации по природно-хозяйственным особенностям (КФЗ, ЛГК)</a:t>
            </a:r>
          </a:p>
          <a:p>
            <a:pPr eaLnBrk="1" hangingPunct="1"/>
            <a:r>
              <a:rPr lang="ru-RU" sz="2000" smtClean="0">
                <a:latin typeface="Times New Roman" pitchFamily="18" charset="0"/>
              </a:rPr>
              <a:t>Расчет величин показателя загрязнения в почвах и донных отложениях</a:t>
            </a:r>
          </a:p>
          <a:p>
            <a:pPr eaLnBrk="1" hangingPunct="1"/>
            <a:r>
              <a:rPr lang="ru-RU" sz="2000" smtClean="0">
                <a:latin typeface="Times New Roman" pitchFamily="18" charset="0"/>
              </a:rPr>
              <a:t>Выделение контуров загрязнения почв и донных отложений</a:t>
            </a:r>
          </a:p>
          <a:p>
            <a:pPr eaLnBrk="1" hangingPunct="1"/>
            <a:r>
              <a:rPr lang="ru-RU" sz="2000" smtClean="0">
                <a:latin typeface="Times New Roman" pitchFamily="18" charset="0"/>
              </a:rPr>
              <a:t>Оценка эколого-геохимического состояния территории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280400" cy="792163"/>
          </a:xfrm>
        </p:spPr>
        <p:txBody>
          <a:bodyPr/>
          <a:lstStyle/>
          <a:p>
            <a:pPr algn="ctr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</a:rPr>
              <a:t>Дифференциация территории по природно-хозяйственным особенностям</a:t>
            </a:r>
          </a:p>
        </p:txBody>
      </p:sp>
      <p:pic>
        <p:nvPicPr>
          <p:cNvPr id="12291" name="Picture 5" descr="Lg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1989138"/>
            <a:ext cx="2925763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6" descr="нарушенность ПГ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4076700"/>
            <a:ext cx="1922462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 descr="ПЭ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1196975"/>
            <a:ext cx="1954212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 descr="Kfz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2060575"/>
            <a:ext cx="361315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9" descr="условка Lg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8488" y="4941888"/>
            <a:ext cx="9937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</TotalTime>
  <Words>366</Words>
  <Application>Microsoft Office PowerPoint</Application>
  <PresentationFormat>Экран (4:3)</PresentationFormat>
  <Paragraphs>58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Garamond</vt:lpstr>
      <vt:lpstr>Wingdings</vt:lpstr>
      <vt:lpstr>Times New Roman</vt:lpstr>
      <vt:lpstr>Verdana</vt:lpstr>
      <vt:lpstr>Край</vt:lpstr>
      <vt:lpstr>Оформление по умолчанию</vt:lpstr>
      <vt:lpstr>1_Край</vt:lpstr>
      <vt:lpstr>ЭФФЕКТИВНОСТЬ ГЕОХИМИЧЕСКОГО КАРТОГРАФИРОВАНИЯ ДЛЯ РЕШЕНИЯ ГЕОЛОГИЧЕСКИХ ЗАДАЧ НА ПРИМЕРЕ СОСТАВЛЕНИЯ ГЕОХИМИЧЕСКОЙ ОСНОВЫ ЛИСТА L-37-III (Иловайск)</vt:lpstr>
      <vt:lpstr>Составление и подготовка к изданию Госгеолкарты-200  листов L-37-III,IV (Новошахтинская площадь)</vt:lpstr>
      <vt:lpstr>Основные геологические задачи</vt:lpstr>
      <vt:lpstr>Доизучение стратифицированных и нестратифицированных образований</vt:lpstr>
      <vt:lpstr>Карты геохимической специализации четвертичных и дочетвертичных образований  </vt:lpstr>
      <vt:lpstr>Оценка в пределах листа прогнозных ресурсов золота, разработка рекомендаций по постановке поисковых работ</vt:lpstr>
      <vt:lpstr>Прогнозно-геохимическая карта</vt:lpstr>
      <vt:lpstr>Оценка экологического состояния геологической среды</vt:lpstr>
      <vt:lpstr>Дифференциация территории по природно-хозяйственным особенностям</vt:lpstr>
      <vt:lpstr>Оценка эколого-геохимического состояния </vt:lpstr>
      <vt:lpstr>Основные результаты работ</vt:lpstr>
      <vt:lpstr>Повышение эффективности работ по составлению геохимической основы Госгеолкарты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Maximus</dc:creator>
  <cp:lastModifiedBy>Maximus</cp:lastModifiedBy>
  <cp:revision>34</cp:revision>
  <dcterms:created xsi:type="dcterms:W3CDTF">2015-03-31T16:27:02Z</dcterms:created>
  <dcterms:modified xsi:type="dcterms:W3CDTF">2015-04-08T05:33:23Z</dcterms:modified>
</cp:coreProperties>
</file>