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2" r:id="rId5"/>
    <p:sldId id="256" r:id="rId6"/>
    <p:sldId id="260" r:id="rId7"/>
    <p:sldId id="261" r:id="rId8"/>
    <p:sldId id="263" r:id="rId9"/>
    <p:sldId id="264" r:id="rId10"/>
    <p:sldId id="266" r:id="rId11"/>
    <p:sldId id="265" r:id="rId12"/>
  </p:sldIdLst>
  <p:sldSz cx="9144000" cy="6858000" type="screen4x3"/>
  <p:notesSz cx="6858000" cy="96980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420" autoAdjust="0"/>
  </p:normalViewPr>
  <p:slideViewPr>
    <p:cSldViewPr>
      <p:cViewPr varScale="1">
        <p:scale>
          <a:sx n="115" d="100"/>
          <a:sy n="115" d="100"/>
        </p:scale>
        <p:origin x="-152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204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40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112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548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325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67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15220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57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5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452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51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357F0D-781E-4D3C-982E-4C8BE202F735}" type="datetimeFigureOut">
              <a:rPr lang="ru-RU" smtClean="0"/>
              <a:t>06.04.2015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BE6ACD-ED69-4C02-BC2F-65ED281AA0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81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8280920" cy="4802088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СПЕЦИАЛИЗИРОВАННОЕ КОСМОГЕОЛОГИЧЕСКОЕ СОПРОВОЖДЕНИЕ РАБОТ ПО СОЗДАНИЮ ГОСГЕОЛКАРТЫ-200/2,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>
                <a:solidFill>
                  <a:schemeClr val="tx1"/>
                </a:solidFill>
              </a:rPr>
              <a:t>ПРОГНОЗНЫХ И ПОИСКОВЫХ РАБОТ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b="1" dirty="0"/>
              <a:t> </a:t>
            </a:r>
            <a:endParaRPr lang="ru-RU" dirty="0"/>
          </a:p>
          <a:p>
            <a:r>
              <a:rPr lang="ru-RU" sz="2400" i="1" dirty="0">
                <a:solidFill>
                  <a:schemeClr val="tx1"/>
                </a:solidFill>
              </a:rPr>
              <a:t>Антипов В.С.</a:t>
            </a:r>
            <a:endParaRPr lang="ru-RU" sz="2400" dirty="0">
              <a:solidFill>
                <a:schemeClr val="tx1"/>
              </a:solidFill>
            </a:endParaRPr>
          </a:p>
          <a:p>
            <a:r>
              <a:rPr lang="ru-RU" sz="2400" dirty="0">
                <a:solidFill>
                  <a:schemeClr val="tx1"/>
                </a:solidFill>
              </a:rPr>
              <a:t> 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Научно-исследовательский институт </a:t>
            </a:r>
            <a:r>
              <a:rPr lang="ru-RU" sz="2400" i="1" dirty="0" err="1" smtClean="0">
                <a:solidFill>
                  <a:schemeClr val="tx1"/>
                </a:solidFill>
              </a:rPr>
              <a:t>космоаэрогеологических</a:t>
            </a:r>
            <a:r>
              <a:rPr lang="ru-RU" sz="2400" i="1" dirty="0" smtClean="0">
                <a:solidFill>
                  <a:schemeClr val="tx1"/>
                </a:solidFill>
              </a:rPr>
              <a:t> методов (НИИКАМ),</a:t>
            </a:r>
          </a:p>
          <a:p>
            <a:r>
              <a:rPr lang="ru-RU" sz="2400" i="1" dirty="0" smtClean="0">
                <a:solidFill>
                  <a:schemeClr val="tx1"/>
                </a:solidFill>
              </a:rPr>
              <a:t>г</a:t>
            </a:r>
            <a:r>
              <a:rPr lang="ru-RU" sz="2400" i="1" dirty="0">
                <a:solidFill>
                  <a:schemeClr val="tx1"/>
                </a:solidFill>
              </a:rPr>
              <a:t>. </a:t>
            </a:r>
            <a:r>
              <a:rPr lang="ru-RU" sz="2400" i="1" dirty="0" smtClean="0">
                <a:solidFill>
                  <a:schemeClr val="tx1"/>
                </a:solidFill>
              </a:rPr>
              <a:t>Санкт-Петербург</a:t>
            </a:r>
          </a:p>
          <a:p>
            <a:endParaRPr lang="ru-RU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07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S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4" t="96000" r="73058"/>
          <a:stretch/>
        </p:blipFill>
        <p:spPr bwMode="auto">
          <a:xfrm>
            <a:off x="6058141" y="481434"/>
            <a:ext cx="431139" cy="2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6087401" y="3162396"/>
            <a:ext cx="2863659" cy="3130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Лист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-50-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XXIV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Золотоперспективные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площади согласно комплексу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космогеологических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космоструктурных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космоспектральных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признаков перспективности.</a:t>
            </a:r>
          </a:p>
          <a:p>
            <a:pPr algn="just"/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 3 – перспективные площади в ранге: 1, 2 – золоторудных и потенциально золоторудных узлов (1), полей (2) и их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номера,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 – участков с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космоспектральными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признаками крупных месторождений; 4 – месторождения золота; 5-7 – перспективные участки и их номера (Прил.7), где проявлены: пять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космоструктурных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факторов контроля размещения месторождений золота (5), четыре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космоструктурных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фактора контроля (6), три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космоструктурных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фактора контроля (7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AS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37" t="96000" r="57942"/>
          <a:stretch/>
        </p:blipFill>
        <p:spPr bwMode="auto">
          <a:xfrm>
            <a:off x="6087401" y="966797"/>
            <a:ext cx="395162" cy="2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S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96000" r="50212"/>
          <a:stretch/>
        </p:blipFill>
        <p:spPr bwMode="auto">
          <a:xfrm>
            <a:off x="6060901" y="1221109"/>
            <a:ext cx="432262" cy="25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S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4" t="96000" r="42692" b="267"/>
          <a:stretch/>
        </p:blipFill>
        <p:spPr bwMode="auto">
          <a:xfrm>
            <a:off x="6071232" y="1466515"/>
            <a:ext cx="428146" cy="2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AS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52" t="96000" r="35643" b="267"/>
          <a:stretch/>
        </p:blipFill>
        <p:spPr bwMode="auto">
          <a:xfrm>
            <a:off x="6058141" y="1703852"/>
            <a:ext cx="427122" cy="2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ASA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7" t="95801" r="28551" b="466"/>
          <a:stretch/>
        </p:blipFill>
        <p:spPr bwMode="auto">
          <a:xfrm>
            <a:off x="6079798" y="1941189"/>
            <a:ext cx="388128" cy="23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0"/>
          <a:stretch/>
        </p:blipFill>
        <p:spPr>
          <a:xfrm>
            <a:off x="184861" y="116632"/>
            <a:ext cx="5902540" cy="6597352"/>
          </a:xfrm>
          <a:prstGeom prst="rect">
            <a:avLst/>
          </a:prstGeom>
        </p:spPr>
      </p:pic>
      <p:pic>
        <p:nvPicPr>
          <p:cNvPr id="5" name="Picture 2" descr="AS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96000" r="85577"/>
          <a:stretch/>
        </p:blipFill>
        <p:spPr bwMode="auto">
          <a:xfrm>
            <a:off x="467544" y="6343039"/>
            <a:ext cx="637315" cy="25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0" t="96441" r="65597" b="309"/>
          <a:stretch/>
        </p:blipFill>
        <p:spPr>
          <a:xfrm>
            <a:off x="6079406" y="751312"/>
            <a:ext cx="401136" cy="20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6851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28625" y="2571750"/>
            <a:ext cx="8229600" cy="1143000"/>
          </a:xfrm>
        </p:spPr>
        <p:txBody>
          <a:bodyPr/>
          <a:lstStyle/>
          <a:p>
            <a:r>
              <a:rPr lang="ru-RU" sz="6600" dirty="0" smtClean="0"/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9940373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0" descr="Описание: 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1"/>
          <a:stretch>
            <a:fillRect/>
          </a:stretch>
        </p:blipFill>
        <p:spPr bwMode="auto">
          <a:xfrm>
            <a:off x="101544" y="158436"/>
            <a:ext cx="3203725" cy="30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1" descr="Описание: 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902" y="153749"/>
            <a:ext cx="3078702" cy="445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0" descr="Описание: 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80591" r="14566" b="10454"/>
          <a:stretch>
            <a:fillRect/>
          </a:stretch>
        </p:blipFill>
        <p:spPr bwMode="auto">
          <a:xfrm>
            <a:off x="666468" y="3401623"/>
            <a:ext cx="22098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0" descr="Описание: 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93410" r="14566"/>
          <a:stretch>
            <a:fillRect/>
          </a:stretch>
        </p:blipFill>
        <p:spPr bwMode="auto">
          <a:xfrm>
            <a:off x="637893" y="3776273"/>
            <a:ext cx="2209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5" descr="Описание: Г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895" y="2559880"/>
            <a:ext cx="21812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2" descr="Описание: В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21" y="130975"/>
            <a:ext cx="2593975" cy="225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200482" y="4941169"/>
            <a:ext cx="8858143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Рис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 Ареалы аномалий спектральной яркости растительности участков размещения кимберлитовых тел (по МКС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algn="just"/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Участки размещения: А – трубки имени В.П. Гриба (съемка 1986 г.), Б –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Кимозерского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кимберлитового тела (съемка 1988 г.), В – Ермаковской трубки (съемка 1985 г.), Г – трубки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Лахтойоки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(съемка 1986 г.).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контуры кимберлитовых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тел, 2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 контуры ареалов аномалий спектральной яркости, 3 – полигон, в пределах которого находится кимберлитовая трубка “Ермаковская 7”</a:t>
            </a:r>
          </a:p>
        </p:txBody>
      </p:sp>
    </p:spTree>
    <p:extLst>
      <p:ext uri="{BB962C8B-B14F-4D97-AF65-F5344CB8AC3E}">
        <p14:creationId xmlns:p14="http://schemas.microsoft.com/office/powerpoint/2010/main" val="3068313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 descr="Описание: F:\_temp\Presentation_Diamonds\2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88"/>
          <a:stretch>
            <a:fillRect/>
          </a:stretch>
        </p:blipFill>
        <p:spPr bwMode="auto">
          <a:xfrm>
            <a:off x="179512" y="155429"/>
            <a:ext cx="3917126" cy="3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8" descr="Описание: 2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55427"/>
            <a:ext cx="4833021" cy="4114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5" descr="Описание: 2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84543" r="36975" b="9875"/>
          <a:stretch>
            <a:fillRect/>
          </a:stretch>
        </p:blipFill>
        <p:spPr bwMode="auto">
          <a:xfrm>
            <a:off x="1341150" y="4123804"/>
            <a:ext cx="1603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6" descr="Описание: 2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7" t="93855" r="40810" b="874"/>
          <a:stretch>
            <a:fillRect/>
          </a:stretch>
        </p:blipFill>
        <p:spPr bwMode="auto">
          <a:xfrm>
            <a:off x="1333212" y="3501008"/>
            <a:ext cx="1609725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17" descr="Описание: 2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3" t="80910" r="66093" b="15457"/>
          <a:stretch>
            <a:fillRect/>
          </a:stretch>
        </p:blipFill>
        <p:spPr bwMode="auto">
          <a:xfrm>
            <a:off x="1720562" y="3857104"/>
            <a:ext cx="7302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18" descr="Описание: 2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81804" r="33612" b="15457"/>
          <a:stretch>
            <a:fillRect/>
          </a:stretch>
        </p:blipFill>
        <p:spPr bwMode="auto">
          <a:xfrm>
            <a:off x="1479262" y="4011092"/>
            <a:ext cx="1350963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200482" y="4941169"/>
            <a:ext cx="8858143" cy="10081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Рис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 2. «Ледовые» аномалии спектральной яркости вблизи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Кимозерского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(А) и Ермаковского (Б) кимберлитовых тел (по МКС </a:t>
            </a:r>
            <a:r>
              <a:rPr lang="en-US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2011 г. и 1985 г. соответственно).</a:t>
            </a:r>
          </a:p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1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 контур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Кимозерского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кимберлитового тела, 2 – контур ареала аномалий спектральной яркости, 3 – полигон, в пределах которого находится кимберлитовая трубка «Ермаковская 7»</a:t>
            </a:r>
          </a:p>
        </p:txBody>
      </p:sp>
    </p:spTree>
    <p:extLst>
      <p:ext uri="{BB962C8B-B14F-4D97-AF65-F5344CB8AC3E}">
        <p14:creationId xmlns:p14="http://schemas.microsoft.com/office/powerpoint/2010/main" val="3307061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 descr="Описание: F:\_temp\Presentation_Diamonds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8640"/>
            <a:ext cx="5868988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5630056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Рис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 Ареалы аномалий спектральной яркости растительности (по МКС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Landsat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) в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пределах площадей размещения золоторудных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месторождений на территории листа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N-50-XXIV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Площади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размещения месторождений: А – 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Амазарканское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Б – 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Наседкино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Малоурюмканское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), В – Александровское, Г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Ключевское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– контуры ареалов спектральной яркости, 2 – местоположение месторождений</a:t>
            </a:r>
          </a:p>
        </p:txBody>
      </p:sp>
    </p:spTree>
    <p:extLst>
      <p:ext uri="{BB962C8B-B14F-4D97-AF65-F5344CB8AC3E}">
        <p14:creationId xmlns:p14="http://schemas.microsoft.com/office/powerpoint/2010/main" val="3401531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4006" y="-27384"/>
            <a:ext cx="3384376" cy="360040"/>
          </a:xfrm>
        </p:spPr>
        <p:txBody>
          <a:bodyPr>
            <a:normAutofit/>
          </a:bodyPr>
          <a:lstStyle/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Изучение эталонных объектов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941975" y="33042"/>
            <a:ext cx="3384376" cy="3794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 </a:t>
            </a:r>
            <a:r>
              <a:rPr lang="ru-RU" sz="1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золотоперспективности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18" y="526582"/>
            <a:ext cx="1350818" cy="15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194" y="512292"/>
            <a:ext cx="1373678" cy="16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354006" y="293384"/>
            <a:ext cx="338437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Благодатное золоторудное поле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52077" y="2205844"/>
            <a:ext cx="338437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Титимухтинское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золоторудное поле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49426"/>
            <a:ext cx="2217420" cy="1167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988" y="2430604"/>
            <a:ext cx="2229889" cy="125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352077" y="3728872"/>
            <a:ext cx="3384376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Олимпиаднинское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золоторудное поле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78804"/>
            <a:ext cx="2119746" cy="133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0202" y="3962328"/>
            <a:ext cx="2150918" cy="1448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" name="Группа 17"/>
          <p:cNvGrpSpPr/>
          <p:nvPr/>
        </p:nvGrpSpPr>
        <p:grpSpPr>
          <a:xfrm>
            <a:off x="2082972" y="5480442"/>
            <a:ext cx="1731495" cy="244044"/>
            <a:chOff x="1310323" y="6295710"/>
            <a:chExt cx="1731495" cy="244044"/>
          </a:xfrm>
        </p:grpSpPr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323" y="6309320"/>
              <a:ext cx="307340" cy="1498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9592" y="6309320"/>
              <a:ext cx="307340" cy="149860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  <a:miter lim="800000"/>
              <a:headEnd/>
              <a:tailEnd/>
            </a:ln>
            <a:effectLst/>
          </p:spPr>
        </p:pic>
        <p:sp>
          <p:nvSpPr>
            <p:cNvPr id="42" name="Прямоугольник 41"/>
            <p:cNvSpPr>
              <a:spLocks noChangeAspect="1"/>
            </p:cNvSpPr>
            <p:nvPr/>
          </p:nvSpPr>
          <p:spPr>
            <a:xfrm>
              <a:off x="2159969" y="6309762"/>
              <a:ext cx="304800" cy="155757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48" name="Прямоугольник 47"/>
            <p:cNvSpPr>
              <a:spLocks noChangeAspect="1"/>
            </p:cNvSpPr>
            <p:nvPr/>
          </p:nvSpPr>
          <p:spPr>
            <a:xfrm>
              <a:off x="1315403" y="6304216"/>
              <a:ext cx="304800" cy="155757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3" name="Прямоугольник 72"/>
            <p:cNvSpPr>
              <a:spLocks noChangeAspect="1"/>
            </p:cNvSpPr>
            <p:nvPr/>
          </p:nvSpPr>
          <p:spPr>
            <a:xfrm>
              <a:off x="2575745" y="6309762"/>
              <a:ext cx="304800" cy="155757"/>
            </a:xfrm>
            <a:prstGeom prst="rect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4" name="Дуга 73"/>
            <p:cNvSpPr/>
            <p:nvPr/>
          </p:nvSpPr>
          <p:spPr>
            <a:xfrm>
              <a:off x="2094787" y="6348161"/>
              <a:ext cx="177165" cy="160655"/>
            </a:xfrm>
            <a:prstGeom prst="arc">
              <a:avLst/>
            </a:prstGeom>
            <a:noFill/>
            <a:ln w="1524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sp>
          <p:nvSpPr>
            <p:cNvPr id="75" name="Дуга 74"/>
            <p:cNvSpPr/>
            <p:nvPr/>
          </p:nvSpPr>
          <p:spPr>
            <a:xfrm>
              <a:off x="2212838" y="6348160"/>
              <a:ext cx="177165" cy="160655"/>
            </a:xfrm>
            <a:prstGeom prst="arc">
              <a:avLst/>
            </a:prstGeom>
            <a:noFill/>
            <a:ln w="635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76" name="Прямая соединительная линия 75"/>
            <p:cNvCxnSpPr/>
            <p:nvPr/>
          </p:nvCxnSpPr>
          <p:spPr>
            <a:xfrm>
              <a:off x="2611465" y="6351762"/>
              <a:ext cx="85725" cy="71755"/>
            </a:xfrm>
            <a:prstGeom prst="line">
              <a:avLst/>
            </a:prstGeom>
            <a:noFill/>
            <a:ln w="1524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cxnSp>
          <p:nvCxnSpPr>
            <p:cNvPr id="77" name="Прямая соединительная линия 76"/>
            <p:cNvCxnSpPr/>
            <p:nvPr/>
          </p:nvCxnSpPr>
          <p:spPr>
            <a:xfrm>
              <a:off x="2719352" y="6348160"/>
              <a:ext cx="85725" cy="71755"/>
            </a:xfrm>
            <a:prstGeom prst="line">
              <a:avLst/>
            </a:prstGeom>
            <a:noFill/>
            <a:ln w="6350" cap="flat" cmpd="sng" algn="ctr">
              <a:solidFill>
                <a:srgbClr val="1F497D">
                  <a:lumMod val="60000"/>
                  <a:lumOff val="40000"/>
                </a:srgbClr>
              </a:solidFill>
              <a:prstDash val="solid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1539081" y="6322067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1</a:t>
              </a:r>
              <a:endParaRPr lang="ru-RU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963295" y="6321839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2</a:t>
              </a:r>
              <a:endParaRPr lang="ru-RU" sz="800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392523" y="6324266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3</a:t>
              </a:r>
              <a:endParaRPr lang="ru-RU" sz="800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2807458" y="6324310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4</a:t>
              </a:r>
              <a:endParaRPr lang="ru-RU" sz="800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307334" y="6304263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б</a:t>
              </a:r>
              <a:endParaRPr lang="ru-RU" sz="800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203402" y="6301315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а</a:t>
              </a:r>
              <a:endParaRPr lang="ru-RU" sz="800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2722715" y="6298658"/>
              <a:ext cx="23916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б</a:t>
              </a:r>
              <a:endParaRPr lang="ru-RU" sz="800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618783" y="6295710"/>
              <a:ext cx="234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800" dirty="0" smtClean="0"/>
                <a:t>а</a:t>
              </a:r>
              <a:endParaRPr lang="ru-RU" sz="800" dirty="0"/>
            </a:p>
          </p:txBody>
        </p:sp>
      </p:grpSp>
      <p:sp>
        <p:nvSpPr>
          <p:cNvPr id="91" name="Подзаголовок 2"/>
          <p:cNvSpPr txBox="1">
            <a:spLocks/>
          </p:cNvSpPr>
          <p:nvPr/>
        </p:nvSpPr>
        <p:spPr>
          <a:xfrm>
            <a:off x="179512" y="5656601"/>
            <a:ext cx="4119438" cy="540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– граница ареалов аномалий спектральной яркости, 2 – рудные зоны месторождений, 3 – 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кольцевые и дуговые структуры: а – являющиеся элементами прогнозной модели, 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 прочие, </a:t>
            </a:r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9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–разломы: а – являющиеся элементами прогнозной модели, б - прочие</a:t>
            </a:r>
          </a:p>
        </p:txBody>
      </p:sp>
      <p:pic>
        <p:nvPicPr>
          <p:cNvPr id="92" name="Рисунок 9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3" b="1908"/>
          <a:stretch/>
        </p:blipFill>
        <p:spPr>
          <a:xfrm>
            <a:off x="4716733" y="618530"/>
            <a:ext cx="1774887" cy="2629735"/>
          </a:xfrm>
          <a:prstGeom prst="rect">
            <a:avLst/>
          </a:prstGeom>
        </p:spPr>
      </p:pic>
      <p:pic>
        <p:nvPicPr>
          <p:cNvPr id="93" name="Рисунок 9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1" b="4494"/>
          <a:stretch/>
        </p:blipFill>
        <p:spPr>
          <a:xfrm>
            <a:off x="4716016" y="3643266"/>
            <a:ext cx="1792415" cy="2568146"/>
          </a:xfrm>
          <a:prstGeom prst="rect">
            <a:avLst/>
          </a:prstGeom>
        </p:spPr>
      </p:pic>
      <p:pic>
        <p:nvPicPr>
          <p:cNvPr id="94" name="Рисунок 9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59"/>
          <a:stretch/>
        </p:blipFill>
        <p:spPr bwMode="auto">
          <a:xfrm>
            <a:off x="6557810" y="625800"/>
            <a:ext cx="1710075" cy="2566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Объект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190" y="3639193"/>
            <a:ext cx="1753704" cy="2595961"/>
          </a:xfrm>
          <a:prstGeom prst="rect">
            <a:avLst/>
          </a:prstGeom>
        </p:spPr>
      </p:pic>
      <p:sp>
        <p:nvSpPr>
          <p:cNvPr id="96" name="Полилиния 95"/>
          <p:cNvSpPr>
            <a:spLocks/>
          </p:cNvSpPr>
          <p:nvPr/>
        </p:nvSpPr>
        <p:spPr>
          <a:xfrm>
            <a:off x="8266538" y="5854400"/>
            <a:ext cx="161286" cy="164730"/>
          </a:xfrm>
          <a:custGeom>
            <a:avLst/>
            <a:gdLst>
              <a:gd name="connsiteX0" fmla="*/ 6614 w 417508"/>
              <a:gd name="connsiteY0" fmla="*/ 197423 h 384992"/>
              <a:gd name="connsiteX1" fmla="*/ 6614 w 417508"/>
              <a:gd name="connsiteY1" fmla="*/ 115362 h 384992"/>
              <a:gd name="connsiteX2" fmla="*/ 53506 w 417508"/>
              <a:gd name="connsiteY2" fmla="*/ 9854 h 384992"/>
              <a:gd name="connsiteX3" fmla="*/ 205906 w 417508"/>
              <a:gd name="connsiteY3" fmla="*/ 9854 h 384992"/>
              <a:gd name="connsiteX4" fmla="*/ 370029 w 417508"/>
              <a:gd name="connsiteY4" fmla="*/ 56746 h 384992"/>
              <a:gd name="connsiteX5" fmla="*/ 416922 w 417508"/>
              <a:gd name="connsiteY5" fmla="*/ 220869 h 384992"/>
              <a:gd name="connsiteX6" fmla="*/ 346583 w 417508"/>
              <a:gd name="connsiteY6" fmla="*/ 314654 h 384992"/>
              <a:gd name="connsiteX7" fmla="*/ 170737 w 417508"/>
              <a:gd name="connsiteY7" fmla="*/ 384992 h 384992"/>
              <a:gd name="connsiteX8" fmla="*/ 65229 w 417508"/>
              <a:gd name="connsiteY8" fmla="*/ 314654 h 384992"/>
              <a:gd name="connsiteX9" fmla="*/ 6614 w 417508"/>
              <a:gd name="connsiteY9" fmla="*/ 197423 h 38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7508" h="384992">
                <a:moveTo>
                  <a:pt x="6614" y="197423"/>
                </a:moveTo>
                <a:cubicBezTo>
                  <a:pt x="-3155" y="164208"/>
                  <a:pt x="-1201" y="146623"/>
                  <a:pt x="6614" y="115362"/>
                </a:cubicBezTo>
                <a:cubicBezTo>
                  <a:pt x="14429" y="84100"/>
                  <a:pt x="20291" y="27439"/>
                  <a:pt x="53506" y="9854"/>
                </a:cubicBezTo>
                <a:cubicBezTo>
                  <a:pt x="86721" y="-7731"/>
                  <a:pt x="153152" y="2039"/>
                  <a:pt x="205906" y="9854"/>
                </a:cubicBezTo>
                <a:cubicBezTo>
                  <a:pt x="258660" y="17669"/>
                  <a:pt x="334860" y="21577"/>
                  <a:pt x="370029" y="56746"/>
                </a:cubicBezTo>
                <a:cubicBezTo>
                  <a:pt x="405198" y="91915"/>
                  <a:pt x="420830" y="177884"/>
                  <a:pt x="416922" y="220869"/>
                </a:cubicBezTo>
                <a:cubicBezTo>
                  <a:pt x="413014" y="263854"/>
                  <a:pt x="387614" y="287300"/>
                  <a:pt x="346583" y="314654"/>
                </a:cubicBezTo>
                <a:cubicBezTo>
                  <a:pt x="305552" y="342008"/>
                  <a:pt x="217629" y="384992"/>
                  <a:pt x="170737" y="384992"/>
                </a:cubicBezTo>
                <a:cubicBezTo>
                  <a:pt x="123845" y="384992"/>
                  <a:pt x="92583" y="349823"/>
                  <a:pt x="65229" y="314654"/>
                </a:cubicBezTo>
                <a:cubicBezTo>
                  <a:pt x="37875" y="279485"/>
                  <a:pt x="16383" y="230638"/>
                  <a:pt x="6614" y="197423"/>
                </a:cubicBezTo>
                <a:close/>
              </a:path>
            </a:pathLst>
          </a:cu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Полилиния 96"/>
          <p:cNvSpPr>
            <a:spLocks noChangeAspect="1"/>
          </p:cNvSpPr>
          <p:nvPr/>
        </p:nvSpPr>
        <p:spPr>
          <a:xfrm>
            <a:off x="8249268" y="5659090"/>
            <a:ext cx="133654" cy="123120"/>
          </a:xfrm>
          <a:custGeom>
            <a:avLst/>
            <a:gdLst>
              <a:gd name="connsiteX0" fmla="*/ 134499 w 322572"/>
              <a:gd name="connsiteY0" fmla="*/ 297147 h 297147"/>
              <a:gd name="connsiteX1" fmla="*/ 64160 w 322572"/>
              <a:gd name="connsiteY1" fmla="*/ 273701 h 297147"/>
              <a:gd name="connsiteX2" fmla="*/ 5545 w 322572"/>
              <a:gd name="connsiteY2" fmla="*/ 156470 h 297147"/>
              <a:gd name="connsiteX3" fmla="*/ 28991 w 322572"/>
              <a:gd name="connsiteY3" fmla="*/ 27516 h 297147"/>
              <a:gd name="connsiteX4" fmla="*/ 240006 w 322572"/>
              <a:gd name="connsiteY4" fmla="*/ 4070 h 297147"/>
              <a:gd name="connsiteX5" fmla="*/ 310345 w 322572"/>
              <a:gd name="connsiteY5" fmla="*/ 86132 h 297147"/>
              <a:gd name="connsiteX6" fmla="*/ 322068 w 322572"/>
              <a:gd name="connsiteY6" fmla="*/ 156470 h 297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572" h="297147">
                <a:moveTo>
                  <a:pt x="134499" y="297147"/>
                </a:moveTo>
                <a:cubicBezTo>
                  <a:pt x="110075" y="297147"/>
                  <a:pt x="85652" y="297147"/>
                  <a:pt x="64160" y="273701"/>
                </a:cubicBezTo>
                <a:cubicBezTo>
                  <a:pt x="42668" y="250255"/>
                  <a:pt x="11406" y="197501"/>
                  <a:pt x="5545" y="156470"/>
                </a:cubicBezTo>
                <a:cubicBezTo>
                  <a:pt x="-316" y="115439"/>
                  <a:pt x="-10086" y="52916"/>
                  <a:pt x="28991" y="27516"/>
                </a:cubicBezTo>
                <a:cubicBezTo>
                  <a:pt x="68068" y="2116"/>
                  <a:pt x="193114" y="-5699"/>
                  <a:pt x="240006" y="4070"/>
                </a:cubicBezTo>
                <a:cubicBezTo>
                  <a:pt x="286898" y="13839"/>
                  <a:pt x="296668" y="60732"/>
                  <a:pt x="310345" y="86132"/>
                </a:cubicBezTo>
                <a:cubicBezTo>
                  <a:pt x="324022" y="111532"/>
                  <a:pt x="323045" y="134001"/>
                  <a:pt x="322068" y="156470"/>
                </a:cubicBezTo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8" name="Прямая соединительная линия 97"/>
          <p:cNvCxnSpPr>
            <a:cxnSpLocks noChangeAspect="1"/>
          </p:cNvCxnSpPr>
          <p:nvPr/>
        </p:nvCxnSpPr>
        <p:spPr>
          <a:xfrm>
            <a:off x="8240527" y="5371058"/>
            <a:ext cx="187951" cy="0"/>
          </a:xfrm>
          <a:prstGeom prst="line">
            <a:avLst/>
          </a:prstGeom>
          <a:ln w="9525">
            <a:solidFill>
              <a:srgbClr val="83ED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Прямая соединительная линия 98"/>
          <p:cNvCxnSpPr>
            <a:cxnSpLocks noChangeAspect="1"/>
          </p:cNvCxnSpPr>
          <p:nvPr/>
        </p:nvCxnSpPr>
        <p:spPr>
          <a:xfrm rot="2100000" flipH="1">
            <a:off x="8231449" y="5545229"/>
            <a:ext cx="197054" cy="0"/>
          </a:xfrm>
          <a:prstGeom prst="line">
            <a:avLst/>
          </a:prstGeom>
          <a:ln w="9525">
            <a:solidFill>
              <a:srgbClr val="B1257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Подзаголовок 2"/>
          <p:cNvSpPr txBox="1">
            <a:spLocks/>
          </p:cNvSpPr>
          <p:nvPr/>
        </p:nvSpPr>
        <p:spPr>
          <a:xfrm>
            <a:off x="4860032" y="425366"/>
            <a:ext cx="1460747" cy="227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Исходный снимок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Подзаголовок 2"/>
          <p:cNvSpPr txBox="1">
            <a:spLocks/>
          </p:cNvSpPr>
          <p:nvPr/>
        </p:nvSpPr>
        <p:spPr>
          <a:xfrm>
            <a:off x="6731973" y="439305"/>
            <a:ext cx="1460747" cy="227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Схема дешифрирования</a:t>
            </a:r>
            <a:endParaRPr lang="ru-RU" sz="1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Подзаголовок 2"/>
          <p:cNvSpPr txBox="1">
            <a:spLocks/>
          </p:cNvSpPr>
          <p:nvPr/>
        </p:nvSpPr>
        <p:spPr>
          <a:xfrm>
            <a:off x="4831760" y="3354834"/>
            <a:ext cx="1612448" cy="3854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Информативные аномалии спектральной  яркости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Подзаголовок 2"/>
          <p:cNvSpPr txBox="1">
            <a:spLocks/>
          </p:cNvSpPr>
          <p:nvPr/>
        </p:nvSpPr>
        <p:spPr>
          <a:xfrm>
            <a:off x="6754370" y="3440328"/>
            <a:ext cx="1460747" cy="2279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9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Прогнозная схема</a:t>
            </a:r>
            <a:endParaRPr lang="ru-RU" sz="9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" name="Рисунок 204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77" y="6098941"/>
            <a:ext cx="739441" cy="136213"/>
          </a:xfrm>
          <a:prstGeom prst="rect">
            <a:avLst/>
          </a:prstGeom>
        </p:spPr>
      </p:pic>
      <p:sp>
        <p:nvSpPr>
          <p:cNvPr id="110" name="Подзаголовок 2"/>
          <p:cNvSpPr txBox="1">
            <a:spLocks/>
          </p:cNvSpPr>
          <p:nvPr/>
        </p:nvSpPr>
        <p:spPr>
          <a:xfrm>
            <a:off x="8482562" y="5299050"/>
            <a:ext cx="583934" cy="174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субширотные</a:t>
            </a:r>
            <a:endParaRPr lang="ru-RU" sz="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разломы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Подзаголовок 2"/>
          <p:cNvSpPr txBox="1">
            <a:spLocks/>
          </p:cNvSpPr>
          <p:nvPr/>
        </p:nvSpPr>
        <p:spPr>
          <a:xfrm>
            <a:off x="8482562" y="5899775"/>
            <a:ext cx="576064" cy="174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прогнозные участки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" name="Подзаголовок 2"/>
          <p:cNvSpPr txBox="1">
            <a:spLocks/>
          </p:cNvSpPr>
          <p:nvPr/>
        </p:nvSpPr>
        <p:spPr>
          <a:xfrm>
            <a:off x="8482562" y="5474344"/>
            <a:ext cx="583934" cy="174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северо-западные</a:t>
            </a:r>
          </a:p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разломы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4" name="Подзаголовок 2"/>
          <p:cNvSpPr txBox="1">
            <a:spLocks/>
          </p:cNvSpPr>
          <p:nvPr/>
        </p:nvSpPr>
        <p:spPr>
          <a:xfrm>
            <a:off x="8482562" y="5659090"/>
            <a:ext cx="576064" cy="1741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кольцевые и дуговые структуры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5" name="Рисунок 1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3" t="96095" r="53001" b="1"/>
          <a:stretch/>
        </p:blipFill>
        <p:spPr bwMode="auto">
          <a:xfrm>
            <a:off x="8157670" y="2421560"/>
            <a:ext cx="253016" cy="157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Рисунок 11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1" t="96095" r="40950" b="1"/>
          <a:stretch/>
        </p:blipFill>
        <p:spPr bwMode="auto">
          <a:xfrm>
            <a:off x="8160080" y="2615706"/>
            <a:ext cx="248195" cy="157234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Подзаголовок 2"/>
          <p:cNvSpPr txBox="1">
            <a:spLocks/>
          </p:cNvSpPr>
          <p:nvPr/>
        </p:nvSpPr>
        <p:spPr>
          <a:xfrm>
            <a:off x="8446120" y="2446724"/>
            <a:ext cx="291967" cy="1263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разломы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8" name="Подзаголовок 2"/>
          <p:cNvSpPr txBox="1">
            <a:spLocks/>
          </p:cNvSpPr>
          <p:nvPr/>
        </p:nvSpPr>
        <p:spPr>
          <a:xfrm>
            <a:off x="8446120" y="2600996"/>
            <a:ext cx="620376" cy="2015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ru-RU" sz="5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кольцевые и дуговые структуры</a:t>
            </a:r>
            <a:endParaRPr lang="ru-RU" sz="5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4" name="Подзаголовок 2"/>
          <p:cNvSpPr txBox="1">
            <a:spLocks/>
          </p:cNvSpPr>
          <p:nvPr/>
        </p:nvSpPr>
        <p:spPr>
          <a:xfrm>
            <a:off x="200482" y="6309320"/>
            <a:ext cx="8858143" cy="351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 4. Прогноз 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золотоперспективности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 пределах Нижне-</a:t>
            </a:r>
            <a:r>
              <a:rPr lang="ru-RU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Чиримбинской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площади Енисейского кряжа по данным анализа КС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5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talon2_Detai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482" y="574675"/>
            <a:ext cx="4246265" cy="4726533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00482" y="5373216"/>
            <a:ext cx="4213369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Рис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5.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Проявление открытого карста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(«рыбья чешуя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»)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космическом снимке в пределах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рагментов эталонного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участка Крутой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овраг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находящегося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близ листа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N-37-XXII.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2А, 3А – ф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рагменты топографической карты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1Б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2Б, 3Б –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фрагменты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космического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снимка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Дубки_общ_дета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7" y="552554"/>
            <a:ext cx="4104455" cy="4892670"/>
          </a:xfrm>
          <a:prstGeom prst="rect">
            <a:avLst/>
          </a:prstGeom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788023" y="5394245"/>
            <a:ext cx="4213369" cy="11310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Проявление открытого карста («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рыбья чешуя»)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космическом снимке в пределах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участка Дубки,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находящегося в пределах листа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N-37-XXII.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2А, 3А –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фрагменты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топографической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карты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1Б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2Б, 3Б –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фрагменты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космического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снимка</a:t>
            </a: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619069" y="476672"/>
            <a:ext cx="0" cy="496855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95031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ашино фр об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7" y="854906"/>
            <a:ext cx="4320480" cy="3078150"/>
          </a:xfrm>
          <a:prstGeom prst="rect">
            <a:avLst/>
          </a:prstGeom>
        </p:spPr>
      </p:pic>
      <p:pic>
        <p:nvPicPr>
          <p:cNvPr id="5" name="Рисунок 4" descr="Фроловское фр общ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728330"/>
            <a:ext cx="4536504" cy="3348742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00482" y="4149080"/>
            <a:ext cx="4213369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Проявление покрытого карста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(западины) на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космическом снимке в пределах фрагментов эталонного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участка </a:t>
            </a:r>
            <a:r>
              <a:rPr lang="ru-RU" sz="11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Фроловское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находящегося за пределами листов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N-37-XIV, XXII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1А, 2А, 3А – фрагменты космического снимка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2А, 2Б, 2В – фрагменты МКС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Landsat TM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31.05.2007.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RGB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-композит каналов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4, 5, 3.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3А, 3Б, 3В – фрагменты топографической карты.</a:t>
            </a:r>
            <a:endParaRPr lang="en-US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Стрелками показаны карстовые воронки, обозначенные на топографической карте и опознанные на космических снимках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4728736" y="4149080"/>
            <a:ext cx="4213369" cy="1800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Рис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Проявление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окрытого карста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(западины) на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космическом снимке в пределах участка Дашино, находящегося в пределах листа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N-37-XXII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1А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2А, 3А –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фрагменты космического снимка.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2А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2Б, 2В – фрагменты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МКС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Landsat TM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29.08.2002.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RGB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-композит каналов 4, 5, 3.</a:t>
            </a: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3А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3Б, 3В – фрагменты детальной топографической 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карты.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Стрелками 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показаны западины (предполагаемые карстовые воронки), опознанные на космических снимках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4652321" y="692696"/>
            <a:ext cx="0" cy="5112568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21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dporozhsk_XXVIII_XXIX_TOPO_VAR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3" y="332656"/>
            <a:ext cx="9073008" cy="535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83649" y="5805264"/>
            <a:ext cx="8492807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1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Алмазоперспективные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(по данным анализа МКС) площади территории листов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-36-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XXVIII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XXIX</a:t>
            </a: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just"/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1-3 – градации перспективности: 1 – самые перспективные, 2 – высокоперспективные, 3 – перспективные; 4 – ареалы интенсивных аномалий спектральной яркости, где имеются магнитные аномалии трубочного типа</a:t>
            </a:r>
          </a:p>
        </p:txBody>
      </p:sp>
    </p:spTree>
    <p:extLst>
      <p:ext uri="{BB962C8B-B14F-4D97-AF65-F5344CB8AC3E}">
        <p14:creationId xmlns:p14="http://schemas.microsoft.com/office/powerpoint/2010/main" val="431084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TOG_Sasha_A4+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88640"/>
            <a:ext cx="7850188" cy="6196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382094" y="5170215"/>
            <a:ext cx="5582394" cy="132159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indent="179388"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Рис. </a:t>
            </a:r>
            <a:r>
              <a:rPr lang="en-US" sz="800" dirty="0" smtClean="0"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Аномалии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радиояркостных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температур над Гайским (А),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Сибайским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(Б)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медноколчеданным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месторождениями и прогноз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медноколчеданного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оруденения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по комплексу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космогеологических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признаков для листа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-40-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ru-RU" sz="8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indent="179388" algn="just"/>
            <a:r>
              <a:rPr lang="ru-RU" sz="800" dirty="0">
                <a:latin typeface="Times New Roman" pitchFamily="18" charset="0"/>
                <a:cs typeface="Times New Roman" pitchFamily="18" charset="0"/>
              </a:rPr>
              <a:t>1-4 – площади с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космогеологическими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признаками перспективности: 1 – наивысшего приоритета (имеются все признаки перспективности), 2 – первого приоритета (4 и более признаков перспективности), 3 - второго приоритета (3 признака перспективности), 4 – третьего приоритета (2 признака перспективности); 5 – месторождения: а – крупное (Гайское), б – средние, в – малые, г – рудопроявления; 6 – типы месторождений: а – полиметаллический, б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сидеро-халькофильный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в –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Ni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Co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-колчеданный; 7 – контуры (по данным анализа МКС): а – рудных узлов (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–Гайского,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Новокиевского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Дергамышско-Бурибаевского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 Подольского), б – известных и потенциальных рудных полей (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а – Южного,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б – Гайского,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в – Центрального,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г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Мамбетовского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а – Орловского,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б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Новокиевского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в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Новогеоргиевского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 – Восточного,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а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Дергамышского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б – </a:t>
            </a:r>
            <a:r>
              <a:rPr lang="ru-RU" sz="800" dirty="0" err="1">
                <a:latin typeface="Times New Roman" pitchFamily="18" charset="0"/>
                <a:cs typeface="Times New Roman" pitchFamily="18" charset="0"/>
              </a:rPr>
              <a:t>Бурибаевского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а – Северного, </a:t>
            </a:r>
            <a:r>
              <a:rPr lang="en-US" sz="800" dirty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800" dirty="0">
                <a:latin typeface="Times New Roman" pitchFamily="18" charset="0"/>
                <a:cs typeface="Times New Roman" pitchFamily="18" charset="0"/>
              </a:rPr>
              <a:t>б – Октябрьского)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357188" y="6384652"/>
            <a:ext cx="3000375" cy="214313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r>
              <a:rPr lang="ru-RU" sz="800">
                <a:latin typeface="Times New Roman" pitchFamily="18" charset="0"/>
                <a:cs typeface="Times New Roman" pitchFamily="18" charset="0"/>
              </a:rPr>
              <a:t>На А и Б черные контуры – карьеры отработки месторождений</a:t>
            </a:r>
          </a:p>
        </p:txBody>
      </p:sp>
    </p:spTree>
    <p:extLst>
      <p:ext uri="{BB962C8B-B14F-4D97-AF65-F5344CB8AC3E}">
        <p14:creationId xmlns:p14="http://schemas.microsoft.com/office/powerpoint/2010/main" val="832806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578</Words>
  <Application>Microsoft Office PowerPoint</Application>
  <PresentationFormat>Экран (4:3)</PresentationFormat>
  <Paragraphs>67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Прогноз золотоперспективности Нижне-Чиримбинской площади листа Енисейского кряжа</dc:title>
  <dc:creator>User</dc:creator>
  <cp:lastModifiedBy>User</cp:lastModifiedBy>
  <cp:revision>58</cp:revision>
  <cp:lastPrinted>2015-04-03T12:33:55Z</cp:lastPrinted>
  <dcterms:created xsi:type="dcterms:W3CDTF">2015-03-26T08:59:59Z</dcterms:created>
  <dcterms:modified xsi:type="dcterms:W3CDTF">2015-04-06T09:12:33Z</dcterms:modified>
</cp:coreProperties>
</file>