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6" r:id="rId2"/>
    <p:sldId id="257" r:id="rId3"/>
    <p:sldId id="258" r:id="rId4"/>
    <p:sldId id="262" r:id="rId5"/>
    <p:sldId id="268" r:id="rId6"/>
    <p:sldId id="269" r:id="rId7"/>
    <p:sldId id="274" r:id="rId8"/>
    <p:sldId id="264" r:id="rId9"/>
    <p:sldId id="265" r:id="rId10"/>
    <p:sldId id="273" r:id="rId11"/>
    <p:sldId id="271" r:id="rId12"/>
    <p:sldId id="266" r:id="rId13"/>
    <p:sldId id="275" r:id="rId14"/>
    <p:sldId id="277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22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015F24-5AD4-47AB-B4FD-CB65FC76D0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408BD86-9995-4F48-808C-17090A4CAAEB}">
      <dgm:prSet/>
      <dgm:spPr/>
      <dgm:t>
        <a:bodyPr/>
        <a:lstStyle/>
        <a:p>
          <a:pPr algn="ctr" rtl="0"/>
          <a:r>
            <a:rPr lang="ru-RU" smtClean="0"/>
            <a:t>Перспективы использования сверхлегких беспилотных лета-тельных аппаратов для целей геологического картирования </a:t>
          </a:r>
          <a:endParaRPr lang="ru-RU"/>
        </a:p>
      </dgm:t>
    </dgm:pt>
    <dgm:pt modelId="{5B63C8CF-7073-413A-9871-BA86505194C5}" type="parTrans" cxnId="{1D838F0F-0B18-4EE8-AA59-2F961138A75C}">
      <dgm:prSet/>
      <dgm:spPr/>
      <dgm:t>
        <a:bodyPr/>
        <a:lstStyle/>
        <a:p>
          <a:pPr algn="ctr"/>
          <a:endParaRPr lang="ru-RU"/>
        </a:p>
      </dgm:t>
    </dgm:pt>
    <dgm:pt modelId="{CD0FC939-F3C3-4B99-8071-5A81E0AB62EE}" type="sibTrans" cxnId="{1D838F0F-0B18-4EE8-AA59-2F961138A75C}">
      <dgm:prSet/>
      <dgm:spPr/>
      <dgm:t>
        <a:bodyPr/>
        <a:lstStyle/>
        <a:p>
          <a:pPr algn="ctr"/>
          <a:endParaRPr lang="ru-RU"/>
        </a:p>
      </dgm:t>
    </dgm:pt>
    <dgm:pt modelId="{677F688B-8F19-4A6C-A28E-B2100A817EF2}" type="pres">
      <dgm:prSet presAssocID="{52015F24-5AD4-47AB-B4FD-CB65FC76D02D}" presName="linear" presStyleCnt="0">
        <dgm:presLayoutVars>
          <dgm:animLvl val="lvl"/>
          <dgm:resizeHandles val="exact"/>
        </dgm:presLayoutVars>
      </dgm:prSet>
      <dgm:spPr/>
    </dgm:pt>
    <dgm:pt modelId="{E79BDD4B-5388-4A75-A60A-4D40C158DD8C}" type="pres">
      <dgm:prSet presAssocID="{6408BD86-9995-4F48-808C-17090A4CAAE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D838F0F-0B18-4EE8-AA59-2F961138A75C}" srcId="{52015F24-5AD4-47AB-B4FD-CB65FC76D02D}" destId="{6408BD86-9995-4F48-808C-17090A4CAAEB}" srcOrd="0" destOrd="0" parTransId="{5B63C8CF-7073-413A-9871-BA86505194C5}" sibTransId="{CD0FC939-F3C3-4B99-8071-5A81E0AB62EE}"/>
    <dgm:cxn modelId="{EF70C0D7-8D8A-4471-8F15-1CF5B832AEDE}" type="presOf" srcId="{52015F24-5AD4-47AB-B4FD-CB65FC76D02D}" destId="{677F688B-8F19-4A6C-A28E-B2100A817EF2}" srcOrd="0" destOrd="0" presId="urn:microsoft.com/office/officeart/2005/8/layout/vList2"/>
    <dgm:cxn modelId="{3279F466-2F8F-49B6-A449-D76CEB71E94F}" type="presOf" srcId="{6408BD86-9995-4F48-808C-17090A4CAAEB}" destId="{E79BDD4B-5388-4A75-A60A-4D40C158DD8C}" srcOrd="0" destOrd="0" presId="urn:microsoft.com/office/officeart/2005/8/layout/vList2"/>
    <dgm:cxn modelId="{AB93D673-8335-4FDE-BAD5-833DAE9DE377}" type="presParOf" srcId="{677F688B-8F19-4A6C-A28E-B2100A817EF2}" destId="{E79BDD4B-5388-4A75-A60A-4D40C158DD8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F3D8AC2-C884-46A1-9033-8A1546EC4C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6C5EC0-3AC3-4A55-A548-2B89CE30D92E}">
      <dgm:prSet custT="1"/>
      <dgm:spPr/>
      <dgm:t>
        <a:bodyPr/>
        <a:lstStyle/>
        <a:p>
          <a:pPr rtl="0"/>
          <a:r>
            <a:rPr lang="ru-RU" sz="1800" b="1" dirty="0" smtClean="0"/>
            <a:t>ПЛАНИРУЕМЫЕ </a:t>
          </a:r>
          <a:r>
            <a:rPr lang="ru-RU" sz="2000" b="1" dirty="0" smtClean="0"/>
            <a:t>РЕЗУЛЬТАТЫ</a:t>
          </a:r>
          <a:endParaRPr lang="ru-RU" sz="1800" b="1" dirty="0"/>
        </a:p>
      </dgm:t>
    </dgm:pt>
    <dgm:pt modelId="{F27EA5D4-0AD7-486A-8F1A-33E27A983508}" type="parTrans" cxnId="{690AD9A2-316B-4626-AE64-E6AE26479CD1}">
      <dgm:prSet/>
      <dgm:spPr/>
      <dgm:t>
        <a:bodyPr/>
        <a:lstStyle/>
        <a:p>
          <a:endParaRPr lang="ru-RU" sz="1800" b="1"/>
        </a:p>
      </dgm:t>
    </dgm:pt>
    <dgm:pt modelId="{85D113DA-4C86-4F92-8880-AFAE92B4BA4C}" type="sibTrans" cxnId="{690AD9A2-316B-4626-AE64-E6AE26479CD1}">
      <dgm:prSet/>
      <dgm:spPr/>
      <dgm:t>
        <a:bodyPr/>
        <a:lstStyle/>
        <a:p>
          <a:endParaRPr lang="ru-RU" sz="1800" b="1"/>
        </a:p>
      </dgm:t>
    </dgm:pt>
    <dgm:pt modelId="{919CD1FF-71B4-4A52-910C-1B847A74B210}" type="pres">
      <dgm:prSet presAssocID="{1F3D8AC2-C884-46A1-9033-8A1546EC4C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D4A493-B033-4EE1-872F-CE619553CEA5}" type="pres">
      <dgm:prSet presAssocID="{CD6C5EC0-3AC3-4A55-A548-2B89CE30D92E}" presName="parentText" presStyleLbl="node1" presStyleIdx="0" presStyleCnt="1" custLinFactNeighborY="-200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0AD9A2-316B-4626-AE64-E6AE26479CD1}" srcId="{1F3D8AC2-C884-46A1-9033-8A1546EC4C4D}" destId="{CD6C5EC0-3AC3-4A55-A548-2B89CE30D92E}" srcOrd="0" destOrd="0" parTransId="{F27EA5D4-0AD7-486A-8F1A-33E27A983508}" sibTransId="{85D113DA-4C86-4F92-8880-AFAE92B4BA4C}"/>
    <dgm:cxn modelId="{415B49CF-BEB3-44E2-B3E9-6D8E65E7D98B}" type="presOf" srcId="{CD6C5EC0-3AC3-4A55-A548-2B89CE30D92E}" destId="{54D4A493-B033-4EE1-872F-CE619553CEA5}" srcOrd="0" destOrd="0" presId="urn:microsoft.com/office/officeart/2005/8/layout/vList2"/>
    <dgm:cxn modelId="{578628A1-2804-4B42-81AC-75AFC5CB96F7}" type="presOf" srcId="{1F3D8AC2-C884-46A1-9033-8A1546EC4C4D}" destId="{919CD1FF-71B4-4A52-910C-1B847A74B210}" srcOrd="0" destOrd="0" presId="urn:microsoft.com/office/officeart/2005/8/layout/vList2"/>
    <dgm:cxn modelId="{1DA713AC-3C2F-40DA-A1B2-E259208DF191}" type="presParOf" srcId="{919CD1FF-71B4-4A52-910C-1B847A74B210}" destId="{54D4A493-B033-4EE1-872F-CE619553CEA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EDEE030-715B-43A2-9221-FE6B66F4C6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A1CD90-C510-428D-AC00-C2B3E2CED6F5}">
      <dgm:prSet custT="1"/>
      <dgm:spPr/>
      <dgm:t>
        <a:bodyPr/>
        <a:lstStyle/>
        <a:p>
          <a:pPr rtl="0"/>
          <a:r>
            <a:rPr lang="ru-RU" sz="1100" b="1" smtClean="0"/>
            <a:t>7–9 апреля 2015 г., ФГУП «ВСЕГЕИ», Санкт-Петербург</a:t>
          </a:r>
          <a:endParaRPr lang="ru-RU" sz="1100"/>
        </a:p>
      </dgm:t>
    </dgm:pt>
    <dgm:pt modelId="{4A684A21-E834-4D5E-8EAF-991315ADB207}" type="parTrans" cxnId="{5E29599D-1824-4618-9B7D-27F130C630F5}">
      <dgm:prSet/>
      <dgm:spPr/>
      <dgm:t>
        <a:bodyPr/>
        <a:lstStyle/>
        <a:p>
          <a:endParaRPr lang="ru-RU"/>
        </a:p>
      </dgm:t>
    </dgm:pt>
    <dgm:pt modelId="{DAA71468-FC38-4CDE-8514-9E65CDB4707F}" type="sibTrans" cxnId="{5E29599D-1824-4618-9B7D-27F130C630F5}">
      <dgm:prSet/>
      <dgm:spPr/>
      <dgm:t>
        <a:bodyPr/>
        <a:lstStyle/>
        <a:p>
          <a:endParaRPr lang="ru-RU"/>
        </a:p>
      </dgm:t>
    </dgm:pt>
    <dgm:pt modelId="{2F9D77F5-A1D4-4F1F-8D15-00353E9CA8F2}" type="pres">
      <dgm:prSet presAssocID="{0EDEE030-715B-43A2-9221-FE6B66F4C6BB}" presName="linear" presStyleCnt="0">
        <dgm:presLayoutVars>
          <dgm:animLvl val="lvl"/>
          <dgm:resizeHandles val="exact"/>
        </dgm:presLayoutVars>
      </dgm:prSet>
      <dgm:spPr/>
    </dgm:pt>
    <dgm:pt modelId="{0069DE93-B84B-4BEF-AA58-DF45134EA788}" type="pres">
      <dgm:prSet presAssocID="{FCA1CD90-C510-428D-AC00-C2B3E2CED6F5}" presName="parentText" presStyleLbl="node1" presStyleIdx="0" presStyleCnt="1" custScaleX="70455">
        <dgm:presLayoutVars>
          <dgm:chMax val="0"/>
          <dgm:bulletEnabled val="1"/>
        </dgm:presLayoutVars>
      </dgm:prSet>
      <dgm:spPr/>
    </dgm:pt>
  </dgm:ptLst>
  <dgm:cxnLst>
    <dgm:cxn modelId="{5E29599D-1824-4618-9B7D-27F130C630F5}" srcId="{0EDEE030-715B-43A2-9221-FE6B66F4C6BB}" destId="{FCA1CD90-C510-428D-AC00-C2B3E2CED6F5}" srcOrd="0" destOrd="0" parTransId="{4A684A21-E834-4D5E-8EAF-991315ADB207}" sibTransId="{DAA71468-FC38-4CDE-8514-9E65CDB4707F}"/>
    <dgm:cxn modelId="{0B789B57-83F5-4E82-AB05-CB0D0AB05986}" type="presOf" srcId="{0EDEE030-715B-43A2-9221-FE6B66F4C6BB}" destId="{2F9D77F5-A1D4-4F1F-8D15-00353E9CA8F2}" srcOrd="0" destOrd="0" presId="urn:microsoft.com/office/officeart/2005/8/layout/vList2"/>
    <dgm:cxn modelId="{3B7E3D9E-CC53-46FD-B5DD-7941BFAE8DBF}" type="presOf" srcId="{FCA1CD90-C510-428D-AC00-C2B3E2CED6F5}" destId="{0069DE93-B84B-4BEF-AA58-DF45134EA788}" srcOrd="0" destOrd="0" presId="urn:microsoft.com/office/officeart/2005/8/layout/vList2"/>
    <dgm:cxn modelId="{0E0A3154-BF79-456E-B33F-FDE19473AE4D}" type="presParOf" srcId="{2F9D77F5-A1D4-4F1F-8D15-00353E9CA8F2}" destId="{0069DE93-B84B-4BEF-AA58-DF45134EA7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DAA12B9-3D11-42E6-A05F-7D3569ED99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92AC2D-BFA3-432B-83E4-26AAEC4347C9}">
      <dgm:prSet/>
      <dgm:spPr/>
      <dgm:t>
        <a:bodyPr/>
        <a:lstStyle/>
        <a:p>
          <a:pPr rtl="0"/>
          <a:r>
            <a:rPr lang="ru-RU" dirty="0" smtClean="0"/>
            <a:t>Вплоть до настоящего времени попытки создания беспилотного магнитометра характеризуются погрешностью измерений не менее 20 </a:t>
          </a:r>
          <a:r>
            <a:rPr lang="ru-RU" dirty="0" err="1" smtClean="0"/>
            <a:t>нТл</a:t>
          </a:r>
          <a:endParaRPr lang="ru-RU" dirty="0"/>
        </a:p>
      </dgm:t>
    </dgm:pt>
    <dgm:pt modelId="{EA6000BC-C48A-4C03-AF14-988C628C1310}" type="parTrans" cxnId="{D47432D0-FF8E-40F2-80C7-FF64060BA786}">
      <dgm:prSet/>
      <dgm:spPr/>
      <dgm:t>
        <a:bodyPr/>
        <a:lstStyle/>
        <a:p>
          <a:endParaRPr lang="ru-RU"/>
        </a:p>
      </dgm:t>
    </dgm:pt>
    <dgm:pt modelId="{CCFD4740-CF55-42A3-ACA9-9592980648C8}" type="sibTrans" cxnId="{D47432D0-FF8E-40F2-80C7-FF64060BA786}">
      <dgm:prSet/>
      <dgm:spPr/>
      <dgm:t>
        <a:bodyPr/>
        <a:lstStyle/>
        <a:p>
          <a:endParaRPr lang="ru-RU"/>
        </a:p>
      </dgm:t>
    </dgm:pt>
    <dgm:pt modelId="{615CFE3D-5C09-467F-8BB4-6316C803292B}" type="pres">
      <dgm:prSet presAssocID="{1DAA12B9-3D11-42E6-A05F-7D3569ED99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C82865-8734-4E64-AEE4-AE616A4A77E5}" type="pres">
      <dgm:prSet presAssocID="{3792AC2D-BFA3-432B-83E4-26AAEC4347C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9FE0EB-82B4-45E1-9F90-F4179F421789}" type="presOf" srcId="{1DAA12B9-3D11-42E6-A05F-7D3569ED9929}" destId="{615CFE3D-5C09-467F-8BB4-6316C803292B}" srcOrd="0" destOrd="0" presId="urn:microsoft.com/office/officeart/2005/8/layout/vList2"/>
    <dgm:cxn modelId="{D47432D0-FF8E-40F2-80C7-FF64060BA786}" srcId="{1DAA12B9-3D11-42E6-A05F-7D3569ED9929}" destId="{3792AC2D-BFA3-432B-83E4-26AAEC4347C9}" srcOrd="0" destOrd="0" parTransId="{EA6000BC-C48A-4C03-AF14-988C628C1310}" sibTransId="{CCFD4740-CF55-42A3-ACA9-9592980648C8}"/>
    <dgm:cxn modelId="{186B4901-0616-489D-AC3D-A7A102993450}" type="presOf" srcId="{3792AC2D-BFA3-432B-83E4-26AAEC4347C9}" destId="{B5C82865-8734-4E64-AEE4-AE616A4A77E5}" srcOrd="0" destOrd="0" presId="urn:microsoft.com/office/officeart/2005/8/layout/vList2"/>
    <dgm:cxn modelId="{2E3E061F-7993-4E40-BE19-52743AAB95B8}" type="presParOf" srcId="{615CFE3D-5C09-467F-8BB4-6316C803292B}" destId="{B5C82865-8734-4E64-AEE4-AE616A4A77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EDEE030-715B-43A2-9221-FE6B66F4C6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A1CD90-C510-428D-AC00-C2B3E2CED6F5}">
      <dgm:prSet custT="1"/>
      <dgm:spPr/>
      <dgm:t>
        <a:bodyPr/>
        <a:lstStyle/>
        <a:p>
          <a:pPr rtl="0"/>
          <a:r>
            <a:rPr lang="ru-RU" sz="1100" b="1" dirty="0" smtClean="0"/>
            <a:t>7–9 апреля 2015 г., ФГУП «ВСЕГЕИ», Санкт-Петербург</a:t>
          </a:r>
          <a:endParaRPr lang="ru-RU" sz="1100" dirty="0"/>
        </a:p>
      </dgm:t>
    </dgm:pt>
    <dgm:pt modelId="{4A684A21-E834-4D5E-8EAF-991315ADB207}" type="parTrans" cxnId="{5E29599D-1824-4618-9B7D-27F130C630F5}">
      <dgm:prSet/>
      <dgm:spPr/>
      <dgm:t>
        <a:bodyPr/>
        <a:lstStyle/>
        <a:p>
          <a:endParaRPr lang="ru-RU"/>
        </a:p>
      </dgm:t>
    </dgm:pt>
    <dgm:pt modelId="{DAA71468-FC38-4CDE-8514-9E65CDB4707F}" type="sibTrans" cxnId="{5E29599D-1824-4618-9B7D-27F130C630F5}">
      <dgm:prSet/>
      <dgm:spPr/>
      <dgm:t>
        <a:bodyPr/>
        <a:lstStyle/>
        <a:p>
          <a:endParaRPr lang="ru-RU"/>
        </a:p>
      </dgm:t>
    </dgm:pt>
    <dgm:pt modelId="{2F9D77F5-A1D4-4F1F-8D15-00353E9CA8F2}" type="pres">
      <dgm:prSet presAssocID="{0EDEE030-715B-43A2-9221-FE6B66F4C6BB}" presName="linear" presStyleCnt="0">
        <dgm:presLayoutVars>
          <dgm:animLvl val="lvl"/>
          <dgm:resizeHandles val="exact"/>
        </dgm:presLayoutVars>
      </dgm:prSet>
      <dgm:spPr/>
    </dgm:pt>
    <dgm:pt modelId="{0069DE93-B84B-4BEF-AA58-DF45134EA788}" type="pres">
      <dgm:prSet presAssocID="{FCA1CD90-C510-428D-AC00-C2B3E2CED6F5}" presName="parentText" presStyleLbl="node1" presStyleIdx="0" presStyleCnt="1" custScaleX="70455">
        <dgm:presLayoutVars>
          <dgm:chMax val="0"/>
          <dgm:bulletEnabled val="1"/>
        </dgm:presLayoutVars>
      </dgm:prSet>
      <dgm:spPr/>
    </dgm:pt>
  </dgm:ptLst>
  <dgm:cxnLst>
    <dgm:cxn modelId="{23754922-4091-4B12-BEDB-1A34B81DF74A}" type="presOf" srcId="{FCA1CD90-C510-428D-AC00-C2B3E2CED6F5}" destId="{0069DE93-B84B-4BEF-AA58-DF45134EA788}" srcOrd="0" destOrd="0" presId="urn:microsoft.com/office/officeart/2005/8/layout/vList2"/>
    <dgm:cxn modelId="{F2A4EBEB-624C-48BE-830D-28C510F4E963}" type="presOf" srcId="{0EDEE030-715B-43A2-9221-FE6B66F4C6BB}" destId="{2F9D77F5-A1D4-4F1F-8D15-00353E9CA8F2}" srcOrd="0" destOrd="0" presId="urn:microsoft.com/office/officeart/2005/8/layout/vList2"/>
    <dgm:cxn modelId="{5E29599D-1824-4618-9B7D-27F130C630F5}" srcId="{0EDEE030-715B-43A2-9221-FE6B66F4C6BB}" destId="{FCA1CD90-C510-428D-AC00-C2B3E2CED6F5}" srcOrd="0" destOrd="0" parTransId="{4A684A21-E834-4D5E-8EAF-991315ADB207}" sibTransId="{DAA71468-FC38-4CDE-8514-9E65CDB4707F}"/>
    <dgm:cxn modelId="{4C771433-7AB4-4371-82C3-6A64C523679E}" type="presParOf" srcId="{2F9D77F5-A1D4-4F1F-8D15-00353E9CA8F2}" destId="{0069DE93-B84B-4BEF-AA58-DF45134EA7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9306AE9-0CDA-4159-866C-8038CC3F097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8C2764-78DE-4BCC-BF03-0692CEE8161D}">
      <dgm:prSet/>
      <dgm:spPr/>
      <dgm:t>
        <a:bodyPr/>
        <a:lstStyle/>
        <a:p>
          <a:pPr rtl="0"/>
          <a:r>
            <a:rPr lang="ru-RU" dirty="0" smtClean="0"/>
            <a:t>ВЫБОР БПЛА</a:t>
          </a:r>
          <a:endParaRPr lang="ru-RU" dirty="0"/>
        </a:p>
      </dgm:t>
    </dgm:pt>
    <dgm:pt modelId="{83C06586-0982-4C3C-847E-A4A3E8B468EA}" type="parTrans" cxnId="{8638A618-4FCA-4226-8D98-C1BA9DA92362}">
      <dgm:prSet/>
      <dgm:spPr/>
      <dgm:t>
        <a:bodyPr/>
        <a:lstStyle/>
        <a:p>
          <a:endParaRPr lang="ru-RU"/>
        </a:p>
      </dgm:t>
    </dgm:pt>
    <dgm:pt modelId="{1556195B-4279-4335-AEC0-80DD703D75CE}" type="sibTrans" cxnId="{8638A618-4FCA-4226-8D98-C1BA9DA92362}">
      <dgm:prSet/>
      <dgm:spPr/>
      <dgm:t>
        <a:bodyPr/>
        <a:lstStyle/>
        <a:p>
          <a:endParaRPr lang="ru-RU"/>
        </a:p>
      </dgm:t>
    </dgm:pt>
    <dgm:pt modelId="{581C30EC-775D-4C49-A7EE-D8228E414C69}" type="pres">
      <dgm:prSet presAssocID="{B9306AE9-0CDA-4159-866C-8038CC3F09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C76057-C0D6-4FBA-AF51-A5E1B41DC244}" type="pres">
      <dgm:prSet presAssocID="{328C2764-78DE-4BCC-BF03-0692CEE8161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275BBB-843F-47B0-8525-19E233EE25C5}" type="presOf" srcId="{B9306AE9-0CDA-4159-866C-8038CC3F0972}" destId="{581C30EC-775D-4C49-A7EE-D8228E414C69}" srcOrd="0" destOrd="0" presId="urn:microsoft.com/office/officeart/2005/8/layout/vList2"/>
    <dgm:cxn modelId="{8638A618-4FCA-4226-8D98-C1BA9DA92362}" srcId="{B9306AE9-0CDA-4159-866C-8038CC3F0972}" destId="{328C2764-78DE-4BCC-BF03-0692CEE8161D}" srcOrd="0" destOrd="0" parTransId="{83C06586-0982-4C3C-847E-A4A3E8B468EA}" sibTransId="{1556195B-4279-4335-AEC0-80DD703D75CE}"/>
    <dgm:cxn modelId="{D8DDCED3-5DB5-4C48-B4CD-3FEB6B106A27}" type="presOf" srcId="{328C2764-78DE-4BCC-BF03-0692CEE8161D}" destId="{AFC76057-C0D6-4FBA-AF51-A5E1B41DC244}" srcOrd="0" destOrd="0" presId="urn:microsoft.com/office/officeart/2005/8/layout/vList2"/>
    <dgm:cxn modelId="{202CAAA4-E13D-455C-AD8C-8FC214558C9B}" type="presParOf" srcId="{581C30EC-775D-4C49-A7EE-D8228E414C69}" destId="{AFC76057-C0D6-4FBA-AF51-A5E1B41DC2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26CB1AD-53F0-475D-9E66-6946B2BEBB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53054D-9F76-4E7B-B071-EDC032E92499}">
      <dgm:prSet custT="1"/>
      <dgm:spPr/>
      <dgm:t>
        <a:bodyPr/>
        <a:lstStyle/>
        <a:p>
          <a:pPr rtl="0"/>
          <a:r>
            <a:rPr lang="ru-RU" sz="1600" dirty="0" smtClean="0"/>
            <a:t>Легкий БПЛА «Геоскан-201» оснащен электродвигателем,  весит всего 5,5 кг, и может нести полезный вес до 1,5 кг при продолжительности полета до 2,5 часов. «</a:t>
          </a:r>
          <a:r>
            <a:rPr lang="ru-RU" sz="1600" dirty="0" err="1" smtClean="0"/>
            <a:t>Геоскан</a:t>
          </a:r>
          <a:r>
            <a:rPr lang="ru-RU" sz="1600" dirty="0" smtClean="0"/>
            <a:t> – 201» посредством аэрофотосъемки обеспечивает составление планов местности в масштабе 1:500 (5 м в 1 см плана) и трехмерной модели рельефа с абсолютной погрешностью менее 15 см. </a:t>
          </a:r>
          <a:endParaRPr lang="ru-RU" sz="1600" dirty="0"/>
        </a:p>
      </dgm:t>
    </dgm:pt>
    <dgm:pt modelId="{D6099E7F-C5EA-4276-A241-03209E6ED851}" type="parTrans" cxnId="{70481051-97A6-458B-9E70-2AFB673BC548}">
      <dgm:prSet/>
      <dgm:spPr/>
      <dgm:t>
        <a:bodyPr/>
        <a:lstStyle/>
        <a:p>
          <a:endParaRPr lang="ru-RU"/>
        </a:p>
      </dgm:t>
    </dgm:pt>
    <dgm:pt modelId="{CDA1F93C-47F7-418C-ACB3-668BF12E002B}" type="sibTrans" cxnId="{70481051-97A6-458B-9E70-2AFB673BC548}">
      <dgm:prSet/>
      <dgm:spPr/>
      <dgm:t>
        <a:bodyPr/>
        <a:lstStyle/>
        <a:p>
          <a:endParaRPr lang="ru-RU"/>
        </a:p>
      </dgm:t>
    </dgm:pt>
    <dgm:pt modelId="{39F418EE-8A8B-4209-BACD-6D9AAF3B3E3D}" type="pres">
      <dgm:prSet presAssocID="{E26CB1AD-53F0-475D-9E66-6946B2BEBB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1C9E09-9641-4EB1-BB59-0A2FAD19AE83}" type="pres">
      <dgm:prSet presAssocID="{AF53054D-9F76-4E7B-B071-EDC032E92499}" presName="parentText" presStyleLbl="node1" presStyleIdx="0" presStyleCnt="1" custScaleY="645391" custLinFactNeighborX="1818" custLinFactNeighborY="-1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481051-97A6-458B-9E70-2AFB673BC548}" srcId="{E26CB1AD-53F0-475D-9E66-6946B2BEBB0E}" destId="{AF53054D-9F76-4E7B-B071-EDC032E92499}" srcOrd="0" destOrd="0" parTransId="{D6099E7F-C5EA-4276-A241-03209E6ED851}" sibTransId="{CDA1F93C-47F7-418C-ACB3-668BF12E002B}"/>
    <dgm:cxn modelId="{CB4F841E-F85D-413A-AE43-9474287BD630}" type="presOf" srcId="{AF53054D-9F76-4E7B-B071-EDC032E92499}" destId="{211C9E09-9641-4EB1-BB59-0A2FAD19AE83}" srcOrd="0" destOrd="0" presId="urn:microsoft.com/office/officeart/2005/8/layout/vList2"/>
    <dgm:cxn modelId="{A90AC4C7-360F-425E-BCA4-E6998433FA02}" type="presOf" srcId="{E26CB1AD-53F0-475D-9E66-6946B2BEBB0E}" destId="{39F418EE-8A8B-4209-BACD-6D9AAF3B3E3D}" srcOrd="0" destOrd="0" presId="urn:microsoft.com/office/officeart/2005/8/layout/vList2"/>
    <dgm:cxn modelId="{0F839B73-1495-444E-95CC-577C8E671757}" type="presParOf" srcId="{39F418EE-8A8B-4209-BACD-6D9AAF3B3E3D}" destId="{211C9E09-9641-4EB1-BB59-0A2FAD19AE8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D1DD856-530F-47A7-84A1-40DC211674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7D0482-D796-426F-A0EA-76AC8493085B}">
      <dgm:prSet/>
      <dgm:spPr/>
      <dgm:t>
        <a:bodyPr/>
        <a:lstStyle/>
        <a:p>
          <a:pPr rtl="0"/>
          <a:r>
            <a:rPr lang="ru-RU" dirty="0" smtClean="0"/>
            <a:t>При постановке задачи учитывалась возможность транспортировки БПЛА в пешем порядке и запуска с ограниченной (50 м) площадки бригадой из двух человек</a:t>
          </a:r>
          <a:endParaRPr lang="ru-RU" dirty="0"/>
        </a:p>
      </dgm:t>
    </dgm:pt>
    <dgm:pt modelId="{61E37959-759E-4E6E-9E74-0176887D9275}" type="parTrans" cxnId="{F7B6CF60-9076-4BBC-8F04-414022EF69F5}">
      <dgm:prSet/>
      <dgm:spPr/>
      <dgm:t>
        <a:bodyPr/>
        <a:lstStyle/>
        <a:p>
          <a:endParaRPr lang="ru-RU"/>
        </a:p>
      </dgm:t>
    </dgm:pt>
    <dgm:pt modelId="{5EBD2171-D641-4F6D-8E06-C57783A1FCD2}" type="sibTrans" cxnId="{F7B6CF60-9076-4BBC-8F04-414022EF69F5}">
      <dgm:prSet/>
      <dgm:spPr/>
      <dgm:t>
        <a:bodyPr/>
        <a:lstStyle/>
        <a:p>
          <a:endParaRPr lang="ru-RU"/>
        </a:p>
      </dgm:t>
    </dgm:pt>
    <dgm:pt modelId="{155F3676-26AE-4DC2-B0E7-50DCA5C33FAB}" type="pres">
      <dgm:prSet presAssocID="{2D1DD856-530F-47A7-84A1-40DC211674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22EE59-A8E8-4EEF-AD76-7BD3422B031F}" type="pres">
      <dgm:prSet presAssocID="{DE7D0482-D796-426F-A0EA-76AC8493085B}" presName="parentText" presStyleLbl="node1" presStyleIdx="0" presStyleCnt="1" custLinFactNeighborY="25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C02B1A-A754-4928-A100-B34B80978DFD}" type="presOf" srcId="{DE7D0482-D796-426F-A0EA-76AC8493085B}" destId="{F422EE59-A8E8-4EEF-AD76-7BD3422B031F}" srcOrd="0" destOrd="0" presId="urn:microsoft.com/office/officeart/2005/8/layout/vList2"/>
    <dgm:cxn modelId="{83814E54-952A-435E-97A3-0FE85AD56609}" type="presOf" srcId="{2D1DD856-530F-47A7-84A1-40DC21167450}" destId="{155F3676-26AE-4DC2-B0E7-50DCA5C33FAB}" srcOrd="0" destOrd="0" presId="urn:microsoft.com/office/officeart/2005/8/layout/vList2"/>
    <dgm:cxn modelId="{F7B6CF60-9076-4BBC-8F04-414022EF69F5}" srcId="{2D1DD856-530F-47A7-84A1-40DC21167450}" destId="{DE7D0482-D796-426F-A0EA-76AC8493085B}" srcOrd="0" destOrd="0" parTransId="{61E37959-759E-4E6E-9E74-0176887D9275}" sibTransId="{5EBD2171-D641-4F6D-8E06-C57783A1FCD2}"/>
    <dgm:cxn modelId="{BAFCB0EB-CB42-4C7D-BBDE-B7E9232CE4B2}" type="presParOf" srcId="{155F3676-26AE-4DC2-B0E7-50DCA5C33FAB}" destId="{F422EE59-A8E8-4EEF-AD76-7BD3422B03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EDEE030-715B-43A2-9221-FE6B66F4C6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A1CD90-C510-428D-AC00-C2B3E2CED6F5}">
      <dgm:prSet custT="1"/>
      <dgm:spPr/>
      <dgm:t>
        <a:bodyPr/>
        <a:lstStyle/>
        <a:p>
          <a:pPr rtl="0"/>
          <a:r>
            <a:rPr lang="ru-RU" sz="1100" b="1" dirty="0" smtClean="0"/>
            <a:t>7–9 апреля 2015 г., ФГУП «ВСЕГЕИ», Санкт-Петербург</a:t>
          </a:r>
          <a:endParaRPr lang="ru-RU" sz="1100" dirty="0"/>
        </a:p>
      </dgm:t>
    </dgm:pt>
    <dgm:pt modelId="{4A684A21-E834-4D5E-8EAF-991315ADB207}" type="parTrans" cxnId="{5E29599D-1824-4618-9B7D-27F130C630F5}">
      <dgm:prSet/>
      <dgm:spPr/>
      <dgm:t>
        <a:bodyPr/>
        <a:lstStyle/>
        <a:p>
          <a:endParaRPr lang="ru-RU"/>
        </a:p>
      </dgm:t>
    </dgm:pt>
    <dgm:pt modelId="{DAA71468-FC38-4CDE-8514-9E65CDB4707F}" type="sibTrans" cxnId="{5E29599D-1824-4618-9B7D-27F130C630F5}">
      <dgm:prSet/>
      <dgm:spPr/>
      <dgm:t>
        <a:bodyPr/>
        <a:lstStyle/>
        <a:p>
          <a:endParaRPr lang="ru-RU"/>
        </a:p>
      </dgm:t>
    </dgm:pt>
    <dgm:pt modelId="{2F9D77F5-A1D4-4F1F-8D15-00353E9CA8F2}" type="pres">
      <dgm:prSet presAssocID="{0EDEE030-715B-43A2-9221-FE6B66F4C6BB}" presName="linear" presStyleCnt="0">
        <dgm:presLayoutVars>
          <dgm:animLvl val="lvl"/>
          <dgm:resizeHandles val="exact"/>
        </dgm:presLayoutVars>
      </dgm:prSet>
      <dgm:spPr/>
    </dgm:pt>
    <dgm:pt modelId="{0069DE93-B84B-4BEF-AA58-DF45134EA788}" type="pres">
      <dgm:prSet presAssocID="{FCA1CD90-C510-428D-AC00-C2B3E2CED6F5}" presName="parentText" presStyleLbl="node1" presStyleIdx="0" presStyleCnt="1" custScaleX="70455">
        <dgm:presLayoutVars>
          <dgm:chMax val="0"/>
          <dgm:bulletEnabled val="1"/>
        </dgm:presLayoutVars>
      </dgm:prSet>
      <dgm:spPr/>
    </dgm:pt>
  </dgm:ptLst>
  <dgm:cxnLst>
    <dgm:cxn modelId="{5E29599D-1824-4618-9B7D-27F130C630F5}" srcId="{0EDEE030-715B-43A2-9221-FE6B66F4C6BB}" destId="{FCA1CD90-C510-428D-AC00-C2B3E2CED6F5}" srcOrd="0" destOrd="0" parTransId="{4A684A21-E834-4D5E-8EAF-991315ADB207}" sibTransId="{DAA71468-FC38-4CDE-8514-9E65CDB4707F}"/>
    <dgm:cxn modelId="{3E7C2BBB-BA1B-4249-9011-173DB818B69D}" type="presOf" srcId="{FCA1CD90-C510-428D-AC00-C2B3E2CED6F5}" destId="{0069DE93-B84B-4BEF-AA58-DF45134EA788}" srcOrd="0" destOrd="0" presId="urn:microsoft.com/office/officeart/2005/8/layout/vList2"/>
    <dgm:cxn modelId="{2C4BCD92-5597-4EE2-A21E-5A0995450015}" type="presOf" srcId="{0EDEE030-715B-43A2-9221-FE6B66F4C6BB}" destId="{2F9D77F5-A1D4-4F1F-8D15-00353E9CA8F2}" srcOrd="0" destOrd="0" presId="urn:microsoft.com/office/officeart/2005/8/layout/vList2"/>
    <dgm:cxn modelId="{ED058CC4-D528-468F-880D-1344CB16B031}" type="presParOf" srcId="{2F9D77F5-A1D4-4F1F-8D15-00353E9CA8F2}" destId="{0069DE93-B84B-4BEF-AA58-DF45134EA7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9306AE9-0CDA-4159-866C-8038CC3F097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8C2764-78DE-4BCC-BF03-0692CEE8161D}">
      <dgm:prSet/>
      <dgm:spPr/>
      <dgm:t>
        <a:bodyPr/>
        <a:lstStyle/>
        <a:p>
          <a:pPr rtl="0"/>
          <a:r>
            <a:rPr lang="ru-RU" dirty="0" smtClean="0"/>
            <a:t>ВЫБОР ДАТЧИКА</a:t>
          </a:r>
          <a:endParaRPr lang="ru-RU" dirty="0"/>
        </a:p>
      </dgm:t>
    </dgm:pt>
    <dgm:pt modelId="{83C06586-0982-4C3C-847E-A4A3E8B468EA}" type="parTrans" cxnId="{8638A618-4FCA-4226-8D98-C1BA9DA92362}">
      <dgm:prSet/>
      <dgm:spPr/>
      <dgm:t>
        <a:bodyPr/>
        <a:lstStyle/>
        <a:p>
          <a:endParaRPr lang="ru-RU"/>
        </a:p>
      </dgm:t>
    </dgm:pt>
    <dgm:pt modelId="{1556195B-4279-4335-AEC0-80DD703D75CE}" type="sibTrans" cxnId="{8638A618-4FCA-4226-8D98-C1BA9DA92362}">
      <dgm:prSet/>
      <dgm:spPr/>
      <dgm:t>
        <a:bodyPr/>
        <a:lstStyle/>
        <a:p>
          <a:endParaRPr lang="ru-RU"/>
        </a:p>
      </dgm:t>
    </dgm:pt>
    <dgm:pt modelId="{581C30EC-775D-4C49-A7EE-D8228E414C69}" type="pres">
      <dgm:prSet presAssocID="{B9306AE9-0CDA-4159-866C-8038CC3F09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C76057-C0D6-4FBA-AF51-A5E1B41DC244}" type="pres">
      <dgm:prSet presAssocID="{328C2764-78DE-4BCC-BF03-0692CEE8161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FD3962-A011-4BF5-B211-360C2765A456}" type="presOf" srcId="{B9306AE9-0CDA-4159-866C-8038CC3F0972}" destId="{581C30EC-775D-4C49-A7EE-D8228E414C69}" srcOrd="0" destOrd="0" presId="urn:microsoft.com/office/officeart/2005/8/layout/vList2"/>
    <dgm:cxn modelId="{8638A618-4FCA-4226-8D98-C1BA9DA92362}" srcId="{B9306AE9-0CDA-4159-866C-8038CC3F0972}" destId="{328C2764-78DE-4BCC-BF03-0692CEE8161D}" srcOrd="0" destOrd="0" parTransId="{83C06586-0982-4C3C-847E-A4A3E8B468EA}" sibTransId="{1556195B-4279-4335-AEC0-80DD703D75CE}"/>
    <dgm:cxn modelId="{5DA0D71B-6E6F-4ABC-BAA4-55B809639662}" type="presOf" srcId="{328C2764-78DE-4BCC-BF03-0692CEE8161D}" destId="{AFC76057-C0D6-4FBA-AF51-A5E1B41DC244}" srcOrd="0" destOrd="0" presId="urn:microsoft.com/office/officeart/2005/8/layout/vList2"/>
    <dgm:cxn modelId="{BC725338-E54B-482C-BE0A-210B3D907BC8}" type="presParOf" srcId="{581C30EC-775D-4C49-A7EE-D8228E414C69}" destId="{AFC76057-C0D6-4FBA-AF51-A5E1B41DC2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D1DD856-530F-47A7-84A1-40DC211674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7D0482-D796-426F-A0EA-76AC8493085B}">
      <dgm:prSet/>
      <dgm:spPr/>
      <dgm:t>
        <a:bodyPr/>
        <a:lstStyle/>
        <a:p>
          <a:pPr rtl="0"/>
          <a:r>
            <a:rPr lang="ru-RU" dirty="0" smtClean="0"/>
            <a:t>При выборе датчика рассматривались все варианты датчиков, которые могут производиться в России, включая датчики магнитометров </a:t>
          </a:r>
          <a:r>
            <a:rPr lang="en-US" dirty="0" smtClean="0"/>
            <a:t>MMPOS</a:t>
          </a:r>
          <a:r>
            <a:rPr lang="ru-RU" dirty="0" smtClean="0"/>
            <a:t>, ЭКМ, ПКМ-1М, феррозондовые датчики, изучались и датчики зарубежного производства</a:t>
          </a:r>
          <a:r>
            <a:rPr lang="en-US" dirty="0" smtClean="0"/>
            <a:t> (</a:t>
          </a:r>
          <a:r>
            <a:rPr lang="fr-FR" dirty="0" smtClean="0"/>
            <a:t>Billingsley, Scintrex, Geometrix, GEM Systems)</a:t>
          </a:r>
          <a:endParaRPr lang="ru-RU" dirty="0"/>
        </a:p>
      </dgm:t>
    </dgm:pt>
    <dgm:pt modelId="{61E37959-759E-4E6E-9E74-0176887D9275}" type="parTrans" cxnId="{F7B6CF60-9076-4BBC-8F04-414022EF69F5}">
      <dgm:prSet/>
      <dgm:spPr/>
      <dgm:t>
        <a:bodyPr/>
        <a:lstStyle/>
        <a:p>
          <a:endParaRPr lang="ru-RU"/>
        </a:p>
      </dgm:t>
    </dgm:pt>
    <dgm:pt modelId="{5EBD2171-D641-4F6D-8E06-C57783A1FCD2}" type="sibTrans" cxnId="{F7B6CF60-9076-4BBC-8F04-414022EF69F5}">
      <dgm:prSet/>
      <dgm:spPr/>
      <dgm:t>
        <a:bodyPr/>
        <a:lstStyle/>
        <a:p>
          <a:endParaRPr lang="ru-RU"/>
        </a:p>
      </dgm:t>
    </dgm:pt>
    <dgm:pt modelId="{155F3676-26AE-4DC2-B0E7-50DCA5C33FAB}" type="pres">
      <dgm:prSet presAssocID="{2D1DD856-530F-47A7-84A1-40DC211674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22EE59-A8E8-4EEF-AD76-7BD3422B031F}" type="pres">
      <dgm:prSet presAssocID="{DE7D0482-D796-426F-A0EA-76AC8493085B}" presName="parentText" presStyleLbl="node1" presStyleIdx="0" presStyleCnt="1" custScaleY="100372" custLinFactNeighborY="25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B6CF60-9076-4BBC-8F04-414022EF69F5}" srcId="{2D1DD856-530F-47A7-84A1-40DC21167450}" destId="{DE7D0482-D796-426F-A0EA-76AC8493085B}" srcOrd="0" destOrd="0" parTransId="{61E37959-759E-4E6E-9E74-0176887D9275}" sibTransId="{5EBD2171-D641-4F6D-8E06-C57783A1FCD2}"/>
    <dgm:cxn modelId="{32C0C9D5-7301-4F34-B5F9-BB4CDF495528}" type="presOf" srcId="{DE7D0482-D796-426F-A0EA-76AC8493085B}" destId="{F422EE59-A8E8-4EEF-AD76-7BD3422B031F}" srcOrd="0" destOrd="0" presId="urn:microsoft.com/office/officeart/2005/8/layout/vList2"/>
    <dgm:cxn modelId="{45776538-EA59-4BD5-8271-9496EE1643AC}" type="presOf" srcId="{2D1DD856-530F-47A7-84A1-40DC21167450}" destId="{155F3676-26AE-4DC2-B0E7-50DCA5C33FAB}" srcOrd="0" destOrd="0" presId="urn:microsoft.com/office/officeart/2005/8/layout/vList2"/>
    <dgm:cxn modelId="{AC211F64-0AEC-46DD-8424-F1F5D25ECF55}" type="presParOf" srcId="{155F3676-26AE-4DC2-B0E7-50DCA5C33FAB}" destId="{F422EE59-A8E8-4EEF-AD76-7BD3422B03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F4F071-C097-48B8-B7FF-D7BACA864AF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DE2844-A3C6-4224-B375-C10194BB63F1}">
      <dgm:prSet/>
      <dgm:spPr/>
      <dgm:t>
        <a:bodyPr/>
        <a:lstStyle/>
        <a:p>
          <a:pPr rtl="0"/>
          <a:r>
            <a:rPr lang="ru-RU" dirty="0" smtClean="0"/>
            <a:t>С.В. Черкасов, Б.В. </a:t>
          </a:r>
          <a:r>
            <a:rPr lang="ru-RU" dirty="0" err="1" smtClean="0"/>
            <a:t>Стерлигов</a:t>
          </a:r>
          <a:r>
            <a:rPr lang="ru-RU" dirty="0" smtClean="0"/>
            <a:t> (ГГМ РАН), А.Е. Семенов (ООО «ПЛАЗ)</a:t>
          </a:r>
          <a:endParaRPr lang="ru-RU" dirty="0"/>
        </a:p>
      </dgm:t>
    </dgm:pt>
    <dgm:pt modelId="{44C4C877-829C-42CE-B62B-1CB2F9A35091}" type="parTrans" cxnId="{267D80DB-8986-4493-AD51-122813DD4F00}">
      <dgm:prSet/>
      <dgm:spPr/>
      <dgm:t>
        <a:bodyPr/>
        <a:lstStyle/>
        <a:p>
          <a:endParaRPr lang="ru-RU"/>
        </a:p>
      </dgm:t>
    </dgm:pt>
    <dgm:pt modelId="{A47ADE96-BE81-4E9E-8B51-D27D7839626B}" type="sibTrans" cxnId="{267D80DB-8986-4493-AD51-122813DD4F00}">
      <dgm:prSet/>
      <dgm:spPr/>
      <dgm:t>
        <a:bodyPr/>
        <a:lstStyle/>
        <a:p>
          <a:endParaRPr lang="ru-RU"/>
        </a:p>
      </dgm:t>
    </dgm:pt>
    <dgm:pt modelId="{B6A1379D-D4E6-49C1-B3AF-0008F76FEC92}" type="pres">
      <dgm:prSet presAssocID="{55F4F071-C097-48B8-B7FF-D7BACA864AFE}" presName="linear" presStyleCnt="0">
        <dgm:presLayoutVars>
          <dgm:animLvl val="lvl"/>
          <dgm:resizeHandles val="exact"/>
        </dgm:presLayoutVars>
      </dgm:prSet>
      <dgm:spPr/>
    </dgm:pt>
    <dgm:pt modelId="{6F3B5E11-0687-44FF-8F61-BD556591EF9C}" type="pres">
      <dgm:prSet presAssocID="{88DE2844-A3C6-4224-B375-C10194BB63F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67D80DB-8986-4493-AD51-122813DD4F00}" srcId="{55F4F071-C097-48B8-B7FF-D7BACA864AFE}" destId="{88DE2844-A3C6-4224-B375-C10194BB63F1}" srcOrd="0" destOrd="0" parTransId="{44C4C877-829C-42CE-B62B-1CB2F9A35091}" sibTransId="{A47ADE96-BE81-4E9E-8B51-D27D7839626B}"/>
    <dgm:cxn modelId="{60E983BB-8D49-4F2A-AE49-6B4E5565451E}" type="presOf" srcId="{88DE2844-A3C6-4224-B375-C10194BB63F1}" destId="{6F3B5E11-0687-44FF-8F61-BD556591EF9C}" srcOrd="0" destOrd="0" presId="urn:microsoft.com/office/officeart/2005/8/layout/vList2"/>
    <dgm:cxn modelId="{B66B458B-5AF4-4746-BA29-BD7B74322764}" type="presOf" srcId="{55F4F071-C097-48B8-B7FF-D7BACA864AFE}" destId="{B6A1379D-D4E6-49C1-B3AF-0008F76FEC92}" srcOrd="0" destOrd="0" presId="urn:microsoft.com/office/officeart/2005/8/layout/vList2"/>
    <dgm:cxn modelId="{A9BA8E54-63EF-49A5-9FFC-EF561CF12811}" type="presParOf" srcId="{B6A1379D-D4E6-49C1-B3AF-0008F76FEC92}" destId="{6F3B5E11-0687-44FF-8F61-BD556591EF9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EDEE030-715B-43A2-9221-FE6B66F4C6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A1CD90-C510-428D-AC00-C2B3E2CED6F5}">
      <dgm:prSet custT="1"/>
      <dgm:spPr/>
      <dgm:t>
        <a:bodyPr/>
        <a:lstStyle/>
        <a:p>
          <a:pPr rtl="0"/>
          <a:r>
            <a:rPr lang="ru-RU" sz="1100" b="1" dirty="0" smtClean="0"/>
            <a:t>7–9 апреля 2015 г., ФГУП «ВСЕГЕИ», Санкт-Петербург</a:t>
          </a:r>
          <a:endParaRPr lang="ru-RU" sz="1100" dirty="0"/>
        </a:p>
      </dgm:t>
    </dgm:pt>
    <dgm:pt modelId="{4A684A21-E834-4D5E-8EAF-991315ADB207}" type="parTrans" cxnId="{5E29599D-1824-4618-9B7D-27F130C630F5}">
      <dgm:prSet/>
      <dgm:spPr/>
      <dgm:t>
        <a:bodyPr/>
        <a:lstStyle/>
        <a:p>
          <a:endParaRPr lang="ru-RU"/>
        </a:p>
      </dgm:t>
    </dgm:pt>
    <dgm:pt modelId="{DAA71468-FC38-4CDE-8514-9E65CDB4707F}" type="sibTrans" cxnId="{5E29599D-1824-4618-9B7D-27F130C630F5}">
      <dgm:prSet/>
      <dgm:spPr/>
      <dgm:t>
        <a:bodyPr/>
        <a:lstStyle/>
        <a:p>
          <a:endParaRPr lang="ru-RU"/>
        </a:p>
      </dgm:t>
    </dgm:pt>
    <dgm:pt modelId="{2F9D77F5-A1D4-4F1F-8D15-00353E9CA8F2}" type="pres">
      <dgm:prSet presAssocID="{0EDEE030-715B-43A2-9221-FE6B66F4C6BB}" presName="linear" presStyleCnt="0">
        <dgm:presLayoutVars>
          <dgm:animLvl val="lvl"/>
          <dgm:resizeHandles val="exact"/>
        </dgm:presLayoutVars>
      </dgm:prSet>
      <dgm:spPr/>
    </dgm:pt>
    <dgm:pt modelId="{0069DE93-B84B-4BEF-AA58-DF45134EA788}" type="pres">
      <dgm:prSet presAssocID="{FCA1CD90-C510-428D-AC00-C2B3E2CED6F5}" presName="parentText" presStyleLbl="node1" presStyleIdx="0" presStyleCnt="1" custScaleX="70455">
        <dgm:presLayoutVars>
          <dgm:chMax val="0"/>
          <dgm:bulletEnabled val="1"/>
        </dgm:presLayoutVars>
      </dgm:prSet>
      <dgm:spPr/>
    </dgm:pt>
  </dgm:ptLst>
  <dgm:cxnLst>
    <dgm:cxn modelId="{BBABCB13-62AE-4EDF-8AE9-760758E5192D}" type="presOf" srcId="{FCA1CD90-C510-428D-AC00-C2B3E2CED6F5}" destId="{0069DE93-B84B-4BEF-AA58-DF45134EA788}" srcOrd="0" destOrd="0" presId="urn:microsoft.com/office/officeart/2005/8/layout/vList2"/>
    <dgm:cxn modelId="{5E29599D-1824-4618-9B7D-27F130C630F5}" srcId="{0EDEE030-715B-43A2-9221-FE6B66F4C6BB}" destId="{FCA1CD90-C510-428D-AC00-C2B3E2CED6F5}" srcOrd="0" destOrd="0" parTransId="{4A684A21-E834-4D5E-8EAF-991315ADB207}" sibTransId="{DAA71468-FC38-4CDE-8514-9E65CDB4707F}"/>
    <dgm:cxn modelId="{B12B4E56-0B63-46D4-85BD-15A112F88443}" type="presOf" srcId="{0EDEE030-715B-43A2-9221-FE6B66F4C6BB}" destId="{2F9D77F5-A1D4-4F1F-8D15-00353E9CA8F2}" srcOrd="0" destOrd="0" presId="urn:microsoft.com/office/officeart/2005/8/layout/vList2"/>
    <dgm:cxn modelId="{CF163088-4A8E-4B0B-BD4F-8A8281272D2D}" type="presParOf" srcId="{2F9D77F5-A1D4-4F1F-8D15-00353E9CA8F2}" destId="{0069DE93-B84B-4BEF-AA58-DF45134EA7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9306AE9-0CDA-4159-866C-8038CC3F097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8C2764-78DE-4BCC-BF03-0692CEE8161D}">
      <dgm:prSet/>
      <dgm:spPr/>
      <dgm:t>
        <a:bodyPr/>
        <a:lstStyle/>
        <a:p>
          <a:pPr rtl="0"/>
          <a:r>
            <a:rPr lang="ru-RU" dirty="0" smtClean="0"/>
            <a:t>АДАПТАЦИЯ/РАЗРАБОТКА </a:t>
          </a:r>
          <a:r>
            <a:rPr lang="ru-RU" dirty="0" smtClean="0"/>
            <a:t>ДАТЧИКА</a:t>
          </a:r>
          <a:endParaRPr lang="ru-RU" dirty="0"/>
        </a:p>
      </dgm:t>
    </dgm:pt>
    <dgm:pt modelId="{83C06586-0982-4C3C-847E-A4A3E8B468EA}" type="parTrans" cxnId="{8638A618-4FCA-4226-8D98-C1BA9DA92362}">
      <dgm:prSet/>
      <dgm:spPr/>
      <dgm:t>
        <a:bodyPr/>
        <a:lstStyle/>
        <a:p>
          <a:endParaRPr lang="ru-RU"/>
        </a:p>
      </dgm:t>
    </dgm:pt>
    <dgm:pt modelId="{1556195B-4279-4335-AEC0-80DD703D75CE}" type="sibTrans" cxnId="{8638A618-4FCA-4226-8D98-C1BA9DA92362}">
      <dgm:prSet/>
      <dgm:spPr/>
      <dgm:t>
        <a:bodyPr/>
        <a:lstStyle/>
        <a:p>
          <a:endParaRPr lang="ru-RU"/>
        </a:p>
      </dgm:t>
    </dgm:pt>
    <dgm:pt modelId="{581C30EC-775D-4C49-A7EE-D8228E414C69}" type="pres">
      <dgm:prSet presAssocID="{B9306AE9-0CDA-4159-866C-8038CC3F09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C76057-C0D6-4FBA-AF51-A5E1B41DC244}" type="pres">
      <dgm:prSet presAssocID="{328C2764-78DE-4BCC-BF03-0692CEE8161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D8CF51-D488-4888-AA23-1A328C844292}" type="presOf" srcId="{B9306AE9-0CDA-4159-866C-8038CC3F0972}" destId="{581C30EC-775D-4C49-A7EE-D8228E414C69}" srcOrd="0" destOrd="0" presId="urn:microsoft.com/office/officeart/2005/8/layout/vList2"/>
    <dgm:cxn modelId="{8638A618-4FCA-4226-8D98-C1BA9DA92362}" srcId="{B9306AE9-0CDA-4159-866C-8038CC3F0972}" destId="{328C2764-78DE-4BCC-BF03-0692CEE8161D}" srcOrd="0" destOrd="0" parTransId="{83C06586-0982-4C3C-847E-A4A3E8B468EA}" sibTransId="{1556195B-4279-4335-AEC0-80DD703D75CE}"/>
    <dgm:cxn modelId="{A1CF1C90-6129-42FE-A82F-82F663800D7E}" type="presOf" srcId="{328C2764-78DE-4BCC-BF03-0692CEE8161D}" destId="{AFC76057-C0D6-4FBA-AF51-A5E1B41DC244}" srcOrd="0" destOrd="0" presId="urn:microsoft.com/office/officeart/2005/8/layout/vList2"/>
    <dgm:cxn modelId="{465FC737-F753-4F54-8BB6-3FB5C121CDC1}" type="presParOf" srcId="{581C30EC-775D-4C49-A7EE-D8228E414C69}" destId="{AFC76057-C0D6-4FBA-AF51-A5E1B41DC2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26CB1AD-53F0-475D-9E66-6946B2BEBB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53054D-9F76-4E7B-B071-EDC032E92499}">
      <dgm:prSet/>
      <dgm:spPr/>
      <dgm:t>
        <a:bodyPr/>
        <a:lstStyle/>
        <a:p>
          <a:pPr rtl="0"/>
          <a:r>
            <a:rPr lang="ru-RU" dirty="0" smtClean="0"/>
            <a:t>По результатам проведенных работ принято решение о </a:t>
          </a:r>
          <a:r>
            <a:rPr lang="ru-RU" dirty="0" smtClean="0"/>
            <a:t>разработке </a:t>
          </a:r>
          <a:r>
            <a:rPr lang="ru-RU" dirty="0" smtClean="0"/>
            <a:t>рубидиевого датчика с оптической накачкой. </a:t>
          </a:r>
          <a:endParaRPr lang="ru-RU" dirty="0"/>
        </a:p>
      </dgm:t>
    </dgm:pt>
    <dgm:pt modelId="{D6099E7F-C5EA-4276-A241-03209E6ED851}" type="parTrans" cxnId="{70481051-97A6-458B-9E70-2AFB673BC548}">
      <dgm:prSet/>
      <dgm:spPr/>
      <dgm:t>
        <a:bodyPr/>
        <a:lstStyle/>
        <a:p>
          <a:endParaRPr lang="ru-RU"/>
        </a:p>
      </dgm:t>
    </dgm:pt>
    <dgm:pt modelId="{CDA1F93C-47F7-418C-ACB3-668BF12E002B}" type="sibTrans" cxnId="{70481051-97A6-458B-9E70-2AFB673BC548}">
      <dgm:prSet/>
      <dgm:spPr/>
      <dgm:t>
        <a:bodyPr/>
        <a:lstStyle/>
        <a:p>
          <a:endParaRPr lang="ru-RU"/>
        </a:p>
      </dgm:t>
    </dgm:pt>
    <dgm:pt modelId="{39F418EE-8A8B-4209-BACD-6D9AAF3B3E3D}" type="pres">
      <dgm:prSet presAssocID="{E26CB1AD-53F0-475D-9E66-6946B2BEBB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1C9E09-9641-4EB1-BB59-0A2FAD19AE83}" type="pres">
      <dgm:prSet presAssocID="{AF53054D-9F76-4E7B-B071-EDC032E92499}" presName="parentText" presStyleLbl="node1" presStyleIdx="0" presStyleCnt="1" custLinFactNeighborY="-42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481051-97A6-458B-9E70-2AFB673BC548}" srcId="{E26CB1AD-53F0-475D-9E66-6946B2BEBB0E}" destId="{AF53054D-9F76-4E7B-B071-EDC032E92499}" srcOrd="0" destOrd="0" parTransId="{D6099E7F-C5EA-4276-A241-03209E6ED851}" sibTransId="{CDA1F93C-47F7-418C-ACB3-668BF12E002B}"/>
    <dgm:cxn modelId="{F5B57C92-ABD3-47EC-AC28-DAD52EC3C8DB}" type="presOf" srcId="{AF53054D-9F76-4E7B-B071-EDC032E92499}" destId="{211C9E09-9641-4EB1-BB59-0A2FAD19AE83}" srcOrd="0" destOrd="0" presId="urn:microsoft.com/office/officeart/2005/8/layout/vList2"/>
    <dgm:cxn modelId="{770A868E-36E2-47D2-BF08-EDDF28280BF5}" type="presOf" srcId="{E26CB1AD-53F0-475D-9E66-6946B2BEBB0E}" destId="{39F418EE-8A8B-4209-BACD-6D9AAF3B3E3D}" srcOrd="0" destOrd="0" presId="urn:microsoft.com/office/officeart/2005/8/layout/vList2"/>
    <dgm:cxn modelId="{4E94F746-5E01-4E16-B4F3-3D0BB0EF7A76}" type="presParOf" srcId="{39F418EE-8A8B-4209-BACD-6D9AAF3B3E3D}" destId="{211C9E09-9641-4EB1-BB59-0A2FAD19AE8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EDEE030-715B-43A2-9221-FE6B66F4C6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A1CD90-C510-428D-AC00-C2B3E2CED6F5}">
      <dgm:prSet custT="1"/>
      <dgm:spPr/>
      <dgm:t>
        <a:bodyPr/>
        <a:lstStyle/>
        <a:p>
          <a:pPr rtl="0"/>
          <a:r>
            <a:rPr lang="ru-RU" sz="1100" b="1" dirty="0" smtClean="0"/>
            <a:t>7–9 апреля 2015 г., ФГУП «ВСЕГЕИ», Санкт-Петербург</a:t>
          </a:r>
          <a:endParaRPr lang="ru-RU" sz="1100" dirty="0"/>
        </a:p>
      </dgm:t>
    </dgm:pt>
    <dgm:pt modelId="{4A684A21-E834-4D5E-8EAF-991315ADB207}" type="parTrans" cxnId="{5E29599D-1824-4618-9B7D-27F130C630F5}">
      <dgm:prSet/>
      <dgm:spPr/>
      <dgm:t>
        <a:bodyPr/>
        <a:lstStyle/>
        <a:p>
          <a:endParaRPr lang="ru-RU"/>
        </a:p>
      </dgm:t>
    </dgm:pt>
    <dgm:pt modelId="{DAA71468-FC38-4CDE-8514-9E65CDB4707F}" type="sibTrans" cxnId="{5E29599D-1824-4618-9B7D-27F130C630F5}">
      <dgm:prSet/>
      <dgm:spPr/>
      <dgm:t>
        <a:bodyPr/>
        <a:lstStyle/>
        <a:p>
          <a:endParaRPr lang="ru-RU"/>
        </a:p>
      </dgm:t>
    </dgm:pt>
    <dgm:pt modelId="{2F9D77F5-A1D4-4F1F-8D15-00353E9CA8F2}" type="pres">
      <dgm:prSet presAssocID="{0EDEE030-715B-43A2-9221-FE6B66F4C6BB}" presName="linear" presStyleCnt="0">
        <dgm:presLayoutVars>
          <dgm:animLvl val="lvl"/>
          <dgm:resizeHandles val="exact"/>
        </dgm:presLayoutVars>
      </dgm:prSet>
      <dgm:spPr/>
    </dgm:pt>
    <dgm:pt modelId="{0069DE93-B84B-4BEF-AA58-DF45134EA788}" type="pres">
      <dgm:prSet presAssocID="{FCA1CD90-C510-428D-AC00-C2B3E2CED6F5}" presName="parentText" presStyleLbl="node1" presStyleIdx="0" presStyleCnt="1" custScaleX="70455">
        <dgm:presLayoutVars>
          <dgm:chMax val="0"/>
          <dgm:bulletEnabled val="1"/>
        </dgm:presLayoutVars>
      </dgm:prSet>
      <dgm:spPr/>
    </dgm:pt>
  </dgm:ptLst>
  <dgm:cxnLst>
    <dgm:cxn modelId="{F205C58A-EDB3-44F2-BB31-3F033D28B454}" type="presOf" srcId="{0EDEE030-715B-43A2-9221-FE6B66F4C6BB}" destId="{2F9D77F5-A1D4-4F1F-8D15-00353E9CA8F2}" srcOrd="0" destOrd="0" presId="urn:microsoft.com/office/officeart/2005/8/layout/vList2"/>
    <dgm:cxn modelId="{5E29599D-1824-4618-9B7D-27F130C630F5}" srcId="{0EDEE030-715B-43A2-9221-FE6B66F4C6BB}" destId="{FCA1CD90-C510-428D-AC00-C2B3E2CED6F5}" srcOrd="0" destOrd="0" parTransId="{4A684A21-E834-4D5E-8EAF-991315ADB207}" sibTransId="{DAA71468-FC38-4CDE-8514-9E65CDB4707F}"/>
    <dgm:cxn modelId="{086998EA-7CAA-4853-83FB-683797645416}" type="presOf" srcId="{FCA1CD90-C510-428D-AC00-C2B3E2CED6F5}" destId="{0069DE93-B84B-4BEF-AA58-DF45134EA788}" srcOrd="0" destOrd="0" presId="urn:microsoft.com/office/officeart/2005/8/layout/vList2"/>
    <dgm:cxn modelId="{90C35E86-CB07-4AD0-B028-6FCB7126E6AD}" type="presParOf" srcId="{2F9D77F5-A1D4-4F1F-8D15-00353E9CA8F2}" destId="{0069DE93-B84B-4BEF-AA58-DF45134EA7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9306AE9-0CDA-4159-866C-8038CC3F097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8C2764-78DE-4BCC-BF03-0692CEE8161D}">
      <dgm:prSet/>
      <dgm:spPr/>
      <dgm:t>
        <a:bodyPr/>
        <a:lstStyle/>
        <a:p>
          <a:pPr rtl="0"/>
          <a:r>
            <a:rPr lang="ru-RU" dirty="0" smtClean="0"/>
            <a:t>ПОЛЕВЫЕ ИЗМЕРЕНИЯ – компоновка комплекса</a:t>
          </a:r>
          <a:endParaRPr lang="ru-RU" dirty="0"/>
        </a:p>
      </dgm:t>
    </dgm:pt>
    <dgm:pt modelId="{83C06586-0982-4C3C-847E-A4A3E8B468EA}" type="parTrans" cxnId="{8638A618-4FCA-4226-8D98-C1BA9DA92362}">
      <dgm:prSet/>
      <dgm:spPr/>
      <dgm:t>
        <a:bodyPr/>
        <a:lstStyle/>
        <a:p>
          <a:endParaRPr lang="ru-RU"/>
        </a:p>
      </dgm:t>
    </dgm:pt>
    <dgm:pt modelId="{1556195B-4279-4335-AEC0-80DD703D75CE}" type="sibTrans" cxnId="{8638A618-4FCA-4226-8D98-C1BA9DA92362}">
      <dgm:prSet/>
      <dgm:spPr/>
      <dgm:t>
        <a:bodyPr/>
        <a:lstStyle/>
        <a:p>
          <a:endParaRPr lang="ru-RU"/>
        </a:p>
      </dgm:t>
    </dgm:pt>
    <dgm:pt modelId="{581C30EC-775D-4C49-A7EE-D8228E414C69}" type="pres">
      <dgm:prSet presAssocID="{B9306AE9-0CDA-4159-866C-8038CC3F09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C76057-C0D6-4FBA-AF51-A5E1B41DC244}" type="pres">
      <dgm:prSet presAssocID="{328C2764-78DE-4BCC-BF03-0692CEE8161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38A618-4FCA-4226-8D98-C1BA9DA92362}" srcId="{B9306AE9-0CDA-4159-866C-8038CC3F0972}" destId="{328C2764-78DE-4BCC-BF03-0692CEE8161D}" srcOrd="0" destOrd="0" parTransId="{83C06586-0982-4C3C-847E-A4A3E8B468EA}" sibTransId="{1556195B-4279-4335-AEC0-80DD703D75CE}"/>
    <dgm:cxn modelId="{19339AAC-0E2C-4715-954A-D3D0AB6A3541}" type="presOf" srcId="{328C2764-78DE-4BCC-BF03-0692CEE8161D}" destId="{AFC76057-C0D6-4FBA-AF51-A5E1B41DC244}" srcOrd="0" destOrd="0" presId="urn:microsoft.com/office/officeart/2005/8/layout/vList2"/>
    <dgm:cxn modelId="{6BCBE7CF-0306-449D-B245-88A21307ABF1}" type="presOf" srcId="{B9306AE9-0CDA-4159-866C-8038CC3F0972}" destId="{581C30EC-775D-4C49-A7EE-D8228E414C69}" srcOrd="0" destOrd="0" presId="urn:microsoft.com/office/officeart/2005/8/layout/vList2"/>
    <dgm:cxn modelId="{76F3A0E7-15BF-4564-88DD-F1630433CE81}" type="presParOf" srcId="{581C30EC-775D-4C49-A7EE-D8228E414C69}" destId="{AFC76057-C0D6-4FBA-AF51-A5E1B41DC2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26CB1AD-53F0-475D-9E66-6946B2BEBB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F53054D-9F76-4E7B-B071-EDC032E92499}">
      <dgm:prSet/>
      <dgm:spPr/>
      <dgm:t>
        <a:bodyPr/>
        <a:lstStyle/>
        <a:p>
          <a:pPr rtl="0"/>
          <a:r>
            <a:rPr lang="ru-RU" dirty="0" smtClean="0"/>
            <a:t>Измерения аномального магнитного поля БПЛА производились на специально разработанном немагнитном стенде на базе магнитной обсерватории МГУ (Калужская область)</a:t>
          </a:r>
          <a:endParaRPr lang="ru-RU" dirty="0"/>
        </a:p>
      </dgm:t>
    </dgm:pt>
    <dgm:pt modelId="{D6099E7F-C5EA-4276-A241-03209E6ED851}" type="parTrans" cxnId="{70481051-97A6-458B-9E70-2AFB673BC548}">
      <dgm:prSet/>
      <dgm:spPr/>
      <dgm:t>
        <a:bodyPr/>
        <a:lstStyle/>
        <a:p>
          <a:endParaRPr lang="ru-RU"/>
        </a:p>
      </dgm:t>
    </dgm:pt>
    <dgm:pt modelId="{CDA1F93C-47F7-418C-ACB3-668BF12E002B}" type="sibTrans" cxnId="{70481051-97A6-458B-9E70-2AFB673BC548}">
      <dgm:prSet/>
      <dgm:spPr/>
      <dgm:t>
        <a:bodyPr/>
        <a:lstStyle/>
        <a:p>
          <a:endParaRPr lang="ru-RU"/>
        </a:p>
      </dgm:t>
    </dgm:pt>
    <dgm:pt modelId="{39F418EE-8A8B-4209-BACD-6D9AAF3B3E3D}" type="pres">
      <dgm:prSet presAssocID="{E26CB1AD-53F0-475D-9E66-6946B2BEBB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1C9E09-9641-4EB1-BB59-0A2FAD19AE83}" type="pres">
      <dgm:prSet presAssocID="{AF53054D-9F76-4E7B-B071-EDC032E92499}" presName="parentText" presStyleLbl="node1" presStyleIdx="0" presStyleCnt="1" custLinFactNeighborY="-42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C777CE-2D52-496D-85C8-DF636DAEAA4E}" type="presOf" srcId="{AF53054D-9F76-4E7B-B071-EDC032E92499}" destId="{211C9E09-9641-4EB1-BB59-0A2FAD19AE83}" srcOrd="0" destOrd="0" presId="urn:microsoft.com/office/officeart/2005/8/layout/vList2"/>
    <dgm:cxn modelId="{70481051-97A6-458B-9E70-2AFB673BC548}" srcId="{E26CB1AD-53F0-475D-9E66-6946B2BEBB0E}" destId="{AF53054D-9F76-4E7B-B071-EDC032E92499}" srcOrd="0" destOrd="0" parTransId="{D6099E7F-C5EA-4276-A241-03209E6ED851}" sibTransId="{CDA1F93C-47F7-418C-ACB3-668BF12E002B}"/>
    <dgm:cxn modelId="{B656E553-26D8-4A2A-80F0-9CDA5A1108E3}" type="presOf" srcId="{E26CB1AD-53F0-475D-9E66-6946B2BEBB0E}" destId="{39F418EE-8A8B-4209-BACD-6D9AAF3B3E3D}" srcOrd="0" destOrd="0" presId="urn:microsoft.com/office/officeart/2005/8/layout/vList2"/>
    <dgm:cxn modelId="{43C7910C-44EB-42B7-806A-BFE9B9B4B093}" type="presParOf" srcId="{39F418EE-8A8B-4209-BACD-6D9AAF3B3E3D}" destId="{211C9E09-9641-4EB1-BB59-0A2FAD19AE8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D1DD856-530F-47A7-84A1-40DC211674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E7D0482-D796-426F-A0EA-76AC8493085B}">
      <dgm:prSet/>
      <dgm:spPr/>
      <dgm:t>
        <a:bodyPr/>
        <a:lstStyle/>
        <a:p>
          <a:pPr rtl="0"/>
          <a:r>
            <a:rPr lang="ru-RU" smtClean="0"/>
            <a:t>Цель проведенных измерений – получение данных для разработки концептуальных конструкторских и технологических решений, обеспечивающих создание ЭО БКДМ </a:t>
          </a:r>
          <a:endParaRPr lang="ru-RU"/>
        </a:p>
      </dgm:t>
    </dgm:pt>
    <dgm:pt modelId="{61E37959-759E-4E6E-9E74-0176887D9275}" type="parTrans" cxnId="{F7B6CF60-9076-4BBC-8F04-414022EF69F5}">
      <dgm:prSet/>
      <dgm:spPr/>
      <dgm:t>
        <a:bodyPr/>
        <a:lstStyle/>
        <a:p>
          <a:endParaRPr lang="ru-RU"/>
        </a:p>
      </dgm:t>
    </dgm:pt>
    <dgm:pt modelId="{5EBD2171-D641-4F6D-8E06-C57783A1FCD2}" type="sibTrans" cxnId="{F7B6CF60-9076-4BBC-8F04-414022EF69F5}">
      <dgm:prSet/>
      <dgm:spPr/>
      <dgm:t>
        <a:bodyPr/>
        <a:lstStyle/>
        <a:p>
          <a:endParaRPr lang="ru-RU"/>
        </a:p>
      </dgm:t>
    </dgm:pt>
    <dgm:pt modelId="{155F3676-26AE-4DC2-B0E7-50DCA5C33FAB}" type="pres">
      <dgm:prSet presAssocID="{2D1DD856-530F-47A7-84A1-40DC211674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22EE59-A8E8-4EEF-AD76-7BD3422B031F}" type="pres">
      <dgm:prSet presAssocID="{DE7D0482-D796-426F-A0EA-76AC8493085B}" presName="parentText" presStyleLbl="node1" presStyleIdx="0" presStyleCnt="1" custLinFactNeighborY="25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B6CF60-9076-4BBC-8F04-414022EF69F5}" srcId="{2D1DD856-530F-47A7-84A1-40DC21167450}" destId="{DE7D0482-D796-426F-A0EA-76AC8493085B}" srcOrd="0" destOrd="0" parTransId="{61E37959-759E-4E6E-9E74-0176887D9275}" sibTransId="{5EBD2171-D641-4F6D-8E06-C57783A1FCD2}"/>
    <dgm:cxn modelId="{9C0982F8-2E71-4C47-B5E7-BD30019D23C9}" type="presOf" srcId="{DE7D0482-D796-426F-A0EA-76AC8493085B}" destId="{F422EE59-A8E8-4EEF-AD76-7BD3422B031F}" srcOrd="0" destOrd="0" presId="urn:microsoft.com/office/officeart/2005/8/layout/vList2"/>
    <dgm:cxn modelId="{3126362B-2B0E-44DA-A546-CFBB0A9E5C1C}" type="presOf" srcId="{2D1DD856-530F-47A7-84A1-40DC21167450}" destId="{155F3676-26AE-4DC2-B0E7-50DCA5C33FAB}" srcOrd="0" destOrd="0" presId="urn:microsoft.com/office/officeart/2005/8/layout/vList2"/>
    <dgm:cxn modelId="{BEE7E8E6-99B1-46ED-8AFB-FCA9074F43FC}" type="presParOf" srcId="{155F3676-26AE-4DC2-B0E7-50DCA5C33FAB}" destId="{F422EE59-A8E8-4EEF-AD76-7BD3422B03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EDEE030-715B-43A2-9221-FE6B66F4C6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A1CD90-C510-428D-AC00-C2B3E2CED6F5}">
      <dgm:prSet custT="1"/>
      <dgm:spPr/>
      <dgm:t>
        <a:bodyPr/>
        <a:lstStyle/>
        <a:p>
          <a:pPr rtl="0"/>
          <a:r>
            <a:rPr lang="ru-RU" sz="1100" b="1" dirty="0" smtClean="0"/>
            <a:t>7–9 апреля 2015 г., ФГУП «ВСЕГЕИ», Санкт-Петербург</a:t>
          </a:r>
          <a:endParaRPr lang="ru-RU" sz="1100" dirty="0"/>
        </a:p>
      </dgm:t>
    </dgm:pt>
    <dgm:pt modelId="{4A684A21-E834-4D5E-8EAF-991315ADB207}" type="parTrans" cxnId="{5E29599D-1824-4618-9B7D-27F130C630F5}">
      <dgm:prSet/>
      <dgm:spPr/>
      <dgm:t>
        <a:bodyPr/>
        <a:lstStyle/>
        <a:p>
          <a:endParaRPr lang="ru-RU"/>
        </a:p>
      </dgm:t>
    </dgm:pt>
    <dgm:pt modelId="{DAA71468-FC38-4CDE-8514-9E65CDB4707F}" type="sibTrans" cxnId="{5E29599D-1824-4618-9B7D-27F130C630F5}">
      <dgm:prSet/>
      <dgm:spPr/>
      <dgm:t>
        <a:bodyPr/>
        <a:lstStyle/>
        <a:p>
          <a:endParaRPr lang="ru-RU"/>
        </a:p>
      </dgm:t>
    </dgm:pt>
    <dgm:pt modelId="{2F9D77F5-A1D4-4F1F-8D15-00353E9CA8F2}" type="pres">
      <dgm:prSet presAssocID="{0EDEE030-715B-43A2-9221-FE6B66F4C6BB}" presName="linear" presStyleCnt="0">
        <dgm:presLayoutVars>
          <dgm:animLvl val="lvl"/>
          <dgm:resizeHandles val="exact"/>
        </dgm:presLayoutVars>
      </dgm:prSet>
      <dgm:spPr/>
    </dgm:pt>
    <dgm:pt modelId="{0069DE93-B84B-4BEF-AA58-DF45134EA788}" type="pres">
      <dgm:prSet presAssocID="{FCA1CD90-C510-428D-AC00-C2B3E2CED6F5}" presName="parentText" presStyleLbl="node1" presStyleIdx="0" presStyleCnt="1" custScaleX="70455">
        <dgm:presLayoutVars>
          <dgm:chMax val="0"/>
          <dgm:bulletEnabled val="1"/>
        </dgm:presLayoutVars>
      </dgm:prSet>
      <dgm:spPr/>
    </dgm:pt>
  </dgm:ptLst>
  <dgm:cxnLst>
    <dgm:cxn modelId="{5E29599D-1824-4618-9B7D-27F130C630F5}" srcId="{0EDEE030-715B-43A2-9221-FE6B66F4C6BB}" destId="{FCA1CD90-C510-428D-AC00-C2B3E2CED6F5}" srcOrd="0" destOrd="0" parTransId="{4A684A21-E834-4D5E-8EAF-991315ADB207}" sibTransId="{DAA71468-FC38-4CDE-8514-9E65CDB4707F}"/>
    <dgm:cxn modelId="{8025B66D-CCA1-4175-BCDA-7737B839E596}" type="presOf" srcId="{0EDEE030-715B-43A2-9221-FE6B66F4C6BB}" destId="{2F9D77F5-A1D4-4F1F-8D15-00353E9CA8F2}" srcOrd="0" destOrd="0" presId="urn:microsoft.com/office/officeart/2005/8/layout/vList2"/>
    <dgm:cxn modelId="{36ED072A-B518-468E-AD34-753A4801DA88}" type="presOf" srcId="{FCA1CD90-C510-428D-AC00-C2B3E2CED6F5}" destId="{0069DE93-B84B-4BEF-AA58-DF45134EA788}" srcOrd="0" destOrd="0" presId="urn:microsoft.com/office/officeart/2005/8/layout/vList2"/>
    <dgm:cxn modelId="{2AFF9322-4767-405F-BA64-026725B2283F}" type="presParOf" srcId="{2F9D77F5-A1D4-4F1F-8D15-00353E9CA8F2}" destId="{0069DE93-B84B-4BEF-AA58-DF45134EA7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D932667-18A3-4480-869E-C45230CD04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CEC6149-7E54-40F0-820C-46C39A1811C6}">
      <dgm:prSet/>
      <dgm:spPr/>
      <dgm:t>
        <a:bodyPr/>
        <a:lstStyle/>
        <a:p>
          <a:pPr rtl="0"/>
          <a:r>
            <a:rPr lang="ru-RU" smtClean="0"/>
            <a:t>Результаты полевых измерений</a:t>
          </a:r>
          <a:endParaRPr lang="ru-RU"/>
        </a:p>
      </dgm:t>
    </dgm:pt>
    <dgm:pt modelId="{60BF0E59-867F-42DC-9369-BF22CB26ECF1}" type="parTrans" cxnId="{66025B5F-434F-441E-ADC1-3267AB2BCCA2}">
      <dgm:prSet/>
      <dgm:spPr/>
      <dgm:t>
        <a:bodyPr/>
        <a:lstStyle/>
        <a:p>
          <a:endParaRPr lang="ru-RU"/>
        </a:p>
      </dgm:t>
    </dgm:pt>
    <dgm:pt modelId="{E7234D6D-CEE4-4295-8891-83B14AF8AC52}" type="sibTrans" cxnId="{66025B5F-434F-441E-ADC1-3267AB2BCCA2}">
      <dgm:prSet/>
      <dgm:spPr/>
      <dgm:t>
        <a:bodyPr/>
        <a:lstStyle/>
        <a:p>
          <a:endParaRPr lang="ru-RU"/>
        </a:p>
      </dgm:t>
    </dgm:pt>
    <dgm:pt modelId="{BEB3F5F1-E012-4F1A-90E0-3723BBD25B27}" type="pres">
      <dgm:prSet presAssocID="{5D932667-18A3-4480-869E-C45230CD04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124C0D-6D37-4FFC-953E-930ADE610CD1}" type="pres">
      <dgm:prSet presAssocID="{1CEC6149-7E54-40F0-820C-46C39A1811C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A811B9-B8F5-40EE-B4E7-CC71630148D9}" type="presOf" srcId="{1CEC6149-7E54-40F0-820C-46C39A1811C6}" destId="{59124C0D-6D37-4FFC-953E-930ADE610CD1}" srcOrd="0" destOrd="0" presId="urn:microsoft.com/office/officeart/2005/8/layout/vList2"/>
    <dgm:cxn modelId="{66025B5F-434F-441E-ADC1-3267AB2BCCA2}" srcId="{5D932667-18A3-4480-869E-C45230CD048D}" destId="{1CEC6149-7E54-40F0-820C-46C39A1811C6}" srcOrd="0" destOrd="0" parTransId="{60BF0E59-867F-42DC-9369-BF22CB26ECF1}" sibTransId="{E7234D6D-CEE4-4295-8891-83B14AF8AC52}"/>
    <dgm:cxn modelId="{8D05723F-BD48-4D58-8D8B-4BFFB7E2778E}" type="presOf" srcId="{5D932667-18A3-4480-869E-C45230CD048D}" destId="{BEB3F5F1-E012-4F1A-90E0-3723BBD25B27}" srcOrd="0" destOrd="0" presId="urn:microsoft.com/office/officeart/2005/8/layout/vList2"/>
    <dgm:cxn modelId="{F2DA9EEC-A606-4CDE-A4F4-66AEC1A89218}" type="presParOf" srcId="{BEB3F5F1-E012-4F1A-90E0-3723BBD25B27}" destId="{59124C0D-6D37-4FFC-953E-930ADE610CD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5D932667-18A3-4480-869E-C45230CD04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EC6149-7E54-40F0-820C-46C39A1811C6}">
      <dgm:prSet/>
      <dgm:spPr/>
      <dgm:t>
        <a:bodyPr/>
        <a:lstStyle/>
        <a:p>
          <a:pPr rtl="0"/>
          <a:r>
            <a:rPr lang="ru-RU" dirty="0" smtClean="0"/>
            <a:t>Компоновка комплекса</a:t>
          </a:r>
          <a:endParaRPr lang="ru-RU" dirty="0"/>
        </a:p>
      </dgm:t>
    </dgm:pt>
    <dgm:pt modelId="{60BF0E59-867F-42DC-9369-BF22CB26ECF1}" type="parTrans" cxnId="{66025B5F-434F-441E-ADC1-3267AB2BCCA2}">
      <dgm:prSet/>
      <dgm:spPr/>
      <dgm:t>
        <a:bodyPr/>
        <a:lstStyle/>
        <a:p>
          <a:endParaRPr lang="ru-RU"/>
        </a:p>
      </dgm:t>
    </dgm:pt>
    <dgm:pt modelId="{E7234D6D-CEE4-4295-8891-83B14AF8AC52}" type="sibTrans" cxnId="{66025B5F-434F-441E-ADC1-3267AB2BCCA2}">
      <dgm:prSet/>
      <dgm:spPr/>
      <dgm:t>
        <a:bodyPr/>
        <a:lstStyle/>
        <a:p>
          <a:endParaRPr lang="ru-RU"/>
        </a:p>
      </dgm:t>
    </dgm:pt>
    <dgm:pt modelId="{BEB3F5F1-E012-4F1A-90E0-3723BBD25B27}" type="pres">
      <dgm:prSet presAssocID="{5D932667-18A3-4480-869E-C45230CD04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124C0D-6D37-4FFC-953E-930ADE610CD1}" type="pres">
      <dgm:prSet presAssocID="{1CEC6149-7E54-40F0-820C-46C39A1811C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287BE6-4FB0-4BE9-8FF8-E7DA11D2D6C5}" type="presOf" srcId="{5D932667-18A3-4480-869E-C45230CD048D}" destId="{BEB3F5F1-E012-4F1A-90E0-3723BBD25B27}" srcOrd="0" destOrd="0" presId="urn:microsoft.com/office/officeart/2005/8/layout/vList2"/>
    <dgm:cxn modelId="{66025B5F-434F-441E-ADC1-3267AB2BCCA2}" srcId="{5D932667-18A3-4480-869E-C45230CD048D}" destId="{1CEC6149-7E54-40F0-820C-46C39A1811C6}" srcOrd="0" destOrd="0" parTransId="{60BF0E59-867F-42DC-9369-BF22CB26ECF1}" sibTransId="{E7234D6D-CEE4-4295-8891-83B14AF8AC52}"/>
    <dgm:cxn modelId="{931A9AAB-632A-422A-A065-317EE9F1B69D}" type="presOf" srcId="{1CEC6149-7E54-40F0-820C-46C39A1811C6}" destId="{59124C0D-6D37-4FFC-953E-930ADE610CD1}" srcOrd="0" destOrd="0" presId="urn:microsoft.com/office/officeart/2005/8/layout/vList2"/>
    <dgm:cxn modelId="{890E3734-06E0-4BE6-94C0-728C606DD761}" type="presParOf" srcId="{BEB3F5F1-E012-4F1A-90E0-3723BBD25B27}" destId="{59124C0D-6D37-4FFC-953E-930ADE610CD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DEE030-715B-43A2-9221-FE6B66F4C6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A1CD90-C510-428D-AC00-C2B3E2CED6F5}">
      <dgm:prSet custT="1"/>
      <dgm:spPr/>
      <dgm:t>
        <a:bodyPr/>
        <a:lstStyle/>
        <a:p>
          <a:pPr rtl="0"/>
          <a:r>
            <a:rPr lang="ru-RU" sz="1100" b="1" smtClean="0"/>
            <a:t>7–9 апреля 2015 г., ФГУП «ВСЕГЕИ», Санкт-Петербург</a:t>
          </a:r>
          <a:endParaRPr lang="ru-RU" sz="1100"/>
        </a:p>
      </dgm:t>
    </dgm:pt>
    <dgm:pt modelId="{4A684A21-E834-4D5E-8EAF-991315ADB207}" type="parTrans" cxnId="{5E29599D-1824-4618-9B7D-27F130C630F5}">
      <dgm:prSet/>
      <dgm:spPr/>
      <dgm:t>
        <a:bodyPr/>
        <a:lstStyle/>
        <a:p>
          <a:endParaRPr lang="ru-RU"/>
        </a:p>
      </dgm:t>
    </dgm:pt>
    <dgm:pt modelId="{DAA71468-FC38-4CDE-8514-9E65CDB4707F}" type="sibTrans" cxnId="{5E29599D-1824-4618-9B7D-27F130C630F5}">
      <dgm:prSet/>
      <dgm:spPr/>
      <dgm:t>
        <a:bodyPr/>
        <a:lstStyle/>
        <a:p>
          <a:endParaRPr lang="ru-RU"/>
        </a:p>
      </dgm:t>
    </dgm:pt>
    <dgm:pt modelId="{2F9D77F5-A1D4-4F1F-8D15-00353E9CA8F2}" type="pres">
      <dgm:prSet presAssocID="{0EDEE030-715B-43A2-9221-FE6B66F4C6BB}" presName="linear" presStyleCnt="0">
        <dgm:presLayoutVars>
          <dgm:animLvl val="lvl"/>
          <dgm:resizeHandles val="exact"/>
        </dgm:presLayoutVars>
      </dgm:prSet>
      <dgm:spPr/>
    </dgm:pt>
    <dgm:pt modelId="{0069DE93-B84B-4BEF-AA58-DF45134EA788}" type="pres">
      <dgm:prSet presAssocID="{FCA1CD90-C510-428D-AC00-C2B3E2CED6F5}" presName="parentText" presStyleLbl="node1" presStyleIdx="0" presStyleCnt="1" custScaleX="70455">
        <dgm:presLayoutVars>
          <dgm:chMax val="0"/>
          <dgm:bulletEnabled val="1"/>
        </dgm:presLayoutVars>
      </dgm:prSet>
      <dgm:spPr/>
    </dgm:pt>
  </dgm:ptLst>
  <dgm:cxnLst>
    <dgm:cxn modelId="{032B55EC-484F-42F7-B374-FB8F672543AB}" type="presOf" srcId="{0EDEE030-715B-43A2-9221-FE6B66F4C6BB}" destId="{2F9D77F5-A1D4-4F1F-8D15-00353E9CA8F2}" srcOrd="0" destOrd="0" presId="urn:microsoft.com/office/officeart/2005/8/layout/vList2"/>
    <dgm:cxn modelId="{5E29599D-1824-4618-9B7D-27F130C630F5}" srcId="{0EDEE030-715B-43A2-9221-FE6B66F4C6BB}" destId="{FCA1CD90-C510-428D-AC00-C2B3E2CED6F5}" srcOrd="0" destOrd="0" parTransId="{4A684A21-E834-4D5E-8EAF-991315ADB207}" sibTransId="{DAA71468-FC38-4CDE-8514-9E65CDB4707F}"/>
    <dgm:cxn modelId="{7C1707EF-B1CB-4133-ABFA-AF72BE015E62}" type="presOf" srcId="{FCA1CD90-C510-428D-AC00-C2B3E2CED6F5}" destId="{0069DE93-B84B-4BEF-AA58-DF45134EA788}" srcOrd="0" destOrd="0" presId="urn:microsoft.com/office/officeart/2005/8/layout/vList2"/>
    <dgm:cxn modelId="{ECDA1CD0-9B1D-4667-891D-11710F8DE50F}" type="presParOf" srcId="{2F9D77F5-A1D4-4F1F-8D15-00353E9CA8F2}" destId="{0069DE93-B84B-4BEF-AA58-DF45134EA7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5D932667-18A3-4480-869E-C45230CD04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EC6149-7E54-40F0-820C-46C39A1811C6}">
      <dgm:prSet/>
      <dgm:spPr/>
      <dgm:t>
        <a:bodyPr/>
        <a:lstStyle/>
        <a:p>
          <a:pPr rtl="0"/>
          <a:r>
            <a:rPr lang="ru-RU" dirty="0" smtClean="0"/>
            <a:t>Компоновка комплекса</a:t>
          </a:r>
          <a:endParaRPr lang="ru-RU" dirty="0"/>
        </a:p>
      </dgm:t>
    </dgm:pt>
    <dgm:pt modelId="{60BF0E59-867F-42DC-9369-BF22CB26ECF1}" type="parTrans" cxnId="{66025B5F-434F-441E-ADC1-3267AB2BCCA2}">
      <dgm:prSet/>
      <dgm:spPr/>
      <dgm:t>
        <a:bodyPr/>
        <a:lstStyle/>
        <a:p>
          <a:endParaRPr lang="ru-RU"/>
        </a:p>
      </dgm:t>
    </dgm:pt>
    <dgm:pt modelId="{E7234D6D-CEE4-4295-8891-83B14AF8AC52}" type="sibTrans" cxnId="{66025B5F-434F-441E-ADC1-3267AB2BCCA2}">
      <dgm:prSet/>
      <dgm:spPr/>
      <dgm:t>
        <a:bodyPr/>
        <a:lstStyle/>
        <a:p>
          <a:endParaRPr lang="ru-RU"/>
        </a:p>
      </dgm:t>
    </dgm:pt>
    <dgm:pt modelId="{BEB3F5F1-E012-4F1A-90E0-3723BBD25B27}" type="pres">
      <dgm:prSet presAssocID="{5D932667-18A3-4480-869E-C45230CD04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124C0D-6D37-4FFC-953E-930ADE610CD1}" type="pres">
      <dgm:prSet presAssocID="{1CEC6149-7E54-40F0-820C-46C39A1811C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9A0037-65FB-4E97-B81E-2A58BF6BDE37}" type="presOf" srcId="{1CEC6149-7E54-40F0-820C-46C39A1811C6}" destId="{59124C0D-6D37-4FFC-953E-930ADE610CD1}" srcOrd="0" destOrd="0" presId="urn:microsoft.com/office/officeart/2005/8/layout/vList2"/>
    <dgm:cxn modelId="{66025B5F-434F-441E-ADC1-3267AB2BCCA2}" srcId="{5D932667-18A3-4480-869E-C45230CD048D}" destId="{1CEC6149-7E54-40F0-820C-46C39A1811C6}" srcOrd="0" destOrd="0" parTransId="{60BF0E59-867F-42DC-9369-BF22CB26ECF1}" sibTransId="{E7234D6D-CEE4-4295-8891-83B14AF8AC52}"/>
    <dgm:cxn modelId="{48D7B76C-1D9E-4BD6-BB36-D38F1D518AA0}" type="presOf" srcId="{5D932667-18A3-4480-869E-C45230CD048D}" destId="{BEB3F5F1-E012-4F1A-90E0-3723BBD25B27}" srcOrd="0" destOrd="0" presId="urn:microsoft.com/office/officeart/2005/8/layout/vList2"/>
    <dgm:cxn modelId="{BDBD0379-9501-417A-A0E8-AEE8D03F18A8}" type="presParOf" srcId="{BEB3F5F1-E012-4F1A-90E0-3723BBD25B27}" destId="{59124C0D-6D37-4FFC-953E-930ADE610CD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0EDEE030-715B-43A2-9221-FE6B66F4C6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A1CD90-C510-428D-AC00-C2B3E2CED6F5}">
      <dgm:prSet custT="1"/>
      <dgm:spPr/>
      <dgm:t>
        <a:bodyPr/>
        <a:lstStyle/>
        <a:p>
          <a:pPr rtl="0"/>
          <a:r>
            <a:rPr lang="ru-RU" sz="1100" b="1" dirty="0" smtClean="0"/>
            <a:t>7–9 апреля 2015 г., ФГУП «ВСЕГЕИ», Санкт-Петербург</a:t>
          </a:r>
          <a:endParaRPr lang="ru-RU" sz="1100" dirty="0"/>
        </a:p>
      </dgm:t>
    </dgm:pt>
    <dgm:pt modelId="{4A684A21-E834-4D5E-8EAF-991315ADB207}" type="parTrans" cxnId="{5E29599D-1824-4618-9B7D-27F130C630F5}">
      <dgm:prSet/>
      <dgm:spPr/>
      <dgm:t>
        <a:bodyPr/>
        <a:lstStyle/>
        <a:p>
          <a:endParaRPr lang="ru-RU"/>
        </a:p>
      </dgm:t>
    </dgm:pt>
    <dgm:pt modelId="{DAA71468-FC38-4CDE-8514-9E65CDB4707F}" type="sibTrans" cxnId="{5E29599D-1824-4618-9B7D-27F130C630F5}">
      <dgm:prSet/>
      <dgm:spPr/>
      <dgm:t>
        <a:bodyPr/>
        <a:lstStyle/>
        <a:p>
          <a:endParaRPr lang="ru-RU"/>
        </a:p>
      </dgm:t>
    </dgm:pt>
    <dgm:pt modelId="{2F9D77F5-A1D4-4F1F-8D15-00353E9CA8F2}" type="pres">
      <dgm:prSet presAssocID="{0EDEE030-715B-43A2-9221-FE6B66F4C6BB}" presName="linear" presStyleCnt="0">
        <dgm:presLayoutVars>
          <dgm:animLvl val="lvl"/>
          <dgm:resizeHandles val="exact"/>
        </dgm:presLayoutVars>
      </dgm:prSet>
      <dgm:spPr/>
    </dgm:pt>
    <dgm:pt modelId="{0069DE93-B84B-4BEF-AA58-DF45134EA788}" type="pres">
      <dgm:prSet presAssocID="{FCA1CD90-C510-428D-AC00-C2B3E2CED6F5}" presName="parentText" presStyleLbl="node1" presStyleIdx="0" presStyleCnt="1" custScaleX="70455">
        <dgm:presLayoutVars>
          <dgm:chMax val="0"/>
          <dgm:bulletEnabled val="1"/>
        </dgm:presLayoutVars>
      </dgm:prSet>
      <dgm:spPr/>
    </dgm:pt>
  </dgm:ptLst>
  <dgm:cxnLst>
    <dgm:cxn modelId="{5E29599D-1824-4618-9B7D-27F130C630F5}" srcId="{0EDEE030-715B-43A2-9221-FE6B66F4C6BB}" destId="{FCA1CD90-C510-428D-AC00-C2B3E2CED6F5}" srcOrd="0" destOrd="0" parTransId="{4A684A21-E834-4D5E-8EAF-991315ADB207}" sibTransId="{DAA71468-FC38-4CDE-8514-9E65CDB4707F}"/>
    <dgm:cxn modelId="{8EF2F0F6-2B18-4628-8E3F-E5DA5C822FE6}" type="presOf" srcId="{FCA1CD90-C510-428D-AC00-C2B3E2CED6F5}" destId="{0069DE93-B84B-4BEF-AA58-DF45134EA788}" srcOrd="0" destOrd="0" presId="urn:microsoft.com/office/officeart/2005/8/layout/vList2"/>
    <dgm:cxn modelId="{B73E7317-F748-4558-8263-BBBF2A305135}" type="presOf" srcId="{0EDEE030-715B-43A2-9221-FE6B66F4C6BB}" destId="{2F9D77F5-A1D4-4F1F-8D15-00353E9CA8F2}" srcOrd="0" destOrd="0" presId="urn:microsoft.com/office/officeart/2005/8/layout/vList2"/>
    <dgm:cxn modelId="{1090B014-36AD-4FB7-AF35-5133BC9B064E}" type="presParOf" srcId="{2F9D77F5-A1D4-4F1F-8D15-00353E9CA8F2}" destId="{0069DE93-B84B-4BEF-AA58-DF45134EA7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0EDEE030-715B-43A2-9221-FE6B66F4C6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A1CD90-C510-428D-AC00-C2B3E2CED6F5}">
      <dgm:prSet custT="1"/>
      <dgm:spPr/>
      <dgm:t>
        <a:bodyPr/>
        <a:lstStyle/>
        <a:p>
          <a:pPr rtl="0"/>
          <a:r>
            <a:rPr lang="ru-RU" sz="1100" b="1" dirty="0" smtClean="0"/>
            <a:t>7–9 апреля 2015 г., ФГУП «ВСЕГЕИ», Санкт-Петербург</a:t>
          </a:r>
          <a:endParaRPr lang="ru-RU" sz="1100" dirty="0"/>
        </a:p>
      </dgm:t>
    </dgm:pt>
    <dgm:pt modelId="{4A684A21-E834-4D5E-8EAF-991315ADB207}" type="parTrans" cxnId="{5E29599D-1824-4618-9B7D-27F130C630F5}">
      <dgm:prSet/>
      <dgm:spPr/>
      <dgm:t>
        <a:bodyPr/>
        <a:lstStyle/>
        <a:p>
          <a:endParaRPr lang="ru-RU"/>
        </a:p>
      </dgm:t>
    </dgm:pt>
    <dgm:pt modelId="{DAA71468-FC38-4CDE-8514-9E65CDB4707F}" type="sibTrans" cxnId="{5E29599D-1824-4618-9B7D-27F130C630F5}">
      <dgm:prSet/>
      <dgm:spPr/>
      <dgm:t>
        <a:bodyPr/>
        <a:lstStyle/>
        <a:p>
          <a:endParaRPr lang="ru-RU"/>
        </a:p>
      </dgm:t>
    </dgm:pt>
    <dgm:pt modelId="{2F9D77F5-A1D4-4F1F-8D15-00353E9CA8F2}" type="pres">
      <dgm:prSet presAssocID="{0EDEE030-715B-43A2-9221-FE6B66F4C6BB}" presName="linear" presStyleCnt="0">
        <dgm:presLayoutVars>
          <dgm:animLvl val="lvl"/>
          <dgm:resizeHandles val="exact"/>
        </dgm:presLayoutVars>
      </dgm:prSet>
      <dgm:spPr/>
    </dgm:pt>
    <dgm:pt modelId="{0069DE93-B84B-4BEF-AA58-DF45134EA788}" type="pres">
      <dgm:prSet presAssocID="{FCA1CD90-C510-428D-AC00-C2B3E2CED6F5}" presName="parentText" presStyleLbl="node1" presStyleIdx="0" presStyleCnt="1" custScaleX="70455">
        <dgm:presLayoutVars>
          <dgm:chMax val="0"/>
          <dgm:bulletEnabled val="1"/>
        </dgm:presLayoutVars>
      </dgm:prSet>
      <dgm:spPr/>
    </dgm:pt>
  </dgm:ptLst>
  <dgm:cxnLst>
    <dgm:cxn modelId="{74D5D300-079B-4E9B-A32D-55BDF5E7CB46}" type="presOf" srcId="{0EDEE030-715B-43A2-9221-FE6B66F4C6BB}" destId="{2F9D77F5-A1D4-4F1F-8D15-00353E9CA8F2}" srcOrd="0" destOrd="0" presId="urn:microsoft.com/office/officeart/2005/8/layout/vList2"/>
    <dgm:cxn modelId="{2AFA93AD-3A83-47DF-A1ED-956ACD5EEC24}" type="presOf" srcId="{FCA1CD90-C510-428D-AC00-C2B3E2CED6F5}" destId="{0069DE93-B84B-4BEF-AA58-DF45134EA788}" srcOrd="0" destOrd="0" presId="urn:microsoft.com/office/officeart/2005/8/layout/vList2"/>
    <dgm:cxn modelId="{5E29599D-1824-4618-9B7D-27F130C630F5}" srcId="{0EDEE030-715B-43A2-9221-FE6B66F4C6BB}" destId="{FCA1CD90-C510-428D-AC00-C2B3E2CED6F5}" srcOrd="0" destOrd="0" parTransId="{4A684A21-E834-4D5E-8EAF-991315ADB207}" sibTransId="{DAA71468-FC38-4CDE-8514-9E65CDB4707F}"/>
    <dgm:cxn modelId="{47287457-23E3-43E3-91CE-7ECF5598316C}" type="presParOf" srcId="{2F9D77F5-A1D4-4F1F-8D15-00353E9CA8F2}" destId="{0069DE93-B84B-4BEF-AA58-DF45134EA7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0EDEE030-715B-43A2-9221-FE6B66F4C6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A1CD90-C510-428D-AC00-C2B3E2CED6F5}">
      <dgm:prSet custT="1"/>
      <dgm:spPr/>
      <dgm:t>
        <a:bodyPr/>
        <a:lstStyle/>
        <a:p>
          <a:pPr rtl="0"/>
          <a:r>
            <a:rPr lang="ru-RU" sz="1100" b="1" dirty="0" smtClean="0"/>
            <a:t>7–9 апреля 2015 г., ФГУП «ВСЕГЕИ», Санкт-Петербург</a:t>
          </a:r>
          <a:endParaRPr lang="ru-RU" sz="1100" dirty="0"/>
        </a:p>
      </dgm:t>
    </dgm:pt>
    <dgm:pt modelId="{4A684A21-E834-4D5E-8EAF-991315ADB207}" type="parTrans" cxnId="{5E29599D-1824-4618-9B7D-27F130C630F5}">
      <dgm:prSet/>
      <dgm:spPr/>
      <dgm:t>
        <a:bodyPr/>
        <a:lstStyle/>
        <a:p>
          <a:endParaRPr lang="ru-RU"/>
        </a:p>
      </dgm:t>
    </dgm:pt>
    <dgm:pt modelId="{DAA71468-FC38-4CDE-8514-9E65CDB4707F}" type="sibTrans" cxnId="{5E29599D-1824-4618-9B7D-27F130C630F5}">
      <dgm:prSet/>
      <dgm:spPr/>
      <dgm:t>
        <a:bodyPr/>
        <a:lstStyle/>
        <a:p>
          <a:endParaRPr lang="ru-RU"/>
        </a:p>
      </dgm:t>
    </dgm:pt>
    <dgm:pt modelId="{2F9D77F5-A1D4-4F1F-8D15-00353E9CA8F2}" type="pres">
      <dgm:prSet presAssocID="{0EDEE030-715B-43A2-9221-FE6B66F4C6BB}" presName="linear" presStyleCnt="0">
        <dgm:presLayoutVars>
          <dgm:animLvl val="lvl"/>
          <dgm:resizeHandles val="exact"/>
        </dgm:presLayoutVars>
      </dgm:prSet>
      <dgm:spPr/>
    </dgm:pt>
    <dgm:pt modelId="{0069DE93-B84B-4BEF-AA58-DF45134EA788}" type="pres">
      <dgm:prSet presAssocID="{FCA1CD90-C510-428D-AC00-C2B3E2CED6F5}" presName="parentText" presStyleLbl="node1" presStyleIdx="0" presStyleCnt="1" custScaleX="70455">
        <dgm:presLayoutVars>
          <dgm:chMax val="0"/>
          <dgm:bulletEnabled val="1"/>
        </dgm:presLayoutVars>
      </dgm:prSet>
      <dgm:spPr/>
    </dgm:pt>
  </dgm:ptLst>
  <dgm:cxnLst>
    <dgm:cxn modelId="{5E29599D-1824-4618-9B7D-27F130C630F5}" srcId="{0EDEE030-715B-43A2-9221-FE6B66F4C6BB}" destId="{FCA1CD90-C510-428D-AC00-C2B3E2CED6F5}" srcOrd="0" destOrd="0" parTransId="{4A684A21-E834-4D5E-8EAF-991315ADB207}" sibTransId="{DAA71468-FC38-4CDE-8514-9E65CDB4707F}"/>
    <dgm:cxn modelId="{FAEA0998-318E-4FA0-9FD2-F1FFE88F234E}" type="presOf" srcId="{0EDEE030-715B-43A2-9221-FE6B66F4C6BB}" destId="{2F9D77F5-A1D4-4F1F-8D15-00353E9CA8F2}" srcOrd="0" destOrd="0" presId="urn:microsoft.com/office/officeart/2005/8/layout/vList2"/>
    <dgm:cxn modelId="{140915C7-B3D6-4A4C-B09E-9EF5B53B23AB}" type="presOf" srcId="{FCA1CD90-C510-428D-AC00-C2B3E2CED6F5}" destId="{0069DE93-B84B-4BEF-AA58-DF45134EA788}" srcOrd="0" destOrd="0" presId="urn:microsoft.com/office/officeart/2005/8/layout/vList2"/>
    <dgm:cxn modelId="{92EA5013-7004-4833-8895-A29E38936D58}" type="presParOf" srcId="{2F9D77F5-A1D4-4F1F-8D15-00353E9CA8F2}" destId="{0069DE93-B84B-4BEF-AA58-DF45134EA7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C4B2E701-6D2F-4195-AF41-8D36CC68BCA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1B1FC5-3AC7-4D61-A8A5-0E0D7F0316B4}">
      <dgm:prSet/>
      <dgm:spPr/>
      <dgm:t>
        <a:bodyPr/>
        <a:lstStyle/>
        <a:p>
          <a:pPr rtl="0"/>
          <a:r>
            <a:rPr lang="ru-RU" b="1" dirty="0" smtClean="0"/>
            <a:t>Вес комплекса (брутто): </a:t>
          </a:r>
          <a:r>
            <a:rPr lang="ru-RU" dirty="0" smtClean="0"/>
            <a:t>не более 40 кг с учетом систем запуска и управления</a:t>
          </a:r>
          <a:endParaRPr lang="ru-RU" dirty="0"/>
        </a:p>
      </dgm:t>
    </dgm:pt>
    <dgm:pt modelId="{7A34546B-C686-4182-99D8-FB4FE7B99FD2}" type="parTrans" cxnId="{248E8B27-3178-469C-90D7-2AA49411181C}">
      <dgm:prSet/>
      <dgm:spPr/>
      <dgm:t>
        <a:bodyPr/>
        <a:lstStyle/>
        <a:p>
          <a:endParaRPr lang="ru-RU"/>
        </a:p>
      </dgm:t>
    </dgm:pt>
    <dgm:pt modelId="{22061B2B-DF57-4306-8BDA-467425F56891}" type="sibTrans" cxnId="{248E8B27-3178-469C-90D7-2AA49411181C}">
      <dgm:prSet/>
      <dgm:spPr/>
      <dgm:t>
        <a:bodyPr/>
        <a:lstStyle/>
        <a:p>
          <a:endParaRPr lang="ru-RU"/>
        </a:p>
      </dgm:t>
    </dgm:pt>
    <dgm:pt modelId="{547CBB60-7B0C-45F0-BCAA-4F4F69AB80F7}">
      <dgm:prSet/>
      <dgm:spPr/>
      <dgm:t>
        <a:bodyPr/>
        <a:lstStyle/>
        <a:p>
          <a:pPr rtl="0"/>
          <a:r>
            <a:rPr lang="ru-RU" b="1" dirty="0" smtClean="0"/>
            <a:t>Взлет:</a:t>
          </a:r>
          <a:r>
            <a:rPr lang="ru-RU" dirty="0" smtClean="0"/>
            <a:t> с катапульты, минимальные размеры площадки для взлета – 50 х 50 м</a:t>
          </a:r>
          <a:endParaRPr lang="ru-RU" dirty="0"/>
        </a:p>
      </dgm:t>
    </dgm:pt>
    <dgm:pt modelId="{0E0D5BD6-8056-486F-BB18-C74B5F775958}" type="parTrans" cxnId="{41D0A00E-C3D9-4C24-B0E2-8F653E2C2BAA}">
      <dgm:prSet/>
      <dgm:spPr/>
      <dgm:t>
        <a:bodyPr/>
        <a:lstStyle/>
        <a:p>
          <a:endParaRPr lang="ru-RU"/>
        </a:p>
      </dgm:t>
    </dgm:pt>
    <dgm:pt modelId="{7FB8B4BB-6C48-443A-BF13-8E939278019E}" type="sibTrans" cxnId="{41D0A00E-C3D9-4C24-B0E2-8F653E2C2BAA}">
      <dgm:prSet/>
      <dgm:spPr/>
      <dgm:t>
        <a:bodyPr/>
        <a:lstStyle/>
        <a:p>
          <a:endParaRPr lang="ru-RU"/>
        </a:p>
      </dgm:t>
    </dgm:pt>
    <dgm:pt modelId="{2E5DCBEE-310A-4488-94CD-7F52126B6D3F}">
      <dgm:prSet/>
      <dgm:spPr/>
      <dgm:t>
        <a:bodyPr/>
        <a:lstStyle/>
        <a:p>
          <a:pPr rtl="0"/>
          <a:r>
            <a:rPr lang="ru-RU" b="1" dirty="0" smtClean="0"/>
            <a:t>Производительность: </a:t>
          </a:r>
          <a:r>
            <a:rPr lang="ru-RU" dirty="0" smtClean="0"/>
            <a:t>80 </a:t>
          </a:r>
          <a:r>
            <a:rPr lang="ru-RU" dirty="0" err="1" smtClean="0"/>
            <a:t>пог</a:t>
          </a:r>
          <a:r>
            <a:rPr lang="ru-RU" dirty="0" smtClean="0"/>
            <a:t>. км в час при интервале между точками измерений от 5 м</a:t>
          </a:r>
          <a:endParaRPr lang="ru-RU" dirty="0"/>
        </a:p>
      </dgm:t>
    </dgm:pt>
    <dgm:pt modelId="{775AFA5F-15C7-4053-97F3-DEA46C012F6D}" type="parTrans" cxnId="{1D17E255-2855-47A8-BCCD-12D68427D11B}">
      <dgm:prSet/>
      <dgm:spPr/>
      <dgm:t>
        <a:bodyPr/>
        <a:lstStyle/>
        <a:p>
          <a:endParaRPr lang="ru-RU"/>
        </a:p>
      </dgm:t>
    </dgm:pt>
    <dgm:pt modelId="{7D4C709C-9C8C-4C87-A73C-6072AE1616A9}" type="sibTrans" cxnId="{1D17E255-2855-47A8-BCCD-12D68427D11B}">
      <dgm:prSet/>
      <dgm:spPr/>
      <dgm:t>
        <a:bodyPr/>
        <a:lstStyle/>
        <a:p>
          <a:endParaRPr lang="ru-RU"/>
        </a:p>
      </dgm:t>
    </dgm:pt>
    <dgm:pt modelId="{DA449CDF-DA21-4FB7-89AE-824A6D1BCA74}">
      <dgm:prSet/>
      <dgm:spPr/>
      <dgm:t>
        <a:bodyPr/>
        <a:lstStyle/>
        <a:p>
          <a:pPr rtl="0"/>
          <a:r>
            <a:rPr lang="ru-RU" b="1" dirty="0" smtClean="0"/>
            <a:t>Высота полета: </a:t>
          </a:r>
          <a:r>
            <a:rPr lang="ru-RU" dirty="0" smtClean="0"/>
            <a:t>от 50 м</a:t>
          </a:r>
          <a:endParaRPr lang="ru-RU" dirty="0"/>
        </a:p>
      </dgm:t>
    </dgm:pt>
    <dgm:pt modelId="{810F55E5-CBAA-4026-ABF6-1AFF0A481D31}" type="parTrans" cxnId="{4B50B22C-D3B4-4844-A98B-743F2223FD07}">
      <dgm:prSet/>
      <dgm:spPr/>
      <dgm:t>
        <a:bodyPr/>
        <a:lstStyle/>
        <a:p>
          <a:endParaRPr lang="ru-RU"/>
        </a:p>
      </dgm:t>
    </dgm:pt>
    <dgm:pt modelId="{3F6D180C-BA69-41B8-A6BC-0EAB607DFAFE}" type="sibTrans" cxnId="{4B50B22C-D3B4-4844-A98B-743F2223FD07}">
      <dgm:prSet/>
      <dgm:spPr/>
      <dgm:t>
        <a:bodyPr/>
        <a:lstStyle/>
        <a:p>
          <a:endParaRPr lang="ru-RU"/>
        </a:p>
      </dgm:t>
    </dgm:pt>
    <dgm:pt modelId="{C15526B4-8A7A-4EBF-8F74-A872130655C2}">
      <dgm:prSet/>
      <dgm:spPr/>
      <dgm:t>
        <a:bodyPr/>
        <a:lstStyle/>
        <a:p>
          <a:pPr rtl="0"/>
          <a:r>
            <a:rPr lang="ru-RU" b="1" dirty="0" smtClean="0"/>
            <a:t>Полетное время: </a:t>
          </a:r>
          <a:r>
            <a:rPr lang="ru-RU" dirty="0" smtClean="0"/>
            <a:t>2,5 часа (электродвигатель) – 6 часов (компрессионный двигатель внутреннего сгорания)</a:t>
          </a:r>
          <a:endParaRPr lang="ru-RU" dirty="0"/>
        </a:p>
      </dgm:t>
    </dgm:pt>
    <dgm:pt modelId="{635B2742-9DCC-44EA-9D22-540DF0896426}" type="parTrans" cxnId="{FF000910-2ED4-4D75-BD25-C3A38AB9B2A0}">
      <dgm:prSet/>
      <dgm:spPr/>
      <dgm:t>
        <a:bodyPr/>
        <a:lstStyle/>
        <a:p>
          <a:endParaRPr lang="ru-RU"/>
        </a:p>
      </dgm:t>
    </dgm:pt>
    <dgm:pt modelId="{9933B0A4-CF4D-4336-ADC7-24F7A24A37AE}" type="sibTrans" cxnId="{FF000910-2ED4-4D75-BD25-C3A38AB9B2A0}">
      <dgm:prSet/>
      <dgm:spPr/>
      <dgm:t>
        <a:bodyPr/>
        <a:lstStyle/>
        <a:p>
          <a:endParaRPr lang="ru-RU"/>
        </a:p>
      </dgm:t>
    </dgm:pt>
    <dgm:pt modelId="{D37D6AA2-8B01-4A81-9242-1B0C3E2F4860}">
      <dgm:prSet/>
      <dgm:spPr/>
      <dgm:t>
        <a:bodyPr/>
        <a:lstStyle/>
        <a:p>
          <a:pPr rtl="0"/>
          <a:r>
            <a:rPr lang="ru-RU" b="1" dirty="0" smtClean="0"/>
            <a:t>Погрешность съемки (</a:t>
          </a:r>
          <a:r>
            <a:rPr lang="ru-RU" b="1" dirty="0" err="1" smtClean="0"/>
            <a:t>воспроизводимость</a:t>
          </a:r>
          <a:r>
            <a:rPr lang="ru-RU" b="1" dirty="0" smtClean="0"/>
            <a:t> результатов): </a:t>
          </a:r>
          <a:r>
            <a:rPr lang="ru-RU" dirty="0" smtClean="0"/>
            <a:t>2 </a:t>
          </a:r>
          <a:r>
            <a:rPr lang="ru-RU" dirty="0" err="1" smtClean="0"/>
            <a:t>нТл</a:t>
          </a:r>
          <a:endParaRPr lang="ru-RU" dirty="0"/>
        </a:p>
      </dgm:t>
    </dgm:pt>
    <dgm:pt modelId="{F2EFF422-EF7C-4640-94C1-56B708510D08}" type="parTrans" cxnId="{8427CD5C-F888-4276-82D7-984D2AD6E81E}">
      <dgm:prSet/>
      <dgm:spPr/>
      <dgm:t>
        <a:bodyPr/>
        <a:lstStyle/>
        <a:p>
          <a:endParaRPr lang="ru-RU"/>
        </a:p>
      </dgm:t>
    </dgm:pt>
    <dgm:pt modelId="{0B9D5CB6-7E21-4AF5-8931-774D84635A53}" type="sibTrans" cxnId="{8427CD5C-F888-4276-82D7-984D2AD6E81E}">
      <dgm:prSet/>
      <dgm:spPr/>
      <dgm:t>
        <a:bodyPr/>
        <a:lstStyle/>
        <a:p>
          <a:endParaRPr lang="ru-RU"/>
        </a:p>
      </dgm:t>
    </dgm:pt>
    <dgm:pt modelId="{9EBC4549-D51E-441C-BC5E-3025BF5C035D}">
      <dgm:prSet/>
      <dgm:spPr/>
      <dgm:t>
        <a:bodyPr/>
        <a:lstStyle/>
        <a:p>
          <a:pPr rtl="0"/>
          <a:r>
            <a:rPr lang="ru-RU" b="1" dirty="0" smtClean="0"/>
            <a:t>Представление результатов: </a:t>
          </a:r>
          <a:r>
            <a:rPr lang="ru-RU" dirty="0" smtClean="0"/>
            <a:t>автоматическое построение карт графиков и изолиний магнитного поля, интерполированный </a:t>
          </a:r>
          <a:r>
            <a:rPr lang="en-US" dirty="0" smtClean="0"/>
            <a:t>grid</a:t>
          </a:r>
          <a:r>
            <a:rPr lang="ru-RU" dirty="0" smtClean="0"/>
            <a:t> </a:t>
          </a:r>
          <a:endParaRPr lang="ru-RU" dirty="0"/>
        </a:p>
      </dgm:t>
    </dgm:pt>
    <dgm:pt modelId="{A7EF1208-1A5F-42B9-8831-3E42751BF110}" type="parTrans" cxnId="{5DFE846D-5E22-4A71-88C9-D12B204A1FE1}">
      <dgm:prSet/>
      <dgm:spPr/>
      <dgm:t>
        <a:bodyPr/>
        <a:lstStyle/>
        <a:p>
          <a:endParaRPr lang="ru-RU"/>
        </a:p>
      </dgm:t>
    </dgm:pt>
    <dgm:pt modelId="{B4105ABD-E39E-47DD-AA2D-341FF973B099}" type="sibTrans" cxnId="{5DFE846D-5E22-4A71-88C9-D12B204A1FE1}">
      <dgm:prSet/>
      <dgm:spPr/>
      <dgm:t>
        <a:bodyPr/>
        <a:lstStyle/>
        <a:p>
          <a:endParaRPr lang="ru-RU"/>
        </a:p>
      </dgm:t>
    </dgm:pt>
    <dgm:pt modelId="{1CBC1194-376F-4677-91B9-55250A624F48}" type="pres">
      <dgm:prSet presAssocID="{C4B2E701-6D2F-4195-AF41-8D36CC68BCAA}" presName="linear" presStyleCnt="0">
        <dgm:presLayoutVars>
          <dgm:animLvl val="lvl"/>
          <dgm:resizeHandles val="exact"/>
        </dgm:presLayoutVars>
      </dgm:prSet>
      <dgm:spPr/>
    </dgm:pt>
    <dgm:pt modelId="{D059D3E7-B0C0-48FB-92F5-83A66E1B78E1}" type="pres">
      <dgm:prSet presAssocID="{B21B1FC5-3AC7-4D61-A8A5-0E0D7F0316B4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3313344C-CE82-429B-B559-D6F06B726C33}" type="pres">
      <dgm:prSet presAssocID="{22061B2B-DF57-4306-8BDA-467425F56891}" presName="spacer" presStyleCnt="0"/>
      <dgm:spPr/>
    </dgm:pt>
    <dgm:pt modelId="{F7BB111B-7146-49F6-8623-D0F8813D2EFC}" type="pres">
      <dgm:prSet presAssocID="{547CBB60-7B0C-45F0-BCAA-4F4F69AB80F7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C21E3-EB0D-4987-8E04-A89823A0FCFC}" type="pres">
      <dgm:prSet presAssocID="{7FB8B4BB-6C48-443A-BF13-8E939278019E}" presName="spacer" presStyleCnt="0"/>
      <dgm:spPr/>
    </dgm:pt>
    <dgm:pt modelId="{DC4F0589-64B5-4BC0-8011-4D1C7565B13B}" type="pres">
      <dgm:prSet presAssocID="{2E5DCBEE-310A-4488-94CD-7F52126B6D3F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C2F16ACE-3A3A-4EC3-9CD7-078E68A594BD}" type="pres">
      <dgm:prSet presAssocID="{7D4C709C-9C8C-4C87-A73C-6072AE1616A9}" presName="spacer" presStyleCnt="0"/>
      <dgm:spPr/>
    </dgm:pt>
    <dgm:pt modelId="{FC7AF6C7-B157-4993-AC63-D239BA2F1FAC}" type="pres">
      <dgm:prSet presAssocID="{DA449CDF-DA21-4FB7-89AE-824A6D1BCA74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38499167-91DD-4A5D-83FF-046686860B0E}" type="pres">
      <dgm:prSet presAssocID="{3F6D180C-BA69-41B8-A6BC-0EAB607DFAFE}" presName="spacer" presStyleCnt="0"/>
      <dgm:spPr/>
    </dgm:pt>
    <dgm:pt modelId="{32C38545-31E7-4E17-8946-1141A6B410AD}" type="pres">
      <dgm:prSet presAssocID="{C15526B4-8A7A-4EBF-8F74-A872130655C2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76F49C03-4CE0-41D7-9F15-4685C0852392}" type="pres">
      <dgm:prSet presAssocID="{9933B0A4-CF4D-4336-ADC7-24F7A24A37AE}" presName="spacer" presStyleCnt="0"/>
      <dgm:spPr/>
    </dgm:pt>
    <dgm:pt modelId="{F6E56D73-1836-456B-B7EF-A6F4B891F1E4}" type="pres">
      <dgm:prSet presAssocID="{D37D6AA2-8B01-4A81-9242-1B0C3E2F4860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4AA5D180-BAFA-473C-A765-D4BF12B72BAF}" type="pres">
      <dgm:prSet presAssocID="{0B9D5CB6-7E21-4AF5-8931-774D84635A53}" presName="spacer" presStyleCnt="0"/>
      <dgm:spPr/>
    </dgm:pt>
    <dgm:pt modelId="{F2915947-CA80-4D8C-8C78-8B11FC556D71}" type="pres">
      <dgm:prSet presAssocID="{9EBC4549-D51E-441C-BC5E-3025BF5C035D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41D0A00E-C3D9-4C24-B0E2-8F653E2C2BAA}" srcId="{C4B2E701-6D2F-4195-AF41-8D36CC68BCAA}" destId="{547CBB60-7B0C-45F0-BCAA-4F4F69AB80F7}" srcOrd="1" destOrd="0" parTransId="{0E0D5BD6-8056-486F-BB18-C74B5F775958}" sibTransId="{7FB8B4BB-6C48-443A-BF13-8E939278019E}"/>
    <dgm:cxn modelId="{B7FD5067-A49F-4EEF-BF7C-78B8C0538132}" type="presOf" srcId="{DA449CDF-DA21-4FB7-89AE-824A6D1BCA74}" destId="{FC7AF6C7-B157-4993-AC63-D239BA2F1FAC}" srcOrd="0" destOrd="0" presId="urn:microsoft.com/office/officeart/2005/8/layout/vList2"/>
    <dgm:cxn modelId="{C9A5AE0E-A5B2-46C1-88D1-6D01667505D1}" type="presOf" srcId="{C15526B4-8A7A-4EBF-8F74-A872130655C2}" destId="{32C38545-31E7-4E17-8946-1141A6B410AD}" srcOrd="0" destOrd="0" presId="urn:microsoft.com/office/officeart/2005/8/layout/vList2"/>
    <dgm:cxn modelId="{1D17E255-2855-47A8-BCCD-12D68427D11B}" srcId="{C4B2E701-6D2F-4195-AF41-8D36CC68BCAA}" destId="{2E5DCBEE-310A-4488-94CD-7F52126B6D3F}" srcOrd="2" destOrd="0" parTransId="{775AFA5F-15C7-4053-97F3-DEA46C012F6D}" sibTransId="{7D4C709C-9C8C-4C87-A73C-6072AE1616A9}"/>
    <dgm:cxn modelId="{4B50B22C-D3B4-4844-A98B-743F2223FD07}" srcId="{C4B2E701-6D2F-4195-AF41-8D36CC68BCAA}" destId="{DA449CDF-DA21-4FB7-89AE-824A6D1BCA74}" srcOrd="3" destOrd="0" parTransId="{810F55E5-CBAA-4026-ABF6-1AFF0A481D31}" sibTransId="{3F6D180C-BA69-41B8-A6BC-0EAB607DFAFE}"/>
    <dgm:cxn modelId="{51139CD1-441C-4BDC-9B3F-4708BBA85A0F}" type="presOf" srcId="{547CBB60-7B0C-45F0-BCAA-4F4F69AB80F7}" destId="{F7BB111B-7146-49F6-8623-D0F8813D2EFC}" srcOrd="0" destOrd="0" presId="urn:microsoft.com/office/officeart/2005/8/layout/vList2"/>
    <dgm:cxn modelId="{FF000910-2ED4-4D75-BD25-C3A38AB9B2A0}" srcId="{C4B2E701-6D2F-4195-AF41-8D36CC68BCAA}" destId="{C15526B4-8A7A-4EBF-8F74-A872130655C2}" srcOrd="4" destOrd="0" parTransId="{635B2742-9DCC-44EA-9D22-540DF0896426}" sibTransId="{9933B0A4-CF4D-4336-ADC7-24F7A24A37AE}"/>
    <dgm:cxn modelId="{D136CA22-0E0C-427E-9D0A-B3850FBC988C}" type="presOf" srcId="{2E5DCBEE-310A-4488-94CD-7F52126B6D3F}" destId="{DC4F0589-64B5-4BC0-8011-4D1C7565B13B}" srcOrd="0" destOrd="0" presId="urn:microsoft.com/office/officeart/2005/8/layout/vList2"/>
    <dgm:cxn modelId="{7B1C2DFF-3DAE-4168-9FD3-BD4A6A99BFD9}" type="presOf" srcId="{9EBC4549-D51E-441C-BC5E-3025BF5C035D}" destId="{F2915947-CA80-4D8C-8C78-8B11FC556D71}" srcOrd="0" destOrd="0" presId="urn:microsoft.com/office/officeart/2005/8/layout/vList2"/>
    <dgm:cxn modelId="{06899EB8-5F04-4F8B-97F5-020B050D7586}" type="presOf" srcId="{C4B2E701-6D2F-4195-AF41-8D36CC68BCAA}" destId="{1CBC1194-376F-4677-91B9-55250A624F48}" srcOrd="0" destOrd="0" presId="urn:microsoft.com/office/officeart/2005/8/layout/vList2"/>
    <dgm:cxn modelId="{8427CD5C-F888-4276-82D7-984D2AD6E81E}" srcId="{C4B2E701-6D2F-4195-AF41-8D36CC68BCAA}" destId="{D37D6AA2-8B01-4A81-9242-1B0C3E2F4860}" srcOrd="5" destOrd="0" parTransId="{F2EFF422-EF7C-4640-94C1-56B708510D08}" sibTransId="{0B9D5CB6-7E21-4AF5-8931-774D84635A53}"/>
    <dgm:cxn modelId="{5DFE846D-5E22-4A71-88C9-D12B204A1FE1}" srcId="{C4B2E701-6D2F-4195-AF41-8D36CC68BCAA}" destId="{9EBC4549-D51E-441C-BC5E-3025BF5C035D}" srcOrd="6" destOrd="0" parTransId="{A7EF1208-1A5F-42B9-8831-3E42751BF110}" sibTransId="{B4105ABD-E39E-47DD-AA2D-341FF973B099}"/>
    <dgm:cxn modelId="{F3FA37BD-2B6F-4C3F-A035-93444B6DA99A}" type="presOf" srcId="{B21B1FC5-3AC7-4D61-A8A5-0E0D7F0316B4}" destId="{D059D3E7-B0C0-48FB-92F5-83A66E1B78E1}" srcOrd="0" destOrd="0" presId="urn:microsoft.com/office/officeart/2005/8/layout/vList2"/>
    <dgm:cxn modelId="{DD630DC0-B36F-43E8-B3D3-9360669B2207}" type="presOf" srcId="{D37D6AA2-8B01-4A81-9242-1B0C3E2F4860}" destId="{F6E56D73-1836-456B-B7EF-A6F4B891F1E4}" srcOrd="0" destOrd="0" presId="urn:microsoft.com/office/officeart/2005/8/layout/vList2"/>
    <dgm:cxn modelId="{248E8B27-3178-469C-90D7-2AA49411181C}" srcId="{C4B2E701-6D2F-4195-AF41-8D36CC68BCAA}" destId="{B21B1FC5-3AC7-4D61-A8A5-0E0D7F0316B4}" srcOrd="0" destOrd="0" parTransId="{7A34546B-C686-4182-99D8-FB4FE7B99FD2}" sibTransId="{22061B2B-DF57-4306-8BDA-467425F56891}"/>
    <dgm:cxn modelId="{303EA6A5-2DF6-41B4-A6DF-F901D694CA92}" type="presParOf" srcId="{1CBC1194-376F-4677-91B9-55250A624F48}" destId="{D059D3E7-B0C0-48FB-92F5-83A66E1B78E1}" srcOrd="0" destOrd="0" presId="urn:microsoft.com/office/officeart/2005/8/layout/vList2"/>
    <dgm:cxn modelId="{DA91C705-AA47-49D8-8EF0-5805B3E70E33}" type="presParOf" srcId="{1CBC1194-376F-4677-91B9-55250A624F48}" destId="{3313344C-CE82-429B-B559-D6F06B726C33}" srcOrd="1" destOrd="0" presId="urn:microsoft.com/office/officeart/2005/8/layout/vList2"/>
    <dgm:cxn modelId="{8728D55D-5EFC-48AA-9720-2E674D44EB4B}" type="presParOf" srcId="{1CBC1194-376F-4677-91B9-55250A624F48}" destId="{F7BB111B-7146-49F6-8623-D0F8813D2EFC}" srcOrd="2" destOrd="0" presId="urn:microsoft.com/office/officeart/2005/8/layout/vList2"/>
    <dgm:cxn modelId="{297C7A76-4285-4157-AD29-C592D91D52B3}" type="presParOf" srcId="{1CBC1194-376F-4677-91B9-55250A624F48}" destId="{B76C21E3-EB0D-4987-8E04-A89823A0FCFC}" srcOrd="3" destOrd="0" presId="urn:microsoft.com/office/officeart/2005/8/layout/vList2"/>
    <dgm:cxn modelId="{1C11EA01-D737-40F3-B97C-F390BBD7F6F7}" type="presParOf" srcId="{1CBC1194-376F-4677-91B9-55250A624F48}" destId="{DC4F0589-64B5-4BC0-8011-4D1C7565B13B}" srcOrd="4" destOrd="0" presId="urn:microsoft.com/office/officeart/2005/8/layout/vList2"/>
    <dgm:cxn modelId="{08894F0F-7E62-4812-B7CF-33CD4F7739B5}" type="presParOf" srcId="{1CBC1194-376F-4677-91B9-55250A624F48}" destId="{C2F16ACE-3A3A-4EC3-9CD7-078E68A594BD}" srcOrd="5" destOrd="0" presId="urn:microsoft.com/office/officeart/2005/8/layout/vList2"/>
    <dgm:cxn modelId="{67C2187C-2654-41C7-BC0F-80E39661B0D7}" type="presParOf" srcId="{1CBC1194-376F-4677-91B9-55250A624F48}" destId="{FC7AF6C7-B157-4993-AC63-D239BA2F1FAC}" srcOrd="6" destOrd="0" presId="urn:microsoft.com/office/officeart/2005/8/layout/vList2"/>
    <dgm:cxn modelId="{26307B04-DF7C-4C35-A969-0FF85BBA25E3}" type="presParOf" srcId="{1CBC1194-376F-4677-91B9-55250A624F48}" destId="{38499167-91DD-4A5D-83FF-046686860B0E}" srcOrd="7" destOrd="0" presId="urn:microsoft.com/office/officeart/2005/8/layout/vList2"/>
    <dgm:cxn modelId="{5DBE42EF-8851-4DD6-B0F2-049623CD90DE}" type="presParOf" srcId="{1CBC1194-376F-4677-91B9-55250A624F48}" destId="{32C38545-31E7-4E17-8946-1141A6B410AD}" srcOrd="8" destOrd="0" presId="urn:microsoft.com/office/officeart/2005/8/layout/vList2"/>
    <dgm:cxn modelId="{CB22050C-A6A3-4A5E-AAE1-2038CFED9A39}" type="presParOf" srcId="{1CBC1194-376F-4677-91B9-55250A624F48}" destId="{76F49C03-4CE0-41D7-9F15-4685C0852392}" srcOrd="9" destOrd="0" presId="urn:microsoft.com/office/officeart/2005/8/layout/vList2"/>
    <dgm:cxn modelId="{A6FF6115-5166-48AA-9147-739F3183CD94}" type="presParOf" srcId="{1CBC1194-376F-4677-91B9-55250A624F48}" destId="{F6E56D73-1836-456B-B7EF-A6F4B891F1E4}" srcOrd="10" destOrd="0" presId="urn:microsoft.com/office/officeart/2005/8/layout/vList2"/>
    <dgm:cxn modelId="{F4AB4F37-C774-465C-ACF4-8071E699CBA3}" type="presParOf" srcId="{1CBC1194-376F-4677-91B9-55250A624F48}" destId="{4AA5D180-BAFA-473C-A765-D4BF12B72BAF}" srcOrd="11" destOrd="0" presId="urn:microsoft.com/office/officeart/2005/8/layout/vList2"/>
    <dgm:cxn modelId="{0774306B-BBCF-44B1-802D-A68C927AEE56}" type="presParOf" srcId="{1CBC1194-376F-4677-91B9-55250A624F48}" destId="{F2915947-CA80-4D8C-8C78-8B11FC556D7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0EDEE030-715B-43A2-9221-FE6B66F4C6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A1CD90-C510-428D-AC00-C2B3E2CED6F5}">
      <dgm:prSet custT="1"/>
      <dgm:spPr/>
      <dgm:t>
        <a:bodyPr/>
        <a:lstStyle/>
        <a:p>
          <a:pPr rtl="0"/>
          <a:r>
            <a:rPr lang="ru-RU" sz="1100" b="1" dirty="0" smtClean="0"/>
            <a:t>7–9 апреля 2015 г., ФГУП «ВСЕГЕИ», Санкт-Петербург</a:t>
          </a:r>
          <a:endParaRPr lang="ru-RU" sz="1100" dirty="0"/>
        </a:p>
      </dgm:t>
    </dgm:pt>
    <dgm:pt modelId="{4A684A21-E834-4D5E-8EAF-991315ADB207}" type="parTrans" cxnId="{5E29599D-1824-4618-9B7D-27F130C630F5}">
      <dgm:prSet/>
      <dgm:spPr/>
      <dgm:t>
        <a:bodyPr/>
        <a:lstStyle/>
        <a:p>
          <a:endParaRPr lang="ru-RU"/>
        </a:p>
      </dgm:t>
    </dgm:pt>
    <dgm:pt modelId="{DAA71468-FC38-4CDE-8514-9E65CDB4707F}" type="sibTrans" cxnId="{5E29599D-1824-4618-9B7D-27F130C630F5}">
      <dgm:prSet/>
      <dgm:spPr/>
      <dgm:t>
        <a:bodyPr/>
        <a:lstStyle/>
        <a:p>
          <a:endParaRPr lang="ru-RU"/>
        </a:p>
      </dgm:t>
    </dgm:pt>
    <dgm:pt modelId="{2F9D77F5-A1D4-4F1F-8D15-00353E9CA8F2}" type="pres">
      <dgm:prSet presAssocID="{0EDEE030-715B-43A2-9221-FE6B66F4C6BB}" presName="linear" presStyleCnt="0">
        <dgm:presLayoutVars>
          <dgm:animLvl val="lvl"/>
          <dgm:resizeHandles val="exact"/>
        </dgm:presLayoutVars>
      </dgm:prSet>
      <dgm:spPr/>
    </dgm:pt>
    <dgm:pt modelId="{0069DE93-B84B-4BEF-AA58-DF45134EA788}" type="pres">
      <dgm:prSet presAssocID="{FCA1CD90-C510-428D-AC00-C2B3E2CED6F5}" presName="parentText" presStyleLbl="node1" presStyleIdx="0" presStyleCnt="1" custScaleX="70455">
        <dgm:presLayoutVars>
          <dgm:chMax val="0"/>
          <dgm:bulletEnabled val="1"/>
        </dgm:presLayoutVars>
      </dgm:prSet>
      <dgm:spPr/>
    </dgm:pt>
  </dgm:ptLst>
  <dgm:cxnLst>
    <dgm:cxn modelId="{F06D7296-D695-47C6-8249-7A0E484478E0}" type="presOf" srcId="{0EDEE030-715B-43A2-9221-FE6B66F4C6BB}" destId="{2F9D77F5-A1D4-4F1F-8D15-00353E9CA8F2}" srcOrd="0" destOrd="0" presId="urn:microsoft.com/office/officeart/2005/8/layout/vList2"/>
    <dgm:cxn modelId="{4E1E5D64-637D-4874-9B27-0FD7CAFAD4D0}" type="presOf" srcId="{FCA1CD90-C510-428D-AC00-C2B3E2CED6F5}" destId="{0069DE93-B84B-4BEF-AA58-DF45134EA788}" srcOrd="0" destOrd="0" presId="urn:microsoft.com/office/officeart/2005/8/layout/vList2"/>
    <dgm:cxn modelId="{5E29599D-1824-4618-9B7D-27F130C630F5}" srcId="{0EDEE030-715B-43A2-9221-FE6B66F4C6BB}" destId="{FCA1CD90-C510-428D-AC00-C2B3E2CED6F5}" srcOrd="0" destOrd="0" parTransId="{4A684A21-E834-4D5E-8EAF-991315ADB207}" sibTransId="{DAA71468-FC38-4CDE-8514-9E65CDB4707F}"/>
    <dgm:cxn modelId="{46C6AD34-250E-41AF-8DA0-24A0FFF06A61}" type="presParOf" srcId="{2F9D77F5-A1D4-4F1F-8D15-00353E9CA8F2}" destId="{0069DE93-B84B-4BEF-AA58-DF45134EA7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0EDEE030-715B-43A2-9221-FE6B66F4C6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A1CD90-C510-428D-AC00-C2B3E2CED6F5}">
      <dgm:prSet custT="1"/>
      <dgm:spPr/>
      <dgm:t>
        <a:bodyPr/>
        <a:lstStyle/>
        <a:p>
          <a:pPr rtl="0"/>
          <a:r>
            <a:rPr lang="ru-RU" sz="1100" b="1" dirty="0" smtClean="0"/>
            <a:t>7–9 апреля 2015 г., ФГУП «ВСЕГЕИ», Санкт-Петербург</a:t>
          </a:r>
          <a:endParaRPr lang="ru-RU" sz="1100" dirty="0"/>
        </a:p>
      </dgm:t>
    </dgm:pt>
    <dgm:pt modelId="{4A684A21-E834-4D5E-8EAF-991315ADB207}" type="parTrans" cxnId="{5E29599D-1824-4618-9B7D-27F130C630F5}">
      <dgm:prSet/>
      <dgm:spPr/>
      <dgm:t>
        <a:bodyPr/>
        <a:lstStyle/>
        <a:p>
          <a:endParaRPr lang="ru-RU"/>
        </a:p>
      </dgm:t>
    </dgm:pt>
    <dgm:pt modelId="{DAA71468-FC38-4CDE-8514-9E65CDB4707F}" type="sibTrans" cxnId="{5E29599D-1824-4618-9B7D-27F130C630F5}">
      <dgm:prSet/>
      <dgm:spPr/>
      <dgm:t>
        <a:bodyPr/>
        <a:lstStyle/>
        <a:p>
          <a:endParaRPr lang="ru-RU"/>
        </a:p>
      </dgm:t>
    </dgm:pt>
    <dgm:pt modelId="{2F9D77F5-A1D4-4F1F-8D15-00353E9CA8F2}" type="pres">
      <dgm:prSet presAssocID="{0EDEE030-715B-43A2-9221-FE6B66F4C6BB}" presName="linear" presStyleCnt="0">
        <dgm:presLayoutVars>
          <dgm:animLvl val="lvl"/>
          <dgm:resizeHandles val="exact"/>
        </dgm:presLayoutVars>
      </dgm:prSet>
      <dgm:spPr/>
    </dgm:pt>
    <dgm:pt modelId="{0069DE93-B84B-4BEF-AA58-DF45134EA788}" type="pres">
      <dgm:prSet presAssocID="{FCA1CD90-C510-428D-AC00-C2B3E2CED6F5}" presName="parentText" presStyleLbl="node1" presStyleIdx="0" presStyleCnt="1" custScaleX="70455">
        <dgm:presLayoutVars>
          <dgm:chMax val="0"/>
          <dgm:bulletEnabled val="1"/>
        </dgm:presLayoutVars>
      </dgm:prSet>
      <dgm:spPr/>
    </dgm:pt>
  </dgm:ptLst>
  <dgm:cxnLst>
    <dgm:cxn modelId="{5E29599D-1824-4618-9B7D-27F130C630F5}" srcId="{0EDEE030-715B-43A2-9221-FE6B66F4C6BB}" destId="{FCA1CD90-C510-428D-AC00-C2B3E2CED6F5}" srcOrd="0" destOrd="0" parTransId="{4A684A21-E834-4D5E-8EAF-991315ADB207}" sibTransId="{DAA71468-FC38-4CDE-8514-9E65CDB4707F}"/>
    <dgm:cxn modelId="{9A8F66BA-6649-4FF2-967E-EFC3DE170D26}" type="presOf" srcId="{FCA1CD90-C510-428D-AC00-C2B3E2CED6F5}" destId="{0069DE93-B84B-4BEF-AA58-DF45134EA788}" srcOrd="0" destOrd="0" presId="urn:microsoft.com/office/officeart/2005/8/layout/vList2"/>
    <dgm:cxn modelId="{4EFD8D83-9124-43D8-B8A5-2653483BA5EB}" type="presOf" srcId="{0EDEE030-715B-43A2-9221-FE6B66F4C6BB}" destId="{2F9D77F5-A1D4-4F1F-8D15-00353E9CA8F2}" srcOrd="0" destOrd="0" presId="urn:microsoft.com/office/officeart/2005/8/layout/vList2"/>
    <dgm:cxn modelId="{521D11C2-CEA5-48CA-BE8B-A04A4A71002D}" type="presParOf" srcId="{2F9D77F5-A1D4-4F1F-8D15-00353E9CA8F2}" destId="{0069DE93-B84B-4BEF-AA58-DF45134EA7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C4B2E701-6D2F-4195-AF41-8D36CC68BCA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5E10AB-1A2A-4C18-B299-4234349B9BBB}">
      <dgm:prSet/>
      <dgm:spPr/>
      <dgm:t>
        <a:bodyPr/>
        <a:lstStyle/>
        <a:p>
          <a:r>
            <a:rPr lang="ru-RU" dirty="0" smtClean="0"/>
            <a:t>В 2016 году планируется проведение полевых испытаний беспилотного магнитометрического комплекса. </a:t>
          </a:r>
        </a:p>
        <a:p>
          <a:r>
            <a:rPr lang="ru-RU" dirty="0" smtClean="0"/>
            <a:t>Местом проведения испытаний может стать любой из Ваших объектов.</a:t>
          </a:r>
          <a:endParaRPr lang="ru-RU" dirty="0"/>
        </a:p>
      </dgm:t>
    </dgm:pt>
    <dgm:pt modelId="{81D890CE-5719-4210-9FCF-B507DAB09AC7}" type="parTrans" cxnId="{063BA48E-A22A-48D9-AE2D-71BABA0E429B}">
      <dgm:prSet/>
      <dgm:spPr/>
      <dgm:t>
        <a:bodyPr/>
        <a:lstStyle/>
        <a:p>
          <a:endParaRPr lang="ru-RU"/>
        </a:p>
      </dgm:t>
    </dgm:pt>
    <dgm:pt modelId="{5FF219CE-65A8-4FF1-B002-1D88E76A8274}" type="sibTrans" cxnId="{063BA48E-A22A-48D9-AE2D-71BABA0E429B}">
      <dgm:prSet/>
      <dgm:spPr/>
      <dgm:t>
        <a:bodyPr/>
        <a:lstStyle/>
        <a:p>
          <a:endParaRPr lang="ru-RU"/>
        </a:p>
      </dgm:t>
    </dgm:pt>
    <dgm:pt modelId="{1CBC1194-376F-4677-91B9-55250A624F48}" type="pres">
      <dgm:prSet presAssocID="{C4B2E701-6D2F-4195-AF41-8D36CC68BCAA}" presName="linear" presStyleCnt="0">
        <dgm:presLayoutVars>
          <dgm:animLvl val="lvl"/>
          <dgm:resizeHandles val="exact"/>
        </dgm:presLayoutVars>
      </dgm:prSet>
      <dgm:spPr/>
    </dgm:pt>
    <dgm:pt modelId="{07FC8593-52EC-4F86-8288-4CFA57ECC1DD}" type="pres">
      <dgm:prSet presAssocID="{755E10AB-1A2A-4C18-B299-4234349B9BB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6D0520B-518B-4322-A15F-C4A82EFE6FBF}" type="presOf" srcId="{755E10AB-1A2A-4C18-B299-4234349B9BBB}" destId="{07FC8593-52EC-4F86-8288-4CFA57ECC1DD}" srcOrd="0" destOrd="0" presId="urn:microsoft.com/office/officeart/2005/8/layout/vList2"/>
    <dgm:cxn modelId="{063BA48E-A22A-48D9-AE2D-71BABA0E429B}" srcId="{C4B2E701-6D2F-4195-AF41-8D36CC68BCAA}" destId="{755E10AB-1A2A-4C18-B299-4234349B9BBB}" srcOrd="0" destOrd="0" parTransId="{81D890CE-5719-4210-9FCF-B507DAB09AC7}" sibTransId="{5FF219CE-65A8-4FF1-B002-1D88E76A8274}"/>
    <dgm:cxn modelId="{4A8C3A97-89C7-4A57-8923-BA8F8BC81E77}" type="presOf" srcId="{C4B2E701-6D2F-4195-AF41-8D36CC68BCAA}" destId="{1CBC1194-376F-4677-91B9-55250A624F48}" srcOrd="0" destOrd="0" presId="urn:microsoft.com/office/officeart/2005/8/layout/vList2"/>
    <dgm:cxn modelId="{903727CD-F85A-4B58-BBAE-1AD3D6E661FE}" type="presParOf" srcId="{1CBC1194-376F-4677-91B9-55250A624F48}" destId="{07FC8593-52EC-4F86-8288-4CFA57ECC1D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07C332-DA5E-4818-8759-5D60F5F306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FA3B99-D04A-4D3A-968C-B960C2792783}">
      <dgm:prSet/>
      <dgm:spPr/>
      <dgm:t>
        <a:bodyPr/>
        <a:lstStyle/>
        <a:p>
          <a:pPr rtl="0"/>
          <a:r>
            <a:rPr lang="ru-RU" b="1" dirty="0" smtClean="0"/>
            <a:t>СОГЛАШЕНИЕ № 14.607.21.0081</a:t>
          </a:r>
          <a:br>
            <a:rPr lang="ru-RU" b="1" dirty="0" smtClean="0"/>
          </a:br>
          <a:r>
            <a:rPr lang="ru-RU" b="1" dirty="0" smtClean="0"/>
            <a:t>Разработка методов и создание экспериментального образца беспилотного комплекса дистанционного оптического и магнитометрического мониторинга природных и техногенных сред (БКДМ)</a:t>
          </a:r>
          <a:endParaRPr lang="ru-RU" dirty="0"/>
        </a:p>
      </dgm:t>
    </dgm:pt>
    <dgm:pt modelId="{93F925C2-A143-4BEA-AA22-F039CCE33F2A}" type="parTrans" cxnId="{1720AB16-7CDF-4EF9-BF28-DF3923C25823}">
      <dgm:prSet/>
      <dgm:spPr/>
      <dgm:t>
        <a:bodyPr/>
        <a:lstStyle/>
        <a:p>
          <a:endParaRPr lang="ru-RU"/>
        </a:p>
      </dgm:t>
    </dgm:pt>
    <dgm:pt modelId="{F343DD6C-7963-42C6-9104-B901919313ED}" type="sibTrans" cxnId="{1720AB16-7CDF-4EF9-BF28-DF3923C25823}">
      <dgm:prSet/>
      <dgm:spPr/>
      <dgm:t>
        <a:bodyPr/>
        <a:lstStyle/>
        <a:p>
          <a:endParaRPr lang="ru-RU"/>
        </a:p>
      </dgm:t>
    </dgm:pt>
    <dgm:pt modelId="{F5313D23-3AF0-43C7-927D-9DD2B44E0ED6}" type="pres">
      <dgm:prSet presAssocID="{FB07C332-DA5E-4818-8759-5D60F5F306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2FE524-9929-432C-A61B-EA897770FC21}" type="pres">
      <dgm:prSet presAssocID="{5CFA3B99-D04A-4D3A-968C-B960C279278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67A8E7-E89E-465E-8AF1-AFC9F416B8B0}" type="presOf" srcId="{FB07C332-DA5E-4818-8759-5D60F5F30674}" destId="{F5313D23-3AF0-43C7-927D-9DD2B44E0ED6}" srcOrd="0" destOrd="0" presId="urn:microsoft.com/office/officeart/2005/8/layout/vList2"/>
    <dgm:cxn modelId="{1720AB16-7CDF-4EF9-BF28-DF3923C25823}" srcId="{FB07C332-DA5E-4818-8759-5D60F5F30674}" destId="{5CFA3B99-D04A-4D3A-968C-B960C2792783}" srcOrd="0" destOrd="0" parTransId="{93F925C2-A143-4BEA-AA22-F039CCE33F2A}" sibTransId="{F343DD6C-7963-42C6-9104-B901919313ED}"/>
    <dgm:cxn modelId="{33C548DD-850C-4587-9EF0-60ED4DE952D4}" type="presOf" srcId="{5CFA3B99-D04A-4D3A-968C-B960C2792783}" destId="{E52FE524-9929-432C-A61B-EA897770FC21}" srcOrd="0" destOrd="0" presId="urn:microsoft.com/office/officeart/2005/8/layout/vList2"/>
    <dgm:cxn modelId="{BEFFB3D6-A758-429B-9DFD-4EA6595C1EBE}" type="presParOf" srcId="{F5313D23-3AF0-43C7-927D-9DD2B44E0ED6}" destId="{E52FE524-9929-432C-A61B-EA897770FC2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37F160-5515-470E-940F-254D32C50F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4D9BDE-86A0-4BBE-BE12-73CDF3823970}">
      <dgm:prSet/>
      <dgm:spPr/>
      <dgm:t>
        <a:bodyPr/>
        <a:lstStyle/>
        <a:p>
          <a:pPr rtl="0"/>
          <a:r>
            <a:rPr lang="ru-RU" b="1" dirty="0" smtClean="0"/>
            <a:t>Получатель субсидии: </a:t>
          </a:r>
          <a:r>
            <a:rPr lang="ru-RU" dirty="0" smtClean="0"/>
            <a:t>	</a:t>
          </a:r>
          <a:r>
            <a:rPr lang="ru-RU" b="1" dirty="0" smtClean="0"/>
            <a:t>Государственный геологический музей им. В.И. Вернадского РАН</a:t>
          </a:r>
          <a:endParaRPr lang="ru-RU" dirty="0"/>
        </a:p>
      </dgm:t>
    </dgm:pt>
    <dgm:pt modelId="{352CDA78-EFEF-41F4-B2EC-3D8B529EEF05}" type="parTrans" cxnId="{C3F72C41-5B4C-4249-986C-8308A8A8EB16}">
      <dgm:prSet/>
      <dgm:spPr/>
      <dgm:t>
        <a:bodyPr/>
        <a:lstStyle/>
        <a:p>
          <a:endParaRPr lang="ru-RU"/>
        </a:p>
      </dgm:t>
    </dgm:pt>
    <dgm:pt modelId="{49DA7179-29BA-4023-BE80-5EE6BCD2CE2B}" type="sibTrans" cxnId="{C3F72C41-5B4C-4249-986C-8308A8A8EB16}">
      <dgm:prSet/>
      <dgm:spPr/>
      <dgm:t>
        <a:bodyPr/>
        <a:lstStyle/>
        <a:p>
          <a:endParaRPr lang="ru-RU"/>
        </a:p>
      </dgm:t>
    </dgm:pt>
    <dgm:pt modelId="{8BF7D4C4-0644-43E4-BC6F-95C5DDDF153D}">
      <dgm:prSet/>
      <dgm:spPr/>
      <dgm:t>
        <a:bodyPr/>
        <a:lstStyle/>
        <a:p>
          <a:pPr rtl="0"/>
          <a:r>
            <a:rPr lang="ru-RU" b="1" dirty="0" smtClean="0"/>
            <a:t>Индустриальный партнер: </a:t>
          </a:r>
          <a:r>
            <a:rPr lang="ru-RU" dirty="0" smtClean="0"/>
            <a:t>	</a:t>
          </a:r>
          <a:r>
            <a:rPr lang="ru-RU" b="1" dirty="0" smtClean="0"/>
            <a:t>ООО «ПЛАЗ»</a:t>
          </a:r>
          <a:endParaRPr lang="ru-RU" dirty="0"/>
        </a:p>
      </dgm:t>
    </dgm:pt>
    <dgm:pt modelId="{9C20D48E-E0F8-44AF-83EC-8923636B4B1B}" type="parTrans" cxnId="{0A41DA29-C2C6-4DC5-938F-2F4C94E813D9}">
      <dgm:prSet/>
      <dgm:spPr/>
      <dgm:t>
        <a:bodyPr/>
        <a:lstStyle/>
        <a:p>
          <a:endParaRPr lang="ru-RU"/>
        </a:p>
      </dgm:t>
    </dgm:pt>
    <dgm:pt modelId="{148E6319-80FD-48B6-80B7-6888D9B9090B}" type="sibTrans" cxnId="{0A41DA29-C2C6-4DC5-938F-2F4C94E813D9}">
      <dgm:prSet/>
      <dgm:spPr/>
      <dgm:t>
        <a:bodyPr/>
        <a:lstStyle/>
        <a:p>
          <a:endParaRPr lang="ru-RU"/>
        </a:p>
      </dgm:t>
    </dgm:pt>
    <dgm:pt modelId="{69683086-57B3-4250-B953-4782859176C2}" type="pres">
      <dgm:prSet presAssocID="{A437F160-5515-470E-940F-254D32C50F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E4FA4B-4E7D-421D-B81A-DD1F12E4CE11}" type="pres">
      <dgm:prSet presAssocID="{474D9BDE-86A0-4BBE-BE12-73CDF382397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0A0723-9271-40C1-B1E6-5833802A0009}" type="pres">
      <dgm:prSet presAssocID="{49DA7179-29BA-4023-BE80-5EE6BCD2CE2B}" presName="spacer" presStyleCnt="0"/>
      <dgm:spPr/>
    </dgm:pt>
    <dgm:pt modelId="{30593C5A-6D84-4BEB-B429-876F75C7F844}" type="pres">
      <dgm:prSet presAssocID="{8BF7D4C4-0644-43E4-BC6F-95C5DDDF153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41DA29-C2C6-4DC5-938F-2F4C94E813D9}" srcId="{A437F160-5515-470E-940F-254D32C50F8A}" destId="{8BF7D4C4-0644-43E4-BC6F-95C5DDDF153D}" srcOrd="1" destOrd="0" parTransId="{9C20D48E-E0F8-44AF-83EC-8923636B4B1B}" sibTransId="{148E6319-80FD-48B6-80B7-6888D9B9090B}"/>
    <dgm:cxn modelId="{9557189F-B30E-4561-A937-DB00B29D7A73}" type="presOf" srcId="{8BF7D4C4-0644-43E4-BC6F-95C5DDDF153D}" destId="{30593C5A-6D84-4BEB-B429-876F75C7F844}" srcOrd="0" destOrd="0" presId="urn:microsoft.com/office/officeart/2005/8/layout/vList2"/>
    <dgm:cxn modelId="{C3F72C41-5B4C-4249-986C-8308A8A8EB16}" srcId="{A437F160-5515-470E-940F-254D32C50F8A}" destId="{474D9BDE-86A0-4BBE-BE12-73CDF3823970}" srcOrd="0" destOrd="0" parTransId="{352CDA78-EFEF-41F4-B2EC-3D8B529EEF05}" sibTransId="{49DA7179-29BA-4023-BE80-5EE6BCD2CE2B}"/>
    <dgm:cxn modelId="{5CF8391E-70B7-4638-A504-ED7BCF231017}" type="presOf" srcId="{474D9BDE-86A0-4BBE-BE12-73CDF3823970}" destId="{3CE4FA4B-4E7D-421D-B81A-DD1F12E4CE11}" srcOrd="0" destOrd="0" presId="urn:microsoft.com/office/officeart/2005/8/layout/vList2"/>
    <dgm:cxn modelId="{E2CB7D2B-27FC-4571-9A34-A2F0CBBD4587}" type="presOf" srcId="{A437F160-5515-470E-940F-254D32C50F8A}" destId="{69683086-57B3-4250-B953-4782859176C2}" srcOrd="0" destOrd="0" presId="urn:microsoft.com/office/officeart/2005/8/layout/vList2"/>
    <dgm:cxn modelId="{D7925E13-B82E-452D-8615-1F115494968C}" type="presParOf" srcId="{69683086-57B3-4250-B953-4782859176C2}" destId="{3CE4FA4B-4E7D-421D-B81A-DD1F12E4CE11}" srcOrd="0" destOrd="0" presId="urn:microsoft.com/office/officeart/2005/8/layout/vList2"/>
    <dgm:cxn modelId="{82F736DB-19DF-4E83-B1CC-4250E81990B8}" type="presParOf" srcId="{69683086-57B3-4250-B953-4782859176C2}" destId="{5A0A0723-9271-40C1-B1E6-5833802A0009}" srcOrd="1" destOrd="0" presId="urn:microsoft.com/office/officeart/2005/8/layout/vList2"/>
    <dgm:cxn modelId="{091EFFDE-7C27-411E-8C70-011FB25271EA}" type="presParOf" srcId="{69683086-57B3-4250-B953-4782859176C2}" destId="{30593C5A-6D84-4BEB-B429-876F75C7F84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07C332-DA5E-4818-8759-5D60F5F306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FA3B99-D04A-4D3A-968C-B960C2792783}">
      <dgm:prSet/>
      <dgm:spPr/>
      <dgm:t>
        <a:bodyPr/>
        <a:lstStyle/>
        <a:p>
          <a:pPr rtl="0"/>
          <a:r>
            <a:rPr lang="ru-RU" b="1" dirty="0" smtClean="0"/>
            <a:t>Научный руководитель работ: директор ГГМ РАН, академик РАН Юрий Николаевич Малышев</a:t>
          </a:r>
        </a:p>
        <a:p>
          <a:pPr rtl="0"/>
          <a:r>
            <a:rPr lang="ru-RU" b="1" dirty="0" smtClean="0"/>
            <a:t> </a:t>
          </a:r>
          <a:r>
            <a:rPr lang="ru-RU" b="1" dirty="0" smtClean="0"/>
            <a:t>Ответственный </a:t>
          </a:r>
          <a:r>
            <a:rPr lang="ru-RU" b="1" dirty="0" smtClean="0"/>
            <a:t>исполнитель работ: зам. директора ГГМ РАН по научной работе, к.г.-</a:t>
          </a:r>
          <a:r>
            <a:rPr lang="ru-RU" b="1" dirty="0" err="1" smtClean="0"/>
            <a:t>м.н</a:t>
          </a:r>
          <a:r>
            <a:rPr lang="ru-RU" b="1" dirty="0" smtClean="0"/>
            <a:t>. Сергей Владимирович Черкасов</a:t>
          </a:r>
          <a:endParaRPr lang="ru-RU" dirty="0"/>
        </a:p>
      </dgm:t>
    </dgm:pt>
    <dgm:pt modelId="{93F925C2-A143-4BEA-AA22-F039CCE33F2A}" type="parTrans" cxnId="{1720AB16-7CDF-4EF9-BF28-DF3923C25823}">
      <dgm:prSet/>
      <dgm:spPr/>
      <dgm:t>
        <a:bodyPr/>
        <a:lstStyle/>
        <a:p>
          <a:endParaRPr lang="ru-RU"/>
        </a:p>
      </dgm:t>
    </dgm:pt>
    <dgm:pt modelId="{F343DD6C-7963-42C6-9104-B901919313ED}" type="sibTrans" cxnId="{1720AB16-7CDF-4EF9-BF28-DF3923C25823}">
      <dgm:prSet/>
      <dgm:spPr/>
      <dgm:t>
        <a:bodyPr/>
        <a:lstStyle/>
        <a:p>
          <a:endParaRPr lang="ru-RU"/>
        </a:p>
      </dgm:t>
    </dgm:pt>
    <dgm:pt modelId="{F5313D23-3AF0-43C7-927D-9DD2B44E0ED6}" type="pres">
      <dgm:prSet presAssocID="{FB07C332-DA5E-4818-8759-5D60F5F306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2FE524-9929-432C-A61B-EA897770FC21}" type="pres">
      <dgm:prSet presAssocID="{5CFA3B99-D04A-4D3A-968C-B960C2792783}" presName="parentText" presStyleLbl="node1" presStyleIdx="0" presStyleCnt="1" custScaleY="101226" custLinFactNeighborY="-60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20AB16-7CDF-4EF9-BF28-DF3923C25823}" srcId="{FB07C332-DA5E-4818-8759-5D60F5F30674}" destId="{5CFA3B99-D04A-4D3A-968C-B960C2792783}" srcOrd="0" destOrd="0" parTransId="{93F925C2-A143-4BEA-AA22-F039CCE33F2A}" sibTransId="{F343DD6C-7963-42C6-9104-B901919313ED}"/>
    <dgm:cxn modelId="{C19CE58E-48AD-4957-AA86-BEA88F9DD63D}" type="presOf" srcId="{5CFA3B99-D04A-4D3A-968C-B960C2792783}" destId="{E52FE524-9929-432C-A61B-EA897770FC21}" srcOrd="0" destOrd="0" presId="urn:microsoft.com/office/officeart/2005/8/layout/vList2"/>
    <dgm:cxn modelId="{48DFE84D-21D3-4316-82CC-BDAE00691EBD}" type="presOf" srcId="{FB07C332-DA5E-4818-8759-5D60F5F30674}" destId="{F5313D23-3AF0-43C7-927D-9DD2B44E0ED6}" srcOrd="0" destOrd="0" presId="urn:microsoft.com/office/officeart/2005/8/layout/vList2"/>
    <dgm:cxn modelId="{61933F5E-360B-4A53-8291-34940DE0E590}" type="presParOf" srcId="{F5313D23-3AF0-43C7-927D-9DD2B44E0ED6}" destId="{E52FE524-9929-432C-A61B-EA897770FC2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DEE030-715B-43A2-9221-FE6B66F4C6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A1CD90-C510-428D-AC00-C2B3E2CED6F5}">
      <dgm:prSet custT="1"/>
      <dgm:spPr/>
      <dgm:t>
        <a:bodyPr/>
        <a:lstStyle/>
        <a:p>
          <a:pPr rtl="0"/>
          <a:r>
            <a:rPr lang="ru-RU" sz="1100" b="1" smtClean="0"/>
            <a:t>7–9 апреля 2015 г., ФГУП «ВСЕГЕИ», Санкт-Петербург</a:t>
          </a:r>
          <a:endParaRPr lang="ru-RU" sz="1100"/>
        </a:p>
      </dgm:t>
    </dgm:pt>
    <dgm:pt modelId="{4A684A21-E834-4D5E-8EAF-991315ADB207}" type="parTrans" cxnId="{5E29599D-1824-4618-9B7D-27F130C630F5}">
      <dgm:prSet/>
      <dgm:spPr/>
      <dgm:t>
        <a:bodyPr/>
        <a:lstStyle/>
        <a:p>
          <a:endParaRPr lang="ru-RU"/>
        </a:p>
      </dgm:t>
    </dgm:pt>
    <dgm:pt modelId="{DAA71468-FC38-4CDE-8514-9E65CDB4707F}" type="sibTrans" cxnId="{5E29599D-1824-4618-9B7D-27F130C630F5}">
      <dgm:prSet/>
      <dgm:spPr/>
      <dgm:t>
        <a:bodyPr/>
        <a:lstStyle/>
        <a:p>
          <a:endParaRPr lang="ru-RU"/>
        </a:p>
      </dgm:t>
    </dgm:pt>
    <dgm:pt modelId="{2F9D77F5-A1D4-4F1F-8D15-00353E9CA8F2}" type="pres">
      <dgm:prSet presAssocID="{0EDEE030-715B-43A2-9221-FE6B66F4C6BB}" presName="linear" presStyleCnt="0">
        <dgm:presLayoutVars>
          <dgm:animLvl val="lvl"/>
          <dgm:resizeHandles val="exact"/>
        </dgm:presLayoutVars>
      </dgm:prSet>
      <dgm:spPr/>
    </dgm:pt>
    <dgm:pt modelId="{0069DE93-B84B-4BEF-AA58-DF45134EA788}" type="pres">
      <dgm:prSet presAssocID="{FCA1CD90-C510-428D-AC00-C2B3E2CED6F5}" presName="parentText" presStyleLbl="node1" presStyleIdx="0" presStyleCnt="1" custScaleX="70455">
        <dgm:presLayoutVars>
          <dgm:chMax val="0"/>
          <dgm:bulletEnabled val="1"/>
        </dgm:presLayoutVars>
      </dgm:prSet>
      <dgm:spPr/>
    </dgm:pt>
  </dgm:ptLst>
  <dgm:cxnLst>
    <dgm:cxn modelId="{5E29599D-1824-4618-9B7D-27F130C630F5}" srcId="{0EDEE030-715B-43A2-9221-FE6B66F4C6BB}" destId="{FCA1CD90-C510-428D-AC00-C2B3E2CED6F5}" srcOrd="0" destOrd="0" parTransId="{4A684A21-E834-4D5E-8EAF-991315ADB207}" sibTransId="{DAA71468-FC38-4CDE-8514-9E65CDB4707F}"/>
    <dgm:cxn modelId="{B7FBB2AF-CC8E-4B50-B598-7D0471770CF7}" type="presOf" srcId="{0EDEE030-715B-43A2-9221-FE6B66F4C6BB}" destId="{2F9D77F5-A1D4-4F1F-8D15-00353E9CA8F2}" srcOrd="0" destOrd="0" presId="urn:microsoft.com/office/officeart/2005/8/layout/vList2"/>
    <dgm:cxn modelId="{3B644FAC-C887-4AD0-ACEF-A6CDDD1E734D}" type="presOf" srcId="{FCA1CD90-C510-428D-AC00-C2B3E2CED6F5}" destId="{0069DE93-B84B-4BEF-AA58-DF45134EA788}" srcOrd="0" destOrd="0" presId="urn:microsoft.com/office/officeart/2005/8/layout/vList2"/>
    <dgm:cxn modelId="{20B6DF7E-862C-4D54-922E-76E0BCDAF1F2}" type="presParOf" srcId="{2F9D77F5-A1D4-4F1F-8D15-00353E9CA8F2}" destId="{0069DE93-B84B-4BEF-AA58-DF45134EA7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F3D8AC2-C884-46A1-9033-8A1546EC4C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6C5EC0-3AC3-4A55-A548-2B89CE30D92E}">
      <dgm:prSet custT="1"/>
      <dgm:spPr/>
      <dgm:t>
        <a:bodyPr/>
        <a:lstStyle/>
        <a:p>
          <a:pPr rtl="0"/>
          <a:r>
            <a:rPr lang="ru-RU" sz="2000" b="1" dirty="0" smtClean="0"/>
            <a:t>ЦЕЛЬ ПРОЕКТА</a:t>
          </a:r>
          <a:endParaRPr lang="ru-RU" sz="2000" b="1" dirty="0"/>
        </a:p>
      </dgm:t>
    </dgm:pt>
    <dgm:pt modelId="{F27EA5D4-0AD7-486A-8F1A-33E27A983508}" type="parTrans" cxnId="{690AD9A2-316B-4626-AE64-E6AE26479CD1}">
      <dgm:prSet/>
      <dgm:spPr/>
      <dgm:t>
        <a:bodyPr/>
        <a:lstStyle/>
        <a:p>
          <a:endParaRPr lang="ru-RU"/>
        </a:p>
      </dgm:t>
    </dgm:pt>
    <dgm:pt modelId="{85D113DA-4C86-4F92-8880-AFAE92B4BA4C}" type="sibTrans" cxnId="{690AD9A2-316B-4626-AE64-E6AE26479CD1}">
      <dgm:prSet/>
      <dgm:spPr/>
      <dgm:t>
        <a:bodyPr/>
        <a:lstStyle/>
        <a:p>
          <a:endParaRPr lang="ru-RU"/>
        </a:p>
      </dgm:t>
    </dgm:pt>
    <dgm:pt modelId="{919CD1FF-71B4-4A52-910C-1B847A74B210}" type="pres">
      <dgm:prSet presAssocID="{1F3D8AC2-C884-46A1-9033-8A1546EC4C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D4A493-B033-4EE1-872F-CE619553CEA5}" type="pres">
      <dgm:prSet presAssocID="{CD6C5EC0-3AC3-4A55-A548-2B89CE30D92E}" presName="parentText" presStyleLbl="node1" presStyleIdx="0" presStyleCnt="1" custScaleY="288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0AD9A2-316B-4626-AE64-E6AE26479CD1}" srcId="{1F3D8AC2-C884-46A1-9033-8A1546EC4C4D}" destId="{CD6C5EC0-3AC3-4A55-A548-2B89CE30D92E}" srcOrd="0" destOrd="0" parTransId="{F27EA5D4-0AD7-486A-8F1A-33E27A983508}" sibTransId="{85D113DA-4C86-4F92-8880-AFAE92B4BA4C}"/>
    <dgm:cxn modelId="{8D6E49F0-F6A4-42CB-9161-6D5E0D7EAACC}" type="presOf" srcId="{1F3D8AC2-C884-46A1-9033-8A1546EC4C4D}" destId="{919CD1FF-71B4-4A52-910C-1B847A74B210}" srcOrd="0" destOrd="0" presId="urn:microsoft.com/office/officeart/2005/8/layout/vList2"/>
    <dgm:cxn modelId="{0DDBF61B-6D0B-4B29-83AB-0CBDC3036C0C}" type="presOf" srcId="{CD6C5EC0-3AC3-4A55-A548-2B89CE30D92E}" destId="{54D4A493-B033-4EE1-872F-CE619553CEA5}" srcOrd="0" destOrd="0" presId="urn:microsoft.com/office/officeart/2005/8/layout/vList2"/>
    <dgm:cxn modelId="{C7D009A5-FE48-41D4-9DA3-49D071A94251}" type="presParOf" srcId="{919CD1FF-71B4-4A52-910C-1B847A74B210}" destId="{54D4A493-B033-4EE1-872F-CE619553CEA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DA7A145-3A9D-43EA-9715-618952D929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CA94D1-7617-44EC-9236-CC4B0344FE78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 rtl="0"/>
          <a:r>
            <a:rPr lang="ru-RU" sz="2000" b="1" dirty="0" smtClean="0"/>
            <a:t>Исследование и разработка комплекса научно-технических решений, направленных на создание методов дистанционного мониторинга природных и техногенных сред, посредством проведения высокоточной магнитометрической и оптической мультиспектральной съемки.</a:t>
          </a:r>
          <a:endParaRPr lang="ru-RU" sz="2000" b="1" dirty="0"/>
        </a:p>
      </dgm:t>
    </dgm:pt>
    <dgm:pt modelId="{920A9361-9E8F-4634-98EF-213BEEB3E3D7}" type="parTrans" cxnId="{DAA721E4-AD89-4B4E-A720-DABEEF9A0186}">
      <dgm:prSet/>
      <dgm:spPr/>
      <dgm:t>
        <a:bodyPr/>
        <a:lstStyle/>
        <a:p>
          <a:endParaRPr lang="ru-RU" b="1"/>
        </a:p>
      </dgm:t>
    </dgm:pt>
    <dgm:pt modelId="{16484202-D641-4355-9FCB-DAC2C01F6CB5}" type="sibTrans" cxnId="{DAA721E4-AD89-4B4E-A720-DABEEF9A0186}">
      <dgm:prSet/>
      <dgm:spPr/>
      <dgm:t>
        <a:bodyPr/>
        <a:lstStyle/>
        <a:p>
          <a:endParaRPr lang="ru-RU" b="1"/>
        </a:p>
      </dgm:t>
    </dgm:pt>
    <dgm:pt modelId="{9BCA3E74-81DF-4BD0-9981-420FF93C9DC5}" type="pres">
      <dgm:prSet presAssocID="{6DA7A145-3A9D-43EA-9715-618952D929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9F935B-E1B5-4EF3-9FAF-09760B11ED5B}" type="pres">
      <dgm:prSet presAssocID="{53CA94D1-7617-44EC-9236-CC4B0344FE78}" presName="parentText" presStyleLbl="node1" presStyleIdx="0" presStyleCnt="1" custLinFactNeighborY="-84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F15875-DCC5-451A-90F6-27C51BCEE974}" type="presOf" srcId="{6DA7A145-3A9D-43EA-9715-618952D92925}" destId="{9BCA3E74-81DF-4BD0-9981-420FF93C9DC5}" srcOrd="0" destOrd="0" presId="urn:microsoft.com/office/officeart/2005/8/layout/vList2"/>
    <dgm:cxn modelId="{DAA721E4-AD89-4B4E-A720-DABEEF9A0186}" srcId="{6DA7A145-3A9D-43EA-9715-618952D92925}" destId="{53CA94D1-7617-44EC-9236-CC4B0344FE78}" srcOrd="0" destOrd="0" parTransId="{920A9361-9E8F-4634-98EF-213BEEB3E3D7}" sibTransId="{16484202-D641-4355-9FCB-DAC2C01F6CB5}"/>
    <dgm:cxn modelId="{025B30E7-CD23-41E1-BA96-129641AE4D38}" type="presOf" srcId="{53CA94D1-7617-44EC-9236-CC4B0344FE78}" destId="{B59F935B-E1B5-4EF3-9FAF-09760B11ED5B}" srcOrd="0" destOrd="0" presId="urn:microsoft.com/office/officeart/2005/8/layout/vList2"/>
    <dgm:cxn modelId="{7CA5B3F4-09D9-43C2-9DAF-825F284B39C8}" type="presParOf" srcId="{9BCA3E74-81DF-4BD0-9981-420FF93C9DC5}" destId="{B59F935B-E1B5-4EF3-9FAF-09760B11ED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BDD4B-5388-4A75-A60A-4D40C158DD8C}">
      <dsp:nvSpPr>
        <dsp:cNvPr id="0" name=""/>
        <dsp:cNvSpPr/>
      </dsp:nvSpPr>
      <dsp:spPr>
        <a:xfrm>
          <a:off x="0" y="12440"/>
          <a:ext cx="7772400" cy="2783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smtClean="0"/>
            <a:t>Перспективы использования сверхлегких беспилотных лета-тельных аппаратов для целей геологического картирования </a:t>
          </a:r>
          <a:endParaRPr lang="ru-RU" sz="3900" kern="1200"/>
        </a:p>
      </dsp:txBody>
      <dsp:txXfrm>
        <a:off x="135876" y="148316"/>
        <a:ext cx="7500648" cy="25116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4A493-B033-4EE1-872F-CE619553CEA5}">
      <dsp:nvSpPr>
        <dsp:cNvPr id="0" name=""/>
        <dsp:cNvSpPr/>
      </dsp:nvSpPr>
      <dsp:spPr>
        <a:xfrm>
          <a:off x="0" y="0"/>
          <a:ext cx="8229600" cy="3596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ПЛАНИРУЕМЫЕ </a:t>
          </a:r>
          <a:r>
            <a:rPr lang="ru-RU" sz="2000" b="1" kern="1200" dirty="0" smtClean="0"/>
            <a:t>РЕЗУЛЬТАТЫ</a:t>
          </a:r>
          <a:endParaRPr lang="ru-RU" sz="1800" b="1" kern="1200" dirty="0"/>
        </a:p>
      </dsp:txBody>
      <dsp:txXfrm>
        <a:off x="17558" y="17558"/>
        <a:ext cx="8194484" cy="32456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9DE93-B84B-4BEF-AA58-DF45134EA788}">
      <dsp:nvSpPr>
        <dsp:cNvPr id="0" name=""/>
        <dsp:cNvSpPr/>
      </dsp:nvSpPr>
      <dsp:spPr>
        <a:xfrm>
          <a:off x="797803" y="27016"/>
          <a:ext cx="3804992" cy="234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/>
            <a:t>7–9 апреля 2015 г., ФГУП «ВСЕГЕИ», Санкт-Петербург</a:t>
          </a:r>
          <a:endParaRPr lang="ru-RU" sz="1100" kern="1200"/>
        </a:p>
      </dsp:txBody>
      <dsp:txXfrm>
        <a:off x="809226" y="38439"/>
        <a:ext cx="3782146" cy="21115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C82865-8734-4E64-AEE4-AE616A4A77E5}">
      <dsp:nvSpPr>
        <dsp:cNvPr id="0" name=""/>
        <dsp:cNvSpPr/>
      </dsp:nvSpPr>
      <dsp:spPr>
        <a:xfrm>
          <a:off x="0" y="64889"/>
          <a:ext cx="3563676" cy="1070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Вплоть до настоящего времени попытки создания беспилотного магнитометра характеризуются погрешностью измерений не менее 20 </a:t>
          </a:r>
          <a:r>
            <a:rPr lang="ru-RU" sz="1500" kern="1200" dirty="0" err="1" smtClean="0"/>
            <a:t>нТл</a:t>
          </a:r>
          <a:endParaRPr lang="ru-RU" sz="1500" kern="1200" dirty="0"/>
        </a:p>
      </dsp:txBody>
      <dsp:txXfrm>
        <a:off x="52260" y="117149"/>
        <a:ext cx="3459156" cy="96603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9DE93-B84B-4BEF-AA58-DF45134EA788}">
      <dsp:nvSpPr>
        <dsp:cNvPr id="0" name=""/>
        <dsp:cNvSpPr/>
      </dsp:nvSpPr>
      <dsp:spPr>
        <a:xfrm>
          <a:off x="797803" y="27016"/>
          <a:ext cx="3804992" cy="234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7–9 апреля 2015 г., ФГУП «ВСЕГЕИ», Санкт-Петербург</a:t>
          </a:r>
          <a:endParaRPr lang="ru-RU" sz="1100" kern="1200" dirty="0"/>
        </a:p>
      </dsp:txBody>
      <dsp:txXfrm>
        <a:off x="809226" y="38439"/>
        <a:ext cx="3782146" cy="21115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76057-C0D6-4FBA-AF51-A5E1B41DC244}">
      <dsp:nvSpPr>
        <dsp:cNvPr id="0" name=""/>
        <dsp:cNvSpPr/>
      </dsp:nvSpPr>
      <dsp:spPr>
        <a:xfrm>
          <a:off x="0" y="5262"/>
          <a:ext cx="8219256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ВЫБОР БПЛА</a:t>
          </a:r>
          <a:endParaRPr lang="ru-RU" sz="2900" kern="1200" dirty="0"/>
        </a:p>
      </dsp:txBody>
      <dsp:txXfrm>
        <a:off x="33955" y="39217"/>
        <a:ext cx="8151346" cy="62765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C9E09-9641-4EB1-BB59-0A2FAD19AE83}">
      <dsp:nvSpPr>
        <dsp:cNvPr id="0" name=""/>
        <dsp:cNvSpPr/>
      </dsp:nvSpPr>
      <dsp:spPr>
        <a:xfrm>
          <a:off x="0" y="498"/>
          <a:ext cx="3960440" cy="2373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Легкий БПЛА «Геоскан-201» оснащен электродвигателем,  весит всего 5,5 кг, и может нести полезный вес до 1,5 кг при продолжительности полета до 2,5 часов. «</a:t>
          </a:r>
          <a:r>
            <a:rPr lang="ru-RU" sz="1600" kern="1200" dirty="0" err="1" smtClean="0"/>
            <a:t>Геоскан</a:t>
          </a:r>
          <a:r>
            <a:rPr lang="ru-RU" sz="1600" kern="1200" dirty="0" smtClean="0"/>
            <a:t> – 201» посредством аэрофотосъемки обеспечивает составление планов местности в масштабе 1:500 (5 м в 1 см плана) и трехмерной модели рельефа с абсолютной погрешностью менее 15 см. </a:t>
          </a:r>
          <a:endParaRPr lang="ru-RU" sz="1600" kern="1200" dirty="0"/>
        </a:p>
      </dsp:txBody>
      <dsp:txXfrm>
        <a:off x="115886" y="116384"/>
        <a:ext cx="3728668" cy="214217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2EE59-A8E8-4EEF-AD76-7BD3422B031F}">
      <dsp:nvSpPr>
        <dsp:cNvPr id="0" name=""/>
        <dsp:cNvSpPr/>
      </dsp:nvSpPr>
      <dsp:spPr>
        <a:xfrm>
          <a:off x="0" y="70088"/>
          <a:ext cx="3960440" cy="216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При постановке задачи учитывалась возможность транспортировки БПЛА в пешем порядке и запуска с ограниченной (50 м) площадки бригадой из двух человек</a:t>
          </a:r>
          <a:endParaRPr lang="ru-RU" sz="2100" kern="1200" dirty="0"/>
        </a:p>
      </dsp:txBody>
      <dsp:txXfrm>
        <a:off x="105548" y="175636"/>
        <a:ext cx="3749344" cy="195106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9DE93-B84B-4BEF-AA58-DF45134EA788}">
      <dsp:nvSpPr>
        <dsp:cNvPr id="0" name=""/>
        <dsp:cNvSpPr/>
      </dsp:nvSpPr>
      <dsp:spPr>
        <a:xfrm>
          <a:off x="797803" y="27016"/>
          <a:ext cx="3804992" cy="234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7–9 апреля 2015 г., ФГУП «ВСЕГЕИ», Санкт-Петербург</a:t>
          </a:r>
          <a:endParaRPr lang="ru-RU" sz="1100" kern="1200" dirty="0"/>
        </a:p>
      </dsp:txBody>
      <dsp:txXfrm>
        <a:off x="809226" y="38439"/>
        <a:ext cx="3782146" cy="21115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76057-C0D6-4FBA-AF51-A5E1B41DC244}">
      <dsp:nvSpPr>
        <dsp:cNvPr id="0" name=""/>
        <dsp:cNvSpPr/>
      </dsp:nvSpPr>
      <dsp:spPr>
        <a:xfrm>
          <a:off x="0" y="5262"/>
          <a:ext cx="8219256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ВЫБОР ДАТЧИКА</a:t>
          </a:r>
          <a:endParaRPr lang="ru-RU" sz="2900" kern="1200" dirty="0"/>
        </a:p>
      </dsp:txBody>
      <dsp:txXfrm>
        <a:off x="33955" y="39217"/>
        <a:ext cx="8151346" cy="62765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2EE59-A8E8-4EEF-AD76-7BD3422B031F}">
      <dsp:nvSpPr>
        <dsp:cNvPr id="0" name=""/>
        <dsp:cNvSpPr/>
      </dsp:nvSpPr>
      <dsp:spPr>
        <a:xfrm>
          <a:off x="0" y="100369"/>
          <a:ext cx="3960440" cy="22758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При выборе датчика рассматривались все варианты датчиков, которые могут производиться в России, включая датчики магнитометров </a:t>
          </a:r>
          <a:r>
            <a:rPr lang="en-US" sz="1700" kern="1200" dirty="0" smtClean="0"/>
            <a:t>MMPOS</a:t>
          </a:r>
          <a:r>
            <a:rPr lang="ru-RU" sz="1700" kern="1200" dirty="0" smtClean="0"/>
            <a:t>, ЭКМ, ПКМ-1М, феррозондовые датчики, изучались и датчики зарубежного производства</a:t>
          </a:r>
          <a:r>
            <a:rPr lang="en-US" sz="1700" kern="1200" dirty="0" smtClean="0"/>
            <a:t> (</a:t>
          </a:r>
          <a:r>
            <a:rPr lang="fr-FR" sz="1700" kern="1200" dirty="0" smtClean="0"/>
            <a:t>Billingsley, Scintrex, Geometrix, GEM Systems)</a:t>
          </a:r>
          <a:endParaRPr lang="ru-RU" sz="1700" kern="1200" dirty="0"/>
        </a:p>
      </dsp:txBody>
      <dsp:txXfrm>
        <a:off x="111100" y="211469"/>
        <a:ext cx="3738240" cy="2053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B5E11-0687-44FF-8F61-BD556591EF9C}">
      <dsp:nvSpPr>
        <dsp:cNvPr id="0" name=""/>
        <dsp:cNvSpPr/>
      </dsp:nvSpPr>
      <dsp:spPr>
        <a:xfrm>
          <a:off x="0" y="6568"/>
          <a:ext cx="6400800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С.В. Черкасов, Б.В. </a:t>
          </a:r>
          <a:r>
            <a:rPr lang="ru-RU" sz="2800" kern="1200" dirty="0" err="1" smtClean="0"/>
            <a:t>Стерлигов</a:t>
          </a:r>
          <a:r>
            <a:rPr lang="ru-RU" sz="2800" kern="1200" dirty="0" smtClean="0"/>
            <a:t> (ГГМ РАН), А.Е. Семенов (ООО «ПЛАЗ)</a:t>
          </a:r>
          <a:endParaRPr lang="ru-RU" sz="2800" kern="1200" dirty="0"/>
        </a:p>
      </dsp:txBody>
      <dsp:txXfrm>
        <a:off x="54373" y="60941"/>
        <a:ext cx="6292054" cy="100509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9DE93-B84B-4BEF-AA58-DF45134EA788}">
      <dsp:nvSpPr>
        <dsp:cNvPr id="0" name=""/>
        <dsp:cNvSpPr/>
      </dsp:nvSpPr>
      <dsp:spPr>
        <a:xfrm>
          <a:off x="797803" y="27016"/>
          <a:ext cx="3804992" cy="234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7–9 апреля 2015 г., ФГУП «ВСЕГЕИ», Санкт-Петербург</a:t>
          </a:r>
          <a:endParaRPr lang="ru-RU" sz="1100" kern="1200" dirty="0"/>
        </a:p>
      </dsp:txBody>
      <dsp:txXfrm>
        <a:off x="809226" y="38439"/>
        <a:ext cx="3782146" cy="21115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76057-C0D6-4FBA-AF51-A5E1B41DC244}">
      <dsp:nvSpPr>
        <dsp:cNvPr id="0" name=""/>
        <dsp:cNvSpPr/>
      </dsp:nvSpPr>
      <dsp:spPr>
        <a:xfrm>
          <a:off x="0" y="5262"/>
          <a:ext cx="8219256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АДАПТАЦИЯ/РАЗРАБОТКА </a:t>
          </a:r>
          <a:r>
            <a:rPr lang="ru-RU" sz="2900" kern="1200" dirty="0" smtClean="0"/>
            <a:t>ДАТЧИКА</a:t>
          </a:r>
          <a:endParaRPr lang="ru-RU" sz="2900" kern="1200" dirty="0"/>
        </a:p>
      </dsp:txBody>
      <dsp:txXfrm>
        <a:off x="33955" y="39217"/>
        <a:ext cx="8151346" cy="62765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C9E09-9641-4EB1-BB59-0A2FAD19AE83}">
      <dsp:nvSpPr>
        <dsp:cNvPr id="0" name=""/>
        <dsp:cNvSpPr/>
      </dsp:nvSpPr>
      <dsp:spPr>
        <a:xfrm>
          <a:off x="0" y="64410"/>
          <a:ext cx="3960440" cy="14987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 результатам проведенных работ принято решение о </a:t>
          </a:r>
          <a:r>
            <a:rPr lang="ru-RU" sz="2100" kern="1200" dirty="0" smtClean="0"/>
            <a:t>разработке </a:t>
          </a:r>
          <a:r>
            <a:rPr lang="ru-RU" sz="2100" kern="1200" dirty="0" smtClean="0"/>
            <a:t>рубидиевого датчика с оптической накачкой. </a:t>
          </a:r>
          <a:endParaRPr lang="ru-RU" sz="2100" kern="1200" dirty="0"/>
        </a:p>
      </dsp:txBody>
      <dsp:txXfrm>
        <a:off x="73164" y="137574"/>
        <a:ext cx="3814112" cy="135244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9DE93-B84B-4BEF-AA58-DF45134EA788}">
      <dsp:nvSpPr>
        <dsp:cNvPr id="0" name=""/>
        <dsp:cNvSpPr/>
      </dsp:nvSpPr>
      <dsp:spPr>
        <a:xfrm>
          <a:off x="797803" y="27016"/>
          <a:ext cx="3804992" cy="234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7–9 апреля 2015 г., ФГУП «ВСЕГЕИ», Санкт-Петербург</a:t>
          </a:r>
          <a:endParaRPr lang="ru-RU" sz="1100" kern="1200" dirty="0"/>
        </a:p>
      </dsp:txBody>
      <dsp:txXfrm>
        <a:off x="809226" y="38439"/>
        <a:ext cx="3782146" cy="21115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76057-C0D6-4FBA-AF51-A5E1B41DC244}">
      <dsp:nvSpPr>
        <dsp:cNvPr id="0" name=""/>
        <dsp:cNvSpPr/>
      </dsp:nvSpPr>
      <dsp:spPr>
        <a:xfrm>
          <a:off x="0" y="5262"/>
          <a:ext cx="8219256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ПОЛЕВЫЕ ИЗМЕРЕНИЯ – компоновка комплекса</a:t>
          </a:r>
          <a:endParaRPr lang="ru-RU" sz="2900" kern="1200" dirty="0"/>
        </a:p>
      </dsp:txBody>
      <dsp:txXfrm>
        <a:off x="33955" y="39217"/>
        <a:ext cx="8151346" cy="62765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C9E09-9641-4EB1-BB59-0A2FAD19AE83}">
      <dsp:nvSpPr>
        <dsp:cNvPr id="0" name=""/>
        <dsp:cNvSpPr/>
      </dsp:nvSpPr>
      <dsp:spPr>
        <a:xfrm>
          <a:off x="0" y="0"/>
          <a:ext cx="3960440" cy="175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Измерения аномального магнитного поля БПЛА производились на специально разработанном немагнитном стенде на базе магнитной обсерватории МГУ (Калужская область)</a:t>
          </a:r>
          <a:endParaRPr lang="ru-RU" sz="1700" kern="1200" dirty="0"/>
        </a:p>
      </dsp:txBody>
      <dsp:txXfrm>
        <a:off x="85444" y="85444"/>
        <a:ext cx="3789552" cy="157943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2EE59-A8E8-4EEF-AD76-7BD3422B031F}">
      <dsp:nvSpPr>
        <dsp:cNvPr id="0" name=""/>
        <dsp:cNvSpPr/>
      </dsp:nvSpPr>
      <dsp:spPr>
        <a:xfrm>
          <a:off x="0" y="5467"/>
          <a:ext cx="3960440" cy="1471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Цель проведенных измерений – получение данных для разработки концептуальных конструкторских и технологических решений, обеспечивающих создание ЭО БКДМ </a:t>
          </a:r>
          <a:endParaRPr lang="ru-RU" sz="1700" kern="1200"/>
        </a:p>
      </dsp:txBody>
      <dsp:txXfrm>
        <a:off x="71850" y="77317"/>
        <a:ext cx="3816740" cy="132816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9DE93-B84B-4BEF-AA58-DF45134EA788}">
      <dsp:nvSpPr>
        <dsp:cNvPr id="0" name=""/>
        <dsp:cNvSpPr/>
      </dsp:nvSpPr>
      <dsp:spPr>
        <a:xfrm>
          <a:off x="797803" y="27016"/>
          <a:ext cx="3804992" cy="234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7–9 апреля 2015 г., ФГУП «ВСЕГЕИ», Санкт-Петербург</a:t>
          </a:r>
          <a:endParaRPr lang="ru-RU" sz="1100" kern="1200" dirty="0"/>
        </a:p>
      </dsp:txBody>
      <dsp:txXfrm>
        <a:off x="809226" y="38439"/>
        <a:ext cx="3782146" cy="21115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24C0D-6D37-4FFC-953E-930ADE610CD1}">
      <dsp:nvSpPr>
        <dsp:cNvPr id="0" name=""/>
        <dsp:cNvSpPr/>
      </dsp:nvSpPr>
      <dsp:spPr>
        <a:xfrm>
          <a:off x="0" y="5288"/>
          <a:ext cx="82296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Результаты полевых измерений</a:t>
          </a:r>
          <a:endParaRPr lang="ru-RU" sz="3200" kern="1200"/>
        </a:p>
      </dsp:txBody>
      <dsp:txXfrm>
        <a:off x="37467" y="42755"/>
        <a:ext cx="8154666" cy="69258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24C0D-6D37-4FFC-953E-930ADE610CD1}">
      <dsp:nvSpPr>
        <dsp:cNvPr id="0" name=""/>
        <dsp:cNvSpPr/>
      </dsp:nvSpPr>
      <dsp:spPr>
        <a:xfrm>
          <a:off x="0" y="5288"/>
          <a:ext cx="82296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Компоновка комплекса</a:t>
          </a:r>
          <a:endParaRPr lang="ru-RU" sz="3200" kern="1200" dirty="0"/>
        </a:p>
      </dsp:txBody>
      <dsp:txXfrm>
        <a:off x="37467" y="42755"/>
        <a:ext cx="8154666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9DE93-B84B-4BEF-AA58-DF45134EA788}">
      <dsp:nvSpPr>
        <dsp:cNvPr id="0" name=""/>
        <dsp:cNvSpPr/>
      </dsp:nvSpPr>
      <dsp:spPr>
        <a:xfrm>
          <a:off x="797803" y="27016"/>
          <a:ext cx="3804992" cy="234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/>
            <a:t>7–9 апреля 2015 г., ФГУП «ВСЕГЕИ», Санкт-Петербург</a:t>
          </a:r>
          <a:endParaRPr lang="ru-RU" sz="1100" kern="1200"/>
        </a:p>
      </dsp:txBody>
      <dsp:txXfrm>
        <a:off x="809226" y="38439"/>
        <a:ext cx="3782146" cy="21115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24C0D-6D37-4FFC-953E-930ADE610CD1}">
      <dsp:nvSpPr>
        <dsp:cNvPr id="0" name=""/>
        <dsp:cNvSpPr/>
      </dsp:nvSpPr>
      <dsp:spPr>
        <a:xfrm>
          <a:off x="0" y="5288"/>
          <a:ext cx="82296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Компоновка комплекса</a:t>
          </a:r>
          <a:endParaRPr lang="ru-RU" sz="3200" kern="1200" dirty="0"/>
        </a:p>
      </dsp:txBody>
      <dsp:txXfrm>
        <a:off x="37467" y="42755"/>
        <a:ext cx="8154666" cy="692586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9DE93-B84B-4BEF-AA58-DF45134EA788}">
      <dsp:nvSpPr>
        <dsp:cNvPr id="0" name=""/>
        <dsp:cNvSpPr/>
      </dsp:nvSpPr>
      <dsp:spPr>
        <a:xfrm>
          <a:off x="797803" y="27016"/>
          <a:ext cx="3804992" cy="234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7–9 апреля 2015 г., ФГУП «ВСЕГЕИ», Санкт-Петербург</a:t>
          </a:r>
          <a:endParaRPr lang="ru-RU" sz="1100" kern="1200" dirty="0"/>
        </a:p>
      </dsp:txBody>
      <dsp:txXfrm>
        <a:off x="809226" y="38439"/>
        <a:ext cx="3782146" cy="211154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9DE93-B84B-4BEF-AA58-DF45134EA788}">
      <dsp:nvSpPr>
        <dsp:cNvPr id="0" name=""/>
        <dsp:cNvSpPr/>
      </dsp:nvSpPr>
      <dsp:spPr>
        <a:xfrm>
          <a:off x="797803" y="27016"/>
          <a:ext cx="3804992" cy="234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7–9 апреля 2015 г., ФГУП «ВСЕГЕИ», Санкт-Петербург</a:t>
          </a:r>
          <a:endParaRPr lang="ru-RU" sz="1100" kern="1200" dirty="0"/>
        </a:p>
      </dsp:txBody>
      <dsp:txXfrm>
        <a:off x="809226" y="38439"/>
        <a:ext cx="3782146" cy="211154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9DE93-B84B-4BEF-AA58-DF45134EA788}">
      <dsp:nvSpPr>
        <dsp:cNvPr id="0" name=""/>
        <dsp:cNvSpPr/>
      </dsp:nvSpPr>
      <dsp:spPr>
        <a:xfrm>
          <a:off x="797803" y="27016"/>
          <a:ext cx="3804992" cy="234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7–9 апреля 2015 г., ФГУП «ВСЕГЕИ», Санкт-Петербург</a:t>
          </a:r>
          <a:endParaRPr lang="ru-RU" sz="1100" kern="1200" dirty="0"/>
        </a:p>
      </dsp:txBody>
      <dsp:txXfrm>
        <a:off x="809226" y="38439"/>
        <a:ext cx="3782146" cy="211154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9D3E7-B0C0-48FB-92F5-83A66E1B78E1}">
      <dsp:nvSpPr>
        <dsp:cNvPr id="0" name=""/>
        <dsp:cNvSpPr/>
      </dsp:nvSpPr>
      <dsp:spPr>
        <a:xfrm>
          <a:off x="0" y="83974"/>
          <a:ext cx="8427017" cy="6356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Вес комплекса (брутто): </a:t>
          </a:r>
          <a:r>
            <a:rPr lang="ru-RU" sz="1600" kern="1200" dirty="0" smtClean="0"/>
            <a:t>не более 40 кг с учетом систем запуска и управления</a:t>
          </a:r>
          <a:endParaRPr lang="ru-RU" sz="1600" kern="1200" dirty="0"/>
        </a:p>
      </dsp:txBody>
      <dsp:txXfrm>
        <a:off x="31028" y="115002"/>
        <a:ext cx="8364961" cy="573546"/>
      </dsp:txXfrm>
    </dsp:sp>
    <dsp:sp modelId="{F7BB111B-7146-49F6-8623-D0F8813D2EFC}">
      <dsp:nvSpPr>
        <dsp:cNvPr id="0" name=""/>
        <dsp:cNvSpPr/>
      </dsp:nvSpPr>
      <dsp:spPr>
        <a:xfrm>
          <a:off x="0" y="765657"/>
          <a:ext cx="8427017" cy="6356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Взлет:</a:t>
          </a:r>
          <a:r>
            <a:rPr lang="ru-RU" sz="1600" kern="1200" dirty="0" smtClean="0"/>
            <a:t> с катапульты, минимальные размеры площадки для взлета – 50 х 50 м</a:t>
          </a:r>
          <a:endParaRPr lang="ru-RU" sz="1600" kern="1200" dirty="0"/>
        </a:p>
      </dsp:txBody>
      <dsp:txXfrm>
        <a:off x="31028" y="796685"/>
        <a:ext cx="8364961" cy="573546"/>
      </dsp:txXfrm>
    </dsp:sp>
    <dsp:sp modelId="{DC4F0589-64B5-4BC0-8011-4D1C7565B13B}">
      <dsp:nvSpPr>
        <dsp:cNvPr id="0" name=""/>
        <dsp:cNvSpPr/>
      </dsp:nvSpPr>
      <dsp:spPr>
        <a:xfrm>
          <a:off x="0" y="1447339"/>
          <a:ext cx="8427017" cy="6356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Производительность: </a:t>
          </a:r>
          <a:r>
            <a:rPr lang="ru-RU" sz="1600" kern="1200" dirty="0" smtClean="0"/>
            <a:t>80 </a:t>
          </a:r>
          <a:r>
            <a:rPr lang="ru-RU" sz="1600" kern="1200" dirty="0" err="1" smtClean="0"/>
            <a:t>пог</a:t>
          </a:r>
          <a:r>
            <a:rPr lang="ru-RU" sz="1600" kern="1200" dirty="0" smtClean="0"/>
            <a:t>. км в час при интервале между точками измерений от 5 м</a:t>
          </a:r>
          <a:endParaRPr lang="ru-RU" sz="1600" kern="1200" dirty="0"/>
        </a:p>
      </dsp:txBody>
      <dsp:txXfrm>
        <a:off x="31028" y="1478367"/>
        <a:ext cx="8364961" cy="573546"/>
      </dsp:txXfrm>
    </dsp:sp>
    <dsp:sp modelId="{FC7AF6C7-B157-4993-AC63-D239BA2F1FAC}">
      <dsp:nvSpPr>
        <dsp:cNvPr id="0" name=""/>
        <dsp:cNvSpPr/>
      </dsp:nvSpPr>
      <dsp:spPr>
        <a:xfrm>
          <a:off x="0" y="2129022"/>
          <a:ext cx="8427017" cy="6356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Высота полета: </a:t>
          </a:r>
          <a:r>
            <a:rPr lang="ru-RU" sz="1600" kern="1200" dirty="0" smtClean="0"/>
            <a:t>от 50 м</a:t>
          </a:r>
          <a:endParaRPr lang="ru-RU" sz="1600" kern="1200" dirty="0"/>
        </a:p>
      </dsp:txBody>
      <dsp:txXfrm>
        <a:off x="31028" y="2160050"/>
        <a:ext cx="8364961" cy="573546"/>
      </dsp:txXfrm>
    </dsp:sp>
    <dsp:sp modelId="{32C38545-31E7-4E17-8946-1141A6B410AD}">
      <dsp:nvSpPr>
        <dsp:cNvPr id="0" name=""/>
        <dsp:cNvSpPr/>
      </dsp:nvSpPr>
      <dsp:spPr>
        <a:xfrm>
          <a:off x="0" y="2810704"/>
          <a:ext cx="8427017" cy="6356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Полетное время: </a:t>
          </a:r>
          <a:r>
            <a:rPr lang="ru-RU" sz="1600" kern="1200" dirty="0" smtClean="0"/>
            <a:t>2,5 часа (электродвигатель) – 6 часов (компрессионный двигатель внутреннего сгорания)</a:t>
          </a:r>
          <a:endParaRPr lang="ru-RU" sz="1600" kern="1200" dirty="0"/>
        </a:p>
      </dsp:txBody>
      <dsp:txXfrm>
        <a:off x="31028" y="2841732"/>
        <a:ext cx="8364961" cy="573546"/>
      </dsp:txXfrm>
    </dsp:sp>
    <dsp:sp modelId="{F6E56D73-1836-456B-B7EF-A6F4B891F1E4}">
      <dsp:nvSpPr>
        <dsp:cNvPr id="0" name=""/>
        <dsp:cNvSpPr/>
      </dsp:nvSpPr>
      <dsp:spPr>
        <a:xfrm>
          <a:off x="0" y="3492387"/>
          <a:ext cx="8427017" cy="6356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Погрешность съемки (</a:t>
          </a:r>
          <a:r>
            <a:rPr lang="ru-RU" sz="1600" b="1" kern="1200" dirty="0" err="1" smtClean="0"/>
            <a:t>воспроизводимость</a:t>
          </a:r>
          <a:r>
            <a:rPr lang="ru-RU" sz="1600" b="1" kern="1200" dirty="0" smtClean="0"/>
            <a:t> результатов): </a:t>
          </a:r>
          <a:r>
            <a:rPr lang="ru-RU" sz="1600" kern="1200" dirty="0" smtClean="0"/>
            <a:t>2 </a:t>
          </a:r>
          <a:r>
            <a:rPr lang="ru-RU" sz="1600" kern="1200" dirty="0" err="1" smtClean="0"/>
            <a:t>нТл</a:t>
          </a:r>
          <a:endParaRPr lang="ru-RU" sz="1600" kern="1200" dirty="0"/>
        </a:p>
      </dsp:txBody>
      <dsp:txXfrm>
        <a:off x="31028" y="3523415"/>
        <a:ext cx="8364961" cy="573546"/>
      </dsp:txXfrm>
    </dsp:sp>
    <dsp:sp modelId="{F2915947-CA80-4D8C-8C78-8B11FC556D71}">
      <dsp:nvSpPr>
        <dsp:cNvPr id="0" name=""/>
        <dsp:cNvSpPr/>
      </dsp:nvSpPr>
      <dsp:spPr>
        <a:xfrm>
          <a:off x="0" y="4174069"/>
          <a:ext cx="8427017" cy="6356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Представление результатов: </a:t>
          </a:r>
          <a:r>
            <a:rPr lang="ru-RU" sz="1600" kern="1200" dirty="0" smtClean="0"/>
            <a:t>автоматическое построение карт графиков и изолиний магнитного поля, интерполированный </a:t>
          </a:r>
          <a:r>
            <a:rPr lang="en-US" sz="1600" kern="1200" dirty="0" smtClean="0"/>
            <a:t>grid</a:t>
          </a: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31028" y="4205097"/>
        <a:ext cx="8364961" cy="573546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9DE93-B84B-4BEF-AA58-DF45134EA788}">
      <dsp:nvSpPr>
        <dsp:cNvPr id="0" name=""/>
        <dsp:cNvSpPr/>
      </dsp:nvSpPr>
      <dsp:spPr>
        <a:xfrm>
          <a:off x="797803" y="27016"/>
          <a:ext cx="3804992" cy="234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7–9 апреля 2015 г., ФГУП «ВСЕГЕИ», Санкт-Петербург</a:t>
          </a:r>
          <a:endParaRPr lang="ru-RU" sz="1100" kern="1200" dirty="0"/>
        </a:p>
      </dsp:txBody>
      <dsp:txXfrm>
        <a:off x="809226" y="38439"/>
        <a:ext cx="3782146" cy="211154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9DE93-B84B-4BEF-AA58-DF45134EA788}">
      <dsp:nvSpPr>
        <dsp:cNvPr id="0" name=""/>
        <dsp:cNvSpPr/>
      </dsp:nvSpPr>
      <dsp:spPr>
        <a:xfrm>
          <a:off x="797803" y="27016"/>
          <a:ext cx="3804992" cy="234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7–9 апреля 2015 г., ФГУП «ВСЕГЕИ», Санкт-Петербург</a:t>
          </a:r>
          <a:endParaRPr lang="ru-RU" sz="1100" kern="1200" dirty="0"/>
        </a:p>
      </dsp:txBody>
      <dsp:txXfrm>
        <a:off x="809226" y="38439"/>
        <a:ext cx="3782146" cy="211154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C8593-52EC-4F86-8288-4CFA57ECC1DD}">
      <dsp:nvSpPr>
        <dsp:cNvPr id="0" name=""/>
        <dsp:cNvSpPr/>
      </dsp:nvSpPr>
      <dsp:spPr>
        <a:xfrm>
          <a:off x="0" y="38487"/>
          <a:ext cx="4541467" cy="2728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 2016 году планируется проведение полевых испытаний беспилотного магнитометрического комплекса.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Местом проведения испытаний может стать любой из Ваших объектов.</a:t>
          </a:r>
          <a:endParaRPr lang="ru-RU" sz="2200" kern="1200" dirty="0"/>
        </a:p>
      </dsp:txBody>
      <dsp:txXfrm>
        <a:off x="133191" y="171678"/>
        <a:ext cx="4275085" cy="24620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FE524-9929-432C-A61B-EA897770FC21}">
      <dsp:nvSpPr>
        <dsp:cNvPr id="0" name=""/>
        <dsp:cNvSpPr/>
      </dsp:nvSpPr>
      <dsp:spPr>
        <a:xfrm>
          <a:off x="0" y="77750"/>
          <a:ext cx="8229600" cy="12846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СОГЛАШЕНИЕ № 14.607.21.0081</a:t>
          </a:r>
          <a:br>
            <a:rPr lang="ru-RU" sz="1800" b="1" kern="1200" dirty="0" smtClean="0"/>
          </a:br>
          <a:r>
            <a:rPr lang="ru-RU" sz="1800" b="1" kern="1200" dirty="0" smtClean="0"/>
            <a:t>Разработка методов и создание экспериментального образца беспилотного комплекса дистанционного оптического и магнитометрического мониторинга природных и техногенных сред (БКДМ)</a:t>
          </a:r>
          <a:endParaRPr lang="ru-RU" sz="1800" kern="1200" dirty="0"/>
        </a:p>
      </dsp:txBody>
      <dsp:txXfrm>
        <a:off x="62712" y="140462"/>
        <a:ext cx="8104176" cy="11592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E4FA4B-4E7D-421D-B81A-DD1F12E4CE11}">
      <dsp:nvSpPr>
        <dsp:cNvPr id="0" name=""/>
        <dsp:cNvSpPr/>
      </dsp:nvSpPr>
      <dsp:spPr>
        <a:xfrm>
          <a:off x="0" y="111555"/>
          <a:ext cx="8229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Получатель субсидии: </a:t>
          </a:r>
          <a:r>
            <a:rPr lang="ru-RU" sz="1600" kern="1200" dirty="0" smtClean="0"/>
            <a:t>	</a:t>
          </a:r>
          <a:r>
            <a:rPr lang="ru-RU" sz="1600" b="1" kern="1200" dirty="0" smtClean="0"/>
            <a:t>Государственный геологический музей им. В.И. Вернадского РАН</a:t>
          </a:r>
          <a:endParaRPr lang="ru-RU" sz="1600" kern="1200" dirty="0"/>
        </a:p>
      </dsp:txBody>
      <dsp:txXfrm>
        <a:off x="18734" y="130289"/>
        <a:ext cx="8192132" cy="346292"/>
      </dsp:txXfrm>
    </dsp:sp>
    <dsp:sp modelId="{30593C5A-6D84-4BEB-B429-876F75C7F844}">
      <dsp:nvSpPr>
        <dsp:cNvPr id="0" name=""/>
        <dsp:cNvSpPr/>
      </dsp:nvSpPr>
      <dsp:spPr>
        <a:xfrm>
          <a:off x="0" y="541395"/>
          <a:ext cx="82296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Индустриальный партнер: </a:t>
          </a:r>
          <a:r>
            <a:rPr lang="ru-RU" sz="1600" kern="1200" dirty="0" smtClean="0"/>
            <a:t>	</a:t>
          </a:r>
          <a:r>
            <a:rPr lang="ru-RU" sz="1600" b="1" kern="1200" dirty="0" smtClean="0"/>
            <a:t>ООО «ПЛАЗ»</a:t>
          </a:r>
          <a:endParaRPr lang="ru-RU" sz="1600" kern="1200" dirty="0"/>
        </a:p>
      </dsp:txBody>
      <dsp:txXfrm>
        <a:off x="18734" y="560129"/>
        <a:ext cx="8192132" cy="3462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FE524-9929-432C-A61B-EA897770FC21}">
      <dsp:nvSpPr>
        <dsp:cNvPr id="0" name=""/>
        <dsp:cNvSpPr/>
      </dsp:nvSpPr>
      <dsp:spPr>
        <a:xfrm>
          <a:off x="0" y="0"/>
          <a:ext cx="8229600" cy="13288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Научный руководитель работ: директор ГГМ РАН, академик РАН Юрий Николаевич Малышев</a:t>
          </a:r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 </a:t>
          </a:r>
          <a:r>
            <a:rPr lang="ru-RU" sz="1700" b="1" kern="1200" dirty="0" smtClean="0"/>
            <a:t>Ответственный </a:t>
          </a:r>
          <a:r>
            <a:rPr lang="ru-RU" sz="1700" b="1" kern="1200" dirty="0" smtClean="0"/>
            <a:t>исполнитель работ: зам. директора ГГМ РАН по научной работе, к.г.-</a:t>
          </a:r>
          <a:r>
            <a:rPr lang="ru-RU" sz="1700" b="1" kern="1200" dirty="0" err="1" smtClean="0"/>
            <a:t>м.н</a:t>
          </a:r>
          <a:r>
            <a:rPr lang="ru-RU" sz="1700" b="1" kern="1200" dirty="0" smtClean="0"/>
            <a:t>. Сергей Владимирович Черкасов</a:t>
          </a:r>
          <a:endParaRPr lang="ru-RU" sz="1700" kern="1200" dirty="0"/>
        </a:p>
      </dsp:txBody>
      <dsp:txXfrm>
        <a:off x="64868" y="64868"/>
        <a:ext cx="8099864" cy="11990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9DE93-B84B-4BEF-AA58-DF45134EA788}">
      <dsp:nvSpPr>
        <dsp:cNvPr id="0" name=""/>
        <dsp:cNvSpPr/>
      </dsp:nvSpPr>
      <dsp:spPr>
        <a:xfrm>
          <a:off x="797803" y="27016"/>
          <a:ext cx="3804992" cy="234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/>
            <a:t>7–9 апреля 2015 г., ФГУП «ВСЕГЕИ», Санкт-Петербург</a:t>
          </a:r>
          <a:endParaRPr lang="ru-RU" sz="1100" kern="1200"/>
        </a:p>
      </dsp:txBody>
      <dsp:txXfrm>
        <a:off x="809226" y="38439"/>
        <a:ext cx="3782146" cy="2111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4A493-B033-4EE1-872F-CE619553CEA5}">
      <dsp:nvSpPr>
        <dsp:cNvPr id="0" name=""/>
        <dsp:cNvSpPr/>
      </dsp:nvSpPr>
      <dsp:spPr>
        <a:xfrm>
          <a:off x="0" y="42997"/>
          <a:ext cx="8229600" cy="3460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ЦЕЛЬ ПРОЕКТА</a:t>
          </a:r>
          <a:endParaRPr lang="ru-RU" sz="2000" b="1" kern="1200" dirty="0"/>
        </a:p>
      </dsp:txBody>
      <dsp:txXfrm>
        <a:off x="16893" y="59890"/>
        <a:ext cx="8195814" cy="31226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935B-E1B5-4EF3-9FAF-09760B11ED5B}">
      <dsp:nvSpPr>
        <dsp:cNvPr id="0" name=""/>
        <dsp:cNvSpPr/>
      </dsp:nvSpPr>
      <dsp:spPr>
        <a:xfrm>
          <a:off x="0" y="0"/>
          <a:ext cx="8229600" cy="174915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Исследование и разработка комплекса научно-технических решений, направленных на создание методов дистанционного мониторинга природных и техногенных сред, посредством проведения высокоточной магнитометрической и оптической мультиспектральной съемки.</a:t>
          </a:r>
          <a:endParaRPr lang="ru-RU" sz="2000" b="1" kern="1200" dirty="0"/>
        </a:p>
      </dsp:txBody>
      <dsp:txXfrm>
        <a:off x="85386" y="85386"/>
        <a:ext cx="8058828" cy="1578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36DD-F1CC-4485-98C6-919CEF00503A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20B8-B015-441F-A7CA-C3B159006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490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36DD-F1CC-4485-98C6-919CEF00503A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20B8-B015-441F-A7CA-C3B159006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66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36DD-F1CC-4485-98C6-919CEF00503A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20B8-B015-441F-A7CA-C3B159006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29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36DD-F1CC-4485-98C6-919CEF00503A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20B8-B015-441F-A7CA-C3B159006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12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36DD-F1CC-4485-98C6-919CEF00503A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20B8-B015-441F-A7CA-C3B159006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973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36DD-F1CC-4485-98C6-919CEF00503A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20B8-B015-441F-A7CA-C3B159006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409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36DD-F1CC-4485-98C6-919CEF00503A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20B8-B015-441F-A7CA-C3B159006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7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36DD-F1CC-4485-98C6-919CEF00503A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20B8-B015-441F-A7CA-C3B159006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62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36DD-F1CC-4485-98C6-919CEF00503A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20B8-B015-441F-A7CA-C3B159006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04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36DD-F1CC-4485-98C6-919CEF00503A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20B8-B015-441F-A7CA-C3B159006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153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36DD-F1CC-4485-98C6-919CEF00503A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320B8-B015-441F-A7CA-C3B159006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0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936DD-F1CC-4485-98C6-919CEF00503A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320B8-B015-441F-A7CA-C3B159006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73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diagramLayout" Target="../diagrams/layout29.xml"/><Relationship Id="rId7" Type="http://schemas.openxmlformats.org/officeDocument/2006/relationships/image" Target="../media/image19.emf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Relationship Id="rId9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microsoft.com/office/2007/relationships/diagramDrawing" Target="../diagrams/drawing31.xml"/><Relationship Id="rId3" Type="http://schemas.openxmlformats.org/officeDocument/2006/relationships/diagramLayout" Target="../diagrams/layout30.xml"/><Relationship Id="rId7" Type="http://schemas.openxmlformats.org/officeDocument/2006/relationships/image" Target="../media/image22.png"/><Relationship Id="rId12" Type="http://schemas.openxmlformats.org/officeDocument/2006/relationships/diagramColors" Target="../diagrams/colors31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0.xml"/><Relationship Id="rId11" Type="http://schemas.openxmlformats.org/officeDocument/2006/relationships/diagramQuickStyle" Target="../diagrams/quickStyle31.xml"/><Relationship Id="rId5" Type="http://schemas.openxmlformats.org/officeDocument/2006/relationships/diagramColors" Target="../diagrams/colors30.xml"/><Relationship Id="rId10" Type="http://schemas.openxmlformats.org/officeDocument/2006/relationships/diagramLayout" Target="../diagrams/layout31.xml"/><Relationship Id="rId4" Type="http://schemas.openxmlformats.org/officeDocument/2006/relationships/diagramQuickStyle" Target="../diagrams/quickStyle30.xml"/><Relationship Id="rId9" Type="http://schemas.openxmlformats.org/officeDocument/2006/relationships/diagramData" Target="../diagrams/data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4.xml"/><Relationship Id="rId3" Type="http://schemas.openxmlformats.org/officeDocument/2006/relationships/diagramLayout" Target="../diagrams/layout33.xml"/><Relationship Id="rId7" Type="http://schemas.openxmlformats.org/officeDocument/2006/relationships/diagramData" Target="../diagrams/data34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11" Type="http://schemas.microsoft.com/office/2007/relationships/diagramDrawing" Target="../diagrams/drawing34.xml"/><Relationship Id="rId5" Type="http://schemas.openxmlformats.org/officeDocument/2006/relationships/diagramColors" Target="../diagrams/colors33.xml"/><Relationship Id="rId10" Type="http://schemas.openxmlformats.org/officeDocument/2006/relationships/diagramColors" Target="../diagrams/colors34.xml"/><Relationship Id="rId4" Type="http://schemas.openxmlformats.org/officeDocument/2006/relationships/diagramQuickStyle" Target="../diagrams/quickStyle33.xml"/><Relationship Id="rId9" Type="http://schemas.openxmlformats.org/officeDocument/2006/relationships/diagramQuickStyle" Target="../diagrams/quickStyle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7.xml"/><Relationship Id="rId13" Type="http://schemas.openxmlformats.org/officeDocument/2006/relationships/image" Target="../media/image26.jpeg"/><Relationship Id="rId3" Type="http://schemas.openxmlformats.org/officeDocument/2006/relationships/diagramLayout" Target="../diagrams/layout36.xml"/><Relationship Id="rId7" Type="http://schemas.openxmlformats.org/officeDocument/2006/relationships/diagramData" Target="../diagrams/data37.xml"/><Relationship Id="rId12" Type="http://schemas.openxmlformats.org/officeDocument/2006/relationships/image" Target="../media/image25.jpg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11" Type="http://schemas.microsoft.com/office/2007/relationships/diagramDrawing" Target="../diagrams/drawing37.xml"/><Relationship Id="rId5" Type="http://schemas.openxmlformats.org/officeDocument/2006/relationships/diagramColors" Target="../diagrams/colors36.xml"/><Relationship Id="rId10" Type="http://schemas.openxmlformats.org/officeDocument/2006/relationships/diagramColors" Target="../diagrams/colors37.xml"/><Relationship Id="rId4" Type="http://schemas.openxmlformats.org/officeDocument/2006/relationships/diagramQuickStyle" Target="../diagrams/quickStyle36.xml"/><Relationship Id="rId9" Type="http://schemas.openxmlformats.org/officeDocument/2006/relationships/diagramQuickStyle" Target="../diagrams/quickStyle3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diagramLayout" Target="../diagrams/layout7.xml"/><Relationship Id="rId3" Type="http://schemas.openxmlformats.org/officeDocument/2006/relationships/diagramLayout" Target="../diagrams/layout4.xml"/><Relationship Id="rId21" Type="http://schemas.microsoft.com/office/2007/relationships/diagramDrawing" Target="../diagrams/drawing7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diagramData" Target="../diagrams/data7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20" Type="http://schemas.openxmlformats.org/officeDocument/2006/relationships/diagramColors" Target="../diagrams/colors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19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18" Type="http://schemas.openxmlformats.org/officeDocument/2006/relationships/diagramLayout" Target="../diagrams/layout11.xml"/><Relationship Id="rId3" Type="http://schemas.openxmlformats.org/officeDocument/2006/relationships/diagramLayout" Target="../diagrams/layout8.xml"/><Relationship Id="rId21" Type="http://schemas.microsoft.com/office/2007/relationships/diagramDrawing" Target="../diagrams/drawing11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diagramData" Target="../diagrams/data11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20" Type="http://schemas.openxmlformats.org/officeDocument/2006/relationships/diagramColors" Target="../diagrams/colors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19" Type="http://schemas.openxmlformats.org/officeDocument/2006/relationships/diagramQuickStyle" Target="../diagrams/quickStyle11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microsoft.com/office/2007/relationships/diagramDrawing" Target="../diagrams/drawing1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2.xml"/><Relationship Id="rId12" Type="http://schemas.openxmlformats.org/officeDocument/2006/relationships/diagramColors" Target="../diagrams/colors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11" Type="http://schemas.openxmlformats.org/officeDocument/2006/relationships/diagramQuickStyle" Target="../diagrams/quickStyle13.xml"/><Relationship Id="rId5" Type="http://schemas.openxmlformats.org/officeDocument/2006/relationships/diagramLayout" Target="../diagrams/layout12.xml"/><Relationship Id="rId10" Type="http://schemas.openxmlformats.org/officeDocument/2006/relationships/diagramLayout" Target="../diagrams/layout13.xml"/><Relationship Id="rId4" Type="http://schemas.openxmlformats.org/officeDocument/2006/relationships/diagramData" Target="../diagrams/data12.xml"/><Relationship Id="rId9" Type="http://schemas.openxmlformats.org/officeDocument/2006/relationships/diagramData" Target="../diagrams/data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diagramLayout" Target="../diagrams/layout16.xml"/><Relationship Id="rId18" Type="http://schemas.openxmlformats.org/officeDocument/2006/relationships/image" Target="../media/image4.jpeg"/><Relationship Id="rId3" Type="http://schemas.openxmlformats.org/officeDocument/2006/relationships/diagramLayout" Target="../diagrams/layout14.xml"/><Relationship Id="rId21" Type="http://schemas.openxmlformats.org/officeDocument/2006/relationships/diagramQuickStyle" Target="../diagrams/quickStyle17.xml"/><Relationship Id="rId7" Type="http://schemas.openxmlformats.org/officeDocument/2006/relationships/diagramData" Target="../diagrams/data15.xml"/><Relationship Id="rId12" Type="http://schemas.openxmlformats.org/officeDocument/2006/relationships/diagramData" Target="../diagrams/data16.xml"/><Relationship Id="rId17" Type="http://schemas.openxmlformats.org/officeDocument/2006/relationships/image" Target="../media/image3.png"/><Relationship Id="rId2" Type="http://schemas.openxmlformats.org/officeDocument/2006/relationships/diagramData" Target="../diagrams/data14.xml"/><Relationship Id="rId16" Type="http://schemas.microsoft.com/office/2007/relationships/diagramDrawing" Target="../diagrams/drawing16.xml"/><Relationship Id="rId20" Type="http://schemas.openxmlformats.org/officeDocument/2006/relationships/diagramLayout" Target="../diagrams/layout1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5" Type="http://schemas.openxmlformats.org/officeDocument/2006/relationships/diagramColors" Target="../diagrams/colors16.xml"/><Relationship Id="rId23" Type="http://schemas.microsoft.com/office/2007/relationships/diagramDrawing" Target="../diagrams/drawing17.xml"/><Relationship Id="rId10" Type="http://schemas.openxmlformats.org/officeDocument/2006/relationships/diagramColors" Target="../diagrams/colors15.xml"/><Relationship Id="rId19" Type="http://schemas.openxmlformats.org/officeDocument/2006/relationships/diagramData" Target="../diagrams/data17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Relationship Id="rId14" Type="http://schemas.openxmlformats.org/officeDocument/2006/relationships/diagramQuickStyle" Target="../diagrams/quickStyle16.xml"/><Relationship Id="rId22" Type="http://schemas.openxmlformats.org/officeDocument/2006/relationships/diagramColors" Target="../diagrams/colors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13" Type="http://schemas.openxmlformats.org/officeDocument/2006/relationships/image" Target="../media/image6.jpeg"/><Relationship Id="rId18" Type="http://schemas.openxmlformats.org/officeDocument/2006/relationships/image" Target="../media/image11.jpeg"/><Relationship Id="rId3" Type="http://schemas.openxmlformats.org/officeDocument/2006/relationships/diagramLayout" Target="../diagrams/layout18.xml"/><Relationship Id="rId21" Type="http://schemas.openxmlformats.org/officeDocument/2006/relationships/diagramLayout" Target="../diagrams/layout20.xml"/><Relationship Id="rId7" Type="http://schemas.openxmlformats.org/officeDocument/2006/relationships/diagramData" Target="../diagrams/data19.xml"/><Relationship Id="rId12" Type="http://schemas.openxmlformats.org/officeDocument/2006/relationships/image" Target="../media/image5.jpeg"/><Relationship Id="rId17" Type="http://schemas.openxmlformats.org/officeDocument/2006/relationships/image" Target="../media/image10.jpeg"/><Relationship Id="rId2" Type="http://schemas.openxmlformats.org/officeDocument/2006/relationships/diagramData" Target="../diagrams/data18.xml"/><Relationship Id="rId16" Type="http://schemas.openxmlformats.org/officeDocument/2006/relationships/image" Target="../media/image9.jpeg"/><Relationship Id="rId20" Type="http://schemas.openxmlformats.org/officeDocument/2006/relationships/diagramData" Target="../diagrams/data2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24" Type="http://schemas.microsoft.com/office/2007/relationships/diagramDrawing" Target="../diagrams/drawing20.xml"/><Relationship Id="rId5" Type="http://schemas.openxmlformats.org/officeDocument/2006/relationships/diagramColors" Target="../diagrams/colors18.xml"/><Relationship Id="rId15" Type="http://schemas.openxmlformats.org/officeDocument/2006/relationships/image" Target="../media/image8.emf"/><Relationship Id="rId23" Type="http://schemas.openxmlformats.org/officeDocument/2006/relationships/diagramColors" Target="../diagrams/colors20.xml"/><Relationship Id="rId10" Type="http://schemas.openxmlformats.org/officeDocument/2006/relationships/diagramColors" Target="../diagrams/colors19.xml"/><Relationship Id="rId19" Type="http://schemas.openxmlformats.org/officeDocument/2006/relationships/image" Target="../media/image12.emf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Relationship Id="rId14" Type="http://schemas.openxmlformats.org/officeDocument/2006/relationships/image" Target="../media/image7.png"/><Relationship Id="rId22" Type="http://schemas.openxmlformats.org/officeDocument/2006/relationships/diagramQuickStyle" Target="../diagrams/quickStyle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13" Type="http://schemas.openxmlformats.org/officeDocument/2006/relationships/diagramData" Target="../diagrams/data23.xml"/><Relationship Id="rId18" Type="http://schemas.openxmlformats.org/officeDocument/2006/relationships/image" Target="../media/image14.jpeg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12" Type="http://schemas.openxmlformats.org/officeDocument/2006/relationships/image" Target="../media/image13.jpg"/><Relationship Id="rId17" Type="http://schemas.microsoft.com/office/2007/relationships/diagramDrawing" Target="../diagrams/drawing23.xml"/><Relationship Id="rId2" Type="http://schemas.openxmlformats.org/officeDocument/2006/relationships/diagramData" Target="../diagrams/data21.xml"/><Relationship Id="rId16" Type="http://schemas.openxmlformats.org/officeDocument/2006/relationships/diagramColors" Target="../diagrams/colors2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5" Type="http://schemas.openxmlformats.org/officeDocument/2006/relationships/diagramQuickStyle" Target="../diagrams/quickStyle23.xml"/><Relationship Id="rId10" Type="http://schemas.openxmlformats.org/officeDocument/2006/relationships/diagramColors" Target="../diagrams/colors22.xml"/><Relationship Id="rId19" Type="http://schemas.openxmlformats.org/officeDocument/2006/relationships/image" Target="../media/image15.jpeg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Relationship Id="rId14" Type="http://schemas.openxmlformats.org/officeDocument/2006/relationships/diagramLayout" Target="../diagrams/layout2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5.xml"/><Relationship Id="rId13" Type="http://schemas.openxmlformats.org/officeDocument/2006/relationships/image" Target="../media/image17.jpeg"/><Relationship Id="rId18" Type="http://schemas.microsoft.com/office/2007/relationships/diagramDrawing" Target="../diagrams/drawing26.xml"/><Relationship Id="rId3" Type="http://schemas.openxmlformats.org/officeDocument/2006/relationships/diagramLayout" Target="../diagrams/layout24.xml"/><Relationship Id="rId21" Type="http://schemas.openxmlformats.org/officeDocument/2006/relationships/diagramQuickStyle" Target="../diagrams/quickStyle27.xml"/><Relationship Id="rId7" Type="http://schemas.openxmlformats.org/officeDocument/2006/relationships/image" Target="../media/image16.jpeg"/><Relationship Id="rId12" Type="http://schemas.microsoft.com/office/2007/relationships/diagramDrawing" Target="../diagrams/drawing25.xml"/><Relationship Id="rId17" Type="http://schemas.openxmlformats.org/officeDocument/2006/relationships/diagramColors" Target="../diagrams/colors26.xml"/><Relationship Id="rId2" Type="http://schemas.openxmlformats.org/officeDocument/2006/relationships/diagramData" Target="../diagrams/data24.xml"/><Relationship Id="rId16" Type="http://schemas.openxmlformats.org/officeDocument/2006/relationships/diagramQuickStyle" Target="../diagrams/quickStyle26.xml"/><Relationship Id="rId20" Type="http://schemas.openxmlformats.org/officeDocument/2006/relationships/diagramLayout" Target="../diagrams/layout2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4.xml"/><Relationship Id="rId11" Type="http://schemas.openxmlformats.org/officeDocument/2006/relationships/diagramColors" Target="../diagrams/colors25.xml"/><Relationship Id="rId5" Type="http://schemas.openxmlformats.org/officeDocument/2006/relationships/diagramColors" Target="../diagrams/colors24.xml"/><Relationship Id="rId15" Type="http://schemas.openxmlformats.org/officeDocument/2006/relationships/diagramLayout" Target="../diagrams/layout26.xml"/><Relationship Id="rId23" Type="http://schemas.microsoft.com/office/2007/relationships/diagramDrawing" Target="../diagrams/drawing27.xml"/><Relationship Id="rId10" Type="http://schemas.openxmlformats.org/officeDocument/2006/relationships/diagramQuickStyle" Target="../diagrams/quickStyle25.xml"/><Relationship Id="rId19" Type="http://schemas.openxmlformats.org/officeDocument/2006/relationships/diagramData" Target="../diagrams/data27.xml"/><Relationship Id="rId4" Type="http://schemas.openxmlformats.org/officeDocument/2006/relationships/diagramQuickStyle" Target="../diagrams/quickStyle24.xml"/><Relationship Id="rId9" Type="http://schemas.openxmlformats.org/officeDocument/2006/relationships/diagramLayout" Target="../diagrams/layout25.xml"/><Relationship Id="rId14" Type="http://schemas.openxmlformats.org/officeDocument/2006/relationships/diagramData" Target="../diagrams/data26.xml"/><Relationship Id="rId22" Type="http://schemas.openxmlformats.org/officeDocument/2006/relationships/diagramColors" Target="../diagrams/colors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7" Type="http://schemas.openxmlformats.org/officeDocument/2006/relationships/image" Target="../media/image18.jpe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13009500"/>
              </p:ext>
            </p:extLst>
          </p:nvPr>
        </p:nvGraphicFramePr>
        <p:xfrm>
          <a:off x="685800" y="476672"/>
          <a:ext cx="777240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07199725"/>
              </p:ext>
            </p:extLst>
          </p:nvPr>
        </p:nvGraphicFramePr>
        <p:xfrm>
          <a:off x="2051720" y="4318248"/>
          <a:ext cx="6400800" cy="1126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49781900"/>
              </p:ext>
            </p:extLst>
          </p:nvPr>
        </p:nvGraphicFramePr>
        <p:xfrm>
          <a:off x="4499992" y="6578961"/>
          <a:ext cx="540060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773931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34012680"/>
              </p:ext>
            </p:extLst>
          </p:nvPr>
        </p:nvGraphicFramePr>
        <p:xfrm>
          <a:off x="457200" y="274638"/>
          <a:ext cx="8229600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Варианты расположения датчиков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3509" y="1808008"/>
            <a:ext cx="4038600" cy="11521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Компоновочное решение сводится к размещению датчиков на крыльях БПЛА. </a:t>
            </a:r>
            <a:endParaRPr lang="ru-RU" sz="20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4038600" cy="174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4032448" cy="21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872" y="4077072"/>
            <a:ext cx="4038600" cy="205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верх 1"/>
          <p:cNvSpPr/>
          <p:nvPr/>
        </p:nvSpPr>
        <p:spPr>
          <a:xfrm rot="12600000">
            <a:off x="955082" y="1943286"/>
            <a:ext cx="166643" cy="14187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9600000">
            <a:off x="2004478" y="1951723"/>
            <a:ext cx="138570" cy="20168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9600000">
            <a:off x="3980687" y="2043692"/>
            <a:ext cx="174512" cy="120483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758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80892173"/>
              </p:ext>
            </p:extLst>
          </p:nvPr>
        </p:nvGraphicFramePr>
        <p:xfrm>
          <a:off x="457200" y="274638"/>
          <a:ext cx="8229600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68144" y="4077072"/>
            <a:ext cx="2965581" cy="208002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При этом все магнитные элементы крыльев либо заменяются на немагнитные, либо выносятся в фюзеляж самолета</a:t>
            </a:r>
            <a:endParaRPr lang="ru-R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776"/>
            <a:ext cx="3295238" cy="154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Рисунок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4752528" cy="334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бъект 3"/>
          <p:cNvSpPr txBox="1">
            <a:spLocks/>
          </p:cNvSpPr>
          <p:nvPr/>
        </p:nvSpPr>
        <p:spPr>
          <a:xfrm>
            <a:off x="1115616" y="1412776"/>
            <a:ext cx="3744416" cy="12961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dirty="0"/>
              <a:t>Р</a:t>
            </a:r>
            <a:r>
              <a:rPr lang="ru-RU" sz="2000" dirty="0" smtClean="0"/>
              <a:t>ассматривается возможность замены электродвигателя на компрессионный двигатель внутреннего сгорания </a:t>
            </a:r>
            <a:endParaRPr lang="ru-RU" sz="20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85161494"/>
              </p:ext>
            </p:extLst>
          </p:nvPr>
        </p:nvGraphicFramePr>
        <p:xfrm>
          <a:off x="4499992" y="6578961"/>
          <a:ext cx="540060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682942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ndWin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5371" y="-961118"/>
            <a:ext cx="6669360" cy="896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427996" y="404664"/>
            <a:ext cx="8229600" cy="767520"/>
            <a:chOff x="0" y="5288"/>
            <a:chExt cx="8229600" cy="76752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5288"/>
              <a:ext cx="8229600" cy="7675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37467" y="42755"/>
              <a:ext cx="8154666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Зависимость магнитного поля БПЛА от режима работы электродвигателя</a:t>
              </a:r>
              <a:endParaRPr lang="ru-RU" sz="2400" kern="12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55576" y="5518973"/>
            <a:ext cx="756084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На разных режимах работы двигателя разница измерений магнитного поля на концах крыльев БПЛА изменяется от 0 до 2 </a:t>
            </a:r>
            <a:r>
              <a:rPr lang="ru-RU" dirty="0" err="1" smtClean="0"/>
              <a:t>нТл</a:t>
            </a:r>
            <a:r>
              <a:rPr lang="ru-RU" dirty="0" smtClean="0"/>
              <a:t>. </a:t>
            </a:r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685161494"/>
              </p:ext>
            </p:extLst>
          </p:nvPr>
        </p:nvGraphicFramePr>
        <p:xfrm>
          <a:off x="4499992" y="6578961"/>
          <a:ext cx="540060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6213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27996" y="404664"/>
            <a:ext cx="8229600" cy="767520"/>
            <a:chOff x="0" y="5288"/>
            <a:chExt cx="8229600" cy="76752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5288"/>
              <a:ext cx="8229600" cy="7675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37467" y="42755"/>
              <a:ext cx="8154666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 smtClean="0"/>
                <a:t>ПЛАНИРУЕМЫЕ ТЕХНИЧЕСКИЕ ХАРАКТЕРИСТИКИ</a:t>
              </a:r>
              <a:endParaRPr lang="ru-RU" sz="2800" dirty="0" smtClean="0"/>
            </a:p>
          </p:txBody>
        </p:sp>
      </p:grp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685161494"/>
              </p:ext>
            </p:extLst>
          </p:nvPr>
        </p:nvGraphicFramePr>
        <p:xfrm>
          <a:off x="4499992" y="6578961"/>
          <a:ext cx="540060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5825390"/>
              </p:ext>
            </p:extLst>
          </p:nvPr>
        </p:nvGraphicFramePr>
        <p:xfrm>
          <a:off x="465463" y="1556792"/>
          <a:ext cx="8427017" cy="4893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31719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27996" y="404664"/>
            <a:ext cx="8229600" cy="767520"/>
            <a:chOff x="0" y="5288"/>
            <a:chExt cx="8229600" cy="76752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5288"/>
              <a:ext cx="8229600" cy="7675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37467" y="42755"/>
              <a:ext cx="8154666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dirty="0" smtClean="0"/>
                <a:t>ЭКОНОМИКА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55576" y="5602014"/>
            <a:ext cx="756084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Очевидно удешевление работ по сравнению с традиционной аэромагнитной съемкой за счет снижения расходов на производственный авиационный транспорт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023376"/>
              </p:ext>
            </p:extLst>
          </p:nvPr>
        </p:nvGraphicFramePr>
        <p:xfrm>
          <a:off x="611560" y="1340768"/>
          <a:ext cx="7864553" cy="411861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885795"/>
                <a:gridCol w="1442098"/>
                <a:gridCol w="1536660"/>
              </a:tblGrid>
              <a:tr h="4286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Сравнение стоимости работ на аэромагнитную съемку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r>
                        <a:rPr lang="ru-RU" sz="1400" b="1" u="none" strike="noStrike" dirty="0">
                          <a:effectLst/>
                        </a:rPr>
                        <a:t>масштаб 1:10 000, объем работ 2 000 </a:t>
                      </a:r>
                      <a:r>
                        <a:rPr lang="ru-RU" sz="1400" b="1" u="none" strike="noStrike" dirty="0" err="1">
                          <a:effectLst/>
                        </a:rPr>
                        <a:t>кв.км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Расходы по проекту, </a:t>
                      </a:r>
                      <a:r>
                        <a:rPr lang="ru-RU" sz="1400" u="none" strike="noStrike" dirty="0" err="1">
                          <a:effectLst/>
                        </a:rPr>
                        <a:t>млн.руб</a:t>
                      </a:r>
                      <a:r>
                        <a:rPr lang="ru-RU" sz="1400" u="none" strike="noStrike" dirty="0">
                          <a:effectLst/>
                        </a:rPr>
                        <a:t>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самолет АН-3*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БПЛА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85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Собственно-геологоразведочные работы:</a:t>
                      </a:r>
                      <a:br>
                        <a:rPr lang="ru-RU" sz="1400" u="none" strike="noStrike">
                          <a:effectLst/>
                        </a:rPr>
                      </a:br>
                      <a:r>
                        <a:rPr lang="ru-RU" sz="1400" u="none" strike="noStrike">
                          <a:effectLst/>
                        </a:rPr>
                        <a:t>полевые работы, их организация и ликвидация, </a:t>
                      </a:r>
                      <a:br>
                        <a:rPr lang="ru-RU" sz="1400" u="none" strike="noStrike">
                          <a:effectLst/>
                        </a:rPr>
                      </a:br>
                      <a:r>
                        <a:rPr lang="ru-RU" sz="1400" u="none" strike="noStrike">
                          <a:effectLst/>
                        </a:rPr>
                        <a:t>камеральные работы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6,2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6,2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5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Производственный авиационный транспорт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</a:rPr>
                        <a:t>22,2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</a:rPr>
                        <a:t>3,4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00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Накладные расходы, плановые </a:t>
                      </a:r>
                      <a:r>
                        <a:rPr lang="ru-RU" sz="1400" u="none" strike="noStrike" dirty="0" err="1">
                          <a:effectLst/>
                        </a:rPr>
                        <a:t>наколения</a:t>
                      </a:r>
                      <a:r>
                        <a:rPr lang="ru-RU" sz="1400" u="none" strike="noStrike" dirty="0">
                          <a:effectLst/>
                        </a:rPr>
                        <a:t>, затраты на транспортировку персонала, полевое довольствие и аренду помещений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1,8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1,8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530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Итого: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</a:rPr>
                        <a:t>30,2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</a:rPr>
                        <a:t>11,3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57225">
                <a:tc gridSpan="3"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 smtClean="0">
                          <a:effectLst/>
                        </a:rPr>
                        <a:t>*сметная </a:t>
                      </a:r>
                      <a:r>
                        <a:rPr lang="ru-RU" sz="1400" u="none" strike="noStrike" dirty="0">
                          <a:effectLst/>
                        </a:rPr>
                        <a:t>стоимость аэромагнитных работ масштаба 1:10 000 с целью выделения локальных магнитных аномалий трубочного типа в рамках поисковых работ на выявление нетрадиционных для России месторождений алмазов триасового возраста на севере </a:t>
                      </a:r>
                      <a:r>
                        <a:rPr lang="ru-RU" sz="1400" u="none" strike="noStrike" dirty="0" err="1">
                          <a:effectLst/>
                        </a:rPr>
                        <a:t>Оленекского</a:t>
                      </a:r>
                      <a:r>
                        <a:rPr lang="ru-RU" sz="1400" u="none" strike="noStrike" dirty="0">
                          <a:effectLst/>
                        </a:rPr>
                        <a:t> поднятия (Республика Саха (Якутия),  2013г.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500789269"/>
              </p:ext>
            </p:extLst>
          </p:nvPr>
        </p:nvGraphicFramePr>
        <p:xfrm>
          <a:off x="4499992" y="6578961"/>
          <a:ext cx="540060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359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066177112"/>
              </p:ext>
            </p:extLst>
          </p:nvPr>
        </p:nvGraphicFramePr>
        <p:xfrm>
          <a:off x="4499992" y="6578961"/>
          <a:ext cx="540060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07175422"/>
              </p:ext>
            </p:extLst>
          </p:nvPr>
        </p:nvGraphicFramePr>
        <p:xfrm>
          <a:off x="4499992" y="3789040"/>
          <a:ext cx="4541467" cy="2805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479" y="0"/>
            <a:ext cx="5039521" cy="3861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" y="3910104"/>
            <a:ext cx="4421844" cy="2947896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 rot="19340175">
            <a:off x="267579" y="1197330"/>
            <a:ext cx="3982357" cy="2176652"/>
            <a:chOff x="0" y="5288"/>
            <a:chExt cx="8229600" cy="76752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5288"/>
              <a:ext cx="8229600" cy="7675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37467" y="42755"/>
              <a:ext cx="8154666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800" dirty="0" smtClean="0"/>
                <a:t>Спасибо за внимание!</a:t>
              </a:r>
              <a:endParaRPr lang="ru-RU" sz="48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95961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20891625"/>
              </p:ext>
            </p:extLst>
          </p:nvPr>
        </p:nvGraphicFramePr>
        <p:xfrm>
          <a:off x="457200" y="188640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961566"/>
              </p:ext>
            </p:extLst>
          </p:nvPr>
        </p:nvGraphicFramePr>
        <p:xfrm>
          <a:off x="457200" y="1600201"/>
          <a:ext cx="8229600" cy="1036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666810"/>
              </p:ext>
            </p:extLst>
          </p:nvPr>
        </p:nvGraphicFramePr>
        <p:xfrm>
          <a:off x="539552" y="2708920"/>
          <a:ext cx="8136903" cy="187220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40160"/>
                <a:gridCol w="2221446"/>
                <a:gridCol w="1559574"/>
                <a:gridCol w="1423958"/>
                <a:gridCol w="1491765"/>
              </a:tblGrid>
              <a:tr h="544035"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Объем</a:t>
                      </a:r>
                    </a:p>
                    <a:p>
                      <a:pPr algn="ctr"/>
                      <a:r>
                        <a:rPr lang="ru-RU" dirty="0" smtClean="0"/>
                        <a:t>финансирования,</a:t>
                      </a:r>
                    </a:p>
                    <a:p>
                      <a:pPr algn="ctr"/>
                      <a:r>
                        <a:rPr lang="ru-RU" dirty="0" smtClean="0"/>
                        <a:t>млн. руб.</a:t>
                      </a:r>
                      <a:endParaRPr lang="ru-RU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 anchor="ctr"/>
                </a:tc>
              </a:tr>
              <a:tr h="6315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Средства</a:t>
                      </a:r>
                      <a:r>
                        <a:rPr lang="ru-RU" b="1" baseline="0" dirty="0" smtClean="0"/>
                        <a:t> субсидии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20,0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10,0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10,0</a:t>
                      </a:r>
                      <a:endParaRPr lang="ru-RU" b="1" dirty="0"/>
                    </a:p>
                  </a:txBody>
                  <a:tcPr anchor="ctr"/>
                </a:tc>
              </a:tr>
              <a:tr h="69664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Внебюджетные средства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20,0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10,0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10,0</a:t>
                      </a:r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45016545"/>
              </p:ext>
            </p:extLst>
          </p:nvPr>
        </p:nvGraphicFramePr>
        <p:xfrm>
          <a:off x="467544" y="4725144"/>
          <a:ext cx="822960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170590059"/>
              </p:ext>
            </p:extLst>
          </p:nvPr>
        </p:nvGraphicFramePr>
        <p:xfrm>
          <a:off x="4499992" y="6578961"/>
          <a:ext cx="540060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1943936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91859905"/>
              </p:ext>
            </p:extLst>
          </p:nvPr>
        </p:nvGraphicFramePr>
        <p:xfrm>
          <a:off x="457200" y="260648"/>
          <a:ext cx="8229600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410006"/>
              </p:ext>
            </p:extLst>
          </p:nvPr>
        </p:nvGraphicFramePr>
        <p:xfrm>
          <a:off x="457200" y="692696"/>
          <a:ext cx="8229600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56515307"/>
              </p:ext>
            </p:extLst>
          </p:nvPr>
        </p:nvGraphicFramePr>
        <p:xfrm>
          <a:off x="467544" y="2553866"/>
          <a:ext cx="8229600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544" y="2985914"/>
            <a:ext cx="8208912" cy="35394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1 </a:t>
            </a:r>
            <a:r>
              <a:rPr lang="ru-RU" sz="1600" b="1" dirty="0" smtClean="0"/>
              <a:t>Метод</a:t>
            </a:r>
            <a:r>
              <a:rPr lang="ru-RU" sz="1600" dirty="0" smtClean="0"/>
              <a:t> комплексного дистанционного мониторинга природных и техногенных сред с применением беспилотного комплекса дистанционного мониторинга (далее БКДМ).</a:t>
            </a:r>
          </a:p>
          <a:p>
            <a:r>
              <a:rPr lang="ru-RU" sz="1600" dirty="0"/>
              <a:t>2</a:t>
            </a:r>
            <a:r>
              <a:rPr lang="ru-RU" sz="1600" dirty="0" smtClean="0"/>
              <a:t> </a:t>
            </a:r>
            <a:r>
              <a:rPr lang="ru-RU" sz="1600" b="1" dirty="0"/>
              <a:t>Методика</a:t>
            </a:r>
            <a:r>
              <a:rPr lang="ru-RU" sz="1600" dirty="0"/>
              <a:t> комплексного дистанционного мониторинга природных и техногенных </a:t>
            </a:r>
            <a:r>
              <a:rPr lang="ru-RU" sz="1600" dirty="0" smtClean="0"/>
              <a:t>сред оптическими </a:t>
            </a:r>
            <a:r>
              <a:rPr lang="ru-RU" sz="1600" dirty="0"/>
              <a:t>и магнитометрическими методами с применением БКДМ, в том числе:</a:t>
            </a:r>
          </a:p>
          <a:p>
            <a:pPr marL="271463"/>
            <a:r>
              <a:rPr lang="ru-RU" sz="1600" dirty="0"/>
              <a:t>а) методические рекомендации по проведению магнитометрической съемки </a:t>
            </a:r>
            <a:r>
              <a:rPr lang="ru-RU" sz="1600" dirty="0" smtClean="0"/>
              <a:t>с использованием </a:t>
            </a:r>
            <a:r>
              <a:rPr lang="ru-RU" sz="1600" dirty="0"/>
              <a:t>БКДМ</a:t>
            </a:r>
            <a:r>
              <a:rPr lang="ru-RU" sz="1600" dirty="0" smtClean="0"/>
              <a:t>; б</a:t>
            </a:r>
            <a:r>
              <a:rPr lang="ru-RU" sz="1600" dirty="0"/>
              <a:t>) методические рекомендации по проведению мультиспектральной съемки </a:t>
            </a:r>
            <a:r>
              <a:rPr lang="ru-RU" sz="1600" dirty="0" smtClean="0"/>
              <a:t>с использованием </a:t>
            </a:r>
            <a:r>
              <a:rPr lang="ru-RU" sz="1600" dirty="0"/>
              <a:t>БКДМ.</a:t>
            </a:r>
          </a:p>
          <a:p>
            <a:r>
              <a:rPr lang="ru-RU" sz="1600" dirty="0"/>
              <a:t>3</a:t>
            </a:r>
            <a:r>
              <a:rPr lang="ru-RU" sz="1600" dirty="0" smtClean="0"/>
              <a:t> </a:t>
            </a:r>
            <a:r>
              <a:rPr lang="ru-RU" sz="1600" b="1" dirty="0"/>
              <a:t>Алгоритмы </a:t>
            </a:r>
            <a:r>
              <a:rPr lang="ru-RU" sz="1600" dirty="0"/>
              <a:t>обработки и визуализации данных измерений магнитного поля </a:t>
            </a:r>
            <a:r>
              <a:rPr lang="ru-RU" sz="1600" dirty="0" smtClean="0"/>
              <a:t>Земли (</a:t>
            </a:r>
            <a:r>
              <a:rPr lang="ru-RU" sz="1600" dirty="0"/>
              <a:t>МПЗ).</a:t>
            </a:r>
          </a:p>
          <a:p>
            <a:r>
              <a:rPr lang="ru-RU" sz="1600" dirty="0"/>
              <a:t>4</a:t>
            </a:r>
            <a:r>
              <a:rPr lang="ru-RU" sz="1600" dirty="0" smtClean="0"/>
              <a:t> </a:t>
            </a:r>
            <a:r>
              <a:rPr lang="ru-RU" sz="1600" b="1" dirty="0" smtClean="0"/>
              <a:t>Экспериментальный </a:t>
            </a:r>
            <a:r>
              <a:rPr lang="ru-RU" sz="1600" b="1" dirty="0"/>
              <a:t>образец </a:t>
            </a:r>
            <a:r>
              <a:rPr lang="ru-RU" sz="1600" dirty="0" smtClean="0"/>
              <a:t>высокоточного </a:t>
            </a:r>
            <a:r>
              <a:rPr lang="ru-RU" sz="1600" dirty="0"/>
              <a:t>БКДМ.</a:t>
            </a:r>
          </a:p>
          <a:p>
            <a:pPr marL="271463" indent="-271463"/>
            <a:r>
              <a:rPr lang="ru-RU" sz="1600" dirty="0"/>
              <a:t>5</a:t>
            </a:r>
            <a:r>
              <a:rPr lang="ru-RU" sz="1600" dirty="0" smtClean="0"/>
              <a:t> </a:t>
            </a:r>
            <a:r>
              <a:rPr lang="ru-RU" sz="1600" b="1" dirty="0"/>
              <a:t>Программный комплекс </a:t>
            </a:r>
            <a:r>
              <a:rPr lang="ru-RU" sz="1600" dirty="0" smtClean="0"/>
              <a:t>для </a:t>
            </a:r>
            <a:r>
              <a:rPr lang="ru-RU" sz="1600" dirty="0"/>
              <a:t>обработки и визуализации </a:t>
            </a:r>
            <a:r>
              <a:rPr lang="ru-RU" sz="1600" dirty="0" smtClean="0"/>
              <a:t>получаемых данных </a:t>
            </a:r>
            <a:r>
              <a:rPr lang="ru-RU" sz="1600" dirty="0"/>
              <a:t>мультиспектральной оптической и </a:t>
            </a:r>
            <a:r>
              <a:rPr lang="ru-RU" sz="1600" dirty="0" smtClean="0"/>
              <a:t>магнитометрической </a:t>
            </a:r>
            <a:r>
              <a:rPr lang="ru-RU" sz="1600" dirty="0"/>
              <a:t>съемки с </a:t>
            </a:r>
            <a:r>
              <a:rPr lang="ru-RU" sz="1600" dirty="0" smtClean="0"/>
              <a:t>использованием ЭО </a:t>
            </a:r>
            <a:r>
              <a:rPr lang="ru-RU" sz="1600" dirty="0"/>
              <a:t>БКДМ.</a:t>
            </a:r>
          </a:p>
          <a:p>
            <a:pPr marL="271463" indent="-271463"/>
            <a:r>
              <a:rPr lang="ru-RU" sz="1600" dirty="0" smtClean="0"/>
              <a:t>6 </a:t>
            </a:r>
            <a:r>
              <a:rPr lang="ru-RU" sz="1600" b="1" dirty="0" smtClean="0"/>
              <a:t>Рекомендации </a:t>
            </a:r>
            <a:r>
              <a:rPr lang="ru-RU" sz="1600" dirty="0"/>
              <a:t>по использованию результатов, проведенных ПНИ в реальном </a:t>
            </a:r>
            <a:r>
              <a:rPr lang="ru-RU" sz="1600" dirty="0" smtClean="0"/>
              <a:t>секторе экономики</a:t>
            </a:r>
            <a:r>
              <a:rPr lang="ru-RU" sz="1600" dirty="0"/>
              <a:t>, а также в дальнейших исследованиях и разработках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170590059"/>
              </p:ext>
            </p:extLst>
          </p:nvPr>
        </p:nvGraphicFramePr>
        <p:xfrm>
          <a:off x="4499992" y="6578961"/>
          <a:ext cx="540060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131867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ru-RU" sz="2400" dirty="0" smtClean="0"/>
              <a:t>ОСНОВНЫЕ ПОДХОДЫ К РЕШЕНИЮ ЗАДАЧИ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960" y="1991225"/>
            <a:ext cx="2730236" cy="204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\\STORAGE-NAS-1\Marketing\2014\ГЕОСКАН\1. АФК_ГЕОСКАН\3. Фото\Geoscan_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52736"/>
            <a:ext cx="2101456" cy="111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1920" y="1270672"/>
            <a:ext cx="4006931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/>
              <a:t>Беспилотный летательный аппарат «Геоскан-200»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355976" y="2199785"/>
            <a:ext cx="324762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/>
              <a:t>Квантовый магнитометрический датчик</a:t>
            </a:r>
            <a:endParaRPr lang="ru-RU" sz="1400" dirty="0"/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7956376" y="1270672"/>
            <a:ext cx="720080" cy="1222224"/>
          </a:xfrm>
          <a:prstGeom prst="curvedLeftArrow">
            <a:avLst>
              <a:gd name="adj1" fmla="val 25000"/>
              <a:gd name="adj2" fmla="val 50000"/>
              <a:gd name="adj3" fmla="val 2651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2808" y="1743284"/>
            <a:ext cx="1876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«</a:t>
            </a:r>
            <a:r>
              <a:rPr lang="ru-RU" sz="1200" b="1" dirty="0" err="1" smtClean="0">
                <a:solidFill>
                  <a:srgbClr val="C00000"/>
                </a:solidFill>
              </a:rPr>
              <a:t>Демагнитизация</a:t>
            </a:r>
            <a:r>
              <a:rPr lang="ru-RU" sz="1200" b="1" dirty="0" smtClean="0">
                <a:solidFill>
                  <a:srgbClr val="C00000"/>
                </a:solidFill>
              </a:rPr>
              <a:t>» БПЛА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 rot="9942690">
            <a:off x="1255304" y="2090240"/>
            <a:ext cx="720080" cy="1222224"/>
          </a:xfrm>
          <a:prstGeom prst="curvedLeftArrow">
            <a:avLst>
              <a:gd name="adj1" fmla="val 25000"/>
              <a:gd name="adj2" fmla="val 50000"/>
              <a:gd name="adj3" fmla="val 265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148" y="3243919"/>
            <a:ext cx="2059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Подбор оптимального для </a:t>
            </a: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установки на БПЛА датчика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085312">
            <a:off x="771480" y="1553811"/>
            <a:ext cx="2411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Оптимизация компоновки БКДМ</a:t>
            </a: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558152049"/>
              </p:ext>
            </p:extLst>
          </p:nvPr>
        </p:nvGraphicFramePr>
        <p:xfrm>
          <a:off x="5049958" y="2602659"/>
          <a:ext cx="3563676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95536" y="4293096"/>
            <a:ext cx="8424936" cy="203132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dirty="0"/>
              <a:t>Задача данного проекта – достигнуть точности съемки, обеспечивающей погрешность </a:t>
            </a:r>
            <a:r>
              <a:rPr lang="ru-RU" dirty="0" smtClean="0"/>
              <a:t>измерений модуля полного вектора магнитного поля </a:t>
            </a:r>
            <a:r>
              <a:rPr lang="ru-RU" dirty="0"/>
              <a:t>не более 2 </a:t>
            </a:r>
            <a:r>
              <a:rPr lang="ru-RU" dirty="0" err="1" smtClean="0"/>
              <a:t>нТл</a:t>
            </a:r>
            <a:r>
              <a:rPr lang="ru-RU" dirty="0" smtClean="0"/>
              <a:t>  за счет:</a:t>
            </a:r>
          </a:p>
          <a:p>
            <a:pPr marL="560070" lvl="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Комплексной адаптации БПЛА и магнитного датчика для проведения магнитной съемки; </a:t>
            </a:r>
            <a:endParaRPr lang="ru-RU" dirty="0"/>
          </a:p>
          <a:p>
            <a:pPr marL="56007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Оптимизации компоновки комплекса;</a:t>
            </a:r>
          </a:p>
          <a:p>
            <a:pPr marL="56007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Разработки методики магнитной съемки. </a:t>
            </a:r>
            <a:endParaRPr lang="ru-RU" dirty="0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170590059"/>
              </p:ext>
            </p:extLst>
          </p:nvPr>
        </p:nvGraphicFramePr>
        <p:xfrm>
          <a:off x="4499992" y="6578961"/>
          <a:ext cx="540060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282876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750325907"/>
              </p:ext>
            </p:extLst>
          </p:nvPr>
        </p:nvGraphicFramePr>
        <p:xfrm>
          <a:off x="467544" y="274638"/>
          <a:ext cx="8219256" cy="706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298487761"/>
              </p:ext>
            </p:extLst>
          </p:nvPr>
        </p:nvGraphicFramePr>
        <p:xfrm>
          <a:off x="4788024" y="1412776"/>
          <a:ext cx="396044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466205571"/>
              </p:ext>
            </p:extLst>
          </p:nvPr>
        </p:nvGraphicFramePr>
        <p:xfrm>
          <a:off x="467544" y="4149080"/>
          <a:ext cx="3960440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4038600" cy="2271712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904952"/>
            <a:ext cx="4038600" cy="2692400"/>
          </a:xfr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85161494"/>
              </p:ext>
            </p:extLst>
          </p:nvPr>
        </p:nvGraphicFramePr>
        <p:xfrm>
          <a:off x="4499992" y="6578961"/>
          <a:ext cx="540060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4182463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19580439"/>
              </p:ext>
            </p:extLst>
          </p:nvPr>
        </p:nvGraphicFramePr>
        <p:xfrm>
          <a:off x="467544" y="274638"/>
          <a:ext cx="8219256" cy="706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858394911"/>
              </p:ext>
            </p:extLst>
          </p:nvPr>
        </p:nvGraphicFramePr>
        <p:xfrm>
          <a:off x="395536" y="4293096"/>
          <a:ext cx="396044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7" name="Рисунок 34" descr="&amp;Pcy;&amp;Kcy;&amp;Mcy;-1&amp;ncy;&amp;ocy;&amp;vcy;&amp;ycy;&amp;jcy;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92" y="2746728"/>
            <a:ext cx="2048229" cy="97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3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28800"/>
            <a:ext cx="2144088" cy="160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Рисунок 6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5133568" cy="166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Рисунок 7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647" y="2636913"/>
            <a:ext cx="2204245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Рисунок 25" descr="http://www.nvlaboratory.spb.ru/images/0391-204s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15183"/>
            <a:ext cx="830331" cy="79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Рисунок 22" descr="http://www.cmt-gmbh.de/Produkte/Magnetometer/Images/TFM100_gross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41822"/>
            <a:ext cx="2880320" cy="1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Рисунок 23" descr="G-824A Suprema-C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126004"/>
            <a:ext cx="2448272" cy="108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Рисунок 4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943" y="5445224"/>
            <a:ext cx="1669610" cy="101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685161494"/>
              </p:ext>
            </p:extLst>
          </p:nvPr>
        </p:nvGraphicFramePr>
        <p:xfrm>
          <a:off x="4499992" y="6578961"/>
          <a:ext cx="540060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  <p:extLst>
      <p:ext uri="{BB962C8B-B14F-4D97-AF65-F5344CB8AC3E}">
        <p14:creationId xmlns:p14="http://schemas.microsoft.com/office/powerpoint/2010/main" val="1527493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418222461"/>
              </p:ext>
            </p:extLst>
          </p:nvPr>
        </p:nvGraphicFramePr>
        <p:xfrm>
          <a:off x="467544" y="274638"/>
          <a:ext cx="8219256" cy="706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373069855"/>
              </p:ext>
            </p:extLst>
          </p:nvPr>
        </p:nvGraphicFramePr>
        <p:xfrm>
          <a:off x="5004048" y="2708920"/>
          <a:ext cx="3960440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394634"/>
            <a:ext cx="3384376" cy="2039167"/>
          </a:xfr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85161494"/>
              </p:ext>
            </p:extLst>
          </p:nvPr>
        </p:nvGraphicFramePr>
        <p:xfrm>
          <a:off x="4499992" y="6578961"/>
          <a:ext cx="540060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052736"/>
            <a:ext cx="2750173" cy="15503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3989856" cy="481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23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564705825"/>
              </p:ext>
            </p:extLst>
          </p:nvPr>
        </p:nvGraphicFramePr>
        <p:xfrm>
          <a:off x="467544" y="274638"/>
          <a:ext cx="8219256" cy="706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G:\081\Этап 1\Фото БПЛА\S1310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96044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601589287"/>
              </p:ext>
            </p:extLst>
          </p:nvPr>
        </p:nvGraphicFramePr>
        <p:xfrm>
          <a:off x="4788024" y="1412776"/>
          <a:ext cx="3960440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99" y="3356992"/>
            <a:ext cx="4032447" cy="3024336"/>
          </a:xfrm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450063652"/>
              </p:ext>
            </p:extLst>
          </p:nvPr>
        </p:nvGraphicFramePr>
        <p:xfrm>
          <a:off x="611560" y="4904000"/>
          <a:ext cx="3960440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85161494"/>
              </p:ext>
            </p:extLst>
          </p:nvPr>
        </p:nvGraphicFramePr>
        <p:xfrm>
          <a:off x="4499992" y="6578961"/>
          <a:ext cx="5400600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3861361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96535873"/>
              </p:ext>
            </p:extLst>
          </p:nvPr>
        </p:nvGraphicFramePr>
        <p:xfrm>
          <a:off x="457200" y="274638"/>
          <a:ext cx="8229600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811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Полученные результаты позволяют определить три наиболее эффективные компоновки экспериментального образца беспилотного комплекса дистанционного мониторинга природных и техногенных сред:</a:t>
            </a:r>
          </a:p>
          <a:p>
            <a:pPr marL="0" indent="0">
              <a:buNone/>
            </a:pPr>
            <a:r>
              <a:rPr lang="ru-RU" sz="1600" dirty="0" smtClean="0"/>
              <a:t>1 – с расположением магнитометрических датчиков на крыльях БПЛА</a:t>
            </a:r>
          </a:p>
          <a:p>
            <a:pPr marL="0" indent="0">
              <a:buNone/>
            </a:pPr>
            <a:r>
              <a:rPr lang="ru-RU" sz="1600" dirty="0" smtClean="0"/>
              <a:t>2 – с выносом магнитометрического датчика на 30 см перед БПЛА</a:t>
            </a:r>
          </a:p>
          <a:p>
            <a:pPr marL="0" indent="0">
              <a:buNone/>
            </a:pPr>
            <a:r>
              <a:rPr lang="ru-RU" sz="1600" dirty="0" smtClean="0"/>
              <a:t>3 – с расположением магнитометрического датчика в выносной гондоле, буксируемой БПЛА на расстоянии не менее 1,5 м от двигателя БПЛА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Расположение датчиков на крыльях позволяет частично компенсировать магнитное поле БПЛА</a:t>
            </a:r>
            <a:endParaRPr lang="ru-RU" sz="1600" dirty="0"/>
          </a:p>
        </p:txBody>
      </p:sp>
      <p:pic>
        <p:nvPicPr>
          <p:cNvPr id="5" name="Объект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417227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984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1456</TotalTime>
  <Words>929</Words>
  <Application>Microsoft Office PowerPoint</Application>
  <PresentationFormat>Экран (4:3)</PresentationFormat>
  <Paragraphs>112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ОСНОВНЫЕ ПОДХОДЫ К РЕШЕНИЮ 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СОГЛАШЕНИЕ № 14.607.21.0081 О ПРЕДОСТАВЛЕНИИ СУБСИДИИ</dc:title>
  <dc:creator>-</dc:creator>
  <cp:lastModifiedBy>-</cp:lastModifiedBy>
  <cp:revision>47</cp:revision>
  <dcterms:created xsi:type="dcterms:W3CDTF">2014-11-17T15:40:15Z</dcterms:created>
  <dcterms:modified xsi:type="dcterms:W3CDTF">2015-04-06T15:39:15Z</dcterms:modified>
</cp:coreProperties>
</file>