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56" r:id="rId3"/>
    <p:sldId id="262" r:id="rId4"/>
    <p:sldId id="268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1" autoAdjust="0"/>
    <p:restoredTop sz="84379" autoAdjust="0"/>
  </p:normalViewPr>
  <p:slideViewPr>
    <p:cSldViewPr>
      <p:cViewPr varScale="1">
        <p:scale>
          <a:sx n="68" d="100"/>
          <a:sy n="68" d="100"/>
        </p:scale>
        <p:origin x="48" y="154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"/>
    </p:cViewPr>
  </p:sorterViewPr>
  <p:notesViewPr>
    <p:cSldViewPr>
      <p:cViewPr varScale="1">
        <p:scale>
          <a:sx n="82" d="100"/>
          <a:sy n="82" d="100"/>
        </p:scale>
        <p:origin x="20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11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5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0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3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00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73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6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5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5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5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02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7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8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3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9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1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10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8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EditPoints="1"/>
          </p:cNvSpPr>
          <p:nvPr/>
        </p:nvSpPr>
        <p:spPr bwMode="auto">
          <a:xfrm>
            <a:off x="-3175" y="12700"/>
            <a:ext cx="12192000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07.04.2015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ru-RU" smtClean="0"/>
              <a:pPr/>
              <a:t>07.04.2015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wmv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545454">
                    <a:lumMod val="50000"/>
                  </a:srgbClr>
                </a:solidFill>
              </a:rPr>
              <a:t>Интерактивные электронные карты геологического </a:t>
            </a:r>
            <a:r>
              <a:rPr lang="ru-RU" dirty="0" smtClean="0">
                <a:solidFill>
                  <a:srgbClr val="545454">
                    <a:lumMod val="50000"/>
                  </a:srgbClr>
                </a:solidFill>
              </a:rPr>
              <a:t>содержания</a:t>
            </a:r>
            <a:endParaRPr lang="ru-RU" sz="4400" b="0" i="0" baseline="0" dirty="0">
              <a:solidFill>
                <a:srgbClr val="545454">
                  <a:lumMod val="50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545454"/>
                </a:solidFill>
              </a:rPr>
              <a:t>Новые </a:t>
            </a:r>
            <a:r>
              <a:rPr lang="ru-RU" dirty="0">
                <a:solidFill>
                  <a:srgbClr val="545454"/>
                </a:solidFill>
              </a:rPr>
              <a:t>возможности использования информации</a:t>
            </a:r>
            <a:endParaRPr lang="ru-RU" sz="2000" b="0" i="0" dirty="0">
              <a:solidFill>
                <a:srgbClr val="545454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598468" y="6324600"/>
            <a:ext cx="5446341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i="1" dirty="0" err="1" smtClean="0">
                <a:solidFill>
                  <a:srgbClr val="545454"/>
                </a:solidFill>
              </a:rPr>
              <a:t>К.В.Флоренский</a:t>
            </a:r>
            <a:r>
              <a:rPr lang="ru-RU" i="1" dirty="0" smtClean="0">
                <a:solidFill>
                  <a:srgbClr val="545454"/>
                </a:solidFill>
              </a:rPr>
              <a:t>, ФГУНПП «Аэрогеология»</a:t>
            </a:r>
            <a:endParaRPr lang="ru-RU" i="1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Упрощение </a:t>
            </a:r>
            <a:r>
              <a:rPr lang="ru-RU" sz="3200" dirty="0" smtClean="0"/>
              <a:t>доступа (новый регламент)</a:t>
            </a:r>
            <a:endParaRPr lang="ru-RU" sz="3200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217614" y="2204864"/>
            <a:ext cx="3076598" cy="4392488"/>
          </a:xfrm>
        </p:spPr>
        <p:txBody>
          <a:bodyPr>
            <a:normAutofit/>
          </a:bodyPr>
          <a:lstStyle/>
          <a:p>
            <a:pPr marL="45720" indent="0" defTabSz="450850">
              <a:buNone/>
            </a:pPr>
            <a:r>
              <a:rPr lang="ru-RU" dirty="0"/>
              <a:t>•	</a:t>
            </a:r>
            <a:r>
              <a:rPr lang="ru-RU" dirty="0" smtClean="0"/>
              <a:t>Вход по </a:t>
            </a:r>
            <a:r>
              <a:rPr lang="en-US" dirty="0" smtClean="0"/>
              <a:t>IP-</a:t>
            </a:r>
            <a:r>
              <a:rPr lang="ru-RU" dirty="0" smtClean="0"/>
              <a:t>адресу</a:t>
            </a:r>
            <a:endParaRPr lang="ru-RU" dirty="0"/>
          </a:p>
          <a:p>
            <a:pPr marL="45720" indent="0" defTabSz="450850">
              <a:buNone/>
            </a:pPr>
            <a:r>
              <a:rPr lang="ru-RU" dirty="0"/>
              <a:t>•	</a:t>
            </a:r>
            <a:r>
              <a:rPr lang="ru-RU" dirty="0" smtClean="0"/>
              <a:t>Доступ для нерезидентов РФ  </a:t>
            </a:r>
            <a:endParaRPr lang="ru-RU" dirty="0"/>
          </a:p>
          <a:p>
            <a:pPr marL="45720" indent="0" defTabSz="450850">
              <a:buNone/>
            </a:pPr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dirty="0" smtClean="0"/>
              <a:t>Интеграция с единой системой доступа (след. слайд)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1268760"/>
            <a:ext cx="5137026" cy="2669060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550" y="2166895"/>
            <a:ext cx="3694094" cy="4430458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8182644" y="2166895"/>
            <a:ext cx="2232248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8182644" y="3937820"/>
            <a:ext cx="3768874" cy="2659532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414892" y="2166895"/>
            <a:ext cx="1440160" cy="1770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Прямоугольник 13"/>
          <p:cNvSpPr/>
          <p:nvPr/>
        </p:nvSpPr>
        <p:spPr>
          <a:xfrm>
            <a:off x="4488550" y="2166895"/>
            <a:ext cx="3694094" cy="4430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7735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Интеграция с единой системой доступа</a:t>
            </a:r>
            <a:endParaRPr lang="ru-RU" sz="3200" dirty="0"/>
          </a:p>
        </p:txBody>
      </p:sp>
      <p:pic>
        <p:nvPicPr>
          <p:cNvPr id="1025" name="Picture 1" descr="https://auth.mineral.ru/oauthserver/Content/Images/UAS%20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88" y="42210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14091" y="3633382"/>
            <a:ext cx="10366034" cy="7324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" defTabSz="45085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None/>
            </a:pPr>
            <a:endParaRPr lang="ru-RU" altLang="ru-RU" sz="2400" dirty="0"/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217614" y="1484784"/>
            <a:ext cx="8261174" cy="5373216"/>
          </a:xfrm>
        </p:spPr>
        <p:txBody>
          <a:bodyPr>
            <a:normAutofit fontScale="92500" lnSpcReduction="20000"/>
          </a:bodyPr>
          <a:lstStyle/>
          <a:p>
            <a:pPr marL="45720" defTabSz="450850">
              <a:buNone/>
            </a:pPr>
            <a:r>
              <a:rPr lang="ru-RU" altLang="ru-RU" dirty="0" smtClean="0"/>
              <a:t>Полное </a:t>
            </a:r>
            <a:r>
              <a:rPr lang="ru-RU" altLang="ru-RU" dirty="0"/>
              <a:t>название: Единая система обеспечения доступа к информационным ресурсам по минерально-сырьевому комплексу</a:t>
            </a:r>
          </a:p>
          <a:p>
            <a:pPr marL="45720" defTabSz="450850">
              <a:buNone/>
            </a:pPr>
            <a:r>
              <a:rPr lang="ru-RU" altLang="ru-RU" dirty="0"/>
              <a:t>Краткое название: Единая система доступа</a:t>
            </a:r>
          </a:p>
          <a:p>
            <a:pPr marL="45720" defTabSz="450850">
              <a:buNone/>
            </a:pPr>
            <a:r>
              <a:rPr lang="ru-RU" altLang="ru-RU" dirty="0"/>
              <a:t>Аббревиатура: ЕСД</a:t>
            </a:r>
          </a:p>
          <a:p>
            <a:pPr marL="45720" defTabSz="450850">
              <a:buNone/>
            </a:pPr>
            <a:r>
              <a:rPr lang="ru-RU" altLang="ru-RU" dirty="0"/>
              <a:t>Единая система доступа к информационным ресурсам по минерально-сырьевому комплексу решает две основные задачи:</a:t>
            </a:r>
          </a:p>
          <a:p>
            <a:pPr marL="45720" defTabSz="450850">
              <a:buNone/>
            </a:pPr>
            <a:r>
              <a:rPr lang="ru-RU" altLang="ru-RU" dirty="0" smtClean="0"/>
              <a:t>1. Дает </a:t>
            </a:r>
            <a:r>
              <a:rPr lang="ru-RU" altLang="ru-RU" dirty="0"/>
              <a:t>пользователям многочисленных смежных информационных систем возможность не запоминать множество различных логинов и паролей, а использовать единый удобный способ входа в разные системы.</a:t>
            </a:r>
          </a:p>
          <a:p>
            <a:pPr marL="45720" defTabSz="450850">
              <a:buNone/>
            </a:pPr>
            <a:r>
              <a:rPr lang="ru-RU" altLang="ru-RU" dirty="0" smtClean="0"/>
              <a:t>2. Предоставляет </a:t>
            </a:r>
            <a:r>
              <a:rPr lang="ru-RU" altLang="ru-RU" dirty="0"/>
              <a:t>разработчикам информационных систем безопасный и надежный способ аутентификации пользователей.</a:t>
            </a:r>
          </a:p>
          <a:p>
            <a:pPr marL="45720" defTabSz="450850">
              <a:buNone/>
            </a:pPr>
            <a:endParaRPr lang="ru-RU" altLang="ru-RU" dirty="0"/>
          </a:p>
          <a:p>
            <a:pPr marL="4572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28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pPr marL="45720" defTabSz="450850"/>
            <a:r>
              <a:rPr lang="ru-RU" sz="3200" dirty="0"/>
              <a:t>Тайловый </a:t>
            </a:r>
            <a:r>
              <a:rPr lang="ru-RU" sz="3200" dirty="0" smtClean="0"/>
              <a:t>сервер – средство радикального повышение быстродействия карт</a:t>
            </a:r>
            <a:endParaRPr lang="en-US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024" y="1916832"/>
            <a:ext cx="5806380" cy="504056"/>
          </a:xfrm>
        </p:spPr>
        <p:txBody>
          <a:bodyPr>
            <a:normAutofit/>
          </a:bodyPr>
          <a:lstStyle/>
          <a:p>
            <a:pPr marL="45720" indent="0" algn="ctr" defTabSz="450850">
              <a:buNone/>
            </a:pPr>
            <a:r>
              <a:rPr lang="ru-RU" sz="2200" dirty="0"/>
              <a:t>Традиционный вывод карт</a:t>
            </a:r>
            <a:endParaRPr lang="en-US" sz="2200" dirty="0"/>
          </a:p>
        </p:txBody>
      </p:sp>
      <p:pic>
        <p:nvPicPr>
          <p:cNvPr id="2" name="Загрузка карт без тайл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024" y="2663941"/>
            <a:ext cx="5806380" cy="3285339"/>
          </a:xfrm>
          <a:prstGeom prst="rect">
            <a:avLst/>
          </a:prstGeom>
        </p:spPr>
      </p:pic>
      <p:pic>
        <p:nvPicPr>
          <p:cNvPr id="5" name="Загрузка карт с тайлами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6420" y="2668116"/>
            <a:ext cx="5799002" cy="3281164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166420" y="1958557"/>
            <a:ext cx="579900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defTabSz="450850">
              <a:buFont typeface="Arial" pitchFamily="34" charset="0"/>
              <a:buNone/>
            </a:pPr>
            <a:r>
              <a:rPr lang="ru-RU" dirty="0" smtClean="0"/>
              <a:t>С использованием тайлового сервера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96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Новое качество использования геологической информации </a:t>
            </a:r>
            <a:r>
              <a:rPr lang="ru-RU" sz="3200" dirty="0" smtClean="0"/>
              <a:t>–</a:t>
            </a:r>
            <a:br>
              <a:rPr lang="ru-RU" sz="3200" dirty="0" smtClean="0"/>
            </a:br>
            <a:r>
              <a:rPr lang="ru-RU" sz="3200" dirty="0" smtClean="0"/>
              <a:t>практические </a:t>
            </a:r>
            <a:r>
              <a:rPr lang="ru-RU" sz="3200" dirty="0"/>
              <a:t>примеры использования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2564904"/>
            <a:ext cx="6100934" cy="1728192"/>
          </a:xfrm>
        </p:spPr>
        <p:txBody>
          <a:bodyPr>
            <a:normAutofit/>
          </a:bodyPr>
          <a:lstStyle/>
          <a:p>
            <a:pPr marL="45720" indent="0" defTabSz="450850">
              <a:buNone/>
            </a:pPr>
            <a:r>
              <a:rPr lang="ru-RU" dirty="0"/>
              <a:t>•	Быстрый поиск нужных данных</a:t>
            </a:r>
          </a:p>
          <a:p>
            <a:pPr marL="45720" indent="0" defTabSz="450850">
              <a:buNone/>
            </a:pPr>
            <a:r>
              <a:rPr lang="ru-RU" dirty="0"/>
              <a:t>•	Компиляция и сохранение макета </a:t>
            </a:r>
            <a:r>
              <a:rPr lang="ru-RU" dirty="0" smtClean="0"/>
              <a:t>карты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04" y="2564904"/>
            <a:ext cx="4010025" cy="3867150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7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Быстрый поиск </a:t>
            </a:r>
            <a:r>
              <a:rPr lang="ru-RU" sz="3200" dirty="0" smtClean="0"/>
              <a:t>данных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844824"/>
            <a:ext cx="6292532" cy="2909738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572" y="1844824"/>
            <a:ext cx="3810242" cy="4386289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068" y="3973058"/>
            <a:ext cx="3516523" cy="2113558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2998068" y="2924944"/>
            <a:ext cx="1555580" cy="104811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166419" y="2924944"/>
            <a:ext cx="376387" cy="104811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553648" y="2023949"/>
            <a:ext cx="1612771" cy="900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Прямоугольник 17"/>
          <p:cNvSpPr/>
          <p:nvPr/>
        </p:nvSpPr>
        <p:spPr>
          <a:xfrm>
            <a:off x="2999500" y="3978996"/>
            <a:ext cx="3515091" cy="2107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98" y="157048"/>
            <a:ext cx="3742122" cy="2335847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7826922" y="3717032"/>
            <a:ext cx="2515962" cy="900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Прямоугольник 26"/>
          <p:cNvSpPr/>
          <p:nvPr/>
        </p:nvSpPr>
        <p:spPr>
          <a:xfrm>
            <a:off x="8181712" y="157048"/>
            <a:ext cx="3700008" cy="2335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7826922" y="2492895"/>
            <a:ext cx="354790" cy="1224137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10386295" y="2492895"/>
            <a:ext cx="1495425" cy="1205689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 вправо 32"/>
          <p:cNvSpPr/>
          <p:nvPr/>
        </p:nvSpPr>
        <p:spPr>
          <a:xfrm>
            <a:off x="6886500" y="2924944"/>
            <a:ext cx="564574" cy="1113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5" name="Пятно 1 34"/>
          <p:cNvSpPr/>
          <p:nvPr/>
        </p:nvSpPr>
        <p:spPr>
          <a:xfrm>
            <a:off x="5098082" y="2084942"/>
            <a:ext cx="406707" cy="40795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4" name="Стрелка влево 33"/>
          <p:cNvSpPr/>
          <p:nvPr/>
        </p:nvSpPr>
        <p:spPr>
          <a:xfrm rot="2820988">
            <a:off x="5185327" y="2373867"/>
            <a:ext cx="720080" cy="360040"/>
          </a:xfrm>
          <a:prstGeom prst="leftArrow">
            <a:avLst>
              <a:gd name="adj1" fmla="val 26556"/>
              <a:gd name="adj2" fmla="val 9298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8721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pPr marL="45720" defTabSz="450850"/>
            <a:r>
              <a:rPr lang="ru-RU" sz="3200" dirty="0"/>
              <a:t>Компиляция и сохранение макета карты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90" y="1484784"/>
            <a:ext cx="3880023" cy="5124450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612" y="2958827"/>
            <a:ext cx="3409950" cy="1838325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6" y="1484784"/>
            <a:ext cx="3314700" cy="5191125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3551191" y="3356992"/>
            <a:ext cx="564574" cy="1113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Стрелка вправо 10"/>
          <p:cNvSpPr/>
          <p:nvPr/>
        </p:nvSpPr>
        <p:spPr>
          <a:xfrm>
            <a:off x="8007038" y="3356992"/>
            <a:ext cx="564574" cy="1113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1905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pPr marL="45720" defTabSz="450850"/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341884" y="2564904"/>
            <a:ext cx="10441160" cy="2160240"/>
          </a:xfrm>
        </p:spPr>
        <p:txBody>
          <a:bodyPr>
            <a:noAutofit/>
          </a:bodyPr>
          <a:lstStyle/>
          <a:p>
            <a:pPr marL="45720" indent="0" defTabSz="450850">
              <a:buNone/>
            </a:pPr>
            <a:r>
              <a:rPr lang="ru-RU" sz="3200" dirty="0" smtClean="0"/>
              <a:t>Основной адрес карты – </a:t>
            </a:r>
            <a:r>
              <a:rPr lang="en-US" sz="3200" u="sng" dirty="0" smtClean="0"/>
              <a:t>https://map.mineral.ru</a:t>
            </a:r>
          </a:p>
          <a:p>
            <a:pPr marL="45720" indent="0" defTabSz="450850">
              <a:buNone/>
            </a:pPr>
            <a:endParaRPr lang="ru-RU" sz="3200" u="sng" dirty="0"/>
          </a:p>
          <a:p>
            <a:pPr marL="45720" indent="0" defTabSz="450850">
              <a:buNone/>
            </a:pPr>
            <a:r>
              <a:rPr lang="ru-RU" sz="3200" dirty="0" smtClean="0"/>
              <a:t>Контактный </a:t>
            </a:r>
            <a:r>
              <a:rPr lang="en-US" sz="3200" dirty="0" smtClean="0"/>
              <a:t>email</a:t>
            </a:r>
            <a:r>
              <a:rPr lang="ru-RU" sz="3200" dirty="0" smtClean="0"/>
              <a:t> – </a:t>
            </a:r>
            <a:r>
              <a:rPr lang="en-US" sz="3200" dirty="0" smtClean="0"/>
              <a:t>kirill@mineral.ru</a:t>
            </a: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277" y="5275982"/>
            <a:ext cx="3152775" cy="10668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7200000">
              <a:rot lat="0" lon="2700000" rev="0"/>
            </a:camera>
            <a:lightRig rig="flood" dir="t">
              <a:rot lat="0" lon="0" rev="13800000"/>
            </a:lightRig>
          </a:scene3d>
          <a:sp3d extrusionH="107950" prstMaterial="plastic"/>
        </p:spPr>
      </p:pic>
    </p:spTree>
    <p:extLst>
      <p:ext uri="{BB962C8B-B14F-4D97-AF65-F5344CB8AC3E}">
        <p14:creationId xmlns:p14="http://schemas.microsoft.com/office/powerpoint/2010/main" val="31183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277" y="5275982"/>
            <a:ext cx="3152775" cy="10668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7200000">
              <a:rot lat="0" lon="2700000" rev="0"/>
            </a:camera>
            <a:lightRig rig="flood" dir="t">
              <a:rot lat="0" lon="0" rev="13800000"/>
            </a:lightRig>
          </a:scene3d>
          <a:sp3d extrusionH="107950" prstMaterial="plastic"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>
            <a:noAutofit/>
          </a:bodyPr>
          <a:lstStyle/>
          <a:p>
            <a:r>
              <a:rPr lang="ru-RU" sz="3200" dirty="0"/>
              <a:t>Интерактивная электронная карта недропользования Российской Федерации – что это такое?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Это картографический </a:t>
            </a:r>
            <a:r>
              <a:rPr lang="ru-RU" dirty="0"/>
              <a:t>вебсайт, созданный преимущественно силами центра «</a:t>
            </a:r>
            <a:r>
              <a:rPr lang="ru-RU" dirty="0" smtClean="0"/>
              <a:t>Минерал»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ФГУНПП </a:t>
            </a:r>
            <a:r>
              <a:rPr lang="ru-RU" dirty="0"/>
              <a:t>«Аэрогеология» (программное обеспечение) и ФГУП «ВСЕГЕИ» (материалы ГИС-Атласа России) по заказу Управления геологических основ, науки и информатики Роснедра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/>
              <a:t>ЭК недропользования России ориентирована на максимально простое и быстрое получение краткой справочной информации по </a:t>
            </a:r>
            <a:r>
              <a:rPr lang="ru-RU" dirty="0" smtClean="0"/>
              <a:t>основным </a:t>
            </a:r>
            <a:r>
              <a:rPr lang="ru-RU" dirty="0"/>
              <a:t>информационным блокам, имеющим отношение к недропользованию в нашей </a:t>
            </a:r>
            <a:r>
              <a:rPr lang="ru-RU" dirty="0" smtClean="0"/>
              <a:t>стране.</a:t>
            </a:r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 smtClean="0"/>
              <a:t>Информационное наполнение ЭК недропользования России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1828800"/>
            <a:ext cx="4310019" cy="434340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/>
              <a:t>Все карты, доступные с помощью ЭК недропользования России, подготовлены отраслевыми организациями в ведении и по заказу Роснедра. Это такие организации, как ФГУП «ВСЕГЕИ», ФГУНПП «Росгеолфонд», ФГУП ГНЦ РФ «ВНИИгеосистем», ФГУП «ВНИИОкеангеология</a:t>
            </a:r>
            <a:r>
              <a:rPr lang="ru-RU" dirty="0" smtClean="0"/>
              <a:t>»,</a:t>
            </a:r>
            <a:br>
              <a:rPr lang="ru-RU" dirty="0" smtClean="0"/>
            </a:br>
            <a:r>
              <a:rPr lang="ru-RU" dirty="0" smtClean="0"/>
              <a:t>ФГУГП «Гидроспецгеология», и </a:t>
            </a:r>
            <a:r>
              <a:rPr lang="ru-RU" dirty="0"/>
              <a:t>многие другие</a:t>
            </a:r>
            <a:r>
              <a:rPr lang="ru-RU" dirty="0" smtClean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40" y="1671861"/>
            <a:ext cx="12006769" cy="51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Историческая справка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1509044"/>
            <a:ext cx="6749526" cy="508830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/>
              <a:t>Центр «Минерал» ФГУНПП «Аэрогеология» с 2006 года занимается созданием, развитием, и сопровождением интерактивных электронных карт геологического содержания по заказу Роснедра.</a:t>
            </a:r>
          </a:p>
          <a:p>
            <a:pPr marL="45720" indent="0">
              <a:buNone/>
            </a:pPr>
            <a:r>
              <a:rPr lang="ru-RU" dirty="0"/>
              <a:t>Созданные в рамках этого проекта интерактивные карты на русском и английском языках представлялись в составе официальных экспозиций Минприроды и Роснедра на следующих ключевых мероприятиях:</a:t>
            </a:r>
          </a:p>
          <a:p>
            <a:pPr marL="45720" indent="0" defTabSz="717550">
              <a:buNone/>
              <a:tabLst>
                <a:tab pos="365125" algn="l"/>
              </a:tabLst>
            </a:pPr>
            <a:r>
              <a:rPr lang="ru-RU" dirty="0"/>
              <a:t>•	Выставка "Новые технологии в ТЭК" в рамках X Санкт-Петербургского международного экономического форума, 2006 год;</a:t>
            </a:r>
          </a:p>
          <a:p>
            <a:pPr marL="45720" indent="0" defTabSz="717550">
              <a:buNone/>
              <a:tabLst>
                <a:tab pos="365125" algn="l"/>
              </a:tabLst>
            </a:pPr>
            <a:r>
              <a:rPr lang="ru-RU" dirty="0"/>
              <a:t>•	Съезд </a:t>
            </a:r>
            <a:r>
              <a:rPr lang="ru-RU" dirty="0" err="1"/>
              <a:t>горнодобытчиков</a:t>
            </a:r>
            <a:r>
              <a:rPr lang="ru-RU" dirty="0"/>
              <a:t> и разработчиков Канады (Торонто, Канада, 2009 и 2014 годы);</a:t>
            </a:r>
          </a:p>
          <a:p>
            <a:pPr marL="45720" indent="0" defTabSz="717550">
              <a:buNone/>
              <a:tabLst>
                <a:tab pos="365125" algn="l"/>
              </a:tabLst>
            </a:pPr>
            <a:r>
              <a:rPr lang="ru-RU" dirty="0"/>
              <a:t>•	Международный геологический конгресс (</a:t>
            </a:r>
            <a:r>
              <a:rPr lang="ru-RU" dirty="0" err="1"/>
              <a:t>Брисбен</a:t>
            </a:r>
            <a:r>
              <a:rPr lang="ru-RU" dirty="0"/>
              <a:t>, Австралия, 2012 год);</a:t>
            </a:r>
          </a:p>
          <a:p>
            <a:pPr marL="45720" indent="0" defTabSz="717550">
              <a:buNone/>
              <a:tabLst>
                <a:tab pos="365125" algn="l"/>
              </a:tabLst>
            </a:pPr>
            <a:r>
              <a:rPr lang="ru-RU" dirty="0"/>
              <a:t>•	Выставка </a:t>
            </a:r>
            <a:r>
              <a:rPr lang="ru-RU" dirty="0" err="1"/>
              <a:t>China</a:t>
            </a:r>
            <a:r>
              <a:rPr lang="ru-RU" dirty="0"/>
              <a:t> </a:t>
            </a:r>
            <a:r>
              <a:rPr lang="ru-RU" dirty="0" err="1"/>
              <a:t>mining</a:t>
            </a:r>
            <a:r>
              <a:rPr lang="ru-RU" dirty="0"/>
              <a:t> (</a:t>
            </a:r>
            <a:r>
              <a:rPr lang="ru-RU" dirty="0" err="1"/>
              <a:t>Тянцзинь</a:t>
            </a:r>
            <a:r>
              <a:rPr lang="ru-RU" dirty="0"/>
              <a:t>, Китайская Республика, 2014 год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68" y="4049839"/>
            <a:ext cx="3563878" cy="2547513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68" y="1509044"/>
            <a:ext cx="3563878" cy="2135980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Смежные онлайновые ресурсы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1509044"/>
            <a:ext cx="7253062" cy="508830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/>
              <a:t>По состоянию на </a:t>
            </a:r>
            <a:r>
              <a:rPr lang="ru-RU" dirty="0" smtClean="0"/>
              <a:t>начало 2015 </a:t>
            </a:r>
            <a:r>
              <a:rPr lang="ru-RU" dirty="0"/>
              <a:t>года существует три концептуально связанных онлайн-ресурса:</a:t>
            </a:r>
          </a:p>
          <a:p>
            <a:pPr marL="45720" indent="0">
              <a:buNone/>
            </a:pPr>
            <a:r>
              <a:rPr lang="ru-RU" dirty="0"/>
              <a:t>•	Интерактивная электронная карта недропользования Российской Федерации – открытая версия. Основной адрес ресурса – </a:t>
            </a:r>
            <a:r>
              <a:rPr lang="ru-RU" u="sng" dirty="0"/>
              <a:t>https://openmap.mineral.ru</a:t>
            </a:r>
            <a:r>
              <a:rPr lang="ru-RU" dirty="0"/>
              <a:t>.</a:t>
            </a:r>
          </a:p>
          <a:p>
            <a:pPr marL="45720" indent="0">
              <a:buNone/>
            </a:pPr>
            <a:r>
              <a:rPr lang="ru-RU" dirty="0"/>
              <a:t>•	Интерактивная электронная карта недропользования Российской Федерации – оперативная версия. Основной адрес ресурса – </a:t>
            </a:r>
            <a:r>
              <a:rPr lang="ru-RU" u="sng" dirty="0"/>
              <a:t>https://</a:t>
            </a:r>
            <a:r>
              <a:rPr lang="ru-RU" u="sng" dirty="0" smtClean="0"/>
              <a:t>map.mineral.ru</a:t>
            </a:r>
            <a:r>
              <a:rPr lang="ru-RU" dirty="0" smtClean="0"/>
              <a:t>.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•	Интерактивная электронная карта геологического строения и полезных ископаемых мира. Основной адрес ресурса – </a:t>
            </a:r>
            <a:r>
              <a:rPr lang="ru-RU" u="sng" dirty="0"/>
              <a:t>https://world-map.mineral.ru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76" y="297603"/>
            <a:ext cx="3532234" cy="1835253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676" y="2602996"/>
            <a:ext cx="3528359" cy="1833240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676" y="4910874"/>
            <a:ext cx="3528359" cy="1833240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8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1651223"/>
            <a:ext cx="6009159" cy="401002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 smtClean="0"/>
              <a:t>Доступ к ресурсам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1509044"/>
            <a:ext cx="6100934" cy="508830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С </a:t>
            </a:r>
            <a:r>
              <a:rPr lang="ru-RU" dirty="0"/>
              <a:t>2014 </a:t>
            </a:r>
            <a:r>
              <a:rPr lang="ru-RU" dirty="0" smtClean="0"/>
              <a:t>года </a:t>
            </a:r>
            <a:r>
              <a:rPr lang="ru-RU" dirty="0"/>
              <a:t>результаты этих работ стали по-настоящему открытыми и доступными для широких кругов пользователей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/>
              <a:t>Порядок получения доступа определяется Приказом Роснедра №267 от </a:t>
            </a:r>
            <a:r>
              <a:rPr lang="ru-RU" dirty="0" smtClean="0"/>
              <a:t>2015-04-02.</a:t>
            </a:r>
          </a:p>
          <a:p>
            <a:pPr marL="45720" indent="0">
              <a:buNone/>
            </a:pPr>
            <a:r>
              <a:rPr lang="ru-RU" dirty="0"/>
              <a:t>Для получения доступа необходимо однократно заполнить и </a:t>
            </a:r>
            <a:r>
              <a:rPr lang="ru-RU" dirty="0" smtClean="0"/>
              <a:t>отправить </a:t>
            </a:r>
            <a:r>
              <a:rPr lang="ru-RU" dirty="0"/>
              <a:t>регистрационную </a:t>
            </a:r>
            <a:r>
              <a:rPr lang="ru-RU" dirty="0" smtClean="0"/>
              <a:t>форму на любом из смежных ресурсов.</a:t>
            </a:r>
          </a:p>
          <a:p>
            <a:pPr marL="45720" indent="0">
              <a:buNone/>
            </a:pPr>
            <a:r>
              <a:rPr lang="ru-RU" dirty="0" smtClean="0"/>
              <a:t>Доступ предоставляется, как правило, не позже, чем в следующий рабочий день.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3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Некоторые новые возможности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2204864"/>
            <a:ext cx="6100934" cy="4392488"/>
          </a:xfrm>
        </p:spPr>
        <p:txBody>
          <a:bodyPr>
            <a:normAutofit/>
          </a:bodyPr>
          <a:lstStyle/>
          <a:p>
            <a:pPr marL="45720" indent="0" defTabSz="450850">
              <a:buNone/>
            </a:pPr>
            <a:r>
              <a:rPr lang="ru-RU" dirty="0"/>
              <a:t>•	Полноценный печатный макет с легендой по содержимому карты</a:t>
            </a:r>
          </a:p>
          <a:p>
            <a:pPr marL="45720" indent="0" defTabSz="450850">
              <a:buNone/>
            </a:pPr>
            <a:r>
              <a:rPr lang="ru-RU" dirty="0"/>
              <a:t>•	</a:t>
            </a:r>
            <a:r>
              <a:rPr lang="ru-RU" dirty="0"/>
              <a:t>Новый регламент </a:t>
            </a:r>
            <a:r>
              <a:rPr lang="ru-RU" dirty="0" smtClean="0"/>
              <a:t>доступа - у</a:t>
            </a:r>
            <a:r>
              <a:rPr lang="ru-RU" dirty="0" smtClean="0"/>
              <a:t>прощение </a:t>
            </a:r>
            <a:r>
              <a:rPr lang="ru-RU" dirty="0"/>
              <a:t>доступа, интеграция с единой системой доступа</a:t>
            </a:r>
          </a:p>
          <a:p>
            <a:pPr marL="45720" indent="0" defTabSz="450850">
              <a:buNone/>
            </a:pPr>
            <a:r>
              <a:rPr lang="ru-RU" dirty="0" smtClean="0"/>
              <a:t>•</a:t>
            </a:r>
            <a:r>
              <a:rPr lang="ru-RU" dirty="0"/>
              <a:t>	Тайловый </a:t>
            </a:r>
            <a:r>
              <a:rPr lang="ru-RU" dirty="0" smtClean="0"/>
              <a:t>сервер</a:t>
            </a:r>
            <a:endParaRPr lang="en-US" dirty="0" smtClean="0"/>
          </a:p>
        </p:txBody>
      </p:sp>
      <p:pic>
        <p:nvPicPr>
          <p:cNvPr id="1030" name="Picture 6" descr="http://free-psycho.ru/uploads/0_6715f_a25e927d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19" y="2105099"/>
            <a:ext cx="4858365" cy="48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/>
              <a:t>Полноценный печатный макет с легендой по содержимому </a:t>
            </a:r>
            <a:r>
              <a:rPr lang="ru-RU" sz="3200" dirty="0" smtClean="0"/>
              <a:t>карты</a:t>
            </a:r>
            <a:endParaRPr lang="ru-RU" sz="3200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217614" y="2204864"/>
            <a:ext cx="3076598" cy="4392488"/>
          </a:xfrm>
        </p:spPr>
        <p:txBody>
          <a:bodyPr>
            <a:normAutofit/>
          </a:bodyPr>
          <a:lstStyle/>
          <a:p>
            <a:pPr marL="45720" indent="0" defTabSz="450850">
              <a:buNone/>
            </a:pPr>
            <a:r>
              <a:rPr lang="ru-RU" dirty="0"/>
              <a:t>•	</a:t>
            </a:r>
            <a:r>
              <a:rPr lang="ru-RU" dirty="0" smtClean="0"/>
              <a:t>Совмещение карты, легенды, и заголовка в одном макете</a:t>
            </a:r>
            <a:endParaRPr lang="ru-RU" dirty="0"/>
          </a:p>
          <a:p>
            <a:pPr marL="45720" indent="0" defTabSz="450850">
              <a:buNone/>
            </a:pPr>
            <a:r>
              <a:rPr lang="ru-RU" dirty="0"/>
              <a:t>•	</a:t>
            </a:r>
            <a:r>
              <a:rPr lang="ru-RU" dirty="0" smtClean="0"/>
              <a:t>Ограничение легенды по видимому фрагменту карты  </a:t>
            </a:r>
            <a:endParaRPr lang="ru-RU" dirty="0"/>
          </a:p>
          <a:p>
            <a:pPr marL="45720" indent="0" defTabSz="450850">
              <a:buNone/>
            </a:pPr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dirty="0" smtClean="0"/>
              <a:t>Управление макетом (след. слайд)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1656679"/>
            <a:ext cx="7213071" cy="4905927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0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810" y="332656"/>
            <a:ext cx="10873208" cy="1325562"/>
          </a:xfrm>
        </p:spPr>
        <p:txBody>
          <a:bodyPr anchor="ctr">
            <a:noAutofit/>
          </a:bodyPr>
          <a:lstStyle/>
          <a:p>
            <a:r>
              <a:rPr lang="ru-RU" sz="3200" dirty="0" smtClean="0"/>
              <a:t>Управление печатным макетом карты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84" y="1658218"/>
            <a:ext cx="11329259" cy="4248472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7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_Asi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0CD11E-D00E-4D87-BB88-F5D221E5EB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Серия Карты мира, шаблон презентации Азия (широкоформатный)</Template>
  <TotalTime>0</TotalTime>
  <Words>344</Words>
  <Application>Microsoft Office PowerPoint</Application>
  <PresentationFormat>Произвольный</PresentationFormat>
  <Paragraphs>72</Paragraphs>
  <Slides>16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Continental_Asia_16x9</vt:lpstr>
      <vt:lpstr>Интерактивные электронные карты геологического содержания</vt:lpstr>
      <vt:lpstr>Интерактивная электронная карта недропользования Российской Федерации – что это такое?</vt:lpstr>
      <vt:lpstr>Информационное наполнение ЭК недропользования России</vt:lpstr>
      <vt:lpstr>Историческая справка</vt:lpstr>
      <vt:lpstr>Смежные онлайновые ресурсы</vt:lpstr>
      <vt:lpstr>Доступ к ресурсам</vt:lpstr>
      <vt:lpstr>Некоторые новые возможности</vt:lpstr>
      <vt:lpstr>Полноценный печатный макет с легендой по содержимому карты</vt:lpstr>
      <vt:lpstr>Управление печатным макетом карты</vt:lpstr>
      <vt:lpstr>Упрощение доступа (новый регламент)</vt:lpstr>
      <vt:lpstr>Интеграция с единой системой доступа</vt:lpstr>
      <vt:lpstr>Тайловый сервер – средство радикального повышение быстродействия карт</vt:lpstr>
      <vt:lpstr>Новое качество использования геологической информации – практические примеры использования</vt:lpstr>
      <vt:lpstr>Быстрый поиск данных</vt:lpstr>
      <vt:lpstr>Компиляция и сохранение макета карты</vt:lpstr>
      <vt:lpstr>Спасибо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2015-04-07T14:04:08Z</dcterms:created>
  <dcterms:modified xsi:type="dcterms:W3CDTF">2015-04-07T17:24:49Z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TC028048679991</vt:lpwstr>
  </property>
</Properties>
</file>