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8" r:id="rId4"/>
    <p:sldId id="260" r:id="rId5"/>
    <p:sldId id="272" r:id="rId6"/>
    <p:sldId id="273" r:id="rId7"/>
    <p:sldId id="274" r:id="rId8"/>
    <p:sldId id="275" r:id="rId9"/>
    <p:sldId id="276" r:id="rId10"/>
    <p:sldId id="277" r:id="rId11"/>
    <p:sldId id="263" r:id="rId12"/>
    <p:sldId id="265" r:id="rId13"/>
    <p:sldId id="266" r:id="rId14"/>
    <p:sldId id="259" r:id="rId15"/>
    <p:sldId id="267" r:id="rId16"/>
    <p:sldId id="270" r:id="rId17"/>
  </p:sldIdLst>
  <p:sldSz cx="9144000" cy="6858000" type="screen4x3"/>
  <p:notesSz cx="68119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3559" autoAdjust="0"/>
  </p:normalViewPr>
  <p:slideViewPr>
    <p:cSldViewPr>
      <p:cViewPr>
        <p:scale>
          <a:sx n="90" d="100"/>
          <a:sy n="90" d="100"/>
        </p:scale>
        <p:origin x="-22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BCB6C-F07D-41A0-90A3-A6534A0B6968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E359-A6AA-4C09-804A-3475D4B75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6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8E359-A6AA-4C09-804A-3475D4B7518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5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8E359-A6AA-4C09-804A-3475D4B751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8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4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2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2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9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2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7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673C-90F4-41FA-A5D5-68A939F7D914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BF5D-E8B2-4528-A19A-58B80E8AA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5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wmf"/><Relationship Id="rId7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.png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Предложения по организации централизованной  базы первичных данных комплектов Государственных геологических карт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Гальперин М.Б., </a:t>
            </a:r>
            <a:r>
              <a:rPr lang="ru-RU" sz="2000" dirty="0" err="1"/>
              <a:t>Березюк</a:t>
            </a:r>
            <a:r>
              <a:rPr lang="ru-RU" sz="2000" dirty="0"/>
              <a:t> Н.И., Снежко В.В., Брехов Г.В.</a:t>
            </a:r>
          </a:p>
        </p:txBody>
      </p:sp>
    </p:spTree>
    <p:extLst>
      <p:ext uri="{BB962C8B-B14F-4D97-AF65-F5344CB8AC3E}">
        <p14:creationId xmlns:p14="http://schemas.microsoft.com/office/powerpoint/2010/main" val="26127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Лого И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t="12610" r="16499" b="14819"/>
          <a:stretch>
            <a:fillRect/>
          </a:stretch>
        </p:blipFill>
        <p:spPr bwMode="auto">
          <a:xfrm>
            <a:off x="8350250" y="120650"/>
            <a:ext cx="6143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1"/>
          <p:cNvSpPr/>
          <p:nvPr/>
        </p:nvSpPr>
        <p:spPr bwMode="auto">
          <a:xfrm>
            <a:off x="1484313" y="2503488"/>
            <a:ext cx="2943225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Система БПД в </a:t>
            </a:r>
            <a:r>
              <a:rPr lang="ru-RU" sz="1400" b="1" dirty="0" err="1">
                <a:solidFill>
                  <a:schemeClr val="tx1"/>
                </a:solidFill>
                <a:cs typeface="Arial" pitchFamily="34" charset="0"/>
              </a:rPr>
              <a:t>Ботуобинской</a:t>
            </a: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 ГРЭ</a:t>
            </a:r>
          </a:p>
        </p:txBody>
      </p:sp>
      <p:sp>
        <p:nvSpPr>
          <p:cNvPr id="20484" name="Picture 7"/>
          <p:cNvSpPr>
            <a:spLocks noChangeAspect="1" noChangeArrowheads="1"/>
          </p:cNvSpPr>
          <p:nvPr/>
        </p:nvSpPr>
        <p:spPr bwMode="auto">
          <a:xfrm>
            <a:off x="4579938" y="4233863"/>
            <a:ext cx="1000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130175" y="115888"/>
            <a:ext cx="8099425" cy="668337"/>
          </a:xfrm>
          <a:prstGeom prst="rect">
            <a:avLst/>
          </a:prstGeom>
          <a:solidFill>
            <a:srgbClr val="C1F977"/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Трехуровневая организация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Центральной базы первичных геолого-геофизических данных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экспедиций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АК «АЛРОСА»</a:t>
            </a:r>
            <a:endParaRPr lang="ru-RU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2" name="Rounded Rectangle 1"/>
          <p:cNvSpPr/>
          <p:nvPr/>
        </p:nvSpPr>
        <p:spPr bwMode="auto">
          <a:xfrm>
            <a:off x="250825" y="1741488"/>
            <a:ext cx="4176713" cy="319087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Ботуобинская</a:t>
            </a:r>
            <a:r>
              <a:rPr lang="ru-RU" sz="1400" b="1" dirty="0">
                <a:solidFill>
                  <a:schemeClr val="tx1"/>
                </a:solidFill>
              </a:rPr>
              <a:t> ГРЭ</a:t>
            </a:r>
          </a:p>
        </p:txBody>
      </p:sp>
      <p:sp>
        <p:nvSpPr>
          <p:cNvPr id="52" name="Rounded Rectangle 1"/>
          <p:cNvSpPr/>
          <p:nvPr/>
        </p:nvSpPr>
        <p:spPr bwMode="auto">
          <a:xfrm>
            <a:off x="4859338" y="1741488"/>
            <a:ext cx="4156075" cy="319087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</a:rPr>
              <a:t>Амакинская</a:t>
            </a:r>
            <a:r>
              <a:rPr lang="ru-RU" sz="1400" b="1" dirty="0">
                <a:solidFill>
                  <a:schemeClr val="tx1"/>
                </a:solidFill>
              </a:rPr>
              <a:t> ГРЭ</a:t>
            </a:r>
          </a:p>
        </p:txBody>
      </p:sp>
      <p:cxnSp>
        <p:nvCxnSpPr>
          <p:cNvPr id="54" name="Straight Arrow Connector 15"/>
          <p:cNvCxnSpPr>
            <a:cxnSpLocks noChangeShapeType="1"/>
            <a:stCxn id="29" idx="2"/>
          </p:cNvCxnSpPr>
          <p:nvPr/>
        </p:nvCxnSpPr>
        <p:spPr bwMode="auto">
          <a:xfrm>
            <a:off x="2955925" y="3151188"/>
            <a:ext cx="679450" cy="1152525"/>
          </a:xfrm>
          <a:prstGeom prst="straightConnector1">
            <a:avLst/>
          </a:prstGeom>
          <a:ln w="19050" cap="flat">
            <a:solidFill>
              <a:schemeClr val="tx1"/>
            </a:solidFill>
            <a:prstDash val="solid"/>
            <a:tailEnd type="stealth" w="lg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5"/>
          <p:cNvCxnSpPr>
            <a:cxnSpLocks noChangeShapeType="1"/>
            <a:stCxn id="30" idx="2"/>
          </p:cNvCxnSpPr>
          <p:nvPr/>
        </p:nvCxnSpPr>
        <p:spPr bwMode="auto">
          <a:xfrm flipH="1">
            <a:off x="5580063" y="3151188"/>
            <a:ext cx="647700" cy="1182687"/>
          </a:xfrm>
          <a:prstGeom prst="straightConnector1">
            <a:avLst/>
          </a:prstGeom>
          <a:ln w="19050" cap="flat">
            <a:solidFill>
              <a:schemeClr val="tx1"/>
            </a:solidFill>
            <a:prstDash val="solid"/>
            <a:tailEnd type="stealth" w="lg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4925" y="2214563"/>
            <a:ext cx="1203325" cy="4683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cs typeface="Arial" pitchFamily="34" charset="0"/>
              </a:rPr>
              <a:t>Полевая система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34925" y="2935288"/>
            <a:ext cx="1130300" cy="4683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cs typeface="Arial" pitchFamily="34" charset="0"/>
              </a:rPr>
              <a:t>Полевая система</a:t>
            </a:r>
          </a:p>
        </p:txBody>
      </p:sp>
      <p:cxnSp>
        <p:nvCxnSpPr>
          <p:cNvPr id="22" name="Straight Arrow Connector 15"/>
          <p:cNvCxnSpPr>
            <a:cxnSpLocks noChangeShapeType="1"/>
            <a:stCxn id="2" idx="5"/>
          </p:cNvCxnSpPr>
          <p:nvPr/>
        </p:nvCxnSpPr>
        <p:spPr bwMode="auto">
          <a:xfrm>
            <a:off x="1062038" y="2614613"/>
            <a:ext cx="412750" cy="101600"/>
          </a:xfrm>
          <a:prstGeom prst="straightConnector1">
            <a:avLst/>
          </a:prstGeom>
          <a:ln w="19050" cap="flat">
            <a:solidFill>
              <a:schemeClr val="tx1"/>
            </a:solidFill>
            <a:prstDash val="solid"/>
            <a:tailEnd type="stealth" w="lg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5"/>
          <p:cNvCxnSpPr>
            <a:cxnSpLocks noChangeShapeType="1"/>
            <a:stCxn id="21" idx="7"/>
          </p:cNvCxnSpPr>
          <p:nvPr/>
        </p:nvCxnSpPr>
        <p:spPr bwMode="auto">
          <a:xfrm flipV="1">
            <a:off x="1000125" y="2935288"/>
            <a:ext cx="474663" cy="68262"/>
          </a:xfrm>
          <a:prstGeom prst="straightConnector1">
            <a:avLst/>
          </a:prstGeom>
          <a:ln w="19050" cap="flat">
            <a:solidFill>
              <a:schemeClr val="tx1"/>
            </a:solidFill>
            <a:prstDash val="solid"/>
            <a:tailEnd type="stealth" w="lg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1"/>
          <p:cNvSpPr/>
          <p:nvPr/>
        </p:nvSpPr>
        <p:spPr bwMode="auto">
          <a:xfrm>
            <a:off x="4859338" y="2503488"/>
            <a:ext cx="27368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Система БПД в </a:t>
            </a:r>
            <a:r>
              <a:rPr lang="ru-RU" sz="1400" b="1" dirty="0" err="1">
                <a:solidFill>
                  <a:schemeClr val="tx1"/>
                </a:solidFill>
                <a:cs typeface="Arial" pitchFamily="34" charset="0"/>
              </a:rPr>
              <a:t>Амакинской</a:t>
            </a: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 ГРЭ</a:t>
            </a:r>
          </a:p>
        </p:txBody>
      </p:sp>
      <p:sp>
        <p:nvSpPr>
          <p:cNvPr id="33" name="Овал 32"/>
          <p:cNvSpPr/>
          <p:nvPr/>
        </p:nvSpPr>
        <p:spPr>
          <a:xfrm>
            <a:off x="7905750" y="2214563"/>
            <a:ext cx="1130300" cy="4683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cs typeface="Arial" pitchFamily="34" charset="0"/>
              </a:rPr>
              <a:t>Полевая система</a:t>
            </a:r>
          </a:p>
        </p:txBody>
      </p:sp>
      <p:sp>
        <p:nvSpPr>
          <p:cNvPr id="34" name="Овал 33"/>
          <p:cNvSpPr/>
          <p:nvPr/>
        </p:nvSpPr>
        <p:spPr>
          <a:xfrm>
            <a:off x="7885113" y="2935288"/>
            <a:ext cx="1130300" cy="4683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  <a:cs typeface="Arial" pitchFamily="34" charset="0"/>
              </a:rPr>
              <a:t>Полевая система</a:t>
            </a:r>
          </a:p>
        </p:txBody>
      </p:sp>
      <p:cxnSp>
        <p:nvCxnSpPr>
          <p:cNvPr id="40" name="Straight Arrow Connector 15"/>
          <p:cNvCxnSpPr>
            <a:cxnSpLocks noChangeShapeType="1"/>
            <a:stCxn id="34" idx="1"/>
          </p:cNvCxnSpPr>
          <p:nvPr/>
        </p:nvCxnSpPr>
        <p:spPr bwMode="auto">
          <a:xfrm flipH="1" flipV="1">
            <a:off x="7596188" y="2935288"/>
            <a:ext cx="454025" cy="68262"/>
          </a:xfrm>
          <a:prstGeom prst="straightConnector1">
            <a:avLst/>
          </a:prstGeom>
          <a:ln w="19050" cap="flat">
            <a:solidFill>
              <a:schemeClr val="tx1"/>
            </a:solidFill>
            <a:prstDash val="solid"/>
            <a:tailEnd type="stealth" w="lg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5"/>
          <p:cNvCxnSpPr>
            <a:cxnSpLocks noChangeShapeType="1"/>
            <a:stCxn id="33" idx="3"/>
          </p:cNvCxnSpPr>
          <p:nvPr/>
        </p:nvCxnSpPr>
        <p:spPr bwMode="auto">
          <a:xfrm flipH="1">
            <a:off x="7596188" y="2614613"/>
            <a:ext cx="474662" cy="93662"/>
          </a:xfrm>
          <a:prstGeom prst="straightConnector1">
            <a:avLst/>
          </a:prstGeom>
          <a:ln w="19050" cap="flat">
            <a:solidFill>
              <a:schemeClr val="tx1"/>
            </a:solidFill>
            <a:prstDash val="solid"/>
            <a:tailEnd type="stealth" w="lg" len="lg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1"/>
          <p:cNvSpPr/>
          <p:nvPr/>
        </p:nvSpPr>
        <p:spPr bwMode="auto">
          <a:xfrm>
            <a:off x="2339975" y="4333875"/>
            <a:ext cx="4464050" cy="1398588"/>
          </a:xfrm>
          <a:prstGeom prst="roundRect">
            <a:avLst/>
          </a:prstGeom>
          <a:solidFill>
            <a:srgbClr val="FCD5B5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Центральная база.</a:t>
            </a: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Данные обеих экспедиций</a:t>
            </a: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Загрузка данных из файлов встроенными средствами импорта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6" name="Rounded Rectangle 1"/>
          <p:cNvSpPr/>
          <p:nvPr/>
        </p:nvSpPr>
        <p:spPr bwMode="auto">
          <a:xfrm>
            <a:off x="1547813" y="6175375"/>
            <a:ext cx="6465887" cy="422275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Структура баз всех трех уровней одинакова!</a:t>
            </a:r>
          </a:p>
        </p:txBody>
      </p:sp>
      <p:sp>
        <p:nvSpPr>
          <p:cNvPr id="44" name="Rounded Rectangle 1"/>
          <p:cNvSpPr/>
          <p:nvPr/>
        </p:nvSpPr>
        <p:spPr bwMode="auto">
          <a:xfrm>
            <a:off x="468313" y="1022350"/>
            <a:ext cx="8188325" cy="319088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Три уровня баз данных: Полевая система, Система ПГД в экспедиции, Центральная база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8400" y="3573463"/>
            <a:ext cx="1871663" cy="36036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Файлы данных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обменном формате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6125"/>
                    </a14:imgEffect>
                    <a14:imgEffect>
                      <a14:saturation sat="2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120680" cy="532330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88224" y="44624"/>
            <a:ext cx="2555776" cy="581025"/>
          </a:xfrm>
          <a:prstGeom prst="rect">
            <a:avLst/>
          </a:prstGeom>
          <a:noFill/>
          <a:ln>
            <a:noFill/>
          </a:ln>
          <a:effectLst>
            <a:outerShdw blurRad="114300" dist="50800" algn="l" rotWithShape="0">
              <a:schemeClr val="accent1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>
            <a:noAutofit/>
          </a:bodyPr>
          <a:lstStyle>
            <a:defPPr>
              <a:defRPr lang="ru-RU"/>
            </a:defPPr>
            <a:lvl1pPr>
              <a:lnSpc>
                <a:spcPts val="2000"/>
              </a:lnSpc>
              <a:spcBef>
                <a:spcPct val="0"/>
              </a:spcBef>
              <a:buNone/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pc="300" dirty="0"/>
              <a:t>TAPIR Project</a:t>
            </a:r>
            <a:endParaRPr lang="ru-RU" spc="3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1445107" cy="237626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9" y="3179702"/>
            <a:ext cx="4617434" cy="348965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619672" y="978895"/>
            <a:ext cx="6984776" cy="1874041"/>
          </a:xfrm>
          <a:prstGeom prst="rect">
            <a:avLst/>
          </a:prstGeom>
          <a:noFill/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2"/>
                </a:solidFill>
              </a:rPr>
              <a:t>Централизованная база данных геохимического опробования территории Финляндии</a:t>
            </a:r>
          </a:p>
          <a:p>
            <a:pPr marL="457200" indent="-457200">
              <a:buFontTx/>
              <a:buChar char="-"/>
            </a:pPr>
            <a:r>
              <a:rPr lang="en-US" sz="1600" b="0" dirty="0">
                <a:solidFill>
                  <a:schemeClr val="tx2"/>
                </a:solidFill>
              </a:rPr>
              <a:t>web </a:t>
            </a:r>
            <a:r>
              <a:rPr lang="ru-RU" sz="1600" b="0" dirty="0">
                <a:solidFill>
                  <a:schemeClr val="tx2"/>
                </a:solidFill>
              </a:rPr>
              <a:t>карта</a:t>
            </a:r>
          </a:p>
          <a:p>
            <a:pPr marL="457200" indent="-457200">
              <a:buFontTx/>
              <a:buChar char="-"/>
            </a:pPr>
            <a:r>
              <a:rPr lang="en-US" sz="1600" b="0" dirty="0">
                <a:solidFill>
                  <a:schemeClr val="tx2"/>
                </a:solidFill>
              </a:rPr>
              <a:t>web </a:t>
            </a:r>
            <a:r>
              <a:rPr lang="ru-RU" sz="1600" b="0" dirty="0">
                <a:solidFill>
                  <a:schemeClr val="tx2"/>
                </a:solidFill>
              </a:rPr>
              <a:t>приложение</a:t>
            </a:r>
          </a:p>
          <a:p>
            <a:r>
              <a:rPr lang="ru-RU" sz="1600" b="0" dirty="0">
                <a:solidFill>
                  <a:schemeClr val="tx2"/>
                </a:solidFill>
              </a:rPr>
              <a:t>Запросы и расчет основных статистических показателей по  металлогеническому таксону, административной единице, по «произвольному контуру», «на расстоянии ХХХ км от выбранной точки» и т.п.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1"/>
          <a:stretch/>
        </p:blipFill>
        <p:spPr bwMode="auto">
          <a:xfrm>
            <a:off x="5018785" y="3179702"/>
            <a:ext cx="3945703" cy="348965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75856" y="3949694"/>
            <a:ext cx="864096" cy="919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60671"/>
            <a:ext cx="4752528" cy="344586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63500">
              <a:srgbClr val="002060">
                <a:alpha val="22000"/>
              </a:srgbClr>
            </a:glow>
            <a:outerShdw blurRad="228600" dist="12700" dir="2700000" algn="ctr" rotWithShape="0">
              <a:schemeClr val="bg2">
                <a:alpha val="8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112568" cy="460592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00092" y="12061"/>
            <a:ext cx="3743908" cy="581025"/>
          </a:xfrm>
          <a:prstGeom prst="rect">
            <a:avLst/>
          </a:prstGeom>
          <a:noFill/>
          <a:ln>
            <a:noFill/>
          </a:ln>
          <a:effectLst>
            <a:outerShdw blurRad="114300" dist="50800" algn="l" rotWithShape="0">
              <a:schemeClr val="accent1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>
            <a:noAutofit/>
          </a:bodyPr>
          <a:lstStyle>
            <a:defPPr>
              <a:defRPr lang="ru-RU"/>
            </a:defPPr>
            <a:lvl1pPr>
              <a:lnSpc>
                <a:spcPts val="2000"/>
              </a:lnSpc>
              <a:spcBef>
                <a:spcPct val="0"/>
              </a:spcBef>
              <a:buNone/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Borehole Scans Project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1656184" cy="25922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63500">
              <a:srgbClr val="002060">
                <a:alpha val="22000"/>
              </a:srgbClr>
            </a:glow>
            <a:outerShdw blurRad="228600" dist="12700" dir="2700000" algn="ctr" rotWithShape="0">
              <a:schemeClr val="bg2">
                <a:alpha val="8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07704" y="764705"/>
            <a:ext cx="6984776" cy="1512168"/>
          </a:xfrm>
          <a:prstGeom prst="rect">
            <a:avLst/>
          </a:prstGeom>
          <a:noFill/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600" b="0" dirty="0" smtClean="0">
                <a:solidFill>
                  <a:schemeClr val="tx2"/>
                </a:solidFill>
              </a:rPr>
              <a:t>Централизованная база данных отсканированной документации по скважинам </a:t>
            </a:r>
          </a:p>
          <a:p>
            <a:pPr marL="457200" indent="-457200">
              <a:lnSpc>
                <a:spcPts val="2000"/>
              </a:lnSpc>
              <a:buFontTx/>
              <a:buChar char="-"/>
            </a:pPr>
            <a:r>
              <a:rPr lang="en-US" sz="1600" b="0" dirty="0" smtClean="0">
                <a:solidFill>
                  <a:schemeClr val="tx2"/>
                </a:solidFill>
              </a:rPr>
              <a:t>web </a:t>
            </a:r>
            <a:r>
              <a:rPr lang="ru-RU" sz="1600" b="0" dirty="0" smtClean="0">
                <a:solidFill>
                  <a:schemeClr val="tx2"/>
                </a:solidFill>
              </a:rPr>
              <a:t>карта (карта фактов)</a:t>
            </a:r>
          </a:p>
          <a:p>
            <a:pPr marL="457200" indent="-457200">
              <a:lnSpc>
                <a:spcPts val="2000"/>
              </a:lnSpc>
              <a:buFontTx/>
              <a:buChar char="-"/>
            </a:pPr>
            <a:r>
              <a:rPr lang="ru-RU" sz="1600" b="0" dirty="0" smtClean="0">
                <a:solidFill>
                  <a:schemeClr val="tx2"/>
                </a:solidFill>
              </a:rPr>
              <a:t>- на карте краткая информация по скважине</a:t>
            </a:r>
          </a:p>
          <a:p>
            <a:pPr marL="457200" indent="-457200">
              <a:lnSpc>
                <a:spcPts val="2000"/>
              </a:lnSpc>
              <a:buFontTx/>
              <a:buChar char="-"/>
            </a:pPr>
            <a:r>
              <a:rPr lang="ru-RU" sz="1600" b="0" dirty="0" smtClean="0">
                <a:solidFill>
                  <a:schemeClr val="tx2"/>
                </a:solidFill>
              </a:rPr>
              <a:t>по каждой скважине доступны для скачивания скан-образы документов</a:t>
            </a:r>
            <a:endParaRPr lang="ru-RU" sz="1600" b="0" dirty="0">
              <a:solidFill>
                <a:schemeClr val="tx2"/>
              </a:solidFill>
            </a:endParaRPr>
          </a:p>
        </p:txBody>
      </p:sp>
      <p:pic>
        <p:nvPicPr>
          <p:cNvPr id="2054" name="Picture 6" descr="C:\175141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90335"/>
            <a:ext cx="1800200" cy="99464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63500">
              <a:srgbClr val="002060">
                <a:alpha val="22000"/>
              </a:srgbClr>
            </a:glow>
            <a:outerShdw blurRad="228600" dist="12700" dir="2700000" algn="ctr" rotWithShape="0">
              <a:schemeClr val="bg2">
                <a:alpha val="8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1727495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10481" y="1887561"/>
            <a:ext cx="994647" cy="180019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63500">
              <a:srgbClr val="002060">
                <a:alpha val="22000"/>
              </a:srgbClr>
            </a:glow>
            <a:outerShdw blurRad="228600" dist="12700" dir="2700000" algn="ctr" rotWithShape="0">
              <a:schemeClr val="bg2">
                <a:alpha val="8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canned image of the borehole l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79048" y="1875708"/>
            <a:ext cx="1018352" cy="18002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63500">
              <a:srgbClr val="002060">
                <a:alpha val="22000"/>
              </a:srgbClr>
            </a:glow>
            <a:outerShdw blurRad="228600" dist="12700" dir="2700000" algn="ctr" rotWithShape="0">
              <a:schemeClr val="bg2">
                <a:alpha val="8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17067469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932040" y="3356992"/>
            <a:ext cx="4163216" cy="341754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63500">
              <a:srgbClr val="002060">
                <a:alpha val="22000"/>
              </a:srgbClr>
            </a:glow>
            <a:outerShdw blurRad="228600" dist="12700" dir="2700000" algn="ctr" rotWithShape="0">
              <a:schemeClr val="bg2">
                <a:alpha val="8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76872"/>
            <a:ext cx="8685147" cy="43924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051720" y="4293096"/>
            <a:ext cx="216024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3" idx="7"/>
          </p:cNvCxnSpPr>
          <p:nvPr/>
        </p:nvCxnSpPr>
        <p:spPr>
          <a:xfrm flipV="1">
            <a:off x="2236108" y="3140968"/>
            <a:ext cx="1471796" cy="1183764"/>
          </a:xfrm>
          <a:prstGeom prst="straightConnector1">
            <a:avLst/>
          </a:prstGeom>
          <a:noFill/>
          <a:ln w="28575">
            <a:solidFill>
              <a:schemeClr val="bg1"/>
            </a:solidFill>
            <a:miter lim="800000"/>
            <a:headEnd type="none" w="lg" len="lg"/>
            <a:tailEnd type="triangle" w="lg" len="lg"/>
          </a:ln>
          <a:effectLst>
            <a:outerShdw blurRad="50800" dist="50800" dir="1800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779912" y="2708920"/>
            <a:ext cx="4536504" cy="3240360"/>
          </a:xfrm>
          <a:prstGeom prst="rect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27000" dist="38100" dir="5400000" algn="t" rotWithShape="0">
              <a:schemeClr val="bg1">
                <a:alpha val="44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5" y="44623"/>
            <a:ext cx="9197897" cy="576065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5496" y="1124744"/>
            <a:ext cx="8928992" cy="829009"/>
          </a:xfrm>
          <a:prstGeom prst="rect">
            <a:avLst/>
          </a:prstGeom>
          <a:noFill/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dirty="0" smtClean="0">
                <a:solidFill>
                  <a:schemeClr val="tx2"/>
                </a:solidFill>
              </a:rPr>
              <a:t>Централизованная БД результатов изотопного датирования территории  РФ </a:t>
            </a:r>
          </a:p>
          <a:p>
            <a:pPr>
              <a:lnSpc>
                <a:spcPts val="2000"/>
              </a:lnSpc>
            </a:pPr>
            <a:r>
              <a:rPr lang="ru-RU" dirty="0" smtClean="0">
                <a:solidFill>
                  <a:schemeClr val="tx2"/>
                </a:solidFill>
              </a:rPr>
              <a:t>- </a:t>
            </a:r>
            <a:r>
              <a:rPr lang="en-US" dirty="0">
                <a:solidFill>
                  <a:schemeClr val="tx2"/>
                </a:solidFill>
              </a:rPr>
              <a:t>web </a:t>
            </a:r>
            <a:r>
              <a:rPr lang="ru-RU" dirty="0">
                <a:solidFill>
                  <a:schemeClr val="tx2"/>
                </a:solidFill>
              </a:rPr>
              <a:t>карта</a:t>
            </a:r>
          </a:p>
          <a:p>
            <a:pPr>
              <a:lnSpc>
                <a:spcPts val="2000"/>
              </a:lnSpc>
            </a:pPr>
            <a:r>
              <a:rPr lang="ru-RU" dirty="0" smtClean="0">
                <a:solidFill>
                  <a:schemeClr val="tx2"/>
                </a:solidFill>
              </a:rPr>
              <a:t>- </a:t>
            </a:r>
            <a:r>
              <a:rPr lang="en-US" dirty="0" smtClean="0">
                <a:solidFill>
                  <a:schemeClr val="tx2"/>
                </a:solidFill>
              </a:rPr>
              <a:t>web </a:t>
            </a:r>
            <a:r>
              <a:rPr lang="ru-RU" dirty="0" smtClean="0">
                <a:solidFill>
                  <a:schemeClr val="tx2"/>
                </a:solidFill>
              </a:rPr>
              <a:t>приложение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707904" y="1481436"/>
            <a:ext cx="5623310" cy="757000"/>
          </a:xfrm>
          <a:prstGeom prst="rect">
            <a:avLst/>
          </a:prstGeom>
          <a:noFill/>
          <a:ln>
            <a:noFill/>
          </a:ln>
          <a:effectLst>
            <a:outerShdw blurRad="762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1800" b="0" dirty="0" smtClean="0">
                <a:solidFill>
                  <a:schemeClr val="tx2"/>
                </a:solidFill>
              </a:rPr>
              <a:t>Запросы по  «названию подразделения», «Серийной легенде», «номенклатурному листу», «Возрасту», полнотекстовый поиск</a:t>
            </a:r>
            <a:endParaRPr lang="ru-RU" sz="1800" b="0" dirty="0">
              <a:solidFill>
                <a:schemeClr val="tx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55306"/>
            <a:ext cx="2880320" cy="88241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236296" y="116634"/>
            <a:ext cx="2016225" cy="360039"/>
          </a:xfrm>
          <a:prstGeom prst="rect">
            <a:avLst/>
          </a:prstGeom>
          <a:noFill/>
          <a:ln>
            <a:noFill/>
          </a:ln>
          <a:effectLst>
            <a:outerShdw blurRad="114300" dist="50800" algn="l" rotWithShape="0">
              <a:schemeClr val="accent1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 Е О Х Р О Н 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711106"/>
            <a:ext cx="90010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40"/>
              </a:lnSpc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"Геохронологический атлас-справочник основных структурно-вещественных комплексов России" как основу для решения задач Госгеолкарты-1000/3 и Госгеолкарты-200/2 и прогнозно-поисковой оценки территории Российской Федерации» в рамках работ по базовому проекту 7.4-06/13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18915"/>
            <a:ext cx="1229001" cy="152573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18915"/>
            <a:ext cx="1108974" cy="157470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59304"/>
            <a:ext cx="1681858" cy="108534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896" y="5305567"/>
            <a:ext cx="1155984" cy="153908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56" y="5751300"/>
            <a:ext cx="2076512" cy="108645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is.podelise.ru/pars_docs/diser_refs/74/73854/73854-2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19" y="4672611"/>
            <a:ext cx="1860590" cy="87869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2952328" cy="15586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хранения первичных данных ГК-200 и ГК-1000</a:t>
            </a:r>
            <a:br>
              <a:rPr lang="ru-RU" dirty="0" smtClean="0"/>
            </a:br>
            <a:r>
              <a:rPr lang="ru-RU" dirty="0" smtClean="0"/>
              <a:t>в промышленной СУБД </a:t>
            </a:r>
            <a:r>
              <a:rPr lang="en-US" dirty="0" smtClean="0"/>
              <a:t>ORACLE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779543" y="3748244"/>
            <a:ext cx="1872208" cy="1041979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 smtClean="0"/>
              <a:t>СУБД </a:t>
            </a:r>
            <a:r>
              <a:rPr lang="en-US" sz="1800" dirty="0" smtClean="0"/>
              <a:t>ORACLE</a:t>
            </a:r>
            <a:endParaRPr lang="ru-RU" sz="1800" dirty="0"/>
          </a:p>
        </p:txBody>
      </p:sp>
      <p:pic>
        <p:nvPicPr>
          <p:cNvPr id="7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83" y="5945659"/>
            <a:ext cx="772337" cy="7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14" y="5703966"/>
            <a:ext cx="720080" cy="7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85" y="5381334"/>
            <a:ext cx="792088" cy="80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серв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48" y="2335655"/>
            <a:ext cx="993847" cy="1057673"/>
          </a:xfrm>
          <a:prstGeom prst="snip2DiagRect">
            <a:avLst>
              <a:gd name="adj1" fmla="val 11768"/>
              <a:gd name="adj2" fmla="val 2415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5400000">
            <a:off x="5568277" y="3452913"/>
            <a:ext cx="354914" cy="235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6651875">
            <a:off x="4901619" y="5169443"/>
            <a:ext cx="626753" cy="216024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5400000">
            <a:off x="5422494" y="5304234"/>
            <a:ext cx="626753" cy="216024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4096157">
            <a:off x="6061993" y="4916754"/>
            <a:ext cx="626753" cy="216024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dataplus.ru/news/arcreview/Images/Number_43/3_Pic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57" y="5111958"/>
            <a:ext cx="1266381" cy="10637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fostart.ru/upload/iblock/c61/%D0%94%D0%B8%D0%BD%D0%B0%D0%BC%D0%B8%D0%BA%D0%B0%D0%A0%D0%BE%D1%81%D1%82%D0%B0%D0%91%D0%94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80" y="877283"/>
            <a:ext cx="1190105" cy="107493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6150476" y="2582450"/>
            <a:ext cx="1152128" cy="432048"/>
          </a:xfrm>
          <a:prstGeom prst="wedgeRoundRectCallout">
            <a:avLst>
              <a:gd name="adj1" fmla="val 4355"/>
              <a:gd name="adj2" fmla="val 791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Файловый сервер НРС</a:t>
            </a:r>
            <a:endParaRPr lang="ru-RU" sz="1200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182056" y="1061810"/>
            <a:ext cx="1486288" cy="546661"/>
          </a:xfrm>
          <a:prstGeom prst="wedgeRoundRectCallout">
            <a:avLst>
              <a:gd name="adj1" fmla="val 41039"/>
              <a:gd name="adj2" fmla="val -657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инструменты проверки</a:t>
            </a:r>
            <a:endParaRPr lang="ru-RU" sz="1200" dirty="0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419769" y="332657"/>
            <a:ext cx="21602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60" y="1031694"/>
            <a:ext cx="792088" cy="80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ая прямоугольная выноска 27"/>
          <p:cNvSpPr/>
          <p:nvPr/>
        </p:nvSpPr>
        <p:spPr>
          <a:xfrm>
            <a:off x="4954572" y="628200"/>
            <a:ext cx="1394240" cy="349379"/>
          </a:xfrm>
          <a:prstGeom prst="wedgeRoundRectCallout">
            <a:avLst>
              <a:gd name="adj1" fmla="val -1506"/>
              <a:gd name="adj2" fmla="val 274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НРС (проверка)</a:t>
            </a:r>
            <a:endParaRPr lang="ru-RU" sz="1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66" y="977579"/>
            <a:ext cx="1078254" cy="59090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50" y="692695"/>
            <a:ext cx="388810" cy="94164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Скругленная прямоугольная выноска 29"/>
          <p:cNvSpPr/>
          <p:nvPr/>
        </p:nvSpPr>
        <p:spPr>
          <a:xfrm>
            <a:off x="7052393" y="3890653"/>
            <a:ext cx="1703245" cy="546661"/>
          </a:xfrm>
          <a:prstGeom prst="wedgeRoundRectCallout">
            <a:avLst>
              <a:gd name="adj1" fmla="val 1227"/>
              <a:gd name="adj2" fmla="val 930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Специализированные инструменты анализа</a:t>
            </a:r>
            <a:endParaRPr lang="ru-RU" sz="1200" dirty="0"/>
          </a:p>
        </p:txBody>
      </p:sp>
      <p:pic>
        <p:nvPicPr>
          <p:cNvPr id="2056" name="Picture 8" descr="http://www.trudcontrol.ru/files/editor/images/avatars/%D0%A1%D1%82%D0%B0%D1%82%D0%B8%D1%81%D1%82%D0%B8%D0%BA%D0%B0/Diagramma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85" y="1264854"/>
            <a:ext cx="1099488" cy="82095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4162483" y="1061810"/>
            <a:ext cx="1152128" cy="349379"/>
          </a:xfrm>
          <a:prstGeom prst="wedgeRoundRectCallout">
            <a:avLst>
              <a:gd name="adj1" fmla="val 7179"/>
              <a:gd name="adj2" fmla="val 378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Статистика</a:t>
            </a:r>
            <a:endParaRPr lang="ru-RU" sz="1200" dirty="0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5568277" y="1967932"/>
            <a:ext cx="354914" cy="235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4994437" y="332657"/>
            <a:ext cx="21602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5577330" y="33265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6240528" y="332659"/>
            <a:ext cx="216021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6804249" y="332658"/>
            <a:ext cx="21602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Текст 2"/>
          <p:cNvSpPr txBox="1">
            <a:spLocks/>
          </p:cNvSpPr>
          <p:nvPr/>
        </p:nvSpPr>
        <p:spPr>
          <a:xfrm>
            <a:off x="3582742" y="44624"/>
            <a:ext cx="4205024" cy="2880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Авторские базы первичных геологических данных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61850"/>
              </p:ext>
            </p:extLst>
          </p:nvPr>
        </p:nvGraphicFramePr>
        <p:xfrm>
          <a:off x="251518" y="1994653"/>
          <a:ext cx="3540666" cy="4653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6"/>
                <a:gridCol w="936104"/>
                <a:gridCol w="948376"/>
              </a:tblGrid>
              <a:tr h="3434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Операция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Централизованная</a:t>
                      </a:r>
                      <a:r>
                        <a:rPr lang="ru-RU" sz="1000" baseline="0" dirty="0" smtClean="0"/>
                        <a:t> БД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Файловое хранилище</a:t>
                      </a:r>
                      <a:endParaRPr lang="ru-RU" sz="1000" dirty="0"/>
                    </a:p>
                  </a:txBody>
                  <a:tcPr/>
                </a:tc>
              </a:tr>
              <a:tr h="636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Контроль и верификация данных (на этапе загрузки в СУБД </a:t>
                      </a:r>
                      <a:r>
                        <a:rPr lang="en-US" sz="1000" dirty="0" smtClean="0"/>
                        <a:t>ORACLE</a:t>
                      </a:r>
                      <a:r>
                        <a:rPr lang="ru-RU" sz="1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Нет</a:t>
                      </a:r>
                      <a:endParaRPr lang="ru-RU" sz="1000" dirty="0"/>
                    </a:p>
                  </a:txBody>
                  <a:tcPr/>
                </a:tc>
              </a:tr>
              <a:tr h="65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Статистика по комплектам ГК и видам работ в пределах всего массива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пределах одной</a:t>
                      </a:r>
                      <a:r>
                        <a:rPr lang="ru-RU" sz="1000" baseline="0" dirty="0" smtClean="0"/>
                        <a:t> БПГД</a:t>
                      </a:r>
                      <a:endParaRPr lang="ru-RU" sz="1000" dirty="0"/>
                    </a:p>
                  </a:txBody>
                  <a:tcPr/>
                </a:tc>
              </a:tr>
              <a:tr h="608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Полноценная многопользовательская система доступа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Есть ограничения</a:t>
                      </a:r>
                      <a:endParaRPr lang="ru-RU" sz="1000" dirty="0"/>
                    </a:p>
                  </a:txBody>
                  <a:tcPr/>
                </a:tc>
              </a:tr>
              <a:tr h="431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Реализация пользовательских запросов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пределах одной</a:t>
                      </a:r>
                      <a:r>
                        <a:rPr lang="ru-RU" sz="1000" baseline="0" dirty="0" smtClean="0"/>
                        <a:t> БПГД</a:t>
                      </a:r>
                      <a:endParaRPr lang="ru-RU" sz="1000" dirty="0"/>
                    </a:p>
                  </a:txBody>
                  <a:tcPr/>
                </a:tc>
              </a:tr>
              <a:tr h="543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Специализированные инструменты обработки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Проблематично</a:t>
                      </a:r>
                      <a:endParaRPr lang="ru-RU" sz="1000" dirty="0"/>
                    </a:p>
                  </a:txBody>
                  <a:tcPr/>
                </a:tc>
              </a:tr>
              <a:tr h="314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Использование</a:t>
                      </a:r>
                      <a:r>
                        <a:rPr lang="ru-RU" sz="1000" baseline="0" dirty="0" smtClean="0"/>
                        <a:t> общих словарей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Нет</a:t>
                      </a:r>
                      <a:endParaRPr lang="ru-RU" sz="1000" dirty="0"/>
                    </a:p>
                  </a:txBody>
                  <a:tcPr/>
                </a:tc>
              </a:tr>
              <a:tr h="431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Пользовательские веб-интерфейсы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Нет</a:t>
                      </a:r>
                      <a:endParaRPr lang="ru-RU" sz="1000" dirty="0"/>
                    </a:p>
                  </a:txBody>
                  <a:tcPr/>
                </a:tc>
              </a:tr>
              <a:tr h="429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Удаленный вариант заполнения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Нет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6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8544" y="260648"/>
            <a:ext cx="77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наши предложения: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475656" y="954215"/>
            <a:ext cx="7200800" cy="29068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Создать схему данных «ПГД» в промышленной СУБД </a:t>
            </a:r>
            <a:r>
              <a:rPr lang="en-US" sz="1600" dirty="0" smtClean="0"/>
              <a:t>ORACLE</a:t>
            </a:r>
            <a:r>
              <a:rPr lang="ru-RU" sz="1600" dirty="0" smtClean="0"/>
              <a:t>, в соответствии с «ТРЕБОВАНИЯМИ…»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Разработать инструменты проверки и импорта первичных данных</a:t>
            </a:r>
          </a:p>
          <a:p>
            <a:pPr marL="285750" indent="-285750"/>
            <a:r>
              <a:rPr lang="ru-RU" sz="1600" dirty="0"/>
              <a:t>Импортировать полистные </a:t>
            </a:r>
            <a:r>
              <a:rPr lang="ru-RU" sz="1600" dirty="0" smtClean="0"/>
              <a:t>БПГД (в требованиях 2014) </a:t>
            </a:r>
            <a:r>
              <a:rPr lang="ru-RU" sz="1600" dirty="0"/>
              <a:t>в созданную </a:t>
            </a:r>
            <a:r>
              <a:rPr lang="ru-RU" sz="1600" dirty="0" smtClean="0"/>
              <a:t>структуру </a:t>
            </a:r>
            <a:r>
              <a:rPr lang="ru-RU" sz="1600" dirty="0"/>
              <a:t>данных СУБД </a:t>
            </a:r>
            <a:r>
              <a:rPr lang="en-US" sz="1600" dirty="0"/>
              <a:t>ORACLE</a:t>
            </a:r>
            <a:endParaRPr lang="ru-RU" sz="1600" dirty="0" smtClean="0"/>
          </a:p>
          <a:p>
            <a:pPr marL="285750" indent="-285750"/>
            <a:r>
              <a:rPr lang="ru-RU" sz="1600" dirty="0" smtClean="0"/>
              <a:t>Создать </a:t>
            </a:r>
            <a:r>
              <a:rPr lang="ru-RU" sz="1600" dirty="0"/>
              <a:t>группы пользователей с разграничением прав доступа к первичным данным</a:t>
            </a:r>
          </a:p>
          <a:p>
            <a:pPr marL="285750" indent="-285750"/>
            <a:r>
              <a:rPr lang="ru-RU" sz="1600" dirty="0"/>
              <a:t>Создать </a:t>
            </a:r>
            <a:r>
              <a:rPr lang="ru-RU" sz="1600" dirty="0" smtClean="0"/>
              <a:t>макеты клиентских интерфейсов </a:t>
            </a:r>
            <a:r>
              <a:rPr lang="ru-RU" sz="1600" dirty="0"/>
              <a:t>доступа (в </a:t>
            </a:r>
            <a:r>
              <a:rPr lang="ru-RU" sz="1600" dirty="0" err="1"/>
              <a:t>т.ч</a:t>
            </a:r>
            <a:r>
              <a:rPr lang="ru-RU" sz="1600" dirty="0"/>
              <a:t>. </a:t>
            </a:r>
            <a:r>
              <a:rPr lang="en-US" sz="1600" dirty="0"/>
              <a:t>Web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pPr marL="285750" indent="-285750"/>
            <a:r>
              <a:rPr lang="ru-RU" sz="1600" dirty="0" smtClean="0"/>
              <a:t>Провести апробацию централизованной СУБД и макетов инструментальных средств</a:t>
            </a:r>
            <a:endParaRPr lang="ru-RU" sz="1600" dirty="0"/>
          </a:p>
          <a:p>
            <a:pPr marL="285750" indent="-285750"/>
            <a:endParaRPr lang="ru-RU" sz="1600" dirty="0"/>
          </a:p>
        </p:txBody>
      </p:sp>
      <p:sp>
        <p:nvSpPr>
          <p:cNvPr id="5" name="Заголовок 7"/>
          <p:cNvSpPr txBox="1">
            <a:spLocks/>
          </p:cNvSpPr>
          <p:nvPr/>
        </p:nvSpPr>
        <p:spPr>
          <a:xfrm>
            <a:off x="251520" y="975404"/>
            <a:ext cx="1440160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ЭТАП 1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47664" y="4238714"/>
            <a:ext cx="6984776" cy="19985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/>
            <a:r>
              <a:rPr lang="ru-RU" sz="1600" dirty="0" smtClean="0"/>
              <a:t>Доработать СУБД по результатам апробации</a:t>
            </a:r>
          </a:p>
          <a:p>
            <a:pPr marL="285750" indent="-285750"/>
            <a:r>
              <a:rPr lang="ru-RU" sz="1600" dirty="0" smtClean="0"/>
              <a:t>Разработать </a:t>
            </a:r>
            <a:r>
              <a:rPr lang="ru-RU" sz="1600" dirty="0"/>
              <a:t>инструмент </a:t>
            </a:r>
            <a:r>
              <a:rPr lang="ru-RU" sz="1600" dirty="0" smtClean="0"/>
              <a:t>подготовки, проверки </a:t>
            </a:r>
            <a:r>
              <a:rPr lang="ru-RU" sz="1600" dirty="0"/>
              <a:t>и </a:t>
            </a:r>
            <a:r>
              <a:rPr lang="ru-RU" sz="1600" dirty="0" smtClean="0"/>
              <a:t>загрузки первичных данных в режиме удаленного доступа  </a:t>
            </a:r>
            <a:endParaRPr lang="ru-RU" sz="1600" dirty="0"/>
          </a:p>
          <a:p>
            <a:pPr marL="285750" indent="-285750"/>
            <a:r>
              <a:rPr lang="ru-RU" sz="1600" dirty="0" smtClean="0"/>
              <a:t>Продолжить работу по наполнению Централизованной БД материалами ранее выполненных работ - импортировать </a:t>
            </a:r>
            <a:r>
              <a:rPr lang="ru-RU" sz="1600" dirty="0"/>
              <a:t>полистные </a:t>
            </a:r>
            <a:r>
              <a:rPr lang="ru-RU" sz="1600" dirty="0" smtClean="0"/>
              <a:t>БПГД (в требованиях 2004 -2014 и в требованиях АДК)  </a:t>
            </a:r>
            <a:r>
              <a:rPr lang="ru-RU" sz="1600" dirty="0"/>
              <a:t>в созданную </a:t>
            </a:r>
            <a:r>
              <a:rPr lang="ru-RU" sz="1600" dirty="0" smtClean="0"/>
              <a:t>структуру данных</a:t>
            </a:r>
            <a:endParaRPr lang="ru-RU" sz="1600" dirty="0"/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251520" y="4221088"/>
            <a:ext cx="1440160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ЭТАП 2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5" y="10511"/>
            <a:ext cx="3553544" cy="1042225"/>
          </a:xfrm>
        </p:spPr>
        <p:txBody>
          <a:bodyPr/>
          <a:lstStyle/>
          <a:p>
            <a:r>
              <a:rPr lang="ru-RU" dirty="0" smtClean="0"/>
              <a:t>База первичных геологических данных</a:t>
            </a:r>
            <a:r>
              <a:rPr lang="en-US" dirty="0" smtClean="0"/>
              <a:t> </a:t>
            </a:r>
            <a:r>
              <a:rPr lang="ru-RU" dirty="0" smtClean="0"/>
              <a:t>(БПГД) текущее состояние: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3082" b="4700"/>
          <a:stretch/>
        </p:blipFill>
        <p:spPr>
          <a:xfrm>
            <a:off x="4131074" y="768701"/>
            <a:ext cx="1889963" cy="17281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9736" y="1011370"/>
            <a:ext cx="4043691" cy="367936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Внедрение БПГД в практику создания комплектов ГК-200 и ГК-1000 имеет довольно продолжительную историю </a:t>
            </a:r>
          </a:p>
          <a:p>
            <a:pPr marL="285750" indent="-12700">
              <a:buFontTx/>
              <a:buChar char="-"/>
            </a:pPr>
            <a:r>
              <a:rPr lang="ru-RU" dirty="0" smtClean="0"/>
              <a:t> АДК перестало использоваться </a:t>
            </a:r>
            <a:r>
              <a:rPr lang="en-US" dirty="0" smtClean="0"/>
              <a:t>~ </a:t>
            </a:r>
            <a:r>
              <a:rPr lang="ru-RU" dirty="0" smtClean="0"/>
              <a:t>в 2004</a:t>
            </a:r>
            <a:r>
              <a:rPr lang="en-US" dirty="0" smtClean="0"/>
              <a:t> </a:t>
            </a:r>
            <a:r>
              <a:rPr lang="ru-RU" dirty="0" smtClean="0"/>
              <a:t>г.;</a:t>
            </a:r>
            <a:endParaRPr lang="ru-RU" dirty="0"/>
          </a:p>
          <a:p>
            <a:pPr marL="285750" indent="-12700">
              <a:buFontTx/>
              <a:buChar char="-"/>
            </a:pPr>
            <a:r>
              <a:rPr lang="ru-RU" dirty="0" smtClean="0"/>
              <a:t> БПГД в </a:t>
            </a:r>
            <a:r>
              <a:rPr lang="en-US" dirty="0" smtClean="0"/>
              <a:t>Access </a:t>
            </a:r>
            <a:r>
              <a:rPr lang="en-US" dirty="0"/>
              <a:t>2004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en-US" dirty="0" smtClean="0"/>
              <a:t>Excel, DBF </a:t>
            </a:r>
            <a:r>
              <a:rPr lang="ru-RU" dirty="0" smtClean="0"/>
              <a:t>–не охватывали все виды данных, не имели строго регламентированных структур, не проходили полноценный контроль при приемке;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настоящее время </a:t>
            </a:r>
            <a:r>
              <a:rPr lang="ru-RU" dirty="0"/>
              <a:t>подготовка </a:t>
            </a:r>
            <a:r>
              <a:rPr lang="ru-RU" dirty="0" smtClean="0"/>
              <a:t>полистных БПГД </a:t>
            </a:r>
            <a:r>
              <a:rPr lang="ru-RU" dirty="0" smtClean="0">
                <a:solidFill>
                  <a:srgbClr val="FF0000"/>
                </a:solidFill>
              </a:rPr>
              <a:t>разработана</a:t>
            </a:r>
            <a:r>
              <a:rPr lang="ru-RU" dirty="0" smtClean="0"/>
              <a:t>:</a:t>
            </a:r>
          </a:p>
          <a:p>
            <a:pPr marL="273050"/>
            <a:r>
              <a:rPr lang="ru-RU" dirty="0" smtClean="0"/>
              <a:t>- </a:t>
            </a:r>
            <a:r>
              <a:rPr lang="ru-RU" dirty="0"/>
              <a:t>каждый комплект ГК-200/2 и ГК-1000/3 </a:t>
            </a:r>
            <a:r>
              <a:rPr lang="ru-RU" dirty="0" smtClean="0"/>
              <a:t>       сопровождается </a:t>
            </a:r>
            <a:r>
              <a:rPr lang="ru-RU" dirty="0"/>
              <a:t>базой первичных данных в формате </a:t>
            </a:r>
            <a:r>
              <a:rPr lang="en-US" dirty="0"/>
              <a:t>ACCESS</a:t>
            </a:r>
            <a:r>
              <a:rPr lang="ru-RU" dirty="0"/>
              <a:t>.</a:t>
            </a:r>
          </a:p>
          <a:p>
            <a:pPr marL="273050"/>
            <a:r>
              <a:rPr lang="ru-RU" dirty="0"/>
              <a:t>- состав и структура БПГД регламентируются соответствующими методическими документами (ТРЕБОВАНИЯ к составу и структуре сопровождающих  и первичных баз данных ГК-200/2 и ГК-1000/3)</a:t>
            </a:r>
          </a:p>
          <a:p>
            <a:endParaRPr lang="ru-RU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4966273" y="1754877"/>
            <a:ext cx="1116215" cy="424624"/>
          </a:xfrm>
          <a:prstGeom prst="flowChartMagneticDisk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БПГД</a:t>
            </a:r>
          </a:p>
        </p:txBody>
      </p:sp>
      <p:pic>
        <p:nvPicPr>
          <p:cNvPr id="1028" name="Picture 4" descr="Картинки по запросу диск C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67" y="528486"/>
            <a:ext cx="81293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vtumby.ru/img/clip_image012_0003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367" r="895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7446"/>
            <a:ext cx="1179553" cy="117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552677"/>
            <a:ext cx="2117602" cy="189262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Картинки по запросу серве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70" y="1704805"/>
            <a:ext cx="753332" cy="8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2483768" y="5361104"/>
            <a:ext cx="95283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902609" y="474988"/>
            <a:ext cx="1152128" cy="576064"/>
          </a:xfrm>
          <a:prstGeom prst="wedgeRoundRectCallout">
            <a:avLst>
              <a:gd name="adj1" fmla="val 21258"/>
              <a:gd name="adj2" fmla="val 3301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Авторские комплекты ГК</a:t>
            </a:r>
            <a:endParaRPr lang="ru-RU" sz="1200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878024" y="2420888"/>
            <a:ext cx="1152128" cy="432048"/>
          </a:xfrm>
          <a:prstGeom prst="wedgeRoundRectCallout">
            <a:avLst>
              <a:gd name="adj1" fmla="val 68424"/>
              <a:gd name="adj2" fmla="val -13983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Файловый сервер НРС</a:t>
            </a:r>
            <a:endParaRPr lang="ru-RU" sz="1200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566918" y="264644"/>
            <a:ext cx="1317450" cy="432048"/>
          </a:xfrm>
          <a:prstGeom prst="wedgeRoundRectCallout">
            <a:avLst>
              <a:gd name="adj1" fmla="val 58078"/>
              <a:gd name="adj2" fmla="val 794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«Коробочные» комплекты ГК</a:t>
            </a:r>
            <a:endParaRPr lang="ru-RU" sz="12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235376" y="3212976"/>
            <a:ext cx="4657103" cy="67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Проблема подготовки полистных БПГД (по 1 комплекту) в целом решена!</a:t>
            </a:r>
            <a:endParaRPr lang="ru-RU" dirty="0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7518500" y="4319849"/>
            <a:ext cx="1373980" cy="829569"/>
          </a:xfrm>
          <a:prstGeom prst="flowChartMagneticDisk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БПГД</a:t>
            </a:r>
          </a:p>
          <a:p>
            <a:pPr algn="ctr"/>
            <a:r>
              <a:rPr lang="ru-RU" sz="1600" dirty="0"/>
              <a:t>(</a:t>
            </a:r>
            <a:r>
              <a:rPr lang="en-US" sz="1600" dirty="0"/>
              <a:t>Access 2014)</a:t>
            </a:r>
            <a:endParaRPr lang="ru-RU" sz="1600" dirty="0"/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3436601" y="4734634"/>
            <a:ext cx="1479240" cy="720080"/>
          </a:xfrm>
          <a:prstGeom prst="flowChartMagneticDisk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БПГД</a:t>
            </a:r>
            <a:r>
              <a:rPr lang="en-US" sz="1400" dirty="0"/>
              <a:t> </a:t>
            </a:r>
            <a:r>
              <a:rPr lang="ru-RU" sz="1400" dirty="0"/>
              <a:t>ГК1000/3</a:t>
            </a:r>
          </a:p>
          <a:p>
            <a:pPr algn="ctr"/>
            <a:r>
              <a:rPr lang="en-US" sz="1400" dirty="0"/>
              <a:t>Access 2004</a:t>
            </a:r>
            <a:endParaRPr lang="ru-RU" sz="1400" dirty="0"/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1115616" y="5103674"/>
            <a:ext cx="1224136" cy="691477"/>
          </a:xfrm>
          <a:prstGeom prst="flowChartMagneticDisk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БПГД</a:t>
            </a:r>
          </a:p>
          <a:p>
            <a:pPr algn="ctr"/>
            <a:r>
              <a:rPr lang="ru-RU" sz="1400" dirty="0"/>
              <a:t>(</a:t>
            </a:r>
            <a:r>
              <a:rPr lang="en-US" sz="1400" dirty="0"/>
              <a:t>A</a:t>
            </a:r>
            <a:r>
              <a:rPr lang="ru-RU" sz="1400" dirty="0"/>
              <a:t>ДК</a:t>
            </a:r>
            <a:r>
              <a:rPr lang="en-US" sz="1400" dirty="0"/>
              <a:t>)</a:t>
            </a:r>
            <a:endParaRPr lang="ru-RU" sz="1400" dirty="0"/>
          </a:p>
        </p:txBody>
      </p:sp>
      <p:cxnSp>
        <p:nvCxnSpPr>
          <p:cNvPr id="24" name="Прямая со стрелкой 23"/>
          <p:cNvCxnSpPr>
            <a:stCxn id="6" idx="4"/>
          </p:cNvCxnSpPr>
          <p:nvPr/>
        </p:nvCxnSpPr>
        <p:spPr>
          <a:xfrm>
            <a:off x="6082488" y="1967189"/>
            <a:ext cx="1944216" cy="55751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 type="none" w="lg" len="lg"/>
            <a:tailEnd type="triangle" w="lg" len="lg"/>
          </a:ln>
          <a:effectLst>
            <a:outerShdw blurRad="50800" dist="50800" dir="1800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968108" y="1041729"/>
            <a:ext cx="766523" cy="720080"/>
          </a:xfrm>
          <a:prstGeom prst="straightConnector1">
            <a:avLst/>
          </a:prstGeom>
          <a:noFill/>
          <a:ln w="28575">
            <a:solidFill>
              <a:schemeClr val="tx2"/>
            </a:solidFill>
            <a:miter lim="800000"/>
            <a:headEnd type="none" w="lg" len="lg"/>
            <a:tailEnd type="triangle" w="lg" len="lg"/>
          </a:ln>
          <a:effectLst>
            <a:outerShdw blurRad="50800" dist="50800" dir="1800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Прямая со стрелкой 1025"/>
          <p:cNvCxnSpPr/>
          <p:nvPr/>
        </p:nvCxnSpPr>
        <p:spPr>
          <a:xfrm>
            <a:off x="179512" y="6525344"/>
            <a:ext cx="8712968" cy="0"/>
          </a:xfrm>
          <a:prstGeom prst="straightConnector1">
            <a:avLst/>
          </a:prstGeom>
          <a:ln w="412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34000">
                  <a:schemeClr val="accent1"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1"/>
              <a:tileRect/>
            </a:gra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87624" y="6381328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3293" y="4947461"/>
            <a:ext cx="991821" cy="120032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dirty="0"/>
              <a:t>Инструкция </a:t>
            </a:r>
            <a:r>
              <a:rPr lang="ru-RU" sz="1200" dirty="0" smtClean="0"/>
              <a:t>1995, </a:t>
            </a:r>
            <a:r>
              <a:rPr lang="ru-RU" sz="1200" dirty="0"/>
              <a:t>Требования к </a:t>
            </a:r>
            <a:r>
              <a:rPr lang="ru-RU" sz="1200" dirty="0" smtClean="0"/>
              <a:t>БД в </a:t>
            </a:r>
            <a:r>
              <a:rPr lang="ru-RU" sz="1200" dirty="0"/>
              <a:t>формате АДК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7544" y="6381328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10109" y="6597352"/>
            <a:ext cx="54546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1995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890" y="6597352"/>
            <a:ext cx="54546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199</a:t>
            </a:r>
            <a:r>
              <a:rPr lang="en-US" sz="1200" dirty="0" smtClean="0"/>
              <a:t>7</a:t>
            </a:r>
            <a:endParaRPr lang="ru-RU" sz="12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471879" y="6381328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203848" y="6597352"/>
            <a:ext cx="54546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2004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403648" y="5969571"/>
            <a:ext cx="194421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107 </a:t>
            </a:r>
            <a:r>
              <a:rPr lang="ru-RU" sz="1200" dirty="0" smtClean="0"/>
              <a:t>комплектов в АДК, </a:t>
            </a:r>
          </a:p>
          <a:p>
            <a:r>
              <a:rPr lang="ru-RU" sz="1200" b="1" dirty="0" smtClean="0"/>
              <a:t>187 420 </a:t>
            </a:r>
            <a:r>
              <a:rPr lang="ru-RU" sz="1200" dirty="0" smtClean="0"/>
              <a:t>точек наблюдения</a:t>
            </a:r>
            <a:endParaRPr lang="ru-RU" sz="1200" dirty="0"/>
          </a:p>
        </p:txBody>
      </p:sp>
      <p:sp>
        <p:nvSpPr>
          <p:cNvPr id="36" name="Блок-схема: магнитный диск 35"/>
          <p:cNvSpPr/>
          <p:nvPr/>
        </p:nvSpPr>
        <p:spPr>
          <a:xfrm>
            <a:off x="4867582" y="5217088"/>
            <a:ext cx="1479240" cy="720080"/>
          </a:xfrm>
          <a:prstGeom prst="flowChartMagneticDisk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БПГД</a:t>
            </a:r>
          </a:p>
          <a:p>
            <a:pPr algn="ctr"/>
            <a:r>
              <a:rPr lang="en-US" sz="1400" dirty="0"/>
              <a:t>Excel</a:t>
            </a:r>
            <a:endParaRPr lang="ru-RU" sz="1400" dirty="0"/>
          </a:p>
        </p:txBody>
      </p:sp>
      <p:sp>
        <p:nvSpPr>
          <p:cNvPr id="37" name="Блок-схема: магнитный диск 36"/>
          <p:cNvSpPr/>
          <p:nvPr/>
        </p:nvSpPr>
        <p:spPr>
          <a:xfrm>
            <a:off x="4867582" y="4505227"/>
            <a:ext cx="1241409" cy="720080"/>
          </a:xfrm>
          <a:prstGeom prst="flowChartMagneticDisk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БПГД</a:t>
            </a:r>
          </a:p>
          <a:p>
            <a:pPr algn="ctr"/>
            <a:r>
              <a:rPr lang="en-US" sz="1400" dirty="0"/>
              <a:t>DBF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380312" y="5161629"/>
            <a:ext cx="1696403" cy="46166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dirty="0"/>
              <a:t>Требования к </a:t>
            </a:r>
            <a:r>
              <a:rPr lang="ru-RU" sz="1200" dirty="0" smtClean="0"/>
              <a:t>БД, 2014</a:t>
            </a:r>
          </a:p>
          <a:p>
            <a:r>
              <a:rPr lang="ru-RU" sz="1200" i="1" dirty="0" smtClean="0"/>
              <a:t>ГК-200/2, ГК-1000/3</a:t>
            </a:r>
            <a:endParaRPr lang="ru-RU" sz="1200" i="1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6501255" y="4867562"/>
            <a:ext cx="95283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634461" y="6381328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350224" y="6597352"/>
            <a:ext cx="54546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20</a:t>
            </a:r>
            <a:r>
              <a:rPr lang="ru-RU" sz="1200" dirty="0" smtClean="0"/>
              <a:t>1</a:t>
            </a:r>
            <a:r>
              <a:rPr lang="en-US" sz="1200" dirty="0" smtClean="0"/>
              <a:t>4</a:t>
            </a:r>
            <a:endParaRPr lang="ru-RU" sz="1200" dirty="0"/>
          </a:p>
        </p:txBody>
      </p:sp>
      <p:sp>
        <p:nvSpPr>
          <p:cNvPr id="42" name="Блок-схема: магнитный диск 41"/>
          <p:cNvSpPr/>
          <p:nvPr/>
        </p:nvSpPr>
        <p:spPr>
          <a:xfrm>
            <a:off x="3923928" y="5454714"/>
            <a:ext cx="1224136" cy="691477"/>
          </a:xfrm>
          <a:prstGeom prst="flowChartMagneticDisk">
            <a:avLst/>
          </a:prstGeom>
          <a:ln>
            <a:gradFill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БПГД</a:t>
            </a:r>
          </a:p>
          <a:p>
            <a:pPr algn="ctr"/>
            <a:r>
              <a:rPr lang="ru-RU" sz="1400" dirty="0"/>
              <a:t>(</a:t>
            </a:r>
            <a:r>
              <a:rPr lang="en-US" sz="1400" dirty="0"/>
              <a:t>A</a:t>
            </a:r>
            <a:r>
              <a:rPr lang="ru-RU" sz="1400" dirty="0"/>
              <a:t>ДК</a:t>
            </a:r>
            <a:r>
              <a:rPr lang="en-US" sz="1400" dirty="0"/>
              <a:t>)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747252" y="6133841"/>
            <a:ext cx="1145228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30</a:t>
            </a:r>
            <a:r>
              <a:rPr lang="en-US" sz="1200" dirty="0" smtClean="0"/>
              <a:t> </a:t>
            </a:r>
            <a:r>
              <a:rPr lang="ru-RU" sz="1200" dirty="0" smtClean="0"/>
              <a:t>комплектов</a:t>
            </a:r>
            <a:endParaRPr 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096916" y="6188549"/>
            <a:ext cx="147000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~ 500 </a:t>
            </a:r>
            <a:r>
              <a:rPr lang="ru-RU" sz="1200" dirty="0" smtClean="0"/>
              <a:t>комплектов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857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30176" y="0"/>
            <a:ext cx="8834311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 smtClean="0"/>
              <a:t>НО!</a:t>
            </a:r>
          </a:p>
          <a:p>
            <a:pPr marL="342900" indent="-342900">
              <a:buFontTx/>
              <a:buChar char="-"/>
            </a:pPr>
            <a:r>
              <a:rPr lang="ru-RU" sz="1500" dirty="0" smtClean="0"/>
              <a:t>В </a:t>
            </a:r>
            <a:r>
              <a:rPr lang="ru-RU" sz="1500" dirty="0"/>
              <a:t>текущем состоянии (файловое хранилище, </a:t>
            </a:r>
            <a:r>
              <a:rPr lang="en-US" sz="1500" dirty="0"/>
              <a:t>CD </a:t>
            </a:r>
            <a:r>
              <a:rPr lang="ru-RU" sz="1500" dirty="0" smtClean="0"/>
              <a:t>диски) </a:t>
            </a:r>
            <a:r>
              <a:rPr lang="ru-RU" sz="1500" dirty="0"/>
              <a:t>доступ к массиву БПГД </a:t>
            </a:r>
            <a:r>
              <a:rPr lang="ru-RU" sz="1500" dirty="0" smtClean="0"/>
              <a:t>затруднен </a:t>
            </a:r>
          </a:p>
          <a:p>
            <a:pPr marL="342900" indent="-342900">
              <a:buFontTx/>
              <a:buChar char="-"/>
            </a:pPr>
            <a:r>
              <a:rPr lang="ru-RU" sz="1500" dirty="0" smtClean="0"/>
              <a:t>Эффективное использование БПГД (созданных в </a:t>
            </a:r>
            <a:r>
              <a:rPr lang="ru-RU" sz="1500" dirty="0"/>
              <a:t>разных форматах и структурах </a:t>
            </a:r>
            <a:r>
              <a:rPr lang="ru-RU" sz="1500" dirty="0" smtClean="0"/>
              <a:t>) для выполнения работ по анализу геологической информации для  нескольких листов (по региону) проблематично</a:t>
            </a:r>
            <a:endParaRPr lang="ru-RU" sz="15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4067944" y="1274158"/>
            <a:ext cx="3696073" cy="4411027"/>
            <a:chOff x="4067944" y="1274158"/>
            <a:chExt cx="3696073" cy="4411027"/>
          </a:xfrm>
        </p:grpSpPr>
        <p:pic>
          <p:nvPicPr>
            <p:cNvPr id="1030" name="Picture 6" descr="http://tvtumby.ru/img/clip_image012_000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4367" r="895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762651"/>
              <a:ext cx="2181225" cy="218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4464974" y="1274158"/>
              <a:ext cx="3299043" cy="4411027"/>
              <a:chOff x="5048076" y="1916830"/>
              <a:chExt cx="3299043" cy="4411027"/>
            </a:xfrm>
          </p:grpSpPr>
          <p:pic>
            <p:nvPicPr>
              <p:cNvPr id="1028" name="Picture 4" descr="Картинки по запросу диск C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8" b="89778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076" y="3789040"/>
                <a:ext cx="812930" cy="864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seo-doka.ru/upload/image/settings-2/poisk_informacii_v_internet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7111" y="3807327"/>
                <a:ext cx="1550008" cy="1321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Картинки по запросу сервер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0907" y="5270184"/>
                <a:ext cx="993847" cy="1057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Стрелка вправо 8"/>
              <p:cNvSpPr/>
              <p:nvPr/>
            </p:nvSpPr>
            <p:spPr>
              <a:xfrm rot="19024023">
                <a:off x="6371437" y="5210597"/>
                <a:ext cx="851348" cy="2414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трелка вправо 14"/>
              <p:cNvSpPr/>
              <p:nvPr/>
            </p:nvSpPr>
            <p:spPr>
              <a:xfrm rot="2101627">
                <a:off x="6360134" y="3412251"/>
                <a:ext cx="952833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ая прямоугольная выноска 16"/>
              <p:cNvSpPr/>
              <p:nvPr/>
            </p:nvSpPr>
            <p:spPr>
              <a:xfrm>
                <a:off x="5875155" y="5847202"/>
                <a:ext cx="1152128" cy="432048"/>
              </a:xfrm>
              <a:prstGeom prst="wedgeRoundRectCallout">
                <a:avLst>
                  <a:gd name="adj1" fmla="val -13666"/>
                  <a:gd name="adj2" fmla="val 49780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/>
                  <a:t>Файловый сервер НРС</a:t>
                </a:r>
                <a:endParaRPr lang="ru-RU" sz="1200" dirty="0"/>
              </a:p>
            </p:txBody>
          </p:sp>
          <p:sp>
            <p:nvSpPr>
              <p:cNvPr id="18" name="Скругленная прямоугольная выноска 17"/>
              <p:cNvSpPr/>
              <p:nvPr/>
            </p:nvSpPr>
            <p:spPr>
              <a:xfrm>
                <a:off x="5082933" y="1916830"/>
                <a:ext cx="1317450" cy="432048"/>
              </a:xfrm>
              <a:prstGeom prst="wedgeRoundRectCallout">
                <a:avLst>
                  <a:gd name="adj1" fmla="val 28805"/>
                  <a:gd name="adj2" fmla="val 8153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/>
                  <a:t>«Коробочные» комплекты ГК</a:t>
                </a:r>
                <a:endParaRPr lang="ru-RU" sz="1200" dirty="0"/>
              </a:p>
            </p:txBody>
          </p:sp>
          <p:pic>
            <p:nvPicPr>
              <p:cNvPr id="27" name="Picture 4" descr="Картинки по запросу диск C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8" b="89778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289" y="4088888"/>
                <a:ext cx="812930" cy="864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Картинки по запросу диск C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78" b="89778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1972" y="3727274"/>
                <a:ext cx="812930" cy="864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Группа 11"/>
          <p:cNvGrpSpPr/>
          <p:nvPr/>
        </p:nvGrpSpPr>
        <p:grpSpPr>
          <a:xfrm>
            <a:off x="107504" y="1274160"/>
            <a:ext cx="3744416" cy="5260859"/>
            <a:chOff x="107504" y="1274160"/>
            <a:chExt cx="3744416" cy="5260859"/>
          </a:xfrm>
        </p:grpSpPr>
        <p:pic>
          <p:nvPicPr>
            <p:cNvPr id="20" name="Объект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" r="3082" b="4700"/>
            <a:stretch/>
          </p:blipFill>
          <p:spPr>
            <a:xfrm>
              <a:off x="256931" y="1543033"/>
              <a:ext cx="1783390" cy="1833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65100">
                <a:srgbClr val="002060">
                  <a:alpha val="53000"/>
                </a:srgbClr>
              </a:glow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21" name="Блок-схема: магнитный диск 20"/>
            <p:cNvSpPr/>
            <p:nvPr/>
          </p:nvSpPr>
          <p:spPr>
            <a:xfrm>
              <a:off x="490705" y="3137631"/>
              <a:ext cx="1395827" cy="763926"/>
            </a:xfrm>
            <a:prstGeom prst="flowChartMagneticDisk">
              <a:avLst/>
            </a:prstGeom>
            <a:ln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tx2"/>
                  </a:gs>
                </a:gsLst>
                <a:lin ang="5400000" scaled="0"/>
              </a:gra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БПГД</a:t>
              </a:r>
            </a:p>
            <a:p>
              <a:pPr algn="ctr"/>
              <a:r>
                <a:rPr lang="ru-RU" sz="1600" dirty="0"/>
                <a:t>(</a:t>
              </a:r>
              <a:r>
                <a:rPr lang="en-US" sz="1600" dirty="0"/>
                <a:t>A</a:t>
              </a:r>
              <a:r>
                <a:rPr lang="ru-RU" sz="1600" dirty="0"/>
                <a:t>ДК</a:t>
              </a:r>
              <a:r>
                <a:rPr lang="en-US" sz="1600" dirty="0"/>
                <a:t>)</a:t>
              </a:r>
              <a:endParaRPr lang="ru-RU" sz="16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504" y="1274160"/>
              <a:ext cx="3744416" cy="52511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магнитный диск 22"/>
            <p:cNvSpPr/>
            <p:nvPr/>
          </p:nvSpPr>
          <p:spPr>
            <a:xfrm>
              <a:off x="1414285" y="3626293"/>
              <a:ext cx="1395827" cy="763926"/>
            </a:xfrm>
            <a:prstGeom prst="flowChartMagneticDisk">
              <a:avLst/>
            </a:prstGeom>
            <a:ln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tx2"/>
                  </a:gs>
                </a:gsLst>
                <a:lin ang="5400000" scaled="0"/>
              </a:gra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БПГД</a:t>
              </a:r>
            </a:p>
            <a:p>
              <a:pPr algn="ctr"/>
              <a:r>
                <a:rPr lang="en-US" sz="1600" dirty="0"/>
                <a:t>Excel</a:t>
              </a:r>
              <a:endParaRPr lang="ru-RU" sz="1600" dirty="0"/>
            </a:p>
          </p:txBody>
        </p:sp>
        <p:sp>
          <p:nvSpPr>
            <p:cNvPr id="24" name="Блок-схема: магнитный диск 23"/>
            <p:cNvSpPr/>
            <p:nvPr/>
          </p:nvSpPr>
          <p:spPr>
            <a:xfrm>
              <a:off x="297051" y="3825532"/>
              <a:ext cx="1395827" cy="763926"/>
            </a:xfrm>
            <a:prstGeom prst="flowChartMagneticDisk">
              <a:avLst/>
            </a:prstGeom>
            <a:ln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tx2"/>
                  </a:gs>
                </a:gsLst>
                <a:lin ang="5400000" scaled="0"/>
              </a:gra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БПГД</a:t>
              </a:r>
            </a:p>
            <a:p>
              <a:pPr algn="ctr"/>
              <a:r>
                <a:rPr lang="ru-RU" sz="1600" dirty="0" smtClean="0"/>
                <a:t>(</a:t>
              </a:r>
              <a:r>
                <a:rPr lang="en-US" sz="1600" dirty="0" smtClean="0"/>
                <a:t>Access 2004)</a:t>
              </a:r>
              <a:endParaRPr lang="ru-RU" sz="1600" dirty="0"/>
            </a:p>
          </p:txBody>
        </p:sp>
        <p:sp>
          <p:nvSpPr>
            <p:cNvPr id="25" name="Блок-схема: магнитный диск 24"/>
            <p:cNvSpPr/>
            <p:nvPr/>
          </p:nvSpPr>
          <p:spPr>
            <a:xfrm>
              <a:off x="403982" y="4628064"/>
              <a:ext cx="1395827" cy="763926"/>
            </a:xfrm>
            <a:prstGeom prst="flowChartMagneticDisk">
              <a:avLst/>
            </a:prstGeom>
            <a:ln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tx2"/>
                  </a:gs>
                </a:gsLst>
                <a:lin ang="5400000" scaled="0"/>
              </a:gra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БПГД</a:t>
              </a:r>
            </a:p>
            <a:p>
              <a:pPr algn="ctr"/>
              <a:r>
                <a:rPr lang="en-US" sz="1600" dirty="0"/>
                <a:t>DDF</a:t>
              </a:r>
              <a:endParaRPr lang="ru-RU" sz="1600" dirty="0"/>
            </a:p>
          </p:txBody>
        </p:sp>
        <p:sp>
          <p:nvSpPr>
            <p:cNvPr id="26" name="Блок-схема: магнитный диск 25"/>
            <p:cNvSpPr/>
            <p:nvPr/>
          </p:nvSpPr>
          <p:spPr>
            <a:xfrm>
              <a:off x="1342407" y="4336882"/>
              <a:ext cx="1395827" cy="763926"/>
            </a:xfrm>
            <a:prstGeom prst="flowChartMagneticDisk">
              <a:avLst/>
            </a:prstGeom>
            <a:ln>
              <a:gradFill>
                <a:gsLst>
                  <a:gs pos="0">
                    <a:schemeClr val="tx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tx2"/>
                  </a:gs>
                </a:gsLst>
                <a:lin ang="5400000" scaled="0"/>
              </a:gra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БПГД</a:t>
              </a:r>
            </a:p>
            <a:p>
              <a:pPr algn="ctr"/>
              <a:r>
                <a:rPr lang="ru-RU" sz="1600" dirty="0"/>
                <a:t>(</a:t>
              </a:r>
              <a:r>
                <a:rPr lang="en-US" sz="1600" dirty="0"/>
                <a:t>Access 2014)</a:t>
              </a:r>
              <a:endParaRPr lang="ru-RU" sz="16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619" y="1393408"/>
              <a:ext cx="2280786" cy="143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65100">
                <a:srgbClr val="002060">
                  <a:alpha val="53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068" y="1897032"/>
              <a:ext cx="1766053" cy="151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65100">
                <a:srgbClr val="002060">
                  <a:alpha val="53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170685" y="5334690"/>
              <a:ext cx="977942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200" dirty="0"/>
                <a:t>Инструкция </a:t>
              </a:r>
              <a:r>
                <a:rPr lang="ru-RU" sz="1200" dirty="0" smtClean="0"/>
                <a:t>1995, </a:t>
              </a:r>
              <a:r>
                <a:rPr lang="ru-RU" sz="1200" dirty="0"/>
                <a:t>Требования к </a:t>
              </a:r>
              <a:r>
                <a:rPr lang="ru-RU" sz="1200" dirty="0" smtClean="0"/>
                <a:t>БД в </a:t>
              </a:r>
              <a:r>
                <a:rPr lang="ru-RU" sz="1200" dirty="0"/>
                <a:t>формате АДК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533512" y="5329367"/>
              <a:ext cx="935893" cy="8815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200" dirty="0"/>
                <a:t>Требования к </a:t>
              </a:r>
              <a:r>
                <a:rPr lang="ru-RU" sz="1200" dirty="0" smtClean="0"/>
                <a:t>БД 2014</a:t>
              </a:r>
            </a:p>
            <a:p>
              <a:r>
                <a:rPr lang="ru-RU" sz="1200" i="1" dirty="0" smtClean="0"/>
                <a:t>ГК-200/2</a:t>
              </a:r>
            </a:p>
            <a:p>
              <a:r>
                <a:rPr lang="ru-RU" sz="1200" i="1" dirty="0" smtClean="0"/>
                <a:t>ГК-1000/3</a:t>
              </a:r>
              <a:endParaRPr lang="ru-RU" sz="1200" i="1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342407" y="5191442"/>
              <a:ext cx="1080448" cy="1277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100" dirty="0" smtClean="0"/>
                <a:t>Требования </a:t>
              </a:r>
              <a:r>
                <a:rPr lang="ru-RU" sz="1100" dirty="0"/>
                <a:t>к унифицированной документации геологических данных при ГСР - 200” </a:t>
              </a:r>
              <a:endParaRPr lang="ru-RU" sz="1100" i="1" dirty="0"/>
            </a:p>
          </p:txBody>
        </p:sp>
      </p:grpSp>
      <p:sp>
        <p:nvSpPr>
          <p:cNvPr id="32" name="Заголовок 1"/>
          <p:cNvSpPr txBox="1">
            <a:spLocks/>
          </p:cNvSpPr>
          <p:nvPr/>
        </p:nvSpPr>
        <p:spPr>
          <a:xfrm rot="16200000">
            <a:off x="5875017" y="3491014"/>
            <a:ext cx="5497593" cy="758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pc="300" dirty="0" smtClean="0">
                <a:solidFill>
                  <a:srgbClr val="FF0000"/>
                </a:solidFill>
              </a:rPr>
              <a:t>Унификация форматов и структур              создание Централизованной БПГД</a:t>
            </a:r>
            <a:endParaRPr lang="ru-RU" spc="300" dirty="0">
              <a:solidFill>
                <a:srgbClr val="FF0000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7770950" y="3412788"/>
            <a:ext cx="473458" cy="264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707904" y="1274160"/>
            <a:ext cx="360040" cy="5345056"/>
          </a:xfrm>
          <a:prstGeom prst="rightBrace">
            <a:avLst>
              <a:gd name="adj1" fmla="val 90481"/>
              <a:gd name="adj2" fmla="val 50597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blurRad="114300" dist="38100" dir="2700000" sx="101000" sy="101000" algn="tl" rotWithShape="0">
              <a:schemeClr val="tx2">
                <a:alpha val="8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82" y="114630"/>
            <a:ext cx="3744416" cy="1024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реализация базы первичных геологических данных (БПГД) в компании </a:t>
            </a:r>
            <a:r>
              <a:rPr lang="ru-RU" dirty="0" err="1" smtClean="0"/>
              <a:t>Алроса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25" y="2309664"/>
            <a:ext cx="3250276" cy="230262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3"/>
            <a:ext cx="5184576" cy="27809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Интегрированная система сбора, хранения и обработки первичной геолого-геофизической информации в процессе поиска и разведки алмазов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Разработчик</a:t>
            </a:r>
            <a:r>
              <a:rPr lang="en-US" dirty="0"/>
              <a:t>: </a:t>
            </a:r>
            <a:r>
              <a:rPr lang="ru-RU" dirty="0"/>
              <a:t>Компания «Информация и управление»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Объектная технология разработки крупных программных систем </a:t>
            </a:r>
            <a:r>
              <a:rPr lang="en-US" dirty="0"/>
              <a:t>S_</a:t>
            </a:r>
            <a:r>
              <a:rPr lang="ru-RU" dirty="0" smtClean="0"/>
              <a:t>Технология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Назначение</a:t>
            </a:r>
            <a:r>
              <a:rPr lang="en-US" dirty="0" smtClean="0"/>
              <a:t>:</a:t>
            </a:r>
            <a:endParaRPr lang="ru-R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Сбор, хранение и обработка первичных геолого-геофизических данных</a:t>
            </a:r>
            <a:r>
              <a:rPr lang="en-US" dirty="0" smtClean="0"/>
              <a:t> (</a:t>
            </a:r>
            <a:r>
              <a:rPr lang="ru-RU" dirty="0" smtClean="0"/>
              <a:t>ПГД), получаемых в процессе геологоразведочных работ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Аналитические исследования собранных данных различными инструментами</a:t>
            </a:r>
            <a:endParaRPr lang="ru-RU" dirty="0"/>
          </a:p>
        </p:txBody>
      </p:sp>
      <p:pic>
        <p:nvPicPr>
          <p:cNvPr id="3074" name="Picture 2" descr="https://upload.wikimedia.org/wikipedia/commons/thumb/b/bc/ALROSA_Rus_COLOUR_RGB.jpg/200px-ALROSA_Rus_COLOUR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4630"/>
            <a:ext cx="19050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22860" r="37584" b="22485"/>
          <a:stretch/>
        </p:blipFill>
        <p:spPr bwMode="auto">
          <a:xfrm>
            <a:off x="6300192" y="404664"/>
            <a:ext cx="2418431" cy="19050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3" t="22454" r="36647" b="21374"/>
          <a:stretch/>
        </p:blipFill>
        <p:spPr bwMode="auto">
          <a:xfrm>
            <a:off x="6300042" y="4725144"/>
            <a:ext cx="2376264" cy="183877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395536" y="4329502"/>
            <a:ext cx="4546848" cy="192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Система внедрена и активно используется </a:t>
            </a:r>
            <a:r>
              <a:rPr lang="ru-RU" dirty="0" err="1" smtClean="0"/>
              <a:t>Ботуобинской</a:t>
            </a:r>
            <a:r>
              <a:rPr lang="ru-RU" dirty="0" smtClean="0"/>
              <a:t> экспедицией компании АЛРОСА. Более 100 пользователей, в </a:t>
            </a:r>
            <a:r>
              <a:rPr lang="ru-RU" dirty="0" err="1" smtClean="0"/>
              <a:t>т.ч</a:t>
            </a:r>
            <a:r>
              <a:rPr lang="ru-RU" dirty="0" smtClean="0"/>
              <a:t>. работа через удаленный стол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Внедрена в </a:t>
            </a:r>
            <a:r>
              <a:rPr lang="ru-RU" dirty="0" err="1" smtClean="0"/>
              <a:t>Амакинской</a:t>
            </a:r>
            <a:r>
              <a:rPr lang="ru-RU" dirty="0" smtClean="0"/>
              <a:t> экспедиции компании АЛРОСА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Создана Центральная база первичных геолого-геофизических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0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77799"/>
            <a:ext cx="3096840" cy="726273"/>
          </a:xfrm>
          <a:solidFill>
            <a:srgbClr val="C1F977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1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возможности системы</a:t>
            </a:r>
          </a:p>
        </p:txBody>
      </p:sp>
      <p:pic>
        <p:nvPicPr>
          <p:cNvPr id="4100" name="Picture 4" descr="Лого И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26988"/>
            <a:ext cx="876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8" t="23333" r="37676" b="22554"/>
          <a:stretch/>
        </p:blipFill>
        <p:spPr bwMode="auto">
          <a:xfrm>
            <a:off x="4067944" y="444459"/>
            <a:ext cx="1839197" cy="143086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t="22814" r="37764" b="23674"/>
          <a:stretch/>
        </p:blipFill>
        <p:spPr bwMode="auto">
          <a:xfrm>
            <a:off x="5076056" y="876507"/>
            <a:ext cx="1921934" cy="148166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457200" y="1361520"/>
            <a:ext cx="3008313" cy="476464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СБОР И ОБРАБОТКА ПЕРВИЧНЫХ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Точки наблюдений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Керн</a:t>
            </a:r>
            <a:r>
              <a:rPr lang="ru-RU" sz="4400" kern="0" dirty="0" smtClean="0"/>
              <a:t>. Поинтервальное документирование керна скважины с указанием возраста и литологических характеристик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Опробование. </a:t>
            </a:r>
            <a:r>
              <a:rPr lang="ru-RU" sz="4400" kern="0" dirty="0" smtClean="0"/>
              <a:t>Поинтервальное опробование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ГИС скважин. </a:t>
            </a:r>
            <a:r>
              <a:rPr lang="ru-RU" sz="4400" kern="0" dirty="0" smtClean="0"/>
              <a:t>Загрузка геофизических исследований скважин в формате ЛАС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Проходка. </a:t>
            </a:r>
            <a:r>
              <a:rPr lang="ru-RU" sz="4400" kern="0" dirty="0" smtClean="0"/>
              <a:t>Ввод данных по проходке многоствольных скважин. </a:t>
            </a:r>
            <a:r>
              <a:rPr lang="ru-RU" sz="4400" kern="0" dirty="0" err="1" smtClean="0"/>
              <a:t>Инклинометрия</a:t>
            </a:r>
            <a:endParaRPr lang="ru-RU" sz="4400" kern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Колонка в «горячем режиме». </a:t>
            </a:r>
            <a:r>
              <a:rPr lang="ru-RU" sz="4400" kern="0" dirty="0" smtClean="0"/>
              <a:t>Динамическое графическое отображение данных в литологической колонке в момент ввода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Аномалии. </a:t>
            </a:r>
            <a:r>
              <a:rPr lang="ru-RU" sz="4400" kern="0" dirty="0" smtClean="0"/>
              <a:t>Обработка данных по геофизическим аномалиям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Лабораторные исследования проб. </a:t>
            </a:r>
            <a:r>
              <a:rPr lang="ru-RU" sz="4400" kern="0" dirty="0" smtClean="0"/>
              <a:t>Геохимия, минералогия, петрография, </a:t>
            </a:r>
            <a:r>
              <a:rPr lang="ru-RU" sz="4400" kern="0" dirty="0" err="1" smtClean="0"/>
              <a:t>микрозонд</a:t>
            </a:r>
            <a:r>
              <a:rPr lang="ru-RU" sz="4400" kern="0" dirty="0" smtClean="0"/>
              <a:t>, физико-механические свойства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АНАЛИТИЧЕСКИЕ ИССЛЕДОВАНИЯ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Формирование карт в среде </a:t>
            </a:r>
            <a:r>
              <a:rPr lang="en-US" sz="4400" b="1" kern="0" dirty="0" err="1" smtClean="0"/>
              <a:t>ArcGis</a:t>
            </a:r>
            <a:endParaRPr lang="ru-RU" sz="4400" b="1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Формирование разрезов Формирование запросов к БД (конструктор запросов)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kern="0" dirty="0" smtClean="0"/>
              <a:t>Формирование отчетов (генератор отчетов</a:t>
            </a:r>
            <a:r>
              <a:rPr lang="ru-RU" b="1" kern="0" dirty="0" smtClean="0"/>
              <a:t>)</a:t>
            </a:r>
            <a:endParaRPr lang="ru-RU" b="1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9" t="22447" r="37846" b="22786"/>
          <a:stretch/>
        </p:blipFill>
        <p:spPr bwMode="auto">
          <a:xfrm>
            <a:off x="5724128" y="1524579"/>
            <a:ext cx="1911820" cy="149860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22651" r="37344" b="21901"/>
          <a:stretch/>
        </p:blipFill>
        <p:spPr bwMode="auto">
          <a:xfrm>
            <a:off x="6300192" y="2100643"/>
            <a:ext cx="1842288" cy="148166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5" t="22811" r="37842" b="21791"/>
          <a:stretch/>
        </p:blipFill>
        <p:spPr bwMode="auto">
          <a:xfrm>
            <a:off x="6804248" y="2604699"/>
            <a:ext cx="1996685" cy="158326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3" t="21918" r="36716" b="21918"/>
          <a:stretch/>
        </p:blipFill>
        <p:spPr bwMode="auto">
          <a:xfrm>
            <a:off x="3644445" y="2460683"/>
            <a:ext cx="1842203" cy="14372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0" t="22347" r="37810" b="21292"/>
          <a:stretch/>
        </p:blipFill>
        <p:spPr bwMode="auto">
          <a:xfrm>
            <a:off x="4067944" y="3396333"/>
            <a:ext cx="1873239" cy="151249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2" t="22634" r="37494" b="21646"/>
          <a:stretch/>
        </p:blipFill>
        <p:spPr bwMode="auto">
          <a:xfrm>
            <a:off x="4644008" y="4218716"/>
            <a:ext cx="1842478" cy="148315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8" t="22135" r="37811" b="21074"/>
          <a:stretch/>
        </p:blipFill>
        <p:spPr bwMode="auto">
          <a:xfrm>
            <a:off x="5724128" y="4862720"/>
            <a:ext cx="1843153" cy="149950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22205" r="38071" b="22560"/>
          <a:stretch/>
        </p:blipFill>
        <p:spPr bwMode="auto">
          <a:xfrm>
            <a:off x="3704704" y="5196987"/>
            <a:ext cx="1781944" cy="140036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Лого И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26988"/>
            <a:ext cx="876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190500"/>
            <a:ext cx="7920038" cy="584200"/>
          </a:xfrm>
          <a:prstGeom prst="rect">
            <a:avLst/>
          </a:prstGeom>
          <a:solidFill>
            <a:srgbClr val="C1F9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eaLnBrk="1" hangingPunct="1"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altLang="ru-RU" dirty="0" smtClean="0"/>
              <a:t>Аналитические исследования данных. Формирование карт в среде </a:t>
            </a:r>
            <a:r>
              <a:rPr lang="ru-RU" altLang="ru-RU" dirty="0" err="1" smtClean="0"/>
              <a:t>Arc</a:t>
            </a:r>
            <a:r>
              <a:rPr lang="en-US" altLang="ru-RU" dirty="0" smtClean="0"/>
              <a:t>Map</a:t>
            </a:r>
            <a:r>
              <a:rPr lang="ru-RU" altLang="ru-RU" dirty="0" smtClean="0"/>
              <a:t>. Обратная связь с базой</a:t>
            </a:r>
            <a:endParaRPr lang="ru-RU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069975"/>
            <a:ext cx="7686675" cy="52387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2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Лого И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26988"/>
            <a:ext cx="876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312738"/>
            <a:ext cx="7920038" cy="339725"/>
          </a:xfrm>
          <a:prstGeom prst="rect">
            <a:avLst/>
          </a:prstGeom>
          <a:solidFill>
            <a:srgbClr val="C1F9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eaLnBrk="1" hangingPunct="1"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altLang="ru-RU" dirty="0" smtClean="0"/>
              <a:t>Аналитические исследования данных. Формирование разрезов</a:t>
            </a:r>
            <a:endParaRPr lang="ru-RU" dirty="0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8853487" cy="55943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Лого И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26988"/>
            <a:ext cx="876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850" y="119063"/>
            <a:ext cx="7920038" cy="584200"/>
          </a:xfrm>
          <a:prstGeom prst="rect">
            <a:avLst/>
          </a:prstGeom>
          <a:solidFill>
            <a:srgbClr val="C1F9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 eaLnBrk="1" hangingPunct="1"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altLang="ru-RU" dirty="0" smtClean="0"/>
              <a:t>Аналитические исследования данных. Формирование запросов к базе данных (конструктор запросов)</a:t>
            </a:r>
            <a:endParaRPr lang="ru-RU" dirty="0" smtClean="0"/>
          </a:p>
        </p:txBody>
      </p:sp>
      <p:sp>
        <p:nvSpPr>
          <p:cNvPr id="17412" name="Объект 1"/>
          <p:cNvSpPr>
            <a:spLocks noGrp="1"/>
          </p:cNvSpPr>
          <p:nvPr>
            <p:ph idx="1"/>
          </p:nvPr>
        </p:nvSpPr>
        <p:spPr>
          <a:xfrm>
            <a:off x="107950" y="808038"/>
            <a:ext cx="8856663" cy="3175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1200" b="1" smtClean="0"/>
              <a:t>Запрос: отобрать Точки наблюдения, имеющие хром в пробах, вывести их на карту, построить разрез</a:t>
            </a:r>
          </a:p>
        </p:txBody>
      </p:sp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54125"/>
            <a:ext cx="4895850" cy="32543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4422775"/>
            <a:ext cx="5991225" cy="239077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Лого И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26988"/>
            <a:ext cx="876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750" y="115888"/>
            <a:ext cx="7632700" cy="552450"/>
          </a:xfrm>
          <a:prstGeom prst="rect">
            <a:avLst/>
          </a:prstGeom>
          <a:solidFill>
            <a:srgbClr val="C1F9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1" hangingPunct="1">
              <a:defRPr sz="20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altLang="ru-RU" sz="1600" dirty="0"/>
              <a:t>Аналитические исследования данных. </a:t>
            </a:r>
            <a:r>
              <a:rPr lang="ru-RU" altLang="ru-RU" sz="1600" dirty="0" smtClean="0"/>
              <a:t>Сквозная обработка данных</a:t>
            </a:r>
            <a:endParaRPr lang="ru-RU" sz="1600" dirty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0775"/>
            <a:ext cx="5256212" cy="32448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12850"/>
            <a:ext cx="3378200" cy="250348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05263"/>
            <a:ext cx="5329238" cy="280828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165100">
              <a:srgbClr val="002060">
                <a:alpha val="5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439" name="Объект 1"/>
          <p:cNvSpPr>
            <a:spLocks noGrp="1"/>
          </p:cNvSpPr>
          <p:nvPr>
            <p:ph idx="1"/>
          </p:nvPr>
        </p:nvSpPr>
        <p:spPr>
          <a:xfrm>
            <a:off x="107950" y="765175"/>
            <a:ext cx="8856663" cy="315913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1200" b="1" smtClean="0"/>
              <a:t>Вывести на карту ТН, полученные в запросе «ТН, имеющие хром в пробах», и построить разрез по ТН на карте</a:t>
            </a:r>
          </a:p>
        </p:txBody>
      </p:sp>
    </p:spTree>
    <p:extLst>
      <p:ext uri="{BB962C8B-B14F-4D97-AF65-F5344CB8AC3E}">
        <p14:creationId xmlns:p14="http://schemas.microsoft.com/office/powerpoint/2010/main" val="21499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1042</Words>
  <Application>Microsoft Office PowerPoint</Application>
  <PresentationFormat>Экран (4:3)</PresentationFormat>
  <Paragraphs>170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Предложения по организации централизованной  базы первичных данных комплектов Государственных геологических карт</vt:lpstr>
      <vt:lpstr>База первичных геологических данных (БПГД) текущее состояние:</vt:lpstr>
      <vt:lpstr>Презентация PowerPoint</vt:lpstr>
      <vt:lpstr>Пример реализация базы первичных геологических данных (БПГД) в компании Алроса</vt:lpstr>
      <vt:lpstr>Основные возможности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хранения первичных данных ГК-200 и ГК-1000 в промышленной СУБД ORACLE </vt:lpstr>
      <vt:lpstr>наши предложения:  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организации централизованной  базы первичных данных комплектов Государственных геологических карт</dc:title>
  <dc:creator>Березюк Николай Игоревич</dc:creator>
  <cp:lastModifiedBy>Снежко Виктор Викторович</cp:lastModifiedBy>
  <cp:revision>78</cp:revision>
  <cp:lastPrinted>2015-03-27T07:44:26Z</cp:lastPrinted>
  <dcterms:created xsi:type="dcterms:W3CDTF">2015-03-20T06:55:50Z</dcterms:created>
  <dcterms:modified xsi:type="dcterms:W3CDTF">2015-04-14T08:51:05Z</dcterms:modified>
</cp:coreProperties>
</file>