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handoutMasterIdLst>
    <p:handoutMasterId r:id="rId22"/>
  </p:handoutMasterIdLst>
  <p:sldIdLst>
    <p:sldId id="434" r:id="rId2"/>
    <p:sldId id="333" r:id="rId3"/>
    <p:sldId id="439" r:id="rId4"/>
    <p:sldId id="435" r:id="rId5"/>
    <p:sldId id="436" r:id="rId6"/>
    <p:sldId id="438" r:id="rId7"/>
    <p:sldId id="356" r:id="rId8"/>
    <p:sldId id="443" r:id="rId9"/>
    <p:sldId id="431" r:id="rId10"/>
    <p:sldId id="441" r:id="rId11"/>
    <p:sldId id="451" r:id="rId12"/>
    <p:sldId id="442" r:id="rId13"/>
    <p:sldId id="445" r:id="rId14"/>
    <p:sldId id="446" r:id="rId15"/>
    <p:sldId id="449" r:id="rId16"/>
    <p:sldId id="447" r:id="rId17"/>
    <p:sldId id="448" r:id="rId18"/>
    <p:sldId id="433" r:id="rId19"/>
    <p:sldId id="450" r:id="rId20"/>
  </p:sldIdLst>
  <p:sldSz cx="9144000" cy="6858000" type="screen4x3"/>
  <p:notesSz cx="68119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CC66"/>
    <a:srgbClr val="CCFF99"/>
    <a:srgbClr val="72856B"/>
    <a:srgbClr val="007434"/>
    <a:srgbClr val="FFFF66"/>
    <a:srgbClr val="66FF66"/>
    <a:srgbClr val="AEBA98"/>
    <a:srgbClr val="000099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7" autoAdjust="0"/>
    <p:restoredTop sz="90169" autoAdjust="0"/>
  </p:normalViewPr>
  <p:slideViewPr>
    <p:cSldViewPr showGuides="1">
      <p:cViewPr>
        <p:scale>
          <a:sx n="100" d="100"/>
          <a:sy n="100" d="100"/>
        </p:scale>
        <p:origin x="-2118" y="-150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945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t" anchorCtr="0" compatLnSpc="1">
            <a:prstTxWarp prst="textNoShape">
              <a:avLst/>
            </a:prstTxWarp>
          </a:bodyPr>
          <a:lstStyle>
            <a:lvl1pPr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420" y="0"/>
            <a:ext cx="2950944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t" anchorCtr="0" compatLnSpc="1">
            <a:prstTxWarp prst="textNoShape">
              <a:avLst/>
            </a:prstTxWarp>
          </a:bodyPr>
          <a:lstStyle>
            <a:lvl1pPr algn="r"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905"/>
            <a:ext cx="2950945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b" anchorCtr="0" compatLnSpc="1">
            <a:prstTxWarp prst="textNoShape">
              <a:avLst/>
            </a:prstTxWarp>
          </a:bodyPr>
          <a:lstStyle>
            <a:lvl1pPr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420" y="9442905"/>
            <a:ext cx="2950944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b" anchorCtr="0" compatLnSpc="1">
            <a:prstTxWarp prst="textNoShape">
              <a:avLst/>
            </a:prstTxWarp>
          </a:bodyPr>
          <a:lstStyle>
            <a:lvl1pPr algn="r"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96832D4-CB16-48B3-A878-BCA915613A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2386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0945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t" anchorCtr="0" compatLnSpc="1">
            <a:prstTxWarp prst="textNoShape">
              <a:avLst/>
            </a:prstTxWarp>
          </a:bodyPr>
          <a:lstStyle>
            <a:lvl1pPr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9420" y="0"/>
            <a:ext cx="2950944" cy="4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t" anchorCtr="0" compatLnSpc="1">
            <a:prstTxWarp prst="textNoShape">
              <a:avLst/>
            </a:prstTxWarp>
          </a:bodyPr>
          <a:lstStyle>
            <a:lvl1pPr algn="r"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7046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357" y="4723854"/>
            <a:ext cx="5449251" cy="447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905"/>
            <a:ext cx="2950945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b" anchorCtr="0" compatLnSpc="1">
            <a:prstTxWarp prst="textNoShape">
              <a:avLst/>
            </a:prstTxWarp>
          </a:bodyPr>
          <a:lstStyle>
            <a:lvl1pPr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9420" y="9442905"/>
            <a:ext cx="2950944" cy="49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36" tIns="47867" rIns="95736" bIns="47867" numCol="1" anchor="b" anchorCtr="0" compatLnSpc="1">
            <a:prstTxWarp prst="textNoShape">
              <a:avLst/>
            </a:prstTxWarp>
          </a:bodyPr>
          <a:lstStyle>
            <a:lvl1pPr algn="r" defTabSz="957772">
              <a:lnSpc>
                <a:spcPct val="100000"/>
              </a:lnSpc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AB9F208-0651-45A2-A6AD-4C07F4B0A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610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dirty="0" smtClean="0"/>
              <a:t>Специализированная БД </a:t>
            </a:r>
            <a:r>
              <a:rPr lang="ru-RU" dirty="0" err="1" smtClean="0"/>
              <a:t>Госгеолкарт</a:t>
            </a:r>
            <a:r>
              <a:rPr lang="ru-RU" dirty="0" smtClean="0"/>
              <a:t>– должна стать источником открытой информации по ГК для всех отраслевых систем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dirty="0" smtClean="0"/>
              <a:t>Специализированная БД </a:t>
            </a:r>
            <a:r>
              <a:rPr lang="ru-RU" dirty="0" err="1" smtClean="0"/>
              <a:t>Госгеолкарт</a:t>
            </a:r>
            <a:r>
              <a:rPr lang="ru-RU" dirty="0" smtClean="0"/>
              <a:t>– должна стать источником открытой информации по ГК для всех отраслевых систем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33E7A-70E4-404D-B5D0-5E8B9FFCF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3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18819-688A-4F17-A461-5C93E7851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8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32B0A-4A4A-4353-911F-ABA28095C0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5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0B36-FD6E-4EE2-BC48-821FD5025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6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3FF38-5E01-47AC-BD77-6CA2C57BA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9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57133-7CFE-498E-B9C1-80BD68FF3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9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D7C2C-F382-4673-A869-EA722D102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16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C7DBA-EE7D-4B89-A6C0-EF3DC1A26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71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59CBA-A63F-44DF-97E8-6EFC357FDE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8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03C8F-6972-426A-A03F-8D80AEDF1E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17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514A-E031-4A41-ADBD-C3D794D41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28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4F1644E-EB0A-478A-8093-451C04392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georesource@vsegei.ru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vsegei.ru/ru/info/georesource" TargetMode="External"/><Relationship Id="rId4" Type="http://schemas.openxmlformats.org/officeDocument/2006/relationships/hyperlink" Target="http://www.rosnedra.gov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44000" cy="64531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1"/>
            <a:ext cx="958900" cy="302120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9388" y="49213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pic>
        <p:nvPicPr>
          <p:cNvPr id="2055" name="Picture 9" descr="vsege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739775"/>
            <a:ext cx="2909887" cy="235108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711200" dist="35921" dir="2700000" sx="112000" sy="112000" algn="ctr" rotWithShape="0">
              <a:schemeClr val="accent6">
                <a:lumMod val="60000"/>
                <a:lumOff val="40000"/>
                <a:alpha val="3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2"/>
          <p:cNvSpPr>
            <a:spLocks noChangeArrowheads="1"/>
          </p:cNvSpPr>
          <p:nvPr/>
        </p:nvSpPr>
        <p:spPr bwMode="auto">
          <a:xfrm>
            <a:off x="0" y="739775"/>
            <a:ext cx="57959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Международное совещание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/>
            </a:r>
            <a:br>
              <a:rPr lang="ru-RU" sz="1100" b="1" dirty="0">
                <a:solidFill>
                  <a:schemeClr val="bg1"/>
                </a:solidFill>
              </a:rPr>
            </a:br>
            <a:r>
              <a:rPr lang="ru-RU" sz="1100" b="1" dirty="0" smtClean="0">
                <a:solidFill>
                  <a:schemeClr val="bg1"/>
                </a:solidFill>
              </a:rPr>
              <a:t>«</a:t>
            </a:r>
            <a:r>
              <a:rPr lang="ru-RU" sz="1100" b="1" dirty="0">
                <a:solidFill>
                  <a:schemeClr val="bg1"/>
                </a:solidFill>
              </a:rPr>
              <a:t>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</a:t>
            </a:r>
            <a:r>
              <a:rPr lang="ru-RU" sz="1100" b="1" dirty="0" smtClean="0">
                <a:solidFill>
                  <a:schemeClr val="bg1"/>
                </a:solidFill>
              </a:rPr>
              <a:t>»</a:t>
            </a:r>
            <a:endParaRPr lang="ru-RU" sz="1100" b="1" dirty="0">
              <a:solidFill>
                <a:schemeClr val="bg1"/>
              </a:solidFill>
            </a:endParaRPr>
          </a:p>
          <a:p>
            <a:pPr algn="ctr"/>
            <a:endParaRPr lang="ru-RU" sz="1100" b="1" dirty="0">
              <a:solidFill>
                <a:schemeClr val="bg1"/>
              </a:solidFill>
            </a:endParaRPr>
          </a:p>
          <a:p>
            <a:pPr algn="ctr"/>
            <a:endParaRPr lang="ru-RU" sz="1100" b="1" dirty="0">
              <a:solidFill>
                <a:schemeClr val="bg1"/>
              </a:solidFill>
            </a:endParaRPr>
          </a:p>
          <a:p>
            <a:pPr algn="ctr"/>
            <a:r>
              <a:rPr lang="ru-RU" sz="1100" b="1" dirty="0">
                <a:solidFill>
                  <a:schemeClr val="bg1"/>
                </a:solidFill>
              </a:rPr>
              <a:t>Санкт-Петербург, ФГУП «ВСЕГЕИ», </a:t>
            </a:r>
            <a:r>
              <a:rPr lang="en-US" sz="1100" b="1" dirty="0" smtClean="0">
                <a:solidFill>
                  <a:schemeClr val="bg1"/>
                </a:solidFill>
              </a:rPr>
              <a:t>7</a:t>
            </a:r>
            <a:r>
              <a:rPr lang="ru-RU" sz="1100" b="1" dirty="0" smtClean="0">
                <a:solidFill>
                  <a:schemeClr val="bg1"/>
                </a:solidFill>
              </a:rPr>
              <a:t>–9  </a:t>
            </a:r>
            <a:r>
              <a:rPr lang="ru-RU" sz="1100" b="1" dirty="0">
                <a:solidFill>
                  <a:schemeClr val="bg1"/>
                </a:solidFill>
              </a:rPr>
              <a:t>апреля </a:t>
            </a:r>
            <a:r>
              <a:rPr lang="ru-RU" sz="1100" b="1" dirty="0" smtClean="0">
                <a:solidFill>
                  <a:schemeClr val="bg1"/>
                </a:solidFill>
              </a:rPr>
              <a:t>201</a:t>
            </a:r>
            <a:r>
              <a:rPr lang="en-US" sz="1100" b="1" dirty="0" smtClean="0">
                <a:solidFill>
                  <a:schemeClr val="bg1"/>
                </a:solidFill>
              </a:rPr>
              <a:t>5</a:t>
            </a:r>
            <a:r>
              <a:rPr lang="ru-RU" sz="1100" b="1" dirty="0" smtClean="0">
                <a:solidFill>
                  <a:schemeClr val="bg1"/>
                </a:solidFill>
              </a:rPr>
              <a:t> </a:t>
            </a:r>
            <a:r>
              <a:rPr lang="ru-RU" sz="1100" b="1" dirty="0">
                <a:solidFill>
                  <a:schemeClr val="bg1"/>
                </a:solidFill>
              </a:rPr>
              <a:t>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940152" y="5811571"/>
            <a:ext cx="2916323" cy="64735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sz="1200" u="sng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ru-RU" sz="1200" b="1" u="sng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Снежко В.В</a:t>
            </a:r>
            <a:r>
              <a:rPr lang="ru-RU" sz="1200" b="1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 </a:t>
            </a:r>
            <a:r>
              <a:rPr lang="ru-RU" sz="12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ФГУП </a:t>
            </a:r>
            <a:r>
              <a:rPr lang="ru-RU" sz="1200" u="sng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«ВСЕГЕИ</a:t>
            </a:r>
            <a:r>
              <a:rPr lang="ru-RU" sz="1200" u="sng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» </a:t>
            </a:r>
            <a:endParaRPr lang="ru-RU" sz="1200" u="sng" dirty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57" name="Прямоугольник 14"/>
          <p:cNvSpPr>
            <a:spLocks noChangeArrowheads="1"/>
          </p:cNvSpPr>
          <p:nvPr/>
        </p:nvSpPr>
        <p:spPr bwMode="auto">
          <a:xfrm>
            <a:off x="179388" y="3619578"/>
            <a:ext cx="8856662" cy="219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ГЕОЛОГО-КАРТОГРАФИЧЕСКИЙ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ИНТЕРНЕТ-РЕСУРС ПО РЕГИОНАЛЬНОЙ ГЕОЛОГИИ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6644450"/>
            <a:ext cx="9144000" cy="240934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0" y="6597352"/>
            <a:ext cx="90360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sz="900" b="1" dirty="0" smtClean="0">
                <a:solidFill>
                  <a:srgbClr val="003366"/>
                </a:solidFill>
                <a:latin typeface="Arial" charset="0"/>
              </a:rPr>
              <a:t>Центр информационных технологий по региональной геологии и металлогении (ЦИТ РГМ)</a:t>
            </a:r>
            <a:endParaRPr lang="ru-RU" sz="900" b="1" dirty="0">
              <a:solidFill>
                <a:srgbClr val="0033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8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85" y="1694988"/>
            <a:ext cx="1906219" cy="30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sp>
        <p:nvSpPr>
          <p:cNvPr id="16" name="Прямоугольник с одним вырезанным скругленным углом 15"/>
          <p:cNvSpPr/>
          <p:nvPr/>
        </p:nvSpPr>
        <p:spPr bwMode="auto">
          <a:xfrm>
            <a:off x="5580112" y="-27384"/>
            <a:ext cx="3816424" cy="1602542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База </a:t>
            </a:r>
            <a:r>
              <a:rPr lang="ru-RU" sz="1800" b="1" dirty="0">
                <a:solidFill>
                  <a:schemeClr val="bg1"/>
                </a:solidFill>
              </a:rPr>
              <a:t>данных Государственных геологических карт </a:t>
            </a:r>
            <a:endParaRPr lang="ru-RU" sz="1800" b="1" dirty="0" smtClean="0">
              <a:solidFill>
                <a:schemeClr val="bg1"/>
              </a:solidFill>
            </a:endParaRPr>
          </a:p>
          <a:p>
            <a:pPr algn="ctr">
              <a:lnSpc>
                <a:spcPts val="1700"/>
              </a:lnSpc>
            </a:pPr>
            <a:r>
              <a:rPr lang="ru-RU" sz="1400" spc="300" dirty="0" smtClean="0">
                <a:solidFill>
                  <a:schemeClr val="bg1"/>
                </a:solidFill>
              </a:rPr>
              <a:t>Геолого-картографический </a:t>
            </a:r>
            <a:r>
              <a:rPr lang="ru-RU" sz="1400" spc="300" dirty="0">
                <a:solidFill>
                  <a:schemeClr val="bg1"/>
                </a:solidFill>
              </a:rPr>
              <a:t>ресурс </a:t>
            </a:r>
            <a:r>
              <a:rPr lang="ru-RU" sz="1400" spc="300" dirty="0" err="1">
                <a:solidFill>
                  <a:schemeClr val="bg1"/>
                </a:solidFill>
              </a:rPr>
              <a:t>геопривязанных</a:t>
            </a:r>
            <a:r>
              <a:rPr lang="ru-RU" sz="1400" spc="300" dirty="0">
                <a:solidFill>
                  <a:schemeClr val="bg1"/>
                </a:solidFill>
              </a:rPr>
              <a:t> растровых </a:t>
            </a:r>
            <a:r>
              <a:rPr lang="ru-RU" sz="1400" spc="300" dirty="0" smtClean="0">
                <a:solidFill>
                  <a:schemeClr val="bg1"/>
                </a:solidFill>
              </a:rPr>
              <a:t>материалов</a:t>
            </a:r>
            <a:endParaRPr lang="en-US" sz="1400" spc="300" dirty="0" smtClean="0">
              <a:solidFill>
                <a:schemeClr val="bg1"/>
              </a:solidFill>
            </a:endParaRPr>
          </a:p>
          <a:p>
            <a:pPr algn="ctr">
              <a:lnSpc>
                <a:spcPts val="1700"/>
              </a:lnSpc>
            </a:pPr>
            <a:r>
              <a:rPr lang="en-US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WEB-</a:t>
            </a:r>
            <a:r>
              <a:rPr lang="en-US" b="1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MapGet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9" y="116632"/>
            <a:ext cx="5304589" cy="302433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93457"/>
            <a:ext cx="5304589" cy="303168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Прямоугольник с одним вырезанным скругленным углом 18"/>
          <p:cNvSpPr/>
          <p:nvPr/>
        </p:nvSpPr>
        <p:spPr bwMode="auto">
          <a:xfrm>
            <a:off x="1403648" y="1220717"/>
            <a:ext cx="2520280" cy="406551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ГК-200/1</a:t>
            </a:r>
            <a:endParaRPr lang="ru-RU" sz="24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1" name="Прямоугольник с одним вырезанным скругленным углом 20"/>
          <p:cNvSpPr/>
          <p:nvPr/>
        </p:nvSpPr>
        <p:spPr bwMode="auto">
          <a:xfrm>
            <a:off x="2291746" y="2886890"/>
            <a:ext cx="2520280" cy="406551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ДО-200</a:t>
            </a:r>
            <a:endParaRPr lang="ru-RU" sz="24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6" name="Прямоугольник с одним вырезанным скругленным углом 25"/>
          <p:cNvSpPr/>
          <p:nvPr/>
        </p:nvSpPr>
        <p:spPr bwMode="auto">
          <a:xfrm>
            <a:off x="6300192" y="4798459"/>
            <a:ext cx="2826346" cy="1871424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Основные функции 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>
              <a:lnSpc>
                <a:spcPts val="2200"/>
              </a:lnSpc>
            </a:pPr>
            <a:r>
              <a:rPr lang="en-US" sz="1600" b="1" dirty="0" smtClean="0">
                <a:solidFill>
                  <a:schemeClr val="bg1"/>
                </a:solidFill>
              </a:rPr>
              <a:t>Web-</a:t>
            </a:r>
            <a:r>
              <a:rPr lang="en-US" sz="1600" b="1" dirty="0" err="1" smtClean="0">
                <a:solidFill>
                  <a:schemeClr val="bg1"/>
                </a:solidFill>
              </a:rPr>
              <a:t>MapGet</a:t>
            </a:r>
            <a:r>
              <a:rPr lang="ru-RU" sz="1600" b="1" dirty="0" smtClean="0">
                <a:solidFill>
                  <a:schemeClr val="bg1"/>
                </a:solidFill>
              </a:rPr>
              <a:t>: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>
              <a:lnSpc>
                <a:spcPts val="2200"/>
              </a:lnSpc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 карты в каталоге и ее отображение ;</a:t>
            </a:r>
          </a:p>
          <a:p>
            <a:pPr>
              <a:lnSpc>
                <a:spcPts val="2200"/>
              </a:lnSpc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очередность и прозрачность слоев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0" y="6644450"/>
            <a:ext cx="9214244" cy="240934"/>
            <a:chOff x="0" y="6644450"/>
            <a:chExt cx="9214244" cy="240934"/>
          </a:xfrm>
        </p:grpSpPr>
        <p:sp>
          <p:nvSpPr>
            <p:cNvPr id="28" name="Rectangle 2"/>
            <p:cNvSpPr>
              <a:spLocks noChangeArrowheads="1"/>
            </p:cNvSpPr>
            <p:nvPr/>
          </p:nvSpPr>
          <p:spPr bwMode="auto">
            <a:xfrm>
              <a:off x="0" y="6644450"/>
              <a:ext cx="9144000" cy="24093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0" y="6668082"/>
              <a:ext cx="9214244" cy="19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  </a:r>
            </a:p>
          </p:txBody>
        </p:sp>
      </p:grp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427" y="1693457"/>
            <a:ext cx="2249931" cy="303168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4"/>
            <a:ext cx="5304589" cy="302481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Прямоугольник с одним вырезанным скругленным углом 21"/>
          <p:cNvSpPr/>
          <p:nvPr/>
        </p:nvSpPr>
        <p:spPr bwMode="auto">
          <a:xfrm>
            <a:off x="2339752" y="5949280"/>
            <a:ext cx="2520280" cy="406551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ГФО-1000</a:t>
            </a:r>
            <a:endParaRPr lang="ru-RU" sz="24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1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sp>
        <p:nvSpPr>
          <p:cNvPr id="16" name="Прямоугольник с одним вырезанным скругленным углом 15"/>
          <p:cNvSpPr/>
          <p:nvPr/>
        </p:nvSpPr>
        <p:spPr bwMode="auto">
          <a:xfrm>
            <a:off x="1691680" y="260648"/>
            <a:ext cx="5616624" cy="341280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400" spc="300" dirty="0" smtClean="0">
                <a:solidFill>
                  <a:schemeClr val="bg1"/>
                </a:solidFill>
              </a:rPr>
              <a:t>Пилотный проект «</a:t>
            </a:r>
            <a:r>
              <a:rPr lang="ru-RU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векторный </a:t>
            </a:r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WEB-</a:t>
            </a:r>
            <a:r>
              <a:rPr lang="en-US" sz="1400" b="1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MapGet</a:t>
            </a:r>
            <a:r>
              <a:rPr lang="ru-RU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0" y="6644450"/>
            <a:ext cx="9214244" cy="240934"/>
            <a:chOff x="0" y="6644450"/>
            <a:chExt cx="9214244" cy="240934"/>
          </a:xfrm>
        </p:grpSpPr>
        <p:sp>
          <p:nvSpPr>
            <p:cNvPr id="28" name="Rectangle 2"/>
            <p:cNvSpPr>
              <a:spLocks noChangeArrowheads="1"/>
            </p:cNvSpPr>
            <p:nvPr/>
          </p:nvSpPr>
          <p:spPr bwMode="auto">
            <a:xfrm>
              <a:off x="0" y="6644450"/>
              <a:ext cx="9144000" cy="24093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0" y="6668082"/>
              <a:ext cx="9214244" cy="19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  </a: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9"/>
          <a:stretch/>
        </p:blipFill>
        <p:spPr bwMode="auto">
          <a:xfrm>
            <a:off x="35496" y="764705"/>
            <a:ext cx="4772024" cy="197430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Прямоугольник с одним вырезанным скругленным углом 22"/>
          <p:cNvSpPr/>
          <p:nvPr/>
        </p:nvSpPr>
        <p:spPr bwMode="auto">
          <a:xfrm>
            <a:off x="35521" y="1064330"/>
            <a:ext cx="4880537" cy="613053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tabLst>
                <a:tab pos="4219575" algn="l"/>
              </a:tabLst>
              <a:defRPr/>
            </a:pPr>
            <a:r>
              <a:rPr lang="ru-RU" sz="24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ГК-1000/3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листы </a:t>
            </a:r>
            <a:r>
              <a:rPr lang="en-US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N-45,</a:t>
            </a:r>
            <a:r>
              <a:rPr lang="ru-RU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N-4</a:t>
            </a:r>
            <a:r>
              <a:rPr lang="ru-RU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16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N-4</a:t>
            </a:r>
            <a:r>
              <a:rPr lang="ru-RU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N-4</a:t>
            </a:r>
            <a:r>
              <a:rPr lang="ru-RU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N-4</a:t>
            </a:r>
            <a:r>
              <a:rPr lang="ru-RU" sz="16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16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496" y="764704"/>
            <a:ext cx="9091043" cy="5832648"/>
            <a:chOff x="140420" y="836712"/>
            <a:chExt cx="9091043" cy="5832648"/>
          </a:xfrm>
        </p:grpSpPr>
        <p:pic>
          <p:nvPicPr>
            <p:cNvPr id="14340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52" b="15382"/>
            <a:stretch/>
          </p:blipFill>
          <p:spPr bwMode="auto">
            <a:xfrm>
              <a:off x="140420" y="3140968"/>
              <a:ext cx="4774148" cy="1139682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glow rad="203200">
                <a:srgbClr val="002060">
                  <a:alpha val="29000"/>
                </a:srgb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140420" y="4345998"/>
              <a:ext cx="9004281" cy="2323362"/>
              <a:chOff x="13876" y="3140968"/>
              <a:chExt cx="9004281" cy="2323362"/>
            </a:xfrm>
          </p:grpSpPr>
          <p:sp>
            <p:nvSpPr>
              <p:cNvPr id="30" name="Прямоугольник 29"/>
              <p:cNvSpPr/>
              <p:nvPr/>
            </p:nvSpPr>
            <p:spPr>
              <a:xfrm>
                <a:off x="4932040" y="3188282"/>
                <a:ext cx="4086117" cy="672766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ru-RU" sz="1400" dirty="0" smtClean="0">
                    <a:solidFill>
                      <a:srgbClr val="DDDDDD"/>
                    </a:solidFill>
                    <a:latin typeface="Calibri" panose="020F0502020204030204" pitchFamily="34" charset="0"/>
                    <a:cs typeface="Consolas" panose="020B0609020204030204" pitchFamily="49" charset="0"/>
                  </a:rPr>
                  <a:t>Подразделения ГК-1000/3 имеющие в описании термин «гранит» и возраст 0-500 </a:t>
                </a:r>
                <a:r>
                  <a:rPr lang="ru-RU" sz="1400" dirty="0" err="1" smtClean="0">
                    <a:solidFill>
                      <a:srgbClr val="DDDDDD"/>
                    </a:solidFill>
                    <a:latin typeface="Calibri" panose="020F0502020204030204" pitchFamily="34" charset="0"/>
                    <a:cs typeface="Consolas" panose="020B0609020204030204" pitchFamily="49" charset="0"/>
                  </a:rPr>
                  <a:t>млн.лет</a:t>
                </a:r>
                <a:endParaRPr lang="ru-RU" sz="1400" dirty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endParaRPr>
              </a:p>
            </p:txBody>
          </p:sp>
          <p:pic>
            <p:nvPicPr>
              <p:cNvPr id="14339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32" b="16262"/>
              <a:stretch/>
            </p:blipFill>
            <p:spPr bwMode="auto">
              <a:xfrm>
                <a:off x="13876" y="3140968"/>
                <a:ext cx="4774148" cy="1146571"/>
              </a:xfrm>
              <a:prstGeom prst="rect">
                <a:avLst/>
              </a:prstGeom>
              <a:noFill/>
              <a:ln w="9525">
                <a:solidFill>
                  <a:schemeClr val="accent2">
                    <a:lumMod val="75000"/>
                  </a:schemeClr>
                </a:solidFill>
                <a:miter lim="800000"/>
                <a:headEnd/>
                <a:tailEnd/>
              </a:ln>
              <a:effectLst>
                <a:glow rad="203200">
                  <a:srgbClr val="002060">
                    <a:alpha val="29000"/>
                  </a:srgb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4341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129" b="16628"/>
              <a:stretch/>
            </p:blipFill>
            <p:spPr bwMode="auto">
              <a:xfrm>
                <a:off x="13876" y="4337221"/>
                <a:ext cx="4774148" cy="1127109"/>
              </a:xfrm>
              <a:prstGeom prst="rect">
                <a:avLst/>
              </a:prstGeom>
              <a:noFill/>
              <a:ln w="9525">
                <a:solidFill>
                  <a:schemeClr val="accent2">
                    <a:lumMod val="75000"/>
                  </a:schemeClr>
                </a:solidFill>
                <a:miter lim="800000"/>
                <a:headEnd/>
                <a:tailEnd/>
              </a:ln>
              <a:effectLst>
                <a:glow rad="203200">
                  <a:srgbClr val="002060">
                    <a:alpha val="29000"/>
                  </a:srgb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4" name="Прямоугольник 23"/>
              <p:cNvSpPr/>
              <p:nvPr/>
            </p:nvSpPr>
            <p:spPr>
              <a:xfrm>
                <a:off x="4932039" y="4287539"/>
                <a:ext cx="4086117" cy="672766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ru-RU" sz="1400" dirty="0" smtClean="0">
                    <a:solidFill>
                      <a:srgbClr val="DDDDDD"/>
                    </a:solidFill>
                    <a:latin typeface="Calibri" panose="020F0502020204030204" pitchFamily="34" charset="0"/>
                    <a:cs typeface="Consolas" panose="020B0609020204030204" pitchFamily="49" charset="0"/>
                  </a:rPr>
                  <a:t>Подразделения ГК-1000/3 имеющие в описании термин «гранит» и  возраст 0-500 </a:t>
                </a:r>
                <a:r>
                  <a:rPr lang="ru-RU" sz="1400" dirty="0" err="1" smtClean="0">
                    <a:solidFill>
                      <a:srgbClr val="DDDDDD"/>
                    </a:solidFill>
                    <a:latin typeface="Calibri" panose="020F0502020204030204" pitchFamily="34" charset="0"/>
                    <a:cs typeface="Consolas" panose="020B0609020204030204" pitchFamily="49" charset="0"/>
                  </a:rPr>
                  <a:t>млн.лет</a:t>
                </a:r>
                <a:r>
                  <a:rPr lang="ru-RU" sz="1400" dirty="0" smtClean="0">
                    <a:solidFill>
                      <a:srgbClr val="DDDDDD"/>
                    </a:solidFill>
                    <a:latin typeface="Calibri" panose="020F0502020204030204" pitchFamily="34" charset="0"/>
                    <a:cs typeface="Consolas" panose="020B0609020204030204" pitchFamily="49" charset="0"/>
                  </a:rPr>
                  <a:t> + слои «тектонических нарушений»</a:t>
                </a:r>
                <a:endParaRPr lang="ru-RU" sz="1400" dirty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endParaRPr>
              </a:p>
            </p:txBody>
          </p:sp>
        </p:grpSp>
        <p:sp>
          <p:nvSpPr>
            <p:cNvPr id="25" name="Прямоугольник 24"/>
            <p:cNvSpPr/>
            <p:nvPr/>
          </p:nvSpPr>
          <p:spPr>
            <a:xfrm>
              <a:off x="5051070" y="3198153"/>
              <a:ext cx="4086117" cy="672766"/>
            </a:xfrm>
            <a:prstGeom prst="rect">
              <a:avLst/>
            </a:prstGeom>
          </p:spPr>
          <p:txBody>
            <a:bodyPr/>
            <a:lstStyle/>
            <a:p>
              <a:r>
                <a:rPr lang="ru-RU" sz="1400" dirty="0" smtClean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rPr>
                <a:t>Подразделения ГК-1000/3 имеющие в описании термин «песчаник» и  возраст 0-500 </a:t>
              </a:r>
              <a:r>
                <a:rPr lang="ru-RU" sz="1400" dirty="0" err="1" smtClean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rPr>
                <a:t>млн.лет</a:t>
              </a:r>
              <a:endParaRPr lang="ru-RU" sz="14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909173" y="836712"/>
              <a:ext cx="2322290" cy="1440160"/>
            </a:xfrm>
            <a:prstGeom prst="rect">
              <a:avLst/>
            </a:prstGeom>
          </p:spPr>
          <p:txBody>
            <a:bodyPr/>
            <a:lstStyle/>
            <a:p>
              <a:r>
                <a:rPr lang="ru-RU" sz="1400" dirty="0" smtClean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rPr>
                <a:t>Отображение векторных карт и описаний геологический подразделений (в </a:t>
              </a:r>
              <a:r>
                <a:rPr lang="ru-RU" sz="1400" dirty="0" err="1" smtClean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rPr>
                <a:t>т.ч</a:t>
              </a:r>
              <a:r>
                <a:rPr lang="ru-RU" sz="1400" dirty="0" smtClean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rPr>
                <a:t>. формализованных) из </a:t>
              </a:r>
            </a:p>
            <a:p>
              <a:r>
                <a:rPr lang="ru-RU" sz="1400" dirty="0" smtClean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rPr>
                <a:t>БД </a:t>
              </a:r>
              <a:r>
                <a:rPr lang="ru-RU" sz="1400" dirty="0" err="1" smtClean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rPr>
                <a:t>Госгеолкарт</a:t>
              </a:r>
              <a:endParaRPr lang="ru-RU" sz="14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284436" y="2856023"/>
              <a:ext cx="8860265" cy="342130"/>
            </a:xfrm>
            <a:prstGeom prst="rect">
              <a:avLst/>
            </a:prstGeom>
          </p:spPr>
          <p:txBody>
            <a:bodyPr/>
            <a:lstStyle/>
            <a:p>
              <a:r>
                <a:rPr lang="ru-RU" sz="1400" spc="300" dirty="0" smtClean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rPr>
                <a:t>Создание запросов к  БД </a:t>
              </a:r>
              <a:r>
                <a:rPr lang="ru-RU" sz="1400" spc="300" dirty="0" err="1" smtClean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rPr>
                <a:t>Госгеолкарт</a:t>
              </a:r>
              <a:r>
                <a:rPr lang="ru-RU" sz="1400" spc="300" dirty="0" smtClean="0">
                  <a:solidFill>
                    <a:srgbClr val="DDDDDD"/>
                  </a:solidFill>
                  <a:latin typeface="Calibri" panose="020F0502020204030204" pitchFamily="34" charset="0"/>
                  <a:cs typeface="Consolas" panose="020B0609020204030204" pitchFamily="49" charset="0"/>
                </a:rPr>
                <a:t>, визуализация полученных результатов:</a:t>
              </a:r>
              <a:endParaRPr lang="ru-RU" sz="1400" spc="3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endParaRPr>
            </a:p>
          </p:txBody>
        </p:sp>
      </p:grpSp>
      <p:sp>
        <p:nvSpPr>
          <p:cNvPr id="31" name="Прямоугольник с одним вырезанным скругленным углом 30"/>
          <p:cNvSpPr/>
          <p:nvPr/>
        </p:nvSpPr>
        <p:spPr bwMode="auto">
          <a:xfrm>
            <a:off x="65609" y="65872"/>
            <a:ext cx="8898879" cy="338792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База </a:t>
            </a:r>
            <a:r>
              <a:rPr lang="ru-RU" sz="1800" b="1" dirty="0">
                <a:solidFill>
                  <a:schemeClr val="bg1"/>
                </a:solidFill>
              </a:rPr>
              <a:t>данных Государственных геологических </a:t>
            </a:r>
            <a:r>
              <a:rPr lang="ru-RU" sz="1800" b="1" dirty="0" smtClean="0">
                <a:solidFill>
                  <a:schemeClr val="bg1"/>
                </a:solidFill>
              </a:rPr>
              <a:t>карт 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88"/>
          <a:stretch/>
        </p:blipFill>
        <p:spPr bwMode="auto">
          <a:xfrm>
            <a:off x="4860033" y="764704"/>
            <a:ext cx="1826518" cy="197320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64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sp>
        <p:nvSpPr>
          <p:cNvPr id="16" name="Прямоугольник с одним вырезанным скругленным углом 15"/>
          <p:cNvSpPr/>
          <p:nvPr/>
        </p:nvSpPr>
        <p:spPr bwMode="auto">
          <a:xfrm>
            <a:off x="119613" y="-27384"/>
            <a:ext cx="8898544" cy="60767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База </a:t>
            </a:r>
            <a:r>
              <a:rPr lang="ru-RU" sz="1600" b="1" dirty="0">
                <a:solidFill>
                  <a:schemeClr val="bg1"/>
                </a:solidFill>
              </a:rPr>
              <a:t>данных Государственных геологических </a:t>
            </a:r>
            <a:r>
              <a:rPr lang="ru-RU" sz="1600" b="1" dirty="0" smtClean="0">
                <a:solidFill>
                  <a:schemeClr val="bg1"/>
                </a:solidFill>
              </a:rPr>
              <a:t>карт,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>
              <a:lnSpc>
                <a:spcPts val="19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Геолого-картографический </a:t>
            </a:r>
            <a:r>
              <a:rPr lang="ru-RU" sz="1600" dirty="0">
                <a:solidFill>
                  <a:schemeClr val="bg1"/>
                </a:solidFill>
              </a:rPr>
              <a:t>ресурс </a:t>
            </a:r>
            <a:r>
              <a:rPr lang="ru-RU" sz="1600" dirty="0" err="1">
                <a:solidFill>
                  <a:schemeClr val="bg1"/>
                </a:solidFill>
              </a:rPr>
              <a:t>геопривязанных</a:t>
            </a:r>
            <a:r>
              <a:rPr lang="ru-RU" sz="1600" dirty="0">
                <a:solidFill>
                  <a:schemeClr val="bg1"/>
                </a:solidFill>
              </a:rPr>
              <a:t> растровых материалов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3" y="1419920"/>
            <a:ext cx="8941286" cy="52956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Прямоугольник с одним вырезанным скругленным углом 13"/>
          <p:cNvSpPr/>
          <p:nvPr/>
        </p:nvSpPr>
        <p:spPr bwMode="auto">
          <a:xfrm>
            <a:off x="395536" y="779979"/>
            <a:ext cx="7992888" cy="392569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Подключение к </a:t>
            </a:r>
            <a:r>
              <a:rPr lang="en-US" sz="1800" b="1" dirty="0" smtClean="0">
                <a:solidFill>
                  <a:schemeClr val="bg1"/>
                </a:solidFill>
              </a:rPr>
              <a:t>WMS </a:t>
            </a:r>
            <a:r>
              <a:rPr lang="ru-RU" sz="1800" b="1" dirty="0" smtClean="0">
                <a:solidFill>
                  <a:schemeClr val="bg1"/>
                </a:solidFill>
              </a:rPr>
              <a:t>ресурсу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рабочих приложениях (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ArcGis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6644450"/>
            <a:ext cx="9214244" cy="240934"/>
            <a:chOff x="0" y="6644450"/>
            <a:chExt cx="9214244" cy="240934"/>
          </a:xfrm>
        </p:grpSpPr>
        <p:sp>
          <p:nvSpPr>
            <p:cNvPr id="17" name="Rectangle 2"/>
            <p:cNvSpPr>
              <a:spLocks noChangeArrowheads="1"/>
            </p:cNvSpPr>
            <p:nvPr/>
          </p:nvSpPr>
          <p:spPr bwMode="auto">
            <a:xfrm>
              <a:off x="0" y="6644450"/>
              <a:ext cx="9144000" cy="24093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0" y="6668082"/>
              <a:ext cx="9214244" cy="19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06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sp>
        <p:nvSpPr>
          <p:cNvPr id="9" name="Прямоугольник с одним вырезанным скругленным углом 8"/>
          <p:cNvSpPr/>
          <p:nvPr/>
        </p:nvSpPr>
        <p:spPr bwMode="auto">
          <a:xfrm>
            <a:off x="86682" y="44624"/>
            <a:ext cx="9309854" cy="621119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База </a:t>
            </a:r>
            <a:r>
              <a:rPr lang="ru-RU" sz="1800" b="1" dirty="0">
                <a:solidFill>
                  <a:schemeClr val="bg1"/>
                </a:solidFill>
              </a:rPr>
              <a:t>данных Государственных геологических карт </a:t>
            </a:r>
            <a:endParaRPr lang="ru-RU" sz="1800" b="1" dirty="0" smtClean="0">
              <a:solidFill>
                <a:schemeClr val="bg1"/>
              </a:solidFill>
            </a:endParaRPr>
          </a:p>
          <a:p>
            <a:pPr algn="ctr">
              <a:lnSpc>
                <a:spcPts val="1700"/>
              </a:lnSpc>
            </a:pPr>
            <a:r>
              <a:rPr lang="ru-RU" sz="1400" spc="300" dirty="0" smtClean="0">
                <a:solidFill>
                  <a:schemeClr val="bg1"/>
                </a:solidFill>
              </a:rPr>
              <a:t>Геолого-картографический </a:t>
            </a:r>
            <a:r>
              <a:rPr lang="ru-RU" sz="1400" spc="300" dirty="0">
                <a:solidFill>
                  <a:schemeClr val="bg1"/>
                </a:solidFill>
              </a:rPr>
              <a:t>ресурс </a:t>
            </a:r>
            <a:r>
              <a:rPr lang="ru-RU" sz="1400" spc="300" dirty="0" err="1">
                <a:solidFill>
                  <a:schemeClr val="bg1"/>
                </a:solidFill>
              </a:rPr>
              <a:t>геопривязанных</a:t>
            </a:r>
            <a:r>
              <a:rPr lang="ru-RU" sz="1400" spc="300" dirty="0">
                <a:solidFill>
                  <a:schemeClr val="bg1"/>
                </a:solidFill>
              </a:rPr>
              <a:t> растровых </a:t>
            </a:r>
            <a:r>
              <a:rPr lang="ru-RU" sz="1400" spc="300" dirty="0" smtClean="0">
                <a:solidFill>
                  <a:schemeClr val="bg1"/>
                </a:solidFill>
              </a:rPr>
              <a:t>материалов</a:t>
            </a:r>
            <a:endParaRPr lang="en-US" sz="1400" spc="300" dirty="0" smtClean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38" y="2420888"/>
            <a:ext cx="7884367" cy="415448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6644450"/>
            <a:ext cx="9214244" cy="240934"/>
            <a:chOff x="0" y="6644450"/>
            <a:chExt cx="9214244" cy="240934"/>
          </a:xfrm>
        </p:grpSpPr>
        <p:sp>
          <p:nvSpPr>
            <p:cNvPr id="12" name="Rectangle 2"/>
            <p:cNvSpPr>
              <a:spLocks noChangeArrowheads="1"/>
            </p:cNvSpPr>
            <p:nvPr/>
          </p:nvSpPr>
          <p:spPr bwMode="auto">
            <a:xfrm>
              <a:off x="0" y="6644450"/>
              <a:ext cx="9144000" cy="24093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0" y="6668082"/>
              <a:ext cx="9214244" cy="19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  </a:r>
            </a:p>
          </p:txBody>
        </p:sp>
      </p:grpSp>
      <p:sp>
        <p:nvSpPr>
          <p:cNvPr id="14" name="Прямоугольник с одним вырезанным скругленным углом 13"/>
          <p:cNvSpPr/>
          <p:nvPr/>
        </p:nvSpPr>
        <p:spPr bwMode="auto">
          <a:xfrm>
            <a:off x="3079205" y="3050230"/>
            <a:ext cx="1961964" cy="406551"/>
          </a:xfrm>
          <a:prstGeom prst="snipRoundRect">
            <a:avLst>
              <a:gd name="adj1" fmla="val 16667"/>
              <a:gd name="adj2" fmla="val 23397"/>
            </a:avLst>
          </a:prstGeom>
          <a:solidFill>
            <a:schemeClr val="bg1">
              <a:alpha val="68000"/>
            </a:schemeClr>
          </a:solidFill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ГК-1000</a:t>
            </a:r>
            <a:endParaRPr lang="ru-RU" sz="2400" b="1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5" name="Прямоугольник с одним вырезанным скругленным углом 14"/>
          <p:cNvSpPr/>
          <p:nvPr/>
        </p:nvSpPr>
        <p:spPr bwMode="auto">
          <a:xfrm>
            <a:off x="7246032" y="3034727"/>
            <a:ext cx="1296144" cy="406551"/>
          </a:xfrm>
          <a:prstGeom prst="snipRoundRect">
            <a:avLst>
              <a:gd name="adj1" fmla="val 16667"/>
              <a:gd name="adj2" fmla="val 23397"/>
            </a:avLst>
          </a:prstGeom>
          <a:solidFill>
            <a:schemeClr val="bg1">
              <a:alpha val="68000"/>
            </a:schemeClr>
          </a:solidFill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ГК-200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7" name="Прямоугольник с одним вырезанным скругленным углом 16"/>
          <p:cNvSpPr/>
          <p:nvPr/>
        </p:nvSpPr>
        <p:spPr bwMode="auto">
          <a:xfrm>
            <a:off x="4932040" y="5103689"/>
            <a:ext cx="1009778" cy="354925"/>
          </a:xfrm>
          <a:prstGeom prst="snipRoundRect">
            <a:avLst>
              <a:gd name="adj1" fmla="val 16667"/>
              <a:gd name="adj2" fmla="val 23397"/>
            </a:avLst>
          </a:prstGeom>
          <a:solidFill>
            <a:schemeClr val="bg1">
              <a:alpha val="68000"/>
            </a:schemeClr>
          </a:solidFill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ГК-50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2441" y="665743"/>
            <a:ext cx="7776864" cy="1051941"/>
          </a:xfrm>
          <a:prstGeom prst="rect">
            <a:avLst/>
          </a:prstGeom>
        </p:spPr>
        <p:txBody>
          <a:bodyPr/>
          <a:lstStyle/>
          <a:p>
            <a:pPr marL="9080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государственные </a:t>
            </a:r>
            <a:r>
              <a:rPr lang="ru-RU" sz="12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геологические карты масштабов 1:200 000 и  1:1 000 </a:t>
            </a:r>
            <a:r>
              <a:rPr lang="ru-RU" sz="12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000</a:t>
            </a:r>
            <a:r>
              <a:rPr lang="ru-RU" sz="12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;</a:t>
            </a:r>
            <a:endParaRPr lang="ru-RU" sz="1200" dirty="0" smtClean="0">
              <a:solidFill>
                <a:srgbClr val="DDDDDD"/>
              </a:solidFill>
              <a:latin typeface="Calibri" panose="020F0502020204030204" pitchFamily="34" charset="0"/>
              <a:cs typeface="Consolas" panose="020B0609020204030204" pitchFamily="49" charset="0"/>
            </a:endParaRPr>
          </a:p>
          <a:p>
            <a:pPr marL="9080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гидрогеологические карты </a:t>
            </a:r>
            <a:r>
              <a:rPr lang="ru-RU" sz="12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масштабов 1:1000 000 и 1:200 000; </a:t>
            </a:r>
            <a:endParaRPr lang="ru-RU" sz="1200" dirty="0" smtClean="0">
              <a:solidFill>
                <a:srgbClr val="DDDDDD"/>
              </a:solidFill>
              <a:latin typeface="Calibri" panose="020F0502020204030204" pitchFamily="34" charset="0"/>
              <a:cs typeface="Consolas" panose="020B0609020204030204" pitchFamily="49" charset="0"/>
            </a:endParaRPr>
          </a:p>
          <a:p>
            <a:pPr marL="9080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полистные </a:t>
            </a:r>
            <a:r>
              <a:rPr lang="ru-RU" sz="12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геофизические основы Госгеолкарты-1000/3 и Госгеолкарты-200/2</a:t>
            </a:r>
            <a:endParaRPr lang="ru-RU" sz="1200" dirty="0" smtClean="0">
              <a:solidFill>
                <a:srgbClr val="DDDDDD"/>
              </a:solidFill>
              <a:latin typeface="Calibri" panose="020F0502020204030204" pitchFamily="34" charset="0"/>
              <a:cs typeface="Consolas" panose="020B0609020204030204" pitchFamily="49" charset="0"/>
            </a:endParaRPr>
          </a:p>
          <a:p>
            <a:pPr marL="9080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дистанционные </a:t>
            </a:r>
            <a:r>
              <a:rPr lang="ru-RU" sz="12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основы Госгеолкарты-1000/3 и Госгеолкарты-200/2; </a:t>
            </a:r>
            <a:endParaRPr lang="ru-RU" sz="1200" dirty="0" smtClean="0">
              <a:solidFill>
                <a:srgbClr val="DDDDDD"/>
              </a:solidFill>
              <a:latin typeface="Calibri" panose="020F0502020204030204" pitchFamily="34" charset="0"/>
              <a:cs typeface="Consolas" panose="020B0609020204030204" pitchFamily="49" charset="0"/>
            </a:endParaRPr>
          </a:p>
          <a:p>
            <a:pPr algn="ctr"/>
            <a:r>
              <a:rPr lang="ru-RU" sz="16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onsolas" panose="020B0609020204030204" pitchFamily="49" charset="0"/>
              </a:rPr>
              <a:t>2014 – ДВФО, 2015- </a:t>
            </a:r>
            <a:r>
              <a:rPr lang="ru-RU" sz="1600" b="1" dirty="0" err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onsolas" panose="020B0609020204030204" pitchFamily="49" charset="0"/>
              </a:rPr>
              <a:t>СибФО</a:t>
            </a:r>
            <a:r>
              <a:rPr lang="ru-RU" sz="16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onsolas" panose="020B0609020204030204" pitchFamily="49" charset="0"/>
              </a:rPr>
              <a:t>, 2016- СЗФО, ЦФО, </a:t>
            </a:r>
            <a:r>
              <a:rPr lang="ru-RU" sz="1600" b="1" dirty="0" err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onsolas" panose="020B0609020204030204" pitchFamily="49" charset="0"/>
              </a:rPr>
              <a:t>ПрФО</a:t>
            </a:r>
            <a:r>
              <a:rPr lang="ru-RU" sz="1600" b="1" dirty="0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onsolas" panose="020B0609020204030204" pitchFamily="49" charset="0"/>
              </a:rPr>
              <a:t>, ЮФО, СКФО, </a:t>
            </a:r>
            <a:r>
              <a:rPr lang="ru-RU" sz="1600" b="1" dirty="0" err="1" smtClean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onsolas" panose="020B0609020204030204" pitchFamily="49" charset="0"/>
              </a:rPr>
              <a:t>КрымФО</a:t>
            </a:r>
            <a:endParaRPr lang="ru-RU" sz="1600" b="1" dirty="0" smtClean="0">
              <a:solidFill>
                <a:srgbClr val="DDDD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onsolas" panose="020B0609020204030204" pitchFamily="49" charset="0"/>
            </a:endParaRPr>
          </a:p>
          <a:p>
            <a:pPr marL="9080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DDDDDD"/>
              </a:solidFill>
              <a:latin typeface="Calibri" panose="020F0502020204030204" pitchFamily="34" charset="0"/>
              <a:cs typeface="Consolas" panose="020B0609020204030204" pitchFamily="49" charset="0"/>
            </a:endParaRPr>
          </a:p>
        </p:txBody>
      </p:sp>
      <p:sp>
        <p:nvSpPr>
          <p:cNvPr id="20" name="Прямоугольник с одним вырезанным скругленным углом 19"/>
          <p:cNvSpPr/>
          <p:nvPr/>
        </p:nvSpPr>
        <p:spPr bwMode="auto">
          <a:xfrm>
            <a:off x="651637" y="1798044"/>
            <a:ext cx="7877238" cy="406820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Следующий этап    </a:t>
            </a:r>
            <a:r>
              <a:rPr lang="ru-RU" sz="2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ГК-50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4311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sp>
        <p:nvSpPr>
          <p:cNvPr id="11" name="Прямоугольник с одним вырезанным скругленным углом 10"/>
          <p:cNvSpPr/>
          <p:nvPr/>
        </p:nvSpPr>
        <p:spPr bwMode="auto">
          <a:xfrm>
            <a:off x="467544" y="44624"/>
            <a:ext cx="3780420" cy="984111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Цифровой </a:t>
            </a:r>
            <a:r>
              <a:rPr lang="ru-RU" sz="1800" b="1" dirty="0">
                <a:solidFill>
                  <a:schemeClr val="bg1"/>
                </a:solidFill>
              </a:rPr>
              <a:t>каталог Государственных геологических карт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68" y="1232273"/>
            <a:ext cx="4195854" cy="255990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93" y="1844824"/>
            <a:ext cx="4713205" cy="183793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7" y="4077072"/>
            <a:ext cx="4179096" cy="26048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98" y="4578091"/>
            <a:ext cx="3274794" cy="203590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349" y="4696037"/>
            <a:ext cx="3130898" cy="178385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/>
          <a:stretch/>
        </p:blipFill>
        <p:spPr bwMode="auto">
          <a:xfrm>
            <a:off x="7743953" y="2032772"/>
            <a:ext cx="1382585" cy="152256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Прямоугольник с одним вырезанным скругленным углом 16"/>
          <p:cNvSpPr/>
          <p:nvPr/>
        </p:nvSpPr>
        <p:spPr bwMode="auto">
          <a:xfrm>
            <a:off x="1223628" y="2348880"/>
            <a:ext cx="3024336" cy="58495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endParaRPr lang="ru-RU" sz="2800" b="1" spc="3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700"/>
              </a:lnSpc>
            </a:pPr>
            <a:r>
              <a:rPr lang="ru-RU" sz="2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 -1000/3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18" name="Прямоугольник с одним вырезанным скругленным углом 17"/>
          <p:cNvSpPr/>
          <p:nvPr/>
        </p:nvSpPr>
        <p:spPr bwMode="auto">
          <a:xfrm>
            <a:off x="1675763" y="4825573"/>
            <a:ext cx="2804196" cy="553899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endParaRPr lang="ru-RU" sz="2800" b="1" spc="3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700"/>
              </a:lnSpc>
            </a:pPr>
            <a:r>
              <a:rPr lang="ru-RU" sz="2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ГК -200/2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sp>
        <p:nvSpPr>
          <p:cNvPr id="19" name="Прямоугольник с одним вырезанным скругленным углом 18"/>
          <p:cNvSpPr/>
          <p:nvPr/>
        </p:nvSpPr>
        <p:spPr bwMode="auto">
          <a:xfrm>
            <a:off x="4355976" y="375350"/>
            <a:ext cx="5184576" cy="1306770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dirty="0" smtClean="0">
                <a:solidFill>
                  <a:schemeClr val="bg1"/>
                </a:solidFill>
              </a:rPr>
              <a:t>Серия</a:t>
            </a:r>
            <a:r>
              <a:rPr lang="en-US" sz="1400" b="1" dirty="0" smtClean="0">
                <a:solidFill>
                  <a:schemeClr val="bg1"/>
                </a:solidFill>
              </a:rPr>
              <a:t> =&gt; </a:t>
            </a:r>
            <a:r>
              <a:rPr lang="ru-RU" sz="1400" b="1" dirty="0" smtClean="0">
                <a:solidFill>
                  <a:schemeClr val="bg1"/>
                </a:solidFill>
              </a:rPr>
              <a:t>номенклатурный лист</a:t>
            </a:r>
            <a:r>
              <a:rPr lang="en-US" sz="1400" b="1" dirty="0">
                <a:solidFill>
                  <a:schemeClr val="bg1"/>
                </a:solidFill>
              </a:rPr>
              <a:t> =&gt; </a:t>
            </a:r>
            <a:r>
              <a:rPr lang="ru-RU" sz="1400" b="1" dirty="0" smtClean="0">
                <a:solidFill>
                  <a:schemeClr val="bg1"/>
                </a:solidFill>
              </a:rPr>
              <a:t>комплект карт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Издательские листы (в формате </a:t>
            </a:r>
            <a:r>
              <a:rPr lang="en-US" sz="1400" b="1" dirty="0" smtClean="0">
                <a:solidFill>
                  <a:schemeClr val="bg1"/>
                </a:solidFill>
              </a:rPr>
              <a:t>PDF</a:t>
            </a:r>
            <a:r>
              <a:rPr lang="ru-RU" sz="1400" b="1" dirty="0" smtClean="0">
                <a:solidFill>
                  <a:schemeClr val="bg1"/>
                </a:solidFill>
              </a:rPr>
              <a:t>), 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Объяснительная записка </a:t>
            </a:r>
            <a:r>
              <a:rPr lang="ru-RU" sz="1400" b="1" dirty="0">
                <a:solidFill>
                  <a:schemeClr val="bg1"/>
                </a:solidFill>
              </a:rPr>
              <a:t>(в формате </a:t>
            </a:r>
            <a:r>
              <a:rPr lang="en-US" sz="1400" b="1" dirty="0">
                <a:solidFill>
                  <a:schemeClr val="bg1"/>
                </a:solidFill>
              </a:rPr>
              <a:t>PDF</a:t>
            </a:r>
            <a:r>
              <a:rPr lang="ru-RU" sz="1400" b="1" dirty="0">
                <a:solidFill>
                  <a:schemeClr val="bg1"/>
                </a:solidFill>
              </a:rPr>
              <a:t>),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Цифровая модель (</a:t>
            </a:r>
            <a:r>
              <a:rPr lang="en-US" sz="1400" b="1" dirty="0" smtClean="0">
                <a:solidFill>
                  <a:schemeClr val="bg1"/>
                </a:solidFill>
              </a:rPr>
              <a:t>ZIP-</a:t>
            </a:r>
            <a:r>
              <a:rPr lang="ru-RU" sz="1400" b="1" dirty="0" smtClean="0">
                <a:solidFill>
                  <a:schemeClr val="bg1"/>
                </a:solidFill>
              </a:rPr>
              <a:t>архив</a:t>
            </a:r>
            <a:r>
              <a:rPr lang="en-US" sz="1400" b="1" dirty="0" smtClean="0">
                <a:solidFill>
                  <a:schemeClr val="bg1"/>
                </a:solidFill>
              </a:rPr>
              <a:t>),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</a:rPr>
              <a:t>Для ГК-200/2 МФ – программное обеспечение САРК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33401"/>
            <a:ext cx="2386569" cy="172130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0" y="6644450"/>
            <a:ext cx="9214244" cy="240934"/>
            <a:chOff x="0" y="6644450"/>
            <a:chExt cx="9214244" cy="240934"/>
          </a:xfrm>
        </p:grpSpPr>
        <p:sp>
          <p:nvSpPr>
            <p:cNvPr id="22" name="Rectangle 2"/>
            <p:cNvSpPr>
              <a:spLocks noChangeArrowheads="1"/>
            </p:cNvSpPr>
            <p:nvPr/>
          </p:nvSpPr>
          <p:spPr bwMode="auto">
            <a:xfrm>
              <a:off x="0" y="6644450"/>
              <a:ext cx="9144000" cy="24093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0" y="6668082"/>
              <a:ext cx="9214244" cy="19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81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sp>
        <p:nvSpPr>
          <p:cNvPr id="11" name="Прямоугольник с одним вырезанным скругленным углом 10"/>
          <p:cNvSpPr/>
          <p:nvPr/>
        </p:nvSpPr>
        <p:spPr bwMode="auto">
          <a:xfrm>
            <a:off x="55191" y="-27384"/>
            <a:ext cx="8962966" cy="392569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1500" b="1" dirty="0" smtClean="0">
                <a:solidFill>
                  <a:schemeClr val="bg1"/>
                </a:solidFill>
              </a:rPr>
              <a:t>Сводное </a:t>
            </a:r>
            <a:r>
              <a:rPr lang="ru-RU" sz="1500" b="1" dirty="0">
                <a:solidFill>
                  <a:schemeClr val="bg1"/>
                </a:solidFill>
              </a:rPr>
              <a:t>и обзорное геологическое картографирование территории РФ, международные проекты  </a:t>
            </a:r>
          </a:p>
        </p:txBody>
      </p:sp>
      <p:sp>
        <p:nvSpPr>
          <p:cNvPr id="19" name="Прямоугольник с одним вырезанным скругленным углом 18"/>
          <p:cNvSpPr/>
          <p:nvPr/>
        </p:nvSpPr>
        <p:spPr bwMode="auto">
          <a:xfrm>
            <a:off x="1259631" y="404664"/>
            <a:ext cx="7344817" cy="338792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dirty="0" smtClean="0">
                <a:solidFill>
                  <a:schemeClr val="bg1"/>
                </a:solidFill>
              </a:rPr>
              <a:t>ГЕОЛОГИЧЕСКАЯ </a:t>
            </a:r>
            <a:r>
              <a:rPr lang="ru-RU" sz="1200" dirty="0">
                <a:solidFill>
                  <a:schemeClr val="bg1"/>
                </a:solidFill>
              </a:rPr>
              <a:t>КАРТА РОССИИ И ПРИЛЕГАЮЩИХ </a:t>
            </a:r>
            <a:r>
              <a:rPr lang="ru-RU" sz="1200" dirty="0" smtClean="0">
                <a:solidFill>
                  <a:schemeClr val="bg1"/>
                </a:solidFill>
              </a:rPr>
              <a:t>АКВАТОРИЙ. Масштаб </a:t>
            </a:r>
            <a:r>
              <a:rPr lang="ru-RU" sz="1200" dirty="0">
                <a:solidFill>
                  <a:schemeClr val="bg1"/>
                </a:solidFill>
              </a:rPr>
              <a:t>1:2 500 000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1" y="1056054"/>
            <a:ext cx="4620896" cy="267863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57" y="1453743"/>
            <a:ext cx="3874210" cy="228094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26342"/>
            <a:ext cx="2736304" cy="190834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" y="3936374"/>
            <a:ext cx="4551932" cy="258897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67" y="4639016"/>
            <a:ext cx="3385972" cy="188632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173082"/>
            <a:ext cx="2016225" cy="235226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2217832"/>
            <a:ext cx="2304257" cy="151685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Прямоугольник с одним вырезанным скругленным углом 24"/>
          <p:cNvSpPr/>
          <p:nvPr/>
        </p:nvSpPr>
        <p:spPr bwMode="auto">
          <a:xfrm>
            <a:off x="6359839" y="1442366"/>
            <a:ext cx="2737739" cy="312980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РАСТРОВОЕ ПРЕДСТАВЛЕНИЕ</a:t>
            </a: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с одним вырезанным скругленным углом 25"/>
          <p:cNvSpPr/>
          <p:nvPr/>
        </p:nvSpPr>
        <p:spPr bwMode="auto">
          <a:xfrm>
            <a:off x="4139952" y="4091832"/>
            <a:ext cx="3456384" cy="312980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ВЕКТОРОНОЕ ПРЕДСТАВЛЕНИЕ</a:t>
            </a: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0" y="6644450"/>
            <a:ext cx="9214244" cy="240934"/>
            <a:chOff x="0" y="6644450"/>
            <a:chExt cx="9214244" cy="240934"/>
          </a:xfrm>
        </p:grpSpPr>
        <p:sp>
          <p:nvSpPr>
            <p:cNvPr id="28" name="Rectangle 2"/>
            <p:cNvSpPr>
              <a:spLocks noChangeArrowheads="1"/>
            </p:cNvSpPr>
            <p:nvPr/>
          </p:nvSpPr>
          <p:spPr bwMode="auto">
            <a:xfrm>
              <a:off x="0" y="6644450"/>
              <a:ext cx="9144000" cy="24093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0" y="6668082"/>
              <a:ext cx="9214244" cy="19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73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7" name="Прямоугольник с одним вырезанным скругленным углом 6"/>
          <p:cNvSpPr/>
          <p:nvPr/>
        </p:nvSpPr>
        <p:spPr bwMode="auto">
          <a:xfrm>
            <a:off x="701671" y="46319"/>
            <a:ext cx="7560840" cy="375360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«</a:t>
            </a:r>
            <a:r>
              <a:rPr lang="ru-RU" sz="1800" b="1" dirty="0">
                <a:solidFill>
                  <a:schemeClr val="bg1"/>
                </a:solidFill>
              </a:rPr>
              <a:t>ЕЖЕГОДНЫЙ ГЕОХРОНОЛОГИЧЕСКИЙ БЮЛЛЕТЕНЬ» 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5" y="476672"/>
            <a:ext cx="4415061" cy="297174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82" y="1242466"/>
            <a:ext cx="5746714" cy="362669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00" b="31045"/>
          <a:stretch/>
        </p:blipFill>
        <p:spPr bwMode="auto">
          <a:xfrm>
            <a:off x="175195" y="2636912"/>
            <a:ext cx="3330400" cy="231304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с одним вырезанным скругленным углом 11"/>
          <p:cNvSpPr/>
          <p:nvPr/>
        </p:nvSpPr>
        <p:spPr bwMode="auto">
          <a:xfrm>
            <a:off x="4067944" y="4869160"/>
            <a:ext cx="5184576" cy="1468100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Поиск :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 названию подразделения, 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названию СЛ (ГК-1000/3 и Гк-200/2), 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номенклатуре листа, 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абсолютному возрасту (от - до), </a:t>
            </a:r>
          </a:p>
          <a:p>
            <a:pPr marL="285750" indent="-285750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полнотекстовый поиск 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с одним вырезанным скругленным углом 14"/>
          <p:cNvSpPr/>
          <p:nvPr/>
        </p:nvSpPr>
        <p:spPr bwMode="auto">
          <a:xfrm>
            <a:off x="4788024" y="691389"/>
            <a:ext cx="4338514" cy="392569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b="1" dirty="0">
                <a:solidFill>
                  <a:schemeClr val="bg1"/>
                </a:solidFill>
              </a:rPr>
              <a:t>http://</a:t>
            </a:r>
            <a:r>
              <a:rPr lang="en-US" b="1" dirty="0" smtClean="0">
                <a:solidFill>
                  <a:schemeClr val="bg1"/>
                </a:solidFill>
              </a:rPr>
              <a:t>geochron.vsegei.ru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6644450"/>
            <a:ext cx="9144000" cy="240934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0" y="6597352"/>
            <a:ext cx="90360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sz="900" b="1" dirty="0" smtClean="0">
                <a:solidFill>
                  <a:srgbClr val="003366"/>
                </a:solidFill>
                <a:latin typeface="Arial" charset="0"/>
              </a:rPr>
              <a:t>Центр информационных технологий по региональной геологии и металлогении (ЦИТ РГМ)</a:t>
            </a:r>
            <a:endParaRPr lang="ru-RU" sz="900" b="1" dirty="0">
              <a:solidFill>
                <a:srgbClr val="003366"/>
              </a:solidFill>
              <a:latin typeface="Arial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5" y="4597303"/>
            <a:ext cx="3330400" cy="198615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Прямоугольник с одним вырезанным скругленным углом 19"/>
          <p:cNvSpPr/>
          <p:nvPr/>
        </p:nvSpPr>
        <p:spPr bwMode="auto">
          <a:xfrm>
            <a:off x="4094596" y="6255730"/>
            <a:ext cx="3285716" cy="325348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Отображение на карте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368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4" r="16537" b="12680"/>
          <a:stretch/>
        </p:blipFill>
        <p:spPr bwMode="auto">
          <a:xfrm>
            <a:off x="4603515" y="2308684"/>
            <a:ext cx="5412843" cy="357005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sp>
        <p:nvSpPr>
          <p:cNvPr id="7" name="Прямоугольник с одним вырезанным скругленным углом 6"/>
          <p:cNvSpPr/>
          <p:nvPr/>
        </p:nvSpPr>
        <p:spPr bwMode="auto">
          <a:xfrm>
            <a:off x="103706" y="46319"/>
            <a:ext cx="9040294" cy="392569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«Электронный словарь </a:t>
            </a:r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картографируемых стратиграфических подразделений </a:t>
            </a:r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России»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с одним вырезанным скругленным углом 11"/>
          <p:cNvSpPr/>
          <p:nvPr/>
        </p:nvSpPr>
        <p:spPr bwMode="auto">
          <a:xfrm>
            <a:off x="5004046" y="771483"/>
            <a:ext cx="4014109" cy="1064776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400" b="1" spc="300" dirty="0" smtClean="0">
                <a:solidFill>
                  <a:schemeClr val="bg1"/>
                </a:solidFill>
              </a:rPr>
              <a:t>КАТАЛОГ СТРАТОНОВ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400" b="1" spc="300" dirty="0" smtClean="0">
                <a:solidFill>
                  <a:schemeClr val="bg1"/>
                </a:solidFill>
              </a:rPr>
              <a:t>ПАСПОРТ СТРАТОНА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400" b="1" spc="300" dirty="0" smtClean="0">
                <a:solidFill>
                  <a:schemeClr val="bg1"/>
                </a:solidFill>
              </a:rPr>
              <a:t>ОТОБРАЖЕНИЕ НА КАРТЕ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ru-RU" sz="1400" b="1" spc="300" dirty="0" smtClean="0">
                <a:solidFill>
                  <a:schemeClr val="bg1"/>
                </a:solidFill>
              </a:rPr>
              <a:t>ПОИСКОВЫЙ ЗАПРОС</a:t>
            </a:r>
            <a:endParaRPr lang="ru-RU" sz="1400" b="1" spc="300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6" y="463074"/>
            <a:ext cx="4893306" cy="311649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4"/>
          <a:stretch/>
        </p:blipFill>
        <p:spPr bwMode="auto">
          <a:xfrm>
            <a:off x="103706" y="2132856"/>
            <a:ext cx="4900340" cy="259678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6" y="3501008"/>
            <a:ext cx="4893306" cy="314656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98" y="4581128"/>
            <a:ext cx="2965610" cy="210212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01" y="4581128"/>
            <a:ext cx="3045011" cy="210212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6716458"/>
            <a:ext cx="9144000" cy="240934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0" y="6669360"/>
            <a:ext cx="90360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sz="900" b="1" dirty="0" smtClean="0">
                <a:solidFill>
                  <a:srgbClr val="003366"/>
                </a:solidFill>
                <a:latin typeface="Arial" charset="0"/>
              </a:rPr>
              <a:t>Центр информационных технологий по региональной геологии и металлогении (ЦИТ РГМ)</a:t>
            </a:r>
            <a:endParaRPr lang="ru-RU" sz="900" b="1" dirty="0">
              <a:solidFill>
                <a:srgbClr val="0033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7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263961"/>
            <a:ext cx="9180513" cy="6594039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-36513" y="0"/>
            <a:ext cx="9180513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4100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4763"/>
            <a:ext cx="741146" cy="233511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258888" y="0"/>
            <a:ext cx="78851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8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8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2484438" y="140850"/>
            <a:ext cx="473687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800" b="1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800" b="1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67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8" name="Прямоугольник с одним вырезанным скругленным углом 47"/>
          <p:cNvSpPr/>
          <p:nvPr/>
        </p:nvSpPr>
        <p:spPr bwMode="auto">
          <a:xfrm>
            <a:off x="342588" y="1628800"/>
            <a:ext cx="8568952" cy="3710583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Предложения :</a:t>
            </a:r>
          </a:p>
          <a:p>
            <a:pPr algn="ctr">
              <a:lnSpc>
                <a:spcPct val="80000"/>
              </a:lnSpc>
            </a:pP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80000"/>
              </a:lnSpc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Решить вопрос о переводе в разряд открытых источников картографические материалы ГК-50. В рамках планируемых на 2016 г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smtClean="0">
                <a:solidFill>
                  <a:schemeClr val="bg1"/>
                </a:solidFill>
              </a:rPr>
              <a:t>объектов  предусмотреть  пополнение «Геолого-картографического ресурса по региональной геологии» </a:t>
            </a:r>
            <a:r>
              <a:rPr lang="ru-RU" dirty="0" err="1" smtClean="0">
                <a:solidFill>
                  <a:schemeClr val="bg1"/>
                </a:solidFill>
              </a:rPr>
              <a:t>геопривязанными</a:t>
            </a:r>
            <a:r>
              <a:rPr lang="ru-RU" dirty="0" smtClean="0">
                <a:solidFill>
                  <a:schemeClr val="bg1"/>
                </a:solidFill>
              </a:rPr>
              <a:t> материалами  ГК-50 (поэтапно)</a:t>
            </a:r>
          </a:p>
          <a:p>
            <a:pPr marL="457200" indent="-457200">
              <a:lnSpc>
                <a:spcPct val="80000"/>
              </a:lnSpc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457200" indent="-457200">
              <a:lnSpc>
                <a:spcPct val="80000"/>
              </a:lnSpc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Продолжить работы по представлению векторных данных в виде сервиса </a:t>
            </a:r>
            <a:r>
              <a:rPr lang="en-US" dirty="0" smtClean="0">
                <a:solidFill>
                  <a:schemeClr val="bg1"/>
                </a:solidFill>
              </a:rPr>
              <a:t>WMS</a:t>
            </a:r>
            <a:r>
              <a:rPr lang="ru-RU" dirty="0" smtClean="0">
                <a:solidFill>
                  <a:schemeClr val="bg1"/>
                </a:solidFill>
              </a:rPr>
              <a:t> в составе ресурса </a:t>
            </a:r>
            <a:r>
              <a:rPr lang="ru-RU" dirty="0" err="1" smtClean="0">
                <a:solidFill>
                  <a:schemeClr val="bg1"/>
                </a:solidFill>
              </a:rPr>
              <a:t>Госгеолкарт</a:t>
            </a:r>
            <a:r>
              <a:rPr lang="ru-RU" dirty="0" smtClean="0">
                <a:solidFill>
                  <a:schemeClr val="bg1"/>
                </a:solidFill>
              </a:rPr>
              <a:t> . Продолжить разработку </a:t>
            </a:r>
            <a:r>
              <a:rPr lang="en-US" dirty="0" smtClean="0">
                <a:solidFill>
                  <a:schemeClr val="bg1"/>
                </a:solidFill>
              </a:rPr>
              <a:t>Web-</a:t>
            </a:r>
            <a:r>
              <a:rPr lang="en-US" dirty="0" err="1" smtClean="0">
                <a:solidFill>
                  <a:schemeClr val="bg1"/>
                </a:solidFill>
              </a:rPr>
              <a:t>MapGet</a:t>
            </a:r>
            <a:r>
              <a:rPr lang="ru-RU" dirty="0" smtClean="0">
                <a:solidFill>
                  <a:schemeClr val="bg1"/>
                </a:solidFill>
              </a:rPr>
              <a:t> для векторных карт. Подготовить предложения по его развитию  в 2016 г.</a:t>
            </a:r>
            <a:endParaRPr lang="ru-RU" dirty="0">
              <a:solidFill>
                <a:schemeClr val="bg1"/>
              </a:solidFill>
            </a:endParaRPr>
          </a:p>
          <a:p>
            <a:pPr marL="457200" indent="-457200">
              <a:lnSpc>
                <a:spcPct val="80000"/>
              </a:lnSpc>
              <a:buAutoNum type="arabicPeriod"/>
            </a:pPr>
            <a:endParaRPr lang="ru-RU" dirty="0" smtClean="0">
              <a:solidFill>
                <a:schemeClr val="bg1"/>
              </a:solidFill>
            </a:endParaRPr>
          </a:p>
          <a:p>
            <a:pPr marL="457200" indent="-457200" algn="ctr">
              <a:lnSpc>
                <a:spcPct val="80000"/>
              </a:lnSpc>
              <a:buAutoNum type="arabicPeriod"/>
            </a:pPr>
            <a:endParaRPr lang="ru-RU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644450"/>
            <a:ext cx="9144000" cy="240934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0" y="6597352"/>
            <a:ext cx="90360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sz="900" spc="300" dirty="0" smtClean="0">
                <a:solidFill>
                  <a:srgbClr val="003366"/>
                </a:solidFill>
                <a:latin typeface="Arial" charset="0"/>
              </a:rPr>
              <a:t>Центр информационных технологий по региональной геологии и металлогении (ЦИТ РГМ)</a:t>
            </a:r>
            <a:endParaRPr lang="ru-RU" sz="900" spc="300" dirty="0">
              <a:solidFill>
                <a:srgbClr val="0033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-36513" y="263961"/>
            <a:ext cx="9180513" cy="6594039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-36513" y="0"/>
            <a:ext cx="9180513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4100" name="Picture 5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4763"/>
            <a:ext cx="741146" cy="233511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258888" y="0"/>
            <a:ext cx="788511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8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8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8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2484438" y="140850"/>
            <a:ext cx="4736874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phone</a:t>
            </a:r>
            <a:r>
              <a:rPr lang="ru-RU" sz="800" b="1" dirty="0">
                <a:solidFill>
                  <a:schemeClr val="bg1"/>
                </a:solidFill>
                <a:latin typeface="Arial" charset="0"/>
              </a:rPr>
              <a:t>: +7 (812) 321-5706</a:t>
            </a:r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, fax: +7 (812) 321-3023</a:t>
            </a:r>
            <a:r>
              <a:rPr lang="ru-RU" sz="800" b="1" dirty="0">
                <a:solidFill>
                  <a:schemeClr val="bg1"/>
                </a:solidFill>
                <a:latin typeface="Arial" charset="0"/>
              </a:rPr>
              <a:t>; </a:t>
            </a:r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e-mail: vsegei@vsegei.ru,  http://www.vsegei.ru</a:t>
            </a:r>
            <a:endParaRPr lang="ru-RU" sz="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867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8" name="Прямоугольник с одним вырезанным скругленным углом 47"/>
          <p:cNvSpPr/>
          <p:nvPr/>
        </p:nvSpPr>
        <p:spPr bwMode="auto">
          <a:xfrm>
            <a:off x="575048" y="2708920"/>
            <a:ext cx="8568952" cy="35492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 А С И Б О    З А    В Н И М А Н И Е </a:t>
            </a:r>
            <a:endParaRPr lang="ru-RU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644450"/>
            <a:ext cx="9144000" cy="240934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0" y="6597352"/>
            <a:ext cx="90360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ru-RU" sz="900" spc="300" dirty="0" smtClean="0">
                <a:solidFill>
                  <a:srgbClr val="003366"/>
                </a:solidFill>
                <a:latin typeface="Arial" charset="0"/>
              </a:rPr>
              <a:t>Центр информационных технологий по региональной геологии и металлогении (ЦИТ РГМ)</a:t>
            </a:r>
            <a:endParaRPr lang="ru-RU" sz="900" spc="300" dirty="0">
              <a:solidFill>
                <a:srgbClr val="0033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44000" cy="64531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1"/>
            <a:ext cx="958900" cy="302120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9388" y="49213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057" name="Прямоугольник 14"/>
          <p:cNvSpPr>
            <a:spLocks noChangeArrowheads="1"/>
          </p:cNvSpPr>
          <p:nvPr/>
        </p:nvSpPr>
        <p:spPr bwMode="auto">
          <a:xfrm>
            <a:off x="179388" y="404813"/>
            <a:ext cx="8856662" cy="187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контракт от 20.02.2014 г. №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АМ-02-34/17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«Мониторинг </a:t>
            </a:r>
            <a:r>
              <a:rPr lang="ru-RU" b="1" dirty="0">
                <a:solidFill>
                  <a:schemeClr val="bg1"/>
                </a:solidFill>
              </a:rPr>
              <a:t>и дополнение сводной цифровой геолого-картографической основы России для решения проблем воспроизводства минерально-сырьевой базы </a:t>
            </a:r>
            <a:r>
              <a:rPr lang="ru-RU" b="1" dirty="0" smtClean="0">
                <a:solidFill>
                  <a:schemeClr val="bg1"/>
                </a:solidFill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</a:rPr>
              <a:t>уровня»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sz="2400" b="1" dirty="0">
                <a:solidFill>
                  <a:schemeClr val="bg1"/>
                </a:solidFill>
              </a:rPr>
              <a:t> 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6644450"/>
            <a:ext cx="9144000" cy="240934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235" y="2132856"/>
            <a:ext cx="8712968" cy="424847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 sz="1600" dirty="0">
              <a:solidFill>
                <a:srgbClr val="DDDDDD"/>
              </a:solidFill>
              <a:latin typeface="Calibri" panose="020F0502020204030204" pitchFamily="34" charset="0"/>
              <a:cs typeface="Consolas" panose="020B0609020204030204" pitchFamily="49" charset="0"/>
            </a:endParaRPr>
          </a:p>
          <a:p>
            <a:r>
              <a:rPr lang="ru-RU" sz="16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Подготовить </a:t>
            </a:r>
            <a:r>
              <a:rPr lang="ru-RU" sz="16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и разместить на официальном сайте </a:t>
            </a:r>
            <a:r>
              <a:rPr lang="ru-RU" sz="1600" dirty="0" err="1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Роснедра</a:t>
            </a:r>
            <a:r>
              <a:rPr lang="ru-RU" sz="16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 геолого-картографический </a:t>
            </a:r>
            <a:r>
              <a:rPr lang="ru-RU" sz="16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ресурс</a:t>
            </a:r>
            <a:r>
              <a:rPr lang="en-US" sz="16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ru-RU" sz="16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... </a:t>
            </a:r>
            <a:r>
              <a:rPr lang="ru-RU" sz="16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в составе</a:t>
            </a:r>
            <a:r>
              <a:rPr lang="ru-RU" sz="16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:</a:t>
            </a:r>
          </a:p>
          <a:p>
            <a:endParaRPr lang="ru-RU" sz="1600" b="1" dirty="0">
              <a:solidFill>
                <a:srgbClr val="DDDDDD"/>
              </a:solidFill>
              <a:latin typeface="Calibri" panose="020F0502020204030204" pitchFamily="34" charset="0"/>
              <a:cs typeface="Consolas" panose="020B0609020204030204" pitchFamily="49" charset="0"/>
            </a:endParaRPr>
          </a:p>
          <a:p>
            <a:pPr marL="447675"/>
            <a:r>
              <a:rPr lang="ru-RU" sz="1600" b="1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- </a:t>
            </a:r>
            <a:r>
              <a:rPr lang="ru-RU" sz="1600" b="1" u="sng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Актуализированных </a:t>
            </a:r>
            <a:r>
              <a:rPr lang="ru-RU" sz="1600" b="1" u="sng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ГИС-Пакетов</a:t>
            </a:r>
            <a:r>
              <a:rPr lang="ru-RU" sz="1600" u="sng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ru-RU" sz="16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оперативной геологической информации (в виде альбомов формата А3, растровых и текстовых цифровых материалов в формате *.</a:t>
            </a:r>
            <a:r>
              <a:rPr lang="ru-RU" sz="1600" dirty="0" err="1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pdf</a:t>
            </a:r>
            <a:r>
              <a:rPr lang="ru-RU" sz="16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), справок о состоянии МСБ (в виде растровых и текстовых цифровых материалов) по федеральным округам и субъектам Российской Федерации (по состоянию на 01.01.2014 г., 01.01.2015 г., 01.01.2016 г</a:t>
            </a:r>
            <a:r>
              <a:rPr lang="ru-RU" sz="16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.);</a:t>
            </a:r>
          </a:p>
          <a:p>
            <a:pPr marL="447675"/>
            <a:endParaRPr lang="ru-RU" sz="1600" dirty="0">
              <a:solidFill>
                <a:srgbClr val="DDDDDD"/>
              </a:solidFill>
              <a:latin typeface="Calibri" panose="020F0502020204030204" pitchFamily="34" charset="0"/>
              <a:cs typeface="Consolas" panose="020B0609020204030204" pitchFamily="49" charset="0"/>
            </a:endParaRPr>
          </a:p>
          <a:p>
            <a:pPr marL="447675"/>
            <a:r>
              <a:rPr lang="ru-RU" sz="1600" dirty="0" smtClean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- </a:t>
            </a:r>
            <a:r>
              <a:rPr lang="ru-RU" sz="16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Геолого-картографический ресурс </a:t>
            </a:r>
            <a:r>
              <a:rPr lang="ru-RU" sz="1600" dirty="0" err="1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Госгеолкарт</a:t>
            </a:r>
            <a:r>
              <a:rPr lang="ru-RU" sz="16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 Российской Федерации в виде </a:t>
            </a:r>
            <a:r>
              <a:rPr lang="ru-RU" sz="1600" b="1" u="sng" dirty="0" err="1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геопривязанных</a:t>
            </a:r>
            <a:r>
              <a:rPr lang="ru-RU" sz="1600" b="1" u="sng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 растровых материалов </a:t>
            </a:r>
            <a:r>
              <a:rPr lang="ru-RU" sz="1600" dirty="0">
                <a:solidFill>
                  <a:srgbClr val="DDDDDD"/>
                </a:solidFill>
                <a:latin typeface="Calibri" panose="020F0502020204030204" pitchFamily="34" charset="0"/>
                <a:cs typeface="Consolas" panose="020B0609020204030204" pitchFamily="49" charset="0"/>
              </a:rPr>
              <a:t>(Государственные геологические карты масштабов 1:200 000 и  1:1 000 000, гидрогеологические и инженерно-геологические карты масштабов 1:1000 000 и 1:200 000; полистные геофизические и дистанционные основы Госгеолкарты-1000/3 и Госгеолкарты-200/2; материалы сводного и обзорного геологического картографирования территории Российской Федерации, полученные в результате выполнения работ по Государственным контрактам и реализации проектов в рамках международного сотрудничества).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44000" cy="64531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1"/>
            <a:ext cx="958900" cy="302120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9388" y="49213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057" name="Прямоугольник 14"/>
          <p:cNvSpPr>
            <a:spLocks noChangeArrowheads="1"/>
          </p:cNvSpPr>
          <p:nvPr/>
        </p:nvSpPr>
        <p:spPr bwMode="auto">
          <a:xfrm>
            <a:off x="4554192" y="476672"/>
            <a:ext cx="4482304" cy="232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ГЕОЛОГО-КАРТОГРАФИЧЕСКИЙ РЕСУРС ПО РЕГИОНАЛЬНОЙ ГЕОЛОГИИ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 </a:t>
            </a:r>
            <a:endParaRPr lang="ru-RU" sz="1600" b="1" dirty="0" smtClean="0">
              <a:solidFill>
                <a:schemeClr val="bg1"/>
              </a:solidFill>
            </a:endParaRP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700" b="1" dirty="0" smtClean="0">
                <a:solidFill>
                  <a:schemeClr val="bg1"/>
                </a:solidFill>
              </a:rPr>
              <a:t>доступ к ресурсу</a:t>
            </a:r>
          </a:p>
          <a:p>
            <a:pPr marL="285750" indent="-285750">
              <a:buFontTx/>
              <a:buChar char="-"/>
            </a:pPr>
            <a:r>
              <a:rPr lang="en-US" sz="1700" b="1" dirty="0" smtClean="0">
                <a:solidFill>
                  <a:schemeClr val="bg1"/>
                </a:solidFill>
                <a:hlinkClick r:id="rId4"/>
              </a:rPr>
              <a:t>http</a:t>
            </a:r>
            <a:r>
              <a:rPr lang="en-US" sz="1700" b="1" dirty="0">
                <a:solidFill>
                  <a:schemeClr val="bg1"/>
                </a:solidFill>
                <a:hlinkClick r:id="rId4"/>
              </a:rPr>
              <a:t>://</a:t>
            </a:r>
            <a:r>
              <a:rPr lang="en-US" sz="1700" b="1" dirty="0" smtClean="0">
                <a:solidFill>
                  <a:schemeClr val="bg1"/>
                </a:solidFill>
                <a:hlinkClick r:id="rId4"/>
              </a:rPr>
              <a:t>www.rosnedra.gov.ru</a:t>
            </a:r>
            <a:endParaRPr lang="ru-RU" sz="1700" b="1" dirty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      (</a:t>
            </a:r>
            <a:r>
              <a:rPr lang="ru-RU" sz="1400" b="1" dirty="0" err="1" smtClean="0">
                <a:solidFill>
                  <a:schemeClr val="bg1"/>
                </a:solidFill>
              </a:rPr>
              <a:t>Роснедра</a:t>
            </a:r>
            <a:r>
              <a:rPr lang="ru-RU" sz="1400" b="1" dirty="0" smtClean="0">
                <a:solidFill>
                  <a:schemeClr val="bg1"/>
                </a:solidFill>
              </a:rPr>
              <a:t> – «Информационное обеспечение ГРР»)</a:t>
            </a:r>
          </a:p>
          <a:p>
            <a:pPr marL="285750" indent="-285750">
              <a:buFontTx/>
              <a:buChar char="-"/>
            </a:pPr>
            <a:r>
              <a:rPr lang="en-US" sz="1700" b="1" dirty="0" smtClean="0">
                <a:solidFill>
                  <a:schemeClr val="bg1"/>
                </a:solidFill>
                <a:hlinkClick r:id="rId5"/>
              </a:rPr>
              <a:t>http</a:t>
            </a:r>
            <a:r>
              <a:rPr lang="en-US" sz="1700" b="1" dirty="0">
                <a:solidFill>
                  <a:schemeClr val="bg1"/>
                </a:solidFill>
                <a:hlinkClick r:id="rId5"/>
              </a:rPr>
              <a:t>://</a:t>
            </a:r>
            <a:r>
              <a:rPr lang="en-US" sz="1700" b="1" dirty="0" smtClean="0">
                <a:solidFill>
                  <a:schemeClr val="bg1"/>
                </a:solidFill>
                <a:hlinkClick r:id="rId5"/>
              </a:rPr>
              <a:t>www.vsegei.ru/ru/info/georesource</a:t>
            </a:r>
            <a:r>
              <a:rPr lang="ru-RU" sz="17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      (</a:t>
            </a:r>
            <a:r>
              <a:rPr lang="ru-RU" sz="1400" b="1" dirty="0">
                <a:solidFill>
                  <a:schemeClr val="bg1"/>
                </a:solidFill>
              </a:rPr>
              <a:t>ВСЕГЕИ </a:t>
            </a:r>
            <a:r>
              <a:rPr lang="ru-RU" sz="1400" b="1" dirty="0" smtClean="0">
                <a:solidFill>
                  <a:schemeClr val="bg1"/>
                </a:solidFill>
              </a:rPr>
              <a:t>– «Информационные ресурсы»)</a:t>
            </a:r>
            <a:endParaRPr lang="ru-RU" sz="1400" b="1" dirty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6644450"/>
            <a:ext cx="9144000" cy="240934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0" y="6668082"/>
            <a:ext cx="9214244" cy="19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80000"/>
              </a:lnSpc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800" b="1" dirty="0">
                <a:solidFill>
                  <a:schemeClr val="bg1"/>
                </a:solidFill>
              </a:rPr>
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8819" r="503" b="494"/>
          <a:stretch/>
        </p:blipFill>
        <p:spPr bwMode="auto">
          <a:xfrm>
            <a:off x="44179" y="528774"/>
            <a:ext cx="4473847" cy="372221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68" y="2998834"/>
            <a:ext cx="6298428" cy="359851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 bwMode="auto">
          <a:xfrm>
            <a:off x="1537212" y="2064312"/>
            <a:ext cx="1666636" cy="403714"/>
          </a:xfrm>
          <a:custGeom>
            <a:avLst/>
            <a:gdLst>
              <a:gd name="connsiteX0" fmla="*/ 644314 w 1990491"/>
              <a:gd name="connsiteY0" fmla="*/ 31158 h 1071850"/>
              <a:gd name="connsiteX1" fmla="*/ 202187 w 1990491"/>
              <a:gd name="connsiteY1" fmla="*/ 21109 h 1071850"/>
              <a:gd name="connsiteX2" fmla="*/ 61510 w 1990491"/>
              <a:gd name="connsiteY2" fmla="*/ 272318 h 1071850"/>
              <a:gd name="connsiteX3" fmla="*/ 51461 w 1990491"/>
              <a:gd name="connsiteY3" fmla="*/ 734542 h 1071850"/>
              <a:gd name="connsiteX4" fmla="*/ 714652 w 1990491"/>
              <a:gd name="connsiteY4" fmla="*/ 1035993 h 1071850"/>
              <a:gd name="connsiteX5" fmla="*/ 1347699 w 1990491"/>
              <a:gd name="connsiteY5" fmla="*/ 1025944 h 1071850"/>
              <a:gd name="connsiteX6" fmla="*/ 1930503 w 1990491"/>
              <a:gd name="connsiteY6" fmla="*/ 674252 h 1071850"/>
              <a:gd name="connsiteX7" fmla="*/ 1910406 w 1990491"/>
              <a:gd name="connsiteY7" fmla="*/ 212028 h 1071850"/>
              <a:gd name="connsiteX8" fmla="*/ 1387892 w 1990491"/>
              <a:gd name="connsiteY8" fmla="*/ 51254 h 1071850"/>
              <a:gd name="connsiteX9" fmla="*/ 985958 w 1990491"/>
              <a:gd name="connsiteY9" fmla="*/ 61303 h 1071850"/>
              <a:gd name="connsiteX0" fmla="*/ 885474 w 1990491"/>
              <a:gd name="connsiteY0" fmla="*/ 5979 h 1147154"/>
              <a:gd name="connsiteX1" fmla="*/ 202187 w 1990491"/>
              <a:gd name="connsiteY1" fmla="*/ 96413 h 1147154"/>
              <a:gd name="connsiteX2" fmla="*/ 61510 w 1990491"/>
              <a:gd name="connsiteY2" fmla="*/ 347622 h 1147154"/>
              <a:gd name="connsiteX3" fmla="*/ 51461 w 1990491"/>
              <a:gd name="connsiteY3" fmla="*/ 809846 h 1147154"/>
              <a:gd name="connsiteX4" fmla="*/ 714652 w 1990491"/>
              <a:gd name="connsiteY4" fmla="*/ 1111297 h 1147154"/>
              <a:gd name="connsiteX5" fmla="*/ 1347699 w 1990491"/>
              <a:gd name="connsiteY5" fmla="*/ 1101248 h 1147154"/>
              <a:gd name="connsiteX6" fmla="*/ 1930503 w 1990491"/>
              <a:gd name="connsiteY6" fmla="*/ 749556 h 1147154"/>
              <a:gd name="connsiteX7" fmla="*/ 1910406 w 1990491"/>
              <a:gd name="connsiteY7" fmla="*/ 287332 h 1147154"/>
              <a:gd name="connsiteX8" fmla="*/ 1387892 w 1990491"/>
              <a:gd name="connsiteY8" fmla="*/ 126558 h 1147154"/>
              <a:gd name="connsiteX9" fmla="*/ 985958 w 1990491"/>
              <a:gd name="connsiteY9" fmla="*/ 136607 h 1147154"/>
              <a:gd name="connsiteX0" fmla="*/ 1029784 w 2134801"/>
              <a:gd name="connsiteY0" fmla="*/ 7161 h 1148336"/>
              <a:gd name="connsiteX1" fmla="*/ 346497 w 2134801"/>
              <a:gd name="connsiteY1" fmla="*/ 97595 h 1148336"/>
              <a:gd name="connsiteX2" fmla="*/ 4853 w 2134801"/>
              <a:gd name="connsiteY2" fmla="*/ 439239 h 1148336"/>
              <a:gd name="connsiteX3" fmla="*/ 195771 w 2134801"/>
              <a:gd name="connsiteY3" fmla="*/ 811028 h 1148336"/>
              <a:gd name="connsiteX4" fmla="*/ 858962 w 2134801"/>
              <a:gd name="connsiteY4" fmla="*/ 1112479 h 1148336"/>
              <a:gd name="connsiteX5" fmla="*/ 1492009 w 2134801"/>
              <a:gd name="connsiteY5" fmla="*/ 1102430 h 1148336"/>
              <a:gd name="connsiteX6" fmla="*/ 2074813 w 2134801"/>
              <a:gd name="connsiteY6" fmla="*/ 750738 h 1148336"/>
              <a:gd name="connsiteX7" fmla="*/ 2054716 w 2134801"/>
              <a:gd name="connsiteY7" fmla="*/ 288514 h 1148336"/>
              <a:gd name="connsiteX8" fmla="*/ 1532202 w 2134801"/>
              <a:gd name="connsiteY8" fmla="*/ 127740 h 1148336"/>
              <a:gd name="connsiteX9" fmla="*/ 1130268 w 2134801"/>
              <a:gd name="connsiteY9" fmla="*/ 137789 h 1148336"/>
              <a:gd name="connsiteX0" fmla="*/ 1030014 w 2135031"/>
              <a:gd name="connsiteY0" fmla="*/ 7161 h 1110428"/>
              <a:gd name="connsiteX1" fmla="*/ 346727 w 2135031"/>
              <a:gd name="connsiteY1" fmla="*/ 97595 h 1110428"/>
              <a:gd name="connsiteX2" fmla="*/ 5083 w 2135031"/>
              <a:gd name="connsiteY2" fmla="*/ 439239 h 1110428"/>
              <a:gd name="connsiteX3" fmla="*/ 196001 w 2135031"/>
              <a:gd name="connsiteY3" fmla="*/ 811028 h 1110428"/>
              <a:gd name="connsiteX4" fmla="*/ 889337 w 2135031"/>
              <a:gd name="connsiteY4" fmla="*/ 981851 h 1110428"/>
              <a:gd name="connsiteX5" fmla="*/ 1492239 w 2135031"/>
              <a:gd name="connsiteY5" fmla="*/ 1102430 h 1110428"/>
              <a:gd name="connsiteX6" fmla="*/ 2075043 w 2135031"/>
              <a:gd name="connsiteY6" fmla="*/ 750738 h 1110428"/>
              <a:gd name="connsiteX7" fmla="*/ 2054946 w 2135031"/>
              <a:gd name="connsiteY7" fmla="*/ 288514 h 1110428"/>
              <a:gd name="connsiteX8" fmla="*/ 1532432 w 2135031"/>
              <a:gd name="connsiteY8" fmla="*/ 127740 h 1110428"/>
              <a:gd name="connsiteX9" fmla="*/ 1130498 w 2135031"/>
              <a:gd name="connsiteY9" fmla="*/ 137789 h 1110428"/>
              <a:gd name="connsiteX0" fmla="*/ 1030014 w 2075043"/>
              <a:gd name="connsiteY0" fmla="*/ 7161 h 985251"/>
              <a:gd name="connsiteX1" fmla="*/ 346727 w 2075043"/>
              <a:gd name="connsiteY1" fmla="*/ 97595 h 985251"/>
              <a:gd name="connsiteX2" fmla="*/ 5083 w 2075043"/>
              <a:gd name="connsiteY2" fmla="*/ 439239 h 985251"/>
              <a:gd name="connsiteX3" fmla="*/ 196001 w 2075043"/>
              <a:gd name="connsiteY3" fmla="*/ 811028 h 985251"/>
              <a:gd name="connsiteX4" fmla="*/ 889337 w 2075043"/>
              <a:gd name="connsiteY4" fmla="*/ 981851 h 985251"/>
              <a:gd name="connsiteX5" fmla="*/ 1592722 w 2075043"/>
              <a:gd name="connsiteY5" fmla="*/ 911511 h 985251"/>
              <a:gd name="connsiteX6" fmla="*/ 2075043 w 2075043"/>
              <a:gd name="connsiteY6" fmla="*/ 750738 h 985251"/>
              <a:gd name="connsiteX7" fmla="*/ 2054946 w 2075043"/>
              <a:gd name="connsiteY7" fmla="*/ 288514 h 985251"/>
              <a:gd name="connsiteX8" fmla="*/ 1532432 w 2075043"/>
              <a:gd name="connsiteY8" fmla="*/ 127740 h 985251"/>
              <a:gd name="connsiteX9" fmla="*/ 1130498 w 2075043"/>
              <a:gd name="connsiteY9" fmla="*/ 137789 h 985251"/>
              <a:gd name="connsiteX0" fmla="*/ 1030014 w 2101973"/>
              <a:gd name="connsiteY0" fmla="*/ 7161 h 986063"/>
              <a:gd name="connsiteX1" fmla="*/ 346727 w 2101973"/>
              <a:gd name="connsiteY1" fmla="*/ 97595 h 986063"/>
              <a:gd name="connsiteX2" fmla="*/ 5083 w 2101973"/>
              <a:gd name="connsiteY2" fmla="*/ 439239 h 986063"/>
              <a:gd name="connsiteX3" fmla="*/ 196001 w 2101973"/>
              <a:gd name="connsiteY3" fmla="*/ 811028 h 986063"/>
              <a:gd name="connsiteX4" fmla="*/ 889337 w 2101973"/>
              <a:gd name="connsiteY4" fmla="*/ 981851 h 986063"/>
              <a:gd name="connsiteX5" fmla="*/ 1592722 w 2101973"/>
              <a:gd name="connsiteY5" fmla="*/ 911511 h 986063"/>
              <a:gd name="connsiteX6" fmla="*/ 2024802 w 2101973"/>
              <a:gd name="connsiteY6" fmla="*/ 670351 h 986063"/>
              <a:gd name="connsiteX7" fmla="*/ 2054946 w 2101973"/>
              <a:gd name="connsiteY7" fmla="*/ 288514 h 986063"/>
              <a:gd name="connsiteX8" fmla="*/ 1532432 w 2101973"/>
              <a:gd name="connsiteY8" fmla="*/ 127740 h 986063"/>
              <a:gd name="connsiteX9" fmla="*/ 1130498 w 2101973"/>
              <a:gd name="connsiteY9" fmla="*/ 137789 h 986063"/>
              <a:gd name="connsiteX0" fmla="*/ 1030014 w 2048999"/>
              <a:gd name="connsiteY0" fmla="*/ 7161 h 986063"/>
              <a:gd name="connsiteX1" fmla="*/ 346727 w 2048999"/>
              <a:gd name="connsiteY1" fmla="*/ 97595 h 986063"/>
              <a:gd name="connsiteX2" fmla="*/ 5083 w 2048999"/>
              <a:gd name="connsiteY2" fmla="*/ 439239 h 986063"/>
              <a:gd name="connsiteX3" fmla="*/ 196001 w 2048999"/>
              <a:gd name="connsiteY3" fmla="*/ 811028 h 986063"/>
              <a:gd name="connsiteX4" fmla="*/ 889337 w 2048999"/>
              <a:gd name="connsiteY4" fmla="*/ 981851 h 986063"/>
              <a:gd name="connsiteX5" fmla="*/ 1592722 w 2048999"/>
              <a:gd name="connsiteY5" fmla="*/ 911511 h 986063"/>
              <a:gd name="connsiteX6" fmla="*/ 2024802 w 2048999"/>
              <a:gd name="connsiteY6" fmla="*/ 670351 h 986063"/>
              <a:gd name="connsiteX7" fmla="*/ 1944952 w 2048999"/>
              <a:gd name="connsiteY7" fmla="*/ 350764 h 986063"/>
              <a:gd name="connsiteX8" fmla="*/ 1532432 w 2048999"/>
              <a:gd name="connsiteY8" fmla="*/ 127740 h 986063"/>
              <a:gd name="connsiteX9" fmla="*/ 1130498 w 2048999"/>
              <a:gd name="connsiteY9" fmla="*/ 137789 h 986063"/>
              <a:gd name="connsiteX0" fmla="*/ 1030014 w 2054547"/>
              <a:gd name="connsiteY0" fmla="*/ 7161 h 986063"/>
              <a:gd name="connsiteX1" fmla="*/ 346727 w 2054547"/>
              <a:gd name="connsiteY1" fmla="*/ 97595 h 986063"/>
              <a:gd name="connsiteX2" fmla="*/ 5083 w 2054547"/>
              <a:gd name="connsiteY2" fmla="*/ 439239 h 986063"/>
              <a:gd name="connsiteX3" fmla="*/ 196001 w 2054547"/>
              <a:gd name="connsiteY3" fmla="*/ 811028 h 986063"/>
              <a:gd name="connsiteX4" fmla="*/ 889337 w 2054547"/>
              <a:gd name="connsiteY4" fmla="*/ 981851 h 986063"/>
              <a:gd name="connsiteX5" fmla="*/ 1592722 w 2054547"/>
              <a:gd name="connsiteY5" fmla="*/ 911511 h 986063"/>
              <a:gd name="connsiteX6" fmla="*/ 2024802 w 2054547"/>
              <a:gd name="connsiteY6" fmla="*/ 670351 h 986063"/>
              <a:gd name="connsiteX7" fmla="*/ 1944952 w 2054547"/>
              <a:gd name="connsiteY7" fmla="*/ 350764 h 986063"/>
              <a:gd name="connsiteX8" fmla="*/ 1367439 w 2054547"/>
              <a:gd name="connsiteY8" fmla="*/ 252238 h 986063"/>
              <a:gd name="connsiteX9" fmla="*/ 1130498 w 2054547"/>
              <a:gd name="connsiteY9" fmla="*/ 137789 h 986063"/>
              <a:gd name="connsiteX0" fmla="*/ 1030014 w 2054547"/>
              <a:gd name="connsiteY0" fmla="*/ 7161 h 986063"/>
              <a:gd name="connsiteX1" fmla="*/ 346727 w 2054547"/>
              <a:gd name="connsiteY1" fmla="*/ 97595 h 986063"/>
              <a:gd name="connsiteX2" fmla="*/ 5083 w 2054547"/>
              <a:gd name="connsiteY2" fmla="*/ 439239 h 986063"/>
              <a:gd name="connsiteX3" fmla="*/ 196001 w 2054547"/>
              <a:gd name="connsiteY3" fmla="*/ 811028 h 986063"/>
              <a:gd name="connsiteX4" fmla="*/ 889337 w 2054547"/>
              <a:gd name="connsiteY4" fmla="*/ 981851 h 986063"/>
              <a:gd name="connsiteX5" fmla="*/ 1592722 w 2054547"/>
              <a:gd name="connsiteY5" fmla="*/ 911511 h 986063"/>
              <a:gd name="connsiteX6" fmla="*/ 2024802 w 2054547"/>
              <a:gd name="connsiteY6" fmla="*/ 670351 h 986063"/>
              <a:gd name="connsiteX7" fmla="*/ 1944952 w 2054547"/>
              <a:gd name="connsiteY7" fmla="*/ 350764 h 986063"/>
              <a:gd name="connsiteX8" fmla="*/ 1367439 w 2054547"/>
              <a:gd name="connsiteY8" fmla="*/ 252238 h 986063"/>
              <a:gd name="connsiteX9" fmla="*/ 873843 w 2054547"/>
              <a:gd name="connsiteY9" fmla="*/ 324538 h 986063"/>
              <a:gd name="connsiteX0" fmla="*/ 1031942 w 2056475"/>
              <a:gd name="connsiteY0" fmla="*/ 3250 h 982152"/>
              <a:gd name="connsiteX1" fmla="*/ 385318 w 2056475"/>
              <a:gd name="connsiteY1" fmla="*/ 176684 h 982152"/>
              <a:gd name="connsiteX2" fmla="*/ 7011 w 2056475"/>
              <a:gd name="connsiteY2" fmla="*/ 435328 h 982152"/>
              <a:gd name="connsiteX3" fmla="*/ 197929 w 2056475"/>
              <a:gd name="connsiteY3" fmla="*/ 807117 h 982152"/>
              <a:gd name="connsiteX4" fmla="*/ 891265 w 2056475"/>
              <a:gd name="connsiteY4" fmla="*/ 977940 h 982152"/>
              <a:gd name="connsiteX5" fmla="*/ 1594650 w 2056475"/>
              <a:gd name="connsiteY5" fmla="*/ 907600 h 982152"/>
              <a:gd name="connsiteX6" fmla="*/ 2026730 w 2056475"/>
              <a:gd name="connsiteY6" fmla="*/ 666440 h 982152"/>
              <a:gd name="connsiteX7" fmla="*/ 1946880 w 2056475"/>
              <a:gd name="connsiteY7" fmla="*/ 346853 h 982152"/>
              <a:gd name="connsiteX8" fmla="*/ 1369367 w 2056475"/>
              <a:gd name="connsiteY8" fmla="*/ 248327 h 982152"/>
              <a:gd name="connsiteX9" fmla="*/ 875771 w 2056475"/>
              <a:gd name="connsiteY9" fmla="*/ 320627 h 982152"/>
              <a:gd name="connsiteX0" fmla="*/ 1105271 w 2056475"/>
              <a:gd name="connsiteY0" fmla="*/ 3680 h 961832"/>
              <a:gd name="connsiteX1" fmla="*/ 385318 w 2056475"/>
              <a:gd name="connsiteY1" fmla="*/ 156364 h 961832"/>
              <a:gd name="connsiteX2" fmla="*/ 7011 w 2056475"/>
              <a:gd name="connsiteY2" fmla="*/ 415008 h 961832"/>
              <a:gd name="connsiteX3" fmla="*/ 197929 w 2056475"/>
              <a:gd name="connsiteY3" fmla="*/ 786797 h 961832"/>
              <a:gd name="connsiteX4" fmla="*/ 891265 w 2056475"/>
              <a:gd name="connsiteY4" fmla="*/ 957620 h 961832"/>
              <a:gd name="connsiteX5" fmla="*/ 1594650 w 2056475"/>
              <a:gd name="connsiteY5" fmla="*/ 887280 h 961832"/>
              <a:gd name="connsiteX6" fmla="*/ 2026730 w 2056475"/>
              <a:gd name="connsiteY6" fmla="*/ 646120 h 961832"/>
              <a:gd name="connsiteX7" fmla="*/ 1946880 w 2056475"/>
              <a:gd name="connsiteY7" fmla="*/ 326533 h 961832"/>
              <a:gd name="connsiteX8" fmla="*/ 1369367 w 2056475"/>
              <a:gd name="connsiteY8" fmla="*/ 228007 h 961832"/>
              <a:gd name="connsiteX9" fmla="*/ 875771 w 2056475"/>
              <a:gd name="connsiteY9" fmla="*/ 300307 h 961832"/>
              <a:gd name="connsiteX0" fmla="*/ 1105271 w 2055787"/>
              <a:gd name="connsiteY0" fmla="*/ 3680 h 961832"/>
              <a:gd name="connsiteX1" fmla="*/ 385318 w 2055787"/>
              <a:gd name="connsiteY1" fmla="*/ 156364 h 961832"/>
              <a:gd name="connsiteX2" fmla="*/ 7011 w 2055787"/>
              <a:gd name="connsiteY2" fmla="*/ 415008 h 961832"/>
              <a:gd name="connsiteX3" fmla="*/ 197929 w 2055787"/>
              <a:gd name="connsiteY3" fmla="*/ 786797 h 961832"/>
              <a:gd name="connsiteX4" fmla="*/ 891265 w 2055787"/>
              <a:gd name="connsiteY4" fmla="*/ 957620 h 961832"/>
              <a:gd name="connsiteX5" fmla="*/ 1594650 w 2055787"/>
              <a:gd name="connsiteY5" fmla="*/ 887280 h 961832"/>
              <a:gd name="connsiteX6" fmla="*/ 2026730 w 2055787"/>
              <a:gd name="connsiteY6" fmla="*/ 646120 h 961832"/>
              <a:gd name="connsiteX7" fmla="*/ 1946880 w 2055787"/>
              <a:gd name="connsiteY7" fmla="*/ 326533 h 961832"/>
              <a:gd name="connsiteX8" fmla="*/ 1387699 w 2055787"/>
              <a:gd name="connsiteY8" fmla="*/ 290257 h 961832"/>
              <a:gd name="connsiteX9" fmla="*/ 875771 w 2055787"/>
              <a:gd name="connsiteY9" fmla="*/ 300307 h 961832"/>
              <a:gd name="connsiteX0" fmla="*/ 1196934 w 2055787"/>
              <a:gd name="connsiteY0" fmla="*/ 14734 h 848387"/>
              <a:gd name="connsiteX1" fmla="*/ 385318 w 2055787"/>
              <a:gd name="connsiteY1" fmla="*/ 42919 h 848387"/>
              <a:gd name="connsiteX2" fmla="*/ 7011 w 2055787"/>
              <a:gd name="connsiteY2" fmla="*/ 301563 h 848387"/>
              <a:gd name="connsiteX3" fmla="*/ 197929 w 2055787"/>
              <a:gd name="connsiteY3" fmla="*/ 673352 h 848387"/>
              <a:gd name="connsiteX4" fmla="*/ 891265 w 2055787"/>
              <a:gd name="connsiteY4" fmla="*/ 844175 h 848387"/>
              <a:gd name="connsiteX5" fmla="*/ 1594650 w 2055787"/>
              <a:gd name="connsiteY5" fmla="*/ 773835 h 848387"/>
              <a:gd name="connsiteX6" fmla="*/ 2026730 w 2055787"/>
              <a:gd name="connsiteY6" fmla="*/ 532675 h 848387"/>
              <a:gd name="connsiteX7" fmla="*/ 1946880 w 2055787"/>
              <a:gd name="connsiteY7" fmla="*/ 213088 h 848387"/>
              <a:gd name="connsiteX8" fmla="*/ 1387699 w 2055787"/>
              <a:gd name="connsiteY8" fmla="*/ 176812 h 848387"/>
              <a:gd name="connsiteX9" fmla="*/ 875771 w 2055787"/>
              <a:gd name="connsiteY9" fmla="*/ 186862 h 848387"/>
              <a:gd name="connsiteX0" fmla="*/ 1190629 w 2049482"/>
              <a:gd name="connsiteY0" fmla="*/ 14734 h 845155"/>
              <a:gd name="connsiteX1" fmla="*/ 379013 w 2049482"/>
              <a:gd name="connsiteY1" fmla="*/ 42919 h 845155"/>
              <a:gd name="connsiteX2" fmla="*/ 706 w 2049482"/>
              <a:gd name="connsiteY2" fmla="*/ 301563 h 845155"/>
              <a:gd name="connsiteX3" fmla="*/ 301618 w 2049482"/>
              <a:gd name="connsiteY3" fmla="*/ 735603 h 845155"/>
              <a:gd name="connsiteX4" fmla="*/ 884960 w 2049482"/>
              <a:gd name="connsiteY4" fmla="*/ 844175 h 845155"/>
              <a:gd name="connsiteX5" fmla="*/ 1588345 w 2049482"/>
              <a:gd name="connsiteY5" fmla="*/ 773835 h 845155"/>
              <a:gd name="connsiteX6" fmla="*/ 2020425 w 2049482"/>
              <a:gd name="connsiteY6" fmla="*/ 532675 h 845155"/>
              <a:gd name="connsiteX7" fmla="*/ 1940575 w 2049482"/>
              <a:gd name="connsiteY7" fmla="*/ 213088 h 845155"/>
              <a:gd name="connsiteX8" fmla="*/ 1381394 w 2049482"/>
              <a:gd name="connsiteY8" fmla="*/ 176812 h 845155"/>
              <a:gd name="connsiteX9" fmla="*/ 869466 w 2049482"/>
              <a:gd name="connsiteY9" fmla="*/ 186862 h 845155"/>
              <a:gd name="connsiteX0" fmla="*/ 1117665 w 1976518"/>
              <a:gd name="connsiteY0" fmla="*/ 22420 h 852841"/>
              <a:gd name="connsiteX1" fmla="*/ 306049 w 1976518"/>
              <a:gd name="connsiteY1" fmla="*/ 50605 h 852841"/>
              <a:gd name="connsiteX2" fmla="*/ 1071 w 1976518"/>
              <a:gd name="connsiteY2" fmla="*/ 454497 h 852841"/>
              <a:gd name="connsiteX3" fmla="*/ 228654 w 1976518"/>
              <a:gd name="connsiteY3" fmla="*/ 743289 h 852841"/>
              <a:gd name="connsiteX4" fmla="*/ 811996 w 1976518"/>
              <a:gd name="connsiteY4" fmla="*/ 851861 h 852841"/>
              <a:gd name="connsiteX5" fmla="*/ 1515381 w 1976518"/>
              <a:gd name="connsiteY5" fmla="*/ 781521 h 852841"/>
              <a:gd name="connsiteX6" fmla="*/ 1947461 w 1976518"/>
              <a:gd name="connsiteY6" fmla="*/ 540361 h 852841"/>
              <a:gd name="connsiteX7" fmla="*/ 1867611 w 1976518"/>
              <a:gd name="connsiteY7" fmla="*/ 220774 h 852841"/>
              <a:gd name="connsiteX8" fmla="*/ 1308430 w 1976518"/>
              <a:gd name="connsiteY8" fmla="*/ 184498 h 852841"/>
              <a:gd name="connsiteX9" fmla="*/ 796502 w 1976518"/>
              <a:gd name="connsiteY9" fmla="*/ 194548 h 852841"/>
              <a:gd name="connsiteX0" fmla="*/ 1117665 w 1976518"/>
              <a:gd name="connsiteY0" fmla="*/ 3251 h 833672"/>
              <a:gd name="connsiteX1" fmla="*/ 306049 w 1976518"/>
              <a:gd name="connsiteY1" fmla="*/ 176684 h 833672"/>
              <a:gd name="connsiteX2" fmla="*/ 1071 w 1976518"/>
              <a:gd name="connsiteY2" fmla="*/ 435328 h 833672"/>
              <a:gd name="connsiteX3" fmla="*/ 228654 w 1976518"/>
              <a:gd name="connsiteY3" fmla="*/ 724120 h 833672"/>
              <a:gd name="connsiteX4" fmla="*/ 811996 w 1976518"/>
              <a:gd name="connsiteY4" fmla="*/ 832692 h 833672"/>
              <a:gd name="connsiteX5" fmla="*/ 1515381 w 1976518"/>
              <a:gd name="connsiteY5" fmla="*/ 762352 h 833672"/>
              <a:gd name="connsiteX6" fmla="*/ 1947461 w 1976518"/>
              <a:gd name="connsiteY6" fmla="*/ 521192 h 833672"/>
              <a:gd name="connsiteX7" fmla="*/ 1867611 w 1976518"/>
              <a:gd name="connsiteY7" fmla="*/ 201605 h 833672"/>
              <a:gd name="connsiteX8" fmla="*/ 1308430 w 1976518"/>
              <a:gd name="connsiteY8" fmla="*/ 165329 h 833672"/>
              <a:gd name="connsiteX9" fmla="*/ 796502 w 1976518"/>
              <a:gd name="connsiteY9" fmla="*/ 175379 h 83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76518" h="833672">
                <a:moveTo>
                  <a:pt x="1117665" y="3251"/>
                </a:moveTo>
                <a:cubicBezTo>
                  <a:pt x="945168" y="-21870"/>
                  <a:pt x="492148" y="104671"/>
                  <a:pt x="306049" y="176684"/>
                </a:cubicBezTo>
                <a:cubicBezTo>
                  <a:pt x="119950" y="248697"/>
                  <a:pt x="13970" y="344089"/>
                  <a:pt x="1071" y="435328"/>
                </a:cubicBezTo>
                <a:cubicBezTo>
                  <a:pt x="-11828" y="526567"/>
                  <a:pt x="93500" y="657893"/>
                  <a:pt x="228654" y="724120"/>
                </a:cubicBezTo>
                <a:cubicBezTo>
                  <a:pt x="363808" y="790347"/>
                  <a:pt x="597542" y="826320"/>
                  <a:pt x="811996" y="832692"/>
                </a:cubicBezTo>
                <a:cubicBezTo>
                  <a:pt x="1026450" y="839064"/>
                  <a:pt x="1326137" y="814269"/>
                  <a:pt x="1515381" y="762352"/>
                </a:cubicBezTo>
                <a:cubicBezTo>
                  <a:pt x="1704625" y="710435"/>
                  <a:pt x="1888756" y="614650"/>
                  <a:pt x="1947461" y="521192"/>
                </a:cubicBezTo>
                <a:cubicBezTo>
                  <a:pt x="2006166" y="427734"/>
                  <a:pt x="1974116" y="260916"/>
                  <a:pt x="1867611" y="201605"/>
                </a:cubicBezTo>
                <a:cubicBezTo>
                  <a:pt x="1761106" y="142295"/>
                  <a:pt x="1486948" y="169700"/>
                  <a:pt x="1308430" y="165329"/>
                </a:cubicBezTo>
                <a:lnTo>
                  <a:pt x="796502" y="175379"/>
                </a:lnTo>
              </a:path>
            </a:pathLst>
          </a:cu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12700" dir="2700000" algn="ctr" rotWithShape="0">
              <a:schemeClr val="accent5">
                <a:alpha val="67000"/>
              </a:schemeClr>
            </a:outerShdw>
          </a:effectLst>
          <a:scene3d>
            <a:camera prst="orthographicFront"/>
            <a:lightRig rig="twoPt" dir="t"/>
          </a:scene3d>
          <a:sp3d contourW="12700">
            <a:bevelT/>
            <a:bevelB w="152400" h="50800" prst="softRound"/>
            <a:contourClr>
              <a:schemeClr val="bg1"/>
            </a:contourClr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Прямоугольник 14"/>
          <p:cNvSpPr>
            <a:spLocks noChangeArrowheads="1"/>
          </p:cNvSpPr>
          <p:nvPr/>
        </p:nvSpPr>
        <p:spPr bwMode="auto">
          <a:xfrm>
            <a:off x="44178" y="4437112"/>
            <a:ext cx="251159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FontTx/>
              <a:buChar char="-"/>
            </a:pPr>
            <a:endParaRPr lang="ru-RU" sz="14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  <a:hlinkClick r:id="rId8"/>
            </a:endParaRPr>
          </a:p>
          <a:p>
            <a:pPr marL="174625"/>
            <a:r>
              <a:rPr lang="en-US" sz="1600" b="1" dirty="0" smtClean="0">
                <a:solidFill>
                  <a:schemeClr val="bg1"/>
                </a:solidFill>
                <a:hlinkClick r:id="rId8"/>
              </a:rPr>
              <a:t>georesource@vsegei.ru</a:t>
            </a:r>
            <a:r>
              <a:rPr lang="ru-RU" sz="1600" b="1" dirty="0" smtClean="0">
                <a:solidFill>
                  <a:schemeClr val="bg1"/>
                </a:solidFill>
              </a:rPr>
              <a:t> (вопросы и предложения по работе ресурса)</a:t>
            </a:r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44000" cy="64531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1"/>
            <a:ext cx="958900" cy="302120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9388" y="49213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pic>
        <p:nvPicPr>
          <p:cNvPr id="2" name="Picture 2" descr="O:\#Личные Папки Пользователей\Снежко\Print_Снежко_от_Зои\--Заявка_ГИС-Атлас_схема рабо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415" y="1196752"/>
            <a:ext cx="6271073" cy="53756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  <a:bevelB w="165100" prst="coolSlant"/>
          </a:sp3d>
          <a:extLst/>
        </p:spPr>
      </p:pic>
      <p:sp>
        <p:nvSpPr>
          <p:cNvPr id="2057" name="Прямоугольник 14"/>
          <p:cNvSpPr>
            <a:spLocks noChangeArrowheads="1"/>
          </p:cNvSpPr>
          <p:nvPr/>
        </p:nvSpPr>
        <p:spPr bwMode="auto">
          <a:xfrm>
            <a:off x="251521" y="548680"/>
            <a:ext cx="871296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b="1" spc="600" dirty="0" smtClean="0">
                <a:solidFill>
                  <a:schemeClr val="bg1"/>
                </a:solidFill>
              </a:rPr>
              <a:t>Организационная схема подготовки ресурса </a:t>
            </a:r>
            <a:endParaRPr lang="ru-RU" sz="2400" spc="600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6644450"/>
            <a:ext cx="9214244" cy="240934"/>
            <a:chOff x="0" y="6644450"/>
            <a:chExt cx="9214244" cy="240934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0" y="6644450"/>
              <a:ext cx="9144000" cy="24093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0" y="6668082"/>
              <a:ext cx="9214244" cy="19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  </a:r>
            </a:p>
          </p:txBody>
        </p:sp>
      </p:grpSp>
      <p:sp>
        <p:nvSpPr>
          <p:cNvPr id="3" name="Скругленный прямоугольник 2"/>
          <p:cNvSpPr/>
          <p:nvPr/>
        </p:nvSpPr>
        <p:spPr bwMode="auto">
          <a:xfrm>
            <a:off x="179512" y="1196752"/>
            <a:ext cx="1800200" cy="6537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  <a:bevelB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spc="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 РГМ</a:t>
            </a:r>
          </a:p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spc="300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79512" y="2338209"/>
            <a:ext cx="1800200" cy="6537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  <a:bevelB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80000"/>
              </a:lnSpc>
            </a:pPr>
            <a:endParaRPr lang="ru-RU" sz="16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lnSpc>
                <a:spcPct val="80000"/>
              </a:lnSpc>
            </a:pPr>
            <a:r>
              <a:rPr lang="ru-RU" sz="1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ЦДМИ</a:t>
            </a:r>
          </a:p>
          <a:p>
            <a:pPr marL="342900" indent="-342900" algn="ctr">
              <a:lnSpc>
                <a:spcPct val="80000"/>
              </a:lnSpc>
            </a:pPr>
            <a:endParaRPr lang="ru-RU" sz="16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79512" y="3479666"/>
            <a:ext cx="1800200" cy="6537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  <a:bevelB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80000"/>
              </a:lnSpc>
            </a:pPr>
            <a:endParaRPr lang="ru-RU" sz="16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lnSpc>
                <a:spcPct val="80000"/>
              </a:lnSpc>
            </a:pPr>
            <a:r>
              <a:rPr lang="ru-RU" sz="1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ЦГГФ</a:t>
            </a:r>
          </a:p>
          <a:p>
            <a:pPr marL="342900" indent="-342900" algn="ctr">
              <a:lnSpc>
                <a:spcPct val="80000"/>
              </a:lnSpc>
            </a:pPr>
            <a:endParaRPr lang="ru-RU" sz="16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179512" y="4621123"/>
            <a:ext cx="1800200" cy="6537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  <a:bevelB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80000"/>
              </a:lnSpc>
            </a:pPr>
            <a:endParaRPr lang="ru-RU" sz="16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lnSpc>
                <a:spcPct val="80000"/>
              </a:lnSpc>
            </a:pPr>
            <a:r>
              <a:rPr lang="ru-RU" sz="16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ВГБ</a:t>
            </a:r>
          </a:p>
          <a:p>
            <a:pPr marL="342900" indent="-342900" algn="ctr">
              <a:lnSpc>
                <a:spcPct val="80000"/>
              </a:lnSpc>
            </a:pPr>
            <a:endParaRPr lang="ru-RU" sz="16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179512" y="5762582"/>
            <a:ext cx="1800200" cy="76276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  <a:bevelB w="165100" prst="coolSlan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Отделы региональной геологии и металлогении</a:t>
            </a:r>
          </a:p>
        </p:txBody>
      </p:sp>
      <p:sp>
        <p:nvSpPr>
          <p:cNvPr id="20" name="Правая фигурная скобка 19"/>
          <p:cNvSpPr/>
          <p:nvPr/>
        </p:nvSpPr>
        <p:spPr>
          <a:xfrm>
            <a:off x="2123728" y="1180288"/>
            <a:ext cx="360040" cy="5345056"/>
          </a:xfrm>
          <a:prstGeom prst="rightBrace">
            <a:avLst>
              <a:gd name="adj1" fmla="val 90481"/>
              <a:gd name="adj2" fmla="val 50597"/>
            </a:avLst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114300" dist="38100" dir="2700000" sx="101000" sy="101000" algn="tl" rotWithShape="0">
              <a:schemeClr val="tx2">
                <a:alpha val="8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9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44000" cy="6453187"/>
          </a:xfrm>
          <a:prstGeom prst="rect">
            <a:avLst/>
          </a:prstGeom>
          <a:solidFill>
            <a:srgbClr val="003366">
              <a:alpha val="88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1"/>
            <a:ext cx="958900" cy="302120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9388" y="49213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sp>
        <p:nvSpPr>
          <p:cNvPr id="2057" name="Прямоугольник 14"/>
          <p:cNvSpPr>
            <a:spLocks noChangeArrowheads="1"/>
          </p:cNvSpPr>
          <p:nvPr/>
        </p:nvSpPr>
        <p:spPr bwMode="auto">
          <a:xfrm>
            <a:off x="6372201" y="548680"/>
            <a:ext cx="2677082" cy="185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Актуализированные </a:t>
            </a:r>
            <a:r>
              <a:rPr lang="ru-RU" sz="1200" b="1" dirty="0">
                <a:solidFill>
                  <a:schemeClr val="bg1"/>
                </a:solidFill>
              </a:rPr>
              <a:t>ГИС-Пакеты оперативной геологической информации, справок о состоянии МСБ (в виде альбомов формата А3, растровых и текстовых цифровых материалов в формате *.</a:t>
            </a:r>
            <a:r>
              <a:rPr lang="ru-RU" sz="1200" b="1" dirty="0" err="1">
                <a:solidFill>
                  <a:schemeClr val="bg1"/>
                </a:solidFill>
              </a:rPr>
              <a:t>pdf</a:t>
            </a:r>
            <a:r>
              <a:rPr lang="ru-RU" sz="1200" b="1" dirty="0">
                <a:solidFill>
                  <a:schemeClr val="bg1"/>
                </a:solidFill>
              </a:rPr>
              <a:t>) по федеральным округам и субъектам Российской Федерации (по состоянию на 01.01.2014 г.)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3" y="1331680"/>
            <a:ext cx="5901055" cy="441007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</p:spPr>
      </p:pic>
      <p:cxnSp>
        <p:nvCxnSpPr>
          <p:cNvPr id="4" name="Соединительная линия уступом 3"/>
          <p:cNvCxnSpPr>
            <a:stCxn id="18" idx="1"/>
          </p:cNvCxnSpPr>
          <p:nvPr/>
        </p:nvCxnSpPr>
        <p:spPr bwMode="auto">
          <a:xfrm rot="10800000" flipV="1">
            <a:off x="5914664" y="3611970"/>
            <a:ext cx="1276969" cy="73769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4925" cap="flat" cmpd="sng" algn="ctr">
            <a:solidFill>
              <a:srgbClr val="FF7C8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47321"/>
            <a:ext cx="3555542" cy="145321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65100">
              <a:srgbClr val="002060">
                <a:alpha val="53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 bwMode="auto">
          <a:xfrm>
            <a:off x="7191632" y="3053519"/>
            <a:ext cx="1745735" cy="111690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>
            <a:glow rad="63500">
              <a:srgbClr val="FF7C80">
                <a:alpha val="40000"/>
              </a:srgbClr>
            </a:glo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80000"/>
              </a:lnSpc>
            </a:pPr>
            <a:endParaRPr lang="ru-RU" sz="1800" dirty="0" smtClean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80000"/>
              </a:lnSpc>
            </a:pP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Региональные отделы – </a:t>
            </a:r>
            <a:r>
              <a:rPr lang="ru-RU" sz="1400" dirty="0" smtClean="0">
                <a:solidFill>
                  <a:schemeClr val="bg1"/>
                </a:solidFill>
                <a:latin typeface="+mn-lt"/>
              </a:rPr>
              <a:t>готовые растровые документы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99" name="Picture 3" descr="C:\Users\viktor_snezhko\AppData\Local\Microsoft\Windows\Temporary Internet Files\Content.Outlook\44258VMW\администратор_сайта_ГИС_пакетов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654" y="5298020"/>
            <a:ext cx="1596695" cy="126160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65100">
              <a:srgbClr val="002060">
                <a:alpha val="53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iktor_snezhko\AppData\Local\Microsoft\Windows\Temporary Internet Files\Content.Outlook\44258VMW\администратор_сайта_ГИС_пакетов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44" y="4651031"/>
            <a:ext cx="1668538" cy="191683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65100">
              <a:srgbClr val="002060">
                <a:alpha val="53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02" y="5877007"/>
            <a:ext cx="1796552" cy="64833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65100">
              <a:srgbClr val="002060">
                <a:alpha val="53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69" name="Прямоугольник 2068"/>
          <p:cNvSpPr/>
          <p:nvPr/>
        </p:nvSpPr>
        <p:spPr bwMode="auto">
          <a:xfrm>
            <a:off x="2915815" y="4571999"/>
            <a:ext cx="6215485" cy="1987625"/>
          </a:xfrm>
          <a:custGeom>
            <a:avLst/>
            <a:gdLst>
              <a:gd name="connsiteX0" fmla="*/ 0 w 6228184"/>
              <a:gd name="connsiteY0" fmla="*/ 0 h 1647185"/>
              <a:gd name="connsiteX1" fmla="*/ 6228184 w 6228184"/>
              <a:gd name="connsiteY1" fmla="*/ 0 h 1647185"/>
              <a:gd name="connsiteX2" fmla="*/ 6228184 w 6228184"/>
              <a:gd name="connsiteY2" fmla="*/ 1647185 h 1647185"/>
              <a:gd name="connsiteX3" fmla="*/ 0 w 6228184"/>
              <a:gd name="connsiteY3" fmla="*/ 1647185 h 1647185"/>
              <a:gd name="connsiteX4" fmla="*/ 0 w 6228184"/>
              <a:gd name="connsiteY4" fmla="*/ 0 h 1647185"/>
              <a:gd name="connsiteX0" fmla="*/ 0 w 6228184"/>
              <a:gd name="connsiteY0" fmla="*/ 0 h 1647185"/>
              <a:gd name="connsiteX1" fmla="*/ 4358287 w 6228184"/>
              <a:gd name="connsiteY1" fmla="*/ 1977 h 1647185"/>
              <a:gd name="connsiteX2" fmla="*/ 6228184 w 6228184"/>
              <a:gd name="connsiteY2" fmla="*/ 0 h 1647185"/>
              <a:gd name="connsiteX3" fmla="*/ 6228184 w 6228184"/>
              <a:gd name="connsiteY3" fmla="*/ 1647185 h 1647185"/>
              <a:gd name="connsiteX4" fmla="*/ 0 w 6228184"/>
              <a:gd name="connsiteY4" fmla="*/ 1647185 h 1647185"/>
              <a:gd name="connsiteX5" fmla="*/ 0 w 6228184"/>
              <a:gd name="connsiteY5" fmla="*/ 0 h 1647185"/>
              <a:gd name="connsiteX0" fmla="*/ 0 w 6228184"/>
              <a:gd name="connsiteY0" fmla="*/ 8297 h 1655482"/>
              <a:gd name="connsiteX1" fmla="*/ 4358287 w 6228184"/>
              <a:gd name="connsiteY1" fmla="*/ 10274 h 1655482"/>
              <a:gd name="connsiteX2" fmla="*/ 4594593 w 6228184"/>
              <a:gd name="connsiteY2" fmla="*/ 0 h 1655482"/>
              <a:gd name="connsiteX3" fmla="*/ 6228184 w 6228184"/>
              <a:gd name="connsiteY3" fmla="*/ 8297 h 1655482"/>
              <a:gd name="connsiteX4" fmla="*/ 6228184 w 6228184"/>
              <a:gd name="connsiteY4" fmla="*/ 1655482 h 1655482"/>
              <a:gd name="connsiteX5" fmla="*/ 0 w 6228184"/>
              <a:gd name="connsiteY5" fmla="*/ 1655482 h 1655482"/>
              <a:gd name="connsiteX6" fmla="*/ 0 w 6228184"/>
              <a:gd name="connsiteY6" fmla="*/ 8297 h 1655482"/>
              <a:gd name="connsiteX0" fmla="*/ 0 w 6228184"/>
              <a:gd name="connsiteY0" fmla="*/ 378167 h 2025352"/>
              <a:gd name="connsiteX1" fmla="*/ 4358287 w 6228184"/>
              <a:gd name="connsiteY1" fmla="*/ 380144 h 2025352"/>
              <a:gd name="connsiteX2" fmla="*/ 4337739 w 6228184"/>
              <a:gd name="connsiteY2" fmla="*/ 0 h 2025352"/>
              <a:gd name="connsiteX3" fmla="*/ 6228184 w 6228184"/>
              <a:gd name="connsiteY3" fmla="*/ 378167 h 2025352"/>
              <a:gd name="connsiteX4" fmla="*/ 6228184 w 6228184"/>
              <a:gd name="connsiteY4" fmla="*/ 2025352 h 2025352"/>
              <a:gd name="connsiteX5" fmla="*/ 0 w 6228184"/>
              <a:gd name="connsiteY5" fmla="*/ 2025352 h 2025352"/>
              <a:gd name="connsiteX6" fmla="*/ 0 w 6228184"/>
              <a:gd name="connsiteY6" fmla="*/ 378167 h 2025352"/>
              <a:gd name="connsiteX0" fmla="*/ 0 w 6238458"/>
              <a:gd name="connsiteY0" fmla="*/ 400692 h 2047877"/>
              <a:gd name="connsiteX1" fmla="*/ 4358287 w 6238458"/>
              <a:gd name="connsiteY1" fmla="*/ 402669 h 2047877"/>
              <a:gd name="connsiteX2" fmla="*/ 4337739 w 6238458"/>
              <a:gd name="connsiteY2" fmla="*/ 22525 h 2047877"/>
              <a:gd name="connsiteX3" fmla="*/ 6238458 w 6238458"/>
              <a:gd name="connsiteY3" fmla="*/ 0 h 2047877"/>
              <a:gd name="connsiteX4" fmla="*/ 6228184 w 6238458"/>
              <a:gd name="connsiteY4" fmla="*/ 2047877 h 2047877"/>
              <a:gd name="connsiteX5" fmla="*/ 0 w 6238458"/>
              <a:gd name="connsiteY5" fmla="*/ 2047877 h 2047877"/>
              <a:gd name="connsiteX6" fmla="*/ 0 w 6238458"/>
              <a:gd name="connsiteY6" fmla="*/ 400692 h 2047877"/>
              <a:gd name="connsiteX0" fmla="*/ 0 w 6228639"/>
              <a:gd name="connsiteY0" fmla="*/ 378167 h 2025352"/>
              <a:gd name="connsiteX1" fmla="*/ 4358287 w 6228639"/>
              <a:gd name="connsiteY1" fmla="*/ 380144 h 2025352"/>
              <a:gd name="connsiteX2" fmla="*/ 4337739 w 6228639"/>
              <a:gd name="connsiteY2" fmla="*/ 0 h 2025352"/>
              <a:gd name="connsiteX3" fmla="*/ 6217910 w 6228639"/>
              <a:gd name="connsiteY3" fmla="*/ 18572 h 2025352"/>
              <a:gd name="connsiteX4" fmla="*/ 6228184 w 6228639"/>
              <a:gd name="connsiteY4" fmla="*/ 2025352 h 2025352"/>
              <a:gd name="connsiteX5" fmla="*/ 0 w 6228639"/>
              <a:gd name="connsiteY5" fmla="*/ 2025352 h 2025352"/>
              <a:gd name="connsiteX6" fmla="*/ 0 w 6228639"/>
              <a:gd name="connsiteY6" fmla="*/ 378167 h 2025352"/>
              <a:gd name="connsiteX0" fmla="*/ 0 w 6228639"/>
              <a:gd name="connsiteY0" fmla="*/ 378167 h 2025352"/>
              <a:gd name="connsiteX1" fmla="*/ 4348013 w 6228639"/>
              <a:gd name="connsiteY1" fmla="*/ 380144 h 2025352"/>
              <a:gd name="connsiteX2" fmla="*/ 4337739 w 6228639"/>
              <a:gd name="connsiteY2" fmla="*/ 0 h 2025352"/>
              <a:gd name="connsiteX3" fmla="*/ 6217910 w 6228639"/>
              <a:gd name="connsiteY3" fmla="*/ 18572 h 2025352"/>
              <a:gd name="connsiteX4" fmla="*/ 6228184 w 6228639"/>
              <a:gd name="connsiteY4" fmla="*/ 2025352 h 2025352"/>
              <a:gd name="connsiteX5" fmla="*/ 0 w 6228639"/>
              <a:gd name="connsiteY5" fmla="*/ 2025352 h 2025352"/>
              <a:gd name="connsiteX6" fmla="*/ 0 w 6228639"/>
              <a:gd name="connsiteY6" fmla="*/ 378167 h 202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8639" h="2025352">
                <a:moveTo>
                  <a:pt x="0" y="378167"/>
                </a:moveTo>
                <a:lnTo>
                  <a:pt x="4348013" y="380144"/>
                </a:lnTo>
                <a:lnTo>
                  <a:pt x="4337739" y="0"/>
                </a:lnTo>
                <a:lnTo>
                  <a:pt x="6217910" y="18572"/>
                </a:lnTo>
                <a:cubicBezTo>
                  <a:pt x="6214485" y="701198"/>
                  <a:pt x="6231609" y="1342726"/>
                  <a:pt x="6228184" y="2025352"/>
                </a:cubicBezTo>
                <a:lnTo>
                  <a:pt x="0" y="2025352"/>
                </a:lnTo>
                <a:lnTo>
                  <a:pt x="0" y="378167"/>
                </a:lnTo>
                <a:close/>
              </a:path>
            </a:pathLst>
          </a:custGeom>
          <a:noFill/>
          <a:ln w="50800" cap="flat" cmpd="sng" algn="ctr">
            <a:solidFill>
              <a:srgbClr val="FFCC66"/>
            </a:solidFill>
            <a:prstDash val="sysDash"/>
            <a:round/>
            <a:headEnd type="triangl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80000"/>
              </a:lnSpc>
            </a:pPr>
            <a:endParaRPr lang="ru-RU"/>
          </a:p>
        </p:txBody>
      </p:sp>
      <p:grpSp>
        <p:nvGrpSpPr>
          <p:cNvPr id="60" name="Группа 59"/>
          <p:cNvGrpSpPr/>
          <p:nvPr/>
        </p:nvGrpSpPr>
        <p:grpSpPr>
          <a:xfrm>
            <a:off x="0" y="6644450"/>
            <a:ext cx="9214244" cy="240934"/>
            <a:chOff x="0" y="6644450"/>
            <a:chExt cx="9214244" cy="240934"/>
          </a:xfrm>
        </p:grpSpPr>
        <p:sp>
          <p:nvSpPr>
            <p:cNvPr id="61" name="Rectangle 2"/>
            <p:cNvSpPr>
              <a:spLocks noChangeArrowheads="1"/>
            </p:cNvSpPr>
            <p:nvPr/>
          </p:nvSpPr>
          <p:spPr bwMode="auto">
            <a:xfrm>
              <a:off x="0" y="6644450"/>
              <a:ext cx="9144000" cy="24093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62" name="Text Box 8"/>
            <p:cNvSpPr txBox="1">
              <a:spLocks noChangeArrowheads="1"/>
            </p:cNvSpPr>
            <p:nvPr/>
          </p:nvSpPr>
          <p:spPr bwMode="auto">
            <a:xfrm>
              <a:off x="0" y="6668082"/>
              <a:ext cx="9214244" cy="19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  </a:r>
            </a:p>
          </p:txBody>
        </p:sp>
      </p:grpSp>
      <p:sp>
        <p:nvSpPr>
          <p:cNvPr id="65" name="Прямоугольник 14"/>
          <p:cNvSpPr>
            <a:spLocks noChangeArrowheads="1"/>
          </p:cNvSpPr>
          <p:nvPr/>
        </p:nvSpPr>
        <p:spPr bwMode="auto">
          <a:xfrm>
            <a:off x="2304394" y="512543"/>
            <a:ext cx="3703164" cy="43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</a:rPr>
              <a:t>Вэб</a:t>
            </a:r>
            <a:r>
              <a:rPr lang="ru-RU" sz="1200" b="1" dirty="0" smtClean="0">
                <a:solidFill>
                  <a:schemeClr val="bg1"/>
                </a:solidFill>
              </a:rPr>
              <a:t>-клиент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3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0" y="404813"/>
            <a:ext cx="9144000" cy="64531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0"/>
            <a:ext cx="9144000" cy="404813"/>
          </a:xfrm>
          <a:prstGeom prst="rect">
            <a:avLst/>
          </a:prstGeom>
          <a:gradFill rotWithShape="1">
            <a:gsLst>
              <a:gs pos="0">
                <a:schemeClr val="bg1">
                  <a:alpha val="53000"/>
                </a:schemeClr>
              </a:gs>
              <a:gs pos="100000">
                <a:srgbClr val="0033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pic>
        <p:nvPicPr>
          <p:cNvPr id="2052" name="Picture 7" descr="logo VSEGEI d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1"/>
            <a:ext cx="958900" cy="302120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179388" y="49213"/>
            <a:ext cx="78851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В с е р о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и й с к и й   н а у ч н о – и с </a:t>
            </a:r>
            <a:r>
              <a:rPr lang="ru-RU" sz="900" b="1" dirty="0" err="1">
                <a:solidFill>
                  <a:srgbClr val="003366"/>
                </a:solidFill>
                <a:latin typeface="Arial" charset="0"/>
              </a:rPr>
              <a:t>с</a:t>
            </a:r>
            <a:r>
              <a:rPr lang="ru-RU" sz="900" b="1" dirty="0">
                <a:solidFill>
                  <a:srgbClr val="003366"/>
                </a:solidFill>
                <a:latin typeface="Arial" charset="0"/>
              </a:rPr>
              <a:t> л е д о в а т е л ь с к и й   г е о л о г и ч е с к и й   и н с т и т у т   и м .   А . П . К а р п и н с к о г о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0128"/>
            <a:ext cx="8511077" cy="58212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0" y="6644450"/>
            <a:ext cx="9214244" cy="240934"/>
            <a:chOff x="0" y="6644450"/>
            <a:chExt cx="9214244" cy="240934"/>
          </a:xfrm>
        </p:grpSpPr>
        <p:sp>
          <p:nvSpPr>
            <p:cNvPr id="16" name="Rectangle 2"/>
            <p:cNvSpPr>
              <a:spLocks noChangeArrowheads="1"/>
            </p:cNvSpPr>
            <p:nvPr/>
          </p:nvSpPr>
          <p:spPr bwMode="auto">
            <a:xfrm>
              <a:off x="0" y="6644450"/>
              <a:ext cx="9144000" cy="24093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0" y="6668082"/>
              <a:ext cx="9214244" cy="19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838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376311" y="1291915"/>
            <a:ext cx="7876209" cy="594505"/>
            <a:chOff x="950976" y="458231"/>
            <a:chExt cx="8080781" cy="594505"/>
          </a:xfrm>
        </p:grpSpPr>
        <p:sp>
          <p:nvSpPr>
            <p:cNvPr id="7" name="Прямоугольник с двумя скругленными соседними углами 6"/>
            <p:cNvSpPr/>
            <p:nvPr/>
          </p:nvSpPr>
          <p:spPr bwMode="auto">
            <a:xfrm>
              <a:off x="950976" y="458231"/>
              <a:ext cx="7905687" cy="594505"/>
            </a:xfrm>
            <a:prstGeom prst="round2SameRect">
              <a:avLst>
                <a:gd name="adj1" fmla="val 16667"/>
                <a:gd name="adj2" fmla="val 14099"/>
              </a:avLst>
            </a:prstGeom>
            <a:gradFill>
              <a:gsLst>
                <a:gs pos="0">
                  <a:srgbClr val="DDEBCF"/>
                </a:gs>
                <a:gs pos="68000">
                  <a:srgbClr val="FFFF99"/>
                </a:gs>
                <a:gs pos="98333">
                  <a:schemeClr val="bg1"/>
                </a:gs>
                <a:gs pos="89000">
                  <a:schemeClr val="accent4">
                    <a:lumMod val="65000"/>
                    <a:lumOff val="35000"/>
                  </a:schemeClr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endParaRPr lang="ru-RU" sz="1100">
                <a:cs typeface="+mn-cs"/>
              </a:endParaRPr>
            </a:p>
          </p:txBody>
        </p:sp>
        <p:sp>
          <p:nvSpPr>
            <p:cNvPr id="68" name="Прямоугольник с одним вырезанным скругленным углом 67"/>
            <p:cNvSpPr/>
            <p:nvPr/>
          </p:nvSpPr>
          <p:spPr bwMode="auto">
            <a:xfrm>
              <a:off x="1030559" y="465093"/>
              <a:ext cx="8001198" cy="522708"/>
            </a:xfrm>
            <a:prstGeom prst="snipRoundRect">
              <a:avLst>
                <a:gd name="adj1" fmla="val 16667"/>
                <a:gd name="adj2" fmla="val 23397"/>
              </a:avLst>
            </a:prstGeom>
            <a:noFill/>
            <a:ln w="12700">
              <a:noFill/>
            </a:ln>
            <a:extLst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sz="1100" b="1" dirty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ПРОГРАММНЫЕ  КЛИЕНТЫ</a:t>
              </a:r>
              <a:r>
                <a:rPr lang="en-US" sz="1100" b="1" dirty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 </a:t>
              </a:r>
              <a:r>
                <a:rPr lang="ru-RU" sz="1100" b="1" dirty="0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               -  </a:t>
              </a:r>
              <a:r>
                <a:rPr lang="en-US" sz="1100" b="1" dirty="0" err="1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ArcGis</a:t>
              </a:r>
              <a:r>
                <a:rPr lang="en-US" sz="1100" b="1" dirty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, MapInfo, </a:t>
              </a:r>
              <a:r>
                <a:rPr lang="en-US" sz="1100" b="1" dirty="0" err="1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GeoSoft</a:t>
              </a:r>
              <a:r>
                <a:rPr lang="en-US" sz="1100" b="1" dirty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, </a:t>
              </a:r>
              <a:r>
                <a:rPr lang="en-US" sz="1100" b="1" dirty="0" err="1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QuantumGIS</a:t>
              </a:r>
              <a:r>
                <a:rPr lang="en-US" sz="1100" b="1" dirty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, GRASS, </a:t>
              </a:r>
              <a:r>
                <a:rPr lang="en-US" sz="1100" b="1" dirty="0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Dapple</a:t>
              </a:r>
              <a:r>
                <a:rPr lang="ru-RU" sz="1100" b="1" dirty="0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, </a:t>
              </a:r>
              <a:r>
                <a:rPr lang="en-US" sz="1100" b="1" dirty="0" err="1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MapGet</a:t>
              </a:r>
              <a:r>
                <a:rPr lang="en-US" sz="1100" b="1" dirty="0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…</a:t>
              </a:r>
              <a:r>
                <a:rPr lang="ru-RU" sz="1100" b="1" dirty="0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 ИНФОРМАЦИОННЫЕ СИСТЕМЫ</a:t>
              </a:r>
              <a:r>
                <a:rPr lang="en-US" sz="1100" b="1" dirty="0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 </a:t>
              </a:r>
              <a:r>
                <a:rPr lang="ru-RU" sz="1100" b="1" dirty="0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     -  СОБР-</a:t>
              </a:r>
              <a:r>
                <a:rPr lang="ru-RU" sz="1100" b="1" dirty="0" err="1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Роснедра</a:t>
              </a:r>
              <a:r>
                <a:rPr lang="ru-RU" sz="1100" b="1" dirty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, ООБ </a:t>
              </a:r>
              <a:r>
                <a:rPr lang="ru-RU" sz="1100" b="1" dirty="0" err="1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Минерагения</a:t>
              </a:r>
              <a:r>
                <a:rPr lang="ru-RU" sz="1100" b="1" dirty="0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….., </a:t>
              </a:r>
              <a:r>
                <a:rPr lang="ru-RU" sz="1100" b="1" dirty="0" err="1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Росгеолофонд</a:t>
              </a:r>
              <a:r>
                <a:rPr lang="ru-RU" sz="1100" b="1" dirty="0" smtClean="0">
                  <a:solidFill>
                    <a:schemeClr val="accent5">
                      <a:lumMod val="25000"/>
                    </a:schemeClr>
                  </a:solidFill>
                  <a:cs typeface="+mn-cs"/>
                </a:rPr>
                <a:t>, Минерал </a:t>
              </a:r>
              <a:endParaRPr lang="en-US" sz="1100" b="1" dirty="0" smtClean="0">
                <a:solidFill>
                  <a:schemeClr val="accent5">
                    <a:lumMod val="25000"/>
                  </a:schemeClr>
                </a:solidFill>
                <a:cs typeface="+mn-cs"/>
              </a:endParaRPr>
            </a:p>
            <a:p>
              <a:pPr>
                <a:lnSpc>
                  <a:spcPct val="80000"/>
                </a:lnSpc>
                <a:defRPr/>
              </a:pPr>
              <a:r>
                <a:rPr lang="ru-RU" sz="1100" b="1" dirty="0" smtClean="0">
                  <a:solidFill>
                    <a:schemeClr val="accent5">
                      <a:lumMod val="25000"/>
                    </a:schemeClr>
                  </a:solidFill>
                </a:rPr>
                <a:t>ОФИЦИАЛЬНЫЕ САЙТЫ                       -  </a:t>
              </a:r>
              <a:r>
                <a:rPr lang="ru-RU" sz="1100" b="1" dirty="0" err="1" smtClean="0">
                  <a:solidFill>
                    <a:schemeClr val="accent5">
                      <a:lumMod val="25000"/>
                    </a:schemeClr>
                  </a:solidFill>
                </a:rPr>
                <a:t>Роснедра</a:t>
              </a:r>
              <a:r>
                <a:rPr lang="ru-RU" sz="1100" b="1" dirty="0" smtClean="0">
                  <a:solidFill>
                    <a:schemeClr val="accent5">
                      <a:lumMod val="25000"/>
                    </a:schemeClr>
                  </a:solidFill>
                </a:rPr>
                <a:t>, ВСЕГЕИ</a:t>
              </a:r>
              <a:endParaRPr lang="ru-RU" sz="1100" b="1" dirty="0">
                <a:solidFill>
                  <a:schemeClr val="accent5">
                    <a:lumMod val="25000"/>
                  </a:schemeClr>
                </a:solidFill>
                <a:cs typeface="+mn-cs"/>
              </a:endParaRPr>
            </a:p>
          </p:txBody>
        </p:sp>
      </p:grpSp>
      <p:sp>
        <p:nvSpPr>
          <p:cNvPr id="51" name="Прямоугольник с одним вырезанным скругленным углом 50"/>
          <p:cNvSpPr/>
          <p:nvPr/>
        </p:nvSpPr>
        <p:spPr bwMode="auto">
          <a:xfrm>
            <a:off x="-684584" y="-266273"/>
            <a:ext cx="8955087" cy="250825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1200" b="1" spc="670" dirty="0">
                <a:solidFill>
                  <a:schemeClr val="bg1"/>
                </a:solidFill>
                <a:cs typeface="+mn-cs"/>
              </a:rPr>
              <a:t>ОБЩАЯ АРХИТЕКТУРА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403648" y="1993839"/>
            <a:ext cx="7740351" cy="4875491"/>
            <a:chOff x="-38889" y="1071177"/>
            <a:chExt cx="9182889" cy="5798154"/>
          </a:xfrm>
        </p:grpSpPr>
        <p:sp>
          <p:nvSpPr>
            <p:cNvPr id="61" name="Блок-схема: процесс 60"/>
            <p:cNvSpPr/>
            <p:nvPr/>
          </p:nvSpPr>
          <p:spPr bwMode="auto">
            <a:xfrm>
              <a:off x="-38889" y="5977962"/>
              <a:ext cx="9164377" cy="891369"/>
            </a:xfrm>
            <a:prstGeom prst="flowChartProcess">
              <a:avLst/>
            </a:prstGeom>
            <a:gradFill flip="none" rotWithShape="1">
              <a:gsLst>
                <a:gs pos="0">
                  <a:srgbClr val="003366"/>
                </a:gs>
                <a:gs pos="89000">
                  <a:srgbClr val="66FF66">
                    <a:alpha val="91000"/>
                  </a:srgbClr>
                </a:gs>
                <a:gs pos="63000">
                  <a:srgbClr val="003366"/>
                </a:gs>
              </a:gsLst>
              <a:lin ang="10800000" scaled="1"/>
              <a:tileRect/>
            </a:gradFill>
            <a:ln w="9525" cap="flat" cmpd="sng" algn="ctr">
              <a:gradFill flip="none" rotWithShape="1">
                <a:gsLst>
                  <a:gs pos="0">
                    <a:srgbClr val="FFFF66"/>
                  </a:gs>
                  <a:gs pos="0">
                    <a:schemeClr val="accent1">
                      <a:shade val="67500"/>
                      <a:satMod val="115000"/>
                    </a:schemeClr>
                  </a:gs>
                  <a:gs pos="100000">
                    <a:srgbClr val="003366"/>
                  </a:gs>
                </a:gsLst>
                <a:lin ang="10800000" scaled="1"/>
                <a:tileRect/>
              </a:gradFill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wrap="square" lIns="0" tIns="0" rIns="0" bIns="0">
              <a:spAutoFit/>
            </a:bodyPr>
            <a:lstStyle/>
            <a:p>
              <a:pPr marL="342900" indent="-342900">
                <a:lnSpc>
                  <a:spcPct val="80000"/>
                </a:lnSpc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5" name="Блок-схема: процесс 4"/>
            <p:cNvSpPr/>
            <p:nvPr/>
          </p:nvSpPr>
          <p:spPr bwMode="auto">
            <a:xfrm>
              <a:off x="-36512" y="2075606"/>
              <a:ext cx="9162000" cy="1224136"/>
            </a:xfrm>
            <a:prstGeom prst="flowChartProcess">
              <a:avLst/>
            </a:prstGeom>
            <a:gradFill flip="none" rotWithShape="1">
              <a:gsLst>
                <a:gs pos="0">
                  <a:srgbClr val="003366"/>
                </a:gs>
                <a:gs pos="89000">
                  <a:srgbClr val="FFFF99"/>
                </a:gs>
                <a:gs pos="66000">
                  <a:srgbClr val="003366"/>
                </a:gs>
              </a:gsLst>
              <a:lin ang="10800000" scaled="1"/>
              <a:tileRect/>
            </a:gradFill>
            <a:ln w="9525" cap="flat" cmpd="sng" algn="ctr">
              <a:gradFill flip="none" rotWithShape="1">
                <a:gsLst>
                  <a:gs pos="0">
                    <a:srgbClr val="FFFF66"/>
                  </a:gs>
                  <a:gs pos="0">
                    <a:schemeClr val="accent1">
                      <a:shade val="67500"/>
                      <a:satMod val="115000"/>
                    </a:schemeClr>
                  </a:gs>
                  <a:gs pos="100000">
                    <a:srgbClr val="003366"/>
                  </a:gs>
                </a:gsLst>
                <a:lin ang="10800000" scaled="1"/>
                <a:tileRect/>
              </a:gradFill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342900" indent="-342900">
                <a:lnSpc>
                  <a:spcPct val="80000"/>
                </a:lnSpc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7179" name="Группа 5"/>
            <p:cNvGrpSpPr>
              <a:grpSpLocks/>
            </p:cNvGrpSpPr>
            <p:nvPr/>
          </p:nvGrpSpPr>
          <p:grpSpPr bwMode="auto">
            <a:xfrm>
              <a:off x="2951163" y="2507754"/>
              <a:ext cx="5688012" cy="525463"/>
              <a:chOff x="2771936" y="2471518"/>
              <a:chExt cx="5688360" cy="525434"/>
            </a:xfrm>
          </p:grpSpPr>
          <p:sp>
            <p:nvSpPr>
              <p:cNvPr id="37" name="Прямоугольник с одним вырезанным скругленным углом 36"/>
              <p:cNvSpPr/>
              <p:nvPr/>
            </p:nvSpPr>
            <p:spPr bwMode="auto">
              <a:xfrm>
                <a:off x="2771936" y="2493742"/>
                <a:ext cx="1224037" cy="503210"/>
              </a:xfrm>
              <a:prstGeom prst="snipRoundRect">
                <a:avLst>
                  <a:gd name="adj1" fmla="val 49654"/>
                  <a:gd name="adj2" fmla="val 50000"/>
                </a:avLst>
              </a:prstGeom>
              <a:gradFill>
                <a:gsLst>
                  <a:gs pos="0">
                    <a:srgbClr val="DDEBCF"/>
                  </a:gs>
                  <a:gs pos="67000">
                    <a:srgbClr val="FFFF99"/>
                  </a:gs>
                  <a:gs pos="91000">
                    <a:srgbClr val="003366"/>
                  </a:gs>
                </a:gsLst>
                <a:lin ang="5400000" scaled="0"/>
              </a:gradFill>
              <a:ln w="12700">
                <a:solidFill>
                  <a:schemeClr val="tx1"/>
                </a:solidFill>
              </a:ln>
              <a:extLst/>
            </p:spPr>
            <p:txBody>
              <a:bodyPr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ru-RU" sz="1200" dirty="0">
                    <a:cs typeface="+mn-cs"/>
                  </a:rPr>
                  <a:t>Сервис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200" dirty="0">
                    <a:cs typeface="+mn-cs"/>
                  </a:rPr>
                  <a:t>WMS</a:t>
                </a:r>
                <a:endParaRPr lang="ru-RU" sz="1200" dirty="0">
                  <a:cs typeface="+mn-cs"/>
                </a:endParaRPr>
              </a:p>
            </p:txBody>
          </p:sp>
          <p:sp>
            <p:nvSpPr>
              <p:cNvPr id="42" name="Прямоугольник с одним вырезанным скругленным углом 41"/>
              <p:cNvSpPr/>
              <p:nvPr/>
            </p:nvSpPr>
            <p:spPr bwMode="auto">
              <a:xfrm>
                <a:off x="3888016" y="2471518"/>
                <a:ext cx="1224038" cy="503210"/>
              </a:xfrm>
              <a:prstGeom prst="snipRoundRect">
                <a:avLst>
                  <a:gd name="adj1" fmla="val 49654"/>
                  <a:gd name="adj2" fmla="val 50000"/>
                </a:avLst>
              </a:prstGeom>
              <a:gradFill>
                <a:gsLst>
                  <a:gs pos="0">
                    <a:srgbClr val="DDEBCF"/>
                  </a:gs>
                  <a:gs pos="67000">
                    <a:srgbClr val="FFFF99"/>
                  </a:gs>
                  <a:gs pos="91000">
                    <a:srgbClr val="003366"/>
                  </a:gs>
                </a:gsLst>
                <a:lin ang="5400000" scaled="0"/>
              </a:gradFill>
              <a:ln w="12700">
                <a:solidFill>
                  <a:schemeClr val="tx1"/>
                </a:solidFill>
              </a:ln>
              <a:extLst/>
            </p:spPr>
            <p:txBody>
              <a:bodyPr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ru-RU" sz="1200" dirty="0">
                    <a:cs typeface="+mn-cs"/>
                  </a:rPr>
                  <a:t>Сервис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200" dirty="0">
                    <a:cs typeface="+mn-cs"/>
                  </a:rPr>
                  <a:t>WFS</a:t>
                </a:r>
                <a:endParaRPr lang="ru-RU" sz="1200" dirty="0">
                  <a:cs typeface="+mn-cs"/>
                </a:endParaRPr>
              </a:p>
            </p:txBody>
          </p:sp>
          <p:sp>
            <p:nvSpPr>
              <p:cNvPr id="43" name="Прямоугольник с одним вырезанным скругленным углом 42"/>
              <p:cNvSpPr/>
              <p:nvPr/>
            </p:nvSpPr>
            <p:spPr bwMode="auto">
              <a:xfrm>
                <a:off x="5004098" y="2471518"/>
                <a:ext cx="1224037" cy="503210"/>
              </a:xfrm>
              <a:prstGeom prst="snipRoundRect">
                <a:avLst>
                  <a:gd name="adj1" fmla="val 49654"/>
                  <a:gd name="adj2" fmla="val 50000"/>
                </a:avLst>
              </a:prstGeom>
              <a:gradFill>
                <a:gsLst>
                  <a:gs pos="0">
                    <a:srgbClr val="DDEBCF"/>
                  </a:gs>
                  <a:gs pos="67000">
                    <a:srgbClr val="FFFF99"/>
                  </a:gs>
                  <a:gs pos="91000">
                    <a:srgbClr val="003366"/>
                  </a:gs>
                </a:gsLst>
                <a:lin ang="5400000" scaled="0"/>
              </a:gradFill>
              <a:ln w="12700">
                <a:solidFill>
                  <a:schemeClr val="tx1"/>
                </a:solidFill>
              </a:ln>
              <a:extLst/>
            </p:spPr>
            <p:txBody>
              <a:bodyPr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1200" dirty="0" err="1">
                    <a:cs typeface="+mn-cs"/>
                  </a:rPr>
                  <a:t>GeoSciML</a:t>
                </a:r>
                <a:r>
                  <a:rPr lang="en-US" sz="1200" dirty="0">
                    <a:cs typeface="+mn-cs"/>
                  </a:rPr>
                  <a:t> Wrapper</a:t>
                </a:r>
                <a:endParaRPr lang="ru-RU" sz="1200" dirty="0">
                  <a:cs typeface="+mn-cs"/>
                </a:endParaRPr>
              </a:p>
            </p:txBody>
          </p:sp>
          <p:sp>
            <p:nvSpPr>
              <p:cNvPr id="44" name="Прямоугольник с одним вырезанным скругленным углом 43"/>
              <p:cNvSpPr/>
              <p:nvPr/>
            </p:nvSpPr>
            <p:spPr bwMode="auto">
              <a:xfrm>
                <a:off x="6120178" y="2471518"/>
                <a:ext cx="1224038" cy="503210"/>
              </a:xfrm>
              <a:prstGeom prst="snipRoundRect">
                <a:avLst>
                  <a:gd name="adj1" fmla="val 49654"/>
                  <a:gd name="adj2" fmla="val 50000"/>
                </a:avLst>
              </a:prstGeom>
              <a:gradFill>
                <a:gsLst>
                  <a:gs pos="0">
                    <a:srgbClr val="DDEBCF"/>
                  </a:gs>
                  <a:gs pos="67000">
                    <a:srgbClr val="FFFF99"/>
                  </a:gs>
                  <a:gs pos="91000">
                    <a:srgbClr val="003366"/>
                  </a:gs>
                </a:gsLst>
                <a:lin ang="5400000" scaled="0"/>
              </a:gradFill>
              <a:ln w="12700">
                <a:solidFill>
                  <a:schemeClr val="tx1"/>
                </a:solidFill>
              </a:ln>
              <a:extLst/>
            </p:spPr>
            <p:txBody>
              <a:bodyPr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ru-RU" sz="1200" dirty="0">
                    <a:cs typeface="+mn-cs"/>
                  </a:rPr>
                  <a:t>Сервис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200" dirty="0">
                    <a:cs typeface="+mn-cs"/>
                  </a:rPr>
                  <a:t>CSW</a:t>
                </a:r>
                <a:endParaRPr lang="ru-RU" sz="1200" dirty="0">
                  <a:cs typeface="+mn-cs"/>
                </a:endParaRPr>
              </a:p>
            </p:txBody>
          </p:sp>
          <p:sp>
            <p:nvSpPr>
              <p:cNvPr id="45" name="Прямоугольник с одним вырезанным скругленным углом 44"/>
              <p:cNvSpPr/>
              <p:nvPr/>
            </p:nvSpPr>
            <p:spPr bwMode="auto">
              <a:xfrm>
                <a:off x="7236259" y="2471518"/>
                <a:ext cx="1224037" cy="503210"/>
              </a:xfrm>
              <a:prstGeom prst="snipRoundRect">
                <a:avLst>
                  <a:gd name="adj1" fmla="val 49654"/>
                  <a:gd name="adj2" fmla="val 50000"/>
                </a:avLst>
              </a:prstGeom>
              <a:gradFill>
                <a:gsLst>
                  <a:gs pos="0">
                    <a:srgbClr val="DDEBCF"/>
                  </a:gs>
                  <a:gs pos="67000">
                    <a:srgbClr val="FFFF99"/>
                  </a:gs>
                  <a:gs pos="91000">
                    <a:srgbClr val="003366"/>
                  </a:gs>
                </a:gsLst>
                <a:lin ang="5400000" scaled="0"/>
              </a:gradFill>
              <a:ln w="12700">
                <a:solidFill>
                  <a:schemeClr val="tx1"/>
                </a:solidFill>
              </a:ln>
              <a:extLst/>
            </p:spPr>
            <p:txBody>
              <a:bodyPr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ru-RU" sz="1200" dirty="0">
                    <a:cs typeface="+mn-cs"/>
                  </a:rPr>
                  <a:t>Сервис</a:t>
                </a:r>
              </a:p>
              <a:p>
                <a:pPr algn="ctr">
                  <a:lnSpc>
                    <a:spcPct val="80000"/>
                  </a:lnSpc>
                  <a:defRPr/>
                </a:pPr>
                <a:r>
                  <a:rPr lang="en-US" sz="1200" dirty="0" err="1">
                    <a:cs typeface="+mn-cs"/>
                  </a:rPr>
                  <a:t>ArcSDE</a:t>
                </a:r>
                <a:endParaRPr lang="ru-RU" sz="1200" dirty="0">
                  <a:cs typeface="+mn-cs"/>
                </a:endParaRPr>
              </a:p>
            </p:txBody>
          </p:sp>
        </p:grpSp>
        <p:sp>
          <p:nvSpPr>
            <p:cNvPr id="53" name="Блок-схема: процесс 52"/>
            <p:cNvSpPr/>
            <p:nvPr/>
          </p:nvSpPr>
          <p:spPr bwMode="auto">
            <a:xfrm>
              <a:off x="-36512" y="3285288"/>
              <a:ext cx="9162000" cy="1548000"/>
            </a:xfrm>
            <a:prstGeom prst="flowChartProcess">
              <a:avLst/>
            </a:prstGeom>
            <a:gradFill flip="none" rotWithShape="1">
              <a:gsLst>
                <a:gs pos="0">
                  <a:srgbClr val="003366"/>
                </a:gs>
                <a:gs pos="89000">
                  <a:srgbClr val="FF9900"/>
                </a:gs>
                <a:gs pos="66000">
                  <a:srgbClr val="003366"/>
                </a:gs>
              </a:gsLst>
              <a:lin ang="10800000" scaled="1"/>
              <a:tileRect/>
            </a:gradFill>
            <a:ln w="9525" cap="flat" cmpd="sng" algn="ctr">
              <a:gradFill flip="none" rotWithShape="1">
                <a:gsLst>
                  <a:gs pos="0">
                    <a:srgbClr val="FFFF66"/>
                  </a:gs>
                  <a:gs pos="0">
                    <a:schemeClr val="accent1">
                      <a:shade val="67500"/>
                      <a:satMod val="115000"/>
                    </a:schemeClr>
                  </a:gs>
                  <a:gs pos="100000">
                    <a:srgbClr val="003366"/>
                  </a:gs>
                </a:gsLst>
                <a:lin ang="10800000" scaled="1"/>
                <a:tileRect/>
              </a:gradFill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342900" indent="-342900">
                <a:lnSpc>
                  <a:spcPct val="80000"/>
                </a:lnSpc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3" name="AutoShape 13"/>
            <p:cNvSpPr>
              <a:spLocks noChangeArrowheads="1"/>
            </p:cNvSpPr>
            <p:nvPr/>
          </p:nvSpPr>
          <p:spPr bwMode="auto">
            <a:xfrm>
              <a:off x="2951163" y="3382583"/>
              <a:ext cx="5589837" cy="1280644"/>
            </a:xfrm>
            <a:prstGeom prst="can">
              <a:avLst>
                <a:gd name="adj" fmla="val 16616"/>
              </a:avLst>
            </a:prstGeom>
            <a:gradFill flip="none" rotWithShape="1">
              <a:gsLst>
                <a:gs pos="0">
                  <a:srgbClr val="8488C4"/>
                </a:gs>
                <a:gs pos="10000">
                  <a:srgbClr val="D4DEFF"/>
                </a:gs>
                <a:gs pos="82000">
                  <a:srgbClr val="D4DEFF"/>
                </a:gs>
                <a:gs pos="100000">
                  <a:srgbClr val="96AB94"/>
                </a:gs>
              </a:gsLst>
              <a:lin ang="108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76200">
                <a:srgbClr val="AEBA98">
                  <a:alpha val="35000"/>
                </a:srgbClr>
              </a:glow>
              <a:outerShdw dist="35921" dir="2700000" algn="ctr" rotWithShape="0">
                <a:schemeClr val="bg2"/>
              </a:outerShdw>
            </a:effectLst>
            <a:scene3d>
              <a:camera prst="orthographicFront"/>
              <a:lightRig rig="twoPt" dir="t">
                <a:rot lat="0" lon="0" rev="12600000"/>
              </a:lightRig>
            </a:scene3d>
            <a:sp3d prstMaterial="dkEdge"/>
          </p:spPr>
          <p:txBody>
            <a:bodyPr wrap="none" lIns="0" tIns="0" rIns="0" bIns="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dirty="0">
                  <a:cs typeface="+mn-cs"/>
                </a:rPr>
                <a:t>БД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ru-RU" dirty="0" err="1" smtClean="0">
                  <a:cs typeface="+mn-cs"/>
                </a:rPr>
                <a:t>Госгеолкарт</a:t>
              </a:r>
              <a:endParaRPr lang="ru-RU" dirty="0">
                <a:cs typeface="+mn-cs"/>
              </a:endParaRPr>
            </a:p>
          </p:txBody>
        </p:sp>
        <p:sp>
          <p:nvSpPr>
            <p:cNvPr id="54" name="Блок-схема: процесс 53"/>
            <p:cNvSpPr/>
            <p:nvPr/>
          </p:nvSpPr>
          <p:spPr bwMode="auto">
            <a:xfrm>
              <a:off x="-36512" y="4833288"/>
              <a:ext cx="9180512" cy="1188000"/>
            </a:xfrm>
            <a:prstGeom prst="flowChartProcess">
              <a:avLst/>
            </a:prstGeom>
            <a:gradFill flip="none" rotWithShape="1">
              <a:gsLst>
                <a:gs pos="0">
                  <a:srgbClr val="003366"/>
                </a:gs>
                <a:gs pos="89000">
                  <a:srgbClr val="FFFF99"/>
                </a:gs>
                <a:gs pos="66000">
                  <a:srgbClr val="003366"/>
                </a:gs>
              </a:gsLst>
              <a:lin ang="10800000" scaled="1"/>
              <a:tileRect/>
            </a:gradFill>
            <a:ln w="9525" cap="flat" cmpd="sng" algn="ctr">
              <a:gradFill flip="none" rotWithShape="1">
                <a:gsLst>
                  <a:gs pos="0">
                    <a:srgbClr val="FFFF66"/>
                  </a:gs>
                  <a:gs pos="0">
                    <a:schemeClr val="accent1">
                      <a:shade val="67500"/>
                      <a:satMod val="115000"/>
                    </a:schemeClr>
                  </a:gs>
                  <a:gs pos="100000">
                    <a:srgbClr val="003366"/>
                  </a:gs>
                </a:gsLst>
                <a:lin ang="10800000" scaled="1"/>
                <a:tileRect/>
              </a:gradFill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342900" indent="-342900">
                <a:lnSpc>
                  <a:spcPct val="80000"/>
                </a:lnSpc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" name="Прямоугольник с одним вырезанным скругленным углом 1"/>
            <p:cNvSpPr/>
            <p:nvPr/>
          </p:nvSpPr>
          <p:spPr bwMode="auto">
            <a:xfrm>
              <a:off x="5967302" y="5482175"/>
              <a:ext cx="1284768" cy="238768"/>
            </a:xfrm>
            <a:prstGeom prst="snipRoundRect">
              <a:avLst>
                <a:gd name="adj1" fmla="val 16667"/>
                <a:gd name="adj2" fmla="val 23397"/>
              </a:avLst>
            </a:prstGeom>
            <a:gradFill>
              <a:gsLst>
                <a:gs pos="0">
                  <a:srgbClr val="DDEBCF"/>
                </a:gs>
                <a:gs pos="74000">
                  <a:srgbClr val="FFFF99"/>
                </a:gs>
                <a:gs pos="95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1100" dirty="0">
                  <a:cs typeface="+mn-cs"/>
                </a:rPr>
                <a:t>Утилиты </a:t>
              </a:r>
              <a:r>
                <a:rPr lang="en-US" sz="1100" dirty="0">
                  <a:cs typeface="+mn-cs"/>
                </a:rPr>
                <a:t>ENTRY</a:t>
              </a:r>
              <a:endParaRPr lang="ru-RU" sz="1100" dirty="0">
                <a:cs typeface="+mn-cs"/>
              </a:endParaRPr>
            </a:p>
          </p:txBody>
        </p:sp>
        <p:sp>
          <p:nvSpPr>
            <p:cNvPr id="47" name="Прямоугольник с одним вырезанным скругленным углом 46"/>
            <p:cNvSpPr/>
            <p:nvPr/>
          </p:nvSpPr>
          <p:spPr bwMode="auto">
            <a:xfrm>
              <a:off x="4293099" y="5482818"/>
              <a:ext cx="1403111" cy="238125"/>
            </a:xfrm>
            <a:prstGeom prst="snipRoundRect">
              <a:avLst>
                <a:gd name="adj1" fmla="val 16667"/>
                <a:gd name="adj2" fmla="val 23397"/>
              </a:avLst>
            </a:prstGeom>
            <a:gradFill>
              <a:gsLst>
                <a:gs pos="0">
                  <a:srgbClr val="DDEBCF"/>
                </a:gs>
                <a:gs pos="74000">
                  <a:srgbClr val="FFFF99"/>
                </a:gs>
                <a:gs pos="95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100" dirty="0" err="1">
                  <a:cs typeface="+mn-cs"/>
                </a:rPr>
                <a:t>MapLith</a:t>
              </a:r>
              <a:endParaRPr lang="ru-RU" sz="1100" dirty="0">
                <a:cs typeface="+mn-cs"/>
              </a:endParaRPr>
            </a:p>
          </p:txBody>
        </p:sp>
        <p:sp>
          <p:nvSpPr>
            <p:cNvPr id="49" name="Прямоугольник с одним вырезанным скругленным углом 48"/>
            <p:cNvSpPr/>
            <p:nvPr/>
          </p:nvSpPr>
          <p:spPr bwMode="auto">
            <a:xfrm>
              <a:off x="7523163" y="5482175"/>
              <a:ext cx="1333500" cy="238768"/>
            </a:xfrm>
            <a:prstGeom prst="snipRoundRect">
              <a:avLst>
                <a:gd name="adj1" fmla="val 16667"/>
                <a:gd name="adj2" fmla="val 23397"/>
              </a:avLst>
            </a:prstGeom>
            <a:gradFill>
              <a:gsLst>
                <a:gs pos="0">
                  <a:srgbClr val="DDEBCF"/>
                </a:gs>
                <a:gs pos="74000">
                  <a:srgbClr val="FFFF99"/>
                </a:gs>
                <a:gs pos="95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100" dirty="0" err="1">
                  <a:cs typeface="+mn-cs"/>
                </a:rPr>
                <a:t>MapGet</a:t>
              </a:r>
              <a:endParaRPr lang="ru-RU" sz="1100" dirty="0">
                <a:cs typeface="+mn-cs"/>
              </a:endParaRPr>
            </a:p>
          </p:txBody>
        </p:sp>
        <p:sp>
          <p:nvSpPr>
            <p:cNvPr id="56" name="Прямоугольник с одним вырезанным скругленным углом 55"/>
            <p:cNvSpPr/>
            <p:nvPr/>
          </p:nvSpPr>
          <p:spPr bwMode="auto">
            <a:xfrm>
              <a:off x="0" y="4833442"/>
              <a:ext cx="3095625" cy="667674"/>
            </a:xfrm>
            <a:prstGeom prst="snipRoundRect">
              <a:avLst>
                <a:gd name="adj1" fmla="val 16667"/>
                <a:gd name="adj2" fmla="val 23397"/>
              </a:avLst>
            </a:prstGeom>
            <a:noFill/>
            <a:ln w="12700">
              <a:noFill/>
            </a:ln>
            <a:ex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sz="1200" b="1" dirty="0">
                  <a:cs typeface="+mn-cs"/>
                </a:rPr>
                <a:t>УРОВЕНЬ КЛИЕНТСКИХ ПРИЛОЖЕНИЙ ДЛЯ УПРАВЛЕНИЯ СИСТЕМОЙ </a:t>
              </a:r>
            </a:p>
          </p:txBody>
        </p:sp>
        <p:sp>
          <p:nvSpPr>
            <p:cNvPr id="59" name="Прямоугольник с одним вырезанным скругленным углом 58"/>
            <p:cNvSpPr/>
            <p:nvPr/>
          </p:nvSpPr>
          <p:spPr bwMode="auto">
            <a:xfrm>
              <a:off x="9525" y="3547567"/>
              <a:ext cx="3095625" cy="299302"/>
            </a:xfrm>
            <a:prstGeom prst="snipRoundRect">
              <a:avLst>
                <a:gd name="adj1" fmla="val 16667"/>
                <a:gd name="adj2" fmla="val 23397"/>
              </a:avLst>
            </a:prstGeom>
            <a:noFill/>
            <a:ln w="12700">
              <a:noFill/>
            </a:ln>
            <a:ex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sz="1200" b="1" dirty="0">
                  <a:cs typeface="+mn-cs"/>
                </a:rPr>
                <a:t>ЯДРО </a:t>
              </a:r>
              <a:r>
                <a:rPr lang="ru-RU" sz="1200" b="1" dirty="0" smtClean="0">
                  <a:cs typeface="+mn-cs"/>
                </a:rPr>
                <a:t>СИСТЕМЫ</a:t>
              </a:r>
              <a:endParaRPr lang="ru-RU" sz="1200" b="1" dirty="0">
                <a:cs typeface="+mn-cs"/>
              </a:endParaRPr>
            </a:p>
          </p:txBody>
        </p:sp>
        <p:sp>
          <p:nvSpPr>
            <p:cNvPr id="60" name="Прямоугольник с одним вырезанным скругленным углом 59"/>
            <p:cNvSpPr/>
            <p:nvPr/>
          </p:nvSpPr>
          <p:spPr bwMode="auto">
            <a:xfrm>
              <a:off x="-36513" y="2099767"/>
              <a:ext cx="3095626" cy="667674"/>
            </a:xfrm>
            <a:prstGeom prst="snipRoundRect">
              <a:avLst>
                <a:gd name="adj1" fmla="val 16667"/>
                <a:gd name="adj2" fmla="val 23397"/>
              </a:avLst>
            </a:prstGeom>
            <a:noFill/>
            <a:ln w="12700">
              <a:noFill/>
            </a:ln>
            <a:ex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sz="1200" b="1" dirty="0">
                  <a:cs typeface="+mn-cs"/>
                </a:rPr>
                <a:t>УРОВЕНЬ СЕРВЕРНЫХ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ru-RU" sz="1200" b="1" dirty="0">
                  <a:cs typeface="+mn-cs"/>
                </a:rPr>
                <a:t>ПРИЛОЖЕНИЙ ДЛЯ ДОСТУПА К ДАННЫМ </a:t>
              </a:r>
            </a:p>
          </p:txBody>
        </p:sp>
        <p:sp>
          <p:nvSpPr>
            <p:cNvPr id="9" name="Выноска со стрелками влево/вправо 8"/>
            <p:cNvSpPr/>
            <p:nvPr/>
          </p:nvSpPr>
          <p:spPr bwMode="auto">
            <a:xfrm rot="5400000">
              <a:off x="3023674" y="1476002"/>
              <a:ext cx="1025676" cy="720080"/>
            </a:xfrm>
            <a:prstGeom prst="leftRightArrowCallout">
              <a:avLst>
                <a:gd name="adj1" fmla="val 25000"/>
                <a:gd name="adj2" fmla="val 26649"/>
                <a:gd name="adj3" fmla="val 23351"/>
                <a:gd name="adj4" fmla="val 48123"/>
              </a:avLst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vert270" lIns="0" tIns="0" rIns="0" bIns="0" anchor="ctr" anchorCtr="1"/>
            <a:lstStyle/>
            <a:p>
              <a:pPr marL="342900" indent="-342900">
                <a:lnSpc>
                  <a:spcPct val="80000"/>
                </a:lnSpc>
                <a:defRPr/>
              </a:pPr>
              <a:r>
                <a:rPr lang="en-US" sz="1400" dirty="0">
                  <a:cs typeface="+mn-cs"/>
                </a:rPr>
                <a:t>WMS</a:t>
              </a:r>
              <a:endParaRPr lang="ru-RU" sz="1400" dirty="0">
                <a:cs typeface="+mn-cs"/>
              </a:endParaRPr>
            </a:p>
          </p:txBody>
        </p:sp>
        <p:sp>
          <p:nvSpPr>
            <p:cNvPr id="63" name="Выноска со стрелками влево/вправо 62"/>
            <p:cNvSpPr/>
            <p:nvPr/>
          </p:nvSpPr>
          <p:spPr bwMode="auto">
            <a:xfrm rot="5400000">
              <a:off x="4140301" y="1476002"/>
              <a:ext cx="1025676" cy="720080"/>
            </a:xfrm>
            <a:prstGeom prst="leftRightArrowCallout">
              <a:avLst>
                <a:gd name="adj1" fmla="val 25000"/>
                <a:gd name="adj2" fmla="val 26649"/>
                <a:gd name="adj3" fmla="val 23351"/>
                <a:gd name="adj4" fmla="val 48123"/>
              </a:avLst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vert270" lIns="0" tIns="0" rIns="0" bIns="0" anchor="ctr" anchorCtr="1"/>
            <a:lstStyle/>
            <a:p>
              <a:pPr marL="342900" indent="-342900">
                <a:lnSpc>
                  <a:spcPct val="80000"/>
                </a:lnSpc>
                <a:defRPr/>
              </a:pPr>
              <a:r>
                <a:rPr lang="en-US" sz="1400" dirty="0">
                  <a:cs typeface="+mn-cs"/>
                </a:rPr>
                <a:t>WFS</a:t>
              </a:r>
              <a:endParaRPr lang="ru-RU" sz="1400" dirty="0">
                <a:cs typeface="+mn-cs"/>
              </a:endParaRPr>
            </a:p>
          </p:txBody>
        </p:sp>
        <p:sp>
          <p:nvSpPr>
            <p:cNvPr id="64" name="Выноска со стрелками влево/вправо 63"/>
            <p:cNvSpPr/>
            <p:nvPr/>
          </p:nvSpPr>
          <p:spPr bwMode="auto">
            <a:xfrm rot="5400000">
              <a:off x="5183846" y="1476002"/>
              <a:ext cx="1025676" cy="720080"/>
            </a:xfrm>
            <a:prstGeom prst="leftRightArrowCallout">
              <a:avLst>
                <a:gd name="adj1" fmla="val 25000"/>
                <a:gd name="adj2" fmla="val 26649"/>
                <a:gd name="adj3" fmla="val 23351"/>
                <a:gd name="adj4" fmla="val 48123"/>
              </a:avLst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vert270" lIns="0" tIns="0" rIns="0" bIns="0" anchor="ctr" anchorCtr="1"/>
            <a:lstStyle/>
            <a:p>
              <a:pPr marL="342900" indent="-342900">
                <a:lnSpc>
                  <a:spcPct val="80000"/>
                </a:lnSpc>
                <a:defRPr/>
              </a:pPr>
              <a:r>
                <a:rPr lang="en-US" sz="1200" dirty="0" err="1">
                  <a:cs typeface="+mn-cs"/>
                </a:rPr>
                <a:t>GeoSciML</a:t>
              </a:r>
              <a:endParaRPr lang="ru-RU" sz="1200" dirty="0">
                <a:cs typeface="+mn-cs"/>
              </a:endParaRPr>
            </a:p>
          </p:txBody>
        </p:sp>
        <p:sp>
          <p:nvSpPr>
            <p:cNvPr id="65" name="Выноска со стрелками влево/вправо 64"/>
            <p:cNvSpPr/>
            <p:nvPr/>
          </p:nvSpPr>
          <p:spPr bwMode="auto">
            <a:xfrm rot="5400000">
              <a:off x="6362994" y="1476002"/>
              <a:ext cx="1025676" cy="720080"/>
            </a:xfrm>
            <a:prstGeom prst="leftRightArrowCallout">
              <a:avLst>
                <a:gd name="adj1" fmla="val 25000"/>
                <a:gd name="adj2" fmla="val 26649"/>
                <a:gd name="adj3" fmla="val 23351"/>
                <a:gd name="adj4" fmla="val 48123"/>
              </a:avLst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vert270" lIns="0" tIns="0" rIns="0" bIns="0" anchor="ctr" anchorCtr="1"/>
            <a:lstStyle/>
            <a:p>
              <a:pPr marL="342900" indent="-342900">
                <a:lnSpc>
                  <a:spcPct val="80000"/>
                </a:lnSpc>
                <a:defRPr/>
              </a:pPr>
              <a:r>
                <a:rPr lang="en-US" sz="1400" dirty="0">
                  <a:cs typeface="+mn-cs"/>
                </a:rPr>
                <a:t>CSW</a:t>
              </a:r>
              <a:endParaRPr lang="ru-RU" sz="1400" dirty="0">
                <a:cs typeface="+mn-cs"/>
              </a:endParaRPr>
            </a:p>
          </p:txBody>
        </p:sp>
        <p:sp>
          <p:nvSpPr>
            <p:cNvPr id="66" name="Выноска со стрелками влево/вправо 65"/>
            <p:cNvSpPr/>
            <p:nvPr/>
          </p:nvSpPr>
          <p:spPr bwMode="auto">
            <a:xfrm rot="5400000">
              <a:off x="7488034" y="1476002"/>
              <a:ext cx="1025676" cy="720080"/>
            </a:xfrm>
            <a:prstGeom prst="leftRightArrowCallout">
              <a:avLst>
                <a:gd name="adj1" fmla="val 25000"/>
                <a:gd name="adj2" fmla="val 26649"/>
                <a:gd name="adj3" fmla="val 23351"/>
                <a:gd name="adj4" fmla="val 48123"/>
              </a:avLst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vert270" lIns="0" tIns="0" rIns="0" bIns="0" anchor="ctr" anchorCtr="1"/>
            <a:lstStyle/>
            <a:p>
              <a:pPr marL="342900" indent="-342900">
                <a:lnSpc>
                  <a:spcPct val="80000"/>
                </a:lnSpc>
                <a:defRPr/>
              </a:pPr>
              <a:r>
                <a:rPr lang="en-US" sz="1400" dirty="0" err="1">
                  <a:cs typeface="+mn-cs"/>
                </a:rPr>
                <a:t>ArcSDE</a:t>
              </a:r>
              <a:endParaRPr lang="ru-RU" sz="1400" dirty="0">
                <a:cs typeface="+mn-cs"/>
              </a:endParaRPr>
            </a:p>
          </p:txBody>
        </p:sp>
        <p:sp>
          <p:nvSpPr>
            <p:cNvPr id="10" name="Правая фигурная скобка 9"/>
            <p:cNvSpPr/>
            <p:nvPr/>
          </p:nvSpPr>
          <p:spPr bwMode="auto">
            <a:xfrm rot="-5400000">
              <a:off x="5557160" y="-1588628"/>
              <a:ext cx="324035" cy="5643645"/>
            </a:xfrm>
            <a:prstGeom prst="rightBrace">
              <a:avLst>
                <a:gd name="adj1" fmla="val 132937"/>
                <a:gd name="adj2" fmla="val 50644"/>
              </a:avLst>
            </a:prstGeom>
            <a:noFill/>
            <a:ln w="19050" cap="flat" cmpd="sng" algn="ctr">
              <a:gradFill>
                <a:gsLst>
                  <a:gs pos="0">
                    <a:schemeClr val="accent3"/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0" rIns="0" bIns="0">
              <a:spAutoFit/>
            </a:bodyPr>
            <a:lstStyle/>
            <a:p>
              <a:pPr marL="342900" indent="-342900">
                <a:lnSpc>
                  <a:spcPct val="80000"/>
                </a:lnSpc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3" name="Прямоугольник с двумя вырезанными противолежащими углами 2"/>
            <p:cNvSpPr/>
            <p:nvPr/>
          </p:nvSpPr>
          <p:spPr bwMode="auto">
            <a:xfrm flipH="1">
              <a:off x="3477980" y="3696222"/>
              <a:ext cx="1440160" cy="360000"/>
            </a:xfrm>
            <a:prstGeom prst="snip2Diag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101600">
                <a:schemeClr val="bg1"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  <a:extLst/>
          </p:spPr>
          <p:txBody>
            <a:bodyPr wrap="none" lIns="0" tIns="0" rIns="0" bIns="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1100" dirty="0">
                  <a:solidFill>
                    <a:schemeClr val="bg2">
                      <a:lumMod val="75000"/>
                    </a:schemeClr>
                  </a:solidFill>
                  <a:cs typeface="+mn-cs"/>
                </a:rPr>
                <a:t>ЦМ ГК- 200-1000</a:t>
              </a:r>
            </a:p>
          </p:txBody>
        </p:sp>
        <p:sp>
          <p:nvSpPr>
            <p:cNvPr id="70" name="Прямоугольник с двумя вырезанными противолежащими углами 69"/>
            <p:cNvSpPr/>
            <p:nvPr/>
          </p:nvSpPr>
          <p:spPr bwMode="auto">
            <a:xfrm>
              <a:off x="6622224" y="3718624"/>
              <a:ext cx="1523854" cy="360000"/>
            </a:xfrm>
            <a:prstGeom prst="snip2Diag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101600">
                <a:schemeClr val="bg1"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  <a:extLst/>
          </p:spPr>
          <p:txBody>
            <a:bodyPr wrap="none" lIns="0" tIns="0" rIns="0" bIns="0" anchor="ctr"/>
            <a:lstStyle/>
            <a:p>
              <a:pPr algn="ctr">
                <a:lnSpc>
                  <a:spcPct val="80000"/>
                </a:lnSpc>
              </a:pPr>
              <a:r>
                <a:rPr lang="ru-RU" sz="1100" dirty="0">
                  <a:solidFill>
                    <a:schemeClr val="bg2">
                      <a:lumMod val="75000"/>
                    </a:schemeClr>
                  </a:solidFill>
                  <a:cs typeface="+mn-cs"/>
                </a:rPr>
                <a:t>СЛ  ГК- 200-1000</a:t>
              </a:r>
            </a:p>
          </p:txBody>
        </p:sp>
        <p:sp>
          <p:nvSpPr>
            <p:cNvPr id="71" name="Прямоугольник с двумя вырезанными противолежащими углами 70"/>
            <p:cNvSpPr/>
            <p:nvPr/>
          </p:nvSpPr>
          <p:spPr bwMode="auto">
            <a:xfrm flipH="1">
              <a:off x="3492040" y="4149120"/>
              <a:ext cx="1440000" cy="360000"/>
            </a:xfrm>
            <a:prstGeom prst="snip2DiagRect">
              <a:avLst/>
            </a:prstGeom>
            <a:gradFill flip="none" rotWithShape="1">
              <a:gsLst>
                <a:gs pos="0">
                  <a:srgbClr val="8488C4"/>
                </a:gs>
                <a:gs pos="16000">
                  <a:srgbClr val="D4DEFF"/>
                </a:gs>
                <a:gs pos="88000">
                  <a:srgbClr val="D4DEFF">
                    <a:alpha val="99000"/>
                  </a:srgbClr>
                </a:gs>
                <a:gs pos="100000">
                  <a:srgbClr val="96AB94"/>
                </a:gs>
              </a:gsLst>
              <a:lin ang="108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101600">
                <a:schemeClr val="bg1">
                  <a:lumMod val="65000"/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  <a:extLst/>
          </p:spPr>
          <p:txBody>
            <a:bodyPr wrap="none" lIns="0" tIns="0" rIns="0" bIns="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1100" dirty="0">
                  <a:cs typeface="+mn-cs"/>
                </a:rPr>
                <a:t>Растр  ГК-200-1000</a:t>
              </a:r>
            </a:p>
          </p:txBody>
        </p:sp>
        <p:sp>
          <p:nvSpPr>
            <p:cNvPr id="72" name="Прямоугольник с двумя вырезанными противолежащими углами 71"/>
            <p:cNvSpPr/>
            <p:nvPr/>
          </p:nvSpPr>
          <p:spPr bwMode="auto">
            <a:xfrm>
              <a:off x="6624910" y="4185256"/>
              <a:ext cx="1547490" cy="360000"/>
            </a:xfrm>
            <a:prstGeom prst="snip2Diag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101600">
                <a:schemeClr val="bg1"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  <a:extLst/>
          </p:spPr>
          <p:txBody>
            <a:bodyPr wrap="none" lIns="0" tIns="0" rIns="0" bIns="0" anchor="ctr"/>
            <a:lstStyle/>
            <a:p>
              <a:pPr algn="ctr">
                <a:lnSpc>
                  <a:spcPct val="80000"/>
                </a:lnSpc>
              </a:pPr>
              <a:r>
                <a:rPr lang="ru-RU" sz="1100" dirty="0">
                  <a:solidFill>
                    <a:schemeClr val="bg2">
                      <a:lumMod val="75000"/>
                    </a:schemeClr>
                  </a:solidFill>
                  <a:cs typeface="+mn-cs"/>
                </a:rPr>
                <a:t>Онтологии ГК-200-1000</a:t>
              </a:r>
            </a:p>
          </p:txBody>
        </p:sp>
        <p:sp>
          <p:nvSpPr>
            <p:cNvPr id="4" name="Стрелка вверх 3"/>
            <p:cNvSpPr/>
            <p:nvPr/>
          </p:nvSpPr>
          <p:spPr bwMode="auto">
            <a:xfrm>
              <a:off x="3707904" y="4792562"/>
              <a:ext cx="396547" cy="1282130"/>
            </a:xfrm>
            <a:prstGeom prst="upArrow">
              <a:avLst/>
            </a:prstGeom>
            <a:gradFill flip="none"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0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vert270" lIns="0" tIns="0" rIns="0" bIns="0" anchor="ctr" anchorCtr="1"/>
            <a:lstStyle/>
            <a:p>
              <a:pPr marL="342900" indent="-342900">
                <a:lnSpc>
                  <a:spcPct val="80000"/>
                </a:lnSpc>
              </a:pPr>
              <a:endParaRPr lang="ru-RU" sz="1400">
                <a:cs typeface="+mn-cs"/>
              </a:endParaRPr>
            </a:p>
          </p:txBody>
        </p:sp>
        <p:sp>
          <p:nvSpPr>
            <p:cNvPr id="69" name="Прямоугольник с одним вырезанным скругленным углом 68"/>
            <p:cNvSpPr/>
            <p:nvPr/>
          </p:nvSpPr>
          <p:spPr bwMode="auto">
            <a:xfrm>
              <a:off x="-38889" y="6029682"/>
              <a:ext cx="3095625" cy="483489"/>
            </a:xfrm>
            <a:prstGeom prst="snipRoundRect">
              <a:avLst>
                <a:gd name="adj1" fmla="val 16667"/>
                <a:gd name="adj2" fmla="val 23397"/>
              </a:avLst>
            </a:prstGeom>
            <a:noFill/>
            <a:ln w="12700">
              <a:noFill/>
            </a:ln>
            <a:extLst/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sz="1200" b="1" dirty="0" smtClean="0">
                  <a:cs typeface="+mn-cs"/>
                </a:rPr>
                <a:t>ЛОКАЛЬНЫЕ БД ФГУП ВСЕГЕИ</a:t>
              </a:r>
              <a:endParaRPr lang="ru-RU" sz="1200" b="1" dirty="0">
                <a:cs typeface="+mn-cs"/>
              </a:endParaRPr>
            </a:p>
          </p:txBody>
        </p:sp>
        <p:sp>
          <p:nvSpPr>
            <p:cNvPr id="74" name="Блок-схема: магнитный диск 73"/>
            <p:cNvSpPr/>
            <p:nvPr/>
          </p:nvSpPr>
          <p:spPr bwMode="auto">
            <a:xfrm>
              <a:off x="3207606" y="6169796"/>
              <a:ext cx="2135459" cy="615558"/>
            </a:xfrm>
            <a:prstGeom prst="flowChartMagneticDisk">
              <a:avLst/>
            </a:prstGeom>
            <a:gradFill flip="none" rotWithShape="1">
              <a:gsLst>
                <a:gs pos="0">
                  <a:srgbClr val="92D050"/>
                </a:gs>
                <a:gs pos="51000">
                  <a:srgbClr val="D4DEFF"/>
                </a:gs>
                <a:gs pos="88000">
                  <a:srgbClr val="92D050"/>
                </a:gs>
                <a:gs pos="100000">
                  <a:srgbClr val="96AB94"/>
                </a:gs>
              </a:gsLst>
              <a:lin ang="108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101600">
                <a:schemeClr val="bg1">
                  <a:lumMod val="65000"/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  <a:extLst/>
          </p:spPr>
          <p:txBody>
            <a:bodyPr wrap="none" lIns="0" tIns="0" rIns="0" bIns="0" anchor="ctr"/>
            <a:lstStyle/>
            <a:p>
              <a:pPr algn="ctr">
                <a:lnSpc>
                  <a:spcPct val="80000"/>
                </a:lnSpc>
              </a:pPr>
              <a:r>
                <a:rPr lang="ru-RU" sz="900" dirty="0"/>
                <a:t>БД/файловое хранилище </a:t>
              </a:r>
              <a:endParaRPr lang="ru-RU" sz="900" dirty="0" smtClean="0"/>
            </a:p>
            <a:p>
              <a:pPr algn="ctr">
                <a:lnSpc>
                  <a:spcPct val="80000"/>
                </a:lnSpc>
              </a:pPr>
              <a:r>
                <a:rPr lang="ru-RU" sz="900" dirty="0" smtClean="0"/>
                <a:t>Дистанционных </a:t>
              </a:r>
              <a:r>
                <a:rPr lang="ru-RU" sz="900" dirty="0"/>
                <a:t>основ</a:t>
              </a:r>
            </a:p>
          </p:txBody>
        </p:sp>
        <p:sp>
          <p:nvSpPr>
            <p:cNvPr id="75" name="Блок-схема: магнитный диск 74"/>
            <p:cNvSpPr/>
            <p:nvPr/>
          </p:nvSpPr>
          <p:spPr bwMode="auto">
            <a:xfrm>
              <a:off x="6795576" y="6169796"/>
              <a:ext cx="2135459" cy="615558"/>
            </a:xfrm>
            <a:prstGeom prst="flowChartMagneticDisk">
              <a:avLst/>
            </a:prstGeom>
            <a:gradFill flip="none" rotWithShape="1">
              <a:gsLst>
                <a:gs pos="0">
                  <a:srgbClr val="92D050"/>
                </a:gs>
                <a:gs pos="51000">
                  <a:srgbClr val="D4DEFF"/>
                </a:gs>
                <a:gs pos="88000">
                  <a:srgbClr val="92D050"/>
                </a:gs>
                <a:gs pos="100000">
                  <a:srgbClr val="96AB94"/>
                </a:gs>
              </a:gsLst>
              <a:lin ang="108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101600">
                <a:schemeClr val="bg1">
                  <a:lumMod val="65000"/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  <a:extLst/>
          </p:spPr>
          <p:txBody>
            <a:bodyPr wrap="none" lIns="0" tIns="0" rIns="0" bIns="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900" dirty="0" smtClean="0"/>
                <a:t>файловое </a:t>
              </a:r>
              <a:r>
                <a:rPr lang="ru-RU" sz="900" dirty="0"/>
                <a:t>хранилище</a:t>
              </a:r>
            </a:p>
            <a:p>
              <a:pPr algn="ctr">
                <a:lnSpc>
                  <a:spcPct val="80000"/>
                </a:lnSpc>
              </a:pPr>
              <a:r>
                <a:rPr lang="ru-RU" sz="900" dirty="0" smtClean="0"/>
                <a:t>Резервного </a:t>
              </a:r>
              <a:r>
                <a:rPr lang="ru-RU" sz="900" dirty="0" err="1" smtClean="0"/>
                <a:t>картфонда</a:t>
              </a:r>
              <a:endParaRPr lang="ru-RU" sz="900" dirty="0"/>
            </a:p>
          </p:txBody>
        </p:sp>
        <p:sp>
          <p:nvSpPr>
            <p:cNvPr id="50" name="Прямоугольник с одним вырезанным скругленным углом 49"/>
            <p:cNvSpPr/>
            <p:nvPr/>
          </p:nvSpPr>
          <p:spPr bwMode="auto">
            <a:xfrm>
              <a:off x="3212877" y="5189163"/>
              <a:ext cx="1638300" cy="238125"/>
            </a:xfrm>
            <a:prstGeom prst="snipRoundRect">
              <a:avLst>
                <a:gd name="adj1" fmla="val 16667"/>
                <a:gd name="adj2" fmla="val 23397"/>
              </a:avLst>
            </a:prstGeom>
            <a:gradFill flip="none" rotWithShape="1">
              <a:gsLst>
                <a:gs pos="0">
                  <a:srgbClr val="92D050"/>
                </a:gs>
                <a:gs pos="69000">
                  <a:schemeClr val="accent1"/>
                </a:gs>
                <a:gs pos="34000">
                  <a:schemeClr val="accent1"/>
                </a:gs>
                <a:gs pos="100000">
                  <a:srgbClr val="66FF66"/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100" b="1" dirty="0" err="1">
                  <a:cs typeface="+mn-cs"/>
                </a:rPr>
                <a:t>LoadRastr</a:t>
              </a:r>
              <a:endParaRPr lang="ru-RU" sz="1100" b="1" dirty="0">
                <a:cs typeface="+mn-cs"/>
              </a:endParaRPr>
            </a:p>
          </p:txBody>
        </p:sp>
        <p:sp>
          <p:nvSpPr>
            <p:cNvPr id="48" name="Прямоугольник с одним вырезанным скругленным углом 47"/>
            <p:cNvSpPr/>
            <p:nvPr/>
          </p:nvSpPr>
          <p:spPr bwMode="auto">
            <a:xfrm>
              <a:off x="6549975" y="5189163"/>
              <a:ext cx="1430164" cy="238125"/>
            </a:xfrm>
            <a:prstGeom prst="snipRoundRect">
              <a:avLst>
                <a:gd name="adj1" fmla="val 16667"/>
                <a:gd name="adj2" fmla="val 23397"/>
              </a:avLst>
            </a:prstGeom>
            <a:gradFill>
              <a:gsLst>
                <a:gs pos="0">
                  <a:srgbClr val="DDEBCF"/>
                </a:gs>
                <a:gs pos="74000">
                  <a:srgbClr val="FFFF99"/>
                </a:gs>
                <a:gs pos="95000">
                  <a:srgbClr val="003366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  <a:extLst/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100" dirty="0" err="1">
                  <a:cs typeface="+mn-cs"/>
                </a:rPr>
                <a:t>MapAdmin</a:t>
              </a:r>
              <a:endParaRPr lang="ru-RU" sz="1100" dirty="0">
                <a:cs typeface="+mn-cs"/>
              </a:endParaRPr>
            </a:p>
          </p:txBody>
        </p:sp>
        <p:sp>
          <p:nvSpPr>
            <p:cNvPr id="78" name="Прямоугольник с одним вырезанным скругленным углом 77"/>
            <p:cNvSpPr/>
            <p:nvPr/>
          </p:nvSpPr>
          <p:spPr bwMode="auto">
            <a:xfrm>
              <a:off x="4998405" y="5188520"/>
              <a:ext cx="1404343" cy="238768"/>
            </a:xfrm>
            <a:prstGeom prst="snipRoundRect">
              <a:avLst>
                <a:gd name="adj1" fmla="val 16667"/>
                <a:gd name="adj2" fmla="val 23397"/>
              </a:avLst>
            </a:prstGeom>
            <a:gradFill flip="none" rotWithShape="1">
              <a:gsLst>
                <a:gs pos="0">
                  <a:srgbClr val="92D050"/>
                </a:gs>
                <a:gs pos="69000">
                  <a:schemeClr val="accent1"/>
                </a:gs>
                <a:gs pos="34000">
                  <a:schemeClr val="accent1"/>
                </a:gs>
                <a:gs pos="100000">
                  <a:srgbClr val="66FF66"/>
                </a:gs>
              </a:gsLst>
              <a:lin ang="0" scaled="1"/>
              <a:tileRect/>
            </a:gradFill>
            <a:ln w="12700"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100" b="1" dirty="0">
                  <a:cs typeface="+mn-cs"/>
                </a:rPr>
                <a:t>KS-</a:t>
              </a:r>
              <a:r>
                <a:rPr lang="en-US" sz="1100" b="1" dirty="0" err="1">
                  <a:cs typeface="+mn-cs"/>
                </a:rPr>
                <a:t>NewLeg</a:t>
              </a:r>
              <a:endParaRPr lang="ru-RU" sz="1100" b="1" dirty="0">
                <a:cs typeface="+mn-cs"/>
              </a:endParaRPr>
            </a:p>
          </p:txBody>
        </p:sp>
        <p:sp>
          <p:nvSpPr>
            <p:cNvPr id="6" name="Блок-схема: магнитный диск 5"/>
            <p:cNvSpPr/>
            <p:nvPr/>
          </p:nvSpPr>
          <p:spPr bwMode="auto">
            <a:xfrm>
              <a:off x="5001354" y="6169796"/>
              <a:ext cx="2135459" cy="615558"/>
            </a:xfrm>
            <a:prstGeom prst="flowChartMagneticDisk">
              <a:avLst/>
            </a:prstGeom>
            <a:gradFill flip="none" rotWithShape="1">
              <a:gsLst>
                <a:gs pos="0">
                  <a:srgbClr val="92D050"/>
                </a:gs>
                <a:gs pos="51000">
                  <a:srgbClr val="D4DEFF"/>
                </a:gs>
                <a:gs pos="88000">
                  <a:srgbClr val="92D050"/>
                </a:gs>
                <a:gs pos="100000">
                  <a:srgbClr val="96AB94"/>
                </a:gs>
              </a:gsLst>
              <a:lin ang="10800000" scaled="1"/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glow rad="101600">
                <a:schemeClr val="bg1">
                  <a:lumMod val="65000"/>
                  <a:alpha val="40000"/>
                </a:schemeClr>
              </a:glow>
              <a:innerShdw blurRad="63500" dist="50800" dir="16200000">
                <a:prstClr val="black">
                  <a:alpha val="50000"/>
                </a:prstClr>
              </a:innerShdw>
            </a:effectLst>
            <a:extLst/>
          </p:spPr>
          <p:txBody>
            <a:bodyPr wrap="none" lIns="0" tIns="0" rIns="0" bIns="0"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900" dirty="0" smtClean="0"/>
                <a:t>БД/файловое хранилище</a:t>
              </a:r>
              <a:endParaRPr lang="ru-RU" sz="900" dirty="0"/>
            </a:p>
            <a:p>
              <a:pPr algn="ctr">
                <a:lnSpc>
                  <a:spcPct val="80000"/>
                </a:lnSpc>
                <a:defRPr/>
              </a:pPr>
              <a:r>
                <a:rPr lang="ru-RU" sz="900" dirty="0" smtClean="0"/>
                <a:t>Г/Ф </a:t>
              </a:r>
              <a:r>
                <a:rPr lang="ru-RU" sz="900" dirty="0"/>
                <a:t>основ</a:t>
              </a:r>
            </a:p>
          </p:txBody>
        </p:sp>
      </p:grpSp>
      <p:sp>
        <p:nvSpPr>
          <p:cNvPr id="55" name="Прямоугольник 14"/>
          <p:cNvSpPr>
            <a:spLocks noChangeArrowheads="1"/>
          </p:cNvSpPr>
          <p:nvPr/>
        </p:nvSpPr>
        <p:spPr bwMode="auto">
          <a:xfrm>
            <a:off x="107504" y="72008"/>
            <a:ext cx="9073009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198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База </a:t>
            </a:r>
            <a:r>
              <a:rPr lang="ru-RU" sz="1400" dirty="0">
                <a:solidFill>
                  <a:schemeClr val="bg1"/>
                </a:solidFill>
              </a:rPr>
              <a:t>данных Государственных геологических карт – геолого-картографический ресурс </a:t>
            </a:r>
            <a:r>
              <a:rPr lang="ru-RU" sz="1400" b="1" u="sng" dirty="0" err="1">
                <a:solidFill>
                  <a:schemeClr val="bg1"/>
                </a:solidFill>
              </a:rPr>
              <a:t>геопривязанных</a:t>
            </a:r>
            <a:r>
              <a:rPr lang="ru-RU" sz="1400" b="1" u="sng" dirty="0">
                <a:solidFill>
                  <a:schemeClr val="bg1"/>
                </a:solidFill>
              </a:rPr>
              <a:t> растровых материалов </a:t>
            </a:r>
            <a:r>
              <a:rPr lang="ru-RU" sz="1400" dirty="0">
                <a:solidFill>
                  <a:schemeClr val="bg1"/>
                </a:solidFill>
              </a:rPr>
              <a:t>(Государственные геологические карты масштабов 1:200 000 и 1:1 000 000, гидрогеологические и инженерно-геологические карты масштабов 1:1 000 000 и 1:200 000; полистные геофизические и дистанционные основы Госгеолкарты-1000/3 и Госгеолкарты-200/2</a:t>
            </a:r>
            <a:r>
              <a:rPr lang="ru-RU" sz="1400" i="1" dirty="0"/>
              <a:t>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7" name="Прямоугольник с одним вырезанным скругленным углом 56"/>
          <p:cNvSpPr/>
          <p:nvPr/>
        </p:nvSpPr>
        <p:spPr bwMode="auto">
          <a:xfrm>
            <a:off x="109454" y="2205760"/>
            <a:ext cx="3321634" cy="406551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Макет  НГКИС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sp>
        <p:nvSpPr>
          <p:cNvPr id="16" name="Прямоугольник с одним вырезанным скругленным углом 15"/>
          <p:cNvSpPr/>
          <p:nvPr/>
        </p:nvSpPr>
        <p:spPr bwMode="auto">
          <a:xfrm>
            <a:off x="179512" y="332656"/>
            <a:ext cx="7056784" cy="984111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800" b="1" dirty="0" smtClean="0">
                <a:solidFill>
                  <a:schemeClr val="bg1"/>
                </a:solidFill>
              </a:rPr>
              <a:t>Технология подготовки растровых материалов, их загрузка в  Базу </a:t>
            </a:r>
            <a:r>
              <a:rPr lang="ru-RU" sz="1800" b="1" dirty="0">
                <a:solidFill>
                  <a:schemeClr val="bg1"/>
                </a:solidFill>
              </a:rPr>
              <a:t>данных Государственных геологических </a:t>
            </a:r>
            <a:r>
              <a:rPr lang="ru-RU" sz="1800" b="1" dirty="0" smtClean="0">
                <a:solidFill>
                  <a:schemeClr val="bg1"/>
                </a:solidFill>
              </a:rPr>
              <a:t>карт, публикация в сети интернет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5496" y="1556792"/>
            <a:ext cx="7344816" cy="4968552"/>
            <a:chOff x="539552" y="980728"/>
            <a:chExt cx="7796360" cy="5544616"/>
          </a:xfrm>
        </p:grpSpPr>
        <p:pic>
          <p:nvPicPr>
            <p:cNvPr id="2" name="Picture 2" descr="--Заявка_ГИС-Атлас_плакат_подготовка растра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980728"/>
              <a:ext cx="7796360" cy="5544616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glow rad="203200">
                <a:srgbClr val="002060">
                  <a:alpha val="29000"/>
                </a:srgb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 bwMode="auto">
            <a:xfrm>
              <a:off x="4139952" y="3356992"/>
              <a:ext cx="1080121" cy="997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triangl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7439962" y="772568"/>
            <a:ext cx="1565836" cy="359685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Стрелка углом 4"/>
          <p:cNvSpPr/>
          <p:nvPr/>
        </p:nvSpPr>
        <p:spPr bwMode="auto">
          <a:xfrm rot="16200000" flipV="1">
            <a:off x="7338129" y="4610953"/>
            <a:ext cx="1512168" cy="1308502"/>
          </a:xfrm>
          <a:prstGeom prst="bentArrow">
            <a:avLst>
              <a:gd name="adj1" fmla="val 12362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644450"/>
            <a:ext cx="9214244" cy="240934"/>
            <a:chOff x="0" y="6644450"/>
            <a:chExt cx="9214244" cy="240934"/>
          </a:xfrm>
        </p:grpSpPr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0" y="6644450"/>
              <a:ext cx="9144000" cy="240934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0" y="6668082"/>
              <a:ext cx="9214244" cy="190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lnSpc>
                  <a:spcPct val="80000"/>
                </a:lnSpc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800" b="1" dirty="0">
                  <a:solidFill>
                    <a:schemeClr val="bg1"/>
                  </a:solidFill>
                </a:rPr>
  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28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80513" cy="691356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7175" name="Группа 29"/>
          <p:cNvGrpSpPr>
            <a:grpSpLocks/>
          </p:cNvGrpSpPr>
          <p:nvPr/>
        </p:nvGrpSpPr>
        <p:grpSpPr bwMode="auto">
          <a:xfrm>
            <a:off x="-53975" y="7316788"/>
            <a:ext cx="9180513" cy="277812"/>
            <a:chOff x="0" y="6577850"/>
            <a:chExt cx="9144000" cy="280149"/>
          </a:xfrm>
        </p:grpSpPr>
        <p:sp>
          <p:nvSpPr>
            <p:cNvPr id="7228" name="Rectangle 2"/>
            <p:cNvSpPr>
              <a:spLocks noChangeArrowheads="1"/>
            </p:cNvSpPr>
            <p:nvPr/>
          </p:nvSpPr>
          <p:spPr bwMode="auto">
            <a:xfrm>
              <a:off x="0" y="6577850"/>
              <a:ext cx="9144000" cy="2801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53000"/>
                  </a:schemeClr>
                </a:gs>
                <a:gs pos="100000">
                  <a:srgbClr val="0033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80000"/>
                </a:lnSpc>
              </a:pPr>
              <a:endParaRPr lang="ru-RU"/>
            </a:p>
          </p:txBody>
        </p:sp>
        <p:sp>
          <p:nvSpPr>
            <p:cNvPr id="7229" name="Text Box 8"/>
            <p:cNvSpPr txBox="1">
              <a:spLocks noChangeArrowheads="1"/>
            </p:cNvSpPr>
            <p:nvPr/>
          </p:nvSpPr>
          <p:spPr bwMode="auto">
            <a:xfrm>
              <a:off x="0" y="6577851"/>
              <a:ext cx="9036050" cy="23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900" b="1">
                  <a:solidFill>
                    <a:srgbClr val="003366"/>
                  </a:solidFill>
                  <a:latin typeface="Arial" charset="0"/>
                </a:rPr>
                <a:t>ФГУП «Всероссийский научно-исследовательский институт геологических, геофизических и геохимических систем (ВНИИгеосистем)»</a:t>
              </a:r>
            </a:p>
          </p:txBody>
        </p:sp>
      </p:grpSp>
      <p:pic>
        <p:nvPicPr>
          <p:cNvPr id="4098" name="Picture 2" descr="C:\Users\Viktor_Snezhko\AppData\Local\Microsoft\Windows\Temporary Internet Files\Content.Outlook\44258VMW\Сним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0232"/>
            <a:ext cx="6048672" cy="540314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203200">
              <a:srgbClr val="002060">
                <a:alpha val="29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с одним вырезанным скругленным углом 15"/>
          <p:cNvSpPr/>
          <p:nvPr/>
        </p:nvSpPr>
        <p:spPr bwMode="auto">
          <a:xfrm>
            <a:off x="179512" y="222215"/>
            <a:ext cx="8568952" cy="1118553"/>
          </a:xfrm>
          <a:prstGeom prst="snipRoundRect">
            <a:avLst>
              <a:gd name="adj1" fmla="val 16667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LoadRastr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</a:t>
            </a:r>
          </a:p>
          <a:p>
            <a:pPr>
              <a:lnSpc>
                <a:spcPts val="1920"/>
              </a:lnSpc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Программный комплекс предназначенный для загрузки растровых материалов  (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геопривязанных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полотен карт и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зарамочного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оформления) и объяснительных записок в  БД </a:t>
            </a:r>
            <a:r>
              <a:rPr lang="ru-RU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Госгеолкарт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с одним вырезанным скругленным углом 16"/>
          <p:cNvSpPr/>
          <p:nvPr/>
        </p:nvSpPr>
        <p:spPr bwMode="auto">
          <a:xfrm>
            <a:off x="6454584" y="1196752"/>
            <a:ext cx="2933989" cy="939832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1. Позволяет операторам локальных баз данных управлять загрузкой материалов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с одним вырезанным скругленным углом 17"/>
          <p:cNvSpPr/>
          <p:nvPr/>
        </p:nvSpPr>
        <p:spPr bwMode="auto">
          <a:xfrm>
            <a:off x="6454584" y="2579060"/>
            <a:ext cx="2933989" cy="729520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>
                <a:solidFill>
                  <a:schemeClr val="bg1"/>
                </a:solidFill>
              </a:rPr>
              <a:t>2. </a:t>
            </a:r>
            <a:r>
              <a:rPr lang="ru-RU" sz="1600" dirty="0" smtClean="0">
                <a:solidFill>
                  <a:schemeClr val="bg1"/>
                </a:solidFill>
              </a:rPr>
              <a:t>Выполняет </a:t>
            </a:r>
            <a:r>
              <a:rPr lang="ru-RU" sz="1600" dirty="0" err="1" smtClean="0">
                <a:solidFill>
                  <a:schemeClr val="bg1"/>
                </a:solidFill>
              </a:rPr>
              <a:t>валидацию</a:t>
            </a:r>
            <a:r>
              <a:rPr lang="ru-RU" sz="1600" dirty="0" smtClean="0">
                <a:solidFill>
                  <a:schemeClr val="bg1"/>
                </a:solidFill>
              </a:rPr>
              <a:t> загружаемых материалов на соответствие требованиям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с одним вырезанным скругленным углом 19"/>
          <p:cNvSpPr/>
          <p:nvPr/>
        </p:nvSpPr>
        <p:spPr bwMode="auto">
          <a:xfrm>
            <a:off x="6454584" y="3751056"/>
            <a:ext cx="2797936" cy="1150144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3. Обеспечивает ведение 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учета загруженных 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материалов, формирование </a:t>
            </a:r>
            <a:r>
              <a:rPr lang="ru-RU" sz="1600" dirty="0">
                <a:solidFill>
                  <a:schemeClr val="bg1"/>
                </a:solidFill>
              </a:rPr>
              <a:t>и редактирование метаданных</a:t>
            </a:r>
          </a:p>
        </p:txBody>
      </p:sp>
      <p:sp>
        <p:nvSpPr>
          <p:cNvPr id="24" name="Прямоугольник с одним вырезанным скругленным углом 23"/>
          <p:cNvSpPr/>
          <p:nvPr/>
        </p:nvSpPr>
        <p:spPr bwMode="auto">
          <a:xfrm>
            <a:off x="6454584" y="5674423"/>
            <a:ext cx="3013960" cy="939832"/>
          </a:xfrm>
          <a:prstGeom prst="snipRoundRect">
            <a:avLst>
              <a:gd name="adj1" fmla="val 22958"/>
              <a:gd name="adj2" fmla="val 23397"/>
            </a:avLst>
          </a:prstGeom>
          <a:noFill/>
          <a:ln w="12700"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4. Позволяет проводить визуальный контроль загружаемых растровых материалов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3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для МГК33">
  <a:themeElements>
    <a:clrScheme name="шаблон для МГК3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для МГК3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шаблон для МГК3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для МГК3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для МГК3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56841</TotalTime>
  <Words>1964</Words>
  <Application>Microsoft Office PowerPoint</Application>
  <PresentationFormat>Экран (4:3)</PresentationFormat>
  <Paragraphs>200</Paragraphs>
  <Slides>19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шаблон для МГК33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SMG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интегрированной базы данных растровых Государственных геологических карт Российской Федерации</dc:title>
  <dc:creator>BGV</dc:creator>
  <cp:lastModifiedBy>Снежко Виктор Викторович</cp:lastModifiedBy>
  <cp:revision>916</cp:revision>
  <cp:lastPrinted>2015-04-06T15:02:18Z</cp:lastPrinted>
  <dcterms:created xsi:type="dcterms:W3CDTF">2008-05-09T15:01:28Z</dcterms:created>
  <dcterms:modified xsi:type="dcterms:W3CDTF">2015-04-14T08:54:09Z</dcterms:modified>
</cp:coreProperties>
</file>