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0" r:id="rId2"/>
  </p:sldMasterIdLst>
  <p:notesMasterIdLst>
    <p:notesMasterId r:id="rId36"/>
  </p:notesMasterIdLst>
  <p:sldIdLst>
    <p:sldId id="256" r:id="rId3"/>
    <p:sldId id="310" r:id="rId4"/>
    <p:sldId id="312" r:id="rId5"/>
    <p:sldId id="311" r:id="rId6"/>
    <p:sldId id="320" r:id="rId7"/>
    <p:sldId id="327" r:id="rId8"/>
    <p:sldId id="328" r:id="rId9"/>
    <p:sldId id="265" r:id="rId10"/>
    <p:sldId id="313" r:id="rId11"/>
    <p:sldId id="275" r:id="rId12"/>
    <p:sldId id="321" r:id="rId13"/>
    <p:sldId id="279" r:id="rId14"/>
    <p:sldId id="270" r:id="rId15"/>
    <p:sldId id="314" r:id="rId16"/>
    <p:sldId id="324" r:id="rId17"/>
    <p:sldId id="319" r:id="rId18"/>
    <p:sldId id="337" r:id="rId19"/>
    <p:sldId id="329" r:id="rId20"/>
    <p:sldId id="260" r:id="rId21"/>
    <p:sldId id="330" r:id="rId22"/>
    <p:sldId id="331" r:id="rId23"/>
    <p:sldId id="332" r:id="rId24"/>
    <p:sldId id="306" r:id="rId25"/>
    <p:sldId id="318" r:id="rId26"/>
    <p:sldId id="325" r:id="rId27"/>
    <p:sldId id="268" r:id="rId28"/>
    <p:sldId id="333" r:id="rId29"/>
    <p:sldId id="323" r:id="rId30"/>
    <p:sldId id="336" r:id="rId31"/>
    <p:sldId id="267" r:id="rId32"/>
    <p:sldId id="326" r:id="rId33"/>
    <p:sldId id="272" r:id="rId34"/>
    <p:sldId id="259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0A1"/>
    <a:srgbClr val="99FFCC"/>
    <a:srgbClr val="EDBAA5"/>
    <a:srgbClr val="7AB2A9"/>
    <a:srgbClr val="497F76"/>
    <a:srgbClr val="7FA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261" autoAdjust="0"/>
    <p:restoredTop sz="96586" autoAdjust="0"/>
  </p:normalViewPr>
  <p:slideViewPr>
    <p:cSldViewPr showGuides="1">
      <p:cViewPr varScale="1">
        <p:scale>
          <a:sx n="112" d="100"/>
          <a:sy n="112" d="100"/>
        </p:scale>
        <p:origin x="1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1056;&#1072;&#1073;&#1086;&#1095;&#1072;&#1103;\&#1057;&#1054;&#1042;&#1082;&#1072;&#1088;&#1090;&#1099;\&#1050;&#1086;&#1087;&#1080;&#1103;%20&#1048;&#1085;&#1092;&#1086;&#1088;&#1084;&#1072;&#1094;&#1080;&#1103;%20&#1087;&#1086;%20&#1057;&#1051;%201_200%20(&#1080;&#1079;&#1084;&#1077;&#1085;&#1077;&#1085;&#1085;&#1072;&#1103;).xls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1056;&#1072;&#1073;&#1086;&#1095;&#1072;&#1103;\&#1057;&#1054;&#1042;&#1082;&#1072;&#1088;&#1090;&#1099;\&#1048;&#1085;&#1092;&#1086;&#1088;&#1084;&#1072;&#1094;&#1080;&#1103;%20&#1057;%20&#1051;%201000000-&#1082;&#1088;&#1072;&#1090;&#1082;&#1072;&#1103;.xls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2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1056;&#1072;&#1073;&#1086;&#1095;&#1072;&#1103;\&#1057;&#1054;&#1042;&#1082;&#1072;&#1088;&#1090;&#1099;\&#1048;&#1085;&#1092;&#1086;&#1088;&#1084;&#1072;&#1094;&#1080;&#1103;%20&#1057;%20&#1051;%201000000-&#1082;&#1088;&#1072;&#1090;&#1082;&#1072;&#1103;.xls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1056;&#1072;&#1073;&#1086;&#1095;&#1072;&#1103;\&#1057;&#1054;&#1042;&#1082;&#1072;&#1088;&#1090;&#1099;\&#1050;&#1086;&#1087;&#1080;&#1103;%20&#1048;&#1085;&#1092;&#1086;&#1088;&#1084;&#1072;&#1094;&#1080;&#1103;%20&#1087;&#1086;%20&#1057;&#1051;%201_200%20(&#1080;&#1079;&#1084;&#1077;&#1085;&#1077;&#1085;&#1085;&#1072;&#1103;).xls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2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rgbClr val="002060"/>
            </a:solidFill>
            <a:ln>
              <a:noFill/>
            </a:ln>
            <a:effectLst/>
          </c:spPr>
          <c:invertIfNegative val="0"/>
          <c:cat>
            <c:numRef>
              <c:f>'Копия Основы'!$M$1:$M$16</c:f>
              <c:numCache>
                <c:formatCode>General</c:formatCode>
                <c:ptCount val="16"/>
                <c:pt idx="0">
                  <c:v>1994</c:v>
                </c:pt>
                <c:pt idx="1">
                  <c:v>1995</c:v>
                </c:pt>
                <c:pt idx="2" formatCode="m/d/yyyy">
                  <c:v>1996</c:v>
                </c:pt>
                <c:pt idx="3">
                  <c:v>1997</c:v>
                </c:pt>
                <c:pt idx="4">
                  <c:v>1998</c:v>
                </c:pt>
                <c:pt idx="5">
                  <c:v>1999</c:v>
                </c:pt>
                <c:pt idx="6">
                  <c:v>2000</c:v>
                </c:pt>
                <c:pt idx="7">
                  <c:v>2001</c:v>
                </c:pt>
                <c:pt idx="8">
                  <c:v>2002</c:v>
                </c:pt>
                <c:pt idx="9">
                  <c:v>2003</c:v>
                </c:pt>
                <c:pt idx="10" formatCode="m/d/yyyy">
                  <c:v>2004</c:v>
                </c:pt>
                <c:pt idx="11" formatCode="m/d/yyyy">
                  <c:v>2005</c:v>
                </c:pt>
                <c:pt idx="12" formatCode="m/d/yyyy">
                  <c:v>2006</c:v>
                </c:pt>
                <c:pt idx="13">
                  <c:v>2007</c:v>
                </c:pt>
                <c:pt idx="14">
                  <c:v>2008</c:v>
                </c:pt>
                <c:pt idx="15">
                  <c:v>2009</c:v>
                </c:pt>
              </c:numCache>
            </c:numRef>
          </c:cat>
          <c:val>
            <c:numRef>
              <c:f>'Копия Основы'!$N$1:$N$16</c:f>
              <c:numCache>
                <c:formatCode>General</c:formatCode>
                <c:ptCount val="16"/>
                <c:pt idx="0">
                  <c:v>4</c:v>
                </c:pt>
                <c:pt idx="1">
                  <c:v>0</c:v>
                </c:pt>
                <c:pt idx="2">
                  <c:v>1</c:v>
                </c:pt>
                <c:pt idx="3">
                  <c:v>8</c:v>
                </c:pt>
                <c:pt idx="4">
                  <c:v>16</c:v>
                </c:pt>
                <c:pt idx="5">
                  <c:v>36</c:v>
                </c:pt>
                <c:pt idx="6">
                  <c:v>15</c:v>
                </c:pt>
                <c:pt idx="7">
                  <c:v>2</c:v>
                </c:pt>
                <c:pt idx="8">
                  <c:v>4</c:v>
                </c:pt>
                <c:pt idx="9">
                  <c:v>3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2</c:v>
                </c:pt>
              </c:numCache>
            </c:numRef>
          </c:val>
        </c:ser>
        <c:ser>
          <c:idx val="1"/>
          <c:order val="1"/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numRef>
              <c:f>'Копия Основы'!$M$1:$M$16</c:f>
              <c:numCache>
                <c:formatCode>General</c:formatCode>
                <c:ptCount val="16"/>
                <c:pt idx="0">
                  <c:v>1994</c:v>
                </c:pt>
                <c:pt idx="1">
                  <c:v>1995</c:v>
                </c:pt>
                <c:pt idx="2" formatCode="m/d/yyyy">
                  <c:v>1996</c:v>
                </c:pt>
                <c:pt idx="3">
                  <c:v>1997</c:v>
                </c:pt>
                <c:pt idx="4">
                  <c:v>1998</c:v>
                </c:pt>
                <c:pt idx="5">
                  <c:v>1999</c:v>
                </c:pt>
                <c:pt idx="6">
                  <c:v>2000</c:v>
                </c:pt>
                <c:pt idx="7">
                  <c:v>2001</c:v>
                </c:pt>
                <c:pt idx="8">
                  <c:v>2002</c:v>
                </c:pt>
                <c:pt idx="9">
                  <c:v>2003</c:v>
                </c:pt>
                <c:pt idx="10" formatCode="m/d/yyyy">
                  <c:v>2004</c:v>
                </c:pt>
                <c:pt idx="11" formatCode="m/d/yyyy">
                  <c:v>2005</c:v>
                </c:pt>
                <c:pt idx="12" formatCode="m/d/yyyy">
                  <c:v>2006</c:v>
                </c:pt>
                <c:pt idx="13">
                  <c:v>2007</c:v>
                </c:pt>
                <c:pt idx="14">
                  <c:v>2008</c:v>
                </c:pt>
                <c:pt idx="15">
                  <c:v>2009</c:v>
                </c:pt>
              </c:numCache>
            </c:numRef>
          </c:cat>
          <c:val>
            <c:numRef>
              <c:f>'Копия Основы'!$O$1:$O$16</c:f>
              <c:numCache>
                <c:formatCode>General</c:formatCode>
                <c:ptCount val="1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</c:v>
                </c:pt>
                <c:pt idx="6">
                  <c:v>2</c:v>
                </c:pt>
                <c:pt idx="7">
                  <c:v>1</c:v>
                </c:pt>
                <c:pt idx="8">
                  <c:v>4</c:v>
                </c:pt>
                <c:pt idx="9">
                  <c:v>1</c:v>
                </c:pt>
                <c:pt idx="10">
                  <c:v>2</c:v>
                </c:pt>
                <c:pt idx="11">
                  <c:v>4</c:v>
                </c:pt>
                <c:pt idx="12">
                  <c:v>1</c:v>
                </c:pt>
                <c:pt idx="13">
                  <c:v>0</c:v>
                </c:pt>
                <c:pt idx="14">
                  <c:v>1</c:v>
                </c:pt>
                <c:pt idx="15">
                  <c:v>4</c:v>
                </c:pt>
              </c:numCache>
            </c:numRef>
          </c:val>
        </c:ser>
        <c:ser>
          <c:idx val="2"/>
          <c:order val="2"/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numRef>
              <c:f>'Копия Основы'!$M$1:$M$16</c:f>
              <c:numCache>
                <c:formatCode>General</c:formatCode>
                <c:ptCount val="16"/>
                <c:pt idx="0">
                  <c:v>1994</c:v>
                </c:pt>
                <c:pt idx="1">
                  <c:v>1995</c:v>
                </c:pt>
                <c:pt idx="2" formatCode="m/d/yyyy">
                  <c:v>1996</c:v>
                </c:pt>
                <c:pt idx="3">
                  <c:v>1997</c:v>
                </c:pt>
                <c:pt idx="4">
                  <c:v>1998</c:v>
                </c:pt>
                <c:pt idx="5">
                  <c:v>1999</c:v>
                </c:pt>
                <c:pt idx="6">
                  <c:v>2000</c:v>
                </c:pt>
                <c:pt idx="7">
                  <c:v>2001</c:v>
                </c:pt>
                <c:pt idx="8">
                  <c:v>2002</c:v>
                </c:pt>
                <c:pt idx="9">
                  <c:v>2003</c:v>
                </c:pt>
                <c:pt idx="10" formatCode="m/d/yyyy">
                  <c:v>2004</c:v>
                </c:pt>
                <c:pt idx="11" formatCode="m/d/yyyy">
                  <c:v>2005</c:v>
                </c:pt>
                <c:pt idx="12" formatCode="m/d/yyyy">
                  <c:v>2006</c:v>
                </c:pt>
                <c:pt idx="13">
                  <c:v>2007</c:v>
                </c:pt>
                <c:pt idx="14">
                  <c:v>2008</c:v>
                </c:pt>
                <c:pt idx="15">
                  <c:v>2009</c:v>
                </c:pt>
              </c:numCache>
            </c:numRef>
          </c:cat>
          <c:val>
            <c:numRef>
              <c:f>'Копия Основы'!$P$1:$P$16</c:f>
              <c:numCache>
                <c:formatCode>General</c:formatCode>
                <c:ptCount val="1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1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1"/>
        <c:overlap val="100"/>
        <c:axId val="272686408"/>
        <c:axId val="272686016"/>
      </c:barChart>
      <c:catAx>
        <c:axId val="2726864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2686016"/>
        <c:crosses val="autoZero"/>
        <c:auto val="1"/>
        <c:lblAlgn val="ctr"/>
        <c:lblOffset val="100"/>
        <c:noMultiLvlLbl val="0"/>
      </c:catAx>
      <c:valAx>
        <c:axId val="272686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2686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20000"/>
        <a:lumOff val="80000"/>
      </a:schemeClr>
    </a:solidFill>
    <a:ln>
      <a:solidFill>
        <a:schemeClr val="tx1"/>
      </a:solidFill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'Лист 04'!$A$1:$A$16</c:f>
              <c:numCache>
                <c:formatCode>General</c:formatCode>
                <c:ptCount val="16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</c:numCache>
            </c:numRef>
          </c:cat>
          <c:val>
            <c:numRef>
              <c:f>'Лист 04'!$B$1:$B$16</c:f>
              <c:numCache>
                <c:formatCode>General</c:formatCode>
                <c:ptCount val="16"/>
                <c:pt idx="0">
                  <c:v>0</c:v>
                </c:pt>
                <c:pt idx="1">
                  <c:v>0</c:v>
                </c:pt>
                <c:pt idx="2">
                  <c:v>3</c:v>
                </c:pt>
                <c:pt idx="3">
                  <c:v>4</c:v>
                </c:pt>
                <c:pt idx="4">
                  <c:v>2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2</c:v>
                </c:pt>
                <c:pt idx="9">
                  <c:v>0</c:v>
                </c:pt>
                <c:pt idx="10">
                  <c:v>1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numRef>
              <c:f>'Лист 04'!$A$1:$A$16</c:f>
              <c:numCache>
                <c:formatCode>General</c:formatCode>
                <c:ptCount val="16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</c:numCache>
            </c:numRef>
          </c:cat>
          <c:val>
            <c:numRef>
              <c:f>'Лист 04'!$C$1:$C$16</c:f>
              <c:numCache>
                <c:formatCode>General</c:formatCode>
                <c:ptCount val="1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2</c:v>
                </c:pt>
                <c:pt idx="8">
                  <c:v>4</c:v>
                </c:pt>
                <c:pt idx="10">
                  <c:v>1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</c:ser>
        <c:ser>
          <c:idx val="2"/>
          <c:order val="2"/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numRef>
              <c:f>'Лист 04'!$A$1:$A$16</c:f>
              <c:numCache>
                <c:formatCode>General</c:formatCode>
                <c:ptCount val="16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</c:numCache>
            </c:numRef>
          </c:cat>
          <c:val>
            <c:numRef>
              <c:f>'Лист 04'!$D$1:$D$16</c:f>
              <c:numCache>
                <c:formatCode>General</c:formatCode>
                <c:ptCount val="1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2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4"/>
        <c:overlap val="100"/>
        <c:axId val="272685624"/>
        <c:axId val="272686800"/>
      </c:barChart>
      <c:catAx>
        <c:axId val="272685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2686800"/>
        <c:crosses val="autoZero"/>
        <c:auto val="1"/>
        <c:lblAlgn val="ctr"/>
        <c:lblOffset val="100"/>
        <c:noMultiLvlLbl val="0"/>
      </c:catAx>
      <c:valAx>
        <c:axId val="272686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2685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20000"/>
        <a:lumOff val="80000"/>
      </a:schemeClr>
    </a:solidFill>
    <a:ln>
      <a:solidFill>
        <a:schemeClr val="tx1"/>
      </a:solidFill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03028999991678E-2"/>
          <c:y val="3.5654819663113485E-2"/>
          <c:w val="0.94180519302415167"/>
          <c:h val="0.8855048856585201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2060"/>
            </a:solidFill>
            <a:ln>
              <a:noFill/>
            </a:ln>
            <a:effectLst/>
          </c:spPr>
          <c:invertIfNegative val="0"/>
          <c:cat>
            <c:numRef>
              <c:f>Лист1!$U$1:$U$43</c:f>
              <c:numCache>
                <c:formatCode>General</c:formatCode>
                <c:ptCount val="43"/>
                <c:pt idx="0">
                  <c:v>1954</c:v>
                </c:pt>
                <c:pt idx="1">
                  <c:v>1956</c:v>
                </c:pt>
                <c:pt idx="2">
                  <c:v>1957</c:v>
                </c:pt>
                <c:pt idx="3">
                  <c:v>1960</c:v>
                </c:pt>
                <c:pt idx="4">
                  <c:v>1962</c:v>
                </c:pt>
                <c:pt idx="5">
                  <c:v>1963</c:v>
                </c:pt>
                <c:pt idx="6">
                  <c:v>1964</c:v>
                </c:pt>
                <c:pt idx="7">
                  <c:v>1965</c:v>
                </c:pt>
                <c:pt idx="8">
                  <c:v>1966</c:v>
                </c:pt>
                <c:pt idx="9">
                  <c:v>1967</c:v>
                </c:pt>
                <c:pt idx="10">
                  <c:v>1968</c:v>
                </c:pt>
                <c:pt idx="11">
                  <c:v>1975</c:v>
                </c:pt>
                <c:pt idx="12">
                  <c:v>1976</c:v>
                </c:pt>
                <c:pt idx="13">
                  <c:v>1978</c:v>
                </c:pt>
                <c:pt idx="14">
                  <c:v>1979</c:v>
                </c:pt>
                <c:pt idx="15">
                  <c:v>1981</c:v>
                </c:pt>
                <c:pt idx="16">
                  <c:v>1983</c:v>
                </c:pt>
                <c:pt idx="17">
                  <c:v>1984</c:v>
                </c:pt>
                <c:pt idx="18">
                  <c:v>1985</c:v>
                </c:pt>
                <c:pt idx="19">
                  <c:v>1988</c:v>
                </c:pt>
                <c:pt idx="20">
                  <c:v>1989</c:v>
                </c:pt>
                <c:pt idx="21">
                  <c:v>1990</c:v>
                </c:pt>
                <c:pt idx="22">
                  <c:v>1991</c:v>
                </c:pt>
                <c:pt idx="23">
                  <c:v>1993</c:v>
                </c:pt>
                <c:pt idx="24">
                  <c:v>1994</c:v>
                </c:pt>
                <c:pt idx="25">
                  <c:v>1995</c:v>
                </c:pt>
                <c:pt idx="26">
                  <c:v>1996</c:v>
                </c:pt>
                <c:pt idx="27">
                  <c:v>1997</c:v>
                </c:pt>
                <c:pt idx="28">
                  <c:v>1998</c:v>
                </c:pt>
                <c:pt idx="29">
                  <c:v>1999</c:v>
                </c:pt>
                <c:pt idx="30">
                  <c:v>2000</c:v>
                </c:pt>
                <c:pt idx="31">
                  <c:v>2001</c:v>
                </c:pt>
                <c:pt idx="32">
                  <c:v>2002</c:v>
                </c:pt>
                <c:pt idx="33">
                  <c:v>2003</c:v>
                </c:pt>
                <c:pt idx="34">
                  <c:v>2004</c:v>
                </c:pt>
                <c:pt idx="35">
                  <c:v>2005</c:v>
                </c:pt>
                <c:pt idx="36">
                  <c:v>2006</c:v>
                </c:pt>
                <c:pt idx="37">
                  <c:v>2009</c:v>
                </c:pt>
                <c:pt idx="38">
                  <c:v>2011</c:v>
                </c:pt>
                <c:pt idx="39">
                  <c:v>2012</c:v>
                </c:pt>
                <c:pt idx="40">
                  <c:v>2013</c:v>
                </c:pt>
                <c:pt idx="41">
                  <c:v>2014</c:v>
                </c:pt>
                <c:pt idx="42">
                  <c:v>2015</c:v>
                </c:pt>
              </c:numCache>
            </c:numRef>
          </c:cat>
          <c:val>
            <c:numRef>
              <c:f>Лист1!$V$1:$V$43</c:f>
              <c:numCache>
                <c:formatCode>General</c:formatCode>
                <c:ptCount val="43"/>
                <c:pt idx="0">
                  <c:v>1</c:v>
                </c:pt>
                <c:pt idx="1">
                  <c:v>5</c:v>
                </c:pt>
                <c:pt idx="2">
                  <c:v>3</c:v>
                </c:pt>
                <c:pt idx="3">
                  <c:v>15</c:v>
                </c:pt>
                <c:pt idx="4">
                  <c:v>18</c:v>
                </c:pt>
                <c:pt idx="5">
                  <c:v>8</c:v>
                </c:pt>
                <c:pt idx="6">
                  <c:v>12</c:v>
                </c:pt>
                <c:pt idx="7">
                  <c:v>17</c:v>
                </c:pt>
                <c:pt idx="8">
                  <c:v>18</c:v>
                </c:pt>
                <c:pt idx="9">
                  <c:v>1</c:v>
                </c:pt>
                <c:pt idx="10">
                  <c:v>8</c:v>
                </c:pt>
                <c:pt idx="11">
                  <c:v>19</c:v>
                </c:pt>
                <c:pt idx="12">
                  <c:v>1</c:v>
                </c:pt>
                <c:pt idx="13">
                  <c:v>19</c:v>
                </c:pt>
                <c:pt idx="14">
                  <c:v>17</c:v>
                </c:pt>
                <c:pt idx="15">
                  <c:v>17</c:v>
                </c:pt>
                <c:pt idx="16">
                  <c:v>5</c:v>
                </c:pt>
                <c:pt idx="17">
                  <c:v>3</c:v>
                </c:pt>
                <c:pt idx="18">
                  <c:v>4</c:v>
                </c:pt>
                <c:pt idx="19">
                  <c:v>11</c:v>
                </c:pt>
                <c:pt idx="20">
                  <c:v>18</c:v>
                </c:pt>
                <c:pt idx="21">
                  <c:v>2</c:v>
                </c:pt>
                <c:pt idx="22">
                  <c:v>40</c:v>
                </c:pt>
                <c:pt idx="23">
                  <c:v>4</c:v>
                </c:pt>
                <c:pt idx="24">
                  <c:v>6</c:v>
                </c:pt>
                <c:pt idx="25">
                  <c:v>1</c:v>
                </c:pt>
                <c:pt idx="26">
                  <c:v>1</c:v>
                </c:pt>
                <c:pt idx="27">
                  <c:v>2</c:v>
                </c:pt>
                <c:pt idx="28">
                  <c:v>2</c:v>
                </c:pt>
                <c:pt idx="29">
                  <c:v>1</c:v>
                </c:pt>
                <c:pt idx="30">
                  <c:v>8</c:v>
                </c:pt>
                <c:pt idx="31">
                  <c:v>3</c:v>
                </c:pt>
                <c:pt idx="32">
                  <c:v>2</c:v>
                </c:pt>
                <c:pt idx="33">
                  <c:v>15</c:v>
                </c:pt>
                <c:pt idx="34">
                  <c:v>6</c:v>
                </c:pt>
                <c:pt idx="35">
                  <c:v>3</c:v>
                </c:pt>
                <c:pt idx="36">
                  <c:v>1</c:v>
                </c:pt>
                <c:pt idx="37">
                  <c:v>1</c:v>
                </c:pt>
                <c:pt idx="38">
                  <c:v>2</c:v>
                </c:pt>
                <c:pt idx="39">
                  <c:v>3</c:v>
                </c:pt>
                <c:pt idx="40">
                  <c:v>6</c:v>
                </c:pt>
                <c:pt idx="41">
                  <c:v>6</c:v>
                </c:pt>
                <c:pt idx="4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3"/>
        <c:overlap val="19"/>
        <c:axId val="274407856"/>
        <c:axId val="274408248"/>
      </c:barChart>
      <c:catAx>
        <c:axId val="274407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4408248"/>
        <c:crosses val="autoZero"/>
        <c:auto val="1"/>
        <c:lblAlgn val="ctr"/>
        <c:lblOffset val="100"/>
        <c:noMultiLvlLbl val="0"/>
      </c:catAx>
      <c:valAx>
        <c:axId val="274408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4407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'Лист 04'!$A$1:$A$16</c:f>
              <c:numCache>
                <c:formatCode>General</c:formatCode>
                <c:ptCount val="16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</c:numCache>
            </c:numRef>
          </c:cat>
          <c:val>
            <c:numRef>
              <c:f>'Лист 04'!$B$1:$B$16</c:f>
              <c:numCache>
                <c:formatCode>General</c:formatCode>
                <c:ptCount val="16"/>
                <c:pt idx="0">
                  <c:v>0</c:v>
                </c:pt>
                <c:pt idx="1">
                  <c:v>0</c:v>
                </c:pt>
                <c:pt idx="2">
                  <c:v>3</c:v>
                </c:pt>
                <c:pt idx="3">
                  <c:v>4</c:v>
                </c:pt>
                <c:pt idx="4">
                  <c:v>2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2</c:v>
                </c:pt>
                <c:pt idx="9">
                  <c:v>0</c:v>
                </c:pt>
                <c:pt idx="10">
                  <c:v>1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numRef>
              <c:f>'Лист 04'!$A$1:$A$16</c:f>
              <c:numCache>
                <c:formatCode>General</c:formatCode>
                <c:ptCount val="16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</c:numCache>
            </c:numRef>
          </c:cat>
          <c:val>
            <c:numRef>
              <c:f>'Лист 04'!$C$1:$C$16</c:f>
              <c:numCache>
                <c:formatCode>General</c:formatCode>
                <c:ptCount val="1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2</c:v>
                </c:pt>
                <c:pt idx="8">
                  <c:v>4</c:v>
                </c:pt>
                <c:pt idx="10">
                  <c:v>1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</c:ser>
        <c:ser>
          <c:idx val="2"/>
          <c:order val="2"/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numRef>
              <c:f>'Лист 04'!$A$1:$A$16</c:f>
              <c:numCache>
                <c:formatCode>General</c:formatCode>
                <c:ptCount val="16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</c:numCache>
            </c:numRef>
          </c:cat>
          <c:val>
            <c:numRef>
              <c:f>'Лист 04'!$D$1:$D$16</c:f>
              <c:numCache>
                <c:formatCode>General</c:formatCode>
                <c:ptCount val="1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2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4"/>
        <c:overlap val="100"/>
        <c:axId val="274409032"/>
        <c:axId val="274409424"/>
      </c:barChart>
      <c:catAx>
        <c:axId val="274409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4409424"/>
        <c:crosses val="autoZero"/>
        <c:auto val="1"/>
        <c:lblAlgn val="ctr"/>
        <c:lblOffset val="100"/>
        <c:noMultiLvlLbl val="0"/>
      </c:catAx>
      <c:valAx>
        <c:axId val="274409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4409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'Копия Основы'!$M$1:$M$16</c:f>
              <c:numCache>
                <c:formatCode>General</c:formatCode>
                <c:ptCount val="16"/>
                <c:pt idx="0">
                  <c:v>1994</c:v>
                </c:pt>
                <c:pt idx="1">
                  <c:v>1995</c:v>
                </c:pt>
                <c:pt idx="2" formatCode="m/d/yyyy">
                  <c:v>1996</c:v>
                </c:pt>
                <c:pt idx="3">
                  <c:v>1997</c:v>
                </c:pt>
                <c:pt idx="4">
                  <c:v>1998</c:v>
                </c:pt>
                <c:pt idx="5">
                  <c:v>1999</c:v>
                </c:pt>
                <c:pt idx="6">
                  <c:v>2000</c:v>
                </c:pt>
                <c:pt idx="7">
                  <c:v>2001</c:v>
                </c:pt>
                <c:pt idx="8">
                  <c:v>2002</c:v>
                </c:pt>
                <c:pt idx="9">
                  <c:v>2003</c:v>
                </c:pt>
                <c:pt idx="10" formatCode="m/d/yyyy">
                  <c:v>2004</c:v>
                </c:pt>
                <c:pt idx="11" formatCode="m/d/yyyy">
                  <c:v>2005</c:v>
                </c:pt>
                <c:pt idx="12" formatCode="m/d/yyyy">
                  <c:v>2006</c:v>
                </c:pt>
                <c:pt idx="13">
                  <c:v>2007</c:v>
                </c:pt>
                <c:pt idx="14">
                  <c:v>2008</c:v>
                </c:pt>
                <c:pt idx="15">
                  <c:v>2009</c:v>
                </c:pt>
              </c:numCache>
            </c:numRef>
          </c:cat>
          <c:val>
            <c:numRef>
              <c:f>'Копия Основы'!$N$1:$N$16</c:f>
              <c:numCache>
                <c:formatCode>General</c:formatCode>
                <c:ptCount val="16"/>
                <c:pt idx="0">
                  <c:v>4</c:v>
                </c:pt>
                <c:pt idx="1">
                  <c:v>0</c:v>
                </c:pt>
                <c:pt idx="2">
                  <c:v>1</c:v>
                </c:pt>
                <c:pt idx="3">
                  <c:v>8</c:v>
                </c:pt>
                <c:pt idx="4">
                  <c:v>16</c:v>
                </c:pt>
                <c:pt idx="5">
                  <c:v>36</c:v>
                </c:pt>
                <c:pt idx="6">
                  <c:v>15</c:v>
                </c:pt>
                <c:pt idx="7">
                  <c:v>2</c:v>
                </c:pt>
                <c:pt idx="8">
                  <c:v>4</c:v>
                </c:pt>
                <c:pt idx="9">
                  <c:v>3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2</c:v>
                </c:pt>
              </c:numCache>
            </c:numRef>
          </c:val>
        </c:ser>
        <c:ser>
          <c:idx val="1"/>
          <c:order val="1"/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numRef>
              <c:f>'Копия Основы'!$M$1:$M$16</c:f>
              <c:numCache>
                <c:formatCode>General</c:formatCode>
                <c:ptCount val="16"/>
                <c:pt idx="0">
                  <c:v>1994</c:v>
                </c:pt>
                <c:pt idx="1">
                  <c:v>1995</c:v>
                </c:pt>
                <c:pt idx="2" formatCode="m/d/yyyy">
                  <c:v>1996</c:v>
                </c:pt>
                <c:pt idx="3">
                  <c:v>1997</c:v>
                </c:pt>
                <c:pt idx="4">
                  <c:v>1998</c:v>
                </c:pt>
                <c:pt idx="5">
                  <c:v>1999</c:v>
                </c:pt>
                <c:pt idx="6">
                  <c:v>2000</c:v>
                </c:pt>
                <c:pt idx="7">
                  <c:v>2001</c:v>
                </c:pt>
                <c:pt idx="8">
                  <c:v>2002</c:v>
                </c:pt>
                <c:pt idx="9">
                  <c:v>2003</c:v>
                </c:pt>
                <c:pt idx="10" formatCode="m/d/yyyy">
                  <c:v>2004</c:v>
                </c:pt>
                <c:pt idx="11" formatCode="m/d/yyyy">
                  <c:v>2005</c:v>
                </c:pt>
                <c:pt idx="12" formatCode="m/d/yyyy">
                  <c:v>2006</c:v>
                </c:pt>
                <c:pt idx="13">
                  <c:v>2007</c:v>
                </c:pt>
                <c:pt idx="14">
                  <c:v>2008</c:v>
                </c:pt>
                <c:pt idx="15">
                  <c:v>2009</c:v>
                </c:pt>
              </c:numCache>
            </c:numRef>
          </c:cat>
          <c:val>
            <c:numRef>
              <c:f>'Копия Основы'!$O$1:$O$16</c:f>
              <c:numCache>
                <c:formatCode>General</c:formatCode>
                <c:ptCount val="1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</c:v>
                </c:pt>
                <c:pt idx="6">
                  <c:v>2</c:v>
                </c:pt>
                <c:pt idx="7">
                  <c:v>1</c:v>
                </c:pt>
                <c:pt idx="8">
                  <c:v>4</c:v>
                </c:pt>
                <c:pt idx="9">
                  <c:v>1</c:v>
                </c:pt>
                <c:pt idx="10">
                  <c:v>2</c:v>
                </c:pt>
                <c:pt idx="11">
                  <c:v>4</c:v>
                </c:pt>
                <c:pt idx="12">
                  <c:v>1</c:v>
                </c:pt>
                <c:pt idx="13">
                  <c:v>0</c:v>
                </c:pt>
                <c:pt idx="14">
                  <c:v>1</c:v>
                </c:pt>
                <c:pt idx="15">
                  <c:v>4</c:v>
                </c:pt>
              </c:numCache>
            </c:numRef>
          </c:val>
        </c:ser>
        <c:ser>
          <c:idx val="2"/>
          <c:order val="2"/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numRef>
              <c:f>'Копия Основы'!$M$1:$M$16</c:f>
              <c:numCache>
                <c:formatCode>General</c:formatCode>
                <c:ptCount val="16"/>
                <c:pt idx="0">
                  <c:v>1994</c:v>
                </c:pt>
                <c:pt idx="1">
                  <c:v>1995</c:v>
                </c:pt>
                <c:pt idx="2" formatCode="m/d/yyyy">
                  <c:v>1996</c:v>
                </c:pt>
                <c:pt idx="3">
                  <c:v>1997</c:v>
                </c:pt>
                <c:pt idx="4">
                  <c:v>1998</c:v>
                </c:pt>
                <c:pt idx="5">
                  <c:v>1999</c:v>
                </c:pt>
                <c:pt idx="6">
                  <c:v>2000</c:v>
                </c:pt>
                <c:pt idx="7">
                  <c:v>2001</c:v>
                </c:pt>
                <c:pt idx="8">
                  <c:v>2002</c:v>
                </c:pt>
                <c:pt idx="9">
                  <c:v>2003</c:v>
                </c:pt>
                <c:pt idx="10" formatCode="m/d/yyyy">
                  <c:v>2004</c:v>
                </c:pt>
                <c:pt idx="11" formatCode="m/d/yyyy">
                  <c:v>2005</c:v>
                </c:pt>
                <c:pt idx="12" formatCode="m/d/yyyy">
                  <c:v>2006</c:v>
                </c:pt>
                <c:pt idx="13">
                  <c:v>2007</c:v>
                </c:pt>
                <c:pt idx="14">
                  <c:v>2008</c:v>
                </c:pt>
                <c:pt idx="15">
                  <c:v>2009</c:v>
                </c:pt>
              </c:numCache>
            </c:numRef>
          </c:cat>
          <c:val>
            <c:numRef>
              <c:f>'Копия Основы'!$P$1:$P$16</c:f>
              <c:numCache>
                <c:formatCode>General</c:formatCode>
                <c:ptCount val="1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1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1"/>
        <c:overlap val="100"/>
        <c:axId val="274984448"/>
        <c:axId val="274984840"/>
      </c:barChart>
      <c:catAx>
        <c:axId val="2749844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4984840"/>
        <c:crosses val="autoZero"/>
        <c:auto val="1"/>
        <c:lblAlgn val="ctr"/>
        <c:lblOffset val="100"/>
        <c:noMultiLvlLbl val="0"/>
      </c:catAx>
      <c:valAx>
        <c:axId val="274984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4984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03028999991678E-2"/>
          <c:y val="3.5654819663113485E-2"/>
          <c:w val="0.94180519302415167"/>
          <c:h val="0.8855048856585201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2060"/>
            </a:solidFill>
            <a:ln>
              <a:noFill/>
            </a:ln>
            <a:effectLst/>
          </c:spPr>
          <c:invertIfNegative val="0"/>
          <c:cat>
            <c:numRef>
              <c:f>Лист1!$U$1:$U$43</c:f>
              <c:numCache>
                <c:formatCode>General</c:formatCode>
                <c:ptCount val="43"/>
                <c:pt idx="0">
                  <c:v>1954</c:v>
                </c:pt>
                <c:pt idx="1">
                  <c:v>1956</c:v>
                </c:pt>
                <c:pt idx="2">
                  <c:v>1957</c:v>
                </c:pt>
                <c:pt idx="3">
                  <c:v>1960</c:v>
                </c:pt>
                <c:pt idx="4">
                  <c:v>1962</c:v>
                </c:pt>
                <c:pt idx="5">
                  <c:v>1963</c:v>
                </c:pt>
                <c:pt idx="6">
                  <c:v>1964</c:v>
                </c:pt>
                <c:pt idx="7">
                  <c:v>1965</c:v>
                </c:pt>
                <c:pt idx="8">
                  <c:v>1966</c:v>
                </c:pt>
                <c:pt idx="9">
                  <c:v>1967</c:v>
                </c:pt>
                <c:pt idx="10">
                  <c:v>1968</c:v>
                </c:pt>
                <c:pt idx="11">
                  <c:v>1975</c:v>
                </c:pt>
                <c:pt idx="12">
                  <c:v>1976</c:v>
                </c:pt>
                <c:pt idx="13">
                  <c:v>1978</c:v>
                </c:pt>
                <c:pt idx="14">
                  <c:v>1979</c:v>
                </c:pt>
                <c:pt idx="15">
                  <c:v>1981</c:v>
                </c:pt>
                <c:pt idx="16">
                  <c:v>1983</c:v>
                </c:pt>
                <c:pt idx="17">
                  <c:v>1984</c:v>
                </c:pt>
                <c:pt idx="18">
                  <c:v>1985</c:v>
                </c:pt>
                <c:pt idx="19">
                  <c:v>1988</c:v>
                </c:pt>
                <c:pt idx="20">
                  <c:v>1989</c:v>
                </c:pt>
                <c:pt idx="21">
                  <c:v>1990</c:v>
                </c:pt>
                <c:pt idx="22">
                  <c:v>1991</c:v>
                </c:pt>
                <c:pt idx="23">
                  <c:v>1993</c:v>
                </c:pt>
                <c:pt idx="24">
                  <c:v>1994</c:v>
                </c:pt>
                <c:pt idx="25">
                  <c:v>1995</c:v>
                </c:pt>
                <c:pt idx="26">
                  <c:v>1996</c:v>
                </c:pt>
                <c:pt idx="27">
                  <c:v>1997</c:v>
                </c:pt>
                <c:pt idx="28">
                  <c:v>1998</c:v>
                </c:pt>
                <c:pt idx="29">
                  <c:v>1999</c:v>
                </c:pt>
                <c:pt idx="30">
                  <c:v>2000</c:v>
                </c:pt>
                <c:pt idx="31">
                  <c:v>2001</c:v>
                </c:pt>
                <c:pt idx="32">
                  <c:v>2002</c:v>
                </c:pt>
                <c:pt idx="33">
                  <c:v>2003</c:v>
                </c:pt>
                <c:pt idx="34">
                  <c:v>2004</c:v>
                </c:pt>
                <c:pt idx="35">
                  <c:v>2005</c:v>
                </c:pt>
                <c:pt idx="36">
                  <c:v>2006</c:v>
                </c:pt>
                <c:pt idx="37">
                  <c:v>2009</c:v>
                </c:pt>
                <c:pt idx="38">
                  <c:v>2011</c:v>
                </c:pt>
                <c:pt idx="39">
                  <c:v>2012</c:v>
                </c:pt>
                <c:pt idx="40">
                  <c:v>2013</c:v>
                </c:pt>
                <c:pt idx="41">
                  <c:v>2014</c:v>
                </c:pt>
                <c:pt idx="42">
                  <c:v>2015</c:v>
                </c:pt>
              </c:numCache>
            </c:numRef>
          </c:cat>
          <c:val>
            <c:numRef>
              <c:f>Лист1!$V$1:$V$43</c:f>
              <c:numCache>
                <c:formatCode>General</c:formatCode>
                <c:ptCount val="43"/>
                <c:pt idx="0">
                  <c:v>1</c:v>
                </c:pt>
                <c:pt idx="1">
                  <c:v>5</c:v>
                </c:pt>
                <c:pt idx="2">
                  <c:v>3</c:v>
                </c:pt>
                <c:pt idx="3">
                  <c:v>15</c:v>
                </c:pt>
                <c:pt idx="4">
                  <c:v>18</c:v>
                </c:pt>
                <c:pt idx="5">
                  <c:v>8</c:v>
                </c:pt>
                <c:pt idx="6">
                  <c:v>12</c:v>
                </c:pt>
                <c:pt idx="7">
                  <c:v>17</c:v>
                </c:pt>
                <c:pt idx="8">
                  <c:v>18</c:v>
                </c:pt>
                <c:pt idx="9">
                  <c:v>1</c:v>
                </c:pt>
                <c:pt idx="10">
                  <c:v>8</c:v>
                </c:pt>
                <c:pt idx="11">
                  <c:v>19</c:v>
                </c:pt>
                <c:pt idx="12">
                  <c:v>1</c:v>
                </c:pt>
                <c:pt idx="13">
                  <c:v>19</c:v>
                </c:pt>
                <c:pt idx="14">
                  <c:v>17</c:v>
                </c:pt>
                <c:pt idx="15">
                  <c:v>17</c:v>
                </c:pt>
                <c:pt idx="16">
                  <c:v>5</c:v>
                </c:pt>
                <c:pt idx="17">
                  <c:v>3</c:v>
                </c:pt>
                <c:pt idx="18">
                  <c:v>4</c:v>
                </c:pt>
                <c:pt idx="19">
                  <c:v>11</c:v>
                </c:pt>
                <c:pt idx="20">
                  <c:v>18</c:v>
                </c:pt>
                <c:pt idx="21">
                  <c:v>2</c:v>
                </c:pt>
                <c:pt idx="22">
                  <c:v>40</c:v>
                </c:pt>
                <c:pt idx="23">
                  <c:v>4</c:v>
                </c:pt>
                <c:pt idx="24">
                  <c:v>6</c:v>
                </c:pt>
                <c:pt idx="25">
                  <c:v>1</c:v>
                </c:pt>
                <c:pt idx="26">
                  <c:v>1</c:v>
                </c:pt>
                <c:pt idx="27">
                  <c:v>2</c:v>
                </c:pt>
                <c:pt idx="28">
                  <c:v>2</c:v>
                </c:pt>
                <c:pt idx="29">
                  <c:v>1</c:v>
                </c:pt>
                <c:pt idx="30">
                  <c:v>8</c:v>
                </c:pt>
                <c:pt idx="31">
                  <c:v>3</c:v>
                </c:pt>
                <c:pt idx="32">
                  <c:v>2</c:v>
                </c:pt>
                <c:pt idx="33">
                  <c:v>15</c:v>
                </c:pt>
                <c:pt idx="34">
                  <c:v>6</c:v>
                </c:pt>
                <c:pt idx="35">
                  <c:v>3</c:v>
                </c:pt>
                <c:pt idx="36">
                  <c:v>1</c:v>
                </c:pt>
                <c:pt idx="37">
                  <c:v>1</c:v>
                </c:pt>
                <c:pt idx="38">
                  <c:v>2</c:v>
                </c:pt>
                <c:pt idx="39">
                  <c:v>3</c:v>
                </c:pt>
                <c:pt idx="40">
                  <c:v>6</c:v>
                </c:pt>
                <c:pt idx="41">
                  <c:v>6</c:v>
                </c:pt>
                <c:pt idx="4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3"/>
        <c:overlap val="19"/>
        <c:axId val="393802640"/>
        <c:axId val="502723336"/>
      </c:barChart>
      <c:catAx>
        <c:axId val="393802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2723336"/>
        <c:crosses val="autoZero"/>
        <c:auto val="1"/>
        <c:lblAlgn val="ctr"/>
        <c:lblOffset val="100"/>
        <c:noMultiLvlLbl val="0"/>
      </c:catAx>
      <c:valAx>
        <c:axId val="502723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3802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B7A6A1-140E-4053-A62A-AFDAF6E6ECEB}" type="datetimeFigureOut">
              <a:rPr lang="en-US" smtClean="0"/>
              <a:t>4/17/2017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6B8C0-8F1E-47A8-9B24-9AB8E2F12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542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1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2288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10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52676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11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64122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12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3946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13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92325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14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08749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15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49056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16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08650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17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9215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18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2255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19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0387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2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52997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24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34096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25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09667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26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65154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27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22526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28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76095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29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36977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30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91702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31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16348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32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35324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33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943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3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9376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4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2707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5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8785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6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76872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7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7854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8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07902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08EDB670-C6AB-471A-A7D8-55EB47EBE994}" type="slidenum">
              <a:rPr lang="ru-RU" sz="1200" b="0" i="0">
                <a:latin typeface="Calibri"/>
                <a:ea typeface="+mn-ea"/>
                <a:cs typeface="+mn-cs"/>
              </a:rPr>
              <a:t>9</a:t>
            </a:fld>
            <a:endParaRPr lang="ru-RU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1471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9144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189" indent="0" algn="ctr">
              <a:buNone/>
              <a:defRPr sz="1600"/>
            </a:lvl2pPr>
            <a:lvl3pPr marL="914377" indent="0" algn="ctr">
              <a:buNone/>
              <a:defRPr sz="16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CBCDE7C-CCB6-471C-9199-918A33307958}" type="datetimeFigureOut">
              <a:rPr lang="en-US" smtClean="0"/>
              <a:t>4/17/2017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7462E-C2AD-4C62-8C8B-6FC60C644B1B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6785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DE7C-CCB6-471C-9199-918A33307958}" type="datetimeFigureOut">
              <a:rPr lang="en-US" smtClean="0"/>
              <a:t>4/17/2017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7462E-C2AD-4C62-8C8B-6FC60C644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788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DE7C-CCB6-471C-9199-918A33307958}" type="datetimeFigureOut">
              <a:rPr lang="en-US" smtClean="0"/>
              <a:t>4/17/2017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7462E-C2AD-4C62-8C8B-6FC60C644B1B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770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DE7C-CCB6-471C-9199-918A33307958}" type="datetimeFigureOut">
              <a:rPr lang="en-US" smtClean="0"/>
              <a:t>4/17/2017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7462E-C2AD-4C62-8C8B-6FC60C644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684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9144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DE7C-CCB6-471C-9199-918A33307958}" type="datetimeFigureOut">
              <a:rPr lang="en-US" smtClean="0"/>
              <a:t>4/17/2017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7462E-C2AD-4C62-8C8B-6FC60C644B1B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514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DE7C-CCB6-471C-9199-918A33307958}" type="datetimeFigureOut">
              <a:rPr lang="en-US" smtClean="0"/>
              <a:t>4/17/2017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7462E-C2AD-4C62-8C8B-6FC60C644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290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marL="0" lvl="0" indent="0" algn="l" defTabSz="914377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DE7C-CCB6-471C-9199-918A33307958}" type="datetimeFigureOut">
              <a:rPr lang="en-US" smtClean="0"/>
              <a:t>4/17/2017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7462E-C2AD-4C62-8C8B-6FC60C644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82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DE7C-CCB6-471C-9199-918A33307958}" type="datetimeFigureOut">
              <a:rPr lang="en-US" smtClean="0"/>
              <a:t>4/17/2017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7462E-C2AD-4C62-8C8B-6FC60C644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962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DE7C-CCB6-471C-9199-918A33307958}" type="datetimeFigureOut">
              <a:rPr lang="en-US" smtClean="0"/>
              <a:t>4/17/2017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7462E-C2AD-4C62-8C8B-6FC60C644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484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DE7C-CCB6-471C-9199-918A33307958}" type="datetimeFigureOut">
              <a:rPr lang="en-US" smtClean="0"/>
              <a:t>4/17/2017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7462E-C2AD-4C62-8C8B-6FC60C644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20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DE7C-CCB6-471C-9199-918A33307958}" type="datetimeFigureOut">
              <a:rPr lang="en-US" smtClean="0"/>
              <a:t>4/17/2017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7462E-C2AD-4C62-8C8B-6FC60C644B1B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8024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B2A9">
            <a:alpha val="3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CBCDE7C-CCB6-471C-9199-918A33307958}" type="datetimeFigureOut">
              <a:rPr lang="en-US" smtClean="0"/>
              <a:t>4/17/2017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8C57462E-C2AD-4C62-8C8B-6FC60C644B1B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0034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l" defTabSz="914377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377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7.jpe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image" Target="../media/image19.emf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4.png"/><Relationship Id="rId7" Type="http://schemas.openxmlformats.org/officeDocument/2006/relationships/image" Target="../media/image33.t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emf"/><Relationship Id="rId9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4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63000" cy="666936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-27424" y="5390866"/>
            <a:ext cx="9263000" cy="1268760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11560" y="1916832"/>
            <a:ext cx="777686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Стратиграфическая основа геологосъемочных и картосоставительских работ: </a:t>
            </a:r>
            <a:endParaRPr lang="ru-RU" sz="32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проблемы </a:t>
            </a:r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обновления серийных легенд и региональных схем </a:t>
            </a: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424" y="0"/>
            <a:ext cx="9263000" cy="1268760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767736" y="5648661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Толмачева Т.Ю.</a:t>
            </a:r>
          </a:p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Гогин И.Я.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520" y="332656"/>
            <a:ext cx="1152128" cy="363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7492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692696"/>
            <a:ext cx="799288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1994 г. утверждено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Постановление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коллегии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Роскомнедра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Основные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положения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концепции регионального геологического изучения недр Российской Федерации»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1995 г. утверждены «Основные положения концепции по созданию государственной геологической карты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м-ба 1 :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1 000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 000 (Госгеолкарта-1000, третье поколение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)».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1997 г. 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разработаны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схема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разграфки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территории России на серии листов Госгеолкарты-1000/3 и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принципы составления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серийных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легенд. 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1998 году утверждена схема районирования территории РФ на серии листов Госгеолкарты-1000/3 и -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200 и  «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План график составления серийных легенд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по Госгеолкарте-1000 нового поколения».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Новый этап геологического изучения недр</a:t>
            </a:r>
            <a:endParaRPr lang="ru-RU" dirty="0"/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8485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260532"/>
              </p:ext>
            </p:extLst>
          </p:nvPr>
        </p:nvGraphicFramePr>
        <p:xfrm>
          <a:off x="0" y="573334"/>
          <a:ext cx="9189949" cy="6288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6" name="Image" r:id="rId5" imgW="7199280" imgH="4925520" progId="Photoshop.Image.16">
                  <p:embed/>
                </p:oleObj>
              </mc:Choice>
              <mc:Fallback>
                <p:oleObj name="Image" r:id="rId5" imgW="7199280" imgH="4925520" progId="Photoshop.Image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0" y="573334"/>
                        <a:ext cx="9189949" cy="62880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Схема 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разграфки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России на серии листов ГК-1000/3 и ГК-200/2</a:t>
            </a:r>
            <a:endParaRPr lang="ru-RU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344" y="117433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478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67" y="541773"/>
            <a:ext cx="4844387" cy="283439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7544" y="4072066"/>
            <a:ext cx="2880320" cy="25853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50800" dir="5400000" algn="ctr" rotWithShape="0">
              <a:schemeClr val="tx1">
                <a:alpha val="22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Островов </a:t>
            </a:r>
            <a:r>
              <a:rPr lang="ru-RU" b="1" dirty="0">
                <a:solidFill>
                  <a:srgbClr val="0070C0"/>
                </a:solidFill>
              </a:rPr>
              <a:t>земли </a:t>
            </a:r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</a:rPr>
              <a:t>Франца </a:t>
            </a:r>
            <a:r>
              <a:rPr lang="ru-RU" b="1" dirty="0">
                <a:solidFill>
                  <a:srgbClr val="0070C0"/>
                </a:solidFill>
              </a:rPr>
              <a:t>Иосифа </a:t>
            </a:r>
            <a:r>
              <a:rPr lang="ru-RU" b="1" dirty="0" smtClean="0">
                <a:solidFill>
                  <a:srgbClr val="0070C0"/>
                </a:solidFill>
              </a:rPr>
              <a:t>(26</a:t>
            </a:r>
            <a:r>
              <a:rPr lang="ru-RU" b="1" dirty="0">
                <a:solidFill>
                  <a:srgbClr val="0070C0"/>
                </a:solidFill>
              </a:rPr>
              <a:t>);</a:t>
            </a:r>
          </a:p>
          <a:p>
            <a:r>
              <a:rPr lang="ru-RU" b="1" dirty="0">
                <a:solidFill>
                  <a:srgbClr val="0070C0"/>
                </a:solidFill>
              </a:rPr>
              <a:t>Островная </a:t>
            </a:r>
            <a:r>
              <a:rPr lang="ru-RU" b="1" dirty="0" smtClean="0">
                <a:solidFill>
                  <a:srgbClr val="0070C0"/>
                </a:solidFill>
              </a:rPr>
              <a:t>(27</a:t>
            </a:r>
            <a:r>
              <a:rPr lang="ru-RU" b="1" dirty="0">
                <a:solidFill>
                  <a:srgbClr val="0070C0"/>
                </a:solidFill>
              </a:rPr>
              <a:t>);</a:t>
            </a:r>
          </a:p>
          <a:p>
            <a:r>
              <a:rPr lang="ru-RU" b="1" dirty="0">
                <a:solidFill>
                  <a:srgbClr val="0070C0"/>
                </a:solidFill>
              </a:rPr>
              <a:t>Октябрьская </a:t>
            </a:r>
            <a:r>
              <a:rPr lang="ru-RU" b="1" dirty="0" smtClean="0">
                <a:solidFill>
                  <a:srgbClr val="0070C0"/>
                </a:solidFill>
              </a:rPr>
              <a:t>(28</a:t>
            </a:r>
            <a:r>
              <a:rPr lang="ru-RU" b="1" dirty="0">
                <a:solidFill>
                  <a:srgbClr val="0070C0"/>
                </a:solidFill>
              </a:rPr>
              <a:t>);</a:t>
            </a:r>
          </a:p>
          <a:p>
            <a:r>
              <a:rPr lang="ru-RU" b="1" dirty="0" err="1">
                <a:solidFill>
                  <a:srgbClr val="0070C0"/>
                </a:solidFill>
              </a:rPr>
              <a:t>Хатангская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(30</a:t>
            </a:r>
            <a:r>
              <a:rPr lang="ru-RU" b="1" dirty="0">
                <a:solidFill>
                  <a:srgbClr val="0070C0"/>
                </a:solidFill>
              </a:rPr>
              <a:t>);</a:t>
            </a:r>
          </a:p>
          <a:p>
            <a:r>
              <a:rPr lang="ru-RU" b="1" dirty="0" err="1">
                <a:solidFill>
                  <a:srgbClr val="0070C0"/>
                </a:solidFill>
              </a:rPr>
              <a:t>Туруханско-Бахтинская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(31-2</a:t>
            </a:r>
            <a:r>
              <a:rPr lang="ru-RU" b="1" dirty="0">
                <a:solidFill>
                  <a:srgbClr val="0070C0"/>
                </a:solidFill>
              </a:rPr>
              <a:t>);</a:t>
            </a:r>
          </a:p>
          <a:p>
            <a:r>
              <a:rPr lang="ru-RU" b="1" dirty="0" err="1">
                <a:solidFill>
                  <a:srgbClr val="0070C0"/>
                </a:solidFill>
              </a:rPr>
              <a:t>Путоранская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(33</a:t>
            </a:r>
            <a:r>
              <a:rPr lang="ru-RU" b="1" dirty="0">
                <a:solidFill>
                  <a:srgbClr val="0070C0"/>
                </a:solidFill>
              </a:rPr>
              <a:t>);</a:t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 err="1" smtClean="0">
                <a:solidFill>
                  <a:srgbClr val="0070C0"/>
                </a:solidFill>
              </a:rPr>
              <a:t>Верхнеенисейская</a:t>
            </a:r>
            <a:r>
              <a:rPr lang="ru-RU" b="1" dirty="0" smtClean="0">
                <a:solidFill>
                  <a:srgbClr val="0070C0"/>
                </a:solidFill>
              </a:rPr>
              <a:t> (40);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25206" y="582186"/>
            <a:ext cx="399013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К 2017 году 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из 98</a:t>
            </a:r>
          </a:p>
          <a:p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серийных легенд </a:t>
            </a:r>
            <a:r>
              <a:rPr lang="ru-RU" sz="19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Госгеолкарты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-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200/2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составлено и утверждено НРС </a:t>
            </a:r>
            <a:r>
              <a:rPr lang="ru-RU" sz="1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Роснедра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91</a:t>
            </a:r>
            <a:endParaRPr lang="ru-R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Серийные легенды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ГК-200</a:t>
            </a:r>
            <a:endParaRPr lang="ru-RU" dirty="0"/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833212"/>
              </p:ext>
            </p:extLst>
          </p:nvPr>
        </p:nvGraphicFramePr>
        <p:xfrm>
          <a:off x="5025206" y="1863117"/>
          <a:ext cx="3795300" cy="2088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3" name="Image" r:id="rId6" imgW="5040360" imgH="2189880" progId="Photoshop.Image.16">
                  <p:embed/>
                </p:oleObj>
              </mc:Choice>
              <mc:Fallback>
                <p:oleObj name="Image" r:id="rId6" imgW="5040360" imgH="2189880" progId="Photoshop.Image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25206" y="1863117"/>
                        <a:ext cx="3795300" cy="2088232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148607"/>
              </p:ext>
            </p:extLst>
          </p:nvPr>
        </p:nvGraphicFramePr>
        <p:xfrm>
          <a:off x="3707904" y="4005064"/>
          <a:ext cx="5089401" cy="271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94715" y="3608486"/>
            <a:ext cx="3413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 созданы серийные легенды: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109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620689"/>
            <a:ext cx="4759560" cy="35701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499992" y="4300622"/>
            <a:ext cx="43448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 2009 году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серийных легенд 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Госгеолкарты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-1000/3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были составлены и утверждены НРС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Роснедра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315416"/>
            <a:ext cx="4248472" cy="305386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Серийные легенды ГК-1000/3</a:t>
            </a:r>
            <a:endParaRPr lang="ru-RU" dirty="0"/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4427984" y="5652742"/>
            <a:ext cx="41964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12 легенд были актуализированы, 3 легенды прошли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вторую актуализацию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6834139"/>
              </p:ext>
            </p:extLst>
          </p:nvPr>
        </p:nvGraphicFramePr>
        <p:xfrm>
          <a:off x="179513" y="4300622"/>
          <a:ext cx="3960440" cy="2351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55279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2828528"/>
              </p:ext>
            </p:extLst>
          </p:nvPr>
        </p:nvGraphicFramePr>
        <p:xfrm>
          <a:off x="107504" y="1796888"/>
          <a:ext cx="8772037" cy="50611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5063698"/>
              </p:ext>
            </p:extLst>
          </p:nvPr>
        </p:nvGraphicFramePr>
        <p:xfrm>
          <a:off x="6044546" y="2592450"/>
          <a:ext cx="2834995" cy="2132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809522"/>
              </p:ext>
            </p:extLst>
          </p:nvPr>
        </p:nvGraphicFramePr>
        <p:xfrm>
          <a:off x="4716017" y="422169"/>
          <a:ext cx="3456384" cy="2115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585967" y="860764"/>
            <a:ext cx="20722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Серийные легенды</a:t>
            </a:r>
          </a:p>
          <a:p>
            <a:r>
              <a:rPr lang="ru-RU" dirty="0" smtClean="0"/>
              <a:t> ГК-200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115616" y="3404113"/>
            <a:ext cx="20963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Региональные </a:t>
            </a:r>
          </a:p>
          <a:p>
            <a:r>
              <a:rPr lang="ru-RU" dirty="0" smtClean="0"/>
              <a:t>стратиграфические</a:t>
            </a:r>
          </a:p>
          <a:p>
            <a:r>
              <a:rPr lang="ru-RU" dirty="0" smtClean="0"/>
              <a:t> схемы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28184" y="476672"/>
            <a:ext cx="144016" cy="6381328"/>
          </a:xfrm>
          <a:prstGeom prst="rect">
            <a:avLst/>
          </a:pr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644009" y="460647"/>
            <a:ext cx="144016" cy="6381328"/>
          </a:xfrm>
          <a:prstGeom prst="rect">
            <a:avLst/>
          </a:pr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27584" y="860764"/>
            <a:ext cx="31812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Начиная с 90-х годов работы по обновлению стратиграфических схем резко сократились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2200" y="2595829"/>
            <a:ext cx="2582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Серийные легенды ГК-1000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05219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18180" y="726677"/>
            <a:ext cx="3441844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Межведомственный стратиграфический комитет (МСК)</a:t>
            </a:r>
            <a:endParaRPr lang="ru-RU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865" y="4416495"/>
            <a:ext cx="2445187" cy="923330"/>
          </a:xfrm>
          <a:prstGeom prst="rect">
            <a:avLst/>
          </a:prstGeom>
          <a:solidFill>
            <a:srgbClr val="99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Региональные стратиграфические схемы 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90868" y="3687582"/>
            <a:ext cx="1710187" cy="1323439"/>
          </a:xfrm>
          <a:prstGeom prst="rect">
            <a:avLst/>
          </a:prstGeom>
          <a:solidFill>
            <a:srgbClr val="99FFCC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Легенды серий (групп) листов </a:t>
            </a:r>
            <a:r>
              <a:rPr lang="ru-RU" sz="2000" b="1" dirty="0" smtClean="0">
                <a:solidFill>
                  <a:srgbClr val="002060"/>
                </a:solidFill>
              </a:rPr>
              <a:t>ГГК-200</a:t>
            </a:r>
            <a:r>
              <a:rPr lang="ru-RU" sz="2000" b="1" dirty="0" smtClean="0">
                <a:solidFill>
                  <a:srgbClr val="002060"/>
                </a:solidFill>
              </a:rPr>
              <a:t>, </a:t>
            </a:r>
            <a:r>
              <a:rPr lang="ru-RU" sz="2000" b="1" dirty="0" smtClean="0">
                <a:solidFill>
                  <a:srgbClr val="002060"/>
                </a:solidFill>
              </a:rPr>
              <a:t>ГГК-1000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18049" y="1719935"/>
            <a:ext cx="4279761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Научно-редакционный совет (НРС) </a:t>
            </a:r>
            <a:endParaRPr lang="ru-RU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9505" y="3079759"/>
            <a:ext cx="3607205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Постоянные комиссии по стратиграфии систем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5500" y="4035964"/>
            <a:ext cx="3607205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Региональные межведомственные стратиграфические комиссии (РМСК)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0815" y="1857404"/>
            <a:ext cx="2818986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Комиссия по стратиграфическим схемам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2962943" y="5520706"/>
            <a:ext cx="891385" cy="437853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3271503" y="3797253"/>
            <a:ext cx="1" cy="662943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3491880" y="1460742"/>
            <a:ext cx="1" cy="662943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 flipV="1">
            <a:off x="7649868" y="2200874"/>
            <a:ext cx="18476" cy="1328862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35500" y="5380111"/>
            <a:ext cx="2629599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Межведомственные региональные стратиграфические совещания (МРСС)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1" name="Прямая со стрелкой 40"/>
          <p:cNvCxnSpPr/>
          <p:nvPr/>
        </p:nvCxnSpPr>
        <p:spPr>
          <a:xfrm flipV="1">
            <a:off x="6391280" y="5354669"/>
            <a:ext cx="85159" cy="573993"/>
          </a:xfrm>
          <a:prstGeom prst="straightConnector1">
            <a:avLst/>
          </a:prstGeom>
          <a:ln w="762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 flipV="1">
            <a:off x="5538998" y="5442789"/>
            <a:ext cx="203910" cy="427873"/>
          </a:xfrm>
          <a:prstGeom prst="straightConnector1">
            <a:avLst/>
          </a:prstGeom>
          <a:ln w="381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4244815" y="6046685"/>
            <a:ext cx="4088216" cy="707886"/>
          </a:xfrm>
          <a:prstGeom prst="rect">
            <a:avLst/>
          </a:prstGeom>
          <a:solidFill>
            <a:srgbClr val="FBD0A1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ГГК,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тематические работы, научные исследования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Прямая со стрелкой 58"/>
          <p:cNvCxnSpPr/>
          <p:nvPr/>
        </p:nvCxnSpPr>
        <p:spPr>
          <a:xfrm flipV="1">
            <a:off x="5817111" y="4966119"/>
            <a:ext cx="589869" cy="300486"/>
          </a:xfrm>
          <a:prstGeom prst="straightConnector1">
            <a:avLst/>
          </a:prstGeom>
          <a:ln w="381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flipH="1" flipV="1">
            <a:off x="3415093" y="2628932"/>
            <a:ext cx="1" cy="662943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707904" y="4133287"/>
            <a:ext cx="2376264" cy="15793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4723211" y="3954069"/>
            <a:ext cx="304247" cy="3186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723211" y="3956944"/>
            <a:ext cx="304247" cy="27867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6553419" y="5589240"/>
            <a:ext cx="517221" cy="391035"/>
          </a:xfrm>
          <a:prstGeom prst="straightConnector1">
            <a:avLst/>
          </a:prstGeom>
          <a:ln w="762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234085" y="5224226"/>
            <a:ext cx="1810266" cy="646331"/>
          </a:xfrm>
          <a:prstGeom prst="rect">
            <a:avLst/>
          </a:prstGeom>
          <a:solidFill>
            <a:srgbClr val="99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Дополнения к СЛ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flipH="1" flipV="1">
            <a:off x="8333031" y="4509120"/>
            <a:ext cx="199409" cy="676583"/>
          </a:xfrm>
          <a:prstGeom prst="straightConnector1">
            <a:avLst/>
          </a:prstGeom>
          <a:ln w="762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004909" y="40834"/>
            <a:ext cx="820045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Современная схема </a:t>
            </a:r>
            <a:r>
              <a:rPr lang="ru-RU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создания и </a:t>
            </a:r>
            <a:r>
              <a:rPr lang="ru-RU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утверждения </a:t>
            </a:r>
            <a:r>
              <a:rPr lang="ru-RU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стратиграфической основы </a:t>
            </a:r>
            <a:r>
              <a:rPr lang="ru-RU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ГГК  </a:t>
            </a:r>
            <a:endParaRPr lang="ru-RU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64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83568" y="980728"/>
            <a:ext cx="7992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валидности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местных стратиграфических и 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нестратиграфических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подразделений используемых при составлении серийных легенд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Госгеолкарты-200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  (</a:t>
            </a:r>
            <a:r>
              <a:rPr lang="ru-RU" sz="20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Постановления МСК.., </a:t>
            </a:r>
            <a:r>
              <a:rPr lang="ru-RU" sz="20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1998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8706" y="2636912"/>
            <a:ext cx="78488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Это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постановление прервало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практику обращения в РСМК  за экспертизой вновь предлагаемых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стратонов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и, в совокупности с переходом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третьем поколении ГГК-1000 от картографирования временных подразделений к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картографированию геологических тел, породило большое количество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невалидных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и условно валидных таксонов.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85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18180" y="726677"/>
            <a:ext cx="3441844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Межведомственный стратиграфический комитет (МСК)</a:t>
            </a:r>
            <a:endParaRPr lang="ru-RU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865" y="4416495"/>
            <a:ext cx="2445187" cy="923330"/>
          </a:xfrm>
          <a:prstGeom prst="rect">
            <a:avLst/>
          </a:prstGeom>
          <a:solidFill>
            <a:srgbClr val="99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Региональные стратиграфические схемы 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90868" y="3687582"/>
            <a:ext cx="1710187" cy="1323439"/>
          </a:xfrm>
          <a:prstGeom prst="rect">
            <a:avLst/>
          </a:prstGeom>
          <a:solidFill>
            <a:srgbClr val="99FFCC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Легенды серий (групп) листов </a:t>
            </a:r>
            <a:r>
              <a:rPr lang="ru-RU" sz="2000" b="1" dirty="0" smtClean="0">
                <a:solidFill>
                  <a:srgbClr val="002060"/>
                </a:solidFill>
              </a:rPr>
              <a:t>ГГК-200</a:t>
            </a:r>
            <a:r>
              <a:rPr lang="ru-RU" sz="2000" b="1" dirty="0" smtClean="0">
                <a:solidFill>
                  <a:srgbClr val="002060"/>
                </a:solidFill>
              </a:rPr>
              <a:t>, </a:t>
            </a:r>
            <a:r>
              <a:rPr lang="ru-RU" sz="2000" b="1" dirty="0" smtClean="0">
                <a:solidFill>
                  <a:srgbClr val="002060"/>
                </a:solidFill>
              </a:rPr>
              <a:t>ГГК-1000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18049" y="1719935"/>
            <a:ext cx="4279761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Научно-редакционный совет (НРС) </a:t>
            </a:r>
            <a:endParaRPr lang="ru-RU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9505" y="3079759"/>
            <a:ext cx="3607205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Постоянные комиссии по стратиграфии систем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5500" y="4035964"/>
            <a:ext cx="3607205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Региональные межведомственные стратиграфические комиссии (РМСК)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0815" y="1857404"/>
            <a:ext cx="2818986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Комиссия по стратиграфическим схемам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2962943" y="5520706"/>
            <a:ext cx="891385" cy="437853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3271503" y="3797253"/>
            <a:ext cx="1" cy="662943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3491880" y="1460742"/>
            <a:ext cx="1" cy="662943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 flipV="1">
            <a:off x="7649868" y="2200874"/>
            <a:ext cx="18476" cy="1328862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35500" y="5380111"/>
            <a:ext cx="2629599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Межведомственные региональные стратиграфические совещания (МРСС)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1" name="Прямая со стрелкой 40"/>
          <p:cNvCxnSpPr/>
          <p:nvPr/>
        </p:nvCxnSpPr>
        <p:spPr>
          <a:xfrm flipV="1">
            <a:off x="6391280" y="5354669"/>
            <a:ext cx="85159" cy="573993"/>
          </a:xfrm>
          <a:prstGeom prst="straightConnector1">
            <a:avLst/>
          </a:prstGeom>
          <a:ln w="762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 flipV="1">
            <a:off x="5538998" y="5442789"/>
            <a:ext cx="203910" cy="427873"/>
          </a:xfrm>
          <a:prstGeom prst="straightConnector1">
            <a:avLst/>
          </a:prstGeom>
          <a:ln w="381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4244815" y="6046685"/>
            <a:ext cx="4088216" cy="707886"/>
          </a:xfrm>
          <a:prstGeom prst="rect">
            <a:avLst/>
          </a:prstGeom>
          <a:solidFill>
            <a:srgbClr val="FBD0A1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ГГК,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тематические работы, научные исследования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Прямая со стрелкой 58"/>
          <p:cNvCxnSpPr/>
          <p:nvPr/>
        </p:nvCxnSpPr>
        <p:spPr>
          <a:xfrm flipV="1">
            <a:off x="5817111" y="4966119"/>
            <a:ext cx="589869" cy="300486"/>
          </a:xfrm>
          <a:prstGeom prst="straightConnector1">
            <a:avLst/>
          </a:prstGeom>
          <a:ln w="381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flipH="1" flipV="1">
            <a:off x="3415093" y="2628932"/>
            <a:ext cx="1" cy="662943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6553419" y="5589240"/>
            <a:ext cx="517221" cy="391035"/>
          </a:xfrm>
          <a:prstGeom prst="straightConnector1">
            <a:avLst/>
          </a:prstGeom>
          <a:ln w="762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234085" y="5224226"/>
            <a:ext cx="1810266" cy="646331"/>
          </a:xfrm>
          <a:prstGeom prst="rect">
            <a:avLst/>
          </a:prstGeom>
          <a:solidFill>
            <a:srgbClr val="99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Дополнения к СЛ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flipH="1" flipV="1">
            <a:off x="8333031" y="4509120"/>
            <a:ext cx="199409" cy="676583"/>
          </a:xfrm>
          <a:prstGeom prst="straightConnector1">
            <a:avLst/>
          </a:prstGeom>
          <a:ln w="762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004909" y="40834"/>
            <a:ext cx="820045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Современная схема </a:t>
            </a:r>
            <a:r>
              <a:rPr lang="ru-RU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создания и </a:t>
            </a:r>
            <a:r>
              <a:rPr lang="ru-RU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утверждения </a:t>
            </a:r>
            <a:r>
              <a:rPr lang="ru-RU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стратиграфической основы </a:t>
            </a:r>
            <a:r>
              <a:rPr lang="ru-RU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ГГК  </a:t>
            </a:r>
            <a:endParaRPr lang="ru-RU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47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Современное представление серийных легенд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45447" y="605546"/>
            <a:ext cx="8928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Методические рекомендации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 содержанию и оформлению серийных легенд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 цифровым геологическим картам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комплектов ГК-200/2 и ГК-1000/3, ВСЕГЕИ. СПб, 2009</a:t>
            </a:r>
          </a:p>
          <a:p>
            <a:endParaRPr lang="ru-RU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5197914" y="4581128"/>
            <a:ext cx="374378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Сводные схемы корреляции рекомендуется представлять в форме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ГИС,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что позволяет обеспечить связь полей картируемых подразделений с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dbf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-легендой и таким образом простоту и доступность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информации.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15" y="1226234"/>
            <a:ext cx="2604863" cy="352511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50800" dir="5400000" algn="ctr" rotWithShape="0">
              <a:schemeClr val="tx1">
                <a:alpha val="49000"/>
              </a:scheme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636912"/>
            <a:ext cx="3689968" cy="33713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50800" dir="5400000" algn="ctr" rotWithShape="0">
              <a:schemeClr val="tx1">
                <a:alpha val="50000"/>
              </a:scheme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473284"/>
            <a:ext cx="4657729" cy="284931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50800" dir="5400000" algn="ctr" rotWithShape="0">
              <a:schemeClr val="tx1">
                <a:alpha val="52000"/>
              </a:schemeClr>
            </a:outerShdw>
          </a:effectLst>
        </p:spPr>
      </p:pic>
      <p:sp>
        <p:nvSpPr>
          <p:cNvPr id="14" name="Овал 13"/>
          <p:cNvSpPr/>
          <p:nvPr/>
        </p:nvSpPr>
        <p:spPr>
          <a:xfrm>
            <a:off x="4369688" y="1551023"/>
            <a:ext cx="432048" cy="28083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97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625502"/>
            <a:ext cx="804205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Программно-технологический комплекс «Легенда»</a:t>
            </a:r>
          </a:p>
          <a:p>
            <a:pPr algn="just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(Арсеньев Б.П., 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Карпузова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Н.У., Московский филиал ВСЕГЕИ)</a:t>
            </a:r>
          </a:p>
          <a:p>
            <a:pPr algn="just"/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Разработка программного обеспечения для технологической схемы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построения и актуализации серийных легенд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ГК-1000/3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49855" y="2636912"/>
            <a:ext cx="7617822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нформационно-аналитическая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система</a:t>
            </a:r>
          </a:p>
          <a:p>
            <a:pPr algn="just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«Унифицированные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серийные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легенды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Государственных геологических карт 200/1000 РФ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» (Бурский А.З., Кулешова Л.В., ВСЕГЕИ) </a:t>
            </a:r>
          </a:p>
          <a:p>
            <a:pPr algn="just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ИАС  направлена на хранение, актуализацию 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и использование всей </a:t>
            </a: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геологической информации для обеспечения 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планируемых работ </a:t>
            </a:r>
            <a:r>
              <a:rPr lang="ru-RU" altLang="ru-RU" dirty="0" err="1">
                <a:latin typeface="Arial" panose="020B0604020202020204" pitchFamily="34" charset="0"/>
                <a:cs typeface="Arial" panose="020B0604020202020204" pitchFamily="34" charset="0"/>
              </a:rPr>
              <a:t>Роснедра</a:t>
            </a: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Объ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единяет документы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серийных легенд, включающие схемы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районирования,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корреляции, схемы минерагенического районирования и полезных ископаемых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Серийные легенды выполняются в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ArcView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позволяющей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анализировать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всю информационную базу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серийных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легенд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Современное представление серийных легенд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096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14470" y="2060848"/>
            <a:ext cx="854248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Межведомственный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стратиграфический комитет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(МСК) России образован в июне 1955 г. по приказу Министерства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геологии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 охраны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недр СССР от 2 июня 1955 г. 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решению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бюро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Отделения геолого-географических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наук АН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СССР, как орган, решающий общие, методические и спорные вопросы стратиграфии для территории СССР.</a:t>
            </a:r>
          </a:p>
          <a:p>
            <a:pPr algn="just"/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Одной из задач МСК было «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утверждение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унифицированных стратиграфических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шкал для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различных регионов СССР, а также общей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корреляционной стратиграфической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схемы для территории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СССР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 (</a:t>
            </a:r>
            <a:r>
              <a:rPr lang="ru-RU" sz="16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Бюллетень МСК № 1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5230" y="0"/>
            <a:ext cx="789126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Организация системного подхода к созданию стратиграфической </a:t>
            </a:r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основы ГК </a:t>
            </a:r>
            <a:endParaRPr lang="ru-RU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1344" y="655690"/>
            <a:ext cx="852765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Постановление Правительства СССР, 1954 г.</a:t>
            </a:r>
          </a:p>
          <a:p>
            <a:pPr algn="just"/>
            <a:r>
              <a:rPr lang="ru-RU" sz="16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 планомерной геологической съемке территории нашей страны, необходимости дальнейшего развития геологоразведочных работ и выявления новых месторождений полезных ископаемых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endParaRPr lang="ru-RU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18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Современное представление серийных легенд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2" y="541773"/>
            <a:ext cx="5976664" cy="622050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72200" y="908720"/>
            <a:ext cx="25202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Информационно-аналитическая система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Унифицированные серийные легенды Государственных геологических карт 200/1000 РФ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»)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917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Современное представление серийных легенд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5010"/>
            <a:ext cx="4954877" cy="515703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02" y="1124744"/>
            <a:ext cx="8472220" cy="4502408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9527" y="3409731"/>
            <a:ext cx="1468177" cy="136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284240" y="4005064"/>
            <a:ext cx="115869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907704" y="2996952"/>
            <a:ext cx="3870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474226" y="5366928"/>
            <a:ext cx="7879026" cy="132343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alpha val="40000"/>
              </a:schemeClr>
            </a:outerShdw>
          </a:effectLst>
        </p:spPr>
        <p:txBody>
          <a:bodyPr wrap="square" anchor="ctr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Общая поисковая  форма для работы с БД. </a:t>
            </a:r>
            <a:endParaRPr lang="ru-RU" sz="1600" dirty="0" smtClean="0"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Пользователям предоставляется широкий спектр услуг по поиску в базе данных информации по различным полям, характеризующим разные составляющие серийных легенд: единица районирования, название картографируемого подразделения, его индекс или возраст, стратиграфический интервал.</a:t>
            </a:r>
          </a:p>
        </p:txBody>
      </p:sp>
    </p:spTree>
    <p:extLst>
      <p:ext uri="{BB962C8B-B14F-4D97-AF65-F5344CB8AC3E}">
        <p14:creationId xmlns:p14="http://schemas.microsoft.com/office/powerpoint/2010/main" val="307447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Современное представление серийных легенд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5010"/>
            <a:ext cx="4954877" cy="515703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02" y="1124744"/>
            <a:ext cx="8472220" cy="4502408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9527" y="3409731"/>
            <a:ext cx="1468177" cy="136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284240" y="4005064"/>
            <a:ext cx="115869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907704" y="2996952"/>
            <a:ext cx="3870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474226" y="5366928"/>
            <a:ext cx="7879026" cy="132343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alpha val="40000"/>
              </a:schemeClr>
            </a:outerShdw>
          </a:effectLst>
        </p:spPr>
        <p:txBody>
          <a:bodyPr wrap="square" anchor="ctr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Общая поисковая  форма для работы с БД. </a:t>
            </a:r>
            <a:endParaRPr lang="ru-RU" sz="1600" dirty="0" smtClean="0"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Пользователям предоставляется широкий спектр услуг по поиску в базе данных информации по различным полям, характеризующим разные составляющие серийных легенд: единица районирования, название картографируемого подразделения, его индекс или возраст, стратиграфический интервал.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2" y="497842"/>
            <a:ext cx="6313226" cy="483199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50800" dir="5400000" algn="ctr" rotWithShape="0">
              <a:schemeClr val="tx1">
                <a:alpha val="53000"/>
              </a:scheme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619" y="2457792"/>
            <a:ext cx="5860072" cy="435473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50800" dir="5400000" algn="ctr" rotWithShape="0">
              <a:schemeClr val="tx1">
                <a:alpha val="6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948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880" y="1009499"/>
            <a:ext cx="7848872" cy="44069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88697" y="5589240"/>
            <a:ext cx="82865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Распределение составленных региональных стратиграфических схем по системам хроностратиграфической шкалы с 1956 по 2017 год (цветные колонки начинаются с 1993 года) 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7664" y="52367"/>
            <a:ext cx="675614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Современное состояние региональных стратиграфических схем</a:t>
            </a:r>
            <a:endParaRPr lang="ru-RU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043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75512"/>
            <a:ext cx="6462686" cy="616585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6767736" y="836712"/>
            <a:ext cx="23762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Распределение региональных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стратиграфи-ческих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схем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 последние 15 лет по регионам и системам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хронострати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-графической шкалы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47664" y="52367"/>
            <a:ext cx="6794681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Современное состояние региональных стратиграфических шкал</a:t>
            </a:r>
            <a:endParaRPr lang="ru-RU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99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3604" y="4041433"/>
            <a:ext cx="1816613" cy="24391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64704"/>
            <a:ext cx="4896544" cy="467164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555646"/>
            <a:ext cx="1920095" cy="271600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692696"/>
            <a:ext cx="2294558" cy="8121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191" y="1611074"/>
            <a:ext cx="1638300" cy="23241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437357" y="6488668"/>
            <a:ext cx="1385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Изд. ВСЕГЕИ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323980" y="3338737"/>
            <a:ext cx="1796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Изд. </a:t>
            </a:r>
            <a:r>
              <a:rPr lang="ru-RU" dirty="0" err="1" smtClean="0"/>
              <a:t>СНИИГиМС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691439" y="3686801"/>
            <a:ext cx="16495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Изд. ПИН РАН, </a:t>
            </a:r>
          </a:p>
          <a:p>
            <a:r>
              <a:rPr lang="ru-RU" dirty="0" smtClean="0"/>
              <a:t>ВНИГНИ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04234" y="71611"/>
            <a:ext cx="7732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Издание региональных стратиграфических схем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679" y="4281928"/>
            <a:ext cx="1774482" cy="249033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3552" y="6392642"/>
            <a:ext cx="1494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Изд. ГИН РАН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870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29248" y="0"/>
            <a:ext cx="1813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glow rad="381000">
                    <a:schemeClr val="bg1">
                      <a:alpha val="73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Проблемы</a:t>
            </a:r>
            <a:endParaRPr lang="ru-RU" sz="2400" b="1" dirty="0">
              <a:effectLst>
                <a:glow rad="381000">
                  <a:schemeClr val="bg1">
                    <a:alpha val="73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05934" y="836712"/>
            <a:ext cx="820891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Проблемы организации работы: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Выбор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технологической базы, позволяющей не только хранение и систематизацию геологической информации, но и ее оперативную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актуализацию. </a:t>
            </a: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Организация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работы по оперативному внесению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изменений</a:t>
            </a: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в   серийные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легенды и их постоянного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мониторинга;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Понижение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активности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 естественное сокращение корпуса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главных редакторов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серийных легенд;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Сокращение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специалистов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стратиграфов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-палеонтологов и недостаточная активность работы по обновлению региональных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стратиграфических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схем.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Проблемы обновления стратиграфической основы ГГК</a:t>
            </a:r>
            <a:endParaRPr lang="ru-RU" dirty="0"/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901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74" y="476672"/>
            <a:ext cx="8280920" cy="714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Смысловые проблемы: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Быстрое устаревание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серийных легенд. Появление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новых геологических, геофизических,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палеонтологических, изотопно-геохимических  данных. Постоянные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изменение Общей и региональных стратиграфических шкал и геохронологической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шкалы;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разработанность систематики и иерархии геологических объектов, выделяемых на картах различного масштаба.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Проблемы генерализации геологической информации при переходе от крупных масштабов к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мелким;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Не разработанность системы/концепции районирования,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е-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согласованность районирования и определения возрастных срезов серийных и полистных легендах;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Сложности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межсерийной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корреляции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Появление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массы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ошибок в актуализированных серийных легендах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и дополнениях к легендам (в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палеонтологической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характеристике и возрасте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картографируемых подразделений, в Общей и региональных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шкалах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629248" y="0"/>
            <a:ext cx="1813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glow rad="381000">
                    <a:schemeClr val="bg1">
                      <a:alpha val="73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Проблемы</a:t>
            </a:r>
            <a:endParaRPr lang="ru-RU" sz="2400" b="1" dirty="0">
              <a:effectLst>
                <a:glow rad="381000">
                  <a:schemeClr val="bg1">
                    <a:alpha val="73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-4946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Проблемы обновления стратиграфической основы ГГК</a:t>
            </a:r>
            <a:endParaRPr lang="ru-RU" dirty="0"/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5317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29248" y="0"/>
            <a:ext cx="1813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glow rad="381000">
                    <a:schemeClr val="bg1">
                      <a:alpha val="73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Проблемы</a:t>
            </a:r>
            <a:endParaRPr lang="ru-RU" sz="2400" b="1" dirty="0">
              <a:effectLst>
                <a:glow rad="381000">
                  <a:schemeClr val="bg1">
                    <a:alpha val="73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52300" y="1123328"/>
            <a:ext cx="814411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В 1970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году,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через 10 лет после начала появления новых стратиграфических схем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пленуме МСК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«Обзоре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материалов о состоянии стратиграфической основы для крупномасштабного геологического картирования территории Средней Сибири»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</a:t>
            </a:r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становление МСК, 1973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) председатель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Сиб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РМСК  Л.Л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Халфин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отмечал: 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«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…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многие унифицированные стратиграфические схемы, так же как и серийные легенды, принятые для среднемасштабной съемки, нередко оказываются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устаревшими…»</a:t>
            </a:r>
          </a:p>
          <a:p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004909" y="40834"/>
            <a:ext cx="7902291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Схема создания и регламент утверждения стратиграфической основы ГРР </a:t>
            </a:r>
            <a:endParaRPr lang="ru-RU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54982" y="610226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Стратиграфическая информация быстро устаревает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6934599"/>
              </p:ext>
            </p:extLst>
          </p:nvPr>
        </p:nvGraphicFramePr>
        <p:xfrm>
          <a:off x="1403648" y="3717032"/>
          <a:ext cx="5335317" cy="2924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Овал 5"/>
          <p:cNvSpPr/>
          <p:nvPr/>
        </p:nvSpPr>
        <p:spPr>
          <a:xfrm>
            <a:off x="1619672" y="4892629"/>
            <a:ext cx="1512168" cy="158417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06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74" y="476672"/>
            <a:ext cx="8280920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Смысловые проблемы: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Быстрое устаревание 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серийных легенд. Появление 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новых геологических, геофизических, 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палеонтологических, изотопно-геохимических  данных. Постоянные 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изменение Общей и региональных стратиграфических шкал и геохронологической 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шкалы;</a:t>
            </a:r>
            <a:endParaRPr lang="ru-RU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разработанность систематики и иерархии геологических объектов, выделяемых на картах различного масштаба.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Проблемы генерализации геологической информации при переходе от крупных масштабов к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мелким;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 разработанность системы/концепции районирования,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не-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согласованность районирования и определения возрастных срезов серийных легенд;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Сложности </a:t>
            </a:r>
            <a:r>
              <a:rPr lang="ru-RU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межсерийной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корреляции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Появление 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массы 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ошибок в актуализированных серийных легендах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дополнениях к легендам (в </a:t>
            </a:r>
            <a:r>
              <a:rPr lang="ru-RU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палеонтологической 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характеристике и возрасте 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картографируемых подразделений, в Общей и региональных шкалах).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629248" y="0"/>
            <a:ext cx="1813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glow rad="381000">
                    <a:schemeClr val="bg1">
                      <a:alpha val="73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Проблемы</a:t>
            </a:r>
            <a:endParaRPr lang="ru-RU" sz="2400" b="1" dirty="0">
              <a:effectLst>
                <a:glow rad="381000">
                  <a:schemeClr val="bg1">
                    <a:alpha val="73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-4946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Проблемы обновления стратиграфической основы ГГК</a:t>
            </a:r>
            <a:endParaRPr lang="ru-RU" dirty="0"/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9186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49286" y="3110680"/>
            <a:ext cx="88190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Основанные на стратиграфических схемах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серийные, опорные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легенды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(к ГК-200), сводных, единых или опорных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геологические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легенд (к ГК-50) предназначалась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крупномасштабного и среднемасштабного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геологического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картирования.</a:t>
            </a:r>
          </a:p>
          <a:p>
            <a:pPr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егенды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разрабатывались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 группам номенклатурных листов (не менее четырёх)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зонам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или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геологическим структурам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</a:t>
            </a:r>
            <a:r>
              <a:rPr lang="ru-RU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положения организации и производства геологосъемочных работ м-ба 1: 50 000 (1 : 25 000</a:t>
            </a:r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1968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) 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утверждались Научно-редакционным советом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Мингео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СССР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30498" y="681499"/>
            <a:ext cx="74168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Инструкция по организации и производству геолого-съемочных работ в масштабе 1:50 000 и 1: 20 000 (1955</a:t>
            </a:r>
            <a:r>
              <a:rPr lang="ru-RU" sz="16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6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Инструкция </a:t>
            </a:r>
            <a:r>
              <a:rPr lang="ru-RU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организации и производству геолого-съемочных работ в масштабе </a:t>
            </a:r>
            <a:r>
              <a:rPr lang="ru-RU" sz="16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1:200 </a:t>
            </a:r>
            <a:r>
              <a:rPr lang="ru-RU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 и 1: </a:t>
            </a:r>
            <a:r>
              <a:rPr lang="ru-RU" sz="16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ru-RU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 (1955</a:t>
            </a:r>
            <a:r>
              <a:rPr lang="ru-RU" sz="16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6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2432" y="5729578"/>
            <a:ext cx="8526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Создание как стратиграфических схем, так и легенд  относилось к  работам опережающим геолого-съемочные и картосоставительские работы.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9865" y="1772131"/>
            <a:ext cx="74168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Разделение пород по возрасту должно основываться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стратиграфической схеме, единой для крупных геологических регионов.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Стратиграфические схемы, разрабатываемые ВСЕГЕИ  совместно с геологическими управлениями, необходимо уточнять и детализировать при проведении геологической съемки..»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5230" y="0"/>
            <a:ext cx="789126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Организация системного подхода к созданию стратиграфической </a:t>
            </a:r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основы ГК </a:t>
            </a:r>
            <a:endParaRPr lang="ru-RU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16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85880" y="4077072"/>
            <a:ext cx="8064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Этот путь возможен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 сегодня!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4851" y="961260"/>
            <a:ext cx="8144112" cy="269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900"/>
              </a:lnSpc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 1970 году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 пленуме МСК в «Обзоре материалов о состоянии стратиграфической основы для крупномасштабного геологического картирования территории Средней Сибири»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Л.Л.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Халфин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считал необходимым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рассматривать вопросы палеонтологического обоснования серийных легенд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 крупно- и среднемасштабному картированию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на секциях МСК и РМСК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(Постановления МСК.., 1973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0272275"/>
              </p:ext>
            </p:extLst>
          </p:nvPr>
        </p:nvGraphicFramePr>
        <p:xfrm>
          <a:off x="-13234" y="-15142"/>
          <a:ext cx="9144000" cy="6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8" name="Image" r:id="rId5" imgW="8634600" imgH="6476040" progId="Photoshop.Image.16">
                  <p:embed/>
                </p:oleObj>
              </mc:Choice>
              <mc:Fallback>
                <p:oleObj name="Image" r:id="rId5" imgW="8634600" imgH="6476040" progId="Photoshop.Image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-13234" y="-15142"/>
                        <a:ext cx="9144000" cy="6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629248" y="0"/>
            <a:ext cx="1813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glow rad="381000">
                    <a:schemeClr val="bg1">
                      <a:alpha val="73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Проблемы</a:t>
            </a:r>
            <a:endParaRPr lang="ru-RU" sz="2400" b="1" dirty="0">
              <a:effectLst>
                <a:glow rad="381000">
                  <a:schemeClr val="bg1">
                    <a:alpha val="73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Определения</a:t>
            </a:r>
            <a:endParaRPr lang="ru-RU" dirty="0"/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5813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04909" y="40834"/>
            <a:ext cx="7902291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Схема создания и регламент утверждения стратиграфической основы ГРР </a:t>
            </a:r>
            <a:endParaRPr lang="ru-RU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8180" y="726677"/>
            <a:ext cx="3441844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Межведомственный стратиграфический комитет (МСК)</a:t>
            </a:r>
            <a:endParaRPr lang="ru-RU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5551" y="4319774"/>
            <a:ext cx="2445187" cy="923330"/>
          </a:xfrm>
          <a:prstGeom prst="rect">
            <a:avLst/>
          </a:prstGeom>
          <a:solidFill>
            <a:srgbClr val="99FFCC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Региональные стратиграфические схемы 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04248" y="4033039"/>
            <a:ext cx="1710187" cy="1323439"/>
          </a:xfrm>
          <a:prstGeom prst="rect">
            <a:avLst/>
          </a:prstGeom>
          <a:solidFill>
            <a:srgbClr val="99FFCC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Легенды серий (групп) листов ГК-200, </a:t>
            </a:r>
            <a:r>
              <a:rPr lang="ru-RU" sz="2000" b="1" dirty="0" smtClean="0">
                <a:solidFill>
                  <a:srgbClr val="002060"/>
                </a:solidFill>
              </a:rPr>
              <a:t>ГК-1000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35177" y="2813980"/>
            <a:ext cx="2868093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Научно-редакционный </a:t>
            </a:r>
            <a:endParaRPr lang="ru-RU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совет </a:t>
            </a:r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(НРС) </a:t>
            </a:r>
            <a:endParaRPr lang="ru-RU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9505" y="3079759"/>
            <a:ext cx="3607205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Постоянные комиссии по стратиграфии систем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5500" y="4035964"/>
            <a:ext cx="3607205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Региональные межведомственные стратиграфические комиссии (РМСК)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0815" y="1857404"/>
            <a:ext cx="2818986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Комиссия по стратиграфическим схемам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3016586" y="5648307"/>
            <a:ext cx="891385" cy="437853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3259800" y="3879014"/>
            <a:ext cx="1" cy="662943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3347864" y="1471538"/>
            <a:ext cx="1" cy="662943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 flipV="1">
            <a:off x="7640834" y="3657032"/>
            <a:ext cx="37013" cy="476255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35500" y="5380111"/>
            <a:ext cx="2629599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Межведомственные региональные стратиграфические совещания (МРСС)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1" name="Прямая со стрелкой 40"/>
          <p:cNvCxnSpPr/>
          <p:nvPr/>
        </p:nvCxnSpPr>
        <p:spPr>
          <a:xfrm flipV="1">
            <a:off x="6647081" y="5461854"/>
            <a:ext cx="314333" cy="451964"/>
          </a:xfrm>
          <a:prstGeom prst="straightConnector1">
            <a:avLst/>
          </a:prstGeom>
          <a:ln w="5715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 flipV="1">
            <a:off x="5538998" y="5442789"/>
            <a:ext cx="203910" cy="427873"/>
          </a:xfrm>
          <a:prstGeom prst="straightConnector1">
            <a:avLst/>
          </a:prstGeom>
          <a:ln w="5715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4818984" y="5956973"/>
            <a:ext cx="4088216" cy="707886"/>
          </a:xfrm>
          <a:prstGeom prst="rect">
            <a:avLst/>
          </a:prstGeom>
          <a:solidFill>
            <a:srgbClr val="FBD0A1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ГРР, тематические работы, научные исследования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Прямая со стрелкой 58"/>
          <p:cNvCxnSpPr/>
          <p:nvPr/>
        </p:nvCxnSpPr>
        <p:spPr>
          <a:xfrm flipV="1">
            <a:off x="5935177" y="5072792"/>
            <a:ext cx="797063" cy="15200"/>
          </a:xfrm>
          <a:prstGeom prst="straightConnector1">
            <a:avLst/>
          </a:prstGeom>
          <a:ln w="5715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flipH="1" flipV="1">
            <a:off x="3347864" y="2677124"/>
            <a:ext cx="1" cy="662943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907971" y="4108351"/>
            <a:ext cx="2739110" cy="24936"/>
          </a:xfrm>
          <a:prstGeom prst="straightConnector1">
            <a:avLst/>
          </a:prstGeom>
          <a:ln w="28575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872106" y="3571636"/>
            <a:ext cx="2850750" cy="484475"/>
          </a:xfrm>
          <a:prstGeom prst="straightConnector1">
            <a:avLst/>
          </a:prstGeom>
          <a:ln w="28575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995551" y="846904"/>
            <a:ext cx="4738477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Региональные стратиграфические схемы - база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для создания и актуализации серийных легенд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Они проходят строгий контроль и являются результатом работы  многих специалистов в данной области науки.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85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5574" y="1628800"/>
            <a:ext cx="82809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серийных (сводных) легенд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на крупные геологические структуры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переход к легендам бесшовных карт,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которые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предполагает унификацию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геологического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материала отражающего  естественные геологические объекты в историко-геологическом развитии регионов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Создание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полимасштабной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серийной легенды –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как многоуровневой информационной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системы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содержащей  характеристики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картируемых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разных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масштабах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геологических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объектов.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629248" y="0"/>
            <a:ext cx="1813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glow rad="381000">
                    <a:schemeClr val="bg1">
                      <a:alpha val="73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Проблемы</a:t>
            </a:r>
            <a:endParaRPr lang="ru-RU" sz="2400" b="1" dirty="0">
              <a:effectLst>
                <a:glow rad="381000">
                  <a:schemeClr val="bg1">
                    <a:alpha val="73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-4946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Развитие стратиграфической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основы ГГК </a:t>
            </a:r>
            <a:endParaRPr lang="ru-RU" dirty="0"/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83568" y="4877006"/>
            <a:ext cx="8280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Стратиграфической основой 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ГГК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являются как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серийные легенды, так и региональные стратиграфические схемы.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4063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03648" y="2780928"/>
            <a:ext cx="6598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0" y="65101"/>
            <a:ext cx="792088" cy="2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-4946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Проблемы обновления стратиграфической основы ГГК </a:t>
            </a:r>
            <a:endParaRPr lang="ru-RU" dirty="0"/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666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04909" y="40834"/>
            <a:ext cx="7902291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Схема создания и регламент утверждения стратиграфической основы </a:t>
            </a:r>
            <a:r>
              <a:rPr lang="ru-RU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ГК </a:t>
            </a:r>
            <a:endParaRPr lang="ru-RU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8180" y="726677"/>
            <a:ext cx="3441844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Межведомственный стратиграфический комитет (МСК)</a:t>
            </a:r>
            <a:endParaRPr lang="ru-RU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08577" y="4400792"/>
            <a:ext cx="2445187" cy="923330"/>
          </a:xfrm>
          <a:prstGeom prst="rect">
            <a:avLst/>
          </a:prstGeom>
          <a:solidFill>
            <a:srgbClr val="99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Региональные стратиграфические схемы 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97013" y="3991231"/>
            <a:ext cx="1710187" cy="1323439"/>
          </a:xfrm>
          <a:prstGeom prst="rect">
            <a:avLst/>
          </a:prstGeom>
          <a:solidFill>
            <a:srgbClr val="99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Легенды серий (групп) листов ГК-200, ГК-50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23211" y="1214713"/>
            <a:ext cx="4279761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Научно-редакционный совет (НРС) </a:t>
            </a:r>
            <a:endParaRPr lang="ru-RU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500" y="3067994"/>
            <a:ext cx="360720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Постоянные комиссии по стратиграфии систем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5500" y="4035964"/>
            <a:ext cx="3607205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Региональные межведомственные стратиграфические комиссии (РМСК)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1051" y="1870237"/>
            <a:ext cx="2818986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Комиссия по стратиграфическим схемам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2943575" y="5400969"/>
            <a:ext cx="1104685" cy="732446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3347863" y="3761537"/>
            <a:ext cx="1" cy="662943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3347864" y="1471538"/>
            <a:ext cx="1" cy="662943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7633349" y="2200872"/>
            <a:ext cx="16518" cy="1615449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35500" y="5380111"/>
            <a:ext cx="2629599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Межведомственные региональные стратиграфические совещания (МРСС)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1" name="Прямая со стрелкой 40"/>
          <p:cNvCxnSpPr/>
          <p:nvPr/>
        </p:nvCxnSpPr>
        <p:spPr>
          <a:xfrm flipV="1">
            <a:off x="6732240" y="5461854"/>
            <a:ext cx="607960" cy="485667"/>
          </a:xfrm>
          <a:prstGeom prst="straightConnector1">
            <a:avLst/>
          </a:prstGeom>
          <a:ln w="381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 flipV="1">
            <a:off x="5867806" y="5418443"/>
            <a:ext cx="785958" cy="538530"/>
          </a:xfrm>
          <a:prstGeom prst="straightConnector1">
            <a:avLst/>
          </a:prstGeom>
          <a:ln w="762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4818984" y="5956973"/>
            <a:ext cx="4088216" cy="707886"/>
          </a:xfrm>
          <a:prstGeom prst="rect">
            <a:avLst/>
          </a:prstGeom>
          <a:solidFill>
            <a:srgbClr val="FBD0A1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ГРР, тематические работы, научные исследования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60236" y="1614822"/>
            <a:ext cx="4890891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Региональные экспертные советы (РЭС)</a:t>
            </a:r>
            <a:endParaRPr lang="ru-RU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Прямая со стрелкой 58"/>
          <p:cNvCxnSpPr/>
          <p:nvPr/>
        </p:nvCxnSpPr>
        <p:spPr>
          <a:xfrm flipV="1">
            <a:off x="6464559" y="5133103"/>
            <a:ext cx="797063" cy="15200"/>
          </a:xfrm>
          <a:prstGeom prst="straightConnector1">
            <a:avLst/>
          </a:prstGeom>
          <a:ln w="1079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flipH="1" flipV="1">
            <a:off x="3347864" y="2677124"/>
            <a:ext cx="1" cy="662943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3760024" y="4187132"/>
            <a:ext cx="3195044" cy="9441"/>
          </a:xfrm>
          <a:prstGeom prst="straightConnector1">
            <a:avLst/>
          </a:prstGeom>
          <a:ln w="5715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6502225" y="5314670"/>
            <a:ext cx="694788" cy="9452"/>
          </a:xfrm>
          <a:prstGeom prst="straightConnector1">
            <a:avLst/>
          </a:prstGeom>
          <a:ln w="381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201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1412776"/>
            <a:ext cx="79968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«Утвержденные МСК региональные стратиграфические схемы являются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обязательными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использования в качестве основы при  разработке легенд обзорных, сводных и полистных карт различного масштаба»</a:t>
            </a:r>
          </a:p>
          <a:p>
            <a:pPr marL="285750" indent="-285750" algn="just">
              <a:buFontTx/>
              <a:buChar char="-"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915816" y="3933056"/>
            <a:ext cx="66730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Минприроды России об утверждении Положения о Межведомственном стратиграфическом комитете России, его структуры и состава» № 145 от 01.06.2000</a:t>
            </a:r>
            <a:endParaRPr lang="ru-RU" sz="20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5230" y="0"/>
            <a:ext cx="789126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Организация системного подхода к созданию стратиграфической </a:t>
            </a:r>
            <a:r>
              <a:rPr 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основы ГК </a:t>
            </a:r>
            <a:endParaRPr lang="ru-RU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5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6480" y="567939"/>
            <a:ext cx="87236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Региональная стратиграфическая схема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 «графическое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выражение временных и пространственных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соотношений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местных и /или региональных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стратонов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основных особенностей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разрезов различных частей (районов,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структурно-фациальных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зон и др.) геологического региона, корреляции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стратиграфических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подразделений между собой и с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Общей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стратиграфической шкалой, а также со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стратиграфическими схемами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смежных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регионов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Стратиграфический кодекс, 2006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926" y="2852900"/>
            <a:ext cx="2619553" cy="385212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1545" y="2845937"/>
            <a:ext cx="2732394" cy="385462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66005" y="2833389"/>
            <a:ext cx="2891342" cy="386717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3783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1051" y="764704"/>
            <a:ext cx="872361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x-none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Серийн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ая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b="1" dirty="0" smtClean="0">
                <a:latin typeface="Arial" panose="020B0604020202020204" pitchFamily="34" charset="0"/>
                <a:cs typeface="Arial" panose="020B0604020202020204" pitchFamily="34" charset="0"/>
              </a:rPr>
              <a:t>легенд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x-none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 «</a:t>
            </a:r>
            <a:r>
              <a:rPr 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един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ая</a:t>
            </a:r>
            <a:r>
              <a:rPr 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 систем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картографируемых геологических и минерагенических </a:t>
            </a:r>
            <a:r>
              <a:rPr 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подразделений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организованная в соответствии с</a:t>
            </a:r>
            <a:r>
              <a:rPr 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 структурно-формационн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ым</a:t>
            </a:r>
            <a:r>
              <a:rPr 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минерагеническ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им</a:t>
            </a:r>
            <a:r>
              <a:rPr 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 районировани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ем </a:t>
            </a:r>
            <a:r>
              <a:rPr 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пределах сери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листов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ГК-1000 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ГК-200»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Методические рекомендации, 2009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x-none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Обеспечивают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обобщение и увязку геологических материалов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пределах серии листов и проведение межрегиональных корреляций. 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еспечивают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унификацию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содержания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стандартизацию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картографического изображения геологической информации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Госгеолкарт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и их преемственность.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93" y="3354105"/>
            <a:ext cx="2424640" cy="2969372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51000"/>
              </a:scheme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212976"/>
            <a:ext cx="2910054" cy="2386245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49000"/>
              </a:scheme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068960"/>
            <a:ext cx="2780484" cy="214348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50800" dir="5400000" algn="ctr" rotWithShape="0">
              <a:schemeClr val="tx1">
                <a:alpha val="48000"/>
              </a:scheme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153" y="4797152"/>
            <a:ext cx="2533514" cy="19739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50800" dir="5400000" algn="ctr" rotWithShape="0">
              <a:schemeClr val="tx1">
                <a:alpha val="47000"/>
              </a:scheme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713" y="5412655"/>
            <a:ext cx="3455577" cy="135846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50800" dir="5400000" algn="ctr" rotWithShape="0">
              <a:schemeClr val="tx1">
                <a:alpha val="51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890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3040" y="1732746"/>
            <a:ext cx="4234944" cy="50013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Отражают 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современные знания 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 стратиграфическом расчленении 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толщ</a:t>
            </a:r>
            <a:endParaRPr lang="ru-RU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000" dirty="0" smtClean="0"/>
              <a:t>«</a:t>
            </a:r>
            <a:r>
              <a:rPr lang="ru-RU" dirty="0" smtClean="0"/>
              <a:t>Детальность </a:t>
            </a:r>
            <a:r>
              <a:rPr lang="ru-RU" dirty="0"/>
              <a:t>стратиграфической базы не может ставиться в зависимость от производства геологического </a:t>
            </a:r>
            <a:r>
              <a:rPr lang="ru-RU" dirty="0" smtClean="0"/>
              <a:t>картирования» (</a:t>
            </a:r>
            <a:r>
              <a:rPr lang="ru-RU" i="1" dirty="0" smtClean="0">
                <a:solidFill>
                  <a:srgbClr val="002060"/>
                </a:solidFill>
              </a:rPr>
              <a:t>Постановления </a:t>
            </a:r>
            <a:r>
              <a:rPr lang="ru-RU" i="1" dirty="0">
                <a:solidFill>
                  <a:srgbClr val="002060"/>
                </a:solidFill>
              </a:rPr>
              <a:t>МСК, </a:t>
            </a:r>
            <a:r>
              <a:rPr lang="ru-RU" i="1" dirty="0" smtClean="0">
                <a:solidFill>
                  <a:srgbClr val="002060"/>
                </a:solidFill>
              </a:rPr>
              <a:t>1973</a:t>
            </a:r>
            <a:r>
              <a:rPr lang="ru-RU" i="1" dirty="0" smtClean="0">
                <a:solidFill>
                  <a:srgbClr val="002060"/>
                </a:solidFill>
              </a:rPr>
              <a:t>));</a:t>
            </a:r>
            <a:endParaRPr lang="ru-RU" i="1" dirty="0" smtClean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i="1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Не ставят задачей полное покрытие территории. Корреляционная часть - это корреляция 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местных стратиграфических 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разрезов;</a:t>
            </a:r>
            <a:endParaRPr lang="ru-RU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Включают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только осадочный чехол.</a:t>
            </a:r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7735" y="620688"/>
            <a:ext cx="2445187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Региональные стратиграфические схемы 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64088" y="596877"/>
            <a:ext cx="3096344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Легенды серий (групп) листов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ГК-50, ГК-200, ГК-1000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34018" y="1709662"/>
            <a:ext cx="4356484" cy="47551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Являются 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инструкцией 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для геолого-съемочных и картосоставительских 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работ;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Отражают иерархию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(ранг) геологических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объектов, выделяемых на картах различного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масштаба;</a:t>
            </a:r>
            <a:endParaRPr lang="ru-RU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Полностью закрывают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территорию;</a:t>
            </a:r>
            <a:endParaRPr lang="ru-RU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Содержит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магматическую и </a:t>
            </a:r>
            <a:r>
              <a:rPr lang="ru-RU" sz="1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минерагеническую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 характеристику территории. </a:t>
            </a:r>
            <a:endParaRPr lang="ru-RU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583" y="5331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550" y="103386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0165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24" y="0"/>
            <a:ext cx="9116576" cy="476672"/>
          </a:xfrm>
          <a:prstGeom prst="rect">
            <a:avLst/>
          </a:prstGeom>
          <a:solidFill>
            <a:srgbClr val="7AB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" y="91267"/>
            <a:ext cx="874893" cy="2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23528" y="4564748"/>
            <a:ext cx="3960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 1991 году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 территории России были созданы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262 стратиграфические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схемы.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876670"/>
            <a:ext cx="4320480" cy="27384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922" y="567939"/>
            <a:ext cx="7924846" cy="351611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7759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931F2DF-A966-48DF-9F49-D906F334EA6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0</TotalTime>
  <Words>1945</Words>
  <Application>Microsoft Office PowerPoint</Application>
  <PresentationFormat>Экран (4:3)</PresentationFormat>
  <Paragraphs>245</Paragraphs>
  <Slides>33</Slides>
  <Notes>29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1" baseType="lpstr">
      <vt:lpstr>Arial</vt:lpstr>
      <vt:lpstr>Calibri</vt:lpstr>
      <vt:lpstr>Tw Cen MT</vt:lpstr>
      <vt:lpstr>Tw Cen MT Condensed</vt:lpstr>
      <vt:lpstr>Wingdings</vt:lpstr>
      <vt:lpstr>Wingdings 3</vt:lpstr>
      <vt:lpstr>Интеграл</vt:lpstr>
      <vt:lpstr>Image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2017-02-28T10:09:36Z</dcterms:created>
  <dcterms:modified xsi:type="dcterms:W3CDTF">2017-04-18T12:33:56Z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TC020116339991</vt:lpwstr>
  </property>
</Properties>
</file>