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82" r:id="rId7"/>
    <p:sldId id="261" r:id="rId8"/>
    <p:sldId id="285" r:id="rId9"/>
    <p:sldId id="263" r:id="rId10"/>
    <p:sldId id="266" r:id="rId11"/>
    <p:sldId id="265" r:id="rId12"/>
    <p:sldId id="264" r:id="rId13"/>
    <p:sldId id="267" r:id="rId14"/>
    <p:sldId id="284" r:id="rId15"/>
    <p:sldId id="283" r:id="rId16"/>
    <p:sldId id="286" r:id="rId17"/>
    <p:sldId id="272" r:id="rId18"/>
    <p:sldId id="269" r:id="rId19"/>
    <p:sldId id="268" r:id="rId20"/>
    <p:sldId id="273" r:id="rId21"/>
    <p:sldId id="290" r:id="rId22"/>
    <p:sldId id="291" r:id="rId23"/>
    <p:sldId id="289" r:id="rId24"/>
    <p:sldId id="271" r:id="rId25"/>
    <p:sldId id="274" r:id="rId26"/>
    <p:sldId id="278" r:id="rId27"/>
    <p:sldId id="275" r:id="rId28"/>
    <p:sldId id="276" r:id="rId29"/>
    <p:sldId id="277" r:id="rId30"/>
    <p:sldId id="270" r:id="rId31"/>
    <p:sldId id="279" r:id="rId32"/>
    <p:sldId id="280" r:id="rId33"/>
    <p:sldId id="281" r:id="rId34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3300"/>
    <a:srgbClr val="663300"/>
    <a:srgbClr val="66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16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 cap="sq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0350" cy="40036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sp>
      <p:sp>
        <p:nvSpPr>
          <p:cNvPr id="2052" name="Rectangle 4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3613" cy="48069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endParaRPr lang="ru-RU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endParaRPr lang="ru-RU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endParaRPr lang="ru-RU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6600" cy="5302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cs typeface="Segoe UI" charset="0"/>
              </a:defRPr>
            </a:lvl1pPr>
          </a:lstStyle>
          <a:p>
            <a:fld id="{B8E5BFE2-1309-4F69-A49B-FE233FECF54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8CE48C3-98C6-441B-A215-FB2F03C50A85}" type="slidenum">
              <a:rPr lang="ru-RU"/>
              <a:pPr/>
              <a:t>1</a:t>
            </a:fld>
            <a:endParaRPr lang="ru-RU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38D8269-CE02-4C76-BE54-D8F541A194EA}" type="slidenum">
              <a:rPr lang="ru-RU"/>
              <a:pPr/>
              <a:t>12</a:t>
            </a:fld>
            <a:endParaRPr lang="ru-RU"/>
          </a:p>
        </p:txBody>
      </p:sp>
      <p:sp>
        <p:nvSpPr>
          <p:cNvPr id="3788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58BD0DE-0CB4-4699-91FE-68EBCD1BACB5}" type="slidenum">
              <a:rPr lang="ru-RU"/>
              <a:pPr/>
              <a:t>13</a:t>
            </a:fld>
            <a:endParaRPr lang="ru-R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Text Box 2"/>
          <p:cNvSpPr txBox="1">
            <a:spLocks noChangeArrowheads="1"/>
          </p:cNvSpPr>
          <p:nvPr/>
        </p:nvSpPr>
        <p:spPr bwMode="auto">
          <a:xfrm>
            <a:off x="755968" y="5078611"/>
            <a:ext cx="6047740" cy="48113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4287" tIns="52144" rIns="104287" bIns="52144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88" y="0"/>
            <a:ext cx="1587" cy="15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79" name="Text Box 2"/>
          <p:cNvSpPr txBox="1">
            <a:spLocks noChangeArrowheads="1"/>
          </p:cNvSpPr>
          <p:nvPr/>
        </p:nvSpPr>
        <p:spPr bwMode="auto">
          <a:xfrm>
            <a:off x="755968" y="5078611"/>
            <a:ext cx="6047740" cy="48113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4287" tIns="52144" rIns="104287" bIns="52144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D2E8FE2-3A8B-49C1-8BC0-3B0056040D59}" type="slidenum">
              <a:rPr lang="ru-RU"/>
              <a:pPr/>
              <a:t>17</a:t>
            </a:fld>
            <a:endParaRPr lang="ru-RU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F3CA5A-9405-4514-8265-9F35775B8A6C}" type="slidenum">
              <a:rPr lang="ru-RU"/>
              <a:pPr/>
              <a:t>18</a:t>
            </a:fld>
            <a:endParaRPr lang="ru-RU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406FD7-30AD-449F-B60C-371BE0305C93}" type="slidenum">
              <a:rPr lang="ru-RU"/>
              <a:pPr/>
              <a:t>19</a:t>
            </a:fld>
            <a:endParaRPr lang="ru-RU"/>
          </a:p>
        </p:txBody>
      </p:sp>
      <p:sp>
        <p:nvSpPr>
          <p:cNvPr id="4198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CECB926-CDD0-4B57-8AC6-A5B9AE67E597}" type="slidenum">
              <a:rPr lang="ru-RU"/>
              <a:pPr/>
              <a:t>20</a:t>
            </a:fld>
            <a:endParaRPr lang="ru-R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6E1DA76-2129-4A5E-81E7-D405653B4146}" type="slidenum">
              <a:rPr lang="ru-RU"/>
              <a:pPr/>
              <a:t>24</a:t>
            </a:fld>
            <a:endParaRPr lang="ru-RU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3709A6D-494D-4A5C-BFC8-61B5EBE45E12}" type="slidenum">
              <a:rPr lang="ru-RU"/>
              <a:pPr/>
              <a:t>25</a:t>
            </a:fld>
            <a:endParaRPr lang="ru-RU"/>
          </a:p>
        </p:txBody>
      </p:sp>
      <p:sp>
        <p:nvSpPr>
          <p:cNvPr id="4812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B13E685-B9C9-447B-A344-326002A1F069}" type="slidenum">
              <a:rPr lang="ru-RU"/>
              <a:pPr/>
              <a:t>2</a:t>
            </a:fld>
            <a:endParaRPr lang="ru-RU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FD3381-8374-4CB2-9E1F-070DCBBA0EE3}" type="slidenum">
              <a:rPr lang="ru-RU"/>
              <a:pPr/>
              <a:t>26</a:t>
            </a:fld>
            <a:endParaRPr lang="ru-RU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F188B1E-B6CA-4F94-837B-9E808B4FADA3}" type="slidenum">
              <a:rPr lang="ru-RU"/>
              <a:pPr/>
              <a:t>27</a:t>
            </a:fld>
            <a:endParaRPr lang="ru-RU"/>
          </a:p>
        </p:txBody>
      </p:sp>
      <p:sp>
        <p:nvSpPr>
          <p:cNvPr id="491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AFD5DCD-6FAD-43E6-87D5-6B795121985F}" type="slidenum">
              <a:rPr lang="ru-RU"/>
              <a:pPr/>
              <a:t>28</a:t>
            </a:fld>
            <a:endParaRPr lang="ru-RU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32065DC-494D-45B6-8EA3-25AA15C7BCCB}" type="slidenum">
              <a:rPr lang="ru-RU"/>
              <a:pPr/>
              <a:t>29</a:t>
            </a:fld>
            <a:endParaRPr lang="ru-RU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DD7D7D5-2250-4D89-803C-011D2EFAF920}" type="slidenum">
              <a:rPr lang="ru-RU"/>
              <a:pPr/>
              <a:t>30</a:t>
            </a:fld>
            <a:endParaRPr lang="ru-RU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104059C-76A5-48C6-A506-E05C19C2649A}" type="slidenum">
              <a:rPr lang="ru-RU"/>
              <a:pPr/>
              <a:t>31</a:t>
            </a:fld>
            <a:endParaRPr lang="ru-RU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3E6FFCB-F344-4273-B98D-CA79F6CA8504}" type="slidenum">
              <a:rPr lang="ru-RU"/>
              <a:pPr/>
              <a:t>32</a:t>
            </a:fld>
            <a:endParaRPr lang="ru-RU"/>
          </a:p>
        </p:txBody>
      </p:sp>
      <p:sp>
        <p:nvSpPr>
          <p:cNvPr id="5427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EDFF421-6975-438D-B5A3-D5B5603BC049}" type="slidenum">
              <a:rPr lang="ru-RU"/>
              <a:pPr/>
              <a:t>33</a:t>
            </a:fld>
            <a:endParaRPr lang="ru-RU"/>
          </a:p>
        </p:txBody>
      </p:sp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E2624D5-D35E-4C87-9D0A-D2FF34912713}" type="slidenum">
              <a:rPr lang="ru-RU"/>
              <a:pPr/>
              <a:t>3</a:t>
            </a:fld>
            <a:endParaRPr lang="ru-RU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256AD29-B57A-4998-A10A-A094DFC69DCB}" type="slidenum">
              <a:rPr lang="ru-RU"/>
              <a:pPr/>
              <a:t>4</a:t>
            </a:fld>
            <a:endParaRPr lang="ru-RU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2BE7C99-51AD-4C9F-AEC9-A9497043DA53}" type="slidenum">
              <a:rPr lang="ru-RU"/>
              <a:pPr/>
              <a:t>5</a:t>
            </a:fld>
            <a:endParaRPr lang="ru-RU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DA0380C-34AD-461D-A3E9-F9B4FFB71BA1}" type="slidenum">
              <a:rPr lang="ru-RU"/>
              <a:pPr/>
              <a:t>7</a:t>
            </a:fld>
            <a:endParaRPr lang="ru-RU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293415-1079-4F00-8E65-90FD80D08391}" type="slidenum">
              <a:rPr lang="ru-RU"/>
              <a:pPr/>
              <a:t>9</a:t>
            </a:fld>
            <a:endParaRPr lang="ru-RU"/>
          </a:p>
        </p:txBody>
      </p:sp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F76FE6C-A50E-448B-BCD2-504F50966D05}" type="slidenum">
              <a:rPr lang="ru-RU"/>
              <a:pPr/>
              <a:t>10</a:t>
            </a:fld>
            <a:endParaRPr lang="ru-RU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F39474E-D62A-496E-9737-680B51CD5467}" type="slidenum">
              <a:rPr lang="ru-RU"/>
              <a:pPr/>
              <a:t>11</a:t>
            </a:fld>
            <a:endParaRPr lang="ru-RU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9373CA1-175A-4722-840A-64D0896C93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8BBD462-05D9-4BB1-9748-534DF83F30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4088" y="301625"/>
            <a:ext cx="2265362" cy="5846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8450" cy="5846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512B80-0EE3-4F54-AC61-CA2576FEC3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6212" cy="1257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0875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fld id="{B044740A-CC73-45A2-84E5-127A4DEE5D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6212" cy="1257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9066212" cy="211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238" y="4033838"/>
            <a:ext cx="9066212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0875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fld id="{EA63F18A-8C84-473D-BA3F-86240726D5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6212" cy="1257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3238" y="1768475"/>
            <a:ext cx="4456112" cy="2112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238" y="4033838"/>
            <a:ext cx="4456112" cy="21145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5111750" y="1768475"/>
            <a:ext cx="4457700" cy="43799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0875" cy="5159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3150" cy="515938"/>
          </a:xfrm>
        </p:spPr>
        <p:txBody>
          <a:bodyPr/>
          <a:lstStyle>
            <a:lvl1pPr>
              <a:defRPr/>
            </a:lvl1pPr>
          </a:lstStyle>
          <a:p>
            <a:fld id="{23177E52-461B-493F-B243-CEE99C72B1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1BFA799-07EF-4176-A3D9-85FD2299B3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C172884-3948-4F7F-AF2C-F3BFC14686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6112" cy="4379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11750" y="1768475"/>
            <a:ext cx="4457700" cy="4379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D86E1949-8DCC-449E-98BA-F74768F94D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0261171-1119-4356-97D7-2B1DD7B14B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B3D36F-D55F-45B0-A985-6758894AE1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49541D8-9423-4D37-A905-F5B7D874AC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CB5821E-AB45-436E-B307-63EC8F3B99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490540D-A0CC-488F-B166-BDEADFF407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6212" cy="12573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щёлкните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6212" cy="43799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284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щёлкните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3150" cy="515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0875" cy="515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3150" cy="515938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B657675C-83A7-451E-A62B-9DEBC96E524E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" y="0"/>
            <a:ext cx="10079038" cy="75596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67469"/>
            <a:ext cx="10080625" cy="4608512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КРЫМСКАЯ УЧЕБНАЯ</a:t>
            </a:r>
            <a:b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ГЕОЛОГО-СЪЕМОЧНАЯ ПРАКТИКА – ОСНОВА ПОДГОТОВКИ СПЕЦИАЛИСТОВ ПО РЕГИОНАЛЬНОМУ ИЗУЧЕНИЮ НЕДР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47824" y="5652045"/>
            <a:ext cx="8712200" cy="1368152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77040" rIns="90000" bIns="45000"/>
          <a:lstStyle/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EEEEEE"/>
                </a:solidFill>
              </a:rPr>
              <a:t>Туров А.В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>
                <a:solidFill>
                  <a:srgbClr val="EEEEEE"/>
                </a:solidFill>
              </a:rPr>
              <a:t>(МГРИ-РГГРУ)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6616" y="7020197"/>
            <a:ext cx="2332690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avturov@yandex.ru</a:t>
            </a:r>
            <a:endParaRPr lang="ru-RU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0725" y="792163"/>
            <a:ext cx="8855075" cy="59023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87338" y="6696075"/>
            <a:ext cx="9586912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  <a:tab pos="9434513" algn="l"/>
              </a:tabLst>
            </a:pPr>
            <a:r>
              <a:rPr lang="ru-RU">
                <a:solidFill>
                  <a:srgbClr val="000000"/>
                </a:solidFill>
              </a:rPr>
              <a:t>Студенты учатся измерять геологическим компасом элементы залегания горных пород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534988"/>
            <a:ext cx="9069387" cy="1296987"/>
          </a:xfrm>
          <a:ln w="36000">
            <a:solidFill>
              <a:srgbClr val="661900"/>
            </a:solidFill>
          </a:ln>
        </p:spPr>
        <p:txBody>
          <a:bodyPr lIns="18000" tIns="18000" rIns="18000" bIns="18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 dirty="0">
                <a:solidFill>
                  <a:srgbClr val="663300"/>
                </a:solidFill>
              </a:rPr>
              <a:t>УЧЕБНЫЕ БАЗЫ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3238" y="2020888"/>
            <a:ext cx="4425950" cy="2687643"/>
          </a:xfrm>
          <a:ln w="36000">
            <a:solidFill>
              <a:srgbClr val="661900"/>
            </a:solidFill>
          </a:ln>
        </p:spPr>
        <p:txBody>
          <a:bodyPr lIns="18000" tIns="46440" rIns="18000" bIns="18000"/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2200" dirty="0"/>
              <a:t>На территориях полигонов Вузы:</a:t>
            </a:r>
          </a:p>
          <a:p>
            <a:pPr marL="214313" indent="-214313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2200" dirty="0"/>
              <a:t>имеют </a:t>
            </a:r>
            <a:r>
              <a:rPr lang="ru-RU" sz="2200" b="1" dirty="0">
                <a:solidFill>
                  <a:srgbClr val="C00000"/>
                </a:solidFill>
              </a:rPr>
              <a:t>стационарные учебные геологические базы</a:t>
            </a:r>
            <a:r>
              <a:rPr lang="ru-RU" sz="2200" dirty="0"/>
              <a:t>, </a:t>
            </a:r>
          </a:p>
          <a:p>
            <a:pPr marL="214313" indent="-214313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2200" dirty="0"/>
              <a:t>организуют </a:t>
            </a:r>
            <a:r>
              <a:rPr lang="ru-RU" sz="2200" b="1" dirty="0">
                <a:solidFill>
                  <a:srgbClr val="C00000"/>
                </a:solidFill>
              </a:rPr>
              <a:t>временные полевые лагеря</a:t>
            </a:r>
            <a:r>
              <a:rPr lang="ru-RU" sz="2200" dirty="0"/>
              <a:t>, </a:t>
            </a:r>
          </a:p>
          <a:p>
            <a:pPr marL="214313" indent="-214313">
              <a:lnSpc>
                <a:spcPct val="100000"/>
              </a:lnSpc>
              <a:spcBef>
                <a:spcPts val="600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sz="2200" dirty="0"/>
              <a:t>проводят свои практики </a:t>
            </a:r>
            <a:r>
              <a:rPr lang="ru-RU" sz="2200" b="1" dirty="0">
                <a:solidFill>
                  <a:srgbClr val="C00000"/>
                </a:solidFill>
              </a:rPr>
              <a:t>на учебных базах других Вузов</a:t>
            </a:r>
            <a:r>
              <a:rPr lang="ru-RU" sz="2200" dirty="0"/>
              <a:t>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75816" y="5868069"/>
            <a:ext cx="9001000" cy="1008112"/>
          </a:xfrm>
          <a:prstGeom prst="rect">
            <a:avLst/>
          </a:prstGeom>
          <a:noFill/>
          <a:ln w="36000" cap="flat">
            <a:solidFill>
              <a:srgbClr val="663300"/>
            </a:solidFill>
            <a:round/>
            <a:headEnd/>
            <a:tailEnd/>
          </a:ln>
          <a:effectLst/>
        </p:spPr>
        <p:txBody>
          <a:bodyPr lIns="18000" tIns="46440" rIns="18000" bIns="18000"/>
          <a:lstStyle/>
          <a:p>
            <a:pPr algn="ctr">
              <a:spcBef>
                <a:spcPts val="6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Только на </a:t>
            </a:r>
            <a:r>
              <a:rPr lang="ru-RU" sz="2200" b="1" dirty="0">
                <a:solidFill>
                  <a:srgbClr val="C00000"/>
                </a:solidFill>
              </a:rPr>
              <a:t>Крымской учебной базе МГРИ</a:t>
            </a:r>
            <a:r>
              <a:rPr lang="ru-RU" sz="2200" dirty="0">
                <a:solidFill>
                  <a:srgbClr val="000000"/>
                </a:solidFill>
              </a:rPr>
              <a:t> в 60–70 года </a:t>
            </a:r>
            <a:r>
              <a:rPr lang="en-US" sz="2200" dirty="0">
                <a:solidFill>
                  <a:srgbClr val="000000"/>
                </a:solidFill>
              </a:rPr>
              <a:t>XX </a:t>
            </a:r>
            <a:r>
              <a:rPr lang="ru-RU" sz="2200" dirty="0">
                <a:solidFill>
                  <a:srgbClr val="000000"/>
                </a:solidFill>
              </a:rPr>
              <a:t>века проходили практику студенты более </a:t>
            </a:r>
            <a:r>
              <a:rPr lang="ru-RU" sz="2200" b="1" dirty="0">
                <a:solidFill>
                  <a:srgbClr val="002060"/>
                </a:solidFill>
              </a:rPr>
              <a:t>30 Вузов и техникумов </a:t>
            </a:r>
            <a:r>
              <a:rPr lang="ru-RU" sz="2200" dirty="0">
                <a:solidFill>
                  <a:srgbClr val="000000"/>
                </a:solidFill>
              </a:rPr>
              <a:t>Европейской части СССР. 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149850" y="2020888"/>
            <a:ext cx="4425950" cy="3487141"/>
          </a:xfrm>
          <a:prstGeom prst="rect">
            <a:avLst/>
          </a:prstGeom>
          <a:noFill/>
          <a:ln w="36000" cap="flat">
            <a:solidFill>
              <a:srgbClr val="663300"/>
            </a:solidFill>
            <a:round/>
            <a:headEnd/>
            <a:tailEnd/>
          </a:ln>
          <a:effectLst/>
        </p:spPr>
        <p:txBody>
          <a:bodyPr lIns="18000" tIns="46440" rIns="18000" bIns="18000"/>
          <a:lstStyle/>
          <a:p>
            <a:pPr marL="215900" indent="-214313" algn="ctr">
              <a:spcBef>
                <a:spcPts val="1425"/>
              </a:spcBef>
              <a:buClrTx/>
              <a:buFontTx/>
              <a:buNone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Выбор способа организации практики зависит:</a:t>
            </a:r>
          </a:p>
          <a:p>
            <a:pPr marL="214313" indent="-212725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от количества студентов выезжающих на практику,</a:t>
            </a:r>
          </a:p>
          <a:p>
            <a:pPr marL="214313" indent="-212725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финансирования практики в текущем году, </a:t>
            </a:r>
          </a:p>
          <a:p>
            <a:pPr marL="214313" indent="-212725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загруженности учебных </a:t>
            </a:r>
            <a:r>
              <a:rPr lang="ru-RU" sz="2200" dirty="0" smtClean="0">
                <a:solidFill>
                  <a:srgbClr val="000000"/>
                </a:solidFill>
              </a:rPr>
              <a:t>баз,</a:t>
            </a:r>
            <a:endParaRPr lang="ru-RU" sz="2200" dirty="0">
              <a:solidFill>
                <a:srgbClr val="000000"/>
              </a:solidFill>
            </a:endParaRPr>
          </a:p>
          <a:p>
            <a:pPr marL="214313" indent="-212725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сложившиеся </a:t>
            </a:r>
            <a:r>
              <a:rPr lang="ru-RU" sz="2200" dirty="0" smtClean="0">
                <a:solidFill>
                  <a:srgbClr val="000000"/>
                </a:solidFill>
              </a:rPr>
              <a:t>стереотипы.</a:t>
            </a:r>
            <a:endParaRPr lang="ru-RU" sz="2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600" y="841375"/>
            <a:ext cx="8710613" cy="58070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677988" y="6646863"/>
            <a:ext cx="7169150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Концерт на День полигона начинается с исполнения гимна МГРИ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642938"/>
            <a:ext cx="9069387" cy="1296987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КРЫМСКИЙ УЧЕБНЫЙ ГЕОЛОГИЧЕСКИЙ ПОЛИГОН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128838"/>
            <a:ext cx="4425950" cy="2090737"/>
          </a:xfrm>
          <a:ln w="36000">
            <a:solidFill>
              <a:srgbClr val="801900"/>
            </a:solidFill>
          </a:ln>
        </p:spPr>
        <p:txBody>
          <a:bodyPr lIns="18000" tIns="46440" rIns="18000" bIns="18000"/>
          <a:lstStyle/>
          <a:p>
            <a:pPr marL="107950" indent="0">
              <a:buClrTx/>
              <a:buFontTx/>
              <a:buNone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ru-RU" sz="2200" dirty="0"/>
              <a:t>Одним из таких «</a:t>
            </a:r>
            <a:r>
              <a:rPr lang="ru-RU" sz="2200" b="1" dirty="0">
                <a:solidFill>
                  <a:srgbClr val="C00000"/>
                </a:solidFill>
              </a:rPr>
              <a:t>популярных</a:t>
            </a:r>
            <a:r>
              <a:rPr lang="ru-RU" sz="2200" dirty="0"/>
              <a:t>» учебных геологических полигонов является территория, расположенная в восточной части Бахчисарайского </a:t>
            </a:r>
            <a:r>
              <a:rPr lang="ru-RU" sz="2200" dirty="0" smtClean="0"/>
              <a:t>района.</a:t>
            </a:r>
            <a:endParaRPr lang="ru-RU" sz="2200" dirty="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3238" y="4418013"/>
            <a:ext cx="4425950" cy="2090737"/>
          </a:xfrm>
          <a:prstGeom prst="rect">
            <a:avLst/>
          </a:prstGeom>
          <a:noFill/>
          <a:ln w="36000" cap="flat">
            <a:solidFill>
              <a:srgbClr val="801900"/>
            </a:solidFill>
            <a:round/>
            <a:headEnd/>
            <a:tailEnd/>
          </a:ln>
          <a:effectLst/>
        </p:spPr>
        <p:txBody>
          <a:bodyPr lIns="18000" tIns="46440" rIns="18000" bIns="18000"/>
          <a:lstStyle/>
          <a:p>
            <a:pPr marL="107950">
              <a:spcBef>
                <a:spcPts val="1425"/>
              </a:spcBef>
              <a:buClrTx/>
              <a:buFontTx/>
              <a:buNone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Около </a:t>
            </a:r>
            <a:r>
              <a:rPr lang="ru-RU" sz="2200" b="1" dirty="0">
                <a:solidFill>
                  <a:srgbClr val="002060"/>
                </a:solidFill>
              </a:rPr>
              <a:t>20 Вузов, колледжей и техникумов, проводят свои практики на этом полигоне</a:t>
            </a:r>
            <a:r>
              <a:rPr lang="ru-RU" sz="2200" dirty="0">
                <a:solidFill>
                  <a:srgbClr val="000000"/>
                </a:solidFill>
              </a:rPr>
              <a:t>.</a:t>
            </a:r>
          </a:p>
          <a:p>
            <a:pPr marL="107950">
              <a:spcBef>
                <a:spcPts val="1425"/>
              </a:spcBef>
              <a:buClrTx/>
              <a:buFontTx/>
              <a:buNone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Для проведения практик они используют «</a:t>
            </a:r>
            <a:r>
              <a:rPr lang="ru-RU" sz="2200" b="1" dirty="0">
                <a:solidFill>
                  <a:srgbClr val="000000"/>
                </a:solidFill>
              </a:rPr>
              <a:t>чужие</a:t>
            </a:r>
            <a:r>
              <a:rPr lang="ru-RU" sz="2200" dirty="0">
                <a:solidFill>
                  <a:srgbClr val="000000"/>
                </a:solidFill>
              </a:rPr>
              <a:t>» </a:t>
            </a:r>
            <a:r>
              <a:rPr lang="ru-RU" sz="2200" b="1" dirty="0">
                <a:solidFill>
                  <a:srgbClr val="000000"/>
                </a:solidFill>
              </a:rPr>
              <a:t>базы</a:t>
            </a:r>
            <a:r>
              <a:rPr lang="ru-RU" sz="22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149850" y="2128838"/>
            <a:ext cx="4425950" cy="4383087"/>
          </a:xfrm>
          <a:prstGeom prst="rect">
            <a:avLst/>
          </a:prstGeom>
          <a:noFill/>
          <a:ln w="36000" cap="flat">
            <a:solidFill>
              <a:srgbClr val="801900"/>
            </a:solidFill>
            <a:round/>
            <a:headEnd/>
            <a:tailEnd/>
          </a:ln>
          <a:effectLst/>
        </p:spPr>
        <p:txBody>
          <a:bodyPr lIns="18000" tIns="46440" rIns="18000" bIns="18000"/>
          <a:lstStyle/>
          <a:p>
            <a:pPr marL="107950">
              <a:spcBef>
                <a:spcPts val="1425"/>
              </a:spcBef>
              <a:buClrTx/>
              <a:buFontTx/>
              <a:buNone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Учебный полигон расположен в </a:t>
            </a:r>
            <a:r>
              <a:rPr lang="ru-RU" sz="2200" b="1" dirty="0">
                <a:solidFill>
                  <a:srgbClr val="C00000"/>
                </a:solidFill>
              </a:rPr>
              <a:t>междуречье Альмы и </a:t>
            </a:r>
            <a:r>
              <a:rPr lang="ru-RU" sz="2200" b="1" dirty="0" smtClean="0">
                <a:solidFill>
                  <a:srgbClr val="C00000"/>
                </a:solidFill>
              </a:rPr>
              <a:t>Качи </a:t>
            </a:r>
            <a:r>
              <a:rPr lang="ru-RU" sz="2200" b="1" dirty="0" smtClean="0">
                <a:solidFill>
                  <a:schemeClr val="tx1"/>
                </a:solidFill>
              </a:rPr>
              <a:t>на</a:t>
            </a:r>
            <a:r>
              <a:rPr lang="ru-RU" sz="2200" b="1" dirty="0" smtClean="0">
                <a:solidFill>
                  <a:srgbClr val="C00000"/>
                </a:solidFill>
              </a:rPr>
              <a:t> ЮЗ Горного Крыма</a:t>
            </a:r>
            <a:r>
              <a:rPr lang="ru-RU" sz="2200" dirty="0" smtClean="0">
                <a:solidFill>
                  <a:srgbClr val="000000"/>
                </a:solidFill>
              </a:rPr>
              <a:t>.</a:t>
            </a:r>
            <a:endParaRPr lang="ru-RU" sz="2200" dirty="0">
              <a:solidFill>
                <a:srgbClr val="000000"/>
              </a:solidFill>
            </a:endParaRPr>
          </a:p>
          <a:p>
            <a:pPr marL="107950">
              <a:spcBef>
                <a:spcPts val="1425"/>
              </a:spcBef>
              <a:buClrTx/>
              <a:buFontTx/>
              <a:buNone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dirty="0">
                <a:solidFill>
                  <a:srgbClr val="000000"/>
                </a:solidFill>
              </a:rPr>
              <a:t>Учебные базы имеют и проводят там практики:</a:t>
            </a:r>
          </a:p>
          <a:p>
            <a:pPr marL="322263" indent="-215900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b="1" dirty="0">
                <a:solidFill>
                  <a:srgbClr val="C00000"/>
                </a:solidFill>
              </a:rPr>
              <a:t>МГРИ-РГГРУ (с 1934 г.)</a:t>
            </a:r>
            <a:r>
              <a:rPr lang="ru-RU" sz="2200" dirty="0">
                <a:solidFill>
                  <a:srgbClr val="000000"/>
                </a:solidFill>
              </a:rPr>
              <a:t>, </a:t>
            </a:r>
          </a:p>
          <a:p>
            <a:pPr marL="322263" indent="-215900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b="1" dirty="0">
                <a:solidFill>
                  <a:srgbClr val="003300"/>
                </a:solidFill>
              </a:rPr>
              <a:t>МГУ</a:t>
            </a:r>
            <a:r>
              <a:rPr lang="ru-RU" sz="2200" dirty="0">
                <a:solidFill>
                  <a:srgbClr val="000000"/>
                </a:solidFill>
              </a:rPr>
              <a:t> (с 1935 г.), </a:t>
            </a:r>
          </a:p>
          <a:p>
            <a:pPr marL="322263" indent="-215900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107950" algn="l"/>
                <a:tab pos="555625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</a:tabLst>
            </a:pPr>
            <a:r>
              <a:rPr lang="ru-RU" sz="2200" b="1" dirty="0">
                <a:solidFill>
                  <a:srgbClr val="003300"/>
                </a:solidFill>
              </a:rPr>
              <a:t>СПбГУ</a:t>
            </a:r>
            <a:r>
              <a:rPr lang="ru-RU" sz="2200" dirty="0">
                <a:solidFill>
                  <a:srgbClr val="000000"/>
                </a:solidFill>
              </a:rPr>
              <a:t> (с 1952 г.).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8" descr="IMG_3172.JPG"/>
          <p:cNvPicPr>
            <a:picLocks noChangeAspect="1"/>
          </p:cNvPicPr>
          <p:nvPr/>
        </p:nvPicPr>
        <p:blipFill>
          <a:blip r:embed="rId3" cstate="print"/>
          <a:srcRect l="10938" r="8594" b="20833"/>
          <a:stretch>
            <a:fillRect/>
          </a:stretch>
        </p:blipFill>
        <p:spPr bwMode="auto">
          <a:xfrm>
            <a:off x="393775" y="1807673"/>
            <a:ext cx="2992686" cy="220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>
            <a:spLocks noGrp="1" noChangeArrowheads="1"/>
          </p:cNvSpPr>
          <p:nvPr>
            <p:ph type="title"/>
          </p:nvPr>
        </p:nvSpPr>
        <p:spPr>
          <a:xfrm>
            <a:off x="431801" y="302738"/>
            <a:ext cx="9217024" cy="799715"/>
          </a:xfrm>
        </p:spPr>
        <p:txBody>
          <a:bodyPr/>
          <a:lstStyle/>
          <a:p>
            <a:pPr hangingPunct="1"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  <a:defRPr/>
            </a:pPr>
            <a:r>
              <a:rPr lang="ru-RU" sz="4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Стандартная работа на обнажении</a:t>
            </a:r>
          </a:p>
        </p:txBody>
      </p:sp>
      <p:pic>
        <p:nvPicPr>
          <p:cNvPr id="8196" name="Рисунок 6" descr="IMG_487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4088" y="1259946"/>
            <a:ext cx="4252764" cy="318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7" descr="IMG_3145.JPG"/>
          <p:cNvPicPr>
            <a:picLocks noChangeAspect="1"/>
          </p:cNvPicPr>
          <p:nvPr/>
        </p:nvPicPr>
        <p:blipFill>
          <a:blip r:embed="rId5" cstate="print"/>
          <a:srcRect l="26228" r="14754"/>
          <a:stretch>
            <a:fillRect/>
          </a:stretch>
        </p:blipFill>
        <p:spPr bwMode="auto">
          <a:xfrm>
            <a:off x="472529" y="4016079"/>
            <a:ext cx="2835176" cy="320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5" descr="IMG_4846.JPG"/>
          <p:cNvPicPr>
            <a:picLocks noChangeAspect="1"/>
          </p:cNvPicPr>
          <p:nvPr/>
        </p:nvPicPr>
        <p:blipFill>
          <a:blip r:embed="rId6" cstate="print"/>
          <a:srcRect l="7692" t="13461" r="17947"/>
          <a:stretch>
            <a:fillRect/>
          </a:stretch>
        </p:blipFill>
        <p:spPr bwMode="auto">
          <a:xfrm>
            <a:off x="3150195" y="3779838"/>
            <a:ext cx="2283892" cy="3543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Рисунок 3" descr="IMG_327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97822" y="4252317"/>
            <a:ext cx="4410273" cy="293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Рисунок 9" descr="IMG_4656.JPG"/>
          <p:cNvPicPr>
            <a:picLocks noChangeAspect="1"/>
          </p:cNvPicPr>
          <p:nvPr/>
        </p:nvPicPr>
        <p:blipFill>
          <a:blip r:embed="rId8" cstate="print"/>
          <a:srcRect l="23788" t="15326" r="10135" b="6506"/>
          <a:stretch>
            <a:fillRect/>
          </a:stretch>
        </p:blipFill>
        <p:spPr bwMode="auto">
          <a:xfrm>
            <a:off x="3307706" y="1259946"/>
            <a:ext cx="2698667" cy="2752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>
          <a:xfrm>
            <a:off x="504031" y="157493"/>
            <a:ext cx="9072563" cy="1177700"/>
          </a:xfrm>
          <a:ln w="38100">
            <a:solidFill>
              <a:srgbClr val="990033"/>
            </a:solidFill>
          </a:ln>
        </p:spPr>
        <p:txBody>
          <a:bodyPr/>
          <a:lstStyle/>
          <a:p>
            <a:pPr hangingPunct="1">
              <a:buClrTx/>
              <a:tabLst>
                <a:tab pos="0" algn="l"/>
                <a:tab pos="493472" algn="l"/>
                <a:tab pos="988695" algn="l"/>
                <a:tab pos="1483916" algn="l"/>
                <a:tab pos="1979139" algn="l"/>
                <a:tab pos="2474360" algn="l"/>
                <a:tab pos="2969583" algn="l"/>
                <a:tab pos="3464804" algn="l"/>
                <a:tab pos="3960027" algn="l"/>
                <a:tab pos="4455249" algn="l"/>
                <a:tab pos="4950471" algn="l"/>
                <a:tab pos="5445693" algn="l"/>
                <a:tab pos="5940915" algn="l"/>
                <a:tab pos="6436137" algn="l"/>
                <a:tab pos="6931359" algn="l"/>
                <a:tab pos="7426581" algn="l"/>
                <a:tab pos="7921804" algn="l"/>
                <a:tab pos="8417025" algn="l"/>
                <a:tab pos="8912248" algn="l"/>
                <a:tab pos="9407469" algn="l"/>
                <a:tab pos="9902692" algn="l"/>
              </a:tabLst>
            </a:pPr>
            <a:r>
              <a:rPr lang="ru-RU" sz="3500" b="1" dirty="0" smtClean="0">
                <a:solidFill>
                  <a:srgbClr val="800000"/>
                </a:solidFill>
              </a:rPr>
              <a:t>Учебный полигон </a:t>
            </a:r>
            <a:r>
              <a:rPr lang="ru-RU" sz="3500" b="1" dirty="0" smtClean="0"/>
              <a:t>— </a:t>
            </a:r>
            <a:br>
              <a:rPr lang="ru-RU" sz="3500" b="1" dirty="0" smtClean="0"/>
            </a:br>
            <a:r>
              <a:rPr lang="ru-RU" sz="3500" b="1" dirty="0" smtClean="0">
                <a:solidFill>
                  <a:srgbClr val="0070C0"/>
                </a:solidFill>
              </a:rPr>
              <a:t>в междуречье Альмы и Качи ЮЗ Крыма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4031" y="1546934"/>
            <a:ext cx="9072563" cy="5619009"/>
          </a:xfrm>
          <a:ln w="38100">
            <a:solidFill>
              <a:srgbClr val="990033"/>
            </a:solidFill>
          </a:ln>
        </p:spPr>
        <p:txBody>
          <a:bodyPr/>
          <a:lstStyle/>
          <a:p>
            <a:pPr marL="372730" indent="-372730" algn="just" hangingPunct="1"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1. На небольшой площади - многочисленные хорошо обнаженные разрезы разнообразных по составу отложений мезозоя и кайнозоя, с многочисленной фауной хорошей сохранности;</a:t>
            </a:r>
          </a:p>
          <a:p>
            <a:pPr marL="372730" indent="-372730" algn="just" hangingPunct="1">
              <a:buFont typeface="Arial" charset="0"/>
              <a:buChar char="•"/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все толщи </a:t>
            </a:r>
            <a:r>
              <a:rPr lang="ru-RU" sz="2000" b="1" dirty="0" smtClean="0">
                <a:solidFill>
                  <a:srgbClr val="C00000"/>
                </a:solidFill>
              </a:rPr>
              <a:t>выдержаны</a:t>
            </a:r>
            <a:r>
              <a:rPr lang="ru-RU" sz="2000" b="1" dirty="0" smtClean="0"/>
              <a:t> по составу и мощности; </a:t>
            </a:r>
            <a:r>
              <a:rPr lang="ru-RU" sz="2000" b="1" dirty="0" smtClean="0">
                <a:solidFill>
                  <a:srgbClr val="C00000"/>
                </a:solidFill>
              </a:rPr>
              <a:t>хорошо узнаваемы, что важно при обучении методикам геологического картирования</a:t>
            </a:r>
            <a:r>
              <a:rPr lang="ru-RU" sz="2000" b="1" dirty="0" smtClean="0"/>
              <a:t>;</a:t>
            </a:r>
          </a:p>
          <a:p>
            <a:pPr marL="372730" indent="-372730" algn="just" hangingPunct="1">
              <a:lnSpc>
                <a:spcPct val="115000"/>
              </a:lnSpc>
              <a:buFont typeface="Arial" charset="0"/>
              <a:buChar char="•"/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имеются вулканические и интрузивные комплексы.</a:t>
            </a:r>
          </a:p>
          <a:p>
            <a:pPr marL="372730" indent="-372730" algn="just" hangingPunct="1">
              <a:lnSpc>
                <a:spcPct val="115000"/>
              </a:lnSpc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2. Территория характеризуется:</a:t>
            </a:r>
          </a:p>
          <a:p>
            <a:pPr marL="372730" indent="-372730" algn="just" hangingPunct="1">
              <a:lnSpc>
                <a:spcPct val="115000"/>
              </a:lnSpc>
              <a:buFont typeface="Arial" charset="0"/>
              <a:buChar char="•"/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средним по сложности тектоническим строением,</a:t>
            </a:r>
          </a:p>
          <a:p>
            <a:pPr marL="372730" indent="-372730" algn="just" hangingPunct="1">
              <a:lnSpc>
                <a:spcPct val="115000"/>
              </a:lnSpc>
              <a:buFont typeface="Arial" charset="0"/>
              <a:buChar char="•"/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разнообразием геоморфологических элементов,</a:t>
            </a:r>
          </a:p>
          <a:p>
            <a:pPr marL="372730" indent="-372730" algn="just" hangingPunct="1">
              <a:lnSpc>
                <a:spcPct val="115000"/>
              </a:lnSpc>
              <a:buFont typeface="Arial" charset="0"/>
              <a:buChar char="•"/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наличием различных полезных ископаемых, которые добываются на ряде карьеров. </a:t>
            </a:r>
          </a:p>
          <a:p>
            <a:pPr marL="372730" indent="-372730" algn="just" hangingPunct="1">
              <a:lnSpc>
                <a:spcPct val="115000"/>
              </a:lnSpc>
              <a:tabLst>
                <a:tab pos="372730" algn="l"/>
                <a:tab pos="488223" algn="l"/>
                <a:tab pos="983445" algn="l"/>
                <a:tab pos="1478667" algn="l"/>
                <a:tab pos="1973889" algn="l"/>
                <a:tab pos="2469111" algn="l"/>
                <a:tab pos="2964333" algn="l"/>
                <a:tab pos="3459555" algn="l"/>
                <a:tab pos="3954777" algn="l"/>
                <a:tab pos="4449999" algn="l"/>
                <a:tab pos="4945221" algn="l"/>
                <a:tab pos="5440444" algn="l"/>
                <a:tab pos="5935665" algn="l"/>
                <a:tab pos="6430888" algn="l"/>
                <a:tab pos="6926109" algn="l"/>
                <a:tab pos="7421332" algn="l"/>
                <a:tab pos="7916553" algn="l"/>
                <a:tab pos="8411776" algn="l"/>
                <a:tab pos="8906997" algn="l"/>
                <a:tab pos="9402220" algn="l"/>
                <a:tab pos="9897441" algn="l"/>
              </a:tabLst>
            </a:pPr>
            <a:r>
              <a:rPr lang="ru-RU" sz="2000" b="1" dirty="0" smtClean="0"/>
              <a:t>3. В пределах Главной Гряды Крымских гор находятся открытые для экскурсионного посещения крупные карстовые пещеры.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7" descr="IMG_4162.JPG"/>
          <p:cNvPicPr>
            <a:picLocks noChangeAspect="1"/>
          </p:cNvPicPr>
          <p:nvPr/>
        </p:nvPicPr>
        <p:blipFill>
          <a:blip r:embed="rId2" cstate="print"/>
          <a:srcRect l="8594"/>
          <a:stretch>
            <a:fillRect/>
          </a:stretch>
        </p:blipFill>
        <p:spPr bwMode="auto">
          <a:xfrm>
            <a:off x="393775" y="4499058"/>
            <a:ext cx="3622725" cy="2642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Рисунок 5" descr="IMG_2583.JPG"/>
          <p:cNvPicPr>
            <a:picLocks noChangeAspect="1"/>
          </p:cNvPicPr>
          <p:nvPr/>
        </p:nvPicPr>
        <p:blipFill>
          <a:blip r:embed="rId3" cstate="print"/>
          <a:srcRect l="3125" t="14844" r="36719"/>
          <a:stretch>
            <a:fillRect/>
          </a:stretch>
        </p:blipFill>
        <p:spPr bwMode="auto">
          <a:xfrm>
            <a:off x="5906617" y="3744840"/>
            <a:ext cx="3626225" cy="3421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Заголовок 1"/>
          <p:cNvSpPr>
            <a:spLocks noGrp="1"/>
          </p:cNvSpPr>
          <p:nvPr>
            <p:ph type="title"/>
          </p:nvPr>
        </p:nvSpPr>
        <p:spPr>
          <a:xfrm>
            <a:off x="504031" y="302738"/>
            <a:ext cx="9067313" cy="79971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6C0000"/>
                </a:solidFill>
              </a:rPr>
              <a:t>Камеральные работы</a:t>
            </a:r>
          </a:p>
        </p:txBody>
      </p:sp>
      <p:pic>
        <p:nvPicPr>
          <p:cNvPr id="11269" name="Рисунок 4" descr="IMG_0330.jpg"/>
          <p:cNvPicPr>
            <a:picLocks noChangeAspect="1"/>
          </p:cNvPicPr>
          <p:nvPr/>
        </p:nvPicPr>
        <p:blipFill>
          <a:blip r:embed="rId4" cstate="print"/>
          <a:srcRect r="10001"/>
          <a:stretch>
            <a:fillRect/>
          </a:stretch>
        </p:blipFill>
        <p:spPr bwMode="auto">
          <a:xfrm>
            <a:off x="2756422" y="2204906"/>
            <a:ext cx="3858989" cy="3216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Содержимое 3" descr="IMG_2929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63779" y="1417439"/>
            <a:ext cx="3780234" cy="2519892"/>
          </a:xfrm>
        </p:spPr>
      </p:pic>
      <p:pic>
        <p:nvPicPr>
          <p:cNvPr id="11271" name="Рисунок 6" descr="IMG_2590.JPG"/>
          <p:cNvPicPr>
            <a:picLocks noChangeAspect="1"/>
          </p:cNvPicPr>
          <p:nvPr/>
        </p:nvPicPr>
        <p:blipFill>
          <a:blip r:embed="rId6" cstate="print"/>
          <a:srcRect t="19791"/>
          <a:stretch>
            <a:fillRect/>
          </a:stretch>
        </p:blipFill>
        <p:spPr bwMode="auto">
          <a:xfrm>
            <a:off x="6772920" y="1023707"/>
            <a:ext cx="2290893" cy="275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865188"/>
            <a:ext cx="8640762" cy="57594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91840" y="6637357"/>
            <a:ext cx="8640960" cy="349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Перед отчетом двери </a:t>
            </a:r>
            <a:r>
              <a:rPr lang="ru-RU" b="1" dirty="0" err="1" smtClean="0">
                <a:solidFill>
                  <a:schemeClr val="tx1"/>
                </a:solidFill>
              </a:rPr>
              <a:t>камералок</a:t>
            </a:r>
            <a:r>
              <a:rPr lang="ru-RU" b="1" dirty="0" smtClean="0">
                <a:solidFill>
                  <a:schemeClr val="tx1"/>
                </a:solidFill>
              </a:rPr>
              <a:t> не закрываются до утра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67800" cy="1258888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УНИКАЛЬНОСТЬ КРЫМСКОГО УЧЕБНОГО ПОЛИГОНА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4424362" cy="4064000"/>
          </a:xfrm>
          <a:ln w="36000">
            <a:solidFill>
              <a:srgbClr val="3465A4"/>
            </a:solidFill>
          </a:ln>
        </p:spPr>
        <p:txBody>
          <a:bodyPr lIns="18000" tIns="46440" rIns="18000" bIns="18000"/>
          <a:lstStyle/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небольшая площадь</a:t>
            </a:r>
          </a:p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интересное геологическое строение</a:t>
            </a:r>
          </a:p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высокая концентрация разнообразных геологических </a:t>
            </a:r>
            <a:r>
              <a:rPr lang="ru-RU" sz="2200" dirty="0" smtClean="0"/>
              <a:t>объектов, </a:t>
            </a:r>
            <a:r>
              <a:rPr lang="ru-RU" sz="2200" dirty="0"/>
              <a:t>их «шаговая доступность;</a:t>
            </a:r>
          </a:p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благоприятный климат;</a:t>
            </a:r>
          </a:p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разнообразие природных ландшафтов;</a:t>
            </a:r>
          </a:p>
          <a:p>
            <a:pPr marL="557213" indent="-215900"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endParaRPr lang="ru-RU" sz="2200" dirty="0"/>
          </a:p>
          <a:p>
            <a:pPr marL="557213" indent="-555625">
              <a:buClrTx/>
              <a:buSzTx/>
              <a:buFontTx/>
              <a:buNone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endParaRPr lang="ru-RU" sz="2200" dirty="0"/>
          </a:p>
          <a:p>
            <a:pPr marL="557213" indent="-555625">
              <a:buClrTx/>
              <a:buFontTx/>
              <a:buNone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endParaRPr lang="ru-RU" sz="2200" dirty="0"/>
          </a:p>
          <a:p>
            <a:pPr marL="557213" indent="-555625">
              <a:buClrTx/>
              <a:buFontTx/>
              <a:buNone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endParaRPr lang="ru-RU" sz="2200" dirty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149850" y="1768475"/>
            <a:ext cx="4424363" cy="4064000"/>
          </a:xfrm>
          <a:ln w="36000">
            <a:solidFill>
              <a:srgbClr val="3465A4"/>
            </a:solidFill>
          </a:ln>
        </p:spPr>
        <p:txBody>
          <a:bodyPr lIns="18000" tIns="46440" rIns="18000" bIns="18000"/>
          <a:lstStyle/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многочисленные исторические памятники;</a:t>
            </a:r>
          </a:p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наличие </a:t>
            </a:r>
            <a:r>
              <a:rPr lang="ru-RU" sz="2200" dirty="0" smtClean="0"/>
              <a:t>магазинов, </a:t>
            </a:r>
            <a:r>
              <a:rPr lang="ru-RU" sz="2200" dirty="0"/>
              <a:t>рынков;</a:t>
            </a:r>
          </a:p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наличие автомобильных дорог;</a:t>
            </a:r>
          </a:p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близость к железнодорожным </a:t>
            </a:r>
            <a:r>
              <a:rPr lang="ru-RU" sz="2200" dirty="0" smtClean="0"/>
              <a:t>вокзалам;</a:t>
            </a:r>
            <a:endParaRPr lang="ru-RU" sz="2200" dirty="0"/>
          </a:p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близость к международному аэропорту;</a:t>
            </a:r>
          </a:p>
          <a:p>
            <a:pPr marL="557213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557213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  <a:tab pos="9197975" algn="l"/>
              </a:tabLst>
            </a:pPr>
            <a:r>
              <a:rPr lang="ru-RU" sz="2200" dirty="0"/>
              <a:t>близость к морю.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495300" y="6067425"/>
            <a:ext cx="9067800" cy="917575"/>
          </a:xfrm>
          <a:prstGeom prst="rect">
            <a:avLst/>
          </a:prstGeom>
          <a:noFill/>
          <a:ln w="36000" cap="flat">
            <a:solidFill>
              <a:srgbClr val="663300"/>
            </a:solidFill>
            <a:round/>
            <a:headEnd/>
            <a:tailEnd/>
          </a:ln>
          <a:effectLst/>
        </p:spPr>
        <p:txBody>
          <a:bodyPr lIns="18000" tIns="18000" rIns="18000" bIns="18000" anchor="ctr"/>
          <a:lstStyle/>
          <a:p>
            <a:pPr indent="450850"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2200" b="1" dirty="0">
                <a:solidFill>
                  <a:srgbClr val="C00000"/>
                </a:solidFill>
              </a:rPr>
              <a:t>делают этот район </a:t>
            </a:r>
            <a:r>
              <a:rPr lang="ru-RU" sz="2200" b="1" dirty="0" smtClean="0">
                <a:solidFill>
                  <a:srgbClr val="C00000"/>
                </a:solidFill>
              </a:rPr>
              <a:t>Учебно-исследовательским </a:t>
            </a:r>
            <a:r>
              <a:rPr lang="ru-RU" sz="2200" b="1" dirty="0">
                <a:solidFill>
                  <a:srgbClr val="C00000"/>
                </a:solidFill>
              </a:rPr>
              <a:t>геологическим полигоном международного значения.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1263" y="720725"/>
            <a:ext cx="7872412" cy="59039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223963" y="5676900"/>
            <a:ext cx="6551612" cy="874713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FFFFFF"/>
                </a:solidFill>
              </a:rPr>
              <a:t>Бригадная коллекция горных пород и окаменелостей подготовлена к «Защите полевых материалов». В центре — рабочая геологическая карта бригадира.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96863"/>
            <a:ext cx="9069387" cy="2386012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 indent="450850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200" b="1" dirty="0">
                <a:solidFill>
                  <a:srgbClr val="800000"/>
                </a:solidFill>
              </a:rPr>
              <a:t>Российская школа инженеров-геологов всегда отличалась высоким уровнем практической подготовки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>
                <a:solidFill>
                  <a:srgbClr val="990000"/>
                </a:solidFill>
              </a:rPr>
              <a:t>В СССР доля учебных и производственных практик составляла </a:t>
            </a:r>
            <a:r>
              <a:rPr lang="ru-RU" sz="2200" b="1" dirty="0">
                <a:solidFill>
                  <a:srgbClr val="002060"/>
                </a:solidFill>
              </a:rPr>
              <a:t>~ </a:t>
            </a:r>
            <a:r>
              <a:rPr lang="ru-RU" sz="2600" b="1" dirty="0">
                <a:solidFill>
                  <a:srgbClr val="002060"/>
                </a:solidFill>
              </a:rPr>
              <a:t>25% </a:t>
            </a:r>
            <a:r>
              <a:rPr lang="ru-RU" sz="2200" b="1" dirty="0">
                <a:solidFill>
                  <a:srgbClr val="002060"/>
                </a:solidFill>
              </a:rPr>
              <a:t> времени от общего теоретического обучения</a:t>
            </a:r>
            <a:r>
              <a:rPr lang="ru-RU" sz="2200" b="1" dirty="0">
                <a:solidFill>
                  <a:srgbClr val="990000"/>
                </a:solidFill>
              </a:rPr>
              <a:t>.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838897"/>
            <a:ext cx="9069387" cy="1733028"/>
          </a:xfrm>
          <a:ln/>
        </p:spPr>
        <p:txBody>
          <a:bodyPr/>
          <a:lstStyle/>
          <a:p>
            <a:pPr marL="555625" indent="-214313" algn="just">
              <a:lnSpc>
                <a:spcPct val="114000"/>
              </a:lnSpc>
              <a:spcBef>
                <a:spcPct val="0"/>
              </a:spcBef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400" dirty="0"/>
              <a:t>Сейчас в МГРИ-РГГРУ доля </a:t>
            </a:r>
            <a:r>
              <a:rPr lang="ru-RU" sz="2400" b="1" dirty="0">
                <a:solidFill>
                  <a:srgbClr val="003300"/>
                </a:solidFill>
              </a:rPr>
              <a:t>всех практик</a:t>
            </a:r>
            <a:r>
              <a:rPr lang="ru-RU" sz="2400" dirty="0"/>
              <a:t> у студентов, обучающихся по программе </a:t>
            </a:r>
            <a:r>
              <a:rPr lang="ru-RU" sz="2400" b="1" dirty="0">
                <a:solidFill>
                  <a:srgbClr val="002060"/>
                </a:solidFill>
              </a:rPr>
              <a:t>специалитета</a:t>
            </a:r>
            <a:r>
              <a:rPr lang="ru-RU" sz="2400" dirty="0"/>
              <a:t> ФГОС </a:t>
            </a:r>
            <a:r>
              <a:rPr lang="ru-RU" sz="2400" dirty="0" smtClean="0"/>
              <a:t>3+ </a:t>
            </a:r>
            <a:r>
              <a:rPr lang="ru-RU" sz="2400" dirty="0"/>
              <a:t>«</a:t>
            </a:r>
            <a:r>
              <a:rPr lang="ru-RU" sz="2400" b="1" dirty="0">
                <a:solidFill>
                  <a:srgbClr val="002060"/>
                </a:solidFill>
              </a:rPr>
              <a:t>Прикладная геология</a:t>
            </a:r>
            <a:r>
              <a:rPr lang="ru-RU" sz="2400" dirty="0"/>
              <a:t>», составляет ~ </a:t>
            </a:r>
            <a:r>
              <a:rPr lang="ru-RU" sz="2400" b="1" dirty="0">
                <a:solidFill>
                  <a:srgbClr val="C00000"/>
                </a:solidFill>
              </a:rPr>
              <a:t>20</a:t>
            </a:r>
            <a:r>
              <a:rPr lang="ru-RU" sz="2400" dirty="0">
                <a:solidFill>
                  <a:srgbClr val="C00000"/>
                </a:solidFill>
              </a:rPr>
              <a:t>%</a:t>
            </a:r>
            <a:r>
              <a:rPr lang="ru-RU" sz="2400" dirty="0"/>
              <a:t>, а </a:t>
            </a:r>
            <a:r>
              <a:rPr lang="ru-RU" sz="2400" b="1" dirty="0">
                <a:solidFill>
                  <a:srgbClr val="003300"/>
                </a:solidFill>
              </a:rPr>
              <a:t>учебных практик</a:t>
            </a:r>
            <a:r>
              <a:rPr lang="ru-RU" sz="2400" dirty="0"/>
              <a:t> ~ </a:t>
            </a:r>
            <a:r>
              <a:rPr lang="ru-RU" sz="2400" b="1" dirty="0">
                <a:solidFill>
                  <a:srgbClr val="C00000"/>
                </a:solidFill>
              </a:rPr>
              <a:t>8%</a:t>
            </a:r>
            <a:r>
              <a:rPr lang="ru-RU" sz="2400" dirty="0"/>
              <a:t> от общего объема часов.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03238" y="4633614"/>
            <a:ext cx="9069387" cy="260260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0" tIns="28440" rIns="0" bIns="0"/>
          <a:lstStyle/>
          <a:p>
            <a:pPr marL="555625" indent="-214313" algn="just">
              <a:lnSpc>
                <a:spcPct val="114000"/>
              </a:lnSpc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555625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9090025" algn="l"/>
                <a:tab pos="9539288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В современных условиях </a:t>
            </a:r>
            <a:r>
              <a:rPr lang="ru-RU" sz="2400" b="1" dirty="0">
                <a:solidFill>
                  <a:srgbClr val="C00000"/>
                </a:solidFill>
              </a:rPr>
              <a:t>недостаточного финансирования Высшей школы</a:t>
            </a:r>
            <a:r>
              <a:rPr lang="ru-RU" sz="2400" dirty="0">
                <a:solidFill>
                  <a:srgbClr val="000000"/>
                </a:solidFill>
              </a:rPr>
              <a:t>, а также </a:t>
            </a:r>
            <a:r>
              <a:rPr lang="ru-RU" sz="2400" b="1" dirty="0">
                <a:solidFill>
                  <a:srgbClr val="C00000"/>
                </a:solidFill>
              </a:rPr>
              <a:t>сокращения количества </a:t>
            </a:r>
            <a:r>
              <a:rPr lang="ru-RU" sz="2400" b="1" dirty="0" smtClean="0">
                <a:solidFill>
                  <a:srgbClr val="C00000"/>
                </a:solidFill>
              </a:rPr>
              <a:t>полевых поисковых </a:t>
            </a:r>
            <a:r>
              <a:rPr lang="ru-RU" sz="2400" b="1" dirty="0">
                <a:solidFill>
                  <a:srgbClr val="C00000"/>
                </a:solidFill>
              </a:rPr>
              <a:t>и </a:t>
            </a:r>
            <a:r>
              <a:rPr lang="ru-RU" sz="2400" b="1" dirty="0" smtClean="0">
                <a:solidFill>
                  <a:srgbClr val="C00000"/>
                </a:solidFill>
              </a:rPr>
              <a:t>геолого-съемочных экспедиций</a:t>
            </a:r>
            <a:r>
              <a:rPr lang="ru-RU" sz="2400" dirty="0" smtClean="0">
                <a:solidFill>
                  <a:srgbClr val="000000"/>
                </a:solidFill>
              </a:rPr>
              <a:t>, </a:t>
            </a:r>
            <a:r>
              <a:rPr lang="ru-RU" sz="2400" dirty="0">
                <a:solidFill>
                  <a:srgbClr val="000000"/>
                </a:solidFill>
              </a:rPr>
              <a:t>которые обеспечивали производственную практику студентов старших курсов, </a:t>
            </a:r>
            <a:r>
              <a:rPr lang="ru-RU" sz="2400" b="1" dirty="0">
                <a:solidFill>
                  <a:srgbClr val="003300"/>
                </a:solidFill>
              </a:rPr>
              <a:t>резко возросла </a:t>
            </a:r>
            <a:r>
              <a:rPr lang="ru-RU" sz="2400" b="1" dirty="0">
                <a:solidFill>
                  <a:srgbClr val="002060"/>
                </a:solidFill>
              </a:rPr>
              <a:t>роль и значение учебных геологических практик</a:t>
            </a:r>
            <a:r>
              <a:rPr lang="ru-RU" sz="2400" dirty="0">
                <a:solidFill>
                  <a:srgbClr val="000000"/>
                </a:solidFill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82575"/>
            <a:ext cx="9067800" cy="1295400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Геологическая учебная практика</a:t>
            </a:r>
            <a:br>
              <a:rPr lang="ru-RU" sz="3600" b="1">
                <a:solidFill>
                  <a:srgbClr val="800000"/>
                </a:solidFill>
              </a:rPr>
            </a:br>
            <a:r>
              <a:rPr lang="ru-RU" sz="3600" b="1">
                <a:solidFill>
                  <a:srgbClr val="800000"/>
                </a:solidFill>
              </a:rPr>
              <a:t>МГРИ-РГГРУ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4424362" cy="5154634"/>
          </a:xfrm>
          <a:ln w="36000">
            <a:solidFill>
              <a:srgbClr val="009900"/>
            </a:solidFill>
          </a:ln>
        </p:spPr>
        <p:txBody>
          <a:bodyPr lIns="18000" tIns="46440" rIns="18000" bIns="18000"/>
          <a:lstStyle/>
          <a:p>
            <a:pPr marL="395288" indent="-215900">
              <a:spcBef>
                <a:spcPts val="1200"/>
              </a:spcBef>
              <a:buSzPct val="45000"/>
              <a:buFont typeface="Wingdings" charset="2"/>
              <a:buChar char=""/>
              <a:tabLst>
                <a:tab pos="395288" algn="l"/>
                <a:tab pos="500063" algn="l"/>
                <a:tab pos="949325" algn="l"/>
                <a:tab pos="1398588" algn="l"/>
                <a:tab pos="1847850" algn="l"/>
                <a:tab pos="2297113" algn="l"/>
                <a:tab pos="2746375" algn="l"/>
                <a:tab pos="3195638" algn="l"/>
                <a:tab pos="3644900" algn="l"/>
                <a:tab pos="4094163" algn="l"/>
                <a:tab pos="4543425" algn="l"/>
                <a:tab pos="4992688" algn="l"/>
                <a:tab pos="5441950" algn="l"/>
                <a:tab pos="5891213" algn="l"/>
                <a:tab pos="6340475" algn="l"/>
                <a:tab pos="6789738" algn="l"/>
                <a:tab pos="7239000" algn="l"/>
                <a:tab pos="7688263" algn="l"/>
                <a:tab pos="8137525" algn="l"/>
                <a:tab pos="8586788" algn="l"/>
                <a:tab pos="9036050" algn="l"/>
              </a:tabLst>
            </a:pPr>
            <a:r>
              <a:rPr lang="ru-RU" sz="2200" dirty="0"/>
              <a:t>Практика полевая, геолого-съемочная.</a:t>
            </a:r>
          </a:p>
          <a:p>
            <a:pPr marL="395288" indent="-215900">
              <a:spcBef>
                <a:spcPts val="1200"/>
              </a:spcBef>
              <a:buSzPct val="45000"/>
              <a:buFont typeface="Wingdings" charset="2"/>
              <a:buChar char=""/>
              <a:tabLst>
                <a:tab pos="395288" algn="l"/>
                <a:tab pos="500063" algn="l"/>
                <a:tab pos="949325" algn="l"/>
                <a:tab pos="1398588" algn="l"/>
                <a:tab pos="1847850" algn="l"/>
                <a:tab pos="2297113" algn="l"/>
                <a:tab pos="2746375" algn="l"/>
                <a:tab pos="3195638" algn="l"/>
                <a:tab pos="3644900" algn="l"/>
                <a:tab pos="4094163" algn="l"/>
                <a:tab pos="4543425" algn="l"/>
                <a:tab pos="4992688" algn="l"/>
                <a:tab pos="5441950" algn="l"/>
                <a:tab pos="5891213" algn="l"/>
                <a:tab pos="6340475" algn="l"/>
                <a:tab pos="6789738" algn="l"/>
                <a:tab pos="7239000" algn="l"/>
                <a:tab pos="7688263" algn="l"/>
                <a:tab pos="8137525" algn="l"/>
                <a:tab pos="8586788" algn="l"/>
                <a:tab pos="9036050" algn="l"/>
              </a:tabLst>
            </a:pPr>
            <a:r>
              <a:rPr lang="ru-RU" sz="2200" dirty="0"/>
              <a:t>2 курс </a:t>
            </a:r>
            <a:r>
              <a:rPr lang="ru-RU" sz="2200" b="1" dirty="0">
                <a:solidFill>
                  <a:srgbClr val="002060"/>
                </a:solidFill>
              </a:rPr>
              <a:t>геологического</a:t>
            </a:r>
            <a:r>
              <a:rPr lang="ru-RU" sz="2200" dirty="0"/>
              <a:t>, </a:t>
            </a:r>
            <a:r>
              <a:rPr lang="ru-RU" sz="2200" b="1" dirty="0" smtClean="0">
                <a:solidFill>
                  <a:srgbClr val="002060"/>
                </a:solidFill>
              </a:rPr>
              <a:t>гидрогеологического, геофизического</a:t>
            </a:r>
            <a:r>
              <a:rPr lang="ru-RU" sz="2200" dirty="0" smtClean="0"/>
              <a:t> </a:t>
            </a:r>
            <a:r>
              <a:rPr lang="ru-RU" sz="2200" dirty="0" err="1" smtClean="0"/>
              <a:t>факул-тов</a:t>
            </a:r>
            <a:r>
              <a:rPr lang="ru-RU" sz="2200" dirty="0"/>
              <a:t>. </a:t>
            </a:r>
          </a:p>
          <a:p>
            <a:pPr marL="395288" indent="-215900">
              <a:spcBef>
                <a:spcPts val="1200"/>
              </a:spcBef>
              <a:buSzPct val="45000"/>
              <a:buFont typeface="Wingdings" charset="2"/>
              <a:buChar char=""/>
              <a:tabLst>
                <a:tab pos="395288" algn="l"/>
                <a:tab pos="500063" algn="l"/>
                <a:tab pos="949325" algn="l"/>
                <a:tab pos="1398588" algn="l"/>
                <a:tab pos="1847850" algn="l"/>
                <a:tab pos="2297113" algn="l"/>
                <a:tab pos="2746375" algn="l"/>
                <a:tab pos="3195638" algn="l"/>
                <a:tab pos="3644900" algn="l"/>
                <a:tab pos="4094163" algn="l"/>
                <a:tab pos="4543425" algn="l"/>
                <a:tab pos="4992688" algn="l"/>
                <a:tab pos="5441950" algn="l"/>
                <a:tab pos="5891213" algn="l"/>
                <a:tab pos="6340475" algn="l"/>
                <a:tab pos="6789738" algn="l"/>
                <a:tab pos="7239000" algn="l"/>
                <a:tab pos="7688263" algn="l"/>
                <a:tab pos="8137525" algn="l"/>
                <a:tab pos="8586788" algn="l"/>
                <a:tab pos="9036050" algn="l"/>
              </a:tabLst>
            </a:pPr>
            <a:r>
              <a:rPr lang="ru-RU" sz="2200" dirty="0"/>
              <a:t>Для студентов </a:t>
            </a:r>
            <a:r>
              <a:rPr lang="ru-RU" sz="2200" b="1" dirty="0">
                <a:solidFill>
                  <a:srgbClr val="002060"/>
                </a:solidFill>
              </a:rPr>
              <a:t>геологов и гидрогеологов</a:t>
            </a:r>
            <a:r>
              <a:rPr lang="ru-RU" sz="2200" dirty="0"/>
              <a:t> - </a:t>
            </a:r>
            <a:r>
              <a:rPr lang="ru-RU" sz="2200" b="1" dirty="0">
                <a:solidFill>
                  <a:srgbClr val="C00000"/>
                </a:solidFill>
              </a:rPr>
              <a:t>6 </a:t>
            </a:r>
            <a:r>
              <a:rPr lang="ru-RU" sz="2200" dirty="0"/>
              <a:t>недель, </a:t>
            </a:r>
            <a:r>
              <a:rPr lang="ru-RU" sz="2200" b="1" dirty="0">
                <a:solidFill>
                  <a:srgbClr val="002060"/>
                </a:solidFill>
              </a:rPr>
              <a:t>геофизиков</a:t>
            </a:r>
            <a:r>
              <a:rPr lang="ru-RU" sz="2200" dirty="0"/>
              <a:t> - </a:t>
            </a:r>
            <a:r>
              <a:rPr lang="ru-RU" sz="2200" b="1" dirty="0">
                <a:solidFill>
                  <a:srgbClr val="C00000"/>
                </a:solidFill>
              </a:rPr>
              <a:t>4</a:t>
            </a:r>
            <a:r>
              <a:rPr lang="ru-RU" sz="2200" dirty="0"/>
              <a:t>. </a:t>
            </a:r>
          </a:p>
          <a:p>
            <a:pPr marL="395288" indent="-215900">
              <a:spcBef>
                <a:spcPts val="1200"/>
              </a:spcBef>
              <a:buSzPct val="45000"/>
              <a:buFont typeface="Wingdings" charset="2"/>
              <a:buChar char=""/>
              <a:tabLst>
                <a:tab pos="395288" algn="l"/>
                <a:tab pos="500063" algn="l"/>
                <a:tab pos="949325" algn="l"/>
                <a:tab pos="1398588" algn="l"/>
                <a:tab pos="1847850" algn="l"/>
                <a:tab pos="2297113" algn="l"/>
                <a:tab pos="2746375" algn="l"/>
                <a:tab pos="3195638" algn="l"/>
                <a:tab pos="3644900" algn="l"/>
                <a:tab pos="4094163" algn="l"/>
                <a:tab pos="4543425" algn="l"/>
                <a:tab pos="4992688" algn="l"/>
                <a:tab pos="5441950" algn="l"/>
                <a:tab pos="5891213" algn="l"/>
                <a:tab pos="6340475" algn="l"/>
                <a:tab pos="6789738" algn="l"/>
                <a:tab pos="7239000" algn="l"/>
                <a:tab pos="7688263" algn="l"/>
                <a:tab pos="8137525" algn="l"/>
                <a:tab pos="8586788" algn="l"/>
                <a:tab pos="9036050" algn="l"/>
              </a:tabLst>
            </a:pPr>
            <a:r>
              <a:rPr lang="ru-RU" sz="2200" dirty="0" smtClean="0"/>
              <a:t>В </a:t>
            </a:r>
            <a:r>
              <a:rPr lang="ru-RU" sz="2200" dirty="0"/>
              <a:t>проведении участвуют преподаватели различных факультетов университета</a:t>
            </a:r>
            <a:r>
              <a:rPr lang="ru-RU" sz="2200" dirty="0" smtClean="0"/>
              <a:t>.</a:t>
            </a:r>
          </a:p>
          <a:p>
            <a:pPr marL="395288" indent="-215900">
              <a:spcBef>
                <a:spcPts val="1200"/>
              </a:spcBef>
              <a:buSzPct val="45000"/>
              <a:buFont typeface="Wingdings" charset="2"/>
              <a:buChar char=""/>
              <a:tabLst>
                <a:tab pos="395288" algn="l"/>
                <a:tab pos="500063" algn="l"/>
                <a:tab pos="949325" algn="l"/>
                <a:tab pos="1398588" algn="l"/>
                <a:tab pos="1847850" algn="l"/>
                <a:tab pos="2297113" algn="l"/>
                <a:tab pos="2746375" algn="l"/>
                <a:tab pos="3195638" algn="l"/>
                <a:tab pos="3644900" algn="l"/>
                <a:tab pos="4094163" algn="l"/>
                <a:tab pos="4543425" algn="l"/>
                <a:tab pos="4992688" algn="l"/>
                <a:tab pos="5441950" algn="l"/>
                <a:tab pos="5891213" algn="l"/>
                <a:tab pos="6340475" algn="l"/>
                <a:tab pos="6789738" algn="l"/>
                <a:tab pos="7239000" algn="l"/>
                <a:tab pos="7688263" algn="l"/>
                <a:tab pos="8137525" algn="l"/>
                <a:tab pos="8586788" algn="l"/>
                <a:tab pos="9036050" algn="l"/>
              </a:tabLst>
            </a:pPr>
            <a:r>
              <a:rPr lang="ru-RU" sz="2200" dirty="0" smtClean="0"/>
              <a:t>Ежегодно геологическую практику проходят </a:t>
            </a:r>
            <a:r>
              <a:rPr lang="ru-RU" sz="2200" b="1" dirty="0" smtClean="0">
                <a:solidFill>
                  <a:srgbClr val="C00000"/>
                </a:solidFill>
              </a:rPr>
              <a:t>120-140 студентов МГРИ-РГГРУ</a:t>
            </a:r>
            <a:r>
              <a:rPr lang="ru-RU" sz="2200" dirty="0" smtClean="0"/>
              <a:t>,</a:t>
            </a:r>
            <a:endParaRPr lang="ru-RU" sz="2200" dirty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040312" y="1768475"/>
            <a:ext cx="4533901" cy="5154634"/>
          </a:xfrm>
          <a:ln w="36000">
            <a:solidFill>
              <a:srgbClr val="009900"/>
            </a:solidFill>
          </a:ln>
        </p:spPr>
        <p:txBody>
          <a:bodyPr lIns="18000" tIns="46440" rIns="18000" bIns="18000"/>
          <a:lstStyle/>
          <a:p>
            <a:pPr marL="338138" indent="-338138">
              <a:spcBef>
                <a:spcPts val="800"/>
              </a:spcBef>
              <a:spcAft>
                <a:spcPts val="600"/>
              </a:spcAft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200" b="1" dirty="0" smtClean="0">
                <a:solidFill>
                  <a:srgbClr val="002060"/>
                </a:solidFill>
              </a:rPr>
              <a:t>Крымская учебная группа</a:t>
            </a:r>
            <a:r>
              <a:rPr lang="ru-RU" sz="2200" dirty="0" smtClean="0"/>
              <a:t> (</a:t>
            </a:r>
            <a:r>
              <a:rPr lang="ru-RU" sz="2200" b="1" dirty="0" smtClean="0"/>
              <a:t>12—14</a:t>
            </a:r>
            <a:r>
              <a:rPr lang="ru-RU" sz="2200" dirty="0" smtClean="0"/>
              <a:t> </a:t>
            </a:r>
            <a:r>
              <a:rPr lang="ru-RU" sz="2200" b="1" dirty="0" smtClean="0"/>
              <a:t>студ.</a:t>
            </a:r>
            <a:r>
              <a:rPr lang="ru-RU" sz="2200" dirty="0" smtClean="0"/>
              <a:t>) состоит из 2-х бригад (</a:t>
            </a:r>
            <a:r>
              <a:rPr lang="ru-RU" sz="2200" b="1" dirty="0" smtClean="0"/>
              <a:t>6—7</a:t>
            </a:r>
            <a:r>
              <a:rPr lang="ru-RU" sz="2200" dirty="0" smtClean="0"/>
              <a:t> студентов в каждой ).</a:t>
            </a:r>
          </a:p>
          <a:p>
            <a:pPr marL="338138" indent="-338138">
              <a:spcBef>
                <a:spcPts val="800"/>
              </a:spcBef>
              <a:spcAft>
                <a:spcPts val="600"/>
              </a:spcAft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200" dirty="0" smtClean="0"/>
              <a:t>Группой руководит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преподаватель</a:t>
            </a:r>
            <a:r>
              <a:rPr lang="ru-RU" sz="2200" dirty="0" smtClean="0"/>
              <a:t>.</a:t>
            </a:r>
          </a:p>
          <a:p>
            <a:pPr marL="338138" indent="-338138">
              <a:spcBef>
                <a:spcPts val="800"/>
              </a:spcBef>
              <a:spcAft>
                <a:spcPts val="600"/>
              </a:spcAft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200" dirty="0" smtClean="0"/>
              <a:t>Бригаду возглавляет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бригадир</a:t>
            </a:r>
            <a:r>
              <a:rPr lang="ru-RU" sz="2200" dirty="0" smtClean="0"/>
              <a:t> из числа  студентов.</a:t>
            </a:r>
          </a:p>
          <a:p>
            <a:pPr marL="338138" indent="-338138">
              <a:spcBef>
                <a:spcPts val="800"/>
              </a:spcBef>
              <a:buFont typeface="Arial" charset="0"/>
              <a:buChar char="•"/>
              <a:tabLst>
                <a:tab pos="338138" algn="l"/>
                <a:tab pos="785813" algn="l"/>
                <a:tab pos="1235075" algn="l"/>
                <a:tab pos="1684338" algn="l"/>
                <a:tab pos="2133600" algn="l"/>
                <a:tab pos="2582863" algn="l"/>
                <a:tab pos="3032125" algn="l"/>
                <a:tab pos="3481388" algn="l"/>
                <a:tab pos="3930650" algn="l"/>
                <a:tab pos="4379913" algn="l"/>
                <a:tab pos="4829175" algn="l"/>
                <a:tab pos="5278438" algn="l"/>
                <a:tab pos="5727700" algn="l"/>
                <a:tab pos="6176963" algn="l"/>
                <a:tab pos="6626225" algn="l"/>
                <a:tab pos="7075488" algn="l"/>
                <a:tab pos="7524750" algn="l"/>
                <a:tab pos="7974013" algn="l"/>
                <a:tab pos="8423275" algn="l"/>
                <a:tab pos="8872538" algn="l"/>
                <a:tab pos="9321800" algn="l"/>
              </a:tabLst>
              <a:defRPr/>
            </a:pPr>
            <a:r>
              <a:rPr lang="ru-RU" sz="2200" dirty="0" smtClean="0"/>
              <a:t>За каждой учебной группой закрепляется 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отдельное рабочее (камеральное) помещение, </a:t>
            </a:r>
            <a:r>
              <a:rPr lang="ru-RU" sz="2200" dirty="0" smtClean="0"/>
              <a:t>в котором группа </a:t>
            </a:r>
            <a:r>
              <a:rPr lang="ru-RU" sz="2200" b="1" dirty="0" smtClean="0">
                <a:solidFill>
                  <a:srgbClr val="C00000"/>
                </a:solidFill>
              </a:rPr>
              <a:t>обрабатывает собранные материалы и пишет отчет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031" y="302738"/>
            <a:ext cx="9067313" cy="799715"/>
          </a:xfrm>
        </p:spPr>
        <p:txBody>
          <a:bodyPr/>
          <a:lstStyle/>
          <a:p>
            <a:pPr>
              <a:defRPr/>
            </a:pPr>
            <a:r>
              <a:rPr lang="ru-RU" sz="4000" b="1" dirty="0" smtClean="0">
                <a:solidFill>
                  <a:srgbClr val="8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Защита полевых материалов</a:t>
            </a:r>
            <a:endParaRPr lang="ru-RU" sz="4000" b="1" dirty="0">
              <a:solidFill>
                <a:srgbClr val="86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Содержимое 3" descr="Защита полевых материалов_2005 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3776" y="3464851"/>
            <a:ext cx="4973808" cy="3730840"/>
          </a:xfrm>
        </p:spPr>
      </p:pic>
      <p:pic>
        <p:nvPicPr>
          <p:cNvPr id="12292" name="Рисунок 5" descr="Защита коллекции горных пород и ископаемых остатков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9029" y="3228612"/>
            <a:ext cx="5276577" cy="3956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4" descr="Бригадная коллекция образцов подготовлена к защите полевых материалов.jpg"/>
          <p:cNvPicPr>
            <a:picLocks noChangeAspect="1"/>
          </p:cNvPicPr>
          <p:nvPr/>
        </p:nvPicPr>
        <p:blipFill>
          <a:blip r:embed="rId4" cstate="print"/>
          <a:srcRect t="12820" b="17947"/>
          <a:stretch>
            <a:fillRect/>
          </a:stretch>
        </p:blipFill>
        <p:spPr bwMode="auto">
          <a:xfrm>
            <a:off x="5197823" y="1259946"/>
            <a:ext cx="4567783" cy="237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Рисунок 6" descr="IMG_3820.JPG"/>
          <p:cNvPicPr>
            <a:picLocks noChangeAspect="1"/>
          </p:cNvPicPr>
          <p:nvPr/>
        </p:nvPicPr>
        <p:blipFill>
          <a:blip r:embed="rId5" cstate="print"/>
          <a:srcRect t="8594" r="3125"/>
          <a:stretch>
            <a:fillRect/>
          </a:stretch>
        </p:blipFill>
        <p:spPr bwMode="auto">
          <a:xfrm>
            <a:off x="393776" y="1151451"/>
            <a:ext cx="4804047" cy="302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51285" y="1338693"/>
            <a:ext cx="3984997" cy="1272195"/>
          </a:xfrm>
        </p:spPr>
        <p:txBody>
          <a:bodyPr/>
          <a:lstStyle/>
          <a:p>
            <a:r>
              <a:rPr lang="ru-RU" sz="4000" b="1" dirty="0" smtClean="0">
                <a:solidFill>
                  <a:srgbClr val="860000"/>
                </a:solidFill>
              </a:rPr>
              <a:t>Работа над отчетом</a:t>
            </a:r>
          </a:p>
        </p:txBody>
      </p:sp>
      <p:pic>
        <p:nvPicPr>
          <p:cNvPr id="13315" name="Рисунок 4" descr="IMG_496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795" y="3503350"/>
            <a:ext cx="4567783" cy="342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Содержимое 3" descr="IMG_417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25293" y="1102453"/>
            <a:ext cx="4914305" cy="32758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04031" y="302738"/>
            <a:ext cx="6111379" cy="878462"/>
          </a:xfrm>
        </p:spPr>
        <p:txBody>
          <a:bodyPr/>
          <a:lstStyle/>
          <a:p>
            <a:r>
              <a:rPr lang="ru-RU" sz="4000" b="1" dirty="0" smtClean="0">
                <a:solidFill>
                  <a:srgbClr val="740000"/>
                </a:solidFill>
              </a:rPr>
              <a:t>Защита отчета</a:t>
            </a:r>
          </a:p>
        </p:txBody>
      </p:sp>
      <p:pic>
        <p:nvPicPr>
          <p:cNvPr id="14339" name="Рисунок 4" descr="IMG_2072.jpg"/>
          <p:cNvPicPr>
            <a:picLocks noChangeAspect="1"/>
          </p:cNvPicPr>
          <p:nvPr/>
        </p:nvPicPr>
        <p:blipFill>
          <a:blip r:embed="rId2" cstate="print"/>
          <a:srcRect l="14063" t="18359" r="19531"/>
          <a:stretch>
            <a:fillRect/>
          </a:stretch>
        </p:blipFill>
        <p:spPr bwMode="auto">
          <a:xfrm>
            <a:off x="708795" y="1181200"/>
            <a:ext cx="4961557" cy="40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Содержимое 3" descr="IMG_343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6539" y="3386105"/>
            <a:ext cx="4804047" cy="3603095"/>
          </a:xfrm>
        </p:spPr>
      </p:pic>
      <p:pic>
        <p:nvPicPr>
          <p:cNvPr id="14341" name="Рисунок 5" descr="IMG_1597.JPG"/>
          <p:cNvPicPr>
            <a:picLocks noChangeAspect="1"/>
          </p:cNvPicPr>
          <p:nvPr/>
        </p:nvPicPr>
        <p:blipFill>
          <a:blip r:embed="rId4" cstate="print"/>
          <a:srcRect t="12500" r="8594" b="10416"/>
          <a:stretch>
            <a:fillRect/>
          </a:stretch>
        </p:blipFill>
        <p:spPr bwMode="auto">
          <a:xfrm>
            <a:off x="630039" y="3937331"/>
            <a:ext cx="4732293" cy="2992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6" descr="IMG_2059.jpg"/>
          <p:cNvPicPr>
            <a:picLocks noChangeAspect="1"/>
          </p:cNvPicPr>
          <p:nvPr/>
        </p:nvPicPr>
        <p:blipFill>
          <a:blip r:embed="rId5" cstate="print"/>
          <a:srcRect l="19531" t="7813" r="17969"/>
          <a:stretch>
            <a:fillRect/>
          </a:stretch>
        </p:blipFill>
        <p:spPr bwMode="auto">
          <a:xfrm>
            <a:off x="6064126" y="393734"/>
            <a:ext cx="3444214" cy="338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82575"/>
            <a:ext cx="9067800" cy="1295400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Крымская учебная база МГРИ-РГГРУ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4424362" cy="4927600"/>
          </a:xfrm>
          <a:ln w="36000">
            <a:solidFill>
              <a:srgbClr val="3333FF"/>
            </a:solidFill>
          </a:ln>
        </p:spPr>
        <p:txBody>
          <a:bodyPr lIns="18000" tIns="46440" rIns="18000" bIns="18000"/>
          <a:lstStyle/>
          <a:p>
            <a:pPr marL="107950" indent="0"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 err="1"/>
              <a:t>Расположенна</a:t>
            </a:r>
            <a:r>
              <a:rPr lang="en-US" sz="2200" dirty="0"/>
              <a:t> в </a:t>
            </a:r>
            <a:r>
              <a:rPr lang="en-US" sz="2200" dirty="0" err="1"/>
              <a:t>селе</a:t>
            </a:r>
            <a:r>
              <a:rPr lang="en-US" sz="2200" dirty="0"/>
              <a:t> </a:t>
            </a:r>
            <a:r>
              <a:rPr lang="en-US" sz="2200" dirty="0" err="1"/>
              <a:t>Прохладное</a:t>
            </a:r>
            <a:r>
              <a:rPr lang="en-US" sz="2200" dirty="0"/>
              <a:t> </a:t>
            </a:r>
            <a:r>
              <a:rPr lang="en-US" sz="2200" dirty="0" err="1"/>
              <a:t>Бахчисарайского</a:t>
            </a:r>
            <a:r>
              <a:rPr lang="en-US" sz="2200" dirty="0"/>
              <a:t> </a:t>
            </a:r>
            <a:r>
              <a:rPr lang="en-US" sz="2200" dirty="0" err="1"/>
              <a:t>района</a:t>
            </a:r>
            <a:r>
              <a:rPr lang="en-US" sz="2200" dirty="0"/>
              <a:t> </a:t>
            </a:r>
            <a:r>
              <a:rPr lang="ru-RU" sz="2200" dirty="0" smtClean="0"/>
              <a:t>Республики </a:t>
            </a:r>
            <a:r>
              <a:rPr lang="en-US" sz="2200" dirty="0" err="1" smtClean="0"/>
              <a:t>Крым</a:t>
            </a:r>
            <a:r>
              <a:rPr lang="en-US" sz="2200" dirty="0" smtClean="0"/>
              <a:t>.</a:t>
            </a:r>
            <a:endParaRPr lang="en-US" sz="2200" dirty="0"/>
          </a:p>
          <a:p>
            <a:pPr marL="107950" indent="0"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/>
              <a:t>В </a:t>
            </a:r>
            <a:r>
              <a:rPr lang="en-US" sz="2200" dirty="0" err="1"/>
              <a:t>ее</a:t>
            </a:r>
            <a:r>
              <a:rPr lang="en-US" sz="2200" dirty="0"/>
              <a:t> </a:t>
            </a:r>
            <a:r>
              <a:rPr lang="en-US" sz="2200" dirty="0" err="1"/>
              <a:t>составе</a:t>
            </a:r>
            <a:r>
              <a:rPr lang="en-US" sz="2200" dirty="0"/>
              <a:t>:</a:t>
            </a:r>
          </a:p>
          <a:p>
            <a:pPr marL="323850" indent="-215900">
              <a:buSzPct val="45000"/>
              <a:buFont typeface="Wingdings" charset="2"/>
              <a:buChar char=""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 err="1"/>
              <a:t>учебно-лекционный</a:t>
            </a:r>
            <a:r>
              <a:rPr lang="en-US" sz="2200" dirty="0"/>
              <a:t> </a:t>
            </a:r>
            <a:r>
              <a:rPr lang="en-US" sz="2200" dirty="0" err="1"/>
              <a:t>корпус</a:t>
            </a:r>
            <a:r>
              <a:rPr lang="en-US" sz="2200" dirty="0"/>
              <a:t>,</a:t>
            </a:r>
          </a:p>
          <a:p>
            <a:pPr marL="323850" indent="-215900">
              <a:buSzPct val="45000"/>
              <a:buFont typeface="Wingdings" charset="2"/>
              <a:buChar char=""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 err="1"/>
              <a:t>столовая</a:t>
            </a:r>
            <a:r>
              <a:rPr lang="en-US" sz="2200" dirty="0"/>
              <a:t>,</a:t>
            </a:r>
          </a:p>
          <a:p>
            <a:pPr marL="323850" indent="-215900">
              <a:buSzPct val="45000"/>
              <a:buFont typeface="Wingdings" charset="2"/>
              <a:buChar char=""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 err="1"/>
              <a:t>котельная</a:t>
            </a:r>
            <a:r>
              <a:rPr lang="en-US" sz="2200" dirty="0"/>
              <a:t>,</a:t>
            </a:r>
          </a:p>
          <a:p>
            <a:pPr marL="323850" indent="-215900">
              <a:buSzPct val="45000"/>
              <a:buFont typeface="Wingdings" charset="2"/>
              <a:buChar char=""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ru-RU" sz="2200" dirty="0" err="1" smtClean="0"/>
              <a:t>д</a:t>
            </a:r>
            <a:r>
              <a:rPr lang="en-US" sz="2200" dirty="0" err="1" smtClean="0"/>
              <a:t>ушевые</a:t>
            </a:r>
            <a:r>
              <a:rPr lang="ru-RU" sz="2200" dirty="0" smtClean="0"/>
              <a:t>,</a:t>
            </a:r>
            <a:endParaRPr lang="en-US" sz="2200" dirty="0"/>
          </a:p>
          <a:p>
            <a:pPr marL="323850" indent="-215900">
              <a:buSzPct val="45000"/>
              <a:buFont typeface="Wingdings" charset="2"/>
              <a:buChar char=""/>
              <a:tabLst>
                <a:tab pos="107950" algn="l"/>
                <a:tab pos="212725" algn="l"/>
                <a:tab pos="661988" algn="l"/>
                <a:tab pos="1111250" algn="l"/>
                <a:tab pos="1560513" algn="l"/>
                <a:tab pos="2009775" algn="l"/>
                <a:tab pos="2459038" algn="l"/>
                <a:tab pos="2908300" algn="l"/>
                <a:tab pos="3357563" algn="l"/>
                <a:tab pos="3806825" algn="l"/>
                <a:tab pos="4256088" algn="l"/>
                <a:tab pos="4705350" algn="l"/>
                <a:tab pos="5154613" algn="l"/>
                <a:tab pos="5603875" algn="l"/>
                <a:tab pos="6053138" algn="l"/>
                <a:tab pos="6502400" algn="l"/>
                <a:tab pos="6951663" algn="l"/>
                <a:tab pos="7400925" algn="l"/>
                <a:tab pos="7850188" algn="l"/>
                <a:tab pos="8299450" algn="l"/>
                <a:tab pos="8748713" algn="l"/>
              </a:tabLst>
            </a:pPr>
            <a:r>
              <a:rPr lang="en-US" sz="2200" dirty="0" err="1"/>
              <a:t>здание</a:t>
            </a:r>
            <a:r>
              <a:rPr lang="en-US" sz="2200" dirty="0"/>
              <a:t> </a:t>
            </a:r>
            <a:r>
              <a:rPr lang="en-US" sz="2200" dirty="0" err="1"/>
              <a:t>общежития</a:t>
            </a:r>
            <a:r>
              <a:rPr lang="en-US" sz="2200" dirty="0"/>
              <a:t> – 5 </a:t>
            </a:r>
            <a:r>
              <a:rPr lang="en-US" sz="2200" dirty="0" err="1"/>
              <a:t>этажей</a:t>
            </a:r>
            <a:r>
              <a:rPr lang="en-US" sz="2200" dirty="0"/>
              <a:t> (</a:t>
            </a:r>
            <a:r>
              <a:rPr lang="en-US" sz="2200" dirty="0" err="1"/>
              <a:t>недостроенное</a:t>
            </a:r>
            <a:r>
              <a:rPr lang="en-US" sz="2200" dirty="0" smtClean="0"/>
              <a:t>)</a:t>
            </a:r>
            <a:r>
              <a:rPr lang="ru-RU" sz="2200" dirty="0" smtClean="0"/>
              <a:t>.</a:t>
            </a:r>
            <a:endParaRPr lang="en-US" sz="22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151438" y="1763713"/>
            <a:ext cx="4424362" cy="4932362"/>
          </a:xfrm>
          <a:ln w="36000">
            <a:solidFill>
              <a:srgbClr val="3333FF"/>
            </a:solidFill>
          </a:ln>
        </p:spPr>
        <p:txBody>
          <a:bodyPr lIns="18000" tIns="46440" rIns="18000" bIns="18000"/>
          <a:lstStyle/>
          <a:p>
            <a:pPr marL="0" indent="107950">
              <a:spcBef>
                <a:spcPts val="575"/>
              </a:spcBef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/>
              <a:t>В </a:t>
            </a:r>
            <a:r>
              <a:rPr lang="ru-RU" sz="2200" dirty="0"/>
              <a:t>учебно-лекционном</a:t>
            </a:r>
            <a:r>
              <a:rPr lang="en-US" sz="2200" dirty="0"/>
              <a:t> </a:t>
            </a:r>
            <a:r>
              <a:rPr lang="en-US" sz="2200" dirty="0" err="1"/>
              <a:t>корпусе</a:t>
            </a:r>
            <a:r>
              <a:rPr lang="en-US" sz="2200" dirty="0"/>
              <a:t>: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 err="1"/>
              <a:t>учебные</a:t>
            </a:r>
            <a:r>
              <a:rPr lang="en-US" sz="2200" dirty="0"/>
              <a:t> </a:t>
            </a:r>
            <a:r>
              <a:rPr lang="ru-RU" sz="2200" dirty="0"/>
              <a:t>классы (</a:t>
            </a:r>
            <a:r>
              <a:rPr lang="ru-RU" sz="2200" dirty="0" err="1"/>
              <a:t>камералки</a:t>
            </a:r>
            <a:r>
              <a:rPr lang="ru-RU" sz="2200" dirty="0"/>
              <a:t>),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 err="1"/>
              <a:t>лаборатории</a:t>
            </a:r>
            <a:r>
              <a:rPr lang="en-US" sz="2200" dirty="0"/>
              <a:t> и </a:t>
            </a:r>
            <a:r>
              <a:rPr lang="en-US" sz="2200" dirty="0" err="1" smtClean="0"/>
              <a:t>метод</a:t>
            </a:r>
            <a:r>
              <a:rPr lang="ru-RU" sz="2200" dirty="0" err="1" smtClean="0"/>
              <a:t>ические</a:t>
            </a:r>
            <a:r>
              <a:rPr lang="en-US" sz="2200" dirty="0" smtClean="0"/>
              <a:t> </a:t>
            </a:r>
            <a:r>
              <a:rPr lang="en-US" sz="2200" dirty="0" err="1"/>
              <a:t>кабинеты</a:t>
            </a:r>
            <a:r>
              <a:rPr lang="en-US" sz="2200" dirty="0"/>
              <a:t>: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/>
              <a:t>- </a:t>
            </a:r>
            <a:r>
              <a:rPr lang="en-US" sz="2200" dirty="0" err="1"/>
              <a:t>шлиховых</a:t>
            </a:r>
            <a:r>
              <a:rPr lang="en-US" sz="2200" dirty="0"/>
              <a:t> </a:t>
            </a:r>
            <a:r>
              <a:rPr lang="en-US" sz="2200" dirty="0" err="1"/>
              <a:t>методов</a:t>
            </a:r>
            <a:r>
              <a:rPr lang="en-US" sz="2200" dirty="0"/>
              <a:t>,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/>
              <a:t>- </a:t>
            </a:r>
            <a:r>
              <a:rPr lang="en-US" sz="2200" dirty="0" err="1"/>
              <a:t>дешифрирования</a:t>
            </a:r>
            <a:r>
              <a:rPr lang="en-US" sz="2200" dirty="0"/>
              <a:t> </a:t>
            </a:r>
            <a:r>
              <a:rPr lang="en-US" sz="2200" dirty="0" err="1"/>
              <a:t>аэрофотоснимков</a:t>
            </a:r>
            <a:r>
              <a:rPr lang="en-US" sz="2200" dirty="0"/>
              <a:t>,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/>
              <a:t>- </a:t>
            </a:r>
            <a:r>
              <a:rPr lang="en-US" sz="2200" dirty="0" err="1"/>
              <a:t>петрографии</a:t>
            </a:r>
            <a:r>
              <a:rPr lang="en-US" sz="2200" dirty="0"/>
              <a:t> </a:t>
            </a:r>
            <a:r>
              <a:rPr lang="en-US" sz="2200" dirty="0" err="1"/>
              <a:t>осадочных</a:t>
            </a:r>
            <a:r>
              <a:rPr lang="en-US" sz="2200" dirty="0"/>
              <a:t> и </a:t>
            </a:r>
            <a:r>
              <a:rPr lang="en-US" sz="2200" dirty="0" err="1"/>
              <a:t>магматических</a:t>
            </a:r>
            <a:r>
              <a:rPr lang="en-US" sz="2200" dirty="0"/>
              <a:t> </a:t>
            </a:r>
            <a:r>
              <a:rPr lang="en-US" sz="2200" dirty="0" err="1"/>
              <a:t>пород</a:t>
            </a:r>
            <a:r>
              <a:rPr lang="en-US" sz="2200" dirty="0"/>
              <a:t>,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 err="1"/>
              <a:t>учебная</a:t>
            </a:r>
            <a:r>
              <a:rPr lang="en-US" sz="2200" dirty="0"/>
              <a:t> </a:t>
            </a:r>
            <a:r>
              <a:rPr lang="en-US" sz="2200" dirty="0" err="1"/>
              <a:t>библиотека</a:t>
            </a:r>
            <a:r>
              <a:rPr lang="en-US" sz="2200" dirty="0"/>
              <a:t>, 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 err="1"/>
              <a:t>геолого-палеонтологический</a:t>
            </a:r>
            <a:r>
              <a:rPr lang="en-US" sz="2200" dirty="0"/>
              <a:t> </a:t>
            </a:r>
            <a:r>
              <a:rPr lang="en-US" sz="2200" dirty="0" err="1"/>
              <a:t>музей</a:t>
            </a:r>
            <a:r>
              <a:rPr lang="en-US" sz="2200" dirty="0"/>
              <a:t>,</a:t>
            </a:r>
          </a:p>
          <a:p>
            <a:pPr marL="323850" indent="-215900">
              <a:spcBef>
                <a:spcPts val="575"/>
              </a:spcBef>
              <a:buSzPct val="45000"/>
              <a:buFont typeface="Wingdings" charset="2"/>
              <a:buChar char=""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sz="2200" dirty="0" err="1"/>
              <a:t>конференц-зал</a:t>
            </a:r>
            <a:r>
              <a:rPr lang="en-US" sz="2200" dirty="0"/>
              <a:t> </a:t>
            </a:r>
            <a:r>
              <a:rPr lang="en-US" sz="2200" dirty="0" err="1"/>
              <a:t>на</a:t>
            </a:r>
            <a:r>
              <a:rPr lang="en-US" sz="2200" dirty="0"/>
              <a:t> 200 </a:t>
            </a:r>
            <a:r>
              <a:rPr lang="en-US" sz="2200" dirty="0" err="1"/>
              <a:t>мест</a:t>
            </a:r>
            <a:r>
              <a:rPr lang="en-US" sz="2200" dirty="0"/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420688"/>
            <a:ext cx="10079037" cy="67198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000662" y="6708795"/>
            <a:ext cx="4079963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 маршруте на эоценовых скалах</a:t>
            </a:r>
            <a:endParaRPr lang="ru-RU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090" y="83749"/>
            <a:ext cx="9880633" cy="7410864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68280" y="6994547"/>
            <a:ext cx="2454967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Работа над отчетом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414338"/>
            <a:ext cx="9067800" cy="650855"/>
          </a:xfrm>
          <a:ln w="36000">
            <a:solidFill>
              <a:srgbClr val="6633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 dirty="0">
                <a:solidFill>
                  <a:srgbClr val="800000"/>
                </a:solidFill>
              </a:rPr>
              <a:t>ПРОБЛЕМЫ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279507"/>
            <a:ext cx="4424362" cy="5929354"/>
          </a:xfrm>
          <a:ln w="36000">
            <a:solidFill>
              <a:srgbClr val="004586"/>
            </a:solidFill>
          </a:ln>
        </p:spPr>
        <p:txBody>
          <a:bodyPr lIns="18000" tIns="46440" rIns="18000" bIns="18000"/>
          <a:lstStyle/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Постепенно разрушаются уникальные обнажения,</a:t>
            </a:r>
          </a:p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засыпаются стратиграфические контакты, </a:t>
            </a:r>
          </a:p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выбиваются редкие ископаемые остатки организмов. </a:t>
            </a:r>
          </a:p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Геологические объекты становятся недоступными из-за повсеместных посадок садов и активного жилищного строительства.</a:t>
            </a:r>
          </a:p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Недоступны изучению источники подземных вод, так как большинство их забрано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каптажными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сооружениями.</a:t>
            </a:r>
          </a:p>
          <a:p>
            <a:pPr marL="323850" indent="-215900">
              <a:spcBef>
                <a:spcPts val="6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Склоны возвышенностей террасированы.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149850" y="1279507"/>
            <a:ext cx="4424363" cy="5929354"/>
          </a:xfrm>
          <a:ln w="36000">
            <a:solidFill>
              <a:srgbClr val="004586"/>
            </a:solidFill>
          </a:ln>
        </p:spPr>
        <p:txBody>
          <a:bodyPr lIns="18000" tIns="46440" rIns="18000" bIns="18000"/>
          <a:lstStyle/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 smtClean="0"/>
              <a:t>Сокращено  </a:t>
            </a:r>
            <a:r>
              <a:rPr lang="ru-RU" sz="2200" dirty="0"/>
              <a:t>финансирование Крымской учебной базы,</a:t>
            </a:r>
          </a:p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/>
              <a:t>остались недостроенными 5-ти этажный корпус общежития и столовая,</a:t>
            </a:r>
          </a:p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/>
              <a:t>резко уменьшился автопарк,</a:t>
            </a:r>
          </a:p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/>
              <a:t>перестала пополняться библиотека и материальная база практики,</a:t>
            </a:r>
          </a:p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/>
              <a:t>все маршруты стали пешими, как в довоенные и послевоенные годы. </a:t>
            </a:r>
          </a:p>
          <a:p>
            <a:pPr marL="323850" indent="-215900">
              <a:spcBef>
                <a:spcPts val="800"/>
              </a:spcBef>
              <a:buSzPct val="45000"/>
              <a:buFont typeface="Wingdings" charset="2"/>
              <a:buChar char=""/>
              <a:tabLst>
                <a:tab pos="323850" algn="l"/>
                <a:tab pos="428625" algn="l"/>
                <a:tab pos="877888" algn="l"/>
                <a:tab pos="1327150" algn="l"/>
                <a:tab pos="1776413" algn="l"/>
                <a:tab pos="2225675" algn="l"/>
                <a:tab pos="2674938" algn="l"/>
                <a:tab pos="3124200" algn="l"/>
                <a:tab pos="3573463" algn="l"/>
                <a:tab pos="4022725" algn="l"/>
                <a:tab pos="4471988" algn="l"/>
                <a:tab pos="4921250" algn="l"/>
                <a:tab pos="5370513" algn="l"/>
                <a:tab pos="5819775" algn="l"/>
                <a:tab pos="6269038" algn="l"/>
                <a:tab pos="6718300" algn="l"/>
                <a:tab pos="7167563" algn="l"/>
                <a:tab pos="7616825" algn="l"/>
                <a:tab pos="8066088" algn="l"/>
                <a:tab pos="8515350" algn="l"/>
                <a:tab pos="8964613" algn="l"/>
              </a:tabLst>
            </a:pPr>
            <a:r>
              <a:rPr lang="ru-RU" sz="2200" dirty="0"/>
              <a:t>пришлось отказаться от проведения в Крыму геофизической практики.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63" y="420688"/>
            <a:ext cx="10079037" cy="671988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608013"/>
            <a:ext cx="9067800" cy="1295400"/>
          </a:xfrm>
          <a:ln w="36000">
            <a:solidFill>
              <a:srgbClr val="8019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Учебная практика — важно, нужно, но дорого!</a:t>
            </a: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092325"/>
            <a:ext cx="4424362" cy="4381500"/>
          </a:xfrm>
          <a:ln w="36000">
            <a:solidFill>
              <a:srgbClr val="009900"/>
            </a:solidFill>
          </a:ln>
        </p:spPr>
        <p:txBody>
          <a:bodyPr lIns="18000" tIns="46440" rIns="18000" bIns="18000"/>
          <a:lstStyle/>
          <a:p>
            <a:pPr marL="179388" indent="0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</a:tabLst>
            </a:pPr>
            <a:r>
              <a:rPr lang="ru-RU" sz="2200" b="1" dirty="0">
                <a:solidFill>
                  <a:srgbClr val="C00000"/>
                </a:solidFill>
              </a:rPr>
              <a:t>Проезд железной дорогой</a:t>
            </a:r>
            <a:r>
              <a:rPr lang="ru-RU" sz="2200" dirty="0"/>
              <a:t> из Москвы в Крым и обратно в </a:t>
            </a:r>
            <a:r>
              <a:rPr lang="ru-RU" sz="2200" b="1" dirty="0"/>
              <a:t>2015 г.</a:t>
            </a:r>
            <a:r>
              <a:rPr lang="ru-RU" sz="2200" dirty="0"/>
              <a:t> стоил ~ </a:t>
            </a:r>
            <a:r>
              <a:rPr lang="ru-RU" sz="2200" b="1" dirty="0">
                <a:solidFill>
                  <a:srgbClr val="C00000"/>
                </a:solidFill>
              </a:rPr>
              <a:t>800 000</a:t>
            </a:r>
            <a:r>
              <a:rPr lang="ru-RU" sz="2200" dirty="0"/>
              <a:t> </a:t>
            </a:r>
            <a:r>
              <a:rPr lang="ru-RU" sz="2200" dirty="0" err="1"/>
              <a:t>руб</a:t>
            </a:r>
            <a:r>
              <a:rPr lang="ru-RU" sz="2200" dirty="0"/>
              <a:t> на </a:t>
            </a:r>
            <a:r>
              <a:rPr lang="ru-RU" sz="2200" b="1" dirty="0">
                <a:solidFill>
                  <a:srgbClr val="C00000"/>
                </a:solidFill>
              </a:rPr>
              <a:t>100</a:t>
            </a:r>
            <a:r>
              <a:rPr lang="ru-RU" sz="2200" dirty="0">
                <a:solidFill>
                  <a:srgbClr val="C00000"/>
                </a:solidFill>
              </a:rPr>
              <a:t> студентов</a:t>
            </a:r>
            <a:r>
              <a:rPr lang="ru-RU" sz="2200" dirty="0"/>
              <a:t>, что составляет примерно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rgbClr val="C00000"/>
                </a:solidFill>
              </a:rPr>
              <a:t>70%</a:t>
            </a:r>
            <a:r>
              <a:rPr lang="ru-RU" sz="2200" dirty="0"/>
              <a:t> от объема сметы практики, а в реальности — проезд стоил </a:t>
            </a:r>
            <a:r>
              <a:rPr lang="ru-RU" sz="2200" b="1" dirty="0">
                <a:solidFill>
                  <a:srgbClr val="C00000"/>
                </a:solidFill>
              </a:rPr>
              <a:t>более 1 млн. руб</a:t>
            </a:r>
            <a:r>
              <a:rPr lang="ru-RU" sz="2200" b="1" dirty="0"/>
              <a:t>.</a:t>
            </a:r>
            <a:r>
              <a:rPr lang="ru-RU" sz="2200" dirty="0"/>
              <a:t> </a:t>
            </a:r>
          </a:p>
          <a:p>
            <a:pPr marL="179388" indent="0" algn="just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</a:tabLst>
            </a:pPr>
            <a:r>
              <a:rPr lang="ru-RU" sz="2200" b="1" dirty="0">
                <a:solidFill>
                  <a:srgbClr val="C00000"/>
                </a:solidFill>
              </a:rPr>
              <a:t>Для проведения практики Вузу приходится изыскивать и вкладывать собственные средства и искать спонсоров</a:t>
            </a:r>
            <a:r>
              <a:rPr lang="ru-RU" sz="2200" b="1" dirty="0"/>
              <a:t>.</a:t>
            </a:r>
            <a:r>
              <a:rPr lang="ru-RU" sz="2200" dirty="0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149850" y="2092325"/>
            <a:ext cx="4424363" cy="4381500"/>
          </a:xfrm>
          <a:ln w="36000">
            <a:solidFill>
              <a:srgbClr val="009900"/>
            </a:solidFill>
          </a:ln>
        </p:spPr>
        <p:txBody>
          <a:bodyPr lIns="18000" tIns="46440" rIns="18000" bIns="18000"/>
          <a:lstStyle/>
          <a:p>
            <a:pPr marL="179388" indent="0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</a:tabLst>
            </a:pPr>
            <a:r>
              <a:rPr lang="ru-RU" sz="2200" b="1" dirty="0">
                <a:solidFill>
                  <a:srgbClr val="002060"/>
                </a:solidFill>
              </a:rPr>
              <a:t>Содержание учебной геологической базы, которая полноценно используется только в летний сезон, является обременительным для любого Вуза.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720725"/>
            <a:ext cx="9067800" cy="6045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08113" y="6765925"/>
            <a:ext cx="6719887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Каньонообразная долина. Внизу Святоуспенский монастырь.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6775" y="792163"/>
            <a:ext cx="8642350" cy="57610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254230" y="6637357"/>
            <a:ext cx="5685595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Бригадная геологическая карта готова к защите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715963"/>
            <a:ext cx="9067800" cy="129540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</a:gradFill>
          <a:ln w="36000">
            <a:solidFill>
              <a:srgbClr val="801900"/>
            </a:solidFill>
          </a:ln>
        </p:spPr>
        <p:txBody>
          <a:bodyPr lIns="18000" tIns="18000" rIns="18000" bIns="18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b="1">
                <a:solidFill>
                  <a:srgbClr val="800000"/>
                </a:solidFill>
              </a:rPr>
              <a:t>Предложение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416175"/>
            <a:ext cx="9067800" cy="3200400"/>
          </a:xfr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16200000" scaled="0"/>
            <a:tileRect/>
          </a:gradFill>
          <a:ln w="36000">
            <a:solidFill>
              <a:srgbClr val="9966CC"/>
            </a:solidFill>
          </a:ln>
        </p:spPr>
        <p:txBody>
          <a:bodyPr lIns="18000" tIns="46440" rIns="18000" bIns="18000"/>
          <a:lstStyle/>
          <a:p>
            <a:pPr marL="179388" indent="0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8985250" algn="l"/>
              </a:tabLst>
            </a:pPr>
            <a:r>
              <a:rPr lang="ru-RU" sz="2200" dirty="0"/>
              <a:t>В условиях </a:t>
            </a:r>
            <a:r>
              <a:rPr lang="ru-RU" sz="2200" b="1" dirty="0">
                <a:solidFill>
                  <a:srgbClr val="002060"/>
                </a:solidFill>
              </a:rPr>
              <a:t>недостаточного финансирования учебных баз</a:t>
            </a:r>
            <a:r>
              <a:rPr lang="ru-RU" sz="2200" dirty="0"/>
              <a:t> и </a:t>
            </a:r>
            <a:r>
              <a:rPr lang="ru-RU" sz="2200" b="1" dirty="0">
                <a:solidFill>
                  <a:srgbClr val="C00000"/>
                </a:solidFill>
              </a:rPr>
              <a:t>высокого спроса на них среди Вузов</a:t>
            </a:r>
            <a:r>
              <a:rPr lang="ru-RU" sz="2200" dirty="0"/>
              <a:t> не имеющих своих баз</a:t>
            </a:r>
          </a:p>
          <a:p>
            <a:pPr marL="179388" indent="0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8985250" algn="l"/>
              </a:tabLst>
            </a:pPr>
            <a:r>
              <a:rPr lang="ru-RU" sz="2200" dirty="0"/>
              <a:t>необходимо ставить вопрос перед </a:t>
            </a:r>
            <a:r>
              <a:rPr lang="ru-RU" sz="2200" dirty="0" err="1"/>
              <a:t>Минобрнауки</a:t>
            </a:r>
            <a:r>
              <a:rPr lang="ru-RU" sz="2200" dirty="0"/>
              <a:t> о создании категории </a:t>
            </a:r>
            <a:r>
              <a:rPr lang="ru-RU" sz="2200" b="1" dirty="0">
                <a:solidFill>
                  <a:srgbClr val="003300"/>
                </a:solidFill>
              </a:rPr>
              <a:t>межвузовских учебных баз с отдельным или дополнительным финансированием</a:t>
            </a:r>
            <a:r>
              <a:rPr lang="ru-RU" sz="2200" dirty="0"/>
              <a:t>. </a:t>
            </a:r>
          </a:p>
          <a:p>
            <a:pPr marL="179388" indent="0">
              <a:tabLst>
                <a:tab pos="179388" algn="l"/>
                <a:tab pos="284163" algn="l"/>
                <a:tab pos="733425" algn="l"/>
                <a:tab pos="1182688" algn="l"/>
                <a:tab pos="1631950" algn="l"/>
                <a:tab pos="2081213" algn="l"/>
                <a:tab pos="2530475" algn="l"/>
                <a:tab pos="2979738" algn="l"/>
                <a:tab pos="3429000" algn="l"/>
                <a:tab pos="3878263" algn="l"/>
                <a:tab pos="4327525" algn="l"/>
                <a:tab pos="4776788" algn="l"/>
                <a:tab pos="5226050" algn="l"/>
                <a:tab pos="5675313" algn="l"/>
                <a:tab pos="6124575" algn="l"/>
                <a:tab pos="6573838" algn="l"/>
                <a:tab pos="7023100" algn="l"/>
                <a:tab pos="7472363" algn="l"/>
                <a:tab pos="7921625" algn="l"/>
                <a:tab pos="8370888" algn="l"/>
                <a:tab pos="8820150" algn="l"/>
                <a:tab pos="8985250" algn="l"/>
              </a:tabLst>
            </a:pPr>
            <a:r>
              <a:rPr lang="ru-RU" sz="2200" dirty="0"/>
              <a:t>Такие </a:t>
            </a:r>
            <a:r>
              <a:rPr lang="ru-RU" sz="2200" b="1" dirty="0">
                <a:solidFill>
                  <a:srgbClr val="800000"/>
                </a:solidFill>
              </a:rPr>
              <a:t>межвузовские учебные базы</a:t>
            </a:r>
            <a:r>
              <a:rPr lang="ru-RU" sz="2200" dirty="0"/>
              <a:t> — «</a:t>
            </a:r>
            <a:r>
              <a:rPr lang="ru-RU" sz="2200" b="1" dirty="0">
                <a:solidFill>
                  <a:srgbClr val="33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Центры полевой подготовки </a:t>
            </a:r>
            <a:r>
              <a:rPr lang="ru-RU" sz="2200" b="1" dirty="0" smtClean="0">
                <a:solidFill>
                  <a:srgbClr val="33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геологов</a:t>
            </a:r>
            <a:r>
              <a:rPr lang="ru-RU" sz="2200" dirty="0"/>
              <a:t>» могли бы финансироваться и по линии Минприроды.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238" y="720725"/>
            <a:ext cx="9067800" cy="60452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3" y="-1"/>
            <a:ext cx="10079038" cy="75596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439912" y="802431"/>
            <a:ext cx="7277100" cy="427355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600" b="1" dirty="0">
                <a:solidFill>
                  <a:srgbClr val="FFFF00"/>
                </a:solidFill>
                <a:latin typeface="Georgia" pitchFamily="16" charset="0"/>
              </a:rPr>
              <a:t>Спасибо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600" b="1" dirty="0">
                <a:solidFill>
                  <a:srgbClr val="FFFF00"/>
                </a:solidFill>
                <a:latin typeface="Georgia" pitchFamily="16" charset="0"/>
              </a:rPr>
              <a:t>за</a:t>
            </a:r>
          </a:p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9600" b="1" dirty="0">
                <a:solidFill>
                  <a:srgbClr val="FFFF00"/>
                </a:solidFill>
                <a:latin typeface="Georgia" pitchFamily="16" charset="0"/>
              </a:rPr>
              <a:t>внимание!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287784" y="647700"/>
            <a:ext cx="9433047" cy="971897"/>
          </a:xfrm>
          <a:ln w="36000">
            <a:solidFill>
              <a:srgbClr val="801900"/>
            </a:solidFill>
          </a:ln>
        </p:spPr>
        <p:txBody>
          <a:bodyPr lIns="18000" tIns="18000" rIns="18000" bIns="18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663300"/>
                </a:solidFill>
              </a:rPr>
              <a:t>УЧЕБНЫЕ ГЕОЛОГИЧЕСКИЕ ПРАКТИКИ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092325"/>
            <a:ext cx="9069387" cy="1687513"/>
          </a:xfrm>
          <a:ln/>
        </p:spPr>
        <p:txBody>
          <a:bodyPr/>
          <a:lstStyle/>
          <a:p>
            <a:pPr marL="0" indent="450850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985250" algn="l"/>
              </a:tabLst>
            </a:pPr>
            <a:r>
              <a:rPr lang="ru-RU" dirty="0"/>
              <a:t>В программах </a:t>
            </a:r>
            <a:r>
              <a:rPr lang="ru-RU" dirty="0" smtClean="0"/>
              <a:t>обучения </a:t>
            </a:r>
            <a:r>
              <a:rPr lang="ru-RU" dirty="0" smtClean="0"/>
              <a:t>ВУЗов — </a:t>
            </a:r>
            <a:r>
              <a:rPr lang="ru-RU" dirty="0" smtClean="0"/>
              <a:t>две </a:t>
            </a:r>
            <a:r>
              <a:rPr lang="ru-RU" dirty="0"/>
              <a:t>летние учебные геологические практики завершающие обучение на 1 и 2 курсах: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503238" y="4057650"/>
            <a:ext cx="9504362" cy="1701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0" tIns="28440" rIns="0" bIns="0"/>
          <a:lstStyle/>
          <a:p>
            <a:pPr marL="557213" indent="-557213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557213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  <a:tab pos="9540875" algn="l"/>
              </a:tabLst>
            </a:pPr>
            <a:r>
              <a:rPr lang="ru-RU" sz="3200" b="1" dirty="0">
                <a:solidFill>
                  <a:srgbClr val="000000"/>
                </a:solidFill>
              </a:rPr>
              <a:t>практика 1 курса</a:t>
            </a:r>
            <a:r>
              <a:rPr lang="ru-RU" sz="3200" dirty="0">
                <a:solidFill>
                  <a:srgbClr val="000000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—</a:t>
            </a:r>
            <a:r>
              <a:rPr lang="ru-RU" sz="3200" dirty="0" smtClean="0">
                <a:solidFill>
                  <a:srgbClr val="000000"/>
                </a:solidFill>
              </a:rPr>
              <a:t> </a:t>
            </a:r>
            <a:r>
              <a:rPr lang="ru-RU" sz="3200" b="1" dirty="0">
                <a:solidFill>
                  <a:srgbClr val="002060"/>
                </a:solidFill>
              </a:rPr>
              <a:t>ознакомительная</a:t>
            </a:r>
            <a:r>
              <a:rPr lang="ru-RU" sz="3200" dirty="0">
                <a:solidFill>
                  <a:srgbClr val="000000"/>
                </a:solidFill>
              </a:rPr>
              <a:t>.</a:t>
            </a:r>
          </a:p>
          <a:p>
            <a:pPr marL="557213" indent="-557213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557213" algn="l"/>
                <a:tab pos="1004888" algn="l"/>
                <a:tab pos="1454150" algn="l"/>
                <a:tab pos="1903413" algn="l"/>
                <a:tab pos="2352675" algn="l"/>
                <a:tab pos="2801938" algn="l"/>
                <a:tab pos="3251200" algn="l"/>
                <a:tab pos="3700463" algn="l"/>
                <a:tab pos="4149725" algn="l"/>
                <a:tab pos="4598988" algn="l"/>
                <a:tab pos="5048250" algn="l"/>
                <a:tab pos="5497513" algn="l"/>
                <a:tab pos="5946775" algn="l"/>
                <a:tab pos="6396038" algn="l"/>
                <a:tab pos="6845300" algn="l"/>
                <a:tab pos="7294563" algn="l"/>
                <a:tab pos="7743825" algn="l"/>
                <a:tab pos="8193088" algn="l"/>
                <a:tab pos="8642350" algn="l"/>
                <a:tab pos="9091613" algn="l"/>
                <a:tab pos="9540875" algn="l"/>
              </a:tabLst>
            </a:pPr>
            <a:r>
              <a:rPr lang="ru-RU" sz="3200" b="1" dirty="0">
                <a:solidFill>
                  <a:schemeClr val="tx1"/>
                </a:solidFill>
              </a:rPr>
              <a:t>практика 2 курса — </a:t>
            </a:r>
            <a:r>
              <a:rPr lang="ru-RU" sz="3200" b="1" dirty="0">
                <a:solidFill>
                  <a:srgbClr val="C00000"/>
                </a:solidFill>
              </a:rPr>
              <a:t>полевая геолого-съемочная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888" y="720725"/>
            <a:ext cx="8064500" cy="604837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068388" y="6762750"/>
            <a:ext cx="7931150" cy="365125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wrap="none" lIns="90000" tIns="45000" rIns="90000" bIns="45000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>
                <a:solidFill>
                  <a:srgbClr val="000000"/>
                </a:solidFill>
              </a:rPr>
              <a:t>Учебная группа документирует обнажение верхнеюрских конгломератов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808" y="323454"/>
            <a:ext cx="9072563" cy="864096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ln w="38100">
            <a:solidFill>
              <a:srgbClr val="663300"/>
            </a:solidFill>
          </a:ln>
        </p:spPr>
        <p:txBody>
          <a:bodyPr/>
          <a:lstStyle/>
          <a:p>
            <a:r>
              <a:rPr lang="ru-RU" sz="3600" b="1" dirty="0" smtClean="0">
                <a:solidFill>
                  <a:srgbClr val="663300"/>
                </a:solidFill>
              </a:rPr>
              <a:t>Учебные геологические практики</a:t>
            </a:r>
            <a:endParaRPr lang="ru-RU" sz="3600" b="1" dirty="0">
              <a:solidFill>
                <a:srgbClr val="6633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403573"/>
            <a:ext cx="4452938" cy="70485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8100">
            <a:solidFill>
              <a:srgbClr val="663300"/>
            </a:solidFill>
          </a:ln>
        </p:spPr>
        <p:txBody>
          <a:bodyPr anchor="t"/>
          <a:lstStyle/>
          <a:p>
            <a:pPr algn="ctr"/>
            <a:r>
              <a:rPr lang="ru-RU" dirty="0" smtClean="0"/>
              <a:t>Первая учебная практика (Подмосковная)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180431"/>
            <a:ext cx="4452938" cy="4983782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38100">
            <a:solidFill>
              <a:srgbClr val="663300"/>
            </a:solidFill>
          </a:ln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Студенты в полевых маршрутах знакомятся с </a:t>
            </a:r>
            <a:r>
              <a:rPr lang="ru-RU" b="1" dirty="0" smtClean="0">
                <a:solidFill>
                  <a:srgbClr val="002060"/>
                </a:solidFill>
              </a:rPr>
              <a:t>современными геологическими процессами</a:t>
            </a:r>
            <a:r>
              <a:rPr lang="ru-RU" dirty="0" smtClean="0"/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Приобретают </a:t>
            </a:r>
            <a:r>
              <a:rPr lang="ru-RU" b="1" dirty="0" smtClean="0">
                <a:solidFill>
                  <a:srgbClr val="C00000"/>
                </a:solidFill>
              </a:rPr>
              <a:t>первые навыки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полевых наблюдений и геологической документации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403573"/>
            <a:ext cx="4456113" cy="704850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38100">
            <a:solidFill>
              <a:srgbClr val="663300"/>
            </a:solidFill>
          </a:ln>
        </p:spPr>
        <p:txBody>
          <a:bodyPr/>
          <a:lstStyle/>
          <a:p>
            <a:pPr algn="ctr"/>
            <a:r>
              <a:rPr lang="ru-RU" dirty="0" smtClean="0"/>
              <a:t>Вторая учебная практика </a:t>
            </a:r>
            <a:r>
              <a:rPr lang="ru-RU" dirty="0" smtClean="0">
                <a:solidFill>
                  <a:srgbClr val="C00000"/>
                </a:solidFill>
              </a:rPr>
              <a:t>(Крымская)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180431"/>
            <a:ext cx="4456113" cy="4983782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  <a:ln w="38100">
            <a:solidFill>
              <a:srgbClr val="66330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2000" dirty="0" smtClean="0"/>
              <a:t>Студенты получают  навыки </a:t>
            </a:r>
            <a:r>
              <a:rPr lang="ru-RU" sz="2000" b="1" dirty="0" smtClean="0">
                <a:solidFill>
                  <a:srgbClr val="C00000"/>
                </a:solidFill>
              </a:rPr>
              <a:t>полевых и камеральных геолого-съемочных исследований</a:t>
            </a:r>
            <a:r>
              <a:rPr lang="ru-RU" sz="2000" dirty="0" smtClean="0"/>
              <a:t>.</a:t>
            </a:r>
          </a:p>
          <a:p>
            <a:pPr>
              <a:buFont typeface="+mj-lt"/>
              <a:buAutoNum type="arabicPeriod"/>
            </a:pPr>
            <a:r>
              <a:rPr lang="ru-RU" sz="2000" dirty="0" smtClean="0"/>
              <a:t>Самая продолжительная учебная практика (от 4 до 8 недель).</a:t>
            </a:r>
          </a:p>
          <a:p>
            <a:pPr>
              <a:buFont typeface="+mj-lt"/>
              <a:buAutoNum type="arabicPeriod"/>
            </a:pPr>
            <a:r>
              <a:rPr lang="ru-RU" sz="2000" dirty="0" smtClean="0"/>
              <a:t>Наиболее распространены практики длительностью 4 — 5 недель.</a:t>
            </a:r>
          </a:p>
          <a:p>
            <a:pPr>
              <a:buFont typeface="+mj-lt"/>
              <a:buAutoNum type="arabicPeriod"/>
            </a:pPr>
            <a:r>
              <a:rPr lang="ru-RU" sz="2000" dirty="0" smtClean="0"/>
              <a:t>Продолжительность зависит от:</a:t>
            </a:r>
          </a:p>
          <a:p>
            <a:pPr marL="540000">
              <a:buFont typeface="Arial" pitchFamily="34" charset="0"/>
              <a:buChar char="•"/>
            </a:pPr>
            <a:r>
              <a:rPr lang="ru-RU" sz="2000" dirty="0" smtClean="0"/>
              <a:t> направления подготовки (специальности) обучающихся,</a:t>
            </a:r>
          </a:p>
          <a:p>
            <a:pPr marL="540000">
              <a:buFont typeface="Arial" pitchFamily="34" charset="0"/>
              <a:buChar char="•"/>
            </a:pPr>
            <a:r>
              <a:rPr lang="ru-RU" sz="2000" dirty="0" smtClean="0"/>
              <a:t>финансовых возможностей Вуза.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625475"/>
            <a:ext cx="9069387" cy="10668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>
                <a:solidFill>
                  <a:srgbClr val="800000"/>
                </a:solidFill>
              </a:rPr>
              <a:t>УЧЕБНЫЕ ПОЛИГОНЫ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885950"/>
            <a:ext cx="9069387" cy="2090738"/>
          </a:xfrm>
          <a:ln/>
        </p:spPr>
        <p:txBody>
          <a:bodyPr/>
          <a:lstStyle/>
          <a:p>
            <a:pPr marL="555625" indent="-214313"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800" dirty="0"/>
              <a:t>Учебные практики проводятся </a:t>
            </a:r>
            <a:r>
              <a:rPr lang="ru-RU" sz="2800" dirty="0" smtClean="0"/>
              <a:t>ВУЗами </a:t>
            </a:r>
            <a:r>
              <a:rPr lang="ru-RU" sz="2800" dirty="0"/>
              <a:t>на </a:t>
            </a:r>
            <a:r>
              <a:rPr lang="ru-RU" sz="2800" b="1" dirty="0">
                <a:solidFill>
                  <a:srgbClr val="002060"/>
                </a:solidFill>
              </a:rPr>
              <a:t>специальных полигонах </a:t>
            </a:r>
            <a:r>
              <a:rPr lang="ru-RU" sz="2800" dirty="0"/>
              <a:t>высококвалифицированными специалистами и обеспечиваются необходимыми учебно-методическими материалами и оборудованием.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03238" y="4310063"/>
            <a:ext cx="9069387" cy="2090737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 lIns="0" tIns="28440" rIns="0" bIns="0"/>
          <a:lstStyle/>
          <a:p>
            <a:pPr marL="555625" indent="-214313">
              <a:spcBef>
                <a:spcPts val="1425"/>
              </a:spcBef>
              <a:buSzPct val="45000"/>
              <a:buFont typeface="Wingdings" charset="2"/>
              <a:buChar char=""/>
              <a:tabLst>
                <a:tab pos="555625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9090025" algn="l"/>
                <a:tab pos="9539288" algn="l"/>
              </a:tabLst>
            </a:pPr>
            <a:r>
              <a:rPr lang="ru-RU" sz="2800" b="1" dirty="0">
                <a:solidFill>
                  <a:srgbClr val="C00000"/>
                </a:solidFill>
              </a:rPr>
              <a:t>Учебные полигоны — </a:t>
            </a:r>
            <a:r>
              <a:rPr lang="ru-RU" sz="2800" b="1" dirty="0">
                <a:solidFill>
                  <a:srgbClr val="002060"/>
                </a:solidFill>
              </a:rPr>
              <a:t>специально выбранные территории, обеспеченные топографическими и геологическими картами, другими картами геологического содержания, АФС и </a:t>
            </a:r>
            <a:r>
              <a:rPr lang="ru-RU" sz="2800" b="1" dirty="0" smtClean="0">
                <a:solidFill>
                  <a:srgbClr val="002060"/>
                </a:solidFill>
              </a:rPr>
              <a:t>КС, геофизическими данными.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3" descr="IMG_357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7784" y="3622345"/>
            <a:ext cx="5276578" cy="3517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1" descr="Шлиховое опробование (в поисках золотого шлиха).tif"/>
          <p:cNvPicPr>
            <a:picLocks noChangeAspect="1"/>
          </p:cNvPicPr>
          <p:nvPr/>
        </p:nvPicPr>
        <p:blipFill>
          <a:blip r:embed="rId3" cstate="print"/>
          <a:srcRect l="36508"/>
          <a:stretch>
            <a:fillRect/>
          </a:stretch>
        </p:blipFill>
        <p:spPr bwMode="auto">
          <a:xfrm>
            <a:off x="6694166" y="866214"/>
            <a:ext cx="3150195" cy="3307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4" descr="IMG_3637.JPG"/>
          <p:cNvPicPr>
            <a:picLocks noChangeAspect="1"/>
          </p:cNvPicPr>
          <p:nvPr/>
        </p:nvPicPr>
        <p:blipFill>
          <a:blip r:embed="rId4" cstate="print"/>
          <a:srcRect l="15625" r="12500" b="1953"/>
          <a:stretch>
            <a:fillRect/>
          </a:stretch>
        </p:blipFill>
        <p:spPr bwMode="auto">
          <a:xfrm>
            <a:off x="393775" y="708720"/>
            <a:ext cx="3071440" cy="279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5" descr="IMG_3701.JPG"/>
          <p:cNvPicPr>
            <a:picLocks noChangeAspect="1"/>
          </p:cNvPicPr>
          <p:nvPr/>
        </p:nvPicPr>
        <p:blipFill>
          <a:blip r:embed="rId5" cstate="print"/>
          <a:srcRect l="12962"/>
          <a:stretch>
            <a:fillRect/>
          </a:stretch>
        </p:blipFill>
        <p:spPr bwMode="auto">
          <a:xfrm>
            <a:off x="3386460" y="866213"/>
            <a:ext cx="3701479" cy="2834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Рисунок 2" descr="IMG_1346.JPG"/>
          <p:cNvPicPr>
            <a:picLocks noChangeAspect="1"/>
          </p:cNvPicPr>
          <p:nvPr/>
        </p:nvPicPr>
        <p:blipFill>
          <a:blip r:embed="rId6" cstate="print"/>
          <a:srcRect r="12500"/>
          <a:stretch>
            <a:fillRect/>
          </a:stretch>
        </p:blipFill>
        <p:spPr bwMode="auto">
          <a:xfrm>
            <a:off x="472530" y="3228612"/>
            <a:ext cx="4581784" cy="3926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82575"/>
            <a:ext cx="9069387" cy="1296988"/>
          </a:xfrm>
          <a:ln w="36000">
            <a:solidFill>
              <a:srgbClr val="7E0021"/>
            </a:solidFill>
          </a:ln>
        </p:spPr>
        <p:txBody>
          <a:bodyPr lIns="18000" tIns="18000" rIns="18000" bIns="180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</a:pPr>
            <a:r>
              <a:rPr lang="ru-RU" sz="3600" b="1"/>
              <a:t>«ПРИВЛЕКАТЕЛЬНОСТЬ» УЧЕБНОГО ПОЛИГОНА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768475"/>
            <a:ext cx="4425950" cy="4856163"/>
          </a:xfrm>
          <a:ln w="36000">
            <a:solidFill>
              <a:srgbClr val="7E0021"/>
            </a:solidFill>
          </a:ln>
        </p:spPr>
        <p:txBody>
          <a:bodyPr lIns="18000" tIns="46440" rIns="18000" bIns="18000"/>
          <a:lstStyle/>
          <a:p>
            <a:pPr marL="214313" indent="-2143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Разнообразие геологического строения и его сложность</a:t>
            </a:r>
          </a:p>
          <a:p>
            <a:pPr marL="214313" indent="-2143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Геоморфология</a:t>
            </a:r>
          </a:p>
          <a:p>
            <a:pPr marL="214313" indent="-2143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Месторождения полезных ископаемых</a:t>
            </a:r>
          </a:p>
          <a:p>
            <a:pPr marL="557213" indent="-5572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Обнаженность</a:t>
            </a:r>
          </a:p>
          <a:p>
            <a:pPr marL="557213" indent="-5572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Геолог. </a:t>
            </a:r>
            <a:r>
              <a:rPr lang="ru-RU" sz="2200" b="1" i="1" dirty="0" err="1">
                <a:latin typeface="Times New Roman" pitchFamily="18" charset="0"/>
                <a:cs typeface="Times New Roman" pitchFamily="18" charset="0"/>
              </a:rPr>
              <a:t>дешифрируемость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  <a:p>
            <a:pPr marL="557213" indent="-5572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Проходимость</a:t>
            </a:r>
          </a:p>
          <a:p>
            <a:pPr marL="557213" indent="-5572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Компактность</a:t>
            </a:r>
          </a:p>
          <a:p>
            <a:pPr marL="557213" indent="-557213">
              <a:buSzPct val="45000"/>
              <a:buFont typeface="Wingdings" charset="2"/>
              <a:buChar char=""/>
              <a:tabLst>
                <a:tab pos="214313" algn="l"/>
                <a:tab pos="319088" algn="l"/>
                <a:tab pos="768350" algn="l"/>
                <a:tab pos="1217613" algn="l"/>
                <a:tab pos="1666875" algn="l"/>
                <a:tab pos="2116138" algn="l"/>
                <a:tab pos="2565400" algn="l"/>
                <a:tab pos="3014663" algn="l"/>
                <a:tab pos="3463925" algn="l"/>
                <a:tab pos="3913188" algn="l"/>
                <a:tab pos="4362450" algn="l"/>
                <a:tab pos="4811713" algn="l"/>
                <a:tab pos="5260975" algn="l"/>
                <a:tab pos="5710238" algn="l"/>
                <a:tab pos="6159500" algn="l"/>
                <a:tab pos="6608763" algn="l"/>
                <a:tab pos="7058025" algn="l"/>
                <a:tab pos="7507288" algn="l"/>
                <a:tab pos="7956550" algn="l"/>
                <a:tab pos="8405813" algn="l"/>
                <a:tab pos="8855075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Климатические условия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5149850" y="1768475"/>
            <a:ext cx="4425950" cy="4856163"/>
          </a:xfrm>
          <a:ln w="36000">
            <a:solidFill>
              <a:srgbClr val="7E0021"/>
            </a:solidFill>
          </a:ln>
        </p:spPr>
        <p:txBody>
          <a:bodyPr lIns="18000" tIns="46440" rIns="18000" bIns="18000"/>
          <a:lstStyle/>
          <a:p>
            <a:pPr marL="555625" indent="-554038">
              <a:lnSpc>
                <a:spcPct val="90000"/>
              </a:lnSpc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Инфраструктура (бани, магазины, дороги, электричество )</a:t>
            </a:r>
          </a:p>
          <a:p>
            <a:pPr marL="555625" indent="-554038">
              <a:lnSpc>
                <a:spcPct val="90000"/>
              </a:lnSpc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Удаленность от областных центров</a:t>
            </a:r>
          </a:p>
          <a:p>
            <a:pPr marL="555625" indent="-554038">
              <a:lnSpc>
                <a:spcPct val="90000"/>
              </a:lnSpc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Сложность транспортировки студентов (заезд, отъезд)</a:t>
            </a:r>
          </a:p>
          <a:p>
            <a:pPr marL="557213" indent="-555625"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Историко-культурные памятники</a:t>
            </a:r>
          </a:p>
          <a:p>
            <a:pPr marL="557213" indent="-555625"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Места воскресного отдыха</a:t>
            </a:r>
          </a:p>
          <a:p>
            <a:pPr marL="557213" indent="-555625">
              <a:buSzPct val="45000"/>
              <a:buFont typeface="Wingdings" charset="2"/>
              <a:buChar char=""/>
              <a:tabLst>
                <a:tab pos="5556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</a:pP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Спортивные 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площадки 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528</TotalTime>
  <Words>1142</Words>
  <Application>Microsoft Office PowerPoint</Application>
  <PresentationFormat>Произвольный</PresentationFormat>
  <Paragraphs>174</Paragraphs>
  <Slides>33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КРЫМСКАЯ УЧЕБНАЯ ГЕОЛОГО-СЪЕМОЧНАЯ ПРАКТИКА – ОСНОВА ПОДГОТОВКИ СПЕЦИАЛИСТОВ ПО РЕГИОНАЛЬНОМУ ИЗУЧЕНИЮ НЕДР</vt:lpstr>
      <vt:lpstr>Российская школа инженеров-геологов всегда отличалась высоким уровнем практической подготовки  В СССР доля учебных и производственных практик составляла ~ 25%  времени от общего теоретического обучения.</vt:lpstr>
      <vt:lpstr>Слайд 3</vt:lpstr>
      <vt:lpstr>УЧЕБНЫЕ ГЕОЛОГИЧЕСКИЕ ПРАКТИКИ</vt:lpstr>
      <vt:lpstr>Слайд 5</vt:lpstr>
      <vt:lpstr>Учебные геологические практики</vt:lpstr>
      <vt:lpstr>УЧЕБНЫЕ ПОЛИГОНЫ</vt:lpstr>
      <vt:lpstr>Слайд 8</vt:lpstr>
      <vt:lpstr>«ПРИВЛЕКАТЕЛЬНОСТЬ» УЧЕБНОГО ПОЛИГОНА</vt:lpstr>
      <vt:lpstr>Слайд 10</vt:lpstr>
      <vt:lpstr>УЧЕБНЫЕ БАЗЫ</vt:lpstr>
      <vt:lpstr>Слайд 12</vt:lpstr>
      <vt:lpstr>КРЫМСКИЙ УЧЕБНЫЙ ГЕОЛОГИЧЕСКИЙ ПОЛИГОН</vt:lpstr>
      <vt:lpstr>Стандартная работа на обнажении</vt:lpstr>
      <vt:lpstr>Учебный полигон —  в междуречье Альмы и Качи ЮЗ Крыма</vt:lpstr>
      <vt:lpstr>Камеральные работы</vt:lpstr>
      <vt:lpstr>Слайд 17</vt:lpstr>
      <vt:lpstr>УНИКАЛЬНОСТЬ КРЫМСКОГО УЧЕБНОГО ПОЛИГОНА</vt:lpstr>
      <vt:lpstr>Слайд 19</vt:lpstr>
      <vt:lpstr>Геологическая учебная практика МГРИ-РГГРУ</vt:lpstr>
      <vt:lpstr>Защита полевых материалов</vt:lpstr>
      <vt:lpstr>Работа над отчетом</vt:lpstr>
      <vt:lpstr>Защита отчета</vt:lpstr>
      <vt:lpstr>Крымская учебная база МГРИ-РГГРУ</vt:lpstr>
      <vt:lpstr>Слайд 25</vt:lpstr>
      <vt:lpstr>Слайд 26</vt:lpstr>
      <vt:lpstr>ПРОБЛЕМЫ</vt:lpstr>
      <vt:lpstr>Слайд 28</vt:lpstr>
      <vt:lpstr>Учебная практика — важно, нужно, но дорого!</vt:lpstr>
      <vt:lpstr>Слайд 30</vt:lpstr>
      <vt:lpstr>Предложение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УЧЕБНАЯ ГЕОЛОГИЧЕСКАЯ ПРАТИКА В КРЫМУ ПРОБЛЕМЫ, ПУТИ РАЗВИТИЯ</dc:title>
  <dc:creator>Aleksander</dc:creator>
  <cp:lastModifiedBy>Samsung</cp:lastModifiedBy>
  <cp:revision>56</cp:revision>
  <cp:lastPrinted>1601-01-01T00:00:00Z</cp:lastPrinted>
  <dcterms:created xsi:type="dcterms:W3CDTF">2016-03-29T16:17:01Z</dcterms:created>
  <dcterms:modified xsi:type="dcterms:W3CDTF">2017-04-16T19:56:45Z</dcterms:modified>
</cp:coreProperties>
</file>