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2" r:id="rId2"/>
    <p:sldId id="268" r:id="rId3"/>
    <p:sldId id="271" r:id="rId4"/>
    <p:sldId id="262" r:id="rId5"/>
    <p:sldId id="264" r:id="rId6"/>
    <p:sldId id="273" r:id="rId7"/>
    <p:sldId id="277" r:id="rId8"/>
    <p:sldId id="278" r:id="rId9"/>
    <p:sldId id="265" r:id="rId10"/>
    <p:sldId id="284" r:id="rId11"/>
    <p:sldId id="279" r:id="rId12"/>
    <p:sldId id="283" r:id="rId13"/>
    <p:sldId id="280" r:id="rId14"/>
    <p:sldId id="281" r:id="rId15"/>
    <p:sldId id="282" r:id="rId16"/>
    <p:sldId id="274" r:id="rId17"/>
    <p:sldId id="275" r:id="rId18"/>
    <p:sldId id="266" r:id="rId19"/>
    <p:sldId id="269" r:id="rId20"/>
    <p:sldId id="27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32" autoAdjust="0"/>
    <p:restoredTop sz="94660" autoAdjust="0"/>
  </p:normalViewPr>
  <p:slideViewPr>
    <p:cSldViewPr snapToGrid="0">
      <p:cViewPr varScale="1">
        <p:scale>
          <a:sx n="91" d="100"/>
          <a:sy n="91" d="100"/>
        </p:scale>
        <p:origin x="175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5BD2-F1F2-4CBD-A13E-916ED333E8AE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F263F-49BA-49D6-9D99-0F09B3B9E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868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5BD2-F1F2-4CBD-A13E-916ED333E8AE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F263F-49BA-49D6-9D99-0F09B3B9E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480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5BD2-F1F2-4CBD-A13E-916ED333E8AE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F263F-49BA-49D6-9D99-0F09B3B9E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420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5BD2-F1F2-4CBD-A13E-916ED333E8AE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F263F-49BA-49D6-9D99-0F09B3B9E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692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5BD2-F1F2-4CBD-A13E-916ED333E8AE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F263F-49BA-49D6-9D99-0F09B3B9E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459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5BD2-F1F2-4CBD-A13E-916ED333E8AE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F263F-49BA-49D6-9D99-0F09B3B9E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609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5BD2-F1F2-4CBD-A13E-916ED333E8AE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F263F-49BA-49D6-9D99-0F09B3B9E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597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5BD2-F1F2-4CBD-A13E-916ED333E8AE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F263F-49BA-49D6-9D99-0F09B3B9E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964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5BD2-F1F2-4CBD-A13E-916ED333E8AE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F263F-49BA-49D6-9D99-0F09B3B9E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894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5BD2-F1F2-4CBD-A13E-916ED333E8AE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F263F-49BA-49D6-9D99-0F09B3B9E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83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B5BD2-F1F2-4CBD-A13E-916ED333E8AE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F263F-49BA-49D6-9D99-0F09B3B9E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550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B5BD2-F1F2-4CBD-A13E-916ED333E8AE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F263F-49BA-49D6-9D99-0F09B3B9EC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273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71850" y="203410"/>
            <a:ext cx="8338733" cy="8079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ts val="450"/>
              </a:spcBef>
            </a:pPr>
            <a:r>
              <a:rPr lang="ru-RU" sz="2400" dirty="0"/>
              <a:t>Технология полевой документации с применением планшетных компьютеров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1937" y="1435833"/>
            <a:ext cx="758087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892" algn="just"/>
            <a:r>
              <a:rPr lang="ru-RU" sz="2800" dirty="0">
                <a:solidFill>
                  <a:srgbClr val="0070C0"/>
                </a:solidFill>
              </a:rPr>
              <a:t>Цель настоящего сообщения – ознакомление с разрабатываемой во ВСЕГЕИ новой технологией ведения первичной документации при проведении полевых работ, выполняемых в рамках программ создания Государственных геологических карт Российской Федерации</a:t>
            </a:r>
            <a:r>
              <a:rPr lang="ru-RU" sz="2800" dirty="0" smtClean="0">
                <a:solidFill>
                  <a:srgbClr val="0070C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95320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56124" y="89186"/>
            <a:ext cx="8244818" cy="4385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ts val="450"/>
              </a:spcBef>
            </a:pPr>
            <a:r>
              <a:rPr lang="ru-RU" sz="2400" dirty="0"/>
              <a:t>Формы ввода полевой документации. </a:t>
            </a:r>
            <a:r>
              <a:rPr lang="ru-RU" sz="2400" i="1" dirty="0"/>
              <a:t>Описание маршрута.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04" y="1039104"/>
            <a:ext cx="6709294" cy="5057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410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68574" y="264284"/>
            <a:ext cx="8244818" cy="8720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ts val="450"/>
              </a:spcBef>
            </a:pPr>
            <a:r>
              <a:rPr lang="ru-RU" sz="2400" dirty="0"/>
              <a:t>Формы ввода полевой документации. </a:t>
            </a:r>
            <a:endParaRPr lang="ru-RU" sz="2400" dirty="0" smtClean="0"/>
          </a:p>
          <a:p>
            <a:pPr algn="ctr">
              <a:spcBef>
                <a:spcPts val="450"/>
              </a:spcBef>
            </a:pPr>
            <a:r>
              <a:rPr lang="ru-RU" sz="2400" dirty="0" smtClean="0"/>
              <a:t>Закладка </a:t>
            </a:r>
            <a:r>
              <a:rPr lang="en-US" sz="2400" dirty="0"/>
              <a:t>“</a:t>
            </a:r>
            <a:r>
              <a:rPr lang="ru-RU" sz="2400" i="1" dirty="0"/>
              <a:t>Описание точки наблюдения</a:t>
            </a:r>
            <a:r>
              <a:rPr lang="en-US" sz="2400" dirty="0"/>
              <a:t>”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128" y="1323814"/>
            <a:ext cx="8285684" cy="531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16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99315" y="235101"/>
            <a:ext cx="8244818" cy="8720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ts val="450"/>
              </a:spcBef>
            </a:pPr>
            <a:r>
              <a:rPr lang="ru-RU" sz="2400" dirty="0"/>
              <a:t>Формы ввода полевой документации. </a:t>
            </a:r>
            <a:endParaRPr lang="ru-RU" sz="2400" dirty="0" smtClean="0"/>
          </a:p>
          <a:p>
            <a:pPr algn="ctr">
              <a:spcBef>
                <a:spcPts val="450"/>
              </a:spcBef>
            </a:pPr>
            <a:r>
              <a:rPr lang="ru-RU" sz="2400" dirty="0" smtClean="0"/>
              <a:t>Закладка </a:t>
            </a:r>
            <a:r>
              <a:rPr lang="en-US" sz="2400" dirty="0"/>
              <a:t>“</a:t>
            </a:r>
            <a:r>
              <a:rPr lang="ru-RU" sz="2400" i="1" dirty="0"/>
              <a:t>Интервал наблюдений</a:t>
            </a:r>
            <a:r>
              <a:rPr lang="en-US" sz="2400" dirty="0"/>
              <a:t>”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984" y="1841930"/>
            <a:ext cx="8447480" cy="386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094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11766" y="167008"/>
            <a:ext cx="8244818" cy="8720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ts val="450"/>
              </a:spcBef>
            </a:pPr>
            <a:r>
              <a:rPr lang="ru-RU" sz="2400" dirty="0"/>
              <a:t>Формы ввода полевой документации. </a:t>
            </a:r>
            <a:endParaRPr lang="ru-RU" sz="2400" dirty="0" smtClean="0"/>
          </a:p>
          <a:p>
            <a:pPr algn="ctr">
              <a:spcBef>
                <a:spcPts val="450"/>
              </a:spcBef>
            </a:pPr>
            <a:r>
              <a:rPr lang="ru-RU" sz="2400" dirty="0" smtClean="0"/>
              <a:t>Закладка </a:t>
            </a:r>
            <a:r>
              <a:rPr lang="en-US" sz="2400" dirty="0"/>
              <a:t>“</a:t>
            </a:r>
            <a:r>
              <a:rPr lang="ru-RU" sz="2400" i="1" dirty="0"/>
              <a:t>Элементы залегания</a:t>
            </a:r>
            <a:r>
              <a:rPr lang="en-US" sz="2400" dirty="0"/>
              <a:t>”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822" y="1408694"/>
            <a:ext cx="7918706" cy="504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96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53400" y="283739"/>
            <a:ext cx="8244818" cy="8720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ts val="450"/>
              </a:spcBef>
            </a:pPr>
            <a:r>
              <a:rPr lang="ru-RU" sz="2400" dirty="0"/>
              <a:t>Формы ввода полевой документации. </a:t>
            </a:r>
            <a:endParaRPr lang="ru-RU" sz="2400" dirty="0" smtClean="0"/>
          </a:p>
          <a:p>
            <a:pPr algn="ctr">
              <a:spcBef>
                <a:spcPts val="450"/>
              </a:spcBef>
            </a:pPr>
            <a:r>
              <a:rPr lang="ru-RU" sz="2400" dirty="0" smtClean="0"/>
              <a:t>Закладка </a:t>
            </a:r>
            <a:r>
              <a:rPr lang="en-US" sz="2400" dirty="0"/>
              <a:t>“</a:t>
            </a:r>
            <a:r>
              <a:rPr lang="ru-RU" sz="2400" i="1" dirty="0"/>
              <a:t>Образцы и пробы</a:t>
            </a:r>
            <a:r>
              <a:rPr lang="en-US" sz="2400" dirty="0"/>
              <a:t>”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400" y="1683081"/>
            <a:ext cx="8381233" cy="409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66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00164" y="205918"/>
            <a:ext cx="8244818" cy="8720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ts val="450"/>
              </a:spcBef>
            </a:pPr>
            <a:r>
              <a:rPr lang="ru-RU" sz="2400" dirty="0"/>
              <a:t>Формы ввода полевой документации. </a:t>
            </a:r>
            <a:endParaRPr lang="ru-RU" sz="2400" dirty="0" smtClean="0"/>
          </a:p>
          <a:p>
            <a:pPr algn="ctr">
              <a:spcBef>
                <a:spcPts val="450"/>
              </a:spcBef>
            </a:pPr>
            <a:r>
              <a:rPr lang="ru-RU" sz="2400" dirty="0" smtClean="0"/>
              <a:t>Закладка </a:t>
            </a:r>
            <a:r>
              <a:rPr lang="en-US" sz="2400" dirty="0"/>
              <a:t>“</a:t>
            </a:r>
            <a:r>
              <a:rPr lang="ru-RU" sz="2400" i="1" dirty="0"/>
              <a:t>Изображения</a:t>
            </a:r>
            <a:r>
              <a:rPr lang="en-US" sz="2400" dirty="0"/>
              <a:t>”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164" y="1346725"/>
            <a:ext cx="8356373" cy="520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54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18770" y="98915"/>
            <a:ext cx="8244818" cy="6848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ts val="450"/>
              </a:spcBef>
            </a:pPr>
            <a:r>
              <a:rPr lang="ru-RU" sz="2000" i="1" dirty="0"/>
              <a:t>Схема технологии полевой документации с применением планшетных компьютеров. </a:t>
            </a:r>
            <a:r>
              <a:rPr lang="ru-RU" sz="2000" b="1" dirty="0" smtClean="0"/>
              <a:t>Операции </a:t>
            </a:r>
            <a:r>
              <a:rPr lang="ru-RU" sz="2000" b="1" dirty="0"/>
              <a:t>в стационарных полевых условиях.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2131" y="1320506"/>
            <a:ext cx="514359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>
                <a:solidFill>
                  <a:schemeClr val="accent1">
                    <a:lumMod val="75000"/>
                  </a:schemeClr>
                </a:solidFill>
              </a:rPr>
              <a:t>В стационарных полевых условиях (на полевых базах) </a:t>
            </a: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</a:rPr>
              <a:t>технология обеспечивает выполнение </a:t>
            </a:r>
            <a:r>
              <a:rPr lang="ru-RU" sz="1600" b="1" i="1" dirty="0">
                <a:solidFill>
                  <a:schemeClr val="accent1">
                    <a:lumMod val="75000"/>
                  </a:schemeClr>
                </a:solidFill>
              </a:rPr>
              <a:t>следующих операций.</a:t>
            </a:r>
          </a:p>
          <a:p>
            <a:r>
              <a:rPr lang="ru-RU" sz="1600" b="1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1600" b="1" i="1" dirty="0"/>
          </a:p>
          <a:p>
            <a:pPr marL="257168" indent="-257168">
              <a:buFont typeface="Wingdings" panose="05000000000000000000" pitchFamily="2" charset="2"/>
              <a:buChar char="Ø"/>
            </a:pPr>
            <a:r>
              <a:rPr lang="ru-RU" sz="1600" dirty="0" smtClean="0"/>
              <a:t>Пополнение </a:t>
            </a:r>
            <a:r>
              <a:rPr lang="ru-RU" sz="1600" dirty="0"/>
              <a:t>общей рабочей базы объекта новыми данными, накопленными на планшетах исполнителей.  </a:t>
            </a:r>
          </a:p>
          <a:p>
            <a:pPr marL="257168" indent="-257168">
              <a:buFont typeface="Wingdings" panose="05000000000000000000" pitchFamily="2" charset="2"/>
              <a:buChar char="Ø"/>
            </a:pPr>
            <a:r>
              <a:rPr lang="ru-RU" sz="1600" dirty="0"/>
              <a:t>При необходимости обновление баз данных планшетов данными из общей рабочей </a:t>
            </a:r>
            <a:r>
              <a:rPr lang="ru-RU" sz="1600" dirty="0" smtClean="0"/>
              <a:t>базы.</a:t>
            </a:r>
            <a:endParaRPr lang="ru-RU" sz="1600" dirty="0"/>
          </a:p>
          <a:p>
            <a:pPr marL="257168" indent="-257168">
              <a:buFont typeface="Wingdings" panose="05000000000000000000" pitchFamily="2" charset="2"/>
              <a:buChar char="Ø"/>
            </a:pPr>
            <a:r>
              <a:rPr lang="ru-RU" sz="1600" dirty="0" smtClean="0"/>
              <a:t>Просмотр </a:t>
            </a:r>
            <a:r>
              <a:rPr lang="ru-RU" sz="1600" dirty="0"/>
              <a:t>и редактирование исполнителями введенных на точках наблюдения описаний (замену сокращенных записей, исправление ошибок ввода в полевых условиях и т. п.).</a:t>
            </a:r>
          </a:p>
          <a:p>
            <a:pPr marL="257168" indent="-257168">
              <a:buFont typeface="Wingdings" panose="05000000000000000000" pitchFamily="2" charset="2"/>
              <a:buChar char="Ø"/>
            </a:pPr>
            <a:r>
              <a:rPr lang="ru-RU" sz="1600" dirty="0"/>
              <a:t>Фиксацию руководителем работ на планшетах  исполнителей точек посещения, с указанием цели посещения.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041" y="1681714"/>
            <a:ext cx="3469861" cy="4653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281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21494" y="108644"/>
            <a:ext cx="8244818" cy="7463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ts val="450"/>
              </a:spcBef>
            </a:pPr>
            <a:r>
              <a:rPr lang="ru-RU" sz="2000" i="1" dirty="0"/>
              <a:t>Схема технологии полевой документации с применением планшетных компьютеров</a:t>
            </a:r>
            <a:r>
              <a:rPr lang="ru-RU" sz="2400" i="1" dirty="0"/>
              <a:t>. </a:t>
            </a:r>
            <a:r>
              <a:rPr lang="ru-RU" sz="2000" b="1" i="1" dirty="0" smtClean="0"/>
              <a:t>Завершающий этап</a:t>
            </a:r>
            <a:r>
              <a:rPr lang="ru-RU" sz="2400" i="1" dirty="0" smtClean="0"/>
              <a:t>. 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2131" y="1792050"/>
            <a:ext cx="3893214" cy="4342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err="1">
                <a:solidFill>
                  <a:schemeClr val="accent1">
                    <a:lumMod val="75000"/>
                  </a:schemeClr>
                </a:solidFill>
              </a:rPr>
              <a:t>Постполевая</a:t>
            </a:r>
            <a:r>
              <a:rPr lang="ru-RU" sz="1600" b="1" i="1" dirty="0">
                <a:solidFill>
                  <a:schemeClr val="accent1">
                    <a:lumMod val="75000"/>
                  </a:schemeClr>
                </a:solidFill>
              </a:rPr>
              <a:t> обработка накопленных данных выполняется в камеральных условиях организации с </a:t>
            </a: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</a:rPr>
              <a:t>применением </a:t>
            </a:r>
            <a:r>
              <a:rPr lang="ru-RU" sz="1600" b="1" i="1" dirty="0">
                <a:solidFill>
                  <a:schemeClr val="accent1">
                    <a:lumMod val="75000"/>
                  </a:schemeClr>
                </a:solidFill>
              </a:rPr>
              <a:t>стационарных компьютеров</a:t>
            </a:r>
            <a:r>
              <a:rPr lang="ru-RU" sz="1600" b="1" i="1" dirty="0"/>
              <a:t>.</a:t>
            </a:r>
            <a:endParaRPr lang="en-US" sz="1600" b="1" i="1" dirty="0"/>
          </a:p>
          <a:p>
            <a:endParaRPr lang="ru-RU" sz="1600" b="1" i="1" dirty="0"/>
          </a:p>
          <a:p>
            <a:pPr>
              <a:spcAft>
                <a:spcPts val="450"/>
              </a:spcAft>
            </a:pPr>
            <a:r>
              <a:rPr lang="en-US" sz="1600" dirty="0"/>
              <a:t> </a:t>
            </a:r>
            <a:r>
              <a:rPr lang="ru-RU" sz="1600" dirty="0"/>
              <a:t>       Приложение </a:t>
            </a:r>
            <a:r>
              <a:rPr lang="en-US" sz="1600" b="1" i="1" dirty="0" err="1"/>
              <a:t>SherpaProject</a:t>
            </a:r>
            <a:r>
              <a:rPr lang="en-US" sz="1600" b="1" i="1" dirty="0"/>
              <a:t> </a:t>
            </a:r>
            <a:r>
              <a:rPr lang="ru-RU" sz="1600" dirty="0"/>
              <a:t>обеспечивает</a:t>
            </a:r>
            <a:r>
              <a:rPr lang="en-US" sz="1600" dirty="0"/>
              <a:t>:</a:t>
            </a:r>
            <a:r>
              <a:rPr lang="ru-RU" sz="1600" b="1" i="1" dirty="0"/>
              <a:t> </a:t>
            </a:r>
          </a:p>
          <a:p>
            <a:pPr marL="257168" indent="-257168">
              <a:buFont typeface="Wingdings" panose="05000000000000000000" pitchFamily="2" charset="2"/>
              <a:buChar char="Ø"/>
            </a:pPr>
            <a:r>
              <a:rPr lang="ru-RU" sz="1600" dirty="0"/>
              <a:t>Автоматическое формирование результирующих баз первичных данных и карт фактов по результатам выполненных работ (экспортом из рабочей базы проекта </a:t>
            </a:r>
            <a:r>
              <a:rPr lang="en-US" sz="1600" dirty="0"/>
              <a:t>Sherpa</a:t>
            </a:r>
            <a:r>
              <a:rPr lang="ru-RU" sz="1600" dirty="0"/>
              <a:t>).  </a:t>
            </a:r>
            <a:endParaRPr lang="en-US" sz="1600" dirty="0"/>
          </a:p>
          <a:p>
            <a:pPr marL="257168" indent="-257168">
              <a:buFont typeface="Wingdings" panose="05000000000000000000" pitchFamily="2" charset="2"/>
              <a:buChar char="Ø"/>
            </a:pPr>
            <a:endParaRPr lang="ru-RU" sz="1600" dirty="0"/>
          </a:p>
          <a:p>
            <a:pPr marL="257168" indent="-257168">
              <a:buFont typeface="Wingdings" panose="05000000000000000000" pitchFamily="2" charset="2"/>
              <a:buChar char="Ø"/>
            </a:pPr>
            <a:r>
              <a:rPr lang="ru-RU" sz="1600" dirty="0"/>
              <a:t>Автоматическое формирование набора стандартной “бумажной” полевой документации (по содержимому рабочей базы проекта </a:t>
            </a:r>
            <a:r>
              <a:rPr lang="en-US" sz="1600" dirty="0"/>
              <a:t>Sherpa</a:t>
            </a:r>
            <a:r>
              <a:rPr lang="ru-RU" sz="1600" dirty="0"/>
              <a:t>).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5680" y="1792050"/>
            <a:ext cx="4675505" cy="4764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834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68575" y="157280"/>
            <a:ext cx="8244818" cy="8079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ts val="450"/>
              </a:spcBef>
            </a:pPr>
            <a:r>
              <a:rPr lang="ru-RU" sz="2400" dirty="0"/>
              <a:t>Результаты полевого опробования разработанной технологии полевой документации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883" y="1196274"/>
            <a:ext cx="8582201" cy="487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350" dirty="0"/>
          </a:p>
          <a:p>
            <a:pPr indent="342892" algn="just"/>
            <a:r>
              <a:rPr lang="ru-RU" dirty="0"/>
              <a:t>Опробование разработанной  технологии проведено в процессе производства полевых работ в рамках объекта «ГДП-200 листа </a:t>
            </a:r>
            <a:r>
              <a:rPr lang="en-US" dirty="0"/>
              <a:t>R</a:t>
            </a:r>
            <a:r>
              <a:rPr lang="ru-RU" dirty="0"/>
              <a:t>-41-</a:t>
            </a:r>
            <a:r>
              <a:rPr lang="en-US" dirty="0"/>
              <a:t>XXX</a:t>
            </a:r>
            <a:r>
              <a:rPr lang="ru-RU" dirty="0"/>
              <a:t>». На планшетах в процессе работ суммарно было поставлено: 134 точки наблюдения, из которых 24 – основные, 110 – интервальные, 65 точек отбора проб, 60 точек измерения элементов залегания и 125 </a:t>
            </a:r>
            <a:r>
              <a:rPr lang="ru-RU" dirty="0" err="1"/>
              <a:t>фототочек</a:t>
            </a:r>
            <a:r>
              <a:rPr lang="ru-RU" dirty="0"/>
              <a:t>. </a:t>
            </a:r>
          </a:p>
          <a:p>
            <a:pPr indent="342892" algn="just"/>
            <a:endParaRPr lang="ru-RU" dirty="0"/>
          </a:p>
          <a:p>
            <a:pPr indent="342892" algn="just"/>
            <a:r>
              <a:rPr lang="ru-RU" dirty="0"/>
              <a:t>По окончании полевого сезона из рабочих баз  </a:t>
            </a:r>
            <a:r>
              <a:rPr lang="en-US" i="1" dirty="0"/>
              <a:t>Sherpa</a:t>
            </a:r>
            <a:r>
              <a:rPr lang="ru-RU" dirty="0"/>
              <a:t> были автоматически сформированы карты фактов, карты опробования и первичная база данных в соответствии с </a:t>
            </a:r>
            <a:r>
              <a:rPr lang="en-US" dirty="0"/>
              <a:t>“</a:t>
            </a:r>
            <a:r>
              <a:rPr lang="ru-RU" i="1" dirty="0"/>
              <a:t>Методическими рекомендациями по составу и структуре сопровождающих и первичных баз данных</a:t>
            </a:r>
            <a:r>
              <a:rPr lang="en-US" dirty="0"/>
              <a:t>”</a:t>
            </a:r>
            <a:r>
              <a:rPr lang="ru-RU" dirty="0"/>
              <a:t>.</a:t>
            </a:r>
          </a:p>
          <a:p>
            <a:pPr indent="342892" algn="just"/>
            <a:endParaRPr lang="ru-RU" dirty="0"/>
          </a:p>
          <a:p>
            <a:pPr indent="342892" algn="just"/>
            <a:r>
              <a:rPr lang="ru-RU" dirty="0"/>
              <a:t>Разработанная  технология показала себя достаточно удобным инструментом при полевых работах и обработке информации, полученной в их процессе. Исполнителями работ отмечена высокая скорость ведения полевой документации, снижение трудозатрат на формирование материалов для сдачи результатов работ.</a:t>
            </a:r>
          </a:p>
          <a:p>
            <a:endParaRPr lang="ru-RU" sz="1350" dirty="0"/>
          </a:p>
          <a:p>
            <a:pPr indent="342892" algn="just"/>
            <a:r>
              <a:rPr lang="ru-RU" sz="13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43221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15928" y="184566"/>
            <a:ext cx="8338733" cy="87203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ts val="450"/>
              </a:spcBef>
            </a:pPr>
            <a:r>
              <a:rPr lang="ru-RU" sz="2400" b="1" dirty="0"/>
              <a:t>Новые средства фиксации полевых наблюдений. </a:t>
            </a:r>
            <a:endParaRPr lang="ru-RU" sz="2400" b="1" dirty="0" smtClean="0"/>
          </a:p>
          <a:p>
            <a:pPr algn="ctr">
              <a:spcBef>
                <a:spcPts val="450"/>
              </a:spcBef>
            </a:pPr>
            <a:r>
              <a:rPr lang="ru-RU" sz="2400" b="1" dirty="0" smtClean="0"/>
              <a:t>Что </a:t>
            </a:r>
            <a:r>
              <a:rPr lang="ru-RU" sz="2400" b="1" dirty="0"/>
              <a:t>дальше.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4383" y="2246860"/>
            <a:ext cx="858220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350" dirty="0"/>
          </a:p>
          <a:p>
            <a:endParaRPr lang="ru-RU" sz="1350" dirty="0"/>
          </a:p>
          <a:p>
            <a:pPr indent="342892" algn="just"/>
            <a:r>
              <a:rPr lang="ru-RU" sz="1350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4383" y="2246860"/>
            <a:ext cx="858220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892" algn="just"/>
            <a:r>
              <a:rPr lang="ru-RU" sz="1600" dirty="0" smtClean="0"/>
              <a:t>Тем не менее следует иметь </a:t>
            </a:r>
            <a:r>
              <a:rPr lang="ru-RU" sz="1600" dirty="0"/>
              <a:t>в виду, что </a:t>
            </a:r>
            <a:r>
              <a:rPr lang="ru-RU" sz="1600" dirty="0" smtClean="0"/>
              <a:t>данная технология  в настоящее время находится в стадии разработки </a:t>
            </a:r>
            <a:r>
              <a:rPr lang="ru-RU" sz="1600" dirty="0"/>
              <a:t>и </a:t>
            </a:r>
            <a:r>
              <a:rPr lang="ru-RU" sz="1600" dirty="0" smtClean="0"/>
              <a:t>нужно еще много сделать  </a:t>
            </a:r>
            <a:r>
              <a:rPr lang="ru-RU" sz="1600" dirty="0"/>
              <a:t>для того, чтобы </a:t>
            </a:r>
            <a:r>
              <a:rPr lang="ru-RU" sz="1600" dirty="0" smtClean="0"/>
              <a:t>она стала </a:t>
            </a:r>
            <a:r>
              <a:rPr lang="ru-RU" sz="1600" dirty="0"/>
              <a:t>действительно реальным </a:t>
            </a:r>
            <a:r>
              <a:rPr lang="ru-RU" sz="1600" dirty="0" smtClean="0"/>
              <a:t>незаменимым рабочим </a:t>
            </a:r>
            <a:r>
              <a:rPr lang="ru-RU" sz="1600" dirty="0"/>
              <a:t>инструментом полевых геологов</a:t>
            </a:r>
            <a:r>
              <a:rPr lang="en-US" sz="1600" dirty="0"/>
              <a:t>:</a:t>
            </a:r>
            <a:endParaRPr lang="ru-RU" sz="1600" dirty="0"/>
          </a:p>
          <a:p>
            <a:pPr indent="342892" algn="just"/>
            <a:endParaRPr lang="en-US" sz="1600" dirty="0"/>
          </a:p>
          <a:p>
            <a:pPr marL="257168" indent="-257168" algn="just">
              <a:buFont typeface="+mj-lt"/>
              <a:buAutoNum type="arabicPeriod"/>
            </a:pPr>
            <a:r>
              <a:rPr lang="ru-RU" sz="1600" dirty="0" smtClean="0"/>
              <a:t>Приложение </a:t>
            </a:r>
            <a:r>
              <a:rPr lang="en-US" sz="1600" b="1" i="1" dirty="0"/>
              <a:t>Sherpa</a:t>
            </a:r>
            <a:r>
              <a:rPr lang="en-US" sz="1600" dirty="0"/>
              <a:t> </a:t>
            </a:r>
            <a:r>
              <a:rPr lang="ru-RU" sz="1600" dirty="0"/>
              <a:t>разработано для планшетов с операционной системой </a:t>
            </a:r>
            <a:r>
              <a:rPr lang="en-US" sz="1600" dirty="0"/>
              <a:t>Windows</a:t>
            </a:r>
            <a:r>
              <a:rPr lang="ru-RU" sz="1600" dirty="0"/>
              <a:t>. Номенклатура планшетов с ОС </a:t>
            </a:r>
            <a:r>
              <a:rPr lang="en-US" sz="1600" dirty="0"/>
              <a:t>Windows </a:t>
            </a:r>
            <a:r>
              <a:rPr lang="ru-RU" sz="1600" dirty="0"/>
              <a:t>весьма ограничена. Большая часть представленных на рынке планшетных компьютеров работает на операционной системе </a:t>
            </a:r>
            <a:r>
              <a:rPr lang="en-US" sz="1600" dirty="0"/>
              <a:t>Android</a:t>
            </a:r>
            <a:r>
              <a:rPr lang="ru-RU" sz="1600" dirty="0"/>
              <a:t>. Так что </a:t>
            </a:r>
            <a:r>
              <a:rPr lang="ru-RU" sz="1600" dirty="0">
                <a:solidFill>
                  <a:srgbClr val="FF0000"/>
                </a:solidFill>
              </a:rPr>
              <a:t>первоочередная задача – разработка аналогичного приложения для ОС </a:t>
            </a:r>
            <a:r>
              <a:rPr lang="en-US" sz="1600" dirty="0" err="1">
                <a:solidFill>
                  <a:srgbClr val="FF0000"/>
                </a:solidFill>
              </a:rPr>
              <a:t>Andriod</a:t>
            </a:r>
            <a:r>
              <a:rPr lang="en-US" sz="1600" dirty="0">
                <a:solidFill>
                  <a:srgbClr val="FF0000"/>
                </a:solidFill>
              </a:rPr>
              <a:t>.</a:t>
            </a:r>
          </a:p>
          <a:p>
            <a:pPr marL="257168" indent="-257168" algn="just">
              <a:buFont typeface="+mj-lt"/>
              <a:buAutoNum type="arabicPeriod"/>
            </a:pPr>
            <a:r>
              <a:rPr lang="ru-RU" sz="1600" dirty="0"/>
              <a:t>Рабочая база данных </a:t>
            </a:r>
            <a:r>
              <a:rPr lang="en-US" sz="1600" dirty="0"/>
              <a:t>Sherpa</a:t>
            </a:r>
            <a:r>
              <a:rPr lang="ru-RU" sz="1600" dirty="0"/>
              <a:t> в настоящее время предусматривает хранение только результатов простейших маршрутных наблюдений.</a:t>
            </a:r>
            <a:r>
              <a:rPr lang="en-US" sz="1600" dirty="0"/>
              <a:t> </a:t>
            </a:r>
            <a:r>
              <a:rPr lang="ru-RU" sz="1600" dirty="0">
                <a:solidFill>
                  <a:srgbClr val="FF0000"/>
                </a:solidFill>
              </a:rPr>
              <a:t>Необходимо расширение ее структуры </a:t>
            </a:r>
            <a:r>
              <a:rPr lang="ru-RU" sz="1600" dirty="0"/>
              <a:t>для хранения описаний расчисток, скважин и т. п., а так же результатов аналитических исследований. </a:t>
            </a:r>
          </a:p>
          <a:p>
            <a:pPr marL="257168" indent="-257168" algn="just">
              <a:buFont typeface="+mj-lt"/>
              <a:buAutoNum type="arabicPeriod"/>
            </a:pPr>
            <a:r>
              <a:rPr lang="ru-RU" sz="1600" dirty="0"/>
              <a:t>Необходимо разработать </a:t>
            </a:r>
            <a:r>
              <a:rPr lang="ru-RU" sz="1600" dirty="0">
                <a:solidFill>
                  <a:srgbClr val="FF0000"/>
                </a:solidFill>
              </a:rPr>
              <a:t>программные средства обмена информацией </a:t>
            </a:r>
            <a:r>
              <a:rPr lang="ru-RU" sz="1600" dirty="0"/>
              <a:t>между БД планшетов исполнителей и централизованной базой данных первичных наблюдений</a:t>
            </a:r>
            <a:r>
              <a:rPr lang="en-US" sz="1600" dirty="0"/>
              <a:t> (</a:t>
            </a:r>
            <a:r>
              <a:rPr lang="ru-RU" sz="1600" dirty="0"/>
              <a:t>которая в настоящее время находится пока в стадии разработки).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8567" y="1297787"/>
            <a:ext cx="77899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Пилотная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версия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технологии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с соответствующей документацией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в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ходит в состав материалов данного совещания.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65749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7883" y="129103"/>
            <a:ext cx="8338733" cy="4385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ts val="450"/>
              </a:spcBef>
            </a:pPr>
            <a:r>
              <a:rPr lang="ru-RU" sz="2400" b="1" dirty="0"/>
              <a:t>Первичные данные ГГК. Текущее состояние.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579" y="870507"/>
            <a:ext cx="2937364" cy="3089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07884" y="846118"/>
            <a:ext cx="55384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600" dirty="0"/>
              <a:t>Способ представления первичных баз данных ГГК определяется опубликованными в 2015 году </a:t>
            </a:r>
            <a:r>
              <a:rPr lang="en-US" altLang="ru-RU" sz="1600" b="1" i="1" dirty="0"/>
              <a:t>“</a:t>
            </a:r>
            <a:r>
              <a:rPr lang="ru-RU" altLang="ru-RU" sz="1600" b="1" i="1" dirty="0"/>
              <a:t>Методическими рекомендациями по составу и структуре сопровождающих и первичных баз данных ГК-200</a:t>
            </a:r>
            <a:r>
              <a:rPr lang="en-US" altLang="ru-RU" sz="1600" b="1" i="1" dirty="0"/>
              <a:t>/2 </a:t>
            </a:r>
            <a:r>
              <a:rPr lang="ru-RU" altLang="ru-RU" sz="1600" b="1" i="1" dirty="0"/>
              <a:t>и ГК-1000</a:t>
            </a:r>
            <a:r>
              <a:rPr lang="en-US" altLang="ru-RU" sz="1600" b="1" i="1" dirty="0"/>
              <a:t>/3”</a:t>
            </a:r>
            <a:r>
              <a:rPr lang="ru-RU" altLang="ru-RU" sz="1600" b="1" i="1" dirty="0"/>
              <a:t>. </a:t>
            </a:r>
            <a:r>
              <a:rPr lang="ru-RU" altLang="ru-RU" sz="1600" dirty="0"/>
              <a:t>Методические рекомендации задают представление полистных первичных баз   двумя типами данных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07883" y="4256431"/>
            <a:ext cx="85580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600" dirty="0">
                <a:solidFill>
                  <a:srgbClr val="FF0000"/>
                </a:solidFill>
              </a:rPr>
              <a:t>Применяемая в настоящее время методика фиксации результатов полевых наблюдений предполагает ведение в поле рукописных материалов с описанием результатов наблюдений и ручным ведением каталога отобранных образцов и проб.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07883" y="5087428"/>
            <a:ext cx="85580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1600" dirty="0">
                <a:solidFill>
                  <a:srgbClr val="FF0000"/>
                </a:solidFill>
              </a:rPr>
              <a:t>На этапе последующей камеральной обработки на основании этих данных вручную заполняется первичная база данных и формируются наборы </a:t>
            </a:r>
            <a:r>
              <a:rPr lang="ru-RU" altLang="ru-RU" sz="1600" dirty="0" err="1">
                <a:solidFill>
                  <a:srgbClr val="FF0000"/>
                </a:solidFill>
              </a:rPr>
              <a:t>геопривязанных</a:t>
            </a:r>
            <a:r>
              <a:rPr lang="ru-RU" altLang="ru-RU" sz="1600" dirty="0">
                <a:solidFill>
                  <a:srgbClr val="FF0000"/>
                </a:solidFill>
              </a:rPr>
              <a:t> объектов, связанные с записями первичной базы.  </a:t>
            </a:r>
          </a:p>
          <a:p>
            <a:pPr>
              <a:spcBef>
                <a:spcPct val="50000"/>
              </a:spcBef>
            </a:pPr>
            <a:r>
              <a:rPr lang="ru-RU" altLang="ru-RU" sz="1600" dirty="0">
                <a:solidFill>
                  <a:srgbClr val="FF0000"/>
                </a:solidFill>
              </a:rPr>
              <a:t>Это трудоемкий этап работ, к тому же не гарантирующий от ошибок.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80388" y="2584980"/>
            <a:ext cx="526593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08" indent="-214308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ru-RU" altLang="ru-RU" sz="1600" dirty="0"/>
              <a:t>базой данных в формате </a:t>
            </a:r>
            <a:r>
              <a:rPr lang="en-US" altLang="ru-RU" sz="1600" dirty="0"/>
              <a:t>MDB</a:t>
            </a:r>
            <a:r>
              <a:rPr lang="ru-RU" altLang="ru-RU" sz="1600" dirty="0"/>
              <a:t>, содержащей текстовые характеристики объектов наблюдения, отобранных в них пробах и образцах, результатов аналитических исследований и т.п</a:t>
            </a:r>
            <a:r>
              <a:rPr lang="ru-RU" altLang="ru-RU" dirty="0" smtClean="0"/>
              <a:t>.</a:t>
            </a:r>
            <a:endParaRPr lang="ru-RU" alt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98132" y="3613607"/>
            <a:ext cx="67100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08" indent="-214308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ru-RU" altLang="ru-RU" sz="1600" dirty="0" smtClean="0"/>
              <a:t>Набором </a:t>
            </a:r>
            <a:r>
              <a:rPr lang="en-US" altLang="ru-RU" sz="1600" dirty="0"/>
              <a:t>Shape-</a:t>
            </a:r>
            <a:r>
              <a:rPr lang="ru-RU" altLang="ru-RU" sz="1600" dirty="0"/>
              <a:t>файлов, задающих пространственную локализацию объектов исследования.</a:t>
            </a:r>
          </a:p>
        </p:txBody>
      </p:sp>
    </p:spTree>
    <p:extLst>
      <p:ext uri="{BB962C8B-B14F-4D97-AF65-F5344CB8AC3E}">
        <p14:creationId xmlns:p14="http://schemas.microsoft.com/office/powerpoint/2010/main" val="202604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76352" y="2493046"/>
            <a:ext cx="629089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892" algn="just"/>
            <a:r>
              <a:rPr lang="ru-RU" sz="4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432604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62963" y="174841"/>
            <a:ext cx="8338733" cy="8079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ts val="450"/>
              </a:spcBef>
            </a:pPr>
            <a:r>
              <a:rPr lang="ru-RU" sz="2400" dirty="0"/>
              <a:t>Технология полевой документации с применением планшетных компьютеров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2963" y="1172485"/>
            <a:ext cx="84947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892" algn="just"/>
            <a:r>
              <a:rPr lang="ru-RU" sz="1600" i="1" dirty="0"/>
              <a:t>Появление  на рынке широкого спектра мобильных устройств, в том числе планшетных компьютеров с приемлемыми характеристиками как по размерам и весу, так и по времени работы в автономном режиме без перезарядки встроенных аккумуляторов, снабженными встроенными </a:t>
            </a:r>
            <a:r>
              <a:rPr lang="en-US" sz="1600" i="1" dirty="0"/>
              <a:t>GPS-</a:t>
            </a:r>
            <a:r>
              <a:rPr lang="ru-RU" sz="1600" i="1" dirty="0"/>
              <a:t>приемниками и качественными фотокамерами сделало реальным постановку задачи по разработке отечественной компьютерной технологии фиксации полевых геологических данных непосредственно в точках наблюдений.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04281" y="2931876"/>
            <a:ext cx="86534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892" algn="just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Целью разработки новой технологии полевой документации является повышение производительности труда и точности фиксации данных при производстве полевых наблюдений,  а так же существенного сокращения трудозатрат при формировании результирующих баз первичных данных и карт фактов.</a:t>
            </a:r>
            <a:endParaRPr lang="en-US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4280" y="4198825"/>
            <a:ext cx="8497416" cy="25006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ru-RU" sz="1600" dirty="0"/>
              <a:t>Для решения поставленной задачи были проведены следующие работы.</a:t>
            </a:r>
            <a:endParaRPr lang="en-US" sz="1600" dirty="0"/>
          </a:p>
          <a:p>
            <a:pPr marL="214308" indent="-214308">
              <a:spcAft>
                <a:spcPts val="450"/>
              </a:spcAft>
              <a:buFont typeface="Wingdings" panose="05000000000000000000" pitchFamily="2" charset="2"/>
              <a:buChar char="ü"/>
            </a:pPr>
            <a:r>
              <a:rPr lang="ru-RU" sz="1600" dirty="0"/>
              <a:t>Разработка макета технологии полевой документации с применением планшетных компьютеров (проектирование структур хранения полевых описаний на планшетных компьютерах, разработка схемы работы с данными на планшетах исполнителей и на интегрирующем компьютере, разработка форм ввода полевой документации на планшетах,  и т.п.) </a:t>
            </a:r>
          </a:p>
          <a:p>
            <a:pPr marL="214308" indent="-214308">
              <a:spcAft>
                <a:spcPts val="450"/>
              </a:spcAft>
              <a:buFont typeface="Wingdings" panose="05000000000000000000" pitchFamily="2" charset="2"/>
              <a:buChar char="ü"/>
            </a:pPr>
            <a:r>
              <a:rPr lang="ru-RU" sz="1600" dirty="0"/>
              <a:t>Разработка программных средств, обеспечивающих работу технологии (планшетного приложения </a:t>
            </a:r>
            <a:r>
              <a:rPr lang="en-US" sz="1600" b="1" i="1" dirty="0"/>
              <a:t>Sherpa</a:t>
            </a:r>
            <a:r>
              <a:rPr lang="ru-RU" sz="1600" dirty="0"/>
              <a:t>, и управляющего приложения </a:t>
            </a:r>
            <a:r>
              <a:rPr lang="en-US" sz="1600" b="1" i="1" dirty="0" err="1"/>
              <a:t>SherpaProject</a:t>
            </a:r>
            <a:r>
              <a:rPr lang="en-US" sz="1600" dirty="0"/>
              <a:t>)</a:t>
            </a:r>
            <a:r>
              <a:rPr lang="ru-RU" sz="1600" dirty="0"/>
              <a:t>.</a:t>
            </a:r>
          </a:p>
          <a:p>
            <a:pPr marL="214308" indent="-214308">
              <a:buFont typeface="Wingdings" panose="05000000000000000000" pitchFamily="2" charset="2"/>
              <a:buChar char="ü"/>
            </a:pPr>
            <a:r>
              <a:rPr lang="ru-RU" sz="1600" dirty="0"/>
              <a:t>Опробование разработанной технологии при выполнении реальных полевых работ. </a:t>
            </a:r>
          </a:p>
        </p:txBody>
      </p:sp>
    </p:spTree>
    <p:extLst>
      <p:ext uri="{BB962C8B-B14F-4D97-AF65-F5344CB8AC3E}">
        <p14:creationId xmlns:p14="http://schemas.microsoft.com/office/powerpoint/2010/main" val="1016832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38513" y="157280"/>
            <a:ext cx="8244818" cy="80791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ts val="450"/>
              </a:spcBef>
            </a:pPr>
            <a:r>
              <a:rPr lang="ru-RU" sz="2400" dirty="0"/>
              <a:t>Общая схема технологии полевой документации с применением планшетных компьютеров.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4685" y="1685928"/>
            <a:ext cx="3598646" cy="41166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5589" y="1153775"/>
            <a:ext cx="4587696" cy="5470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892" algn="just"/>
            <a:r>
              <a:rPr lang="ru-RU" sz="1600" dirty="0"/>
              <a:t>Спроектирована двухконтурная схема технологии.</a:t>
            </a:r>
          </a:p>
          <a:p>
            <a:pPr indent="342892" algn="just"/>
            <a:endParaRPr lang="ru-RU" sz="1600" dirty="0"/>
          </a:p>
          <a:p>
            <a:pPr indent="342892" algn="just"/>
            <a:r>
              <a:rPr lang="ru-RU" sz="1600" b="1" i="1" dirty="0"/>
              <a:t>Первый контур</a:t>
            </a:r>
            <a:r>
              <a:rPr lang="ru-RU" sz="1600" b="1" dirty="0"/>
              <a:t> </a:t>
            </a:r>
            <a:r>
              <a:rPr lang="ru-RU" sz="1600" dirty="0"/>
              <a:t>отвечает за этапы работы, выполняемые на стационарном компьютере (либо ноутбуке) в камеральных условиях организации, либо  в стационарных полевых условиях (на полевых базах</a:t>
            </a:r>
            <a:r>
              <a:rPr lang="ru-RU" sz="1600" dirty="0" smtClean="0"/>
              <a:t>).</a:t>
            </a:r>
          </a:p>
          <a:p>
            <a:pPr indent="342892" algn="just"/>
            <a:endParaRPr lang="ru-RU" sz="1600" dirty="0"/>
          </a:p>
          <a:p>
            <a:pPr indent="342892" algn="just"/>
            <a:r>
              <a:rPr lang="ru-RU" sz="1600" b="1" i="1" dirty="0"/>
              <a:t>Второй контур</a:t>
            </a:r>
            <a:r>
              <a:rPr lang="ru-RU" sz="1600" b="1" dirty="0"/>
              <a:t> </a:t>
            </a:r>
            <a:r>
              <a:rPr lang="ru-RU" sz="1600" dirty="0"/>
              <a:t>отвечает за этапы работы, выполняемые на планшетных компьютерах исполнителей непосредственно при выполнении маршрутных наблюдений. </a:t>
            </a:r>
          </a:p>
          <a:p>
            <a:pPr indent="342892" algn="just"/>
            <a:endParaRPr lang="ru-RU" sz="1600" dirty="0"/>
          </a:p>
          <a:p>
            <a:pPr indent="342892" algn="just"/>
            <a:r>
              <a:rPr lang="ru-RU" sz="1600" dirty="0"/>
              <a:t>Основой информационного взаимодействия первого и второго контуров является </a:t>
            </a:r>
            <a:r>
              <a:rPr lang="ru-RU" sz="1600" b="1" i="1" dirty="0"/>
              <a:t>рабочая база данных объекта</a:t>
            </a:r>
            <a:r>
              <a:rPr lang="ru-RU" sz="1600" dirty="0"/>
              <a:t>. Именно в </a:t>
            </a:r>
            <a:r>
              <a:rPr lang="ru-RU" sz="1600" i="1" dirty="0"/>
              <a:t>рабочей базе объекта</a:t>
            </a:r>
            <a:r>
              <a:rPr lang="ru-RU" sz="1600" dirty="0"/>
              <a:t> содержатся и накапливаются результаты полевых наблюдений (сведения о маршрутах, координаты точек наблюдения и привязанные к ним компоненты полевой документации).</a:t>
            </a:r>
          </a:p>
          <a:p>
            <a:r>
              <a:rPr lang="ru-RU" sz="13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2274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85307" y="176735"/>
            <a:ext cx="8244818" cy="4385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ts val="450"/>
              </a:spcBef>
            </a:pPr>
            <a:r>
              <a:rPr lang="ru-RU" sz="2400" dirty="0"/>
              <a:t>База данных первичной документации наблюдений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306" y="815462"/>
            <a:ext cx="510109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892" algn="just"/>
            <a:r>
              <a:rPr lang="ru-RU" dirty="0"/>
              <a:t>Все  результаты полевых наблюдений (сведения о маршрутах, координаты точек наблюдения и привязанные к ним компоненты полевой документации) накапливаются в рабочих базах  (рабочей базе объекта и рабочих базах планшетов). </a:t>
            </a:r>
            <a:endParaRPr lang="ru-RU" dirty="0" smtClean="0"/>
          </a:p>
          <a:p>
            <a:pPr indent="342892" algn="just"/>
            <a:r>
              <a:rPr lang="ru-RU" dirty="0" smtClean="0"/>
              <a:t>Все </a:t>
            </a:r>
            <a:r>
              <a:rPr lang="ru-RU" dirty="0"/>
              <a:t>рабочие базы однотипны и представляются в виде </a:t>
            </a:r>
            <a:r>
              <a:rPr lang="ru-RU" b="1" i="1" dirty="0"/>
              <a:t>Базы данных первичной документации объектов наблюдений</a:t>
            </a:r>
            <a:r>
              <a:rPr lang="ru-RU" dirty="0"/>
              <a:t> (БДПД).</a:t>
            </a:r>
          </a:p>
          <a:p>
            <a:pPr indent="342892" algn="just"/>
            <a:r>
              <a:rPr lang="ru-RU" dirty="0"/>
              <a:t> БДПД предназначена как для использования на планшетных компьютерах непосредственно в процессе полевых работ, так и для агрегации и корректировки первичной документации на стационарных компьютерах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132" y="815462"/>
            <a:ext cx="3307405" cy="3137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9118" y="5013344"/>
            <a:ext cx="82448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892" algn="just"/>
            <a:r>
              <a:rPr lang="ru-RU" sz="1600" dirty="0"/>
              <a:t>С целью обеспечения использования БДПД на планшетных компьютерах с различной операционной системой база данных создается в формате </a:t>
            </a:r>
            <a:r>
              <a:rPr lang="ru-RU" sz="1600" b="1" i="1" dirty="0" err="1"/>
              <a:t>SQLite</a:t>
            </a:r>
            <a:r>
              <a:rPr lang="ru-RU" sz="1600" dirty="0"/>
              <a:t>,  встраиваемой кроссплатформенной БД, функционирующей во всех планшетных и настольных операционных системах и широко распространённая в среде разработки мобильных приложений для смартфонов и планшетных компьютеров. </a:t>
            </a:r>
            <a:r>
              <a:rPr lang="ru-RU" sz="1600" i="1" dirty="0" err="1"/>
              <a:t>SQLite</a:t>
            </a:r>
            <a:r>
              <a:rPr lang="ru-RU" sz="1600" dirty="0"/>
              <a:t> является реляционной базой данных, поддерживающей стандарт SQL 92.</a:t>
            </a:r>
          </a:p>
        </p:txBody>
      </p:sp>
    </p:spTree>
    <p:extLst>
      <p:ext uri="{BB962C8B-B14F-4D97-AF65-F5344CB8AC3E}">
        <p14:creationId xmlns:p14="http://schemas.microsoft.com/office/powerpoint/2010/main" val="67369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75702" y="178782"/>
            <a:ext cx="8244818" cy="6848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ts val="450"/>
              </a:spcBef>
            </a:pPr>
            <a:r>
              <a:rPr lang="ru-RU" sz="2000" i="1" dirty="0"/>
              <a:t>Схема технологии полевой документации с применением планшетных </a:t>
            </a:r>
            <a:r>
              <a:rPr lang="ru-RU" sz="2000" i="1" dirty="0" smtClean="0"/>
              <a:t>компьютеров. </a:t>
            </a:r>
            <a:r>
              <a:rPr lang="ru-RU" sz="2000" b="1" dirty="0" smtClean="0"/>
              <a:t>Этап подготовки к полевым работам</a:t>
            </a:r>
            <a:r>
              <a:rPr lang="ru-RU" sz="2000" dirty="0" smtClean="0"/>
              <a:t>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3492" y="992950"/>
            <a:ext cx="4932578" cy="4865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>
                <a:solidFill>
                  <a:schemeClr val="accent1">
                    <a:lumMod val="75000"/>
                  </a:schemeClr>
                </a:solidFill>
              </a:rPr>
              <a:t>Предполевая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 подготовка выполняется в камеральных условиях организации с </a:t>
            </a:r>
            <a:r>
              <a:rPr lang="ru-RU" b="1" i="1" dirty="0" err="1">
                <a:solidFill>
                  <a:schemeClr val="accent1">
                    <a:lumMod val="75000"/>
                  </a:schemeClr>
                </a:solidFill>
              </a:rPr>
              <a:t>примененем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 стационарных компьютеров</a:t>
            </a:r>
            <a:r>
              <a:rPr lang="ru-RU" b="1" i="1" dirty="0"/>
              <a:t>.</a:t>
            </a:r>
            <a:endParaRPr lang="en-US" b="1" i="1" dirty="0"/>
          </a:p>
          <a:p>
            <a:endParaRPr lang="ru-RU" b="1" i="1" dirty="0"/>
          </a:p>
          <a:p>
            <a:pPr>
              <a:spcAft>
                <a:spcPts val="450"/>
              </a:spcAft>
            </a:pPr>
            <a:r>
              <a:rPr lang="en-US" dirty="0"/>
              <a:t> </a:t>
            </a:r>
            <a:r>
              <a:rPr lang="ru-RU" dirty="0"/>
              <a:t>       </a:t>
            </a:r>
            <a:r>
              <a:rPr lang="ru-RU" dirty="0" smtClean="0"/>
              <a:t>Программа </a:t>
            </a:r>
            <a:r>
              <a:rPr lang="en-US" b="1" i="1" dirty="0" err="1"/>
              <a:t>SherpaProject</a:t>
            </a:r>
            <a:r>
              <a:rPr lang="en-US" b="1" i="1" dirty="0"/>
              <a:t> </a:t>
            </a:r>
            <a:r>
              <a:rPr lang="ru-RU" dirty="0"/>
              <a:t>обеспечивает</a:t>
            </a:r>
            <a:r>
              <a:rPr lang="en-US" dirty="0"/>
              <a:t>:</a:t>
            </a:r>
            <a:r>
              <a:rPr lang="ru-RU" b="1" i="1" dirty="0"/>
              <a:t> </a:t>
            </a:r>
          </a:p>
          <a:p>
            <a:pPr marL="257168" indent="-257168">
              <a:buFont typeface="Wingdings" panose="05000000000000000000" pitchFamily="2" charset="2"/>
              <a:buChar char="Ø"/>
            </a:pPr>
            <a:r>
              <a:rPr lang="ru-RU" dirty="0"/>
              <a:t>Формирование </a:t>
            </a:r>
            <a:r>
              <a:rPr lang="ru-RU" i="1" dirty="0"/>
              <a:t>целевого проекта – </a:t>
            </a:r>
            <a:r>
              <a:rPr lang="ru-RU" dirty="0"/>
              <a:t>структуры, содержащей все сведения, необходимые для функционирования планшетного приложения, включая выбор проекции и стили отображения векторных объектов.  </a:t>
            </a:r>
          </a:p>
          <a:p>
            <a:pPr marL="257168" indent="-257168">
              <a:buFont typeface="Wingdings" panose="05000000000000000000" pitchFamily="2" charset="2"/>
              <a:buChar char="Ø"/>
            </a:pPr>
            <a:r>
              <a:rPr lang="ru-RU" dirty="0"/>
              <a:t>Формирование </a:t>
            </a:r>
            <a:r>
              <a:rPr lang="ru-RU" i="1" dirty="0"/>
              <a:t>навигационной основы </a:t>
            </a:r>
            <a:r>
              <a:rPr lang="ru-RU" dirty="0"/>
              <a:t>(растровых образов топографических карт разных масштабов, дистанционной основы, схем участков работ, </a:t>
            </a:r>
            <a:r>
              <a:rPr lang="ru-RU" dirty="0" err="1"/>
              <a:t>аэрофотоматериалов</a:t>
            </a:r>
            <a:r>
              <a:rPr lang="ru-RU" dirty="0"/>
              <a:t>, геологических карт предшественников </a:t>
            </a:r>
            <a:r>
              <a:rPr lang="ru-RU" dirty="0" smtClean="0"/>
              <a:t>          и </a:t>
            </a:r>
            <a:r>
              <a:rPr lang="ru-RU" dirty="0"/>
              <a:t>т. д.), включаемых в проект</a:t>
            </a:r>
            <a:r>
              <a:rPr lang="ru-RU" dirty="0" smtClean="0"/>
              <a:t>.</a:t>
            </a:r>
            <a:endParaRPr lang="ru-RU" sz="135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830" y="992950"/>
            <a:ext cx="4082253" cy="4520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3492" y="5771693"/>
            <a:ext cx="85670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/>
              <a:t>Начальное формирование </a:t>
            </a:r>
            <a:r>
              <a:rPr lang="ru-RU" i="1" dirty="0"/>
              <a:t>рабочей базы данных объекта</a:t>
            </a:r>
            <a:r>
              <a:rPr lang="ru-RU" dirty="0"/>
              <a:t> – загрузка в рабочую базу данных объекта необходимых сведений о ранее проведенных работах на исследуемой территории из баз данных и карт фактов предшественников</a:t>
            </a:r>
            <a:r>
              <a:rPr lang="ru-RU" sz="1350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1586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74607" y="137824"/>
            <a:ext cx="8244818" cy="6848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ts val="450"/>
              </a:spcBef>
            </a:pPr>
            <a:r>
              <a:rPr lang="ru-RU" sz="2000" i="1" dirty="0"/>
              <a:t>Схема технологии полевой документации с применением планшетных компьютеров. </a:t>
            </a:r>
            <a:r>
              <a:rPr lang="ru-RU" sz="2000" b="1" dirty="0" smtClean="0"/>
              <a:t>Этап полевых наблюдений.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582" y="1035435"/>
            <a:ext cx="45551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/>
              <a:t>Второй контур</a:t>
            </a:r>
            <a:r>
              <a:rPr lang="ru-RU" sz="1600" dirty="0"/>
              <a:t> технологии </a:t>
            </a:r>
            <a:r>
              <a:rPr lang="ru-RU" sz="1600" dirty="0" smtClean="0"/>
              <a:t>(планшетное приложение </a:t>
            </a:r>
            <a:r>
              <a:rPr lang="en-US" sz="1600" b="1" i="1" dirty="0" smtClean="0"/>
              <a:t>Sherpa</a:t>
            </a:r>
            <a:r>
              <a:rPr lang="en-US" sz="1600" dirty="0" smtClean="0"/>
              <a:t>) </a:t>
            </a:r>
            <a:r>
              <a:rPr lang="ru-RU" sz="1600" dirty="0" smtClean="0"/>
              <a:t>обеспечивает </a:t>
            </a:r>
            <a:r>
              <a:rPr lang="ru-RU" sz="1600" dirty="0"/>
              <a:t>выполнение следующих операций.</a:t>
            </a:r>
          </a:p>
          <a:p>
            <a:pPr algn="ctr"/>
            <a:endParaRPr lang="ru-RU" sz="1600" dirty="0"/>
          </a:p>
          <a:p>
            <a:pPr marL="214308" indent="-214308">
              <a:buFont typeface="Wingdings" panose="05000000000000000000" pitchFamily="2" charset="2"/>
              <a:buChar char="ü"/>
            </a:pPr>
            <a:r>
              <a:rPr lang="ru-RU" sz="1600" dirty="0"/>
              <a:t>  Отслеживание текущего местоположения на местности с использованием загруженной навигационной основы и данных сенсора </a:t>
            </a:r>
            <a:r>
              <a:rPr lang="en-US" sz="1600" dirty="0"/>
              <a:t>GPS</a:t>
            </a:r>
            <a:r>
              <a:rPr lang="ru-RU" sz="1600" dirty="0" smtClean="0"/>
              <a:t>.</a:t>
            </a:r>
            <a:endParaRPr lang="ru-RU" sz="1600" dirty="0"/>
          </a:p>
          <a:p>
            <a:pPr marL="214308" indent="-214308">
              <a:buFont typeface="Wingdings" panose="05000000000000000000" pitchFamily="2" charset="2"/>
              <a:buChar char="ü"/>
            </a:pPr>
            <a:r>
              <a:rPr lang="ru-RU" sz="1600" dirty="0"/>
              <a:t>Занесение в  </a:t>
            </a:r>
            <a:r>
              <a:rPr lang="ru-RU" sz="1600" i="1" dirty="0"/>
              <a:t> базу данных планшета </a:t>
            </a:r>
            <a:r>
              <a:rPr lang="ru-RU" sz="1600" dirty="0"/>
              <a:t>результатов полевых наблюдений с использованием сведений о текущем местоположении. </a:t>
            </a:r>
          </a:p>
          <a:p>
            <a:pPr marL="214308" indent="-214308">
              <a:buFont typeface="Wingdings" panose="05000000000000000000" pitchFamily="2" charset="2"/>
              <a:buChar char="ü"/>
            </a:pPr>
            <a:r>
              <a:rPr lang="ru-RU" sz="1600" dirty="0" err="1"/>
              <a:t>Отрисовка</a:t>
            </a:r>
            <a:r>
              <a:rPr lang="ru-RU" sz="1600" dirty="0"/>
              <a:t> на экране и занесение в базу данных планшета линий, соответствующих, непосредственно наблюдаемым в поле, границам, разрывным нарушениям и прочим линейным геологическим объектам. </a:t>
            </a:r>
          </a:p>
          <a:p>
            <a:pPr marL="214308" indent="-214308">
              <a:buFont typeface="Wingdings" panose="05000000000000000000" pitchFamily="2" charset="2"/>
              <a:buChar char="ü"/>
            </a:pPr>
            <a:r>
              <a:rPr lang="ru-RU" sz="1600" dirty="0"/>
              <a:t>Измерение расстояний на местности по произвольным контурам. </a:t>
            </a:r>
          </a:p>
          <a:p>
            <a:pPr marL="214308" indent="-214308">
              <a:buFont typeface="Wingdings" panose="05000000000000000000" pitchFamily="2" charset="2"/>
              <a:buChar char="ü"/>
            </a:pPr>
            <a:r>
              <a:rPr lang="ru-RU" sz="1600" dirty="0"/>
              <a:t>Занесение на планшеты местоположения точек, которые необходимо посетить при выполнении  маршрута.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1608" y="1035435"/>
            <a:ext cx="4164821" cy="4703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1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02130" y="157279"/>
            <a:ext cx="8244818" cy="4385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ts val="450"/>
              </a:spcBef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Планшетное приложение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Sherpa.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Органы управления.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2130" y="883129"/>
            <a:ext cx="4533993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Планшетное приложение </a:t>
            </a:r>
            <a:r>
              <a:rPr lang="en-US" sz="1600" b="1" i="1" dirty="0"/>
              <a:t>Sherpa</a:t>
            </a:r>
            <a:r>
              <a:rPr lang="en-US" sz="1600" dirty="0"/>
              <a:t> </a:t>
            </a:r>
            <a:r>
              <a:rPr lang="ru-RU" sz="1600" dirty="0"/>
              <a:t>предоставляет пользователю набор инструментов, которые можно разделить на 8 групп.</a:t>
            </a:r>
          </a:p>
          <a:p>
            <a:pPr algn="ctr"/>
            <a:endParaRPr lang="ru-RU" sz="1600" dirty="0"/>
          </a:p>
          <a:p>
            <a:pPr marL="257168" indent="-257168">
              <a:buFont typeface="+mj-lt"/>
              <a:buAutoNum type="arabicPeriod"/>
            </a:pPr>
            <a:r>
              <a:rPr lang="ru-RU" sz="1600" dirty="0"/>
              <a:t> Инструменты управления текущим расположением с использованием </a:t>
            </a:r>
            <a:r>
              <a:rPr lang="en-US" sz="1600" dirty="0"/>
              <a:t>GPS-</a:t>
            </a:r>
            <a:r>
              <a:rPr lang="ru-RU" sz="1600" dirty="0"/>
              <a:t>сенсора</a:t>
            </a:r>
            <a:r>
              <a:rPr lang="ru-RU" sz="1600" dirty="0" smtClean="0"/>
              <a:t>.</a:t>
            </a:r>
            <a:endParaRPr lang="ru-RU" sz="1600" dirty="0"/>
          </a:p>
          <a:p>
            <a:pPr marL="257168" indent="-257168">
              <a:buFont typeface="+mj-lt"/>
              <a:buAutoNum type="arabicPeriod"/>
            </a:pPr>
            <a:r>
              <a:rPr lang="ru-RU" sz="1600" dirty="0"/>
              <a:t>Инструменты фиксации информации в текущей точке наблюдения.</a:t>
            </a:r>
          </a:p>
          <a:p>
            <a:pPr marL="257168" indent="-257168">
              <a:buFont typeface="+mj-lt"/>
              <a:buAutoNum type="arabicPeriod"/>
            </a:pPr>
            <a:r>
              <a:rPr lang="ru-RU" sz="1600" dirty="0"/>
              <a:t>Инструменты, определяющие реакцию приложения на операции с интерактивным экраном планшета.</a:t>
            </a:r>
          </a:p>
          <a:p>
            <a:pPr marL="257168" indent="-257168">
              <a:buFont typeface="+mj-lt"/>
              <a:buAutoNum type="arabicPeriod"/>
            </a:pPr>
            <a:r>
              <a:rPr lang="ru-RU" sz="1600" dirty="0"/>
              <a:t>Инструменты задания текущего маршрута.</a:t>
            </a:r>
          </a:p>
          <a:p>
            <a:pPr marL="257168" indent="-257168">
              <a:buFont typeface="+mj-lt"/>
              <a:buAutoNum type="arabicPeriod"/>
            </a:pPr>
            <a:r>
              <a:rPr lang="ru-RU" sz="1600" dirty="0"/>
              <a:t>Инструменты управления масштабом показа навигационной основы.</a:t>
            </a:r>
          </a:p>
          <a:p>
            <a:pPr marL="257168" indent="-257168">
              <a:buFont typeface="+mj-lt"/>
              <a:buAutoNum type="arabicPeriod"/>
            </a:pPr>
            <a:r>
              <a:rPr lang="ru-RU" sz="1600" dirty="0"/>
              <a:t>Информация о текущем состоянии проекта.</a:t>
            </a:r>
          </a:p>
          <a:p>
            <a:pPr marL="257168" indent="-257168">
              <a:buFont typeface="+mj-lt"/>
              <a:buAutoNum type="arabicPeriod"/>
            </a:pPr>
            <a:r>
              <a:rPr lang="ru-RU" sz="1600" dirty="0"/>
              <a:t>Инструменты управления способами визуализации проекта.</a:t>
            </a:r>
          </a:p>
          <a:p>
            <a:pPr marL="257168" indent="-257168">
              <a:buFont typeface="+mj-lt"/>
              <a:buAutoNum type="arabicPeriod"/>
            </a:pPr>
            <a:r>
              <a:rPr lang="ru-RU" sz="1600" dirty="0"/>
              <a:t>Инструменты смены текущего проекта, его сохранения и выхода из приложения.</a:t>
            </a:r>
          </a:p>
          <a:p>
            <a:endParaRPr lang="ru-RU" sz="1350" dirty="0"/>
          </a:p>
          <a:p>
            <a:pPr marL="257168" indent="-257168">
              <a:buFont typeface="+mj-lt"/>
              <a:buAutoNum type="arabicPeriod"/>
            </a:pPr>
            <a:endParaRPr lang="ru-RU" sz="135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049" y="963827"/>
            <a:ext cx="4373145" cy="5025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6236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808" y="4379968"/>
            <a:ext cx="4573843" cy="211144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85307" y="179221"/>
            <a:ext cx="8244818" cy="4385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68580" tIns="34290" rIns="68580" bIns="34290">
            <a:spAutoFit/>
          </a:bodyPr>
          <a:lstStyle/>
          <a:p>
            <a:pPr algn="ctr">
              <a:spcBef>
                <a:spcPts val="450"/>
              </a:spcBef>
            </a:pPr>
            <a:r>
              <a:rPr lang="ru-RU" sz="2400" dirty="0"/>
              <a:t>Формы ввода полевой документации на планшетах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744" y="972537"/>
            <a:ext cx="4961821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42892" algn="just"/>
            <a:r>
              <a:rPr lang="ru-RU" i="1" dirty="0"/>
              <a:t>Формы ввода полевой документации</a:t>
            </a:r>
            <a:r>
              <a:rPr lang="ru-RU" dirty="0"/>
              <a:t> используются при занесении в </a:t>
            </a:r>
            <a:r>
              <a:rPr lang="ru-RU" i="1" dirty="0"/>
              <a:t>Базу данных</a:t>
            </a:r>
            <a:r>
              <a:rPr lang="ru-RU" dirty="0"/>
              <a:t> </a:t>
            </a:r>
            <a:r>
              <a:rPr lang="ru-RU" i="1" dirty="0"/>
              <a:t>первичной документации</a:t>
            </a:r>
            <a:r>
              <a:rPr lang="ru-RU" b="1" i="1" dirty="0"/>
              <a:t> </a:t>
            </a:r>
            <a:r>
              <a:rPr lang="ru-RU" dirty="0"/>
              <a:t>информации об объектах исследования, при корректировке/уточнении ранее занесенной информации, а так же при просмотре  информации базы данных</a:t>
            </a:r>
            <a:r>
              <a:rPr lang="ru-RU" dirty="0" smtClean="0"/>
              <a:t>.</a:t>
            </a:r>
          </a:p>
          <a:p>
            <a:pPr indent="342892" algn="just"/>
            <a:endParaRPr lang="ru-RU" dirty="0"/>
          </a:p>
          <a:p>
            <a:pPr indent="342892" algn="just"/>
            <a:r>
              <a:rPr lang="ru-RU" dirty="0"/>
              <a:t>Формы ввода полевой документации позволяют заносить в базу данных сведения о маршрутах, точках и интервалах наблюдения, измеренных элементах залегания, отобранных образцах и пробах, фотоснимках и т.п</a:t>
            </a:r>
            <a:r>
              <a:rPr lang="ru-RU" dirty="0" smtClean="0"/>
              <a:t>.</a:t>
            </a:r>
            <a:r>
              <a:rPr lang="ru-RU" sz="1350" dirty="0" smtClean="0"/>
              <a:t> </a:t>
            </a:r>
            <a:endParaRPr lang="ru-RU" sz="135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9651" y="1496532"/>
            <a:ext cx="3718976" cy="2799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105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575</TotalTime>
  <Words>1377</Words>
  <Application>Microsoft Office PowerPoint</Application>
  <PresentationFormat>Экран (4:3)</PresentationFormat>
  <Paragraphs>107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Снежко Виктор Викторович</dc:creator>
  <cp:lastModifiedBy>Уч. запись ЗУС</cp:lastModifiedBy>
  <cp:revision>63</cp:revision>
  <dcterms:created xsi:type="dcterms:W3CDTF">2016-10-10T13:02:34Z</dcterms:created>
  <dcterms:modified xsi:type="dcterms:W3CDTF">2017-04-17T09:39:19Z</dcterms:modified>
</cp:coreProperties>
</file>