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4"/>
  </p:notesMasterIdLst>
  <p:sldIdLst>
    <p:sldId id="256" r:id="rId2"/>
    <p:sldId id="257" r:id="rId3"/>
    <p:sldId id="278" r:id="rId4"/>
    <p:sldId id="259" r:id="rId5"/>
    <p:sldId id="263" r:id="rId6"/>
    <p:sldId id="260" r:id="rId7"/>
    <p:sldId id="261" r:id="rId8"/>
    <p:sldId id="262" r:id="rId9"/>
    <p:sldId id="267" r:id="rId10"/>
    <p:sldId id="264" r:id="rId11"/>
    <p:sldId id="265" r:id="rId12"/>
    <p:sldId id="266" r:id="rId13"/>
    <p:sldId id="269" r:id="rId14"/>
    <p:sldId id="270" r:id="rId15"/>
    <p:sldId id="283" r:id="rId16"/>
    <p:sldId id="274" r:id="rId17"/>
    <p:sldId id="272" r:id="rId18"/>
    <p:sldId id="273" r:id="rId19"/>
    <p:sldId id="285" r:id="rId20"/>
    <p:sldId id="271" r:id="rId21"/>
    <p:sldId id="275" r:id="rId22"/>
    <p:sldId id="276" r:id="rId23"/>
    <p:sldId id="284" r:id="rId24"/>
    <p:sldId id="286" r:id="rId25"/>
    <p:sldId id="282" r:id="rId26"/>
    <p:sldId id="291" r:id="rId27"/>
    <p:sldId id="290" r:id="rId28"/>
    <p:sldId id="288" r:id="rId29"/>
    <p:sldId id="292" r:id="rId30"/>
    <p:sldId id="294" r:id="rId31"/>
    <p:sldId id="293" r:id="rId32"/>
    <p:sldId id="277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оваленко Евгений Александрович" initials="КЕА" lastIdx="1" clrIdx="0">
    <p:extLst>
      <p:ext uri="{19B8F6BF-5375-455C-9EA6-DF929625EA0E}">
        <p15:presenceInfo xmlns:p15="http://schemas.microsoft.com/office/powerpoint/2012/main" userId="S-1-5-21-1275210071-1177238915-682003330-114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1933" autoAdjust="0"/>
  </p:normalViewPr>
  <p:slideViewPr>
    <p:cSldViewPr snapToGrid="0">
      <p:cViewPr varScale="1">
        <p:scale>
          <a:sx n="75" d="100"/>
          <a:sy n="7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5BC68-9C3B-4E98-9841-4328987B6860}" type="datetimeFigureOut">
              <a:rPr lang="en-US" smtClean="0"/>
              <a:t>4/21/2017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432E8-E166-4EFF-A766-7C4167CF14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55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Добрый день,</a:t>
            </a:r>
            <a:r>
              <a:rPr lang="ru-RU" baseline="0" dirty="0" smtClean="0"/>
              <a:t> уважаемые коллеги, </a:t>
            </a:r>
          </a:p>
          <a:p>
            <a:r>
              <a:rPr lang="ru-RU" baseline="0" dirty="0" smtClean="0"/>
              <a:t>В своем докладе я постараюсь кратко рассказать о том, какие полезные данные можно найти на нашем сайте.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089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сегодня в</a:t>
            </a:r>
            <a:r>
              <a:rPr lang="ru-RU" baseline="0" dirty="0" smtClean="0"/>
              <a:t> этом </a:t>
            </a:r>
            <a:r>
              <a:rPr lang="ru-RU" dirty="0" smtClean="0"/>
              <a:t>раздел есть</a:t>
            </a:r>
            <a:r>
              <a:rPr lang="ru-RU" baseline="0" dirty="0" smtClean="0"/>
              <a:t> только один справочник – это «Электронный петрографический справочник –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определитель магматических, метаморфических и осадочных горных пород»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Справочник-определитель ориентирован на решение задачи визуального (макроскопического) определения пород в полевых условиях, в том числе и в процессе проведения маршрутных исследований.</a:t>
            </a:r>
          </a:p>
          <a:p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Содержит цветные фото пород и соответствующие им графические изображения шлифов и кроме того текстовую характеристику состава и строения представительных разновидностей выделенных групп магматических, метаморфических и осадочных пород.</a:t>
            </a:r>
          </a:p>
          <a:p>
            <a:endParaRPr lang="ru-RU" baseline="0" dirty="0" smtClean="0"/>
          </a:p>
          <a:p>
            <a:r>
              <a:rPr lang="ru-RU" baseline="0" dirty="0" smtClean="0"/>
              <a:t>Представлен систематизированный список пород</a:t>
            </a:r>
          </a:p>
          <a:p>
            <a:r>
              <a:rPr lang="ru-RU" baseline="0" dirty="0" smtClean="0"/>
              <a:t>Для каждой породы дана цветная фотография в высоком качестве, краткую 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текстовую характеристику состава и строения</a:t>
            </a:r>
            <a:r>
              <a:rPr lang="ru-RU" baseline="0" dirty="0" smtClean="0"/>
              <a:t>, изображение и описание шлифа</a:t>
            </a:r>
          </a:p>
          <a:p>
            <a:endParaRPr lang="ru-RU" baseline="0" dirty="0" smtClean="0"/>
          </a:p>
          <a:p>
            <a:pPr algn="l"/>
            <a:r>
              <a:rPr lang="ru-RU" dirty="0" smtClean="0"/>
              <a:t>Справочник </a:t>
            </a:r>
            <a:r>
              <a:rPr lang="ru-RU" baseline="0" dirty="0" smtClean="0"/>
              <a:t>доступен как в </a:t>
            </a:r>
            <a:r>
              <a:rPr lang="en-US" baseline="0" dirty="0" smtClean="0"/>
              <a:t>online-</a:t>
            </a:r>
            <a:r>
              <a:rPr lang="ru-RU" baseline="0" dirty="0" smtClean="0"/>
              <a:t>версии открываемой через интернет, а так и в автономном режиме (в виде </a:t>
            </a:r>
            <a:r>
              <a:rPr lang="en-US" baseline="0" dirty="0" smtClean="0"/>
              <a:t>PDF-</a:t>
            </a:r>
            <a:r>
              <a:rPr lang="ru-RU" baseline="0" dirty="0" smtClean="0"/>
              <a:t>документа). </a:t>
            </a:r>
          </a:p>
          <a:p>
            <a:pPr algn="l"/>
            <a:r>
              <a:rPr lang="ru-RU" baseline="0" dirty="0" smtClean="0"/>
              <a:t>Ресурс может быть использован со стационарных компьютеров, так и с мобильных устройств</a:t>
            </a:r>
          </a:p>
          <a:p>
            <a:endParaRPr lang="ru-RU" baseline="0" dirty="0" smtClean="0"/>
          </a:p>
          <a:p>
            <a:endParaRPr lang="ru-RU" baseline="0" dirty="0" smtClean="0"/>
          </a:p>
          <a:p>
            <a:pPr algn="l"/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45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Следующий</a:t>
            </a:r>
            <a:r>
              <a:rPr lang="ru-RU" baseline="0" dirty="0" smtClean="0"/>
              <a:t> раздел - Нормативно-методические документы и программы для компьютерного обеспечения работ ГК-200 и ГК-1000</a:t>
            </a:r>
          </a:p>
          <a:p>
            <a:r>
              <a:rPr lang="ru-RU" dirty="0" smtClean="0"/>
              <a:t>Тут</a:t>
            </a:r>
            <a:r>
              <a:rPr lang="ru-RU" baseline="0" dirty="0" smtClean="0"/>
              <a:t> вы можете найти актуальные версии требований и методических руководств и рекомендаций по составлению цифровых геологических карт, примеры оформления.</a:t>
            </a:r>
          </a:p>
          <a:p>
            <a:r>
              <a:rPr lang="ru-RU" dirty="0" smtClean="0"/>
              <a:t>А так же программы/инструменты обеспечивающие или упрощающие выполнение этих рекомендаций/требований </a:t>
            </a:r>
          </a:p>
          <a:p>
            <a:r>
              <a:rPr lang="ru-RU" dirty="0" smtClean="0"/>
              <a:t>* В</a:t>
            </a:r>
            <a:r>
              <a:rPr lang="ru-RU" baseline="0" dirty="0" smtClean="0"/>
              <a:t> этом разделе можно загрузить в том числе актуальную версию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MapDesigner</a:t>
            </a:r>
            <a:r>
              <a:rPr lang="ru-RU" baseline="0" dirty="0" smtClean="0"/>
              <a:t>, о котором сегодня будет отдельный доклад.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3451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сайте так же</a:t>
            </a:r>
            <a:r>
              <a:rPr lang="ru-RU" baseline="0" dirty="0" smtClean="0"/>
              <a:t> размещена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ОБЩАЯ СТРАТИГРАФИЧЕСКАЯ (ГЕОХРОНОЛОГИЧЕСКАЯ) ШКАЛА ФАНЕРОЗОЯ И ДОКЕМБРИЯ 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Которая представляет собой актуализированный (по состоянию на 01.08.2016 г.) вариант таблиц 2 и 3 Приложения 1 к Стратиграфическому кодексу России (2006 г.)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 так же схемы корреляции ОСШ с МСШ 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6419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Самый объемный раздел «Геолого-картографический ресурс», 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этом разделе собраны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картографические материалы по государственному геологическому картированию.</a:t>
            </a:r>
          </a:p>
          <a:p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Он содержит еще 7 подразделов.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6514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 2007 года мы ведем наполнение растровой базы данных</a:t>
            </a:r>
            <a:r>
              <a:rPr lang="ru-RU" baseline="0" dirty="0" smtClean="0"/>
              <a:t> и не раз уже о ней упоминали.</a:t>
            </a:r>
            <a:endParaRPr lang="ru-RU" dirty="0" smtClean="0"/>
          </a:p>
          <a:p>
            <a:r>
              <a:rPr lang="ru-RU" dirty="0" smtClean="0"/>
              <a:t>На данный момент база данных</a:t>
            </a:r>
            <a:r>
              <a:rPr lang="ru-RU" baseline="0" dirty="0" smtClean="0"/>
              <a:t> содержит больше 6000 карт разных типов: геологические, карты четвертичных образований, полезных ископаемых, дистанционные основы, геофизические и геохимические основы.</a:t>
            </a:r>
          </a:p>
          <a:p>
            <a:r>
              <a:rPr lang="ru-RU" baseline="0" dirty="0" smtClean="0"/>
              <a:t>Все карты </a:t>
            </a:r>
            <a:r>
              <a:rPr lang="ru-RU" baseline="0" dirty="0" err="1" smtClean="0"/>
              <a:t>геопривязаны</a:t>
            </a:r>
            <a:endParaRPr lang="ru-RU" baseline="0" dirty="0" smtClean="0"/>
          </a:p>
          <a:p>
            <a:r>
              <a:rPr lang="ru-RU" baseline="0" dirty="0" smtClean="0"/>
              <a:t>Кроме полотен карт представлены элементы зарамочного оформления: условные обозначения, разрезы, дополнительные схемы.</a:t>
            </a:r>
          </a:p>
          <a:p>
            <a:r>
              <a:rPr lang="ru-RU" baseline="0" dirty="0" smtClean="0"/>
              <a:t>Данные сгруппированы в виде каталога по масштабу/поколению</a:t>
            </a:r>
          </a:p>
          <a:p>
            <a:endParaRPr lang="ru-RU" baseline="0" dirty="0" smtClean="0"/>
          </a:p>
          <a:p>
            <a:r>
              <a:rPr lang="ru-RU" baseline="0" dirty="0" smtClean="0"/>
              <a:t>Карты можно просматривать на сайте, а так же подключать в ГИС приложения. (на сайте дано детальная инструкция по подключению ресурса в </a:t>
            </a:r>
            <a:r>
              <a:rPr lang="en-US" baseline="0" dirty="0" smtClean="0"/>
              <a:t>ArcMap)</a:t>
            </a: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4662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В 2015 году совместно с коллегами из ИМГРЭ мы провели работы по интеграции геохимических основ масштаба 1</a:t>
            </a:r>
            <a:r>
              <a:rPr lang="en-US" baseline="0" dirty="0" smtClean="0"/>
              <a:t>:200 </a:t>
            </a:r>
            <a:r>
              <a:rPr lang="ru-RU" baseline="0" dirty="0" smtClean="0"/>
              <a:t>и  1</a:t>
            </a:r>
            <a:r>
              <a:rPr lang="en-US" baseline="0" dirty="0" smtClean="0"/>
              <a:t>000</a:t>
            </a:r>
            <a:r>
              <a:rPr lang="ru-RU" baseline="0" dirty="0" smtClean="0"/>
              <a:t>.</a:t>
            </a:r>
          </a:p>
          <a:p>
            <a:r>
              <a:rPr lang="ru-RU" baseline="0" dirty="0" smtClean="0"/>
              <a:t>Загруженные листы можно посмотреть на сайте </a:t>
            </a:r>
            <a:r>
              <a:rPr lang="en-US" baseline="0" dirty="0" smtClean="0"/>
              <a:t>webmapget.vsegei.ru</a:t>
            </a:r>
            <a:r>
              <a:rPr lang="ru-RU" baseline="0" dirty="0" smtClean="0"/>
              <a:t>. В разделах ГХО-1000 и ГХО-200 соответственно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7147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Еще</a:t>
            </a:r>
            <a:r>
              <a:rPr lang="ru-RU" baseline="0" dirty="0" smtClean="0"/>
              <a:t> одно представление государственной геологической карты в растровом виде, с более простом интерфейсе</a:t>
            </a:r>
          </a:p>
          <a:p>
            <a:r>
              <a:rPr lang="ru-RU" baseline="0" dirty="0" smtClean="0"/>
              <a:t>Так же как и предыдущий ресурс содержит отсканированные декомпозированные карты, но без географической привязки.</a:t>
            </a:r>
          </a:p>
          <a:p>
            <a:r>
              <a:rPr lang="ru-RU" baseline="0" dirty="0" smtClean="0"/>
              <a:t>В отличие от предыдущего ресурса карты здесь сгруппированы по номенклатурным листам.</a:t>
            </a: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2371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этом разделе представлены карты</a:t>
            </a:r>
            <a:r>
              <a:rPr lang="ru-RU" baseline="0" dirty="0" smtClean="0"/>
              <a:t> мелкого масштаба 2,5 млн и мельче</a:t>
            </a:r>
          </a:p>
          <a:p>
            <a:r>
              <a:rPr lang="ru-RU" baseline="0" dirty="0" smtClean="0"/>
              <a:t>Материалы представлены преимущественно в виде оформленных карт в растровом формате (как правило это непривязанные изображения в формате </a:t>
            </a:r>
            <a:r>
              <a:rPr lang="en-US" baseline="0" dirty="0" smtClean="0"/>
              <a:t>JPG)</a:t>
            </a:r>
          </a:p>
          <a:p>
            <a:r>
              <a:rPr lang="ru-RU" baseline="0" dirty="0" smtClean="0"/>
              <a:t>Исключение составляет Геологическая карта 2,5 000 000 которая представлена в виде интерактивной карты, а так же в виде сервиса (Я уже упоминал про использование этой карты в виде подложки в других информационных системах)</a:t>
            </a:r>
          </a:p>
          <a:p>
            <a:r>
              <a:rPr lang="ru-RU" baseline="0" dirty="0" smtClean="0"/>
              <a:t>А так же карта четвертичных отложений, которая так же представлена в виде интерактивного веб-приложения.</a:t>
            </a:r>
          </a:p>
          <a:p>
            <a:r>
              <a:rPr lang="ru-RU" baseline="0" dirty="0" smtClean="0"/>
              <a:t>Обе карты можно подключить в виде сервисов в </a:t>
            </a:r>
            <a:r>
              <a:rPr lang="en-US" baseline="0" dirty="0" smtClean="0"/>
              <a:t>ArcMap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3774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Тут</a:t>
            </a:r>
            <a:r>
              <a:rPr lang="ru-RU" baseline="0" dirty="0" smtClean="0"/>
              <a:t> доступны для загрузки цифровые модели изданных ГГК 1000 / 3 и 200/2</a:t>
            </a:r>
          </a:p>
          <a:p>
            <a:r>
              <a:rPr lang="ru-RU" baseline="0" dirty="0" smtClean="0"/>
              <a:t>Дана ссылка на ГГК-200/2 изданные в цифровом виде московским филиалом ВСЕГЕИ.</a:t>
            </a:r>
          </a:p>
          <a:p>
            <a:r>
              <a:rPr lang="ru-RU" baseline="0" dirty="0" smtClean="0"/>
              <a:t>А так же здесь размещена ссылка на прототип веб публикаций ГГК-200/2</a:t>
            </a: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5242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А так же здесь размещена ссылка на прототип веб публикаций ГГК-200/2</a:t>
            </a:r>
          </a:p>
          <a:p>
            <a:r>
              <a:rPr lang="ru-RU" dirty="0" smtClean="0"/>
              <a:t>Тут можно ознакомится с прототипом и попробовать его в работе.</a:t>
            </a:r>
            <a:endParaRPr lang="en-US" dirty="0" smtClean="0"/>
          </a:p>
          <a:p>
            <a:r>
              <a:rPr lang="ru-RU" dirty="0" smtClean="0"/>
              <a:t>Представляет</a:t>
            </a:r>
            <a:r>
              <a:rPr lang="ru-RU" baseline="0" dirty="0" smtClean="0"/>
              <a:t> собой комплект карт с легендой, разрезом, объяснительной запиской доступный через веб.</a:t>
            </a:r>
          </a:p>
          <a:p>
            <a:r>
              <a:rPr lang="ru-RU" baseline="0" dirty="0" smtClean="0"/>
              <a:t>Приложение интерактивное – все элементы связаны между собой (включая объяснительную записку)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073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Если Вы</a:t>
            </a:r>
            <a:r>
              <a:rPr lang="ru-RU" baseline="0" dirty="0" smtClean="0"/>
              <a:t> заходили на наш сайт, то наверняка заметили раздел «Информационные ресурсы»</a:t>
            </a:r>
          </a:p>
          <a:p>
            <a:r>
              <a:rPr lang="ru-RU" baseline="0" dirty="0" smtClean="0"/>
              <a:t>Собственно о нем сегодня и пойдет речь.</a:t>
            </a:r>
          </a:p>
          <a:p>
            <a:r>
              <a:rPr lang="ru-RU" baseline="0" dirty="0" smtClean="0"/>
              <a:t>В этом разделе собраны материалы публикуемые нашим институтом, а так же ссылки на разрабатываемые в стенах нашего института информационные системы.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4187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Одно из представлений актуальной</a:t>
            </a:r>
            <a:r>
              <a:rPr lang="ru-RU" baseline="0" dirty="0" smtClean="0"/>
              <a:t> версии </a:t>
            </a:r>
            <a:r>
              <a:rPr lang="ru-RU" dirty="0" smtClean="0"/>
              <a:t>ГИС атласа.</a:t>
            </a:r>
          </a:p>
          <a:p>
            <a:r>
              <a:rPr lang="ru-RU" dirty="0" smtClean="0"/>
              <a:t>В основном</a:t>
            </a:r>
            <a:r>
              <a:rPr lang="ru-RU" baseline="0" dirty="0" smtClean="0"/>
              <a:t> предназначен для принятие управленческих решений.</a:t>
            </a:r>
          </a:p>
          <a:p>
            <a:r>
              <a:rPr lang="ru-RU" baseline="0" dirty="0" smtClean="0"/>
              <a:t>Данные сгруппированы как и в ГИС-атласе по ФО и СФ.</a:t>
            </a:r>
          </a:p>
          <a:p>
            <a:r>
              <a:rPr lang="ru-RU" baseline="0" dirty="0" smtClean="0"/>
              <a:t>Данные на сайте актуальны и оперативно пополняются </a:t>
            </a:r>
          </a:p>
          <a:p>
            <a:endParaRPr lang="ru-RU" baseline="0" dirty="0" smtClean="0"/>
          </a:p>
          <a:p>
            <a:r>
              <a:rPr lang="ru-RU" baseline="0" dirty="0" smtClean="0"/>
              <a:t>Выбрав один из субъектов вы можете просмотреть список материалов, и загрузить интересующие материалы.</a:t>
            </a:r>
          </a:p>
          <a:p>
            <a:r>
              <a:rPr lang="ru-RU" baseline="0" dirty="0" smtClean="0"/>
              <a:t>Можно так же скачать все материалы одним архивом в виде полной цифровой модели</a:t>
            </a:r>
          </a:p>
          <a:p>
            <a:endParaRPr lang="ru-RU" baseline="0" dirty="0" smtClean="0"/>
          </a:p>
          <a:p>
            <a:r>
              <a:rPr lang="ru-RU" baseline="0" dirty="0" smtClean="0"/>
              <a:t>Актуальная – как только им передают данные от </a:t>
            </a:r>
            <a:r>
              <a:rPr lang="ru-RU" baseline="0" dirty="0" err="1" smtClean="0"/>
              <a:t>региональщиков</a:t>
            </a:r>
            <a:r>
              <a:rPr lang="ru-RU" baseline="0" dirty="0" smtClean="0"/>
              <a:t> – их загружают на сайт.</a:t>
            </a: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2121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 наконец</a:t>
            </a:r>
            <a:r>
              <a:rPr lang="ru-RU" baseline="0" dirty="0" smtClean="0"/>
              <a:t> последний размещенный на сайте </a:t>
            </a:r>
            <a:r>
              <a:rPr lang="ru-RU" baseline="0" dirty="0" err="1" smtClean="0"/>
              <a:t>всегеи</a:t>
            </a:r>
            <a:r>
              <a:rPr lang="ru-RU" baseline="0" dirty="0" smtClean="0"/>
              <a:t> ресурс - данные по изученности и ведущимся работам.</a:t>
            </a:r>
            <a:endParaRPr lang="en-US" baseline="0" dirty="0" smtClean="0"/>
          </a:p>
          <a:p>
            <a:r>
              <a:rPr lang="ru-RU" baseline="0" dirty="0" smtClean="0"/>
              <a:t>Материалы по изученности </a:t>
            </a:r>
            <a:r>
              <a:rPr lang="ru-RU" baseline="0" dirty="0" err="1" smtClean="0"/>
              <a:t>взяти</a:t>
            </a:r>
            <a:r>
              <a:rPr lang="ru-RU" baseline="0" dirty="0" smtClean="0"/>
              <a:t> из ГИС атласа.</a:t>
            </a:r>
          </a:p>
          <a:p>
            <a:endParaRPr lang="ru-RU" baseline="0" dirty="0" smtClean="0"/>
          </a:p>
          <a:p>
            <a:r>
              <a:rPr lang="ru-RU" baseline="0" dirty="0" smtClean="0"/>
              <a:t>Эти данные представлены в двух видах:</a:t>
            </a:r>
          </a:p>
          <a:p>
            <a:r>
              <a:rPr lang="ru-RU" baseline="0" dirty="0" smtClean="0"/>
              <a:t>- Первый раздел «изученность территории росс</a:t>
            </a:r>
            <a:r>
              <a:rPr lang="en-US" baseline="0" dirty="0" smtClean="0"/>
              <a:t>…</a:t>
            </a:r>
            <a:r>
              <a:rPr lang="ru-RU" baseline="0" dirty="0" smtClean="0"/>
              <a:t>.»</a:t>
            </a:r>
          </a:p>
          <a:p>
            <a:r>
              <a:rPr lang="ru-RU" baseline="0" dirty="0" smtClean="0"/>
              <a:t>Тут вы можете загрузить уже оформленные карт в растровом формате (популярный формат </a:t>
            </a:r>
            <a:r>
              <a:rPr lang="en-US" baseline="0" dirty="0" smtClean="0"/>
              <a:t>JPG)</a:t>
            </a:r>
            <a:r>
              <a:rPr lang="ru-RU" baseline="0" dirty="0" smtClean="0"/>
              <a:t> их можно просмотреть и загрузить к себе на компьютер</a:t>
            </a:r>
          </a:p>
          <a:p>
            <a:endParaRPr lang="ru-RU" baseline="0" dirty="0" smtClean="0"/>
          </a:p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4063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 второй</a:t>
            </a:r>
            <a:r>
              <a:rPr lang="ru-RU" baseline="0" dirty="0" smtClean="0"/>
              <a:t> раздел – это «</a:t>
            </a:r>
            <a:r>
              <a:rPr lang="ru-RU" baseline="0" dirty="0" err="1" smtClean="0"/>
              <a:t>информацио</a:t>
            </a:r>
            <a:r>
              <a:rPr lang="ru-RU" baseline="0" dirty="0" smtClean="0"/>
              <a:t>…»</a:t>
            </a:r>
          </a:p>
          <a:p>
            <a:r>
              <a:rPr lang="ru-RU" baseline="0" dirty="0" smtClean="0"/>
              <a:t>По сути является интерактивной картой по изученности.</a:t>
            </a:r>
          </a:p>
          <a:p>
            <a:r>
              <a:rPr lang="ru-RU" baseline="0" dirty="0" smtClean="0"/>
              <a:t>Карта основана на тех же материалах ГИС атласа, которые были загружены в базу данных.</a:t>
            </a:r>
          </a:p>
          <a:p>
            <a:r>
              <a:rPr lang="ru-RU" baseline="0" dirty="0" smtClean="0"/>
              <a:t>Карта интерактивная – щелкнув по номенклатурному листу вы можете получить дополнительную информацию.</a:t>
            </a:r>
          </a:p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2347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 так же можете отобрать</a:t>
            </a:r>
            <a:r>
              <a:rPr lang="ru-RU" baseline="0" dirty="0" smtClean="0"/>
              <a:t> список листов по интересующим признакам.</a:t>
            </a:r>
          </a:p>
          <a:p>
            <a:r>
              <a:rPr lang="ru-RU" baseline="0" dirty="0" smtClean="0"/>
              <a:t>Таки как: поколение комплекта, год издания, год утверждения в НРС, автор карты, организация исполнитель, наличие карт определенного типа.</a:t>
            </a:r>
          </a:p>
          <a:p>
            <a:r>
              <a:rPr lang="ru-RU" baseline="0" dirty="0" smtClean="0"/>
              <a:t>Выборку можно видеть на интерактивной карте, или просмотреть в виде таблицы.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4869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Напомню, что кроме</a:t>
            </a:r>
            <a:r>
              <a:rPr lang="ru-RU" baseline="0" dirty="0" smtClean="0"/>
              <a:t> доступных через сеть интернет, у нас есть информационные ресурсы доступные пока только во внутренней сети института.</a:t>
            </a:r>
          </a:p>
          <a:p>
            <a:r>
              <a:rPr lang="ru-RU" baseline="0" dirty="0" smtClean="0"/>
              <a:t>Ссылки на такие ресурсы размещены только на внутреннем портале ВСЕГЕИ в разделе «информационные ресурсы»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17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 одна</a:t>
            </a:r>
            <a:r>
              <a:rPr lang="ru-RU" baseline="0" dirty="0" smtClean="0"/>
              <a:t> </a:t>
            </a:r>
            <a:r>
              <a:rPr lang="ru-RU" dirty="0" smtClean="0"/>
              <a:t>из перспективных и интересных</a:t>
            </a:r>
            <a:r>
              <a:rPr lang="ru-RU" baseline="0" dirty="0" smtClean="0"/>
              <a:t> систем</a:t>
            </a:r>
            <a:r>
              <a:rPr lang="ru-RU" dirty="0" smtClean="0"/>
              <a:t>, </a:t>
            </a:r>
            <a:r>
              <a:rPr lang="ru-RU" baseline="0" dirty="0" smtClean="0"/>
              <a:t>о которой я хочу отдельно рассказать, это - </a:t>
            </a:r>
            <a:r>
              <a:rPr lang="ru-RU" dirty="0" smtClean="0"/>
              <a:t>векторный блок</a:t>
            </a:r>
            <a:r>
              <a:rPr lang="ru-RU" baseline="0" dirty="0" smtClean="0"/>
              <a:t> макета НГКИС</a:t>
            </a:r>
          </a:p>
          <a:p>
            <a:r>
              <a:rPr lang="ru-RU" baseline="0" dirty="0" smtClean="0"/>
              <a:t>С 2010 года ведется непрерывное наполнение векторного блока НГКИС.</a:t>
            </a:r>
          </a:p>
          <a:p>
            <a:r>
              <a:rPr lang="ru-RU" dirty="0" smtClean="0"/>
              <a:t>В БД</a:t>
            </a:r>
            <a:r>
              <a:rPr lang="ru-RU" baseline="0" dirty="0" smtClean="0"/>
              <a:t> загружены Цифровые модели ГГК-1000/3, легенды связаны с загруженными в эту же БД серийными легендами. И проведена формализация некоторых параметров и литологического состава.</a:t>
            </a:r>
            <a:endParaRPr lang="ru-RU" dirty="0" smtClean="0"/>
          </a:p>
          <a:p>
            <a:endParaRPr lang="ru-RU" dirty="0" smtClean="0"/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9345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Основные функции</a:t>
            </a:r>
            <a:r>
              <a:rPr lang="ru-RU" baseline="0" dirty="0" smtClean="0"/>
              <a:t> доступные сейчас в приложении: оформление в соответствии с ЭБЗ, получение формализованной информации из БД в том числе по связанному элементу СЛ, возможность задавать фильтры.</a:t>
            </a:r>
          </a:p>
          <a:p>
            <a:r>
              <a:rPr lang="ru-RU" baseline="0" dirty="0" smtClean="0"/>
              <a:t>Все карты, которые вы получаете в приложении вы можете использовать в настольной ГИС: подключить через </a:t>
            </a:r>
            <a:r>
              <a:rPr lang="en-US" baseline="0" dirty="0" smtClean="0"/>
              <a:t>WMS</a:t>
            </a:r>
            <a:r>
              <a:rPr lang="ru-RU" baseline="0" dirty="0" smtClean="0"/>
              <a:t> (как растры)</a:t>
            </a:r>
            <a:r>
              <a:rPr lang="en-US" baseline="0" dirty="0" smtClean="0"/>
              <a:t> </a:t>
            </a:r>
            <a:r>
              <a:rPr lang="ru-RU" baseline="0" dirty="0" smtClean="0"/>
              <a:t>или скачать </a:t>
            </a:r>
            <a:r>
              <a:rPr lang="en-US" baseline="0" dirty="0" smtClean="0"/>
              <a:t>SHP</a:t>
            </a:r>
            <a:r>
              <a:rPr lang="ru-RU" baseline="0" dirty="0" smtClean="0"/>
              <a:t>-файлы с выгрузкой.</a:t>
            </a:r>
          </a:p>
          <a:p>
            <a:r>
              <a:rPr lang="ru-RU" baseline="0" dirty="0" smtClean="0"/>
              <a:t>Интерфейс приложения повторяет знакомый интерфейс растрового блока: слева открывается окно со списком материалов (теперь в списке присутствует векторные данные)</a:t>
            </a:r>
          </a:p>
          <a:p>
            <a:r>
              <a:rPr lang="ru-RU" baseline="0" dirty="0" smtClean="0"/>
              <a:t>Справа открывается список окно управления добавленными слоями, где можно удалить слои, загрузить данные, поменять прозрачность</a:t>
            </a:r>
          </a:p>
          <a:p>
            <a:r>
              <a:rPr lang="ru-RU" baseline="0" dirty="0" smtClean="0"/>
              <a:t>В верхней части панель инструментов.</a:t>
            </a:r>
          </a:p>
          <a:p>
            <a:r>
              <a:rPr lang="ru-RU" baseline="0" dirty="0" smtClean="0"/>
              <a:t>Кроме этого добавилось окно инструмента </a:t>
            </a:r>
            <a:r>
              <a:rPr lang="ru-RU" baseline="0" dirty="0" err="1" smtClean="0"/>
              <a:t>поика</a:t>
            </a:r>
            <a:r>
              <a:rPr lang="ru-RU" baseline="0" dirty="0" smtClean="0"/>
              <a:t>, где можно задать поисковые критерии для создания выборки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6849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Карты, которые</a:t>
            </a:r>
            <a:r>
              <a:rPr lang="ru-RU" baseline="0" dirty="0" smtClean="0"/>
              <a:t> мы добавляем оформляются в соответствии с ЭБЗ в том числе с отображением индексов.</a:t>
            </a:r>
          </a:p>
          <a:p>
            <a:r>
              <a:rPr lang="ru-RU" dirty="0" smtClean="0"/>
              <a:t>Эти</a:t>
            </a:r>
            <a:r>
              <a:rPr lang="ru-RU" baseline="0" dirty="0" smtClean="0"/>
              <a:t> же карты вы можете не только просматривать в окне веб-браузера, но и использовать в настольной ГИС.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1164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Щелкнув</a:t>
            </a:r>
            <a:r>
              <a:rPr lang="ru-RU" baseline="0" dirty="0" smtClean="0"/>
              <a:t> по подразделению на карте вы получаете детальную информацию о нем из базы данных. В том числе формализованные параметры. Литологический состав, Стратиграфический возраст, а так же связанное подразделение серийной легенды, и формализованные параметры из СЛ.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9514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Самая</a:t>
            </a:r>
            <a:r>
              <a:rPr lang="ru-RU" baseline="0" dirty="0" smtClean="0"/>
              <a:t> интересная возможность формализованной БД – возможность делать выборки по набору параметров.</a:t>
            </a:r>
          </a:p>
          <a:p>
            <a:r>
              <a:rPr lang="ru-RU" baseline="0" dirty="0" smtClean="0"/>
              <a:t>В приложении добавлен инструмент «поисковый запрос» . Тут вы можете задать фильтр по набору параметров: возраст, текстовое описание элемента легенды, порода, а так же свойства породы.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051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Вот краткий список материалов: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Карта размещения перспективных объектов с оцененными прогнозными ресурсами категории Р3 и металлогеническим потенциалом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«Геохронологический атлас-справочник»,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«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Ежегодный геохронологический бюллетень»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представляющие данные геохронологического </a:t>
            </a:r>
            <a:r>
              <a:rPr lang="ru-RU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датировния</a:t>
            </a:r>
            <a:endParaRPr lang="ru-RU" sz="1200" b="0" i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Ресурсы Всероссийской Геологической Библиотеки –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новости, цифровые каталоги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Сайт Уникальные геологические объекты России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Нормативные документы и программы для компьютерного обеспечения работ ГК-1000 и ГК-200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Актуальная версия стратиграфической шкалы и так же схемы корреляции между стратиграфическими шкалами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 так же Цифровые топографические основы в формате 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SHP</a:t>
            </a:r>
            <a:endParaRPr lang="ru-RU" sz="1200" b="0" i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Изданные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карты ГГК в растровом формате.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Обзорные мелкомасштабные карты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Изданные ГГК последнего поколения в векторном формате (цифровые модели геологических карт)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Данные по изученности и ведущимся работам.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92553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 результаты выборки отобразить в</a:t>
            </a:r>
            <a:r>
              <a:rPr lang="ru-RU" baseline="0" dirty="0" smtClean="0"/>
              <a:t> виде </a:t>
            </a:r>
            <a:r>
              <a:rPr lang="ru-RU" dirty="0" smtClean="0"/>
              <a:t>карты.</a:t>
            </a:r>
            <a:r>
              <a:rPr lang="ru-RU" baseline="0" dirty="0" smtClean="0"/>
              <a:t> Полученную карту так же можно подключить в ГИС приложение или загрузить в виде </a:t>
            </a:r>
            <a:r>
              <a:rPr lang="en-US" baseline="0" dirty="0" smtClean="0"/>
              <a:t>SHP-</a:t>
            </a:r>
            <a:r>
              <a:rPr lang="ru-RU" baseline="0" dirty="0" smtClean="0"/>
              <a:t>файла например для дальнейшего анализа.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488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каждой</a:t>
            </a:r>
            <a:r>
              <a:rPr lang="ru-RU" baseline="0" dirty="0" smtClean="0"/>
              <a:t> </a:t>
            </a:r>
            <a:r>
              <a:rPr lang="ru-RU" dirty="0" smtClean="0"/>
              <a:t>выборки или загруженной карты, которые отображаются в окне создается</a:t>
            </a:r>
            <a:r>
              <a:rPr lang="ru-RU" baseline="0" dirty="0" smtClean="0"/>
              <a:t> веб сервис. И их</a:t>
            </a:r>
            <a:r>
              <a:rPr lang="ru-RU" dirty="0" smtClean="0"/>
              <a:t> можно</a:t>
            </a:r>
            <a:r>
              <a:rPr lang="ru-RU" baseline="0" dirty="0" smtClean="0"/>
              <a:t> отобразить в ГИС приложении (например в </a:t>
            </a:r>
            <a:r>
              <a:rPr lang="en-US" baseline="0" dirty="0" smtClean="0"/>
              <a:t>ArcGIS)</a:t>
            </a:r>
            <a:endParaRPr lang="ru-RU" baseline="0" dirty="0" smtClean="0"/>
          </a:p>
          <a:p>
            <a:r>
              <a:rPr lang="ru-RU" baseline="0" dirty="0" smtClean="0"/>
              <a:t>Для этого в управлении слоями нужно скопировать</a:t>
            </a:r>
            <a:r>
              <a:rPr lang="en-US" baseline="0" dirty="0" smtClean="0"/>
              <a:t> URL</a:t>
            </a:r>
            <a:r>
              <a:rPr lang="ru-RU" baseline="0" dirty="0" smtClean="0"/>
              <a:t>-адрес сервиса и добавить этот сервис в </a:t>
            </a:r>
            <a:r>
              <a:rPr lang="en-US" baseline="0" dirty="0" err="1" smtClean="0"/>
              <a:t>ArcCatalog</a:t>
            </a:r>
            <a:r>
              <a:rPr lang="en-US" baseline="0" dirty="0" smtClean="0"/>
              <a:t>. </a:t>
            </a:r>
            <a:r>
              <a:rPr lang="ru-RU" baseline="0" dirty="0" smtClean="0"/>
              <a:t> После чего карту можно добавить в проект </a:t>
            </a:r>
            <a:r>
              <a:rPr lang="en-US" baseline="0" dirty="0" smtClean="0"/>
              <a:t>ArcMap.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69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Спасибо!</a:t>
            </a:r>
          </a:p>
          <a:p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Еще</a:t>
            </a:r>
            <a:r>
              <a:rPr lang="ru-RU" baseline="0" dirty="0" smtClean="0"/>
              <a:t> раз </a:t>
            </a:r>
            <a:r>
              <a:rPr lang="ru-RU" dirty="0" smtClean="0"/>
              <a:t>напомню электронный адрес, на который вы можете присылать свои вопросы касающиеся информационных ресурсов ВСЕГЕИ, мы будем по возможности оперативно помогать.</a:t>
            </a: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665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Начнем с самого</a:t>
            </a:r>
            <a:r>
              <a:rPr lang="ru-RU" baseline="0" dirty="0" smtClean="0"/>
              <a:t> молодого ресурса – Карта размещения перспективных объектов с оцененными прогнозными ресурсами категории Р3 и металлогеническим потенциалом, которая впервые была открыта для доступа через интернет в начале 2016 года.</a:t>
            </a:r>
          </a:p>
          <a:p>
            <a:r>
              <a:rPr lang="ru-RU" dirty="0" smtClean="0"/>
              <a:t>На слайде Вы</a:t>
            </a:r>
            <a:r>
              <a:rPr lang="ru-RU" baseline="0" dirty="0" smtClean="0"/>
              <a:t> видите снимки последней версии, которая пока тестируется внутри института, но в ближайшем будущем, будет открыта и для доступа из интернет.</a:t>
            </a:r>
          </a:p>
          <a:p>
            <a:r>
              <a:rPr lang="ru-RU" baseline="0" dirty="0" smtClean="0"/>
              <a:t>Это база перспективных объектов</a:t>
            </a:r>
            <a:r>
              <a:rPr lang="en-US" baseline="0" dirty="0" smtClean="0"/>
              <a:t> P3</a:t>
            </a:r>
            <a:r>
              <a:rPr lang="ru-RU" baseline="0" dirty="0" smtClean="0"/>
              <a:t>, которую ведут специалисты «Отдела прогнозной и геолого-экономической оценки МПИ» ВСЕГЕИ. </a:t>
            </a:r>
          </a:p>
          <a:p>
            <a:r>
              <a:rPr lang="ru-RU" baseline="0" dirty="0" smtClean="0"/>
              <a:t>Этот ресурс представляет собой интерактивную карту, где поверх Геологической Карты масштаба 2,5 млн, отображаются контуры перспективных объектов, ну или при уменьшении масштаба их </a:t>
            </a:r>
            <a:r>
              <a:rPr lang="ru-RU" baseline="0" dirty="0" err="1" smtClean="0"/>
              <a:t>центроиды</a:t>
            </a:r>
            <a:endParaRPr lang="ru-RU" baseline="0" dirty="0" smtClean="0"/>
          </a:p>
          <a:p>
            <a:r>
              <a:rPr lang="ru-RU" baseline="0" dirty="0" smtClean="0"/>
              <a:t>Щелкнув по объекту Вы можете просмотреть (или загрузить в виде</a:t>
            </a:r>
            <a:r>
              <a:rPr lang="en-US" baseline="0" dirty="0" smtClean="0"/>
              <a:t> PDF</a:t>
            </a:r>
            <a:r>
              <a:rPr lang="ru-RU" baseline="0" dirty="0" smtClean="0"/>
              <a:t>) формализованный паспорт перспективного объекта, и загрузить прикрепленные дополнительные файлы (карты, экспертное заключение, протокол НТС, расчет ПР …)</a:t>
            </a:r>
          </a:p>
          <a:p>
            <a:r>
              <a:rPr lang="ru-RU" baseline="0" dirty="0" smtClean="0"/>
              <a:t>Так же как в любой базе данных доступен поиск по атрибутам.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54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разделе</a:t>
            </a:r>
            <a:r>
              <a:rPr lang="ru-RU" baseline="0" dirty="0" smtClean="0"/>
              <a:t> посвященном Всероссийской геологической библиотеке, находится информация для читателей, тут можно: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aseline="0" dirty="0" smtClean="0"/>
              <a:t>Ознакомиться с новыми поступлениями,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aseline="0" dirty="0" smtClean="0"/>
              <a:t>Получить информацию о предстоящих выставках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aseline="0" dirty="0" smtClean="0"/>
              <a:t>Узнать какие периодические издания можно найти в библиотеке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aseline="0" dirty="0" smtClean="0"/>
              <a:t>И найти множество полезных и интересных ссылок на другие ресурсы геологической направленности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baseline="0" dirty="0" smtClean="0"/>
              <a:t>Кроме того здесь размещен электронный каталог библиотеки, который позволяет с рабочего места осуществить поиск среди имеющихся в библиотеке материалов.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8012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В разделе «</a:t>
            </a:r>
            <a:r>
              <a:rPr lang="ru-RU" dirty="0" smtClean="0"/>
              <a:t>Резервный фонд геологических карт </a:t>
            </a:r>
            <a:r>
              <a:rPr lang="ru-RU" dirty="0" err="1" smtClean="0"/>
              <a:t>Роснедра</a:t>
            </a:r>
            <a:r>
              <a:rPr lang="ru-RU" dirty="0" smtClean="0"/>
              <a:t>» можно</a:t>
            </a:r>
            <a:r>
              <a:rPr lang="ru-RU" baseline="0" dirty="0" smtClean="0"/>
              <a:t> ознакомится со списком материалов</a:t>
            </a:r>
            <a:r>
              <a:rPr lang="en-US" baseline="0" dirty="0" smtClean="0"/>
              <a:t> </a:t>
            </a:r>
            <a:r>
              <a:rPr lang="ru-RU" baseline="0" dirty="0" smtClean="0"/>
              <a:t>имеющихся в геологических фондах ВСЕГЕИ</a:t>
            </a:r>
          </a:p>
          <a:p>
            <a:r>
              <a:rPr lang="ru-RU" dirty="0" smtClean="0"/>
              <a:t>Данный</a:t>
            </a:r>
            <a:r>
              <a:rPr lang="ru-RU" baseline="0" dirty="0" smtClean="0"/>
              <a:t> электронный каталог так же имеет средства поиска, позволяющие быстро проверить наличие интересующих материалов.</a:t>
            </a:r>
            <a:r>
              <a:rPr lang="en-US" baseline="0" dirty="0" smtClean="0"/>
              <a:t> (</a:t>
            </a:r>
            <a:r>
              <a:rPr lang="ru-RU" baseline="0" dirty="0" smtClean="0"/>
              <a:t>например указав номенклатуру интересующего листа)</a:t>
            </a:r>
          </a:p>
          <a:p>
            <a:r>
              <a:rPr lang="ru-RU" baseline="0" dirty="0" smtClean="0"/>
              <a:t>Кроме того список имеющихся материалов можно загрузить в виде таблицы </a:t>
            </a:r>
            <a:r>
              <a:rPr lang="en-US" baseline="0" dirty="0" smtClean="0"/>
              <a:t>Excel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86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Геохронологический атлас-справочник,</a:t>
            </a:r>
            <a:r>
              <a:rPr lang="ru-RU" baseline="0" dirty="0" smtClean="0"/>
              <a:t> </a:t>
            </a:r>
          </a:p>
          <a:p>
            <a:r>
              <a:rPr lang="ru-RU" baseline="0" dirty="0" smtClean="0"/>
              <a:t>Содержит апробированную информацию о результатах изотопно-геохронологического датирования образцов.</a:t>
            </a:r>
          </a:p>
          <a:p>
            <a:r>
              <a:rPr lang="ru-RU" baseline="0" dirty="0" smtClean="0"/>
              <a:t>Ресурс представляет собой интерактивную карту:</a:t>
            </a:r>
          </a:p>
          <a:p>
            <a:r>
              <a:rPr lang="ru-RU" baseline="0" dirty="0" smtClean="0"/>
              <a:t>На геологической карте масштаба 2,5 млн отображаются точки соответствующие координатам отбора образцов, для которых выполнялось датирование. Щелкнув по точке на карте Вы получаете детальную информацию о возрастах и просмотреть или загрузить дополнительные прикрепленные файлы.</a:t>
            </a:r>
          </a:p>
          <a:p>
            <a:r>
              <a:rPr lang="ru-RU" baseline="0" dirty="0" smtClean="0"/>
              <a:t>Кроме того Вы можете воспользоваться поиском по набору параметров (таким как возраст, название подразделения) в результате для всех </a:t>
            </a:r>
            <a:r>
              <a:rPr lang="ru-RU" baseline="0" dirty="0" err="1" smtClean="0"/>
              <a:t>найденых</a:t>
            </a:r>
            <a:r>
              <a:rPr lang="ru-RU" baseline="0" dirty="0" smtClean="0"/>
              <a:t> определений на карте будут отображены точки отбора проб, а для случаев, когда точно координаты определить не удается будут отображены рамки номенклатурных листов.</a:t>
            </a:r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0376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«ежегодный геохронологический бюллетень» - ресурс связанный с предыдущим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aseline="0" dirty="0" smtClean="0"/>
              <a:t>Здесь Вы так же можете найти свежие данные по изотопному датированию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baseline="0" dirty="0" smtClean="0"/>
              <a:t>Данные Сгруппированные по году определения.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baseline="0" dirty="0" smtClean="0"/>
              <a:t>Для всех определений так же указаны , методы, лаборатории выполнившее датирование, прикреплены дополнительные файлы, (например на слайде вы можете видеть </a:t>
            </a:r>
            <a:r>
              <a:rPr lang="ru-RU" baseline="0" dirty="0" err="1" smtClean="0"/>
              <a:t>изоборажении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конкордии</a:t>
            </a:r>
            <a:r>
              <a:rPr lang="ru-RU" baseline="0" dirty="0" smtClean="0"/>
              <a:t>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baseline="0" dirty="0" smtClean="0"/>
              <a:t>Так же, как и в предыдущем ресурсе здесь доступны механизмы поиска по набору параметров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baseline="0" dirty="0" smtClean="0"/>
              <a:t>Но в отличие от атласа-справочника бюллетень не содержит координатной привязки образцов и соответственно интерактивной карты.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741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Перейдя по этой ссылке,</a:t>
            </a:r>
            <a:r>
              <a:rPr lang="ru-RU" baseline="0" dirty="0" smtClean="0"/>
              <a:t> мы попадаем на сайт </a:t>
            </a:r>
            <a:r>
              <a:rPr lang="ru-RU" dirty="0" smtClean="0"/>
              <a:t>«Уникальные геологические объекты России»,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Сайт может заинтересовать специалистов-геологов, экологов, любителей познавательных путешествий. </a:t>
            </a:r>
          </a:p>
          <a:p>
            <a:endParaRPr lang="ru-RU" dirty="0" smtClean="0"/>
          </a:p>
          <a:p>
            <a:r>
              <a:rPr lang="ru-RU" dirty="0" smtClean="0"/>
              <a:t>Тут</a:t>
            </a:r>
            <a:r>
              <a:rPr lang="ru-RU" baseline="0" dirty="0" smtClean="0"/>
              <a:t> собрана и систематизирована информация почти о 3000 уникальных геологических объектах Российской Федерации </a:t>
            </a:r>
          </a:p>
          <a:p>
            <a:r>
              <a:rPr lang="ru-RU" baseline="0" dirty="0" smtClean="0"/>
              <a:t>По каждому объекту, можно получить краткое описание объекта, многие из описаний дополнены фотографиями, описаны маршруты подъезда </a:t>
            </a:r>
          </a:p>
          <a:p>
            <a:r>
              <a:rPr lang="ru-RU" baseline="0" dirty="0" smtClean="0"/>
              <a:t>Объекты имеют географическую привязку и отображаются в виде точек на интерактивной карте.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На ресурсе даны описания возможных геологических экскурсий,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432E8-E166-4EFF-A766-7C4167CF143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067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D38D4-60FF-48B5-BF08-8897C45C8488}" type="datetime1">
              <a:rPr lang="en-US" smtClean="0"/>
              <a:t>4/21/2017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945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4D4BD-1402-4335-9A69-0FD056CBDCA8}" type="datetime1">
              <a:rPr lang="en-US" smtClean="0"/>
              <a:t>4/21/2017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427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E047E-6082-4ED6-8F01-5B941500237C}" type="datetime1">
              <a:rPr lang="en-US" smtClean="0"/>
              <a:t>4/21/2017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59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F370D-78DF-4F1B-B855-608922A0BF58}" type="datetime1">
              <a:rPr lang="en-US" smtClean="0"/>
              <a:t>4/21/2017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019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77195-0651-4FE2-9014-6FB9E7898756}" type="datetime1">
              <a:rPr lang="en-US" smtClean="0"/>
              <a:t>4/21/2017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540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86A1D-A132-49F6-8B3E-F250A38F8784}" type="datetime1">
              <a:rPr lang="en-US" smtClean="0"/>
              <a:t>4/21/2017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749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C6DC6-E9FC-44C2-9369-3B0089D28175}" type="datetime1">
              <a:rPr lang="en-US" smtClean="0"/>
              <a:t>4/21/2017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651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0D3D2-2290-4CF2-8B0D-98DC241166AF}" type="datetime1">
              <a:rPr lang="en-US" smtClean="0"/>
              <a:t>4/21/2017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120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8137B-D403-4E8D-944D-920AED1BD71C}" type="datetime1">
              <a:rPr lang="en-US" smtClean="0"/>
              <a:t>4/21/2017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162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992EA-DEF4-40EA-8B7D-05498772D83A}" type="datetime1">
              <a:rPr lang="en-US" smtClean="0"/>
              <a:t>4/21/2017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04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463A9-2B23-4807-BDF8-BDF784691D2B}" type="datetime1">
              <a:rPr lang="en-US" smtClean="0"/>
              <a:t>4/21/2017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754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A7975-0874-44AF-9528-B4F7B2E7910E}" type="datetime1">
              <a:rPr lang="en-US" smtClean="0"/>
              <a:t>4/21/2017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26F0E-95FF-410C-A1AA-4C0F954702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943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5.pn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mailto:georesource@vsegei.ru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1470366"/>
          </a:xfrm>
        </p:spPr>
        <p:txBody>
          <a:bodyPr>
            <a:noAutofit/>
          </a:bodyPr>
          <a:lstStyle/>
          <a:p>
            <a:r>
              <a:rPr lang="ru-RU" sz="3300" dirty="0"/>
              <a:t>Информационные системы ФГБУ ВСЕГЕИ в области региональной геологии</a:t>
            </a:r>
            <a:endParaRPr lang="en-US" sz="3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варианты </a:t>
            </a:r>
            <a:r>
              <a:rPr lang="ru-RU" dirty="0"/>
              <a:t>доступа, </a:t>
            </a:r>
            <a:r>
              <a:rPr lang="ru-RU" dirty="0" err="1" smtClean="0"/>
              <a:t>вэб</a:t>
            </a:r>
            <a:r>
              <a:rPr lang="ru-RU" dirty="0" smtClean="0"/>
              <a:t>-интерфейсы</a:t>
            </a:r>
            <a:endParaRPr lang="en-US" dirty="0" smtClean="0"/>
          </a:p>
          <a:p>
            <a:endParaRPr lang="en-US" dirty="0"/>
          </a:p>
          <a:p>
            <a:r>
              <a:rPr lang="ru-RU" dirty="0" smtClean="0"/>
              <a:t>Коваленко Е.А., Снежко </a:t>
            </a:r>
            <a:r>
              <a:rPr lang="ru-RU" dirty="0"/>
              <a:t>В.В., Березюк Н.И</a:t>
            </a:r>
            <a:r>
              <a:rPr lang="ru-RU" dirty="0" smtClean="0"/>
              <a:t>. </a:t>
            </a:r>
          </a:p>
          <a:p>
            <a:r>
              <a:rPr lang="ru-RU" dirty="0" smtClean="0"/>
              <a:t>(</a:t>
            </a:r>
            <a:r>
              <a:rPr lang="ru-RU" dirty="0"/>
              <a:t>ФГБУ «ВСЕГЕИ»).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93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8174" y="3245238"/>
            <a:ext cx="4942959" cy="34575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Справочники-определители, словари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013" y="1781625"/>
            <a:ext cx="3807426" cy="4458537"/>
          </a:xfrm>
        </p:spPr>
        <p:txBody>
          <a:bodyPr>
            <a:noAutofit/>
          </a:bodyPr>
          <a:lstStyle/>
          <a:p>
            <a:r>
              <a:rPr lang="ru-RU" sz="2000" dirty="0"/>
              <a:t>Электронный петрографический </a:t>
            </a:r>
            <a:r>
              <a:rPr lang="ru-RU" sz="2000" dirty="0" smtClean="0"/>
              <a:t>справочник-определитель магматических</a:t>
            </a:r>
            <a:r>
              <a:rPr lang="ru-RU" sz="2000" dirty="0"/>
              <a:t>, метаморфических и осадочных горных пород</a:t>
            </a:r>
          </a:p>
          <a:p>
            <a:r>
              <a:rPr lang="ru-RU" sz="2000" dirty="0" smtClean="0"/>
              <a:t>Содержит:</a:t>
            </a:r>
          </a:p>
          <a:p>
            <a:pPr lvl="1"/>
            <a:r>
              <a:rPr lang="ru-RU" sz="1600" dirty="0" smtClean="0"/>
              <a:t>Систематизированный список пород</a:t>
            </a:r>
          </a:p>
          <a:p>
            <a:pPr lvl="1"/>
            <a:r>
              <a:rPr lang="ru-RU" sz="1600" dirty="0" smtClean="0"/>
              <a:t>фотографии пород</a:t>
            </a:r>
          </a:p>
          <a:p>
            <a:pPr lvl="1"/>
            <a:r>
              <a:rPr lang="ru-RU" sz="1600" dirty="0" smtClean="0"/>
              <a:t>изображения шлифов,  </a:t>
            </a:r>
          </a:p>
          <a:p>
            <a:pPr lvl="1"/>
            <a:r>
              <a:rPr lang="ru-RU" sz="1600" dirty="0" smtClean="0"/>
              <a:t>Краткая характеристика</a:t>
            </a:r>
          </a:p>
          <a:p>
            <a:r>
              <a:rPr lang="ru-RU" sz="2000" dirty="0" smtClean="0"/>
              <a:t>Доступен </a:t>
            </a:r>
            <a:r>
              <a:rPr lang="ru-RU" sz="2000" dirty="0"/>
              <a:t>в виде </a:t>
            </a:r>
            <a:endParaRPr lang="ru-RU" sz="2000" dirty="0" smtClean="0"/>
          </a:p>
          <a:p>
            <a:pPr lvl="1"/>
            <a:r>
              <a:rPr lang="ru-RU" sz="1600" dirty="0" smtClean="0"/>
              <a:t>интерактивный </a:t>
            </a:r>
            <a:r>
              <a:rPr lang="ru-RU" sz="1600" dirty="0"/>
              <a:t>веб </a:t>
            </a:r>
            <a:r>
              <a:rPr lang="ru-RU" sz="1600" dirty="0" smtClean="0"/>
              <a:t>сайт</a:t>
            </a:r>
            <a:endParaRPr lang="en-US" sz="1600" dirty="0"/>
          </a:p>
          <a:p>
            <a:pPr lvl="1"/>
            <a:r>
              <a:rPr lang="ru-RU" sz="1600" dirty="0" smtClean="0"/>
              <a:t>Локальных версий: </a:t>
            </a:r>
            <a:r>
              <a:rPr lang="en-US" sz="1600" dirty="0" smtClean="0"/>
              <a:t>CHM</a:t>
            </a:r>
            <a:r>
              <a:rPr lang="ru-RU" sz="1600" dirty="0" smtClean="0"/>
              <a:t>, </a:t>
            </a:r>
            <a:r>
              <a:rPr lang="en-US" sz="1600" dirty="0" smtClean="0"/>
              <a:t>PDF</a:t>
            </a:r>
            <a:endParaRPr lang="ru-RU" sz="1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6756" y="1614792"/>
            <a:ext cx="3191392" cy="30790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9654" y="1158441"/>
            <a:ext cx="2492684" cy="2394819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 flipH="1" flipV="1">
            <a:off x="5773932" y="4762993"/>
            <a:ext cx="725721" cy="1001248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4495893" y="2496065"/>
            <a:ext cx="1982556" cy="1386230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6499653" y="5565442"/>
            <a:ext cx="852034" cy="758815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3973593" y="3767409"/>
            <a:ext cx="489174" cy="486967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80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Нормативно-методические документы и программы для компьютерного обеспечения работ ГК-200 и ГК-1000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226469"/>
            <a:ext cx="3314700" cy="3263504"/>
          </a:xfrm>
        </p:spPr>
        <p:txBody>
          <a:bodyPr>
            <a:normAutofit fontScale="92500" lnSpcReduction="10000"/>
          </a:bodyPr>
          <a:lstStyle/>
          <a:p>
            <a:r>
              <a:rPr lang="ru-RU" sz="2200" dirty="0" smtClean="0"/>
              <a:t>нормативно-методические документы в форматах </a:t>
            </a:r>
            <a:r>
              <a:rPr lang="en-US" sz="2200" dirty="0" smtClean="0"/>
              <a:t>DOC/PDF</a:t>
            </a:r>
            <a:endParaRPr lang="ru-RU" sz="2600" dirty="0" smtClean="0"/>
          </a:p>
          <a:p>
            <a:pPr lvl="1"/>
            <a:r>
              <a:rPr lang="ru-RU" sz="2100" dirty="0" smtClean="0"/>
              <a:t>Требования, рекомендации</a:t>
            </a:r>
          </a:p>
          <a:p>
            <a:r>
              <a:rPr lang="ru-RU" sz="2400" dirty="0" smtClean="0"/>
              <a:t>Программы и утилиты</a:t>
            </a:r>
          </a:p>
          <a:p>
            <a:pPr lvl="1"/>
            <a:r>
              <a:rPr lang="en-US" sz="1900" dirty="0" err="1" smtClean="0"/>
              <a:t>MapDesigner</a:t>
            </a:r>
            <a:endParaRPr lang="en-US" sz="1900" dirty="0" smtClean="0"/>
          </a:p>
          <a:p>
            <a:pPr lvl="1"/>
            <a:r>
              <a:rPr lang="ru-RU" sz="1900" dirty="0" smtClean="0"/>
              <a:t>ЭБЗ</a:t>
            </a:r>
          </a:p>
          <a:p>
            <a:pPr lvl="1"/>
            <a:r>
              <a:rPr lang="ru-RU" sz="1900" dirty="0" smtClean="0"/>
              <a:t>Утилита создания структуры цифровых материалов </a:t>
            </a:r>
            <a:endParaRPr lang="en-US" sz="19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4090" y="2276789"/>
            <a:ext cx="4805111" cy="340227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32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Общая стратиграфическая (геохронологическая) шкала </a:t>
            </a:r>
            <a:r>
              <a:rPr lang="ru-RU" dirty="0" err="1" smtClean="0"/>
              <a:t>фанерозоя</a:t>
            </a:r>
            <a:r>
              <a:rPr lang="ru-RU" dirty="0" smtClean="0"/>
              <a:t> и докембрия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1" y="2226469"/>
            <a:ext cx="2989847" cy="3263504"/>
          </a:xfrm>
        </p:spPr>
        <p:txBody>
          <a:bodyPr>
            <a:noAutofit/>
          </a:bodyPr>
          <a:lstStyle/>
          <a:p>
            <a:r>
              <a:rPr lang="ru-RU" sz="2000" dirty="0" smtClean="0"/>
              <a:t>Стратиграфическая шкала в растровом виде </a:t>
            </a:r>
          </a:p>
          <a:p>
            <a:r>
              <a:rPr lang="ru-RU" sz="2000" dirty="0" smtClean="0"/>
              <a:t>Схемы корреляции ОСШ и МСШ</a:t>
            </a:r>
          </a:p>
          <a:p>
            <a:r>
              <a:rPr lang="ru-RU" sz="2000" dirty="0" smtClean="0"/>
              <a:t>Схемы корреляции ОСШ и региональных шкал</a:t>
            </a:r>
          </a:p>
          <a:p>
            <a:endParaRPr lang="en-US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5047" y="1806459"/>
            <a:ext cx="3165050" cy="23108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5047" y="4233044"/>
            <a:ext cx="3149811" cy="22996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3795" y="1806459"/>
            <a:ext cx="2475524" cy="4836441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97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Геолого-картографический ресурс по региональной геологии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1" y="2226469"/>
            <a:ext cx="2737184" cy="326350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Содержит геолого-картографические материалы</a:t>
            </a:r>
          </a:p>
          <a:p>
            <a:r>
              <a:rPr lang="ru-RU" dirty="0" smtClean="0"/>
              <a:t>Для каждого подраздела дано детальное описание</a:t>
            </a:r>
          </a:p>
          <a:p>
            <a:r>
              <a:rPr lang="ru-RU" dirty="0" smtClean="0"/>
              <a:t>Разработаны </a:t>
            </a:r>
            <a:r>
              <a:rPr lang="ru-RU" dirty="0"/>
              <a:t>специалистами Центра информационных технологий ФГБУ «ВСЕГЕИ»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4746" y="2325730"/>
            <a:ext cx="4918889" cy="3070433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0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3470" y="3694448"/>
            <a:ext cx="2755182" cy="20221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База данных Государственных геологических карт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012" y="2226469"/>
            <a:ext cx="3603458" cy="326350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Веб</a:t>
            </a:r>
            <a:r>
              <a:rPr lang="en-US" dirty="0" smtClean="0"/>
              <a:t>-</a:t>
            </a:r>
            <a:r>
              <a:rPr lang="ru-RU" dirty="0" smtClean="0"/>
              <a:t>представление растровой базы данных НГКИС</a:t>
            </a:r>
          </a:p>
          <a:p>
            <a:r>
              <a:rPr lang="ru-RU" dirty="0" smtClean="0"/>
              <a:t>Список карт показан в виде дерева</a:t>
            </a:r>
          </a:p>
          <a:p>
            <a:r>
              <a:rPr lang="ru-RU" dirty="0" smtClean="0"/>
              <a:t>Полотна можно добавить на интерактивную карту</a:t>
            </a:r>
          </a:p>
          <a:p>
            <a:r>
              <a:rPr lang="ru-RU" dirty="0" smtClean="0"/>
              <a:t>Привязаны основные полотна, а так же схемы</a:t>
            </a:r>
          </a:p>
          <a:p>
            <a:r>
              <a:rPr lang="ru-RU" dirty="0" smtClean="0"/>
              <a:t>Карты можно загружать или подключать в настольной ГИС по протоколу </a:t>
            </a:r>
            <a:r>
              <a:rPr lang="en-US" dirty="0" smtClean="0"/>
              <a:t>WMS</a:t>
            </a:r>
            <a:endParaRPr lang="ru-RU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5366" y="4018113"/>
            <a:ext cx="2735680" cy="20646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7131" y="2013757"/>
            <a:ext cx="2443915" cy="18444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3470" y="1734867"/>
            <a:ext cx="2537908" cy="1915403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94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База данных Государственных геологических карт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012" y="2226469"/>
            <a:ext cx="3603458" cy="3263504"/>
          </a:xfrm>
        </p:spPr>
        <p:txBody>
          <a:bodyPr>
            <a:normAutofit/>
          </a:bodyPr>
          <a:lstStyle/>
          <a:p>
            <a:r>
              <a:rPr lang="ru-RU" dirty="0" smtClean="0"/>
              <a:t>В 2015 году велись </a:t>
            </a:r>
            <a:r>
              <a:rPr lang="ru-RU" dirty="0" smtClean="0"/>
              <a:t>опытные </a:t>
            </a:r>
            <a:r>
              <a:rPr lang="ru-RU" dirty="0" smtClean="0"/>
              <a:t>работы </a:t>
            </a:r>
            <a:r>
              <a:rPr lang="ru-RU" dirty="0" smtClean="0"/>
              <a:t>по интеграции с ГХО </a:t>
            </a:r>
            <a:r>
              <a:rPr lang="ru-RU" dirty="0" smtClean="0"/>
              <a:t>Совместно </a:t>
            </a:r>
            <a:r>
              <a:rPr lang="ru-RU" dirty="0" smtClean="0"/>
              <a:t>с ИМГРЭ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429" y="1921476"/>
            <a:ext cx="2302733" cy="46054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9488" y="1690689"/>
            <a:ext cx="2745862" cy="31056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8573" y="3124324"/>
            <a:ext cx="2368979" cy="3429264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41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Государственная геологическая карта России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226469"/>
            <a:ext cx="3152274" cy="326350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Простой интерфейс</a:t>
            </a:r>
          </a:p>
          <a:p>
            <a:r>
              <a:rPr lang="ru-RU" dirty="0" smtClean="0"/>
              <a:t>Содержит отсканированные карты</a:t>
            </a:r>
          </a:p>
          <a:p>
            <a:r>
              <a:rPr lang="ru-RU" dirty="0" smtClean="0"/>
              <a:t>Не привязанные</a:t>
            </a:r>
          </a:p>
          <a:p>
            <a:r>
              <a:rPr lang="ru-RU" dirty="0" smtClean="0"/>
              <a:t>Сгруппированы по номенклатурным листам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5692" y="1998699"/>
            <a:ext cx="3630764" cy="30328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3857" y="1639625"/>
            <a:ext cx="3223671" cy="26928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9140" y="3949789"/>
            <a:ext cx="3114962" cy="2163566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48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Сводное и обзорное геологическое картографирование территории РФ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226469"/>
            <a:ext cx="2764256" cy="326350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Карты мелкого масштаба </a:t>
            </a:r>
          </a:p>
          <a:p>
            <a:r>
              <a:rPr lang="ru-RU" dirty="0" smtClean="0"/>
              <a:t>как правило в виде оформленных карт в растровом формате (JPG, PDF)</a:t>
            </a:r>
          </a:p>
          <a:p>
            <a:r>
              <a:rPr lang="ru-RU" dirty="0" smtClean="0"/>
              <a:t>Интерактивные веб-приложения карты</a:t>
            </a:r>
          </a:p>
          <a:p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5647" y="4346312"/>
            <a:ext cx="2407194" cy="15360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6447" y="4305823"/>
            <a:ext cx="2534101" cy="16169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1418" y="2136406"/>
            <a:ext cx="2447827" cy="20224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3519" y="2125266"/>
            <a:ext cx="2506820" cy="15995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39288" y="3096662"/>
            <a:ext cx="2749644" cy="175451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29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Цифровой каталог Государственных геологических карт 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226469"/>
            <a:ext cx="3883192" cy="326350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Цифровые модели </a:t>
            </a:r>
          </a:p>
          <a:p>
            <a:pPr lvl="1"/>
            <a:r>
              <a:rPr lang="ru-RU" dirty="0" smtClean="0"/>
              <a:t>ГК-1000/3</a:t>
            </a:r>
          </a:p>
          <a:p>
            <a:pPr lvl="1"/>
            <a:r>
              <a:rPr lang="ru-RU" dirty="0" smtClean="0"/>
              <a:t>ГК-200/2</a:t>
            </a:r>
          </a:p>
          <a:p>
            <a:r>
              <a:rPr lang="ru-RU" dirty="0" smtClean="0"/>
              <a:t>Подготовленные МФ ВСЕГЕИ электронные версии</a:t>
            </a:r>
          </a:p>
          <a:p>
            <a:r>
              <a:rPr lang="ru-RU" dirty="0" smtClean="0"/>
              <a:t>Прототип веб публикаций ГГК</a:t>
            </a:r>
          </a:p>
          <a:p>
            <a:pPr lvl="1"/>
            <a:endParaRPr lang="ru-RU" dirty="0" smtClean="0"/>
          </a:p>
          <a:p>
            <a:endParaRPr lang="ru-RU" dirty="0" smtClean="0"/>
          </a:p>
          <a:p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9266" y="1690689"/>
            <a:ext cx="2859797" cy="23627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1885" y="4351499"/>
            <a:ext cx="2803546" cy="23163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1887" y="2444774"/>
            <a:ext cx="2618560" cy="3217391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11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Прототип веб публикаций ГГК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5273" y="1841414"/>
            <a:ext cx="5501238" cy="3663640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19</a:t>
            </a:fld>
            <a:endParaRPr lang="en-US"/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446783" y="1841414"/>
            <a:ext cx="2808490" cy="379928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Доступно через веб с любого компьютера</a:t>
            </a:r>
          </a:p>
          <a:p>
            <a:r>
              <a:rPr lang="ru-RU" sz="2400" dirty="0" smtClean="0"/>
              <a:t>карта, легенда разрез, схемы, </a:t>
            </a:r>
            <a:r>
              <a:rPr lang="ru-RU" sz="2400" dirty="0"/>
              <a:t>п</a:t>
            </a:r>
            <a:r>
              <a:rPr lang="ru-RU" sz="2400" dirty="0" smtClean="0"/>
              <a:t>ояснительная записка</a:t>
            </a:r>
          </a:p>
          <a:p>
            <a:r>
              <a:rPr lang="ru-RU" sz="2400" dirty="0" smtClean="0"/>
              <a:t>Все элементы связаны (интерактивно)</a:t>
            </a:r>
          </a:p>
        </p:txBody>
      </p:sp>
    </p:spTree>
    <p:extLst>
      <p:ext uri="{BB962C8B-B14F-4D97-AF65-F5344CB8AC3E}">
        <p14:creationId xmlns:p14="http://schemas.microsoft.com/office/powerpoint/2010/main" val="4241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594" y="1567366"/>
            <a:ext cx="7019059" cy="51098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Информационные ресурсы</a:t>
            </a:r>
            <a:endParaRPr lang="en-US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54594" y="3726420"/>
            <a:ext cx="1836519" cy="346816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61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ГИС-пакеты оперативной геологической информации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7563" y="2226469"/>
            <a:ext cx="3539230" cy="326350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Веб-версия ГИС атласа</a:t>
            </a:r>
          </a:p>
          <a:p>
            <a:r>
              <a:rPr lang="ru-RU" dirty="0" smtClean="0"/>
              <a:t>Оперативное пополнение</a:t>
            </a:r>
          </a:p>
          <a:p>
            <a:r>
              <a:rPr lang="ru-RU" dirty="0" smtClean="0"/>
              <a:t>материалы сгруппированы по ФО и СФ</a:t>
            </a:r>
          </a:p>
          <a:p>
            <a:r>
              <a:rPr lang="ru-RU" dirty="0" smtClean="0"/>
              <a:t>Список связан с картой</a:t>
            </a:r>
          </a:p>
          <a:p>
            <a:r>
              <a:rPr lang="ru-RU" dirty="0" smtClean="0"/>
              <a:t>Выбрав интересующий СФ вы видите список материалов, можете их загрузить или просмотреть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7880" y="1896487"/>
            <a:ext cx="4614863" cy="24832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7156" y="3663594"/>
            <a:ext cx="3181789" cy="18089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6454" y="4585522"/>
            <a:ext cx="3181789" cy="1808902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Изученность территории Российской Федерации и ее континентального шельфа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5624" y="2175287"/>
            <a:ext cx="2935706" cy="406312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Данные из ГИС атласа.</a:t>
            </a:r>
          </a:p>
          <a:p>
            <a:r>
              <a:rPr lang="ru-RU" dirty="0" smtClean="0"/>
              <a:t>Разделы:</a:t>
            </a:r>
          </a:p>
          <a:p>
            <a:pPr lvl="1"/>
            <a:r>
              <a:rPr lang="ru-RU" i="1" dirty="0"/>
              <a:t>Изученность территории РФ </a:t>
            </a:r>
            <a:endParaRPr lang="ru-RU" i="1" dirty="0" smtClean="0"/>
          </a:p>
          <a:p>
            <a:pPr lvl="1"/>
            <a:r>
              <a:rPr lang="ru-RU" i="1" dirty="0"/>
              <a:t>Текущие региональные </a:t>
            </a:r>
            <a:r>
              <a:rPr lang="ru-RU" i="1" dirty="0" smtClean="0"/>
              <a:t>ГРР</a:t>
            </a:r>
          </a:p>
          <a:p>
            <a:pPr lvl="1"/>
            <a:r>
              <a:rPr lang="ru-RU" i="1" dirty="0"/>
              <a:t>Статистические </a:t>
            </a:r>
            <a:r>
              <a:rPr lang="ru-RU" i="1" dirty="0" smtClean="0"/>
              <a:t>сведения</a:t>
            </a:r>
            <a:endParaRPr lang="en-US" dirty="0" smtClean="0"/>
          </a:p>
          <a:p>
            <a:r>
              <a:rPr lang="ru-RU" dirty="0" smtClean="0"/>
              <a:t>Подготовленные оформленные карты изученности</a:t>
            </a:r>
          </a:p>
          <a:p>
            <a:r>
              <a:rPr lang="ru-RU" dirty="0" smtClean="0"/>
              <a:t>В формате </a:t>
            </a:r>
            <a:r>
              <a:rPr lang="en-US" dirty="0" smtClean="0"/>
              <a:t>JPG</a:t>
            </a:r>
          </a:p>
          <a:p>
            <a:r>
              <a:rPr lang="ru-RU" dirty="0"/>
              <a:t>И</a:t>
            </a:r>
            <a:r>
              <a:rPr lang="ru-RU" dirty="0" smtClean="0"/>
              <a:t>меются карты за предыдущие года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2755" y="1858307"/>
            <a:ext cx="4118498" cy="23485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5366" y="4028073"/>
            <a:ext cx="2431774" cy="19726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5454" y="2125266"/>
            <a:ext cx="2236934" cy="18146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0401" y="4028073"/>
            <a:ext cx="2279045" cy="184878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1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243" y="4848829"/>
            <a:ext cx="3305676" cy="20726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Информационно-аналитическая система «Региональные геологические работы»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1" y="2226469"/>
            <a:ext cx="2222834" cy="326350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Интерактивная карта по изученности и ведущимся ГРР</a:t>
            </a:r>
          </a:p>
          <a:p>
            <a:r>
              <a:rPr lang="ru-RU" dirty="0"/>
              <a:t>В</a:t>
            </a:r>
            <a:r>
              <a:rPr lang="ru-RU" dirty="0" smtClean="0"/>
              <a:t>озможность выполнить поиск по набору параметров</a:t>
            </a:r>
          </a:p>
          <a:p>
            <a:r>
              <a:rPr lang="ru-RU" dirty="0"/>
              <a:t>И</a:t>
            </a:r>
            <a:r>
              <a:rPr lang="ru-RU" dirty="0" smtClean="0"/>
              <a:t>нформация по номенклатурному листу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1500" y="1839861"/>
            <a:ext cx="2906576" cy="18224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5263" y="3858221"/>
            <a:ext cx="4447855" cy="27888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2456" y="2169726"/>
            <a:ext cx="4363385" cy="2735846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6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243" y="4848829"/>
            <a:ext cx="3305676" cy="20726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Информационно-аналитическая система «Региональные геологические работы»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1" y="2226469"/>
            <a:ext cx="2222834" cy="326350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Интерактивная карта по изученности и ведущимся ГРР</a:t>
            </a:r>
          </a:p>
          <a:p>
            <a:r>
              <a:rPr lang="ru-RU" b="1" dirty="0"/>
              <a:t>В</a:t>
            </a:r>
            <a:r>
              <a:rPr lang="ru-RU" b="1" dirty="0" smtClean="0"/>
              <a:t>озможность выполнить поиск по набору параметров</a:t>
            </a:r>
          </a:p>
          <a:p>
            <a:r>
              <a:rPr lang="ru-RU" dirty="0"/>
              <a:t>И</a:t>
            </a:r>
            <a:r>
              <a:rPr lang="ru-RU" dirty="0" smtClean="0"/>
              <a:t>нформация по номенклатурному листу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1500" y="1839861"/>
            <a:ext cx="2906576" cy="18224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2456" y="2169726"/>
            <a:ext cx="4363385" cy="27358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7748" y="1839861"/>
            <a:ext cx="7050328" cy="4420560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4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Внутренние информационные ресурсы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90689"/>
            <a:ext cx="7886699" cy="4961830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24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2095500" y="4191000"/>
            <a:ext cx="2921000" cy="27940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84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/>
              <a:t>прототип: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Векторный блок </a:t>
            </a:r>
            <a:r>
              <a:rPr lang="ru-RU" dirty="0" smtClean="0"/>
              <a:t>базы данных ГГК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690689"/>
            <a:ext cx="3683857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Наполнение БД с 2010 года</a:t>
            </a:r>
          </a:p>
          <a:p>
            <a:r>
              <a:rPr lang="ru-RU" dirty="0" smtClean="0"/>
              <a:t>В БД загружены ЦМ ГГК-1000/3 и бесшовные фрагменты</a:t>
            </a:r>
          </a:p>
          <a:p>
            <a:r>
              <a:rPr lang="ru-RU" dirty="0"/>
              <a:t>Связь с серийной легендой</a:t>
            </a:r>
          </a:p>
          <a:p>
            <a:r>
              <a:rPr lang="ru-RU" dirty="0" smtClean="0"/>
              <a:t>Формализованы </a:t>
            </a:r>
            <a:r>
              <a:rPr lang="ru-RU" dirty="0" smtClean="0"/>
              <a:t>характеристики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5700" y="3359612"/>
            <a:ext cx="5257800" cy="33078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6257" y="1612163"/>
            <a:ext cx="2095500" cy="16749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5805" y="1634730"/>
            <a:ext cx="2160949" cy="1579959"/>
          </a:xfrm>
          <a:prstGeom prst="rect">
            <a:avLst/>
          </a:prstGeo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48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/>
              <a:t>прототип: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Векторный блок базы данных ГГК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690689"/>
            <a:ext cx="3683857" cy="435133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Возможности:</a:t>
            </a:r>
          </a:p>
          <a:p>
            <a:pPr lvl="1"/>
            <a:r>
              <a:rPr lang="ru-RU" dirty="0" smtClean="0"/>
              <a:t>Оформление</a:t>
            </a:r>
          </a:p>
          <a:p>
            <a:pPr lvl="1"/>
            <a:r>
              <a:rPr lang="ru-RU" dirty="0"/>
              <a:t>Расширенная информация по объекту из БД</a:t>
            </a:r>
          </a:p>
          <a:p>
            <a:pPr lvl="1"/>
            <a:r>
              <a:rPr lang="ru-RU" dirty="0" smtClean="0"/>
              <a:t>Фильтры по формализованным параметрам</a:t>
            </a:r>
          </a:p>
          <a:p>
            <a:pPr lvl="1"/>
            <a:r>
              <a:rPr lang="ru-RU" dirty="0"/>
              <a:t>Подключение карт по </a:t>
            </a:r>
            <a:r>
              <a:rPr lang="en-US" dirty="0"/>
              <a:t>WMS </a:t>
            </a:r>
            <a:r>
              <a:rPr lang="ru-RU" dirty="0"/>
              <a:t>в ГИС приложении</a:t>
            </a:r>
            <a:endParaRPr lang="en-US" dirty="0"/>
          </a:p>
          <a:p>
            <a:pPr lvl="1"/>
            <a:r>
              <a:rPr lang="ru-RU" dirty="0" smtClean="0"/>
              <a:t>Загрузка в формате </a:t>
            </a:r>
            <a:r>
              <a:rPr lang="en-US" dirty="0" smtClean="0"/>
              <a:t>SHP</a:t>
            </a: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9466" y="2274094"/>
            <a:ext cx="5425076" cy="3413127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26</a:t>
            </a:fld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37149" y="2622619"/>
            <a:ext cx="1114754" cy="3155183"/>
          </a:xfrm>
          <a:prstGeom prst="roundRect">
            <a:avLst/>
          </a:prstGeom>
          <a:noFill/>
          <a:ln w="476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85198" y="2622619"/>
            <a:ext cx="3367399" cy="301451"/>
          </a:xfrm>
          <a:prstGeom prst="roundRect">
            <a:avLst/>
          </a:prstGeom>
          <a:noFill/>
          <a:ln w="476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54221" y="3054699"/>
            <a:ext cx="3072961" cy="2401556"/>
          </a:xfrm>
          <a:prstGeom prst="roundRect">
            <a:avLst/>
          </a:prstGeom>
          <a:noFill/>
          <a:ln w="476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836652" y="3054699"/>
            <a:ext cx="1186478" cy="2270927"/>
          </a:xfrm>
          <a:prstGeom prst="roundRect">
            <a:avLst/>
          </a:prstGeom>
          <a:noFill/>
          <a:ln w="476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3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/>
              <a:t>прототип: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Векторный блок базы данных ГГК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690689"/>
            <a:ext cx="3683857" cy="435133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Возможности:</a:t>
            </a:r>
          </a:p>
          <a:p>
            <a:pPr lvl="1"/>
            <a:r>
              <a:rPr lang="ru-RU" b="1" dirty="0"/>
              <a:t>Оформление</a:t>
            </a:r>
          </a:p>
          <a:p>
            <a:pPr lvl="1"/>
            <a:r>
              <a:rPr lang="ru-RU" dirty="0"/>
              <a:t>Расширенная информация по объекту из БД</a:t>
            </a:r>
          </a:p>
          <a:p>
            <a:pPr lvl="1"/>
            <a:r>
              <a:rPr lang="ru-RU" dirty="0"/>
              <a:t>Фильтры по формализованным параметрам</a:t>
            </a:r>
          </a:p>
          <a:p>
            <a:pPr lvl="1"/>
            <a:r>
              <a:rPr lang="ru-RU" dirty="0"/>
              <a:t>Подключение карт по </a:t>
            </a:r>
            <a:r>
              <a:rPr lang="en-US" dirty="0"/>
              <a:t>WMS </a:t>
            </a:r>
            <a:r>
              <a:rPr lang="ru-RU" dirty="0"/>
              <a:t>в ГИС приложении</a:t>
            </a:r>
            <a:endParaRPr lang="en-US" dirty="0"/>
          </a:p>
          <a:p>
            <a:pPr lvl="1"/>
            <a:r>
              <a:rPr lang="ru-RU" dirty="0"/>
              <a:t>Загрузка в формате </a:t>
            </a:r>
            <a:r>
              <a:rPr lang="en-US" dirty="0"/>
              <a:t>SHP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8473" y="1922046"/>
            <a:ext cx="6423101" cy="4041024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26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/>
              <a:t>прототип: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Векторный блок базы данных ГГК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690689"/>
            <a:ext cx="3683857" cy="435133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Возможности:</a:t>
            </a:r>
          </a:p>
          <a:p>
            <a:pPr lvl="1"/>
            <a:r>
              <a:rPr lang="ru-RU" dirty="0"/>
              <a:t>Оформление</a:t>
            </a:r>
          </a:p>
          <a:p>
            <a:pPr lvl="1"/>
            <a:r>
              <a:rPr lang="ru-RU" b="1" dirty="0"/>
              <a:t>Расширенная информация по объекту из БД</a:t>
            </a:r>
          </a:p>
          <a:p>
            <a:pPr lvl="1"/>
            <a:r>
              <a:rPr lang="ru-RU" dirty="0"/>
              <a:t>Фильтры по формализованным параметрам</a:t>
            </a:r>
          </a:p>
          <a:p>
            <a:pPr lvl="1"/>
            <a:r>
              <a:rPr lang="ru-RU" dirty="0"/>
              <a:t>Подключение карт по </a:t>
            </a:r>
            <a:r>
              <a:rPr lang="en-US" dirty="0"/>
              <a:t>WMS </a:t>
            </a:r>
            <a:r>
              <a:rPr lang="ru-RU" dirty="0"/>
              <a:t>в ГИС приложении</a:t>
            </a:r>
            <a:endParaRPr lang="en-US" dirty="0"/>
          </a:p>
          <a:p>
            <a:pPr lvl="1"/>
            <a:r>
              <a:rPr lang="ru-RU" dirty="0"/>
              <a:t>Загрузка в формате </a:t>
            </a:r>
            <a:r>
              <a:rPr lang="en-US" dirty="0"/>
              <a:t>SHP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2911" y="795181"/>
            <a:ext cx="5829300" cy="5810250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64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/>
              <a:t>прототип: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Векторный блок базы данных ГГК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690689"/>
            <a:ext cx="3683857" cy="435133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Возможности:</a:t>
            </a:r>
          </a:p>
          <a:p>
            <a:pPr lvl="1"/>
            <a:r>
              <a:rPr lang="ru-RU" dirty="0"/>
              <a:t>Оформление</a:t>
            </a:r>
          </a:p>
          <a:p>
            <a:pPr lvl="1"/>
            <a:r>
              <a:rPr lang="ru-RU" dirty="0"/>
              <a:t>Расширенная информация по объекту из БД</a:t>
            </a:r>
          </a:p>
          <a:p>
            <a:pPr lvl="1"/>
            <a:r>
              <a:rPr lang="ru-RU" b="1" dirty="0"/>
              <a:t>Фильтры по формализованным параметрам</a:t>
            </a:r>
          </a:p>
          <a:p>
            <a:pPr lvl="1"/>
            <a:r>
              <a:rPr lang="ru-RU" dirty="0"/>
              <a:t>Подключение карт по </a:t>
            </a:r>
            <a:r>
              <a:rPr lang="en-US" dirty="0"/>
              <a:t>WMS </a:t>
            </a:r>
            <a:r>
              <a:rPr lang="ru-RU" dirty="0"/>
              <a:t>в ГИС приложении</a:t>
            </a:r>
            <a:endParaRPr lang="en-US" dirty="0"/>
          </a:p>
          <a:p>
            <a:pPr lvl="1"/>
            <a:r>
              <a:rPr lang="ru-RU" dirty="0"/>
              <a:t>Загрузка в формате </a:t>
            </a:r>
            <a:r>
              <a:rPr lang="en-US" dirty="0"/>
              <a:t>SHP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2959" y="1690689"/>
            <a:ext cx="6176281" cy="500779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Информационные ресурсы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3492088" cy="4351338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/>
              <a:t>Карта размещения объектов </a:t>
            </a:r>
            <a:r>
              <a:rPr lang="en-US" sz="1800" dirty="0" smtClean="0"/>
              <a:t>P3</a:t>
            </a:r>
          </a:p>
          <a:p>
            <a:r>
              <a:rPr lang="ru-RU" sz="1800" dirty="0" smtClean="0"/>
              <a:t>Геохронологический атлас-справочник</a:t>
            </a:r>
          </a:p>
          <a:p>
            <a:r>
              <a:rPr lang="ru-RU" sz="1800" dirty="0" smtClean="0"/>
              <a:t>Поисковый каталог ВГБ</a:t>
            </a:r>
          </a:p>
          <a:p>
            <a:r>
              <a:rPr lang="ru-RU" sz="1800" dirty="0" smtClean="0"/>
              <a:t>Поисковый каталог Геологических фондов</a:t>
            </a:r>
          </a:p>
          <a:p>
            <a:r>
              <a:rPr lang="ru-RU" sz="1800" dirty="0" smtClean="0"/>
              <a:t>Уникальные Геологические объекты России</a:t>
            </a:r>
          </a:p>
          <a:p>
            <a:r>
              <a:rPr lang="ru-RU" sz="1800" dirty="0" smtClean="0"/>
              <a:t>Нормативные документы</a:t>
            </a:r>
          </a:p>
          <a:p>
            <a:r>
              <a:rPr lang="ru-RU" sz="1800" dirty="0" smtClean="0"/>
              <a:t>Программы обеспечения ГГК</a:t>
            </a:r>
          </a:p>
          <a:p>
            <a:r>
              <a:rPr lang="ru-RU" sz="1800" dirty="0" smtClean="0"/>
              <a:t>Стратиграфическая шкала и схемы корреляции</a:t>
            </a:r>
          </a:p>
          <a:p>
            <a:r>
              <a:rPr lang="ru-RU" sz="1800" dirty="0" smtClean="0"/>
              <a:t>Цифровые топографические основы</a:t>
            </a:r>
          </a:p>
          <a:p>
            <a:endParaRPr lang="ru-RU" sz="1800" dirty="0" smtClean="0"/>
          </a:p>
          <a:p>
            <a:endParaRPr lang="en-US" sz="18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856266" y="1825625"/>
            <a:ext cx="34920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409954" y="1822450"/>
            <a:ext cx="3938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/>
              <a:t>Геолого-картографический </a:t>
            </a:r>
            <a:r>
              <a:rPr lang="ru-RU" sz="1800" b="1" dirty="0" smtClean="0"/>
              <a:t>ресурс</a:t>
            </a:r>
          </a:p>
          <a:p>
            <a:pPr marL="0" indent="0">
              <a:buNone/>
            </a:pPr>
            <a:endParaRPr lang="ru-RU" sz="1800" dirty="0" smtClean="0"/>
          </a:p>
          <a:p>
            <a:r>
              <a:rPr lang="ru-RU" sz="1800" dirty="0" smtClean="0"/>
              <a:t>Растровая база ГГК (2 </a:t>
            </a:r>
            <a:r>
              <a:rPr lang="ru-RU" sz="1800" dirty="0" err="1" smtClean="0"/>
              <a:t>шт</a:t>
            </a:r>
            <a:r>
              <a:rPr lang="ru-RU" sz="1800" dirty="0" smtClean="0"/>
              <a:t>)</a:t>
            </a:r>
          </a:p>
          <a:p>
            <a:r>
              <a:rPr lang="ru-RU" sz="1800" dirty="0" smtClean="0"/>
              <a:t>ГИС-пакеты</a:t>
            </a:r>
          </a:p>
          <a:p>
            <a:r>
              <a:rPr lang="ru-RU" sz="1800" dirty="0" smtClean="0"/>
              <a:t>Обзорные мелкомасштабные растровые карты</a:t>
            </a:r>
          </a:p>
          <a:p>
            <a:r>
              <a:rPr lang="ru-RU" sz="1800" dirty="0" smtClean="0"/>
              <a:t>Цифровой Каталог ГГК</a:t>
            </a:r>
          </a:p>
          <a:p>
            <a:pPr lvl="1"/>
            <a:r>
              <a:rPr lang="ru-RU" sz="1800" dirty="0" smtClean="0"/>
              <a:t>ГГК-1000/3</a:t>
            </a:r>
          </a:p>
          <a:p>
            <a:pPr lvl="1"/>
            <a:r>
              <a:rPr lang="ru-RU" sz="1800" dirty="0" smtClean="0"/>
              <a:t>ГГК-200/2</a:t>
            </a:r>
          </a:p>
          <a:p>
            <a:r>
              <a:rPr lang="ru-RU" sz="1800" dirty="0" smtClean="0"/>
              <a:t>Изученность территории РФ</a:t>
            </a:r>
          </a:p>
          <a:p>
            <a:pPr lvl="1"/>
            <a:r>
              <a:rPr lang="ru-RU" sz="1800" dirty="0" smtClean="0"/>
              <a:t>Растровые карты</a:t>
            </a:r>
          </a:p>
          <a:p>
            <a:pPr lvl="1"/>
            <a:r>
              <a:rPr lang="ru-RU" sz="1800" dirty="0" smtClean="0"/>
              <a:t>Информационная система</a:t>
            </a:r>
          </a:p>
          <a:p>
            <a:endParaRPr lang="en-US" sz="18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50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/>
              <a:t>прототип: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Векторный блок базы данных ГГК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690689"/>
            <a:ext cx="3683857" cy="435133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Возможности:</a:t>
            </a:r>
          </a:p>
          <a:p>
            <a:pPr lvl="1"/>
            <a:r>
              <a:rPr lang="ru-RU" dirty="0"/>
              <a:t>Оформление</a:t>
            </a:r>
          </a:p>
          <a:p>
            <a:pPr lvl="1"/>
            <a:r>
              <a:rPr lang="ru-RU" dirty="0"/>
              <a:t>Расширенная информация по объекту из БД</a:t>
            </a:r>
          </a:p>
          <a:p>
            <a:pPr lvl="1"/>
            <a:r>
              <a:rPr lang="ru-RU" b="1" dirty="0"/>
              <a:t>Фильтры по формализованным параметрам</a:t>
            </a:r>
          </a:p>
          <a:p>
            <a:pPr lvl="1"/>
            <a:r>
              <a:rPr lang="ru-RU" dirty="0"/>
              <a:t>Подключение карт по </a:t>
            </a:r>
            <a:r>
              <a:rPr lang="en-US" dirty="0"/>
              <a:t>WMS </a:t>
            </a:r>
            <a:r>
              <a:rPr lang="ru-RU" dirty="0"/>
              <a:t>в ГИС приложении</a:t>
            </a:r>
            <a:endParaRPr lang="en-US" dirty="0"/>
          </a:p>
          <a:p>
            <a:pPr lvl="1"/>
            <a:r>
              <a:rPr lang="ru-RU" dirty="0"/>
              <a:t>Загрузка в формате </a:t>
            </a:r>
            <a:r>
              <a:rPr lang="en-US" dirty="0"/>
              <a:t>SHP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5880" y="1690689"/>
            <a:ext cx="7139374" cy="4491659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85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/>
              <a:t>прототип: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Векторный блок базы данных ГГК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690689"/>
            <a:ext cx="3683857" cy="435133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Возможности:</a:t>
            </a:r>
          </a:p>
          <a:p>
            <a:pPr lvl="1"/>
            <a:r>
              <a:rPr lang="ru-RU" dirty="0"/>
              <a:t>Оформление</a:t>
            </a:r>
          </a:p>
          <a:p>
            <a:pPr lvl="1"/>
            <a:r>
              <a:rPr lang="ru-RU" dirty="0"/>
              <a:t>Расширенная информация по объекту из БД</a:t>
            </a:r>
          </a:p>
          <a:p>
            <a:pPr lvl="1"/>
            <a:r>
              <a:rPr lang="ru-RU" dirty="0"/>
              <a:t>Фильтры по формализованным параметрам</a:t>
            </a:r>
          </a:p>
          <a:p>
            <a:pPr lvl="1"/>
            <a:r>
              <a:rPr lang="ru-RU" b="1" dirty="0"/>
              <a:t>Подключение карт по </a:t>
            </a:r>
            <a:r>
              <a:rPr lang="en-US" b="1" dirty="0"/>
              <a:t>WMS </a:t>
            </a:r>
            <a:r>
              <a:rPr lang="ru-RU" b="1" dirty="0"/>
              <a:t>в ГИС приложении</a:t>
            </a:r>
            <a:endParaRPr lang="en-US" b="1" dirty="0"/>
          </a:p>
          <a:p>
            <a:pPr lvl="1"/>
            <a:r>
              <a:rPr lang="ru-RU" dirty="0"/>
              <a:t>Загрузка в формате </a:t>
            </a:r>
            <a:r>
              <a:rPr lang="en-US" dirty="0"/>
              <a:t>SHP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981" y="1576387"/>
            <a:ext cx="3086100" cy="37052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4280" y="1576387"/>
            <a:ext cx="2881070" cy="31742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697793"/>
            <a:ext cx="4207939" cy="2891779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77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25246"/>
            <a:ext cx="7886700" cy="1325563"/>
          </a:xfrm>
        </p:spPr>
        <p:txBody>
          <a:bodyPr/>
          <a:lstStyle/>
          <a:p>
            <a:pPr algn="ctr"/>
            <a:r>
              <a:rPr lang="ru-RU" dirty="0" smtClean="0"/>
              <a:t>Спасибо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771900"/>
            <a:ext cx="7886700" cy="1718072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dirty="0" smtClean="0">
                <a:hlinkClick r:id="rId3"/>
              </a:rPr>
              <a:t>georesource@vsegei.ru</a:t>
            </a: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электронный адрес, на который вы можете присылать свои вопросы касающиеся информационных ресурсов ВСЕГЕИ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16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Карта размещения перспективных объектов</a:t>
            </a:r>
            <a:r>
              <a:rPr lang="en-US" dirty="0" smtClean="0"/>
              <a:t> P3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994" y="2226469"/>
            <a:ext cx="3140243" cy="326350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Интерактивная карта</a:t>
            </a:r>
          </a:p>
          <a:p>
            <a:r>
              <a:rPr lang="ru-RU" dirty="0" smtClean="0"/>
              <a:t>Отображаются полигоны или </a:t>
            </a:r>
            <a:r>
              <a:rPr lang="ru-RU" dirty="0" err="1" smtClean="0"/>
              <a:t>центроиды</a:t>
            </a:r>
            <a:endParaRPr lang="ru-RU" dirty="0" smtClean="0"/>
          </a:p>
          <a:p>
            <a:r>
              <a:rPr lang="ru-RU" dirty="0" smtClean="0"/>
              <a:t>Паспорта перспективных объектов</a:t>
            </a:r>
          </a:p>
          <a:p>
            <a:r>
              <a:rPr lang="ru-RU" dirty="0" smtClean="0"/>
              <a:t>Для получения детальной информации нужно авторизоваться</a:t>
            </a:r>
          </a:p>
          <a:p>
            <a:r>
              <a:rPr lang="ru-RU" dirty="0" smtClean="0"/>
              <a:t>Доступен поиск по атрибутам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5383" y="2616887"/>
            <a:ext cx="4821448" cy="30407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2970" y="4840727"/>
            <a:ext cx="3218059" cy="17431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7730" y="1814473"/>
            <a:ext cx="3149369" cy="1705908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40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Информационные ресурсы ВГБ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226469"/>
            <a:ext cx="3270250" cy="326350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Поиск по электронному каталогу</a:t>
            </a:r>
          </a:p>
          <a:p>
            <a:r>
              <a:rPr lang="ru-RU" dirty="0" smtClean="0"/>
              <a:t>Каталоги геологических фондов</a:t>
            </a:r>
          </a:p>
          <a:p>
            <a:r>
              <a:rPr lang="ru-RU" dirty="0" smtClean="0"/>
              <a:t>Новые поступления</a:t>
            </a:r>
          </a:p>
          <a:p>
            <a:r>
              <a:rPr lang="ru-RU" dirty="0" smtClean="0"/>
              <a:t>Предстоящие выставки</a:t>
            </a:r>
          </a:p>
          <a:p>
            <a:r>
              <a:rPr lang="ru-RU" dirty="0" smtClean="0"/>
              <a:t>Полезные ссылки</a:t>
            </a:r>
          </a:p>
          <a:p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922" y="1779748"/>
            <a:ext cx="4939428" cy="32265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5052" y="3858221"/>
            <a:ext cx="2964628" cy="2273807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05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«Резервный фонд геологических карт </a:t>
            </a:r>
            <a:r>
              <a:rPr lang="ru-RU" dirty="0" err="1" smtClean="0"/>
              <a:t>Роснедра</a:t>
            </a:r>
            <a:r>
              <a:rPr lang="ru-RU" dirty="0" smtClean="0"/>
              <a:t>»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1" y="2226469"/>
            <a:ext cx="2635250" cy="326350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Быстрый поиск по каталогам геологических фондов ВСЕГЕИ</a:t>
            </a:r>
          </a:p>
          <a:p>
            <a:r>
              <a:rPr lang="ru-RU" dirty="0" smtClean="0"/>
              <a:t>Найденные карты можно запросить в </a:t>
            </a:r>
            <a:r>
              <a:rPr lang="ru-RU" dirty="0" err="1" smtClean="0"/>
              <a:t>геолфондах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8598" y="2368551"/>
            <a:ext cx="4668605" cy="3338860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08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Геохронологический атлас-справочник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1" y="2226469"/>
            <a:ext cx="3282950" cy="326350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Интерактивная карта с точками отбора образцов</a:t>
            </a:r>
          </a:p>
          <a:p>
            <a:r>
              <a:rPr lang="ru-RU" dirty="0" smtClean="0"/>
              <a:t>В качестве подложки – ГГК-2500</a:t>
            </a:r>
          </a:p>
          <a:p>
            <a:r>
              <a:rPr lang="ru-RU" dirty="0" smtClean="0"/>
              <a:t>поиск по набору параметров</a:t>
            </a:r>
          </a:p>
          <a:p>
            <a:r>
              <a:rPr lang="ru-RU" dirty="0" smtClean="0"/>
              <a:t>Скачивание приложенных файлов</a:t>
            </a:r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501" y="2779113"/>
            <a:ext cx="4149920" cy="27108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0676" y="4257861"/>
            <a:ext cx="2943167" cy="2327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0676" y="1779763"/>
            <a:ext cx="3059708" cy="1998699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31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Ежегодный геохронологический бюллетень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226469"/>
            <a:ext cx="3242865" cy="326350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Данные определения возраста сгруппированы по году выполнения</a:t>
            </a:r>
          </a:p>
          <a:p>
            <a:r>
              <a:rPr lang="ru-RU" dirty="0" smtClean="0"/>
              <a:t>Есть возможность поиска по параметрам</a:t>
            </a:r>
          </a:p>
          <a:p>
            <a:r>
              <a:rPr lang="ru-RU" dirty="0" smtClean="0"/>
              <a:t>Приложены дополнительные файлы</a:t>
            </a:r>
          </a:p>
          <a:p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7500" y="2125266"/>
            <a:ext cx="4760516" cy="31097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1929" y="4032544"/>
            <a:ext cx="3413455" cy="22297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2480" y="1472094"/>
            <a:ext cx="2645536" cy="2208032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93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Уникальные геологические объекты России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6919" y="2135442"/>
            <a:ext cx="3300844" cy="420820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информация о</a:t>
            </a:r>
            <a:r>
              <a:rPr lang="ru-RU" b="1" dirty="0"/>
              <a:t> </a:t>
            </a:r>
            <a:r>
              <a:rPr lang="ru-RU" dirty="0"/>
              <a:t>геологических памятниках природы </a:t>
            </a:r>
            <a:r>
              <a:rPr lang="ru-RU" dirty="0" smtClean="0"/>
              <a:t>России</a:t>
            </a:r>
          </a:p>
          <a:p>
            <a:r>
              <a:rPr lang="ru-RU" dirty="0" smtClean="0"/>
              <a:t>почти </a:t>
            </a:r>
            <a:r>
              <a:rPr lang="ru-RU" b="1" dirty="0"/>
              <a:t>3000</a:t>
            </a:r>
            <a:r>
              <a:rPr lang="ru-RU" dirty="0"/>
              <a:t> уникальных </a:t>
            </a:r>
            <a:r>
              <a:rPr lang="ru-RU" dirty="0" smtClean="0"/>
              <a:t>геологических объектов</a:t>
            </a:r>
          </a:p>
          <a:p>
            <a:r>
              <a:rPr lang="ru-RU" dirty="0" smtClean="0"/>
              <a:t>По каждому природному объекту можно получить краткое описание, копии правоустанавливающих документов</a:t>
            </a:r>
          </a:p>
          <a:p>
            <a:r>
              <a:rPr lang="ru-RU" dirty="0" smtClean="0"/>
              <a:t>Описания </a:t>
            </a:r>
            <a:r>
              <a:rPr lang="ru-RU" dirty="0"/>
              <a:t>возможных геологических экскурсий, маршруты </a:t>
            </a:r>
            <a:r>
              <a:rPr lang="ru-RU" dirty="0" smtClean="0"/>
              <a:t>подъезда</a:t>
            </a:r>
          </a:p>
          <a:p>
            <a:r>
              <a:rPr lang="ru-RU" dirty="0" smtClean="0"/>
              <a:t>Многие описания дополнены фотографиями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3996" y="1977628"/>
            <a:ext cx="3376362" cy="23906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7763" y="4054293"/>
            <a:ext cx="3132647" cy="20291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7621" y="4551257"/>
            <a:ext cx="2566290" cy="16622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9731" y="2391274"/>
            <a:ext cx="2850884" cy="184662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6F0E-95FF-410C-A1AA-4C0F954702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7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9276</TotalTime>
  <Words>2782</Words>
  <Application>Microsoft Office PowerPoint</Application>
  <PresentationFormat>Экран (4:3)</PresentationFormat>
  <Paragraphs>392</Paragraphs>
  <Slides>32</Slides>
  <Notes>32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Тема Office</vt:lpstr>
      <vt:lpstr>Информационные системы ФГБУ ВСЕГЕИ в области региональной геологии</vt:lpstr>
      <vt:lpstr>Информационные ресурсы</vt:lpstr>
      <vt:lpstr>Информационные ресурсы</vt:lpstr>
      <vt:lpstr>Карта размещения перспективных объектов P3</vt:lpstr>
      <vt:lpstr>Информационные ресурсы ВГБ</vt:lpstr>
      <vt:lpstr>«Резервный фонд геологических карт Роснедра»</vt:lpstr>
      <vt:lpstr>Геохронологический атлас-справочник</vt:lpstr>
      <vt:lpstr>Ежегодный геохронологический бюллетень</vt:lpstr>
      <vt:lpstr>Уникальные геологические объекты России</vt:lpstr>
      <vt:lpstr>Справочники-определители, словари</vt:lpstr>
      <vt:lpstr>Нормативно-методические документы и программы для компьютерного обеспечения работ ГК-200 и ГК-1000</vt:lpstr>
      <vt:lpstr>Общая стратиграфическая (геохронологическая) шкала фанерозоя и докембрия</vt:lpstr>
      <vt:lpstr>Геолого-картографический ресурс по региональной геологии</vt:lpstr>
      <vt:lpstr>База данных Государственных геологических карт</vt:lpstr>
      <vt:lpstr>База данных Государственных геологических карт</vt:lpstr>
      <vt:lpstr>Государственная геологическая карта России</vt:lpstr>
      <vt:lpstr>Сводное и обзорное геологическое картографирование территории РФ</vt:lpstr>
      <vt:lpstr>Цифровой каталог Государственных геологических карт </vt:lpstr>
      <vt:lpstr>Прототип веб публикаций ГГК</vt:lpstr>
      <vt:lpstr>ГИС-пакеты оперативной геологической информации</vt:lpstr>
      <vt:lpstr>Изученность территории Российской Федерации и ее континентального шельфа</vt:lpstr>
      <vt:lpstr>Информационно-аналитическая система «Региональные геологические работы»</vt:lpstr>
      <vt:lpstr>Информационно-аналитическая система «Региональные геологические работы»</vt:lpstr>
      <vt:lpstr>Внутренние информационные ресурсы</vt:lpstr>
      <vt:lpstr>прототип: Векторный блок базы данных ГГК</vt:lpstr>
      <vt:lpstr>прототип: Векторный блок базы данных ГГК</vt:lpstr>
      <vt:lpstr>прототип: Векторный блок базы данных ГГК</vt:lpstr>
      <vt:lpstr>прототип: Векторный блок базы данных ГГК</vt:lpstr>
      <vt:lpstr>прототип: Векторный блок базы данных ГГК</vt:lpstr>
      <vt:lpstr>прототип: Векторный блок базы данных ГГК</vt:lpstr>
      <vt:lpstr>прототип: Векторный блок базы данных ГГК</vt:lpstr>
      <vt:lpstr>Спасибо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Информационные системы ФГБУ ВСЕГЕИ в области региональной геологии</dc:title>
  <dc:creator>Коваленко Евгений Александрович</dc:creator>
  <cp:lastModifiedBy>Уч. запись ЗУС</cp:lastModifiedBy>
  <cp:revision>103</cp:revision>
  <dcterms:created xsi:type="dcterms:W3CDTF">2017-02-22T15:32:49Z</dcterms:created>
  <dcterms:modified xsi:type="dcterms:W3CDTF">2017-04-21T06:35:01Z</dcterms:modified>
</cp:coreProperties>
</file>