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8" r:id="rId2"/>
    <p:sldId id="340" r:id="rId3"/>
    <p:sldId id="334" r:id="rId4"/>
    <p:sldId id="323" r:id="rId5"/>
    <p:sldId id="324" r:id="rId6"/>
    <p:sldId id="325" r:id="rId7"/>
    <p:sldId id="344" r:id="rId8"/>
    <p:sldId id="328" r:id="rId9"/>
    <p:sldId id="329" r:id="rId10"/>
    <p:sldId id="330" r:id="rId11"/>
    <p:sldId id="331" r:id="rId12"/>
    <p:sldId id="341" r:id="rId13"/>
    <p:sldId id="335" r:id="rId14"/>
    <p:sldId id="336" r:id="rId15"/>
    <p:sldId id="337" r:id="rId16"/>
    <p:sldId id="338" r:id="rId17"/>
    <p:sldId id="339" r:id="rId18"/>
    <p:sldId id="343" r:id="rId19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69636"/>
    <a:srgbClr val="FF9E01"/>
    <a:srgbClr val="66CCFF"/>
    <a:srgbClr val="FF0000"/>
    <a:srgbClr val="FF8181"/>
    <a:srgbClr val="FF4747"/>
    <a:srgbClr val="9999FF"/>
    <a:srgbClr val="333333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89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Лист1!$B$9</c:f>
              <c:strCache>
                <c:ptCount val="1"/>
                <c:pt idx="0">
                  <c:v>Возвращено на доработку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ln>
                      <a:noFill/>
                    </a:ln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Лист1!$C$7:$T$8</c:f>
              <c:multiLvlStrCache>
                <c:ptCount val="18"/>
                <c:lvl>
                  <c:pt idx="0">
                    <c:v>ГК-1000/3</c:v>
                  </c:pt>
                  <c:pt idx="1">
                    <c:v>ГК-200/2</c:v>
                  </c:pt>
                  <c:pt idx="2">
                    <c:v>ГК-1000/3</c:v>
                  </c:pt>
                  <c:pt idx="3">
                    <c:v>ГК-200/2</c:v>
                  </c:pt>
                  <c:pt idx="4">
                    <c:v>ГК-1000/3</c:v>
                  </c:pt>
                  <c:pt idx="5">
                    <c:v>ГК-200/2</c:v>
                  </c:pt>
                  <c:pt idx="6">
                    <c:v>ГК-1000/3</c:v>
                  </c:pt>
                  <c:pt idx="7">
                    <c:v>ГК-200/2</c:v>
                  </c:pt>
                  <c:pt idx="8">
                    <c:v>ГК-1000/3</c:v>
                  </c:pt>
                  <c:pt idx="9">
                    <c:v>ГК-200/2</c:v>
                  </c:pt>
                  <c:pt idx="10">
                    <c:v>ГК-1000/3</c:v>
                  </c:pt>
                  <c:pt idx="11">
                    <c:v>ГК-200/2</c:v>
                  </c:pt>
                  <c:pt idx="12">
                    <c:v>ГК-1000/3</c:v>
                  </c:pt>
                  <c:pt idx="13">
                    <c:v>ГК-200/2</c:v>
                  </c:pt>
                  <c:pt idx="14">
                    <c:v>ГК-1000/3</c:v>
                  </c:pt>
                  <c:pt idx="15">
                    <c:v>ГК-200/2</c:v>
                  </c:pt>
                  <c:pt idx="16">
                    <c:v>ГК-1000/3</c:v>
                  </c:pt>
                  <c:pt idx="17">
                    <c:v>ГК-200/2</c:v>
                  </c:pt>
                </c:lvl>
                <c:lvl>
                  <c:pt idx="0">
                    <c:v>2010</c:v>
                  </c:pt>
                  <c:pt idx="2">
                    <c:v>2011</c:v>
                  </c:pt>
                  <c:pt idx="4">
                    <c:v>2012</c:v>
                  </c:pt>
                  <c:pt idx="6">
                    <c:v>2013</c:v>
                  </c:pt>
                  <c:pt idx="8">
                    <c:v>2014</c:v>
                  </c:pt>
                  <c:pt idx="10">
                    <c:v>2015</c:v>
                  </c:pt>
                  <c:pt idx="12">
                    <c:v>2016</c:v>
                  </c:pt>
                  <c:pt idx="14">
                    <c:v>2017</c:v>
                  </c:pt>
                  <c:pt idx="16">
                    <c:v>2018</c:v>
                  </c:pt>
                </c:lvl>
              </c:multiLvlStrCache>
            </c:multiLvlStrRef>
          </c:cat>
          <c:val>
            <c:numRef>
              <c:f>Лист1!$C$9:$T$9</c:f>
              <c:numCache>
                <c:formatCode>General</c:formatCode>
                <c:ptCount val="18"/>
                <c:pt idx="0">
                  <c:v>2</c:v>
                </c:pt>
                <c:pt idx="1">
                  <c:v>4</c:v>
                </c:pt>
                <c:pt idx="3">
                  <c:v>2</c:v>
                </c:pt>
                <c:pt idx="4">
                  <c:v>3</c:v>
                </c:pt>
                <c:pt idx="5">
                  <c:v>7</c:v>
                </c:pt>
                <c:pt idx="6">
                  <c:v>4</c:v>
                </c:pt>
                <c:pt idx="7">
                  <c:v>5</c:v>
                </c:pt>
                <c:pt idx="8">
                  <c:v>2</c:v>
                </c:pt>
                <c:pt idx="9">
                  <c:v>1</c:v>
                </c:pt>
                <c:pt idx="10">
                  <c:v>3</c:v>
                </c:pt>
                <c:pt idx="11">
                  <c:v>2</c:v>
                </c:pt>
                <c:pt idx="12">
                  <c:v>1</c:v>
                </c:pt>
                <c:pt idx="13">
                  <c:v>2</c:v>
                </c:pt>
                <c:pt idx="15">
                  <c:v>9</c:v>
                </c:pt>
                <c:pt idx="16">
                  <c:v>2</c:v>
                </c:pt>
                <c:pt idx="17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Лист1!$B$10</c:f>
              <c:strCache>
                <c:ptCount val="1"/>
                <c:pt idx="0">
                  <c:v>Принято с повторного рассмотрения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ln>
                      <a:noFill/>
                    </a:ln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Лист1!$C$7:$T$8</c:f>
              <c:multiLvlStrCache>
                <c:ptCount val="18"/>
                <c:lvl>
                  <c:pt idx="0">
                    <c:v>ГК-1000/3</c:v>
                  </c:pt>
                  <c:pt idx="1">
                    <c:v>ГК-200/2</c:v>
                  </c:pt>
                  <c:pt idx="2">
                    <c:v>ГК-1000/3</c:v>
                  </c:pt>
                  <c:pt idx="3">
                    <c:v>ГК-200/2</c:v>
                  </c:pt>
                  <c:pt idx="4">
                    <c:v>ГК-1000/3</c:v>
                  </c:pt>
                  <c:pt idx="5">
                    <c:v>ГК-200/2</c:v>
                  </c:pt>
                  <c:pt idx="6">
                    <c:v>ГК-1000/3</c:v>
                  </c:pt>
                  <c:pt idx="7">
                    <c:v>ГК-200/2</c:v>
                  </c:pt>
                  <c:pt idx="8">
                    <c:v>ГК-1000/3</c:v>
                  </c:pt>
                  <c:pt idx="9">
                    <c:v>ГК-200/2</c:v>
                  </c:pt>
                  <c:pt idx="10">
                    <c:v>ГК-1000/3</c:v>
                  </c:pt>
                  <c:pt idx="11">
                    <c:v>ГК-200/2</c:v>
                  </c:pt>
                  <c:pt idx="12">
                    <c:v>ГК-1000/3</c:v>
                  </c:pt>
                  <c:pt idx="13">
                    <c:v>ГК-200/2</c:v>
                  </c:pt>
                  <c:pt idx="14">
                    <c:v>ГК-1000/3</c:v>
                  </c:pt>
                  <c:pt idx="15">
                    <c:v>ГК-200/2</c:v>
                  </c:pt>
                  <c:pt idx="16">
                    <c:v>ГК-1000/3</c:v>
                  </c:pt>
                  <c:pt idx="17">
                    <c:v>ГК-200/2</c:v>
                  </c:pt>
                </c:lvl>
                <c:lvl>
                  <c:pt idx="0">
                    <c:v>2010</c:v>
                  </c:pt>
                  <c:pt idx="2">
                    <c:v>2011</c:v>
                  </c:pt>
                  <c:pt idx="4">
                    <c:v>2012</c:v>
                  </c:pt>
                  <c:pt idx="6">
                    <c:v>2013</c:v>
                  </c:pt>
                  <c:pt idx="8">
                    <c:v>2014</c:v>
                  </c:pt>
                  <c:pt idx="10">
                    <c:v>2015</c:v>
                  </c:pt>
                  <c:pt idx="12">
                    <c:v>2016</c:v>
                  </c:pt>
                  <c:pt idx="14">
                    <c:v>2017</c:v>
                  </c:pt>
                  <c:pt idx="16">
                    <c:v>2018</c:v>
                  </c:pt>
                </c:lvl>
              </c:multiLvlStrCache>
            </c:multiLvlStrRef>
          </c:cat>
          <c:val>
            <c:numRef>
              <c:f>Лист1!$C$10:$T$10</c:f>
              <c:numCache>
                <c:formatCode>General</c:formatCode>
                <c:ptCount val="18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4</c:v>
                </c:pt>
                <c:pt idx="4">
                  <c:v>1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9">
                  <c:v>4</c:v>
                </c:pt>
                <c:pt idx="10">
                  <c:v>5</c:v>
                </c:pt>
                <c:pt idx="11">
                  <c:v>1</c:v>
                </c:pt>
                <c:pt idx="13">
                  <c:v>3</c:v>
                </c:pt>
                <c:pt idx="14">
                  <c:v>1</c:v>
                </c:pt>
                <c:pt idx="15">
                  <c:v>2</c:v>
                </c:pt>
                <c:pt idx="17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Лист1!$B$11</c:f>
              <c:strCache>
                <c:ptCount val="1"/>
                <c:pt idx="0">
                  <c:v>Принято с первичного рассмотрения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ln>
                      <a:noFill/>
                    </a:ln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Лист1!$C$7:$T$8</c:f>
              <c:multiLvlStrCache>
                <c:ptCount val="18"/>
                <c:lvl>
                  <c:pt idx="0">
                    <c:v>ГК-1000/3</c:v>
                  </c:pt>
                  <c:pt idx="1">
                    <c:v>ГК-200/2</c:v>
                  </c:pt>
                  <c:pt idx="2">
                    <c:v>ГК-1000/3</c:v>
                  </c:pt>
                  <c:pt idx="3">
                    <c:v>ГК-200/2</c:v>
                  </c:pt>
                  <c:pt idx="4">
                    <c:v>ГК-1000/3</c:v>
                  </c:pt>
                  <c:pt idx="5">
                    <c:v>ГК-200/2</c:v>
                  </c:pt>
                  <c:pt idx="6">
                    <c:v>ГК-1000/3</c:v>
                  </c:pt>
                  <c:pt idx="7">
                    <c:v>ГК-200/2</c:v>
                  </c:pt>
                  <c:pt idx="8">
                    <c:v>ГК-1000/3</c:v>
                  </c:pt>
                  <c:pt idx="9">
                    <c:v>ГК-200/2</c:v>
                  </c:pt>
                  <c:pt idx="10">
                    <c:v>ГК-1000/3</c:v>
                  </c:pt>
                  <c:pt idx="11">
                    <c:v>ГК-200/2</c:v>
                  </c:pt>
                  <c:pt idx="12">
                    <c:v>ГК-1000/3</c:v>
                  </c:pt>
                  <c:pt idx="13">
                    <c:v>ГК-200/2</c:v>
                  </c:pt>
                  <c:pt idx="14">
                    <c:v>ГК-1000/3</c:v>
                  </c:pt>
                  <c:pt idx="15">
                    <c:v>ГК-200/2</c:v>
                  </c:pt>
                  <c:pt idx="16">
                    <c:v>ГК-1000/3</c:v>
                  </c:pt>
                  <c:pt idx="17">
                    <c:v>ГК-200/2</c:v>
                  </c:pt>
                </c:lvl>
                <c:lvl>
                  <c:pt idx="0">
                    <c:v>2010</c:v>
                  </c:pt>
                  <c:pt idx="2">
                    <c:v>2011</c:v>
                  </c:pt>
                  <c:pt idx="4">
                    <c:v>2012</c:v>
                  </c:pt>
                  <c:pt idx="6">
                    <c:v>2013</c:v>
                  </c:pt>
                  <c:pt idx="8">
                    <c:v>2014</c:v>
                  </c:pt>
                  <c:pt idx="10">
                    <c:v>2015</c:v>
                  </c:pt>
                  <c:pt idx="12">
                    <c:v>2016</c:v>
                  </c:pt>
                  <c:pt idx="14">
                    <c:v>2017</c:v>
                  </c:pt>
                  <c:pt idx="16">
                    <c:v>2018</c:v>
                  </c:pt>
                </c:lvl>
              </c:multiLvlStrCache>
            </c:multiLvlStrRef>
          </c:cat>
          <c:val>
            <c:numRef>
              <c:f>Лист1!$C$11:$T$11</c:f>
              <c:numCache>
                <c:formatCode>General</c:formatCode>
                <c:ptCount val="18"/>
                <c:pt idx="0">
                  <c:v>6</c:v>
                </c:pt>
                <c:pt idx="1">
                  <c:v>13</c:v>
                </c:pt>
                <c:pt idx="2">
                  <c:v>4</c:v>
                </c:pt>
                <c:pt idx="3">
                  <c:v>8</c:v>
                </c:pt>
                <c:pt idx="4">
                  <c:v>6</c:v>
                </c:pt>
                <c:pt idx="5">
                  <c:v>15</c:v>
                </c:pt>
                <c:pt idx="6">
                  <c:v>3</c:v>
                </c:pt>
                <c:pt idx="7">
                  <c:v>10</c:v>
                </c:pt>
                <c:pt idx="8">
                  <c:v>16</c:v>
                </c:pt>
                <c:pt idx="9">
                  <c:v>13</c:v>
                </c:pt>
                <c:pt idx="10">
                  <c:v>7</c:v>
                </c:pt>
                <c:pt idx="11">
                  <c:v>25</c:v>
                </c:pt>
                <c:pt idx="12">
                  <c:v>7</c:v>
                </c:pt>
                <c:pt idx="13">
                  <c:v>21</c:v>
                </c:pt>
                <c:pt idx="14">
                  <c:v>9</c:v>
                </c:pt>
                <c:pt idx="15">
                  <c:v>40</c:v>
                </c:pt>
                <c:pt idx="16">
                  <c:v>13</c:v>
                </c:pt>
                <c:pt idx="17">
                  <c:v>20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6177720"/>
        <c:axId val="216178112"/>
      </c:barChart>
      <c:catAx>
        <c:axId val="216177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ln>
                  <a:noFill/>
                </a:ln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6178112"/>
        <c:crosses val="autoZero"/>
        <c:auto val="1"/>
        <c:lblAlgn val="ctr"/>
        <c:lblOffset val="100"/>
        <c:noMultiLvlLbl val="0"/>
      </c:catAx>
      <c:valAx>
        <c:axId val="21617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ln>
                      <a:noFill/>
                    </a:ln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Количество номенклатурных листов</a:t>
                </a:r>
              </a:p>
              <a:p>
                <a:pPr>
                  <a:defRPr/>
                </a:pPr>
                <a:endParaRPr lang="ru-RU"/>
              </a:p>
            </c:rich>
          </c:tx>
          <c:layout>
            <c:manualLayout>
              <c:xMode val="edge"/>
              <c:yMode val="edge"/>
              <c:x val="2.5000000000000001E-2"/>
              <c:y val="0.258241834354039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ln>
                    <a:noFill/>
                  </a:ln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ln>
                  <a:noFill/>
                </a:ln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6177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ln>
                <a:noFill/>
              </a:ln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b="1">
          <a:ln>
            <a:noFill/>
          </a:ln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873" cy="4967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08" tIns="46104" rIns="92208" bIns="4610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197" y="1"/>
            <a:ext cx="2945873" cy="4967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08" tIns="46104" rIns="92208" bIns="4610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47" y="4716547"/>
            <a:ext cx="5438783" cy="44673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08" tIns="46104" rIns="92208" bIns="461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898"/>
            <a:ext cx="2945873" cy="4967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08" tIns="46104" rIns="92208" bIns="4610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197" y="9429898"/>
            <a:ext cx="2945873" cy="4967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08" tIns="46104" rIns="92208" bIns="4610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B6DE59B-36BF-4806-AADB-7F933071A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770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98588" y="1149350"/>
            <a:ext cx="4141787" cy="31051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Сводный график рассмотренной в НРС Роснедра основной геолого-картографической продукции за период 2013-2018 гг.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2AFE9-A41E-406F-97FE-645D8D90BC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45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98588" y="1149350"/>
            <a:ext cx="4141787" cy="31051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0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Прохождение комплектов листов ГК-1000/3 и -200/2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2AFE9-A41E-406F-97FE-645D8D90BC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07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2AFE9-A41E-406F-97FE-645D8D90BC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54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2AFE9-A41E-406F-97FE-645D8D90BC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04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191" indent="-2881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601" indent="-23052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642" indent="-23052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682" indent="-23052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5723" indent="-230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6763" indent="-230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804" indent="-230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8844" indent="-230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9D54BC-E44D-458D-82E2-4EAC2B63F709}" type="slidenum">
              <a:rPr lang="ru-RU" altLang="ru-RU" smtClean="0"/>
              <a:pPr>
                <a:spcBef>
                  <a:spcPct val="0"/>
                </a:spcBef>
              </a:pPr>
              <a:t>12</a:t>
            </a:fld>
            <a:endParaRPr lang="ru-RU" altLang="ru-RU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044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6DE59B-36BF-4806-AADB-7F933071A5E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71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2019 г </a:t>
            </a:r>
            <a:r>
              <a:rPr lang="ru-RU" dirty="0" err="1" smtClean="0"/>
              <a:t>актулизированы</a:t>
            </a:r>
            <a:r>
              <a:rPr lang="ru-RU" baseline="0" dirty="0" smtClean="0"/>
              <a:t> и переизданы Единые требования к ЕЦМ, Цифровое издание и составление сопровождающих баз данных регламентируется принятыми еще в 2015 г. методическими рекомендации. И надо сказать в этом </a:t>
            </a:r>
            <a:r>
              <a:rPr lang="ru-RU" baseline="0" dirty="0" err="1" smtClean="0"/>
              <a:t>напрвлении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достугнуты</a:t>
            </a:r>
            <a:r>
              <a:rPr lang="ru-RU" baseline="0" dirty="0" smtClean="0"/>
              <a:t> существенные результаты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6DE59B-36BF-4806-AADB-7F933071A5E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50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E89CE-CA70-433E-8E40-34A4C3408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28561-1258-4850-8964-526D79AD7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DAE4-1362-4929-AFAD-2AB670AA1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 userDrawn="1"/>
        </p:nvGrpSpPr>
        <p:grpSpPr>
          <a:xfrm>
            <a:off x="336529" y="273588"/>
            <a:ext cx="3877496" cy="368503"/>
            <a:chOff x="336529" y="273588"/>
            <a:chExt cx="3877496" cy="368503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529" y="296068"/>
              <a:ext cx="1184130" cy="3240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520659" y="416965"/>
              <a:ext cx="2693366" cy="225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63" b="1" dirty="0" smtClean="0">
                  <a:solidFill>
                    <a:srgbClr val="232C82"/>
                  </a:solidFill>
                </a:rPr>
                <a:t>геологический институт им. А.П. Карпинского</a:t>
              </a:r>
              <a:endParaRPr lang="ru-RU" sz="863" b="1" dirty="0">
                <a:solidFill>
                  <a:srgbClr val="232C82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14527" y="273588"/>
              <a:ext cx="2576346" cy="225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63" b="1" dirty="0" smtClean="0">
                  <a:solidFill>
                    <a:srgbClr val="232C82"/>
                  </a:solidFill>
                </a:rPr>
                <a:t>Всероссийский научно-исследовательский</a:t>
              </a:r>
            </a:p>
          </p:txBody>
        </p:sp>
      </p:grp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772" y="6110710"/>
            <a:ext cx="541526" cy="5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22" y="6110710"/>
            <a:ext cx="538479" cy="54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44" y="6110710"/>
            <a:ext cx="540000" cy="5441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527" y="6110710"/>
            <a:ext cx="540000" cy="54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8" t="8892" r="8860" b="8062"/>
          <a:stretch/>
        </p:blipFill>
        <p:spPr>
          <a:xfrm>
            <a:off x="292847" y="6093954"/>
            <a:ext cx="570354" cy="58066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871" y="6108817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7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59983-37CF-4792-BF3B-98068D4AC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06C9B-B7FA-4AC7-8A0F-7CD139AFC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7C363-1BDE-4494-AD9A-783CD8949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944E4-561E-4BAF-9228-668BC0EA7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DD984-238F-4227-AB3C-D26FE34D6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62EF2-CA97-415D-B122-F8DFDC48F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86A10-F69D-42E1-B8FD-F4158E700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D1854-016F-43E0-9C99-FAB8B3FE8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5D1D5"/>
            </a:gs>
            <a:gs pos="100000">
              <a:srgbClr val="9D9A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3EF3439A-A932-4D6F-A7F8-B3C71FBC7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971" y="3861048"/>
            <a:ext cx="7920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Анализ результатов апробации комплектов Госгеолкарт-1000/3, -200/2 НРС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Роснедра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и состояния нормативно-методических документах,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регламентирующих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их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создание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» 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/>
              <a:t>	</a:t>
            </a:r>
          </a:p>
          <a:p>
            <a:pPr algn="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М.А. Шишкин,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Д.Н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. Ремизов,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А.С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1400" b="1" dirty="0" err="1" smtClean="0">
                <a:solidFill>
                  <a:schemeClr val="accent6">
                    <a:lumMod val="75000"/>
                  </a:schemeClr>
                </a:solidFill>
              </a:rPr>
              <a:t>Стуканов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</a:rPr>
              <a:t>Б.А.</a:t>
            </a:r>
            <a:r>
              <a:rPr lang="ru-RU" sz="1400" b="1" dirty="0" err="1" smtClean="0">
                <a:solidFill>
                  <a:schemeClr val="accent6">
                    <a:lumMod val="75000"/>
                  </a:schemeClr>
                </a:solidFill>
              </a:rPr>
              <a:t>Трифонов</a:t>
            </a:r>
            <a:endParaRPr lang="ru-RU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(НРС </a:t>
            </a:r>
            <a:r>
              <a:rPr lang="ru-RU" sz="1400" b="1" dirty="0" err="1" smtClean="0">
                <a:solidFill>
                  <a:schemeClr val="accent6">
                    <a:lumMod val="75000"/>
                  </a:schemeClr>
                </a:solidFill>
              </a:rPr>
              <a:t>Роснедра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68159"/>
            <a:ext cx="6498169" cy="2176245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3554" y="0"/>
            <a:ext cx="7620446" cy="13961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Федеральное агентство по недропользованию – </a:t>
            </a:r>
            <a:r>
              <a:rPr lang="ru-RU" sz="1400" b="1" kern="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Роснедра</a:t>
            </a:r>
            <a:r>
              <a:rPr lang="ru-RU" sz="14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sz="14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14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Научно-редакционный  совет по геологическому картированию территории Российской Федерации Федерального агентства по недропользованию (НРС </a:t>
            </a:r>
            <a:r>
              <a:rPr lang="ru-RU" sz="1400" b="1" kern="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Роснедра</a:t>
            </a:r>
            <a:r>
              <a:rPr lang="ru-RU" sz="14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)</a:t>
            </a:r>
            <a:br>
              <a:rPr lang="ru-RU" sz="14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14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Федеральное государственное бюджетное учреждение </a:t>
            </a:r>
            <a:br>
              <a:rPr lang="ru-RU" sz="14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14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Всероссийский научно-исследовательский институт им. А.П. Карпинского (ФГБУ ВСЕГЕИ)</a:t>
            </a:r>
            <a:endParaRPr lang="ru-RU" sz="1400" kern="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619672" cy="13961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5" descr="Герб_агентства"/>
          <p:cNvPicPr preferRelativeResize="0"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3E8EE"/>
              </a:clrFrom>
              <a:clrTo>
                <a:srgbClr val="E3E8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334" y="44624"/>
            <a:ext cx="788987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"/>
          <p:cNvGrpSpPr>
            <a:grpSpLocks noChangeAspect="1"/>
          </p:cNvGrpSpPr>
          <p:nvPr/>
        </p:nvGrpSpPr>
        <p:grpSpPr bwMode="auto">
          <a:xfrm>
            <a:off x="300523" y="978052"/>
            <a:ext cx="969092" cy="373063"/>
            <a:chOff x="4649" y="346"/>
            <a:chExt cx="747" cy="235"/>
          </a:xfrm>
        </p:grpSpPr>
        <p:sp>
          <p:nvSpPr>
            <p:cNvPr id="11" name="AutoShape 9"/>
            <p:cNvSpPr>
              <a:spLocks noChangeAspect="1" noChangeArrowheads="1" noTextEdit="1"/>
            </p:cNvSpPr>
            <p:nvPr/>
          </p:nvSpPr>
          <p:spPr bwMode="auto">
            <a:xfrm>
              <a:off x="4649" y="346"/>
              <a:ext cx="747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1"/>
            <p:cNvSpPr>
              <a:spLocks noChangeAspect="1"/>
            </p:cNvSpPr>
            <p:nvPr/>
          </p:nvSpPr>
          <p:spPr bwMode="auto">
            <a:xfrm>
              <a:off x="4650" y="542"/>
              <a:ext cx="746" cy="39"/>
            </a:xfrm>
            <a:custGeom>
              <a:avLst/>
              <a:gdLst>
                <a:gd name="T0" fmla="*/ 0 w 746"/>
                <a:gd name="T1" fmla="*/ 39 h 39"/>
                <a:gd name="T2" fmla="*/ 0 w 746"/>
                <a:gd name="T3" fmla="*/ 35 h 39"/>
                <a:gd name="T4" fmla="*/ 0 w 746"/>
                <a:gd name="T5" fmla="*/ 32 h 39"/>
                <a:gd name="T6" fmla="*/ 0 w 746"/>
                <a:gd name="T7" fmla="*/ 29 h 39"/>
                <a:gd name="T8" fmla="*/ 0 w 746"/>
                <a:gd name="T9" fmla="*/ 26 h 39"/>
                <a:gd name="T10" fmla="*/ 0 w 746"/>
                <a:gd name="T11" fmla="*/ 22 h 39"/>
                <a:gd name="T12" fmla="*/ 0 w 746"/>
                <a:gd name="T13" fmla="*/ 19 h 39"/>
                <a:gd name="T14" fmla="*/ 0 w 746"/>
                <a:gd name="T15" fmla="*/ 16 h 39"/>
                <a:gd name="T16" fmla="*/ 0 w 746"/>
                <a:gd name="T17" fmla="*/ 13 h 39"/>
                <a:gd name="T18" fmla="*/ 0 w 746"/>
                <a:gd name="T19" fmla="*/ 10 h 39"/>
                <a:gd name="T20" fmla="*/ 0 w 746"/>
                <a:gd name="T21" fmla="*/ 6 h 39"/>
                <a:gd name="T22" fmla="*/ 0 w 746"/>
                <a:gd name="T23" fmla="*/ 3 h 39"/>
                <a:gd name="T24" fmla="*/ 0 w 746"/>
                <a:gd name="T25" fmla="*/ 0 h 39"/>
                <a:gd name="T26" fmla="*/ 62 w 746"/>
                <a:gd name="T27" fmla="*/ 0 h 39"/>
                <a:gd name="T28" fmla="*/ 124 w 746"/>
                <a:gd name="T29" fmla="*/ 0 h 39"/>
                <a:gd name="T30" fmla="*/ 186 w 746"/>
                <a:gd name="T31" fmla="*/ 0 h 39"/>
                <a:gd name="T32" fmla="*/ 248 w 746"/>
                <a:gd name="T33" fmla="*/ 0 h 39"/>
                <a:gd name="T34" fmla="*/ 311 w 746"/>
                <a:gd name="T35" fmla="*/ 0 h 39"/>
                <a:gd name="T36" fmla="*/ 373 w 746"/>
                <a:gd name="T37" fmla="*/ 1 h 39"/>
                <a:gd name="T38" fmla="*/ 435 w 746"/>
                <a:gd name="T39" fmla="*/ 1 h 39"/>
                <a:gd name="T40" fmla="*/ 497 w 746"/>
                <a:gd name="T41" fmla="*/ 1 h 39"/>
                <a:gd name="T42" fmla="*/ 559 w 746"/>
                <a:gd name="T43" fmla="*/ 1 h 39"/>
                <a:gd name="T44" fmla="*/ 621 w 746"/>
                <a:gd name="T45" fmla="*/ 1 h 39"/>
                <a:gd name="T46" fmla="*/ 683 w 746"/>
                <a:gd name="T47" fmla="*/ 1 h 39"/>
                <a:gd name="T48" fmla="*/ 746 w 746"/>
                <a:gd name="T49" fmla="*/ 2 h 39"/>
                <a:gd name="T50" fmla="*/ 745 w 746"/>
                <a:gd name="T51" fmla="*/ 5 h 39"/>
                <a:gd name="T52" fmla="*/ 745 w 746"/>
                <a:gd name="T53" fmla="*/ 8 h 39"/>
                <a:gd name="T54" fmla="*/ 745 w 746"/>
                <a:gd name="T55" fmla="*/ 11 h 39"/>
                <a:gd name="T56" fmla="*/ 745 w 746"/>
                <a:gd name="T57" fmla="*/ 14 h 39"/>
                <a:gd name="T58" fmla="*/ 745 w 746"/>
                <a:gd name="T59" fmla="*/ 17 h 39"/>
                <a:gd name="T60" fmla="*/ 745 w 746"/>
                <a:gd name="T61" fmla="*/ 20 h 39"/>
                <a:gd name="T62" fmla="*/ 745 w 746"/>
                <a:gd name="T63" fmla="*/ 23 h 39"/>
                <a:gd name="T64" fmla="*/ 745 w 746"/>
                <a:gd name="T65" fmla="*/ 26 h 39"/>
                <a:gd name="T66" fmla="*/ 745 w 746"/>
                <a:gd name="T67" fmla="*/ 29 h 39"/>
                <a:gd name="T68" fmla="*/ 745 w 746"/>
                <a:gd name="T69" fmla="*/ 32 h 39"/>
                <a:gd name="T70" fmla="*/ 745 w 746"/>
                <a:gd name="T71" fmla="*/ 35 h 39"/>
                <a:gd name="T72" fmla="*/ 746 w 746"/>
                <a:gd name="T73" fmla="*/ 39 h 39"/>
                <a:gd name="T74" fmla="*/ 683 w 746"/>
                <a:gd name="T75" fmla="*/ 39 h 39"/>
                <a:gd name="T76" fmla="*/ 621 w 746"/>
                <a:gd name="T77" fmla="*/ 39 h 39"/>
                <a:gd name="T78" fmla="*/ 559 w 746"/>
                <a:gd name="T79" fmla="*/ 39 h 39"/>
                <a:gd name="T80" fmla="*/ 497 w 746"/>
                <a:gd name="T81" fmla="*/ 39 h 39"/>
                <a:gd name="T82" fmla="*/ 435 w 746"/>
                <a:gd name="T83" fmla="*/ 39 h 39"/>
                <a:gd name="T84" fmla="*/ 373 w 746"/>
                <a:gd name="T85" fmla="*/ 39 h 39"/>
                <a:gd name="T86" fmla="*/ 311 w 746"/>
                <a:gd name="T87" fmla="*/ 39 h 39"/>
                <a:gd name="T88" fmla="*/ 248 w 746"/>
                <a:gd name="T89" fmla="*/ 39 h 39"/>
                <a:gd name="T90" fmla="*/ 186 w 746"/>
                <a:gd name="T91" fmla="*/ 39 h 39"/>
                <a:gd name="T92" fmla="*/ 124 w 746"/>
                <a:gd name="T93" fmla="*/ 39 h 39"/>
                <a:gd name="T94" fmla="*/ 62 w 746"/>
                <a:gd name="T95" fmla="*/ 39 h 39"/>
                <a:gd name="T96" fmla="*/ 0 w 746"/>
                <a:gd name="T97" fmla="*/ 39 h 39"/>
                <a:gd name="T98" fmla="*/ 0 w 746"/>
                <a:gd name="T99" fmla="*/ 39 h 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46" h="39">
                  <a:moveTo>
                    <a:pt x="0" y="39"/>
                  </a:moveTo>
                  <a:lnTo>
                    <a:pt x="0" y="35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62" y="0"/>
                  </a:lnTo>
                  <a:lnTo>
                    <a:pt x="124" y="0"/>
                  </a:lnTo>
                  <a:lnTo>
                    <a:pt x="186" y="0"/>
                  </a:lnTo>
                  <a:lnTo>
                    <a:pt x="248" y="0"/>
                  </a:lnTo>
                  <a:lnTo>
                    <a:pt x="311" y="0"/>
                  </a:lnTo>
                  <a:lnTo>
                    <a:pt x="373" y="1"/>
                  </a:lnTo>
                  <a:lnTo>
                    <a:pt x="435" y="1"/>
                  </a:lnTo>
                  <a:lnTo>
                    <a:pt x="497" y="1"/>
                  </a:lnTo>
                  <a:lnTo>
                    <a:pt x="559" y="1"/>
                  </a:lnTo>
                  <a:lnTo>
                    <a:pt x="621" y="1"/>
                  </a:lnTo>
                  <a:lnTo>
                    <a:pt x="683" y="1"/>
                  </a:lnTo>
                  <a:lnTo>
                    <a:pt x="746" y="2"/>
                  </a:lnTo>
                  <a:lnTo>
                    <a:pt x="745" y="5"/>
                  </a:lnTo>
                  <a:lnTo>
                    <a:pt x="745" y="8"/>
                  </a:lnTo>
                  <a:lnTo>
                    <a:pt x="745" y="11"/>
                  </a:lnTo>
                  <a:lnTo>
                    <a:pt x="745" y="14"/>
                  </a:lnTo>
                  <a:lnTo>
                    <a:pt x="745" y="17"/>
                  </a:lnTo>
                  <a:lnTo>
                    <a:pt x="745" y="20"/>
                  </a:lnTo>
                  <a:lnTo>
                    <a:pt x="745" y="23"/>
                  </a:lnTo>
                  <a:lnTo>
                    <a:pt x="745" y="26"/>
                  </a:lnTo>
                  <a:lnTo>
                    <a:pt x="745" y="29"/>
                  </a:lnTo>
                  <a:lnTo>
                    <a:pt x="745" y="32"/>
                  </a:lnTo>
                  <a:lnTo>
                    <a:pt x="745" y="35"/>
                  </a:lnTo>
                  <a:lnTo>
                    <a:pt x="746" y="39"/>
                  </a:lnTo>
                  <a:lnTo>
                    <a:pt x="683" y="39"/>
                  </a:lnTo>
                  <a:lnTo>
                    <a:pt x="621" y="39"/>
                  </a:lnTo>
                  <a:lnTo>
                    <a:pt x="559" y="39"/>
                  </a:lnTo>
                  <a:lnTo>
                    <a:pt x="497" y="39"/>
                  </a:lnTo>
                  <a:lnTo>
                    <a:pt x="435" y="39"/>
                  </a:lnTo>
                  <a:lnTo>
                    <a:pt x="373" y="39"/>
                  </a:lnTo>
                  <a:lnTo>
                    <a:pt x="311" y="39"/>
                  </a:lnTo>
                  <a:lnTo>
                    <a:pt x="248" y="39"/>
                  </a:lnTo>
                  <a:lnTo>
                    <a:pt x="186" y="39"/>
                  </a:lnTo>
                  <a:lnTo>
                    <a:pt x="124" y="39"/>
                  </a:lnTo>
                  <a:lnTo>
                    <a:pt x="62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2"/>
            <p:cNvSpPr>
              <a:spLocks noChangeAspect="1"/>
            </p:cNvSpPr>
            <p:nvPr/>
          </p:nvSpPr>
          <p:spPr bwMode="auto">
            <a:xfrm>
              <a:off x="4849" y="443"/>
              <a:ext cx="83" cy="94"/>
            </a:xfrm>
            <a:custGeom>
              <a:avLst/>
              <a:gdLst>
                <a:gd name="T0" fmla="*/ 13 w 83"/>
                <a:gd name="T1" fmla="*/ 81 h 94"/>
                <a:gd name="T2" fmla="*/ 1 w 83"/>
                <a:gd name="T3" fmla="*/ 60 h 94"/>
                <a:gd name="T4" fmla="*/ 2 w 83"/>
                <a:gd name="T5" fmla="*/ 36 h 94"/>
                <a:gd name="T6" fmla="*/ 6 w 83"/>
                <a:gd name="T7" fmla="*/ 24 h 94"/>
                <a:gd name="T8" fmla="*/ 10 w 83"/>
                <a:gd name="T9" fmla="*/ 18 h 94"/>
                <a:gd name="T10" fmla="*/ 15 w 83"/>
                <a:gd name="T11" fmla="*/ 12 h 94"/>
                <a:gd name="T12" fmla="*/ 21 w 83"/>
                <a:gd name="T13" fmla="*/ 8 h 94"/>
                <a:gd name="T14" fmla="*/ 26 w 83"/>
                <a:gd name="T15" fmla="*/ 4 h 94"/>
                <a:gd name="T16" fmla="*/ 32 w 83"/>
                <a:gd name="T17" fmla="*/ 2 h 94"/>
                <a:gd name="T18" fmla="*/ 41 w 83"/>
                <a:gd name="T19" fmla="*/ 1 h 94"/>
                <a:gd name="T20" fmla="*/ 52 w 83"/>
                <a:gd name="T21" fmla="*/ 1 h 94"/>
                <a:gd name="T22" fmla="*/ 64 w 83"/>
                <a:gd name="T23" fmla="*/ 3 h 94"/>
                <a:gd name="T24" fmla="*/ 69 w 83"/>
                <a:gd name="T25" fmla="*/ 4 h 94"/>
                <a:gd name="T26" fmla="*/ 72 w 83"/>
                <a:gd name="T27" fmla="*/ 4 h 94"/>
                <a:gd name="T28" fmla="*/ 74 w 83"/>
                <a:gd name="T29" fmla="*/ 4 h 94"/>
                <a:gd name="T30" fmla="*/ 74 w 83"/>
                <a:gd name="T31" fmla="*/ 3 h 94"/>
                <a:gd name="T32" fmla="*/ 74 w 83"/>
                <a:gd name="T33" fmla="*/ 2 h 94"/>
                <a:gd name="T34" fmla="*/ 75 w 83"/>
                <a:gd name="T35" fmla="*/ 1 h 94"/>
                <a:gd name="T36" fmla="*/ 76 w 83"/>
                <a:gd name="T37" fmla="*/ 0 h 94"/>
                <a:gd name="T38" fmla="*/ 77 w 83"/>
                <a:gd name="T39" fmla="*/ 0 h 94"/>
                <a:gd name="T40" fmla="*/ 78 w 83"/>
                <a:gd name="T41" fmla="*/ 0 h 94"/>
                <a:gd name="T42" fmla="*/ 79 w 83"/>
                <a:gd name="T43" fmla="*/ 8 h 94"/>
                <a:gd name="T44" fmla="*/ 80 w 83"/>
                <a:gd name="T45" fmla="*/ 18 h 94"/>
                <a:gd name="T46" fmla="*/ 80 w 83"/>
                <a:gd name="T47" fmla="*/ 28 h 94"/>
                <a:gd name="T48" fmla="*/ 80 w 83"/>
                <a:gd name="T49" fmla="*/ 31 h 94"/>
                <a:gd name="T50" fmla="*/ 80 w 83"/>
                <a:gd name="T51" fmla="*/ 31 h 94"/>
                <a:gd name="T52" fmla="*/ 79 w 83"/>
                <a:gd name="T53" fmla="*/ 31 h 94"/>
                <a:gd name="T54" fmla="*/ 73 w 83"/>
                <a:gd name="T55" fmla="*/ 18 h 94"/>
                <a:gd name="T56" fmla="*/ 62 w 83"/>
                <a:gd name="T57" fmla="*/ 8 h 94"/>
                <a:gd name="T58" fmla="*/ 47 w 83"/>
                <a:gd name="T59" fmla="*/ 6 h 94"/>
                <a:gd name="T60" fmla="*/ 36 w 83"/>
                <a:gd name="T61" fmla="*/ 8 h 94"/>
                <a:gd name="T62" fmla="*/ 29 w 83"/>
                <a:gd name="T63" fmla="*/ 12 h 94"/>
                <a:gd name="T64" fmla="*/ 25 w 83"/>
                <a:gd name="T65" fmla="*/ 16 h 94"/>
                <a:gd name="T66" fmla="*/ 22 w 83"/>
                <a:gd name="T67" fmla="*/ 20 h 94"/>
                <a:gd name="T68" fmla="*/ 19 w 83"/>
                <a:gd name="T69" fmla="*/ 25 h 94"/>
                <a:gd name="T70" fmla="*/ 17 w 83"/>
                <a:gd name="T71" fmla="*/ 33 h 94"/>
                <a:gd name="T72" fmla="*/ 16 w 83"/>
                <a:gd name="T73" fmla="*/ 40 h 94"/>
                <a:gd name="T74" fmla="*/ 16 w 83"/>
                <a:gd name="T75" fmla="*/ 47 h 94"/>
                <a:gd name="T76" fmla="*/ 16 w 83"/>
                <a:gd name="T77" fmla="*/ 53 h 94"/>
                <a:gd name="T78" fmla="*/ 20 w 83"/>
                <a:gd name="T79" fmla="*/ 67 h 94"/>
                <a:gd name="T80" fmla="*/ 29 w 83"/>
                <a:gd name="T81" fmla="*/ 79 h 94"/>
                <a:gd name="T82" fmla="*/ 47 w 83"/>
                <a:gd name="T83" fmla="*/ 85 h 94"/>
                <a:gd name="T84" fmla="*/ 55 w 83"/>
                <a:gd name="T85" fmla="*/ 86 h 94"/>
                <a:gd name="T86" fmla="*/ 56 w 83"/>
                <a:gd name="T87" fmla="*/ 85 h 94"/>
                <a:gd name="T88" fmla="*/ 58 w 83"/>
                <a:gd name="T89" fmla="*/ 85 h 94"/>
                <a:gd name="T90" fmla="*/ 66 w 83"/>
                <a:gd name="T91" fmla="*/ 83 h 94"/>
                <a:gd name="T92" fmla="*/ 73 w 83"/>
                <a:gd name="T93" fmla="*/ 77 h 94"/>
                <a:gd name="T94" fmla="*/ 80 w 83"/>
                <a:gd name="T95" fmla="*/ 71 h 94"/>
                <a:gd name="T96" fmla="*/ 81 w 83"/>
                <a:gd name="T97" fmla="*/ 70 h 94"/>
                <a:gd name="T98" fmla="*/ 82 w 83"/>
                <a:gd name="T99" fmla="*/ 70 h 94"/>
                <a:gd name="T100" fmla="*/ 83 w 83"/>
                <a:gd name="T101" fmla="*/ 71 h 94"/>
                <a:gd name="T102" fmla="*/ 75 w 83"/>
                <a:gd name="T103" fmla="*/ 83 h 94"/>
                <a:gd name="T104" fmla="*/ 62 w 83"/>
                <a:gd name="T105" fmla="*/ 90 h 94"/>
                <a:gd name="T106" fmla="*/ 48 w 83"/>
                <a:gd name="T107" fmla="*/ 93 h 94"/>
                <a:gd name="T108" fmla="*/ 41 w 83"/>
                <a:gd name="T109" fmla="*/ 94 h 94"/>
                <a:gd name="T110" fmla="*/ 37 w 83"/>
                <a:gd name="T111" fmla="*/ 93 h 94"/>
                <a:gd name="T112" fmla="*/ 34 w 83"/>
                <a:gd name="T113" fmla="*/ 92 h 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3" h="94">
                  <a:moveTo>
                    <a:pt x="33" y="92"/>
                  </a:moveTo>
                  <a:lnTo>
                    <a:pt x="25" y="89"/>
                  </a:lnTo>
                  <a:lnTo>
                    <a:pt x="19" y="85"/>
                  </a:lnTo>
                  <a:lnTo>
                    <a:pt x="13" y="81"/>
                  </a:lnTo>
                  <a:lnTo>
                    <a:pt x="9" y="76"/>
                  </a:lnTo>
                  <a:lnTo>
                    <a:pt x="5" y="71"/>
                  </a:lnTo>
                  <a:lnTo>
                    <a:pt x="3" y="66"/>
                  </a:lnTo>
                  <a:lnTo>
                    <a:pt x="1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2"/>
                  </a:lnTo>
                  <a:lnTo>
                    <a:pt x="2" y="36"/>
                  </a:lnTo>
                  <a:lnTo>
                    <a:pt x="3" y="29"/>
                  </a:lnTo>
                  <a:lnTo>
                    <a:pt x="4" y="27"/>
                  </a:lnTo>
                  <a:lnTo>
                    <a:pt x="5" y="26"/>
                  </a:lnTo>
                  <a:lnTo>
                    <a:pt x="6" y="24"/>
                  </a:lnTo>
                  <a:lnTo>
                    <a:pt x="7" y="23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1" y="17"/>
                  </a:lnTo>
                  <a:lnTo>
                    <a:pt x="12" y="15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6" y="10"/>
                  </a:lnTo>
                  <a:lnTo>
                    <a:pt x="18" y="9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2" y="7"/>
                  </a:lnTo>
                  <a:lnTo>
                    <a:pt x="23" y="6"/>
                  </a:lnTo>
                  <a:lnTo>
                    <a:pt x="25" y="5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9" y="3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39" y="1"/>
                  </a:lnTo>
                  <a:lnTo>
                    <a:pt x="41" y="1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9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7" y="2"/>
                  </a:lnTo>
                  <a:lnTo>
                    <a:pt x="60" y="2"/>
                  </a:lnTo>
                  <a:lnTo>
                    <a:pt x="64" y="3"/>
                  </a:lnTo>
                  <a:lnTo>
                    <a:pt x="67" y="4"/>
                  </a:lnTo>
                  <a:lnTo>
                    <a:pt x="68" y="4"/>
                  </a:lnTo>
                  <a:lnTo>
                    <a:pt x="69" y="4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2" y="4"/>
                  </a:lnTo>
                  <a:lnTo>
                    <a:pt x="73" y="4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5" y="2"/>
                  </a:lnTo>
                  <a:lnTo>
                    <a:pt x="75" y="1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79" y="3"/>
                  </a:lnTo>
                  <a:lnTo>
                    <a:pt x="79" y="5"/>
                  </a:lnTo>
                  <a:lnTo>
                    <a:pt x="79" y="8"/>
                  </a:lnTo>
                  <a:lnTo>
                    <a:pt x="79" y="11"/>
                  </a:lnTo>
                  <a:lnTo>
                    <a:pt x="80" y="13"/>
                  </a:lnTo>
                  <a:lnTo>
                    <a:pt x="80" y="16"/>
                  </a:lnTo>
                  <a:lnTo>
                    <a:pt x="80" y="18"/>
                  </a:lnTo>
                  <a:lnTo>
                    <a:pt x="80" y="21"/>
                  </a:lnTo>
                  <a:lnTo>
                    <a:pt x="80" y="23"/>
                  </a:lnTo>
                  <a:lnTo>
                    <a:pt x="80" y="26"/>
                  </a:lnTo>
                  <a:lnTo>
                    <a:pt x="80" y="28"/>
                  </a:lnTo>
                  <a:lnTo>
                    <a:pt x="81" y="31"/>
                  </a:lnTo>
                  <a:lnTo>
                    <a:pt x="80" y="31"/>
                  </a:lnTo>
                  <a:lnTo>
                    <a:pt x="79" y="31"/>
                  </a:lnTo>
                  <a:lnTo>
                    <a:pt x="77" y="26"/>
                  </a:lnTo>
                  <a:lnTo>
                    <a:pt x="75" y="21"/>
                  </a:lnTo>
                  <a:lnTo>
                    <a:pt x="73" y="18"/>
                  </a:lnTo>
                  <a:lnTo>
                    <a:pt x="70" y="14"/>
                  </a:lnTo>
                  <a:lnTo>
                    <a:pt x="67" y="12"/>
                  </a:lnTo>
                  <a:lnTo>
                    <a:pt x="65" y="10"/>
                  </a:lnTo>
                  <a:lnTo>
                    <a:pt x="62" y="8"/>
                  </a:lnTo>
                  <a:lnTo>
                    <a:pt x="58" y="7"/>
                  </a:lnTo>
                  <a:lnTo>
                    <a:pt x="55" y="6"/>
                  </a:lnTo>
                  <a:lnTo>
                    <a:pt x="51" y="6"/>
                  </a:lnTo>
                  <a:lnTo>
                    <a:pt x="47" y="6"/>
                  </a:lnTo>
                  <a:lnTo>
                    <a:pt x="42" y="6"/>
                  </a:lnTo>
                  <a:lnTo>
                    <a:pt x="40" y="7"/>
                  </a:lnTo>
                  <a:lnTo>
                    <a:pt x="38" y="8"/>
                  </a:lnTo>
                  <a:lnTo>
                    <a:pt x="36" y="8"/>
                  </a:lnTo>
                  <a:lnTo>
                    <a:pt x="34" y="9"/>
                  </a:lnTo>
                  <a:lnTo>
                    <a:pt x="32" y="10"/>
                  </a:lnTo>
                  <a:lnTo>
                    <a:pt x="31" y="11"/>
                  </a:lnTo>
                  <a:lnTo>
                    <a:pt x="29" y="12"/>
                  </a:lnTo>
                  <a:lnTo>
                    <a:pt x="28" y="12"/>
                  </a:lnTo>
                  <a:lnTo>
                    <a:pt x="27" y="13"/>
                  </a:lnTo>
                  <a:lnTo>
                    <a:pt x="26" y="15"/>
                  </a:lnTo>
                  <a:lnTo>
                    <a:pt x="25" y="16"/>
                  </a:lnTo>
                  <a:lnTo>
                    <a:pt x="24" y="17"/>
                  </a:lnTo>
                  <a:lnTo>
                    <a:pt x="23" y="18"/>
                  </a:lnTo>
                  <a:lnTo>
                    <a:pt x="22" y="19"/>
                  </a:lnTo>
                  <a:lnTo>
                    <a:pt x="22" y="20"/>
                  </a:lnTo>
                  <a:lnTo>
                    <a:pt x="21" y="21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19" y="25"/>
                  </a:lnTo>
                  <a:lnTo>
                    <a:pt x="19" y="27"/>
                  </a:lnTo>
                  <a:lnTo>
                    <a:pt x="18" y="29"/>
                  </a:lnTo>
                  <a:lnTo>
                    <a:pt x="17" y="31"/>
                  </a:lnTo>
                  <a:lnTo>
                    <a:pt x="17" y="33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9"/>
                  </a:lnTo>
                  <a:lnTo>
                    <a:pt x="16" y="40"/>
                  </a:lnTo>
                  <a:lnTo>
                    <a:pt x="16" y="42"/>
                  </a:lnTo>
                  <a:lnTo>
                    <a:pt x="16" y="43"/>
                  </a:lnTo>
                  <a:lnTo>
                    <a:pt x="16" y="45"/>
                  </a:lnTo>
                  <a:lnTo>
                    <a:pt x="16" y="47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6" y="53"/>
                  </a:lnTo>
                  <a:lnTo>
                    <a:pt x="16" y="54"/>
                  </a:lnTo>
                  <a:lnTo>
                    <a:pt x="17" y="59"/>
                  </a:lnTo>
                  <a:lnTo>
                    <a:pt x="19" y="63"/>
                  </a:lnTo>
                  <a:lnTo>
                    <a:pt x="20" y="67"/>
                  </a:lnTo>
                  <a:lnTo>
                    <a:pt x="22" y="70"/>
                  </a:lnTo>
                  <a:lnTo>
                    <a:pt x="24" y="74"/>
                  </a:lnTo>
                  <a:lnTo>
                    <a:pt x="26" y="76"/>
                  </a:lnTo>
                  <a:lnTo>
                    <a:pt x="29" y="79"/>
                  </a:lnTo>
                  <a:lnTo>
                    <a:pt x="32" y="81"/>
                  </a:lnTo>
                  <a:lnTo>
                    <a:pt x="37" y="83"/>
                  </a:lnTo>
                  <a:lnTo>
                    <a:pt x="41" y="84"/>
                  </a:lnTo>
                  <a:lnTo>
                    <a:pt x="47" y="85"/>
                  </a:lnTo>
                  <a:lnTo>
                    <a:pt x="53" y="86"/>
                  </a:lnTo>
                  <a:lnTo>
                    <a:pt x="54" y="86"/>
                  </a:lnTo>
                  <a:lnTo>
                    <a:pt x="55" y="86"/>
                  </a:lnTo>
                  <a:lnTo>
                    <a:pt x="56" y="86"/>
                  </a:lnTo>
                  <a:lnTo>
                    <a:pt x="56" y="85"/>
                  </a:lnTo>
                  <a:lnTo>
                    <a:pt x="57" y="85"/>
                  </a:lnTo>
                  <a:lnTo>
                    <a:pt x="58" y="85"/>
                  </a:lnTo>
                  <a:lnTo>
                    <a:pt x="61" y="84"/>
                  </a:lnTo>
                  <a:lnTo>
                    <a:pt x="64" y="83"/>
                  </a:lnTo>
                  <a:lnTo>
                    <a:pt x="66" y="83"/>
                  </a:lnTo>
                  <a:lnTo>
                    <a:pt x="68" y="81"/>
                  </a:lnTo>
                  <a:lnTo>
                    <a:pt x="70" y="80"/>
                  </a:lnTo>
                  <a:lnTo>
                    <a:pt x="72" y="79"/>
                  </a:lnTo>
                  <a:lnTo>
                    <a:pt x="73" y="77"/>
                  </a:lnTo>
                  <a:lnTo>
                    <a:pt x="75" y="76"/>
                  </a:lnTo>
                  <a:lnTo>
                    <a:pt x="77" y="74"/>
                  </a:lnTo>
                  <a:lnTo>
                    <a:pt x="78" y="73"/>
                  </a:lnTo>
                  <a:lnTo>
                    <a:pt x="80" y="71"/>
                  </a:lnTo>
                  <a:lnTo>
                    <a:pt x="81" y="69"/>
                  </a:lnTo>
                  <a:lnTo>
                    <a:pt x="81" y="70"/>
                  </a:lnTo>
                  <a:lnTo>
                    <a:pt x="82" y="70"/>
                  </a:lnTo>
                  <a:lnTo>
                    <a:pt x="82" y="71"/>
                  </a:lnTo>
                  <a:lnTo>
                    <a:pt x="83" y="71"/>
                  </a:lnTo>
                  <a:lnTo>
                    <a:pt x="80" y="76"/>
                  </a:lnTo>
                  <a:lnTo>
                    <a:pt x="78" y="79"/>
                  </a:lnTo>
                  <a:lnTo>
                    <a:pt x="75" y="83"/>
                  </a:lnTo>
                  <a:lnTo>
                    <a:pt x="72" y="85"/>
                  </a:lnTo>
                  <a:lnTo>
                    <a:pt x="69" y="87"/>
                  </a:lnTo>
                  <a:lnTo>
                    <a:pt x="66" y="89"/>
                  </a:lnTo>
                  <a:lnTo>
                    <a:pt x="62" y="90"/>
                  </a:lnTo>
                  <a:lnTo>
                    <a:pt x="59" y="91"/>
                  </a:lnTo>
                  <a:lnTo>
                    <a:pt x="55" y="92"/>
                  </a:lnTo>
                  <a:lnTo>
                    <a:pt x="51" y="93"/>
                  </a:lnTo>
                  <a:lnTo>
                    <a:pt x="48" y="93"/>
                  </a:lnTo>
                  <a:lnTo>
                    <a:pt x="44" y="94"/>
                  </a:lnTo>
                  <a:lnTo>
                    <a:pt x="43" y="94"/>
                  </a:lnTo>
                  <a:lnTo>
                    <a:pt x="42" y="94"/>
                  </a:lnTo>
                  <a:lnTo>
                    <a:pt x="41" y="94"/>
                  </a:lnTo>
                  <a:lnTo>
                    <a:pt x="40" y="93"/>
                  </a:lnTo>
                  <a:lnTo>
                    <a:pt x="39" y="93"/>
                  </a:lnTo>
                  <a:lnTo>
                    <a:pt x="38" y="93"/>
                  </a:lnTo>
                  <a:lnTo>
                    <a:pt x="37" y="93"/>
                  </a:lnTo>
                  <a:lnTo>
                    <a:pt x="36" y="93"/>
                  </a:lnTo>
                  <a:lnTo>
                    <a:pt x="35" y="93"/>
                  </a:lnTo>
                  <a:lnTo>
                    <a:pt x="34" y="92"/>
                  </a:lnTo>
                  <a:lnTo>
                    <a:pt x="33" y="9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3"/>
            <p:cNvSpPr>
              <a:spLocks noChangeAspect="1"/>
            </p:cNvSpPr>
            <p:nvPr/>
          </p:nvSpPr>
          <p:spPr bwMode="auto">
            <a:xfrm>
              <a:off x="4650" y="530"/>
              <a:ext cx="95" cy="6"/>
            </a:xfrm>
            <a:custGeom>
              <a:avLst/>
              <a:gdLst>
                <a:gd name="T0" fmla="*/ 0 w 95"/>
                <a:gd name="T1" fmla="*/ 6 h 6"/>
                <a:gd name="T2" fmla="*/ 0 w 95"/>
                <a:gd name="T3" fmla="*/ 5 h 6"/>
                <a:gd name="T4" fmla="*/ 0 w 95"/>
                <a:gd name="T5" fmla="*/ 5 h 6"/>
                <a:gd name="T6" fmla="*/ 0 w 95"/>
                <a:gd name="T7" fmla="*/ 4 h 6"/>
                <a:gd name="T8" fmla="*/ 0 w 95"/>
                <a:gd name="T9" fmla="*/ 4 h 6"/>
                <a:gd name="T10" fmla="*/ 0 w 95"/>
                <a:gd name="T11" fmla="*/ 3 h 6"/>
                <a:gd name="T12" fmla="*/ 0 w 95"/>
                <a:gd name="T13" fmla="*/ 3 h 6"/>
                <a:gd name="T14" fmla="*/ 0 w 95"/>
                <a:gd name="T15" fmla="*/ 2 h 6"/>
                <a:gd name="T16" fmla="*/ 0 w 95"/>
                <a:gd name="T17" fmla="*/ 2 h 6"/>
                <a:gd name="T18" fmla="*/ 0 w 95"/>
                <a:gd name="T19" fmla="*/ 1 h 6"/>
                <a:gd name="T20" fmla="*/ 0 w 95"/>
                <a:gd name="T21" fmla="*/ 1 h 6"/>
                <a:gd name="T22" fmla="*/ 0 w 95"/>
                <a:gd name="T23" fmla="*/ 0 h 6"/>
                <a:gd name="T24" fmla="*/ 0 w 95"/>
                <a:gd name="T25" fmla="*/ 0 h 6"/>
                <a:gd name="T26" fmla="*/ 8 w 95"/>
                <a:gd name="T27" fmla="*/ 0 h 6"/>
                <a:gd name="T28" fmla="*/ 16 w 95"/>
                <a:gd name="T29" fmla="*/ 0 h 6"/>
                <a:gd name="T30" fmla="*/ 24 w 95"/>
                <a:gd name="T31" fmla="*/ 0 h 6"/>
                <a:gd name="T32" fmla="*/ 32 w 95"/>
                <a:gd name="T33" fmla="*/ 0 h 6"/>
                <a:gd name="T34" fmla="*/ 40 w 95"/>
                <a:gd name="T35" fmla="*/ 0 h 6"/>
                <a:gd name="T36" fmla="*/ 47 w 95"/>
                <a:gd name="T37" fmla="*/ 0 h 6"/>
                <a:gd name="T38" fmla="*/ 55 w 95"/>
                <a:gd name="T39" fmla="*/ 0 h 6"/>
                <a:gd name="T40" fmla="*/ 63 w 95"/>
                <a:gd name="T41" fmla="*/ 0 h 6"/>
                <a:gd name="T42" fmla="*/ 71 w 95"/>
                <a:gd name="T43" fmla="*/ 0 h 6"/>
                <a:gd name="T44" fmla="*/ 79 w 95"/>
                <a:gd name="T45" fmla="*/ 0 h 6"/>
                <a:gd name="T46" fmla="*/ 87 w 95"/>
                <a:gd name="T47" fmla="*/ 0 h 6"/>
                <a:gd name="T48" fmla="*/ 95 w 95"/>
                <a:gd name="T49" fmla="*/ 0 h 6"/>
                <a:gd name="T50" fmla="*/ 95 w 95"/>
                <a:gd name="T51" fmla="*/ 0 h 6"/>
                <a:gd name="T52" fmla="*/ 95 w 95"/>
                <a:gd name="T53" fmla="*/ 1 h 6"/>
                <a:gd name="T54" fmla="*/ 95 w 95"/>
                <a:gd name="T55" fmla="*/ 1 h 6"/>
                <a:gd name="T56" fmla="*/ 95 w 95"/>
                <a:gd name="T57" fmla="*/ 2 h 6"/>
                <a:gd name="T58" fmla="*/ 95 w 95"/>
                <a:gd name="T59" fmla="*/ 2 h 6"/>
                <a:gd name="T60" fmla="*/ 95 w 95"/>
                <a:gd name="T61" fmla="*/ 3 h 6"/>
                <a:gd name="T62" fmla="*/ 95 w 95"/>
                <a:gd name="T63" fmla="*/ 3 h 6"/>
                <a:gd name="T64" fmla="*/ 95 w 95"/>
                <a:gd name="T65" fmla="*/ 4 h 6"/>
                <a:gd name="T66" fmla="*/ 95 w 95"/>
                <a:gd name="T67" fmla="*/ 4 h 6"/>
                <a:gd name="T68" fmla="*/ 95 w 95"/>
                <a:gd name="T69" fmla="*/ 5 h 6"/>
                <a:gd name="T70" fmla="*/ 95 w 95"/>
                <a:gd name="T71" fmla="*/ 5 h 6"/>
                <a:gd name="T72" fmla="*/ 95 w 95"/>
                <a:gd name="T73" fmla="*/ 6 h 6"/>
                <a:gd name="T74" fmla="*/ 87 w 95"/>
                <a:gd name="T75" fmla="*/ 6 h 6"/>
                <a:gd name="T76" fmla="*/ 79 w 95"/>
                <a:gd name="T77" fmla="*/ 6 h 6"/>
                <a:gd name="T78" fmla="*/ 71 w 95"/>
                <a:gd name="T79" fmla="*/ 6 h 6"/>
                <a:gd name="T80" fmla="*/ 63 w 95"/>
                <a:gd name="T81" fmla="*/ 6 h 6"/>
                <a:gd name="T82" fmla="*/ 55 w 95"/>
                <a:gd name="T83" fmla="*/ 6 h 6"/>
                <a:gd name="T84" fmla="*/ 47 w 95"/>
                <a:gd name="T85" fmla="*/ 6 h 6"/>
                <a:gd name="T86" fmla="*/ 40 w 95"/>
                <a:gd name="T87" fmla="*/ 6 h 6"/>
                <a:gd name="T88" fmla="*/ 32 w 95"/>
                <a:gd name="T89" fmla="*/ 6 h 6"/>
                <a:gd name="T90" fmla="*/ 24 w 95"/>
                <a:gd name="T91" fmla="*/ 6 h 6"/>
                <a:gd name="T92" fmla="*/ 16 w 95"/>
                <a:gd name="T93" fmla="*/ 6 h 6"/>
                <a:gd name="T94" fmla="*/ 8 w 95"/>
                <a:gd name="T95" fmla="*/ 6 h 6"/>
                <a:gd name="T96" fmla="*/ 0 w 95"/>
                <a:gd name="T97" fmla="*/ 6 h 6"/>
                <a:gd name="T98" fmla="*/ 0 w 95"/>
                <a:gd name="T99" fmla="*/ 6 h 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5" h="6">
                  <a:moveTo>
                    <a:pt x="0" y="6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9" y="0"/>
                  </a:lnTo>
                  <a:lnTo>
                    <a:pt x="87" y="0"/>
                  </a:lnTo>
                  <a:lnTo>
                    <a:pt x="95" y="0"/>
                  </a:lnTo>
                  <a:lnTo>
                    <a:pt x="95" y="1"/>
                  </a:lnTo>
                  <a:lnTo>
                    <a:pt x="95" y="2"/>
                  </a:lnTo>
                  <a:lnTo>
                    <a:pt x="95" y="3"/>
                  </a:lnTo>
                  <a:lnTo>
                    <a:pt x="95" y="4"/>
                  </a:lnTo>
                  <a:lnTo>
                    <a:pt x="95" y="5"/>
                  </a:lnTo>
                  <a:lnTo>
                    <a:pt x="95" y="6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1" y="6"/>
                  </a:lnTo>
                  <a:lnTo>
                    <a:pt x="63" y="6"/>
                  </a:lnTo>
                  <a:lnTo>
                    <a:pt x="55" y="6"/>
                  </a:lnTo>
                  <a:lnTo>
                    <a:pt x="47" y="6"/>
                  </a:lnTo>
                  <a:lnTo>
                    <a:pt x="40" y="6"/>
                  </a:lnTo>
                  <a:lnTo>
                    <a:pt x="32" y="6"/>
                  </a:lnTo>
                  <a:lnTo>
                    <a:pt x="24" y="6"/>
                  </a:lnTo>
                  <a:lnTo>
                    <a:pt x="16" y="6"/>
                  </a:lnTo>
                  <a:lnTo>
                    <a:pt x="8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4"/>
            <p:cNvSpPr>
              <a:spLocks noChangeAspect="1" noEditPoints="1"/>
            </p:cNvSpPr>
            <p:nvPr/>
          </p:nvSpPr>
          <p:spPr bwMode="auto">
            <a:xfrm>
              <a:off x="4751" y="444"/>
              <a:ext cx="84" cy="92"/>
            </a:xfrm>
            <a:custGeom>
              <a:avLst/>
              <a:gdLst>
                <a:gd name="T0" fmla="*/ 1 w 84"/>
                <a:gd name="T1" fmla="*/ 92 h 92"/>
                <a:gd name="T2" fmla="*/ 1 w 84"/>
                <a:gd name="T3" fmla="*/ 91 h 92"/>
                <a:gd name="T4" fmla="*/ 1 w 84"/>
                <a:gd name="T5" fmla="*/ 91 h 92"/>
                <a:gd name="T6" fmla="*/ 4 w 84"/>
                <a:gd name="T7" fmla="*/ 90 h 92"/>
                <a:gd name="T8" fmla="*/ 7 w 84"/>
                <a:gd name="T9" fmla="*/ 89 h 92"/>
                <a:gd name="T10" fmla="*/ 11 w 84"/>
                <a:gd name="T11" fmla="*/ 86 h 92"/>
                <a:gd name="T12" fmla="*/ 12 w 84"/>
                <a:gd name="T13" fmla="*/ 66 h 92"/>
                <a:gd name="T14" fmla="*/ 12 w 84"/>
                <a:gd name="T15" fmla="*/ 39 h 92"/>
                <a:gd name="T16" fmla="*/ 12 w 84"/>
                <a:gd name="T17" fmla="*/ 13 h 92"/>
                <a:gd name="T18" fmla="*/ 11 w 84"/>
                <a:gd name="T19" fmla="*/ 6 h 92"/>
                <a:gd name="T20" fmla="*/ 10 w 84"/>
                <a:gd name="T21" fmla="*/ 5 h 92"/>
                <a:gd name="T22" fmla="*/ 8 w 84"/>
                <a:gd name="T23" fmla="*/ 4 h 92"/>
                <a:gd name="T24" fmla="*/ 6 w 84"/>
                <a:gd name="T25" fmla="*/ 4 h 92"/>
                <a:gd name="T26" fmla="*/ 4 w 84"/>
                <a:gd name="T27" fmla="*/ 3 h 92"/>
                <a:gd name="T28" fmla="*/ 1 w 84"/>
                <a:gd name="T29" fmla="*/ 2 h 92"/>
                <a:gd name="T30" fmla="*/ 1 w 84"/>
                <a:gd name="T31" fmla="*/ 2 h 92"/>
                <a:gd name="T32" fmla="*/ 1 w 84"/>
                <a:gd name="T33" fmla="*/ 1 h 92"/>
                <a:gd name="T34" fmla="*/ 1 w 84"/>
                <a:gd name="T35" fmla="*/ 0 h 92"/>
                <a:gd name="T36" fmla="*/ 14 w 84"/>
                <a:gd name="T37" fmla="*/ 0 h 92"/>
                <a:gd name="T38" fmla="*/ 31 w 84"/>
                <a:gd name="T39" fmla="*/ 0 h 92"/>
                <a:gd name="T40" fmla="*/ 48 w 84"/>
                <a:gd name="T41" fmla="*/ 0 h 92"/>
                <a:gd name="T42" fmla="*/ 59 w 84"/>
                <a:gd name="T43" fmla="*/ 1 h 92"/>
                <a:gd name="T44" fmla="*/ 69 w 84"/>
                <a:gd name="T45" fmla="*/ 6 h 92"/>
                <a:gd name="T46" fmla="*/ 76 w 84"/>
                <a:gd name="T47" fmla="*/ 16 h 92"/>
                <a:gd name="T48" fmla="*/ 76 w 84"/>
                <a:gd name="T49" fmla="*/ 28 h 92"/>
                <a:gd name="T50" fmla="*/ 73 w 84"/>
                <a:gd name="T51" fmla="*/ 36 h 92"/>
                <a:gd name="T52" fmla="*/ 65 w 84"/>
                <a:gd name="T53" fmla="*/ 43 h 92"/>
                <a:gd name="T54" fmla="*/ 72 w 84"/>
                <a:gd name="T55" fmla="*/ 49 h 92"/>
                <a:gd name="T56" fmla="*/ 81 w 84"/>
                <a:gd name="T57" fmla="*/ 58 h 92"/>
                <a:gd name="T58" fmla="*/ 83 w 84"/>
                <a:gd name="T59" fmla="*/ 74 h 92"/>
                <a:gd name="T60" fmla="*/ 79 w 84"/>
                <a:gd name="T61" fmla="*/ 83 h 92"/>
                <a:gd name="T62" fmla="*/ 73 w 84"/>
                <a:gd name="T63" fmla="*/ 88 h 92"/>
                <a:gd name="T64" fmla="*/ 66 w 84"/>
                <a:gd name="T65" fmla="*/ 90 h 92"/>
                <a:gd name="T66" fmla="*/ 53 w 84"/>
                <a:gd name="T67" fmla="*/ 92 h 92"/>
                <a:gd name="T68" fmla="*/ 30 w 84"/>
                <a:gd name="T69" fmla="*/ 92 h 92"/>
                <a:gd name="T70" fmla="*/ 6 w 84"/>
                <a:gd name="T71" fmla="*/ 92 h 92"/>
                <a:gd name="T72" fmla="*/ 28 w 84"/>
                <a:gd name="T73" fmla="*/ 87 h 92"/>
                <a:gd name="T74" fmla="*/ 28 w 84"/>
                <a:gd name="T75" fmla="*/ 74 h 92"/>
                <a:gd name="T76" fmla="*/ 28 w 84"/>
                <a:gd name="T77" fmla="*/ 61 h 92"/>
                <a:gd name="T78" fmla="*/ 28 w 84"/>
                <a:gd name="T79" fmla="*/ 48 h 92"/>
                <a:gd name="T80" fmla="*/ 48 w 84"/>
                <a:gd name="T81" fmla="*/ 48 h 92"/>
                <a:gd name="T82" fmla="*/ 63 w 84"/>
                <a:gd name="T83" fmla="*/ 55 h 92"/>
                <a:gd name="T84" fmla="*/ 67 w 84"/>
                <a:gd name="T85" fmla="*/ 74 h 92"/>
                <a:gd name="T86" fmla="*/ 57 w 84"/>
                <a:gd name="T87" fmla="*/ 84 h 92"/>
                <a:gd name="T88" fmla="*/ 45 w 84"/>
                <a:gd name="T89" fmla="*/ 87 h 92"/>
                <a:gd name="T90" fmla="*/ 34 w 84"/>
                <a:gd name="T91" fmla="*/ 87 h 92"/>
                <a:gd name="T92" fmla="*/ 31 w 84"/>
                <a:gd name="T93" fmla="*/ 43 h 92"/>
                <a:gd name="T94" fmla="*/ 29 w 84"/>
                <a:gd name="T95" fmla="*/ 43 h 92"/>
                <a:gd name="T96" fmla="*/ 28 w 84"/>
                <a:gd name="T97" fmla="*/ 43 h 92"/>
                <a:gd name="T98" fmla="*/ 28 w 84"/>
                <a:gd name="T99" fmla="*/ 37 h 92"/>
                <a:gd name="T100" fmla="*/ 28 w 84"/>
                <a:gd name="T101" fmla="*/ 25 h 92"/>
                <a:gd name="T102" fmla="*/ 28 w 84"/>
                <a:gd name="T103" fmla="*/ 12 h 92"/>
                <a:gd name="T104" fmla="*/ 37 w 84"/>
                <a:gd name="T105" fmla="*/ 6 h 92"/>
                <a:gd name="T106" fmla="*/ 52 w 84"/>
                <a:gd name="T107" fmla="*/ 9 h 92"/>
                <a:gd name="T108" fmla="*/ 62 w 84"/>
                <a:gd name="T109" fmla="*/ 16 h 92"/>
                <a:gd name="T110" fmla="*/ 63 w 84"/>
                <a:gd name="T111" fmla="*/ 23 h 92"/>
                <a:gd name="T112" fmla="*/ 64 w 84"/>
                <a:gd name="T113" fmla="*/ 26 h 92"/>
                <a:gd name="T114" fmla="*/ 63 w 84"/>
                <a:gd name="T115" fmla="*/ 29 h 92"/>
                <a:gd name="T116" fmla="*/ 59 w 84"/>
                <a:gd name="T117" fmla="*/ 37 h 92"/>
                <a:gd name="T118" fmla="*/ 48 w 84"/>
                <a:gd name="T119" fmla="*/ 42 h 92"/>
                <a:gd name="T120" fmla="*/ 36 w 84"/>
                <a:gd name="T121" fmla="*/ 43 h 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4" h="92">
                  <a:moveTo>
                    <a:pt x="0" y="92"/>
                  </a:moveTo>
                  <a:lnTo>
                    <a:pt x="1" y="92"/>
                  </a:lnTo>
                  <a:lnTo>
                    <a:pt x="1" y="91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3" y="90"/>
                  </a:lnTo>
                  <a:lnTo>
                    <a:pt x="4" y="90"/>
                  </a:lnTo>
                  <a:lnTo>
                    <a:pt x="5" y="90"/>
                  </a:lnTo>
                  <a:lnTo>
                    <a:pt x="6" y="90"/>
                  </a:lnTo>
                  <a:lnTo>
                    <a:pt x="6" y="89"/>
                  </a:lnTo>
                  <a:lnTo>
                    <a:pt x="7" y="89"/>
                  </a:lnTo>
                  <a:lnTo>
                    <a:pt x="8" y="89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1" y="86"/>
                  </a:lnTo>
                  <a:lnTo>
                    <a:pt x="12" y="85"/>
                  </a:lnTo>
                  <a:lnTo>
                    <a:pt x="12" y="79"/>
                  </a:lnTo>
                  <a:lnTo>
                    <a:pt x="12" y="72"/>
                  </a:lnTo>
                  <a:lnTo>
                    <a:pt x="12" y="66"/>
                  </a:lnTo>
                  <a:lnTo>
                    <a:pt x="12" y="59"/>
                  </a:lnTo>
                  <a:lnTo>
                    <a:pt x="12" y="52"/>
                  </a:lnTo>
                  <a:lnTo>
                    <a:pt x="12" y="46"/>
                  </a:lnTo>
                  <a:lnTo>
                    <a:pt x="12" y="39"/>
                  </a:lnTo>
                  <a:lnTo>
                    <a:pt x="12" y="33"/>
                  </a:lnTo>
                  <a:lnTo>
                    <a:pt x="12" y="26"/>
                  </a:lnTo>
                  <a:lnTo>
                    <a:pt x="12" y="19"/>
                  </a:lnTo>
                  <a:lnTo>
                    <a:pt x="12" y="13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2" y="2"/>
                  </a:lnTo>
                  <a:lnTo>
                    <a:pt x="64" y="3"/>
                  </a:lnTo>
                  <a:lnTo>
                    <a:pt x="67" y="4"/>
                  </a:lnTo>
                  <a:lnTo>
                    <a:pt x="69" y="6"/>
                  </a:lnTo>
                  <a:lnTo>
                    <a:pt x="71" y="8"/>
                  </a:lnTo>
                  <a:lnTo>
                    <a:pt x="73" y="10"/>
                  </a:lnTo>
                  <a:lnTo>
                    <a:pt x="75" y="13"/>
                  </a:lnTo>
                  <a:lnTo>
                    <a:pt x="76" y="16"/>
                  </a:lnTo>
                  <a:lnTo>
                    <a:pt x="77" y="20"/>
                  </a:lnTo>
                  <a:lnTo>
                    <a:pt x="77" y="23"/>
                  </a:lnTo>
                  <a:lnTo>
                    <a:pt x="77" y="26"/>
                  </a:lnTo>
                  <a:lnTo>
                    <a:pt x="76" y="28"/>
                  </a:lnTo>
                  <a:lnTo>
                    <a:pt x="76" y="30"/>
                  </a:lnTo>
                  <a:lnTo>
                    <a:pt x="75" y="32"/>
                  </a:lnTo>
                  <a:lnTo>
                    <a:pt x="74" y="34"/>
                  </a:lnTo>
                  <a:lnTo>
                    <a:pt x="73" y="36"/>
                  </a:lnTo>
                  <a:lnTo>
                    <a:pt x="71" y="37"/>
                  </a:lnTo>
                  <a:lnTo>
                    <a:pt x="70" y="39"/>
                  </a:lnTo>
                  <a:lnTo>
                    <a:pt x="68" y="41"/>
                  </a:lnTo>
                  <a:lnTo>
                    <a:pt x="65" y="43"/>
                  </a:lnTo>
                  <a:lnTo>
                    <a:pt x="63" y="45"/>
                  </a:lnTo>
                  <a:lnTo>
                    <a:pt x="66" y="46"/>
                  </a:lnTo>
                  <a:lnTo>
                    <a:pt x="69" y="47"/>
                  </a:lnTo>
                  <a:lnTo>
                    <a:pt x="72" y="49"/>
                  </a:lnTo>
                  <a:lnTo>
                    <a:pt x="75" y="51"/>
                  </a:lnTo>
                  <a:lnTo>
                    <a:pt x="77" y="53"/>
                  </a:lnTo>
                  <a:lnTo>
                    <a:pt x="79" y="55"/>
                  </a:lnTo>
                  <a:lnTo>
                    <a:pt x="81" y="58"/>
                  </a:lnTo>
                  <a:lnTo>
                    <a:pt x="83" y="62"/>
                  </a:lnTo>
                  <a:lnTo>
                    <a:pt x="84" y="65"/>
                  </a:lnTo>
                  <a:lnTo>
                    <a:pt x="84" y="69"/>
                  </a:lnTo>
                  <a:lnTo>
                    <a:pt x="83" y="74"/>
                  </a:lnTo>
                  <a:lnTo>
                    <a:pt x="81" y="79"/>
                  </a:lnTo>
                  <a:lnTo>
                    <a:pt x="81" y="81"/>
                  </a:lnTo>
                  <a:lnTo>
                    <a:pt x="80" y="82"/>
                  </a:lnTo>
                  <a:lnTo>
                    <a:pt x="79" y="83"/>
                  </a:lnTo>
                  <a:lnTo>
                    <a:pt x="77" y="85"/>
                  </a:lnTo>
                  <a:lnTo>
                    <a:pt x="76" y="86"/>
                  </a:lnTo>
                  <a:lnTo>
                    <a:pt x="74" y="87"/>
                  </a:lnTo>
                  <a:lnTo>
                    <a:pt x="73" y="88"/>
                  </a:lnTo>
                  <a:lnTo>
                    <a:pt x="71" y="89"/>
                  </a:lnTo>
                  <a:lnTo>
                    <a:pt x="69" y="89"/>
                  </a:lnTo>
                  <a:lnTo>
                    <a:pt x="68" y="90"/>
                  </a:lnTo>
                  <a:lnTo>
                    <a:pt x="66" y="90"/>
                  </a:lnTo>
                  <a:lnTo>
                    <a:pt x="64" y="91"/>
                  </a:lnTo>
                  <a:lnTo>
                    <a:pt x="61" y="91"/>
                  </a:lnTo>
                  <a:lnTo>
                    <a:pt x="57" y="91"/>
                  </a:lnTo>
                  <a:lnTo>
                    <a:pt x="53" y="92"/>
                  </a:lnTo>
                  <a:lnTo>
                    <a:pt x="48" y="92"/>
                  </a:lnTo>
                  <a:lnTo>
                    <a:pt x="42" y="92"/>
                  </a:lnTo>
                  <a:lnTo>
                    <a:pt x="36" y="92"/>
                  </a:lnTo>
                  <a:lnTo>
                    <a:pt x="30" y="92"/>
                  </a:lnTo>
                  <a:lnTo>
                    <a:pt x="24" y="92"/>
                  </a:lnTo>
                  <a:lnTo>
                    <a:pt x="18" y="92"/>
                  </a:lnTo>
                  <a:lnTo>
                    <a:pt x="12" y="92"/>
                  </a:lnTo>
                  <a:lnTo>
                    <a:pt x="6" y="92"/>
                  </a:lnTo>
                  <a:lnTo>
                    <a:pt x="0" y="92"/>
                  </a:lnTo>
                  <a:close/>
                  <a:moveTo>
                    <a:pt x="34" y="87"/>
                  </a:moveTo>
                  <a:lnTo>
                    <a:pt x="28" y="87"/>
                  </a:lnTo>
                  <a:lnTo>
                    <a:pt x="28" y="84"/>
                  </a:lnTo>
                  <a:lnTo>
                    <a:pt x="28" y="81"/>
                  </a:lnTo>
                  <a:lnTo>
                    <a:pt x="28" y="77"/>
                  </a:lnTo>
                  <a:lnTo>
                    <a:pt x="28" y="74"/>
                  </a:lnTo>
                  <a:lnTo>
                    <a:pt x="28" y="70"/>
                  </a:lnTo>
                  <a:lnTo>
                    <a:pt x="28" y="67"/>
                  </a:lnTo>
                  <a:lnTo>
                    <a:pt x="28" y="64"/>
                  </a:lnTo>
                  <a:lnTo>
                    <a:pt x="28" y="61"/>
                  </a:lnTo>
                  <a:lnTo>
                    <a:pt x="28" y="57"/>
                  </a:lnTo>
                  <a:lnTo>
                    <a:pt x="28" y="54"/>
                  </a:lnTo>
                  <a:lnTo>
                    <a:pt x="28" y="51"/>
                  </a:lnTo>
                  <a:lnTo>
                    <a:pt x="28" y="48"/>
                  </a:lnTo>
                  <a:lnTo>
                    <a:pt x="33" y="48"/>
                  </a:lnTo>
                  <a:lnTo>
                    <a:pt x="38" y="48"/>
                  </a:lnTo>
                  <a:lnTo>
                    <a:pt x="42" y="48"/>
                  </a:lnTo>
                  <a:lnTo>
                    <a:pt x="48" y="48"/>
                  </a:lnTo>
                  <a:lnTo>
                    <a:pt x="52" y="49"/>
                  </a:lnTo>
                  <a:lnTo>
                    <a:pt x="56" y="51"/>
                  </a:lnTo>
                  <a:lnTo>
                    <a:pt x="60" y="52"/>
                  </a:lnTo>
                  <a:lnTo>
                    <a:pt x="63" y="55"/>
                  </a:lnTo>
                  <a:lnTo>
                    <a:pt x="66" y="58"/>
                  </a:lnTo>
                  <a:lnTo>
                    <a:pt x="67" y="62"/>
                  </a:lnTo>
                  <a:lnTo>
                    <a:pt x="68" y="68"/>
                  </a:lnTo>
                  <a:lnTo>
                    <a:pt x="67" y="74"/>
                  </a:lnTo>
                  <a:lnTo>
                    <a:pt x="65" y="78"/>
                  </a:lnTo>
                  <a:lnTo>
                    <a:pt x="63" y="81"/>
                  </a:lnTo>
                  <a:lnTo>
                    <a:pt x="60" y="83"/>
                  </a:lnTo>
                  <a:lnTo>
                    <a:pt x="57" y="84"/>
                  </a:lnTo>
                  <a:lnTo>
                    <a:pt x="55" y="85"/>
                  </a:lnTo>
                  <a:lnTo>
                    <a:pt x="51" y="86"/>
                  </a:lnTo>
                  <a:lnTo>
                    <a:pt x="48" y="87"/>
                  </a:lnTo>
                  <a:lnTo>
                    <a:pt x="45" y="87"/>
                  </a:lnTo>
                  <a:lnTo>
                    <a:pt x="42" y="87"/>
                  </a:lnTo>
                  <a:lnTo>
                    <a:pt x="39" y="87"/>
                  </a:lnTo>
                  <a:lnTo>
                    <a:pt x="36" y="87"/>
                  </a:lnTo>
                  <a:lnTo>
                    <a:pt x="34" y="87"/>
                  </a:lnTo>
                  <a:close/>
                  <a:moveTo>
                    <a:pt x="31" y="43"/>
                  </a:moveTo>
                  <a:lnTo>
                    <a:pt x="31" y="43"/>
                  </a:lnTo>
                  <a:lnTo>
                    <a:pt x="30" y="43"/>
                  </a:lnTo>
                  <a:lnTo>
                    <a:pt x="29" y="43"/>
                  </a:lnTo>
                  <a:lnTo>
                    <a:pt x="28" y="43"/>
                  </a:lnTo>
                  <a:lnTo>
                    <a:pt x="28" y="40"/>
                  </a:lnTo>
                  <a:lnTo>
                    <a:pt x="28" y="37"/>
                  </a:lnTo>
                  <a:lnTo>
                    <a:pt x="28" y="34"/>
                  </a:lnTo>
                  <a:lnTo>
                    <a:pt x="28" y="31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28" y="21"/>
                  </a:lnTo>
                  <a:lnTo>
                    <a:pt x="28" y="18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32" y="6"/>
                  </a:lnTo>
                  <a:lnTo>
                    <a:pt x="37" y="6"/>
                  </a:lnTo>
                  <a:lnTo>
                    <a:pt x="41" y="6"/>
                  </a:lnTo>
                  <a:lnTo>
                    <a:pt x="45" y="7"/>
                  </a:lnTo>
                  <a:lnTo>
                    <a:pt x="49" y="7"/>
                  </a:lnTo>
                  <a:lnTo>
                    <a:pt x="52" y="9"/>
                  </a:lnTo>
                  <a:lnTo>
                    <a:pt x="55" y="10"/>
                  </a:lnTo>
                  <a:lnTo>
                    <a:pt x="58" y="11"/>
                  </a:lnTo>
                  <a:lnTo>
                    <a:pt x="60" y="14"/>
                  </a:lnTo>
                  <a:lnTo>
                    <a:pt x="62" y="16"/>
                  </a:lnTo>
                  <a:lnTo>
                    <a:pt x="63" y="18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3" y="24"/>
                  </a:lnTo>
                  <a:lnTo>
                    <a:pt x="64" y="25"/>
                  </a:lnTo>
                  <a:lnTo>
                    <a:pt x="64" y="26"/>
                  </a:lnTo>
                  <a:lnTo>
                    <a:pt x="64" y="27"/>
                  </a:lnTo>
                  <a:lnTo>
                    <a:pt x="63" y="28"/>
                  </a:lnTo>
                  <a:lnTo>
                    <a:pt x="63" y="29"/>
                  </a:lnTo>
                  <a:lnTo>
                    <a:pt x="63" y="30"/>
                  </a:lnTo>
                  <a:lnTo>
                    <a:pt x="62" y="31"/>
                  </a:lnTo>
                  <a:lnTo>
                    <a:pt x="61" y="34"/>
                  </a:lnTo>
                  <a:lnTo>
                    <a:pt x="59" y="37"/>
                  </a:lnTo>
                  <a:lnTo>
                    <a:pt x="56" y="39"/>
                  </a:lnTo>
                  <a:lnTo>
                    <a:pt x="54" y="40"/>
                  </a:lnTo>
                  <a:lnTo>
                    <a:pt x="51" y="42"/>
                  </a:lnTo>
                  <a:lnTo>
                    <a:pt x="48" y="42"/>
                  </a:lnTo>
                  <a:lnTo>
                    <a:pt x="45" y="43"/>
                  </a:lnTo>
                  <a:lnTo>
                    <a:pt x="42" y="43"/>
                  </a:lnTo>
                  <a:lnTo>
                    <a:pt x="39" y="43"/>
                  </a:lnTo>
                  <a:lnTo>
                    <a:pt x="36" y="43"/>
                  </a:lnTo>
                  <a:lnTo>
                    <a:pt x="34" y="43"/>
                  </a:lnTo>
                  <a:lnTo>
                    <a:pt x="31" y="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5"/>
            <p:cNvSpPr>
              <a:spLocks noChangeAspect="1"/>
            </p:cNvSpPr>
            <p:nvPr/>
          </p:nvSpPr>
          <p:spPr bwMode="auto">
            <a:xfrm>
              <a:off x="4940" y="444"/>
              <a:ext cx="80" cy="92"/>
            </a:xfrm>
            <a:custGeom>
              <a:avLst/>
              <a:gdLst>
                <a:gd name="T0" fmla="*/ 0 w 80"/>
                <a:gd name="T1" fmla="*/ 91 h 92"/>
                <a:gd name="T2" fmla="*/ 0 w 80"/>
                <a:gd name="T3" fmla="*/ 91 h 92"/>
                <a:gd name="T4" fmla="*/ 0 w 80"/>
                <a:gd name="T5" fmla="*/ 90 h 92"/>
                <a:gd name="T6" fmla="*/ 3 w 80"/>
                <a:gd name="T7" fmla="*/ 89 h 92"/>
                <a:gd name="T8" fmla="*/ 8 w 80"/>
                <a:gd name="T9" fmla="*/ 88 h 92"/>
                <a:gd name="T10" fmla="*/ 12 w 80"/>
                <a:gd name="T11" fmla="*/ 87 h 92"/>
                <a:gd name="T12" fmla="*/ 11 w 80"/>
                <a:gd name="T13" fmla="*/ 5 h 92"/>
                <a:gd name="T14" fmla="*/ 5 w 80"/>
                <a:gd name="T15" fmla="*/ 3 h 92"/>
                <a:gd name="T16" fmla="*/ 1 w 80"/>
                <a:gd name="T17" fmla="*/ 3 h 92"/>
                <a:gd name="T18" fmla="*/ 0 w 80"/>
                <a:gd name="T19" fmla="*/ 2 h 92"/>
                <a:gd name="T20" fmla="*/ 0 w 80"/>
                <a:gd name="T21" fmla="*/ 1 h 92"/>
                <a:gd name="T22" fmla="*/ 0 w 80"/>
                <a:gd name="T23" fmla="*/ 1 h 92"/>
                <a:gd name="T24" fmla="*/ 12 w 80"/>
                <a:gd name="T25" fmla="*/ 0 h 92"/>
                <a:gd name="T26" fmla="*/ 36 w 80"/>
                <a:gd name="T27" fmla="*/ 0 h 92"/>
                <a:gd name="T28" fmla="*/ 59 w 80"/>
                <a:gd name="T29" fmla="*/ 0 h 92"/>
                <a:gd name="T30" fmla="*/ 71 w 80"/>
                <a:gd name="T31" fmla="*/ 4 h 92"/>
                <a:gd name="T32" fmla="*/ 72 w 80"/>
                <a:gd name="T33" fmla="*/ 10 h 92"/>
                <a:gd name="T34" fmla="*/ 72 w 80"/>
                <a:gd name="T35" fmla="*/ 17 h 92"/>
                <a:gd name="T36" fmla="*/ 72 w 80"/>
                <a:gd name="T37" fmla="*/ 20 h 92"/>
                <a:gd name="T38" fmla="*/ 71 w 80"/>
                <a:gd name="T39" fmla="*/ 20 h 92"/>
                <a:gd name="T40" fmla="*/ 71 w 80"/>
                <a:gd name="T41" fmla="*/ 20 h 92"/>
                <a:gd name="T42" fmla="*/ 69 w 80"/>
                <a:gd name="T43" fmla="*/ 18 h 92"/>
                <a:gd name="T44" fmla="*/ 67 w 80"/>
                <a:gd name="T45" fmla="*/ 13 h 92"/>
                <a:gd name="T46" fmla="*/ 65 w 80"/>
                <a:gd name="T47" fmla="*/ 9 h 92"/>
                <a:gd name="T48" fmla="*/ 58 w 80"/>
                <a:gd name="T49" fmla="*/ 6 h 92"/>
                <a:gd name="T50" fmla="*/ 46 w 80"/>
                <a:gd name="T51" fmla="*/ 6 h 92"/>
                <a:gd name="T52" fmla="*/ 33 w 80"/>
                <a:gd name="T53" fmla="*/ 5 h 92"/>
                <a:gd name="T54" fmla="*/ 28 w 80"/>
                <a:gd name="T55" fmla="*/ 32 h 92"/>
                <a:gd name="T56" fmla="*/ 28 w 80"/>
                <a:gd name="T57" fmla="*/ 36 h 92"/>
                <a:gd name="T58" fmla="*/ 28 w 80"/>
                <a:gd name="T59" fmla="*/ 39 h 92"/>
                <a:gd name="T60" fmla="*/ 29 w 80"/>
                <a:gd name="T61" fmla="*/ 41 h 92"/>
                <a:gd name="T62" fmla="*/ 39 w 80"/>
                <a:gd name="T63" fmla="*/ 41 h 92"/>
                <a:gd name="T64" fmla="*/ 50 w 80"/>
                <a:gd name="T65" fmla="*/ 40 h 92"/>
                <a:gd name="T66" fmla="*/ 58 w 80"/>
                <a:gd name="T67" fmla="*/ 38 h 92"/>
                <a:gd name="T68" fmla="*/ 59 w 80"/>
                <a:gd name="T69" fmla="*/ 34 h 92"/>
                <a:gd name="T70" fmla="*/ 61 w 80"/>
                <a:gd name="T71" fmla="*/ 30 h 92"/>
                <a:gd name="T72" fmla="*/ 62 w 80"/>
                <a:gd name="T73" fmla="*/ 27 h 92"/>
                <a:gd name="T74" fmla="*/ 62 w 80"/>
                <a:gd name="T75" fmla="*/ 27 h 92"/>
                <a:gd name="T76" fmla="*/ 63 w 80"/>
                <a:gd name="T77" fmla="*/ 27 h 92"/>
                <a:gd name="T78" fmla="*/ 64 w 80"/>
                <a:gd name="T79" fmla="*/ 60 h 92"/>
                <a:gd name="T80" fmla="*/ 63 w 80"/>
                <a:gd name="T81" fmla="*/ 60 h 92"/>
                <a:gd name="T82" fmla="*/ 62 w 80"/>
                <a:gd name="T83" fmla="*/ 60 h 92"/>
                <a:gd name="T84" fmla="*/ 62 w 80"/>
                <a:gd name="T85" fmla="*/ 60 h 92"/>
                <a:gd name="T86" fmla="*/ 60 w 80"/>
                <a:gd name="T87" fmla="*/ 53 h 92"/>
                <a:gd name="T88" fmla="*/ 59 w 80"/>
                <a:gd name="T89" fmla="*/ 49 h 92"/>
                <a:gd name="T90" fmla="*/ 55 w 80"/>
                <a:gd name="T91" fmla="*/ 47 h 92"/>
                <a:gd name="T92" fmla="*/ 46 w 80"/>
                <a:gd name="T93" fmla="*/ 46 h 92"/>
                <a:gd name="T94" fmla="*/ 36 w 80"/>
                <a:gd name="T95" fmla="*/ 46 h 92"/>
                <a:gd name="T96" fmla="*/ 27 w 80"/>
                <a:gd name="T97" fmla="*/ 46 h 92"/>
                <a:gd name="T98" fmla="*/ 38 w 80"/>
                <a:gd name="T99" fmla="*/ 87 h 92"/>
                <a:gd name="T100" fmla="*/ 57 w 80"/>
                <a:gd name="T101" fmla="*/ 86 h 92"/>
                <a:gd name="T102" fmla="*/ 74 w 80"/>
                <a:gd name="T103" fmla="*/ 74 h 92"/>
                <a:gd name="T104" fmla="*/ 77 w 80"/>
                <a:gd name="T105" fmla="*/ 68 h 92"/>
                <a:gd name="T106" fmla="*/ 79 w 80"/>
                <a:gd name="T107" fmla="*/ 68 h 92"/>
                <a:gd name="T108" fmla="*/ 80 w 80"/>
                <a:gd name="T109" fmla="*/ 68 h 92"/>
                <a:gd name="T110" fmla="*/ 78 w 80"/>
                <a:gd name="T111" fmla="*/ 74 h 92"/>
                <a:gd name="T112" fmla="*/ 76 w 80"/>
                <a:gd name="T113" fmla="*/ 82 h 92"/>
                <a:gd name="T114" fmla="*/ 73 w 80"/>
                <a:gd name="T115" fmla="*/ 90 h 92"/>
                <a:gd name="T116" fmla="*/ 55 w 80"/>
                <a:gd name="T117" fmla="*/ 92 h 92"/>
                <a:gd name="T118" fmla="*/ 30 w 80"/>
                <a:gd name="T119" fmla="*/ 92 h 92"/>
                <a:gd name="T120" fmla="*/ 6 w 80"/>
                <a:gd name="T121" fmla="*/ 92 h 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0" h="92">
                  <a:moveTo>
                    <a:pt x="0" y="92"/>
                  </a:moveTo>
                  <a:lnTo>
                    <a:pt x="0" y="92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1" y="89"/>
                  </a:lnTo>
                  <a:lnTo>
                    <a:pt x="2" y="89"/>
                  </a:lnTo>
                  <a:lnTo>
                    <a:pt x="3" y="89"/>
                  </a:lnTo>
                  <a:lnTo>
                    <a:pt x="4" y="89"/>
                  </a:lnTo>
                  <a:lnTo>
                    <a:pt x="5" y="88"/>
                  </a:lnTo>
                  <a:lnTo>
                    <a:pt x="7" y="88"/>
                  </a:lnTo>
                  <a:lnTo>
                    <a:pt x="8" y="88"/>
                  </a:lnTo>
                  <a:lnTo>
                    <a:pt x="9" y="88"/>
                  </a:lnTo>
                  <a:lnTo>
                    <a:pt x="10" y="88"/>
                  </a:lnTo>
                  <a:lnTo>
                    <a:pt x="11" y="87"/>
                  </a:lnTo>
                  <a:lnTo>
                    <a:pt x="12" y="87"/>
                  </a:lnTo>
                  <a:lnTo>
                    <a:pt x="13" y="87"/>
                  </a:lnTo>
                  <a:lnTo>
                    <a:pt x="13" y="9"/>
                  </a:lnTo>
                  <a:lnTo>
                    <a:pt x="12" y="7"/>
                  </a:lnTo>
                  <a:lnTo>
                    <a:pt x="11" y="5"/>
                  </a:lnTo>
                  <a:lnTo>
                    <a:pt x="9" y="4"/>
                  </a:lnTo>
                  <a:lnTo>
                    <a:pt x="8" y="4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1" y="2"/>
                  </a:lnTo>
                  <a:lnTo>
                    <a:pt x="71" y="4"/>
                  </a:lnTo>
                  <a:lnTo>
                    <a:pt x="71" y="5"/>
                  </a:lnTo>
                  <a:lnTo>
                    <a:pt x="71" y="7"/>
                  </a:lnTo>
                  <a:lnTo>
                    <a:pt x="71" y="8"/>
                  </a:lnTo>
                  <a:lnTo>
                    <a:pt x="72" y="10"/>
                  </a:lnTo>
                  <a:lnTo>
                    <a:pt x="72" y="12"/>
                  </a:lnTo>
                  <a:lnTo>
                    <a:pt x="72" y="13"/>
                  </a:lnTo>
                  <a:lnTo>
                    <a:pt x="72" y="15"/>
                  </a:lnTo>
                  <a:lnTo>
                    <a:pt x="72" y="17"/>
                  </a:lnTo>
                  <a:lnTo>
                    <a:pt x="72" y="18"/>
                  </a:lnTo>
                  <a:lnTo>
                    <a:pt x="73" y="20"/>
                  </a:lnTo>
                  <a:lnTo>
                    <a:pt x="72" y="20"/>
                  </a:lnTo>
                  <a:lnTo>
                    <a:pt x="71" y="20"/>
                  </a:lnTo>
                  <a:lnTo>
                    <a:pt x="70" y="19"/>
                  </a:lnTo>
                  <a:lnTo>
                    <a:pt x="69" y="18"/>
                  </a:lnTo>
                  <a:lnTo>
                    <a:pt x="69" y="17"/>
                  </a:lnTo>
                  <a:lnTo>
                    <a:pt x="68" y="15"/>
                  </a:lnTo>
                  <a:lnTo>
                    <a:pt x="68" y="14"/>
                  </a:lnTo>
                  <a:lnTo>
                    <a:pt x="67" y="13"/>
                  </a:lnTo>
                  <a:lnTo>
                    <a:pt x="67" y="12"/>
                  </a:lnTo>
                  <a:lnTo>
                    <a:pt x="66" y="11"/>
                  </a:lnTo>
                  <a:lnTo>
                    <a:pt x="66" y="10"/>
                  </a:lnTo>
                  <a:lnTo>
                    <a:pt x="65" y="9"/>
                  </a:lnTo>
                  <a:lnTo>
                    <a:pt x="65" y="8"/>
                  </a:lnTo>
                  <a:lnTo>
                    <a:pt x="64" y="7"/>
                  </a:lnTo>
                  <a:lnTo>
                    <a:pt x="61" y="6"/>
                  </a:lnTo>
                  <a:lnTo>
                    <a:pt x="58" y="6"/>
                  </a:lnTo>
                  <a:lnTo>
                    <a:pt x="55" y="6"/>
                  </a:lnTo>
                  <a:lnTo>
                    <a:pt x="52" y="6"/>
                  </a:lnTo>
                  <a:lnTo>
                    <a:pt x="49" y="6"/>
                  </a:lnTo>
                  <a:lnTo>
                    <a:pt x="46" y="6"/>
                  </a:lnTo>
                  <a:lnTo>
                    <a:pt x="43" y="6"/>
                  </a:lnTo>
                  <a:lnTo>
                    <a:pt x="40" y="5"/>
                  </a:lnTo>
                  <a:lnTo>
                    <a:pt x="37" y="5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27" y="5"/>
                  </a:lnTo>
                  <a:lnTo>
                    <a:pt x="27" y="32"/>
                  </a:lnTo>
                  <a:lnTo>
                    <a:pt x="28" y="32"/>
                  </a:lnTo>
                  <a:lnTo>
                    <a:pt x="28" y="33"/>
                  </a:lnTo>
                  <a:lnTo>
                    <a:pt x="28" y="34"/>
                  </a:lnTo>
                  <a:lnTo>
                    <a:pt x="28" y="35"/>
                  </a:lnTo>
                  <a:lnTo>
                    <a:pt x="28" y="36"/>
                  </a:lnTo>
                  <a:lnTo>
                    <a:pt x="28" y="37"/>
                  </a:lnTo>
                  <a:lnTo>
                    <a:pt x="28" y="38"/>
                  </a:lnTo>
                  <a:lnTo>
                    <a:pt x="28" y="39"/>
                  </a:lnTo>
                  <a:lnTo>
                    <a:pt x="28" y="40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32" y="41"/>
                  </a:lnTo>
                  <a:lnTo>
                    <a:pt x="34" y="41"/>
                  </a:lnTo>
                  <a:lnTo>
                    <a:pt x="36" y="41"/>
                  </a:lnTo>
                  <a:lnTo>
                    <a:pt x="39" y="41"/>
                  </a:lnTo>
                  <a:lnTo>
                    <a:pt x="41" y="41"/>
                  </a:lnTo>
                  <a:lnTo>
                    <a:pt x="44" y="41"/>
                  </a:lnTo>
                  <a:lnTo>
                    <a:pt x="47" y="41"/>
                  </a:lnTo>
                  <a:lnTo>
                    <a:pt x="50" y="40"/>
                  </a:lnTo>
                  <a:lnTo>
                    <a:pt x="52" y="40"/>
                  </a:lnTo>
                  <a:lnTo>
                    <a:pt x="55" y="40"/>
                  </a:lnTo>
                  <a:lnTo>
                    <a:pt x="57" y="39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59" y="36"/>
                  </a:lnTo>
                  <a:lnTo>
                    <a:pt x="59" y="35"/>
                  </a:lnTo>
                  <a:lnTo>
                    <a:pt x="59" y="34"/>
                  </a:lnTo>
                  <a:lnTo>
                    <a:pt x="60" y="33"/>
                  </a:lnTo>
                  <a:lnTo>
                    <a:pt x="60" y="32"/>
                  </a:lnTo>
                  <a:lnTo>
                    <a:pt x="61" y="31"/>
                  </a:lnTo>
                  <a:lnTo>
                    <a:pt x="61" y="30"/>
                  </a:lnTo>
                  <a:lnTo>
                    <a:pt x="61" y="29"/>
                  </a:lnTo>
                  <a:lnTo>
                    <a:pt x="61" y="28"/>
                  </a:lnTo>
                  <a:lnTo>
                    <a:pt x="62" y="27"/>
                  </a:lnTo>
                  <a:lnTo>
                    <a:pt x="63" y="27"/>
                  </a:lnTo>
                  <a:lnTo>
                    <a:pt x="64" y="27"/>
                  </a:lnTo>
                  <a:lnTo>
                    <a:pt x="64" y="60"/>
                  </a:lnTo>
                  <a:lnTo>
                    <a:pt x="63" y="60"/>
                  </a:lnTo>
                  <a:lnTo>
                    <a:pt x="62" y="60"/>
                  </a:lnTo>
                  <a:lnTo>
                    <a:pt x="61" y="58"/>
                  </a:lnTo>
                  <a:lnTo>
                    <a:pt x="61" y="56"/>
                  </a:lnTo>
                  <a:lnTo>
                    <a:pt x="60" y="54"/>
                  </a:lnTo>
                  <a:lnTo>
                    <a:pt x="60" y="53"/>
                  </a:lnTo>
                  <a:lnTo>
                    <a:pt x="60" y="52"/>
                  </a:lnTo>
                  <a:lnTo>
                    <a:pt x="60" y="51"/>
                  </a:lnTo>
                  <a:lnTo>
                    <a:pt x="59" y="50"/>
                  </a:lnTo>
                  <a:lnTo>
                    <a:pt x="59" y="49"/>
                  </a:lnTo>
                  <a:lnTo>
                    <a:pt x="58" y="49"/>
                  </a:lnTo>
                  <a:lnTo>
                    <a:pt x="57" y="48"/>
                  </a:lnTo>
                  <a:lnTo>
                    <a:pt x="57" y="47"/>
                  </a:lnTo>
                  <a:lnTo>
                    <a:pt x="55" y="47"/>
                  </a:lnTo>
                  <a:lnTo>
                    <a:pt x="53" y="46"/>
                  </a:lnTo>
                  <a:lnTo>
                    <a:pt x="51" y="46"/>
                  </a:lnTo>
                  <a:lnTo>
                    <a:pt x="48" y="46"/>
                  </a:lnTo>
                  <a:lnTo>
                    <a:pt x="46" y="46"/>
                  </a:lnTo>
                  <a:lnTo>
                    <a:pt x="44" y="46"/>
                  </a:lnTo>
                  <a:lnTo>
                    <a:pt x="41" y="46"/>
                  </a:lnTo>
                  <a:lnTo>
                    <a:pt x="39" y="46"/>
                  </a:lnTo>
                  <a:lnTo>
                    <a:pt x="36" y="46"/>
                  </a:lnTo>
                  <a:lnTo>
                    <a:pt x="34" y="46"/>
                  </a:lnTo>
                  <a:lnTo>
                    <a:pt x="32" y="46"/>
                  </a:lnTo>
                  <a:lnTo>
                    <a:pt x="30" y="46"/>
                  </a:lnTo>
                  <a:lnTo>
                    <a:pt x="27" y="46"/>
                  </a:lnTo>
                  <a:lnTo>
                    <a:pt x="28" y="86"/>
                  </a:lnTo>
                  <a:lnTo>
                    <a:pt x="31" y="86"/>
                  </a:lnTo>
                  <a:lnTo>
                    <a:pt x="34" y="87"/>
                  </a:lnTo>
                  <a:lnTo>
                    <a:pt x="38" y="87"/>
                  </a:lnTo>
                  <a:lnTo>
                    <a:pt x="42" y="87"/>
                  </a:lnTo>
                  <a:lnTo>
                    <a:pt x="47" y="87"/>
                  </a:lnTo>
                  <a:lnTo>
                    <a:pt x="53" y="87"/>
                  </a:lnTo>
                  <a:lnTo>
                    <a:pt x="57" y="86"/>
                  </a:lnTo>
                  <a:lnTo>
                    <a:pt x="62" y="84"/>
                  </a:lnTo>
                  <a:lnTo>
                    <a:pt x="67" y="82"/>
                  </a:lnTo>
                  <a:lnTo>
                    <a:pt x="71" y="79"/>
                  </a:lnTo>
                  <a:lnTo>
                    <a:pt x="74" y="74"/>
                  </a:lnTo>
                  <a:lnTo>
                    <a:pt x="77" y="69"/>
                  </a:lnTo>
                  <a:lnTo>
                    <a:pt x="77" y="68"/>
                  </a:lnTo>
                  <a:lnTo>
                    <a:pt x="78" y="68"/>
                  </a:lnTo>
                  <a:lnTo>
                    <a:pt x="79" y="68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79" y="72"/>
                  </a:lnTo>
                  <a:lnTo>
                    <a:pt x="78" y="74"/>
                  </a:lnTo>
                  <a:lnTo>
                    <a:pt x="77" y="76"/>
                  </a:lnTo>
                  <a:lnTo>
                    <a:pt x="77" y="78"/>
                  </a:lnTo>
                  <a:lnTo>
                    <a:pt x="76" y="80"/>
                  </a:lnTo>
                  <a:lnTo>
                    <a:pt x="76" y="82"/>
                  </a:lnTo>
                  <a:lnTo>
                    <a:pt x="75" y="84"/>
                  </a:lnTo>
                  <a:lnTo>
                    <a:pt x="74" y="86"/>
                  </a:lnTo>
                  <a:lnTo>
                    <a:pt x="74" y="88"/>
                  </a:lnTo>
                  <a:lnTo>
                    <a:pt x="73" y="90"/>
                  </a:lnTo>
                  <a:lnTo>
                    <a:pt x="73" y="92"/>
                  </a:lnTo>
                  <a:lnTo>
                    <a:pt x="66" y="92"/>
                  </a:lnTo>
                  <a:lnTo>
                    <a:pt x="60" y="92"/>
                  </a:lnTo>
                  <a:lnTo>
                    <a:pt x="55" y="92"/>
                  </a:lnTo>
                  <a:lnTo>
                    <a:pt x="48" y="92"/>
                  </a:lnTo>
                  <a:lnTo>
                    <a:pt x="42" y="92"/>
                  </a:lnTo>
                  <a:lnTo>
                    <a:pt x="36" y="92"/>
                  </a:lnTo>
                  <a:lnTo>
                    <a:pt x="30" y="92"/>
                  </a:lnTo>
                  <a:lnTo>
                    <a:pt x="24" y="92"/>
                  </a:lnTo>
                  <a:lnTo>
                    <a:pt x="18" y="92"/>
                  </a:lnTo>
                  <a:lnTo>
                    <a:pt x="12" y="92"/>
                  </a:lnTo>
                  <a:lnTo>
                    <a:pt x="6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6"/>
            <p:cNvSpPr>
              <a:spLocks noChangeAspect="1"/>
            </p:cNvSpPr>
            <p:nvPr/>
          </p:nvSpPr>
          <p:spPr bwMode="auto">
            <a:xfrm>
              <a:off x="5109" y="445"/>
              <a:ext cx="81" cy="91"/>
            </a:xfrm>
            <a:custGeom>
              <a:avLst/>
              <a:gdLst>
                <a:gd name="T0" fmla="*/ 0 w 81"/>
                <a:gd name="T1" fmla="*/ 91 h 91"/>
                <a:gd name="T2" fmla="*/ 0 w 81"/>
                <a:gd name="T3" fmla="*/ 90 h 91"/>
                <a:gd name="T4" fmla="*/ 0 w 81"/>
                <a:gd name="T5" fmla="*/ 89 h 91"/>
                <a:gd name="T6" fmla="*/ 3 w 81"/>
                <a:gd name="T7" fmla="*/ 88 h 91"/>
                <a:gd name="T8" fmla="*/ 8 w 81"/>
                <a:gd name="T9" fmla="*/ 87 h 91"/>
                <a:gd name="T10" fmla="*/ 12 w 81"/>
                <a:gd name="T11" fmla="*/ 87 h 91"/>
                <a:gd name="T12" fmla="*/ 11 w 81"/>
                <a:gd name="T13" fmla="*/ 5 h 91"/>
                <a:gd name="T14" fmla="*/ 5 w 81"/>
                <a:gd name="T15" fmla="*/ 2 h 91"/>
                <a:gd name="T16" fmla="*/ 1 w 81"/>
                <a:gd name="T17" fmla="*/ 2 h 91"/>
                <a:gd name="T18" fmla="*/ 0 w 81"/>
                <a:gd name="T19" fmla="*/ 1 h 91"/>
                <a:gd name="T20" fmla="*/ 0 w 81"/>
                <a:gd name="T21" fmla="*/ 1 h 91"/>
                <a:gd name="T22" fmla="*/ 0 w 81"/>
                <a:gd name="T23" fmla="*/ 0 h 91"/>
                <a:gd name="T24" fmla="*/ 12 w 81"/>
                <a:gd name="T25" fmla="*/ 0 h 91"/>
                <a:gd name="T26" fmla="*/ 36 w 81"/>
                <a:gd name="T27" fmla="*/ 0 h 91"/>
                <a:gd name="T28" fmla="*/ 60 w 81"/>
                <a:gd name="T29" fmla="*/ 0 h 91"/>
                <a:gd name="T30" fmla="*/ 72 w 81"/>
                <a:gd name="T31" fmla="*/ 3 h 91"/>
                <a:gd name="T32" fmla="*/ 72 w 81"/>
                <a:gd name="T33" fmla="*/ 9 h 91"/>
                <a:gd name="T34" fmla="*/ 73 w 81"/>
                <a:gd name="T35" fmla="*/ 16 h 91"/>
                <a:gd name="T36" fmla="*/ 73 w 81"/>
                <a:gd name="T37" fmla="*/ 19 h 91"/>
                <a:gd name="T38" fmla="*/ 72 w 81"/>
                <a:gd name="T39" fmla="*/ 19 h 91"/>
                <a:gd name="T40" fmla="*/ 71 w 81"/>
                <a:gd name="T41" fmla="*/ 19 h 91"/>
                <a:gd name="T42" fmla="*/ 70 w 81"/>
                <a:gd name="T43" fmla="*/ 17 h 91"/>
                <a:gd name="T44" fmla="*/ 68 w 81"/>
                <a:gd name="T45" fmla="*/ 12 h 91"/>
                <a:gd name="T46" fmla="*/ 66 w 81"/>
                <a:gd name="T47" fmla="*/ 8 h 91"/>
                <a:gd name="T48" fmla="*/ 58 w 81"/>
                <a:gd name="T49" fmla="*/ 6 h 91"/>
                <a:gd name="T50" fmla="*/ 46 w 81"/>
                <a:gd name="T51" fmla="*/ 5 h 91"/>
                <a:gd name="T52" fmla="*/ 34 w 81"/>
                <a:gd name="T53" fmla="*/ 5 h 91"/>
                <a:gd name="T54" fmla="*/ 28 w 81"/>
                <a:gd name="T55" fmla="*/ 32 h 91"/>
                <a:gd name="T56" fmla="*/ 28 w 81"/>
                <a:gd name="T57" fmla="*/ 35 h 91"/>
                <a:gd name="T58" fmla="*/ 28 w 81"/>
                <a:gd name="T59" fmla="*/ 38 h 91"/>
                <a:gd name="T60" fmla="*/ 30 w 81"/>
                <a:gd name="T61" fmla="*/ 40 h 91"/>
                <a:gd name="T62" fmla="*/ 39 w 81"/>
                <a:gd name="T63" fmla="*/ 40 h 91"/>
                <a:gd name="T64" fmla="*/ 50 w 81"/>
                <a:gd name="T65" fmla="*/ 40 h 91"/>
                <a:gd name="T66" fmla="*/ 58 w 81"/>
                <a:gd name="T67" fmla="*/ 37 h 91"/>
                <a:gd name="T68" fmla="*/ 60 w 81"/>
                <a:gd name="T69" fmla="*/ 33 h 91"/>
                <a:gd name="T70" fmla="*/ 61 w 81"/>
                <a:gd name="T71" fmla="*/ 29 h 91"/>
                <a:gd name="T72" fmla="*/ 62 w 81"/>
                <a:gd name="T73" fmla="*/ 26 h 91"/>
                <a:gd name="T74" fmla="*/ 63 w 81"/>
                <a:gd name="T75" fmla="*/ 26 h 91"/>
                <a:gd name="T76" fmla="*/ 64 w 81"/>
                <a:gd name="T77" fmla="*/ 26 h 91"/>
                <a:gd name="T78" fmla="*/ 65 w 81"/>
                <a:gd name="T79" fmla="*/ 59 h 91"/>
                <a:gd name="T80" fmla="*/ 63 w 81"/>
                <a:gd name="T81" fmla="*/ 59 h 91"/>
                <a:gd name="T82" fmla="*/ 63 w 81"/>
                <a:gd name="T83" fmla="*/ 59 h 91"/>
                <a:gd name="T84" fmla="*/ 62 w 81"/>
                <a:gd name="T85" fmla="*/ 59 h 91"/>
                <a:gd name="T86" fmla="*/ 60 w 81"/>
                <a:gd name="T87" fmla="*/ 52 h 91"/>
                <a:gd name="T88" fmla="*/ 59 w 81"/>
                <a:gd name="T89" fmla="*/ 49 h 91"/>
                <a:gd name="T90" fmla="*/ 56 w 81"/>
                <a:gd name="T91" fmla="*/ 46 h 91"/>
                <a:gd name="T92" fmla="*/ 46 w 81"/>
                <a:gd name="T93" fmla="*/ 45 h 91"/>
                <a:gd name="T94" fmla="*/ 37 w 81"/>
                <a:gd name="T95" fmla="*/ 45 h 91"/>
                <a:gd name="T96" fmla="*/ 28 w 81"/>
                <a:gd name="T97" fmla="*/ 45 h 91"/>
                <a:gd name="T98" fmla="*/ 38 w 81"/>
                <a:gd name="T99" fmla="*/ 86 h 91"/>
                <a:gd name="T100" fmla="*/ 58 w 81"/>
                <a:gd name="T101" fmla="*/ 85 h 91"/>
                <a:gd name="T102" fmla="*/ 75 w 81"/>
                <a:gd name="T103" fmla="*/ 74 h 91"/>
                <a:gd name="T104" fmla="*/ 78 w 81"/>
                <a:gd name="T105" fmla="*/ 68 h 91"/>
                <a:gd name="T106" fmla="*/ 79 w 81"/>
                <a:gd name="T107" fmla="*/ 67 h 91"/>
                <a:gd name="T108" fmla="*/ 80 w 81"/>
                <a:gd name="T109" fmla="*/ 67 h 91"/>
                <a:gd name="T110" fmla="*/ 79 w 81"/>
                <a:gd name="T111" fmla="*/ 73 h 91"/>
                <a:gd name="T112" fmla="*/ 76 w 81"/>
                <a:gd name="T113" fmla="*/ 81 h 91"/>
                <a:gd name="T114" fmla="*/ 74 w 81"/>
                <a:gd name="T115" fmla="*/ 89 h 91"/>
                <a:gd name="T116" fmla="*/ 55 w 81"/>
                <a:gd name="T117" fmla="*/ 91 h 91"/>
                <a:gd name="T118" fmla="*/ 30 w 81"/>
                <a:gd name="T119" fmla="*/ 91 h 91"/>
                <a:gd name="T120" fmla="*/ 6 w 81"/>
                <a:gd name="T121" fmla="*/ 91 h 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1" h="91">
                  <a:moveTo>
                    <a:pt x="0" y="91"/>
                  </a:moveTo>
                  <a:lnTo>
                    <a:pt x="0" y="91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2" y="88"/>
                  </a:lnTo>
                  <a:lnTo>
                    <a:pt x="3" y="88"/>
                  </a:lnTo>
                  <a:lnTo>
                    <a:pt x="4" y="88"/>
                  </a:lnTo>
                  <a:lnTo>
                    <a:pt x="6" y="88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11" y="87"/>
                  </a:lnTo>
                  <a:lnTo>
                    <a:pt x="12" y="87"/>
                  </a:lnTo>
                  <a:lnTo>
                    <a:pt x="13" y="86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11" y="5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2" y="1"/>
                  </a:lnTo>
                  <a:lnTo>
                    <a:pt x="72" y="3"/>
                  </a:lnTo>
                  <a:lnTo>
                    <a:pt x="72" y="4"/>
                  </a:lnTo>
                  <a:lnTo>
                    <a:pt x="72" y="6"/>
                  </a:lnTo>
                  <a:lnTo>
                    <a:pt x="72" y="8"/>
                  </a:lnTo>
                  <a:lnTo>
                    <a:pt x="72" y="9"/>
                  </a:lnTo>
                  <a:lnTo>
                    <a:pt x="72" y="11"/>
                  </a:lnTo>
                  <a:lnTo>
                    <a:pt x="72" y="12"/>
                  </a:lnTo>
                  <a:lnTo>
                    <a:pt x="73" y="14"/>
                  </a:lnTo>
                  <a:lnTo>
                    <a:pt x="73" y="16"/>
                  </a:lnTo>
                  <a:lnTo>
                    <a:pt x="73" y="17"/>
                  </a:lnTo>
                  <a:lnTo>
                    <a:pt x="73" y="19"/>
                  </a:lnTo>
                  <a:lnTo>
                    <a:pt x="72" y="19"/>
                  </a:lnTo>
                  <a:lnTo>
                    <a:pt x="71" y="19"/>
                  </a:lnTo>
                  <a:lnTo>
                    <a:pt x="70" y="18"/>
                  </a:lnTo>
                  <a:lnTo>
                    <a:pt x="70" y="17"/>
                  </a:lnTo>
                  <a:lnTo>
                    <a:pt x="69" y="16"/>
                  </a:lnTo>
                  <a:lnTo>
                    <a:pt x="69" y="15"/>
                  </a:lnTo>
                  <a:lnTo>
                    <a:pt x="68" y="13"/>
                  </a:lnTo>
                  <a:lnTo>
                    <a:pt x="68" y="12"/>
                  </a:lnTo>
                  <a:lnTo>
                    <a:pt x="67" y="11"/>
                  </a:lnTo>
                  <a:lnTo>
                    <a:pt x="67" y="10"/>
                  </a:lnTo>
                  <a:lnTo>
                    <a:pt x="66" y="9"/>
                  </a:lnTo>
                  <a:lnTo>
                    <a:pt x="66" y="8"/>
                  </a:lnTo>
                  <a:lnTo>
                    <a:pt x="65" y="7"/>
                  </a:lnTo>
                  <a:lnTo>
                    <a:pt x="65" y="6"/>
                  </a:lnTo>
                  <a:lnTo>
                    <a:pt x="61" y="6"/>
                  </a:lnTo>
                  <a:lnTo>
                    <a:pt x="58" y="6"/>
                  </a:lnTo>
                  <a:lnTo>
                    <a:pt x="55" y="5"/>
                  </a:lnTo>
                  <a:lnTo>
                    <a:pt x="52" y="5"/>
                  </a:lnTo>
                  <a:lnTo>
                    <a:pt x="49" y="5"/>
                  </a:lnTo>
                  <a:lnTo>
                    <a:pt x="46" y="5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7" y="5"/>
                  </a:lnTo>
                  <a:lnTo>
                    <a:pt x="34" y="5"/>
                  </a:lnTo>
                  <a:lnTo>
                    <a:pt x="31" y="5"/>
                  </a:lnTo>
                  <a:lnTo>
                    <a:pt x="28" y="4"/>
                  </a:lnTo>
                  <a:lnTo>
                    <a:pt x="28" y="31"/>
                  </a:lnTo>
                  <a:lnTo>
                    <a:pt x="28" y="32"/>
                  </a:lnTo>
                  <a:lnTo>
                    <a:pt x="28" y="33"/>
                  </a:lnTo>
                  <a:lnTo>
                    <a:pt x="28" y="34"/>
                  </a:lnTo>
                  <a:lnTo>
                    <a:pt x="28" y="35"/>
                  </a:lnTo>
                  <a:lnTo>
                    <a:pt x="28" y="36"/>
                  </a:lnTo>
                  <a:lnTo>
                    <a:pt x="28" y="37"/>
                  </a:lnTo>
                  <a:lnTo>
                    <a:pt x="28" y="38"/>
                  </a:lnTo>
                  <a:lnTo>
                    <a:pt x="28" y="39"/>
                  </a:lnTo>
                  <a:lnTo>
                    <a:pt x="28" y="40"/>
                  </a:lnTo>
                  <a:lnTo>
                    <a:pt x="30" y="40"/>
                  </a:lnTo>
                  <a:lnTo>
                    <a:pt x="32" y="40"/>
                  </a:lnTo>
                  <a:lnTo>
                    <a:pt x="34" y="40"/>
                  </a:lnTo>
                  <a:lnTo>
                    <a:pt x="36" y="40"/>
                  </a:lnTo>
                  <a:lnTo>
                    <a:pt x="39" y="40"/>
                  </a:lnTo>
                  <a:lnTo>
                    <a:pt x="42" y="40"/>
                  </a:lnTo>
                  <a:lnTo>
                    <a:pt x="44" y="40"/>
                  </a:lnTo>
                  <a:lnTo>
                    <a:pt x="47" y="40"/>
                  </a:lnTo>
                  <a:lnTo>
                    <a:pt x="50" y="40"/>
                  </a:lnTo>
                  <a:lnTo>
                    <a:pt x="53" y="39"/>
                  </a:lnTo>
                  <a:lnTo>
                    <a:pt x="55" y="39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59" y="36"/>
                  </a:lnTo>
                  <a:lnTo>
                    <a:pt x="59" y="35"/>
                  </a:lnTo>
                  <a:lnTo>
                    <a:pt x="59" y="34"/>
                  </a:lnTo>
                  <a:lnTo>
                    <a:pt x="60" y="33"/>
                  </a:lnTo>
                  <a:lnTo>
                    <a:pt x="60" y="32"/>
                  </a:lnTo>
                  <a:lnTo>
                    <a:pt x="61" y="31"/>
                  </a:lnTo>
                  <a:lnTo>
                    <a:pt x="61" y="30"/>
                  </a:lnTo>
                  <a:lnTo>
                    <a:pt x="61" y="29"/>
                  </a:lnTo>
                  <a:lnTo>
                    <a:pt x="62" y="28"/>
                  </a:lnTo>
                  <a:lnTo>
                    <a:pt x="62" y="27"/>
                  </a:lnTo>
                  <a:lnTo>
                    <a:pt x="62" y="26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5" y="26"/>
                  </a:lnTo>
                  <a:lnTo>
                    <a:pt x="65" y="59"/>
                  </a:lnTo>
                  <a:lnTo>
                    <a:pt x="64" y="59"/>
                  </a:lnTo>
                  <a:lnTo>
                    <a:pt x="63" y="59"/>
                  </a:lnTo>
                  <a:lnTo>
                    <a:pt x="62" y="59"/>
                  </a:lnTo>
                  <a:lnTo>
                    <a:pt x="61" y="57"/>
                  </a:lnTo>
                  <a:lnTo>
                    <a:pt x="61" y="55"/>
                  </a:lnTo>
                  <a:lnTo>
                    <a:pt x="61" y="54"/>
                  </a:lnTo>
                  <a:lnTo>
                    <a:pt x="60" y="52"/>
                  </a:lnTo>
                  <a:lnTo>
                    <a:pt x="60" y="51"/>
                  </a:lnTo>
                  <a:lnTo>
                    <a:pt x="60" y="50"/>
                  </a:lnTo>
                  <a:lnTo>
                    <a:pt x="59" y="49"/>
                  </a:lnTo>
                  <a:lnTo>
                    <a:pt x="59" y="48"/>
                  </a:lnTo>
                  <a:lnTo>
                    <a:pt x="58" y="47"/>
                  </a:lnTo>
                  <a:lnTo>
                    <a:pt x="57" y="47"/>
                  </a:lnTo>
                  <a:lnTo>
                    <a:pt x="56" y="46"/>
                  </a:lnTo>
                  <a:lnTo>
                    <a:pt x="53" y="46"/>
                  </a:lnTo>
                  <a:lnTo>
                    <a:pt x="51" y="46"/>
                  </a:lnTo>
                  <a:lnTo>
                    <a:pt x="48" y="45"/>
                  </a:lnTo>
                  <a:lnTo>
                    <a:pt x="46" y="45"/>
                  </a:lnTo>
                  <a:lnTo>
                    <a:pt x="44" y="45"/>
                  </a:lnTo>
                  <a:lnTo>
                    <a:pt x="41" y="45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4" y="45"/>
                  </a:lnTo>
                  <a:lnTo>
                    <a:pt x="32" y="45"/>
                  </a:lnTo>
                  <a:lnTo>
                    <a:pt x="30" y="45"/>
                  </a:lnTo>
                  <a:lnTo>
                    <a:pt x="28" y="45"/>
                  </a:lnTo>
                  <a:lnTo>
                    <a:pt x="28" y="85"/>
                  </a:lnTo>
                  <a:lnTo>
                    <a:pt x="31" y="85"/>
                  </a:lnTo>
                  <a:lnTo>
                    <a:pt x="34" y="86"/>
                  </a:lnTo>
                  <a:lnTo>
                    <a:pt x="38" y="86"/>
                  </a:lnTo>
                  <a:lnTo>
                    <a:pt x="43" y="87"/>
                  </a:lnTo>
                  <a:lnTo>
                    <a:pt x="48" y="87"/>
                  </a:lnTo>
                  <a:lnTo>
                    <a:pt x="53" y="86"/>
                  </a:lnTo>
                  <a:lnTo>
                    <a:pt x="58" y="85"/>
                  </a:lnTo>
                  <a:lnTo>
                    <a:pt x="63" y="84"/>
                  </a:lnTo>
                  <a:lnTo>
                    <a:pt x="67" y="81"/>
                  </a:lnTo>
                  <a:lnTo>
                    <a:pt x="71" y="78"/>
                  </a:lnTo>
                  <a:lnTo>
                    <a:pt x="75" y="74"/>
                  </a:lnTo>
                  <a:lnTo>
                    <a:pt x="77" y="68"/>
                  </a:lnTo>
                  <a:lnTo>
                    <a:pt x="78" y="68"/>
                  </a:lnTo>
                  <a:lnTo>
                    <a:pt x="78" y="67"/>
                  </a:lnTo>
                  <a:lnTo>
                    <a:pt x="79" y="67"/>
                  </a:lnTo>
                  <a:lnTo>
                    <a:pt x="80" y="67"/>
                  </a:lnTo>
                  <a:lnTo>
                    <a:pt x="81" y="67"/>
                  </a:lnTo>
                  <a:lnTo>
                    <a:pt x="80" y="69"/>
                  </a:lnTo>
                  <a:lnTo>
                    <a:pt x="79" y="71"/>
                  </a:lnTo>
                  <a:lnTo>
                    <a:pt x="79" y="73"/>
                  </a:lnTo>
                  <a:lnTo>
                    <a:pt x="78" y="75"/>
                  </a:lnTo>
                  <a:lnTo>
                    <a:pt x="77" y="77"/>
                  </a:lnTo>
                  <a:lnTo>
                    <a:pt x="77" y="79"/>
                  </a:lnTo>
                  <a:lnTo>
                    <a:pt x="76" y="81"/>
                  </a:lnTo>
                  <a:lnTo>
                    <a:pt x="75" y="83"/>
                  </a:lnTo>
                  <a:lnTo>
                    <a:pt x="75" y="85"/>
                  </a:lnTo>
                  <a:lnTo>
                    <a:pt x="74" y="87"/>
                  </a:lnTo>
                  <a:lnTo>
                    <a:pt x="74" y="89"/>
                  </a:lnTo>
                  <a:lnTo>
                    <a:pt x="73" y="91"/>
                  </a:lnTo>
                  <a:lnTo>
                    <a:pt x="67" y="91"/>
                  </a:lnTo>
                  <a:lnTo>
                    <a:pt x="61" y="91"/>
                  </a:lnTo>
                  <a:lnTo>
                    <a:pt x="55" y="91"/>
                  </a:lnTo>
                  <a:lnTo>
                    <a:pt x="49" y="91"/>
                  </a:lnTo>
                  <a:lnTo>
                    <a:pt x="42" y="91"/>
                  </a:lnTo>
                  <a:lnTo>
                    <a:pt x="36" y="91"/>
                  </a:lnTo>
                  <a:lnTo>
                    <a:pt x="30" y="91"/>
                  </a:lnTo>
                  <a:lnTo>
                    <a:pt x="24" y="91"/>
                  </a:lnTo>
                  <a:lnTo>
                    <a:pt x="18" y="91"/>
                  </a:lnTo>
                  <a:lnTo>
                    <a:pt x="12" y="91"/>
                  </a:lnTo>
                  <a:lnTo>
                    <a:pt x="6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7"/>
            <p:cNvSpPr>
              <a:spLocks noChangeAspect="1"/>
            </p:cNvSpPr>
            <p:nvPr/>
          </p:nvSpPr>
          <p:spPr bwMode="auto">
            <a:xfrm>
              <a:off x="5025" y="444"/>
              <a:ext cx="77" cy="92"/>
            </a:xfrm>
            <a:custGeom>
              <a:avLst/>
              <a:gdLst>
                <a:gd name="T0" fmla="*/ 0 w 77"/>
                <a:gd name="T1" fmla="*/ 91 h 92"/>
                <a:gd name="T2" fmla="*/ 0 w 77"/>
                <a:gd name="T3" fmla="*/ 91 h 92"/>
                <a:gd name="T4" fmla="*/ 0 w 77"/>
                <a:gd name="T5" fmla="*/ 90 h 92"/>
                <a:gd name="T6" fmla="*/ 0 w 77"/>
                <a:gd name="T7" fmla="*/ 90 h 92"/>
                <a:gd name="T8" fmla="*/ 4 w 77"/>
                <a:gd name="T9" fmla="*/ 89 h 92"/>
                <a:gd name="T10" fmla="*/ 7 w 77"/>
                <a:gd name="T11" fmla="*/ 89 h 92"/>
                <a:gd name="T12" fmla="*/ 10 w 77"/>
                <a:gd name="T13" fmla="*/ 88 h 92"/>
                <a:gd name="T14" fmla="*/ 12 w 77"/>
                <a:gd name="T15" fmla="*/ 85 h 92"/>
                <a:gd name="T16" fmla="*/ 13 w 77"/>
                <a:gd name="T17" fmla="*/ 7 h 92"/>
                <a:gd name="T18" fmla="*/ 10 w 77"/>
                <a:gd name="T19" fmla="*/ 4 h 92"/>
                <a:gd name="T20" fmla="*/ 6 w 77"/>
                <a:gd name="T21" fmla="*/ 3 h 92"/>
                <a:gd name="T22" fmla="*/ 3 w 77"/>
                <a:gd name="T23" fmla="*/ 3 h 92"/>
                <a:gd name="T24" fmla="*/ 0 w 77"/>
                <a:gd name="T25" fmla="*/ 2 h 92"/>
                <a:gd name="T26" fmla="*/ 0 w 77"/>
                <a:gd name="T27" fmla="*/ 2 h 92"/>
                <a:gd name="T28" fmla="*/ 0 w 77"/>
                <a:gd name="T29" fmla="*/ 1 h 92"/>
                <a:gd name="T30" fmla="*/ 0 w 77"/>
                <a:gd name="T31" fmla="*/ 1 h 92"/>
                <a:gd name="T32" fmla="*/ 6 w 77"/>
                <a:gd name="T33" fmla="*/ 0 h 92"/>
                <a:gd name="T34" fmla="*/ 26 w 77"/>
                <a:gd name="T35" fmla="*/ 0 h 92"/>
                <a:gd name="T36" fmla="*/ 45 w 77"/>
                <a:gd name="T37" fmla="*/ 0 h 92"/>
                <a:gd name="T38" fmla="*/ 64 w 77"/>
                <a:gd name="T39" fmla="*/ 0 h 92"/>
                <a:gd name="T40" fmla="*/ 77 w 77"/>
                <a:gd name="T41" fmla="*/ 2 h 92"/>
                <a:gd name="T42" fmla="*/ 77 w 77"/>
                <a:gd name="T43" fmla="*/ 7 h 92"/>
                <a:gd name="T44" fmla="*/ 77 w 77"/>
                <a:gd name="T45" fmla="*/ 12 h 92"/>
                <a:gd name="T46" fmla="*/ 77 w 77"/>
                <a:gd name="T47" fmla="*/ 17 h 92"/>
                <a:gd name="T48" fmla="*/ 77 w 77"/>
                <a:gd name="T49" fmla="*/ 20 h 92"/>
                <a:gd name="T50" fmla="*/ 76 w 77"/>
                <a:gd name="T51" fmla="*/ 20 h 92"/>
                <a:gd name="T52" fmla="*/ 76 w 77"/>
                <a:gd name="T53" fmla="*/ 20 h 92"/>
                <a:gd name="T54" fmla="*/ 75 w 77"/>
                <a:gd name="T55" fmla="*/ 20 h 92"/>
                <a:gd name="T56" fmla="*/ 75 w 77"/>
                <a:gd name="T57" fmla="*/ 19 h 92"/>
                <a:gd name="T58" fmla="*/ 74 w 77"/>
                <a:gd name="T59" fmla="*/ 15 h 92"/>
                <a:gd name="T60" fmla="*/ 72 w 77"/>
                <a:gd name="T61" fmla="*/ 11 h 92"/>
                <a:gd name="T62" fmla="*/ 70 w 77"/>
                <a:gd name="T63" fmla="*/ 8 h 92"/>
                <a:gd name="T64" fmla="*/ 64 w 77"/>
                <a:gd name="T65" fmla="*/ 6 h 92"/>
                <a:gd name="T66" fmla="*/ 54 w 77"/>
                <a:gd name="T67" fmla="*/ 5 h 92"/>
                <a:gd name="T68" fmla="*/ 44 w 77"/>
                <a:gd name="T69" fmla="*/ 5 h 92"/>
                <a:gd name="T70" fmla="*/ 35 w 77"/>
                <a:gd name="T71" fmla="*/ 5 h 92"/>
                <a:gd name="T72" fmla="*/ 29 w 77"/>
                <a:gd name="T73" fmla="*/ 83 h 92"/>
                <a:gd name="T74" fmla="*/ 31 w 77"/>
                <a:gd name="T75" fmla="*/ 86 h 92"/>
                <a:gd name="T76" fmla="*/ 33 w 77"/>
                <a:gd name="T77" fmla="*/ 87 h 92"/>
                <a:gd name="T78" fmla="*/ 37 w 77"/>
                <a:gd name="T79" fmla="*/ 89 h 92"/>
                <a:gd name="T80" fmla="*/ 42 w 77"/>
                <a:gd name="T81" fmla="*/ 90 h 92"/>
                <a:gd name="T82" fmla="*/ 42 w 77"/>
                <a:gd name="T83" fmla="*/ 90 h 92"/>
                <a:gd name="T84" fmla="*/ 42 w 77"/>
                <a:gd name="T85" fmla="*/ 91 h 92"/>
                <a:gd name="T86" fmla="*/ 42 w 77"/>
                <a:gd name="T87" fmla="*/ 91 h 92"/>
                <a:gd name="T88" fmla="*/ 42 w 77"/>
                <a:gd name="T89" fmla="*/ 92 h 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7" h="92">
                  <a:moveTo>
                    <a:pt x="0" y="92"/>
                  </a:moveTo>
                  <a:lnTo>
                    <a:pt x="0" y="92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2" y="89"/>
                  </a:lnTo>
                  <a:lnTo>
                    <a:pt x="4" y="89"/>
                  </a:lnTo>
                  <a:lnTo>
                    <a:pt x="5" y="89"/>
                  </a:lnTo>
                  <a:lnTo>
                    <a:pt x="6" y="89"/>
                  </a:lnTo>
                  <a:lnTo>
                    <a:pt x="7" y="89"/>
                  </a:lnTo>
                  <a:lnTo>
                    <a:pt x="8" y="89"/>
                  </a:lnTo>
                  <a:lnTo>
                    <a:pt x="9" y="88"/>
                  </a:lnTo>
                  <a:lnTo>
                    <a:pt x="10" y="88"/>
                  </a:lnTo>
                  <a:lnTo>
                    <a:pt x="10" y="87"/>
                  </a:lnTo>
                  <a:lnTo>
                    <a:pt x="11" y="86"/>
                  </a:lnTo>
                  <a:lnTo>
                    <a:pt x="12" y="85"/>
                  </a:lnTo>
                  <a:lnTo>
                    <a:pt x="13" y="83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2" y="6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8" y="4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7" y="2"/>
                  </a:lnTo>
                  <a:lnTo>
                    <a:pt x="77" y="4"/>
                  </a:lnTo>
                  <a:lnTo>
                    <a:pt x="77" y="5"/>
                  </a:lnTo>
                  <a:lnTo>
                    <a:pt x="77" y="7"/>
                  </a:lnTo>
                  <a:lnTo>
                    <a:pt x="77" y="8"/>
                  </a:lnTo>
                  <a:lnTo>
                    <a:pt x="77" y="10"/>
                  </a:lnTo>
                  <a:lnTo>
                    <a:pt x="77" y="12"/>
                  </a:lnTo>
                  <a:lnTo>
                    <a:pt x="77" y="13"/>
                  </a:lnTo>
                  <a:lnTo>
                    <a:pt x="77" y="15"/>
                  </a:lnTo>
                  <a:lnTo>
                    <a:pt x="77" y="17"/>
                  </a:lnTo>
                  <a:lnTo>
                    <a:pt x="77" y="18"/>
                  </a:lnTo>
                  <a:lnTo>
                    <a:pt x="77" y="20"/>
                  </a:lnTo>
                  <a:lnTo>
                    <a:pt x="76" y="20"/>
                  </a:lnTo>
                  <a:lnTo>
                    <a:pt x="75" y="20"/>
                  </a:lnTo>
                  <a:lnTo>
                    <a:pt x="75" y="19"/>
                  </a:lnTo>
                  <a:lnTo>
                    <a:pt x="75" y="18"/>
                  </a:lnTo>
                  <a:lnTo>
                    <a:pt x="74" y="16"/>
                  </a:lnTo>
                  <a:lnTo>
                    <a:pt x="74" y="15"/>
                  </a:lnTo>
                  <a:lnTo>
                    <a:pt x="73" y="14"/>
                  </a:lnTo>
                  <a:lnTo>
                    <a:pt x="72" y="12"/>
                  </a:lnTo>
                  <a:lnTo>
                    <a:pt x="72" y="11"/>
                  </a:lnTo>
                  <a:lnTo>
                    <a:pt x="71" y="10"/>
                  </a:lnTo>
                  <a:lnTo>
                    <a:pt x="70" y="9"/>
                  </a:lnTo>
                  <a:lnTo>
                    <a:pt x="70" y="8"/>
                  </a:lnTo>
                  <a:lnTo>
                    <a:pt x="69" y="7"/>
                  </a:lnTo>
                  <a:lnTo>
                    <a:pt x="68" y="6"/>
                  </a:lnTo>
                  <a:lnTo>
                    <a:pt x="64" y="6"/>
                  </a:lnTo>
                  <a:lnTo>
                    <a:pt x="61" y="6"/>
                  </a:lnTo>
                  <a:lnTo>
                    <a:pt x="58" y="6"/>
                  </a:lnTo>
                  <a:lnTo>
                    <a:pt x="54" y="5"/>
                  </a:lnTo>
                  <a:lnTo>
                    <a:pt x="51" y="5"/>
                  </a:lnTo>
                  <a:lnTo>
                    <a:pt x="48" y="5"/>
                  </a:lnTo>
                  <a:lnTo>
                    <a:pt x="44" y="5"/>
                  </a:lnTo>
                  <a:lnTo>
                    <a:pt x="41" y="5"/>
                  </a:lnTo>
                  <a:lnTo>
                    <a:pt x="38" y="5"/>
                  </a:lnTo>
                  <a:lnTo>
                    <a:pt x="35" y="5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9" y="83"/>
                  </a:lnTo>
                  <a:lnTo>
                    <a:pt x="29" y="84"/>
                  </a:lnTo>
                  <a:lnTo>
                    <a:pt x="30" y="85"/>
                  </a:lnTo>
                  <a:lnTo>
                    <a:pt x="31" y="86"/>
                  </a:lnTo>
                  <a:lnTo>
                    <a:pt x="32" y="86"/>
                  </a:lnTo>
                  <a:lnTo>
                    <a:pt x="33" y="87"/>
                  </a:lnTo>
                  <a:lnTo>
                    <a:pt x="34" y="88"/>
                  </a:lnTo>
                  <a:lnTo>
                    <a:pt x="36" y="89"/>
                  </a:lnTo>
                  <a:lnTo>
                    <a:pt x="37" y="89"/>
                  </a:lnTo>
                  <a:lnTo>
                    <a:pt x="38" y="89"/>
                  </a:lnTo>
                  <a:lnTo>
                    <a:pt x="40" y="89"/>
                  </a:lnTo>
                  <a:lnTo>
                    <a:pt x="42" y="90"/>
                  </a:lnTo>
                  <a:lnTo>
                    <a:pt x="42" y="91"/>
                  </a:lnTo>
                  <a:lnTo>
                    <a:pt x="42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8"/>
            <p:cNvSpPr>
              <a:spLocks noChangeAspect="1"/>
            </p:cNvSpPr>
            <p:nvPr/>
          </p:nvSpPr>
          <p:spPr bwMode="auto">
            <a:xfrm>
              <a:off x="5193" y="444"/>
              <a:ext cx="101" cy="92"/>
            </a:xfrm>
            <a:custGeom>
              <a:avLst/>
              <a:gdLst>
                <a:gd name="T0" fmla="*/ 0 w 101"/>
                <a:gd name="T1" fmla="*/ 91 h 92"/>
                <a:gd name="T2" fmla="*/ 0 w 101"/>
                <a:gd name="T3" fmla="*/ 90 h 92"/>
                <a:gd name="T4" fmla="*/ 3 w 101"/>
                <a:gd name="T5" fmla="*/ 89 h 92"/>
                <a:gd name="T6" fmla="*/ 8 w 101"/>
                <a:gd name="T7" fmla="*/ 87 h 92"/>
                <a:gd name="T8" fmla="*/ 13 w 101"/>
                <a:gd name="T9" fmla="*/ 83 h 92"/>
                <a:gd name="T10" fmla="*/ 10 w 101"/>
                <a:gd name="T11" fmla="*/ 4 h 92"/>
                <a:gd name="T12" fmla="*/ 4 w 101"/>
                <a:gd name="T13" fmla="*/ 3 h 92"/>
                <a:gd name="T14" fmla="*/ 0 w 101"/>
                <a:gd name="T15" fmla="*/ 2 h 92"/>
                <a:gd name="T16" fmla="*/ 0 w 101"/>
                <a:gd name="T17" fmla="*/ 1 h 92"/>
                <a:gd name="T18" fmla="*/ 0 w 101"/>
                <a:gd name="T19" fmla="*/ 0 h 92"/>
                <a:gd name="T20" fmla="*/ 17 w 101"/>
                <a:gd name="T21" fmla="*/ 0 h 92"/>
                <a:gd name="T22" fmla="*/ 34 w 101"/>
                <a:gd name="T23" fmla="*/ 0 h 92"/>
                <a:gd name="T24" fmla="*/ 41 w 101"/>
                <a:gd name="T25" fmla="*/ 1 h 92"/>
                <a:gd name="T26" fmla="*/ 41 w 101"/>
                <a:gd name="T27" fmla="*/ 2 h 92"/>
                <a:gd name="T28" fmla="*/ 39 w 101"/>
                <a:gd name="T29" fmla="*/ 3 h 92"/>
                <a:gd name="T30" fmla="*/ 32 w 101"/>
                <a:gd name="T31" fmla="*/ 5 h 92"/>
                <a:gd name="T32" fmla="*/ 28 w 101"/>
                <a:gd name="T33" fmla="*/ 8 h 92"/>
                <a:gd name="T34" fmla="*/ 71 w 101"/>
                <a:gd name="T35" fmla="*/ 15 h 92"/>
                <a:gd name="T36" fmla="*/ 71 w 101"/>
                <a:gd name="T37" fmla="*/ 10 h 92"/>
                <a:gd name="T38" fmla="*/ 71 w 101"/>
                <a:gd name="T39" fmla="*/ 5 h 92"/>
                <a:gd name="T40" fmla="*/ 66 w 101"/>
                <a:gd name="T41" fmla="*/ 4 h 92"/>
                <a:gd name="T42" fmla="*/ 61 w 101"/>
                <a:gd name="T43" fmla="*/ 3 h 92"/>
                <a:gd name="T44" fmla="*/ 59 w 101"/>
                <a:gd name="T45" fmla="*/ 2 h 92"/>
                <a:gd name="T46" fmla="*/ 59 w 101"/>
                <a:gd name="T47" fmla="*/ 1 h 92"/>
                <a:gd name="T48" fmla="*/ 63 w 101"/>
                <a:gd name="T49" fmla="*/ 0 h 92"/>
                <a:gd name="T50" fmla="*/ 80 w 101"/>
                <a:gd name="T51" fmla="*/ 0 h 92"/>
                <a:gd name="T52" fmla="*/ 97 w 101"/>
                <a:gd name="T53" fmla="*/ 0 h 92"/>
                <a:gd name="T54" fmla="*/ 100 w 101"/>
                <a:gd name="T55" fmla="*/ 1 h 92"/>
                <a:gd name="T56" fmla="*/ 100 w 101"/>
                <a:gd name="T57" fmla="*/ 2 h 92"/>
                <a:gd name="T58" fmla="*/ 96 w 101"/>
                <a:gd name="T59" fmla="*/ 3 h 92"/>
                <a:gd name="T60" fmla="*/ 90 w 101"/>
                <a:gd name="T61" fmla="*/ 5 h 92"/>
                <a:gd name="T62" fmla="*/ 87 w 101"/>
                <a:gd name="T63" fmla="*/ 9 h 92"/>
                <a:gd name="T64" fmla="*/ 90 w 101"/>
                <a:gd name="T65" fmla="*/ 86 h 92"/>
                <a:gd name="T66" fmla="*/ 96 w 101"/>
                <a:gd name="T67" fmla="*/ 89 h 92"/>
                <a:gd name="T68" fmla="*/ 100 w 101"/>
                <a:gd name="T69" fmla="*/ 90 h 92"/>
                <a:gd name="T70" fmla="*/ 100 w 101"/>
                <a:gd name="T71" fmla="*/ 91 h 92"/>
                <a:gd name="T72" fmla="*/ 101 w 101"/>
                <a:gd name="T73" fmla="*/ 92 h 92"/>
                <a:gd name="T74" fmla="*/ 83 w 101"/>
                <a:gd name="T75" fmla="*/ 92 h 92"/>
                <a:gd name="T76" fmla="*/ 66 w 101"/>
                <a:gd name="T77" fmla="*/ 92 h 92"/>
                <a:gd name="T78" fmla="*/ 59 w 101"/>
                <a:gd name="T79" fmla="*/ 91 h 92"/>
                <a:gd name="T80" fmla="*/ 59 w 101"/>
                <a:gd name="T81" fmla="*/ 90 h 92"/>
                <a:gd name="T82" fmla="*/ 61 w 101"/>
                <a:gd name="T83" fmla="*/ 89 h 92"/>
                <a:gd name="T84" fmla="*/ 66 w 101"/>
                <a:gd name="T85" fmla="*/ 88 h 92"/>
                <a:gd name="T86" fmla="*/ 71 w 101"/>
                <a:gd name="T87" fmla="*/ 84 h 92"/>
                <a:gd name="T88" fmla="*/ 28 w 101"/>
                <a:gd name="T89" fmla="*/ 77 h 92"/>
                <a:gd name="T90" fmla="*/ 27 w 101"/>
                <a:gd name="T91" fmla="*/ 81 h 92"/>
                <a:gd name="T92" fmla="*/ 27 w 101"/>
                <a:gd name="T93" fmla="*/ 83 h 92"/>
                <a:gd name="T94" fmla="*/ 30 w 101"/>
                <a:gd name="T95" fmla="*/ 87 h 92"/>
                <a:gd name="T96" fmla="*/ 37 w 101"/>
                <a:gd name="T97" fmla="*/ 88 h 92"/>
                <a:gd name="T98" fmla="*/ 41 w 101"/>
                <a:gd name="T99" fmla="*/ 90 h 92"/>
                <a:gd name="T100" fmla="*/ 41 w 101"/>
                <a:gd name="T101" fmla="*/ 91 h 92"/>
                <a:gd name="T102" fmla="*/ 38 w 101"/>
                <a:gd name="T103" fmla="*/ 92 h 92"/>
                <a:gd name="T104" fmla="*/ 20 w 101"/>
                <a:gd name="T105" fmla="*/ 92 h 92"/>
                <a:gd name="T106" fmla="*/ 3 w 101"/>
                <a:gd name="T107" fmla="*/ 92 h 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1" h="92">
                  <a:moveTo>
                    <a:pt x="0" y="92"/>
                  </a:moveTo>
                  <a:lnTo>
                    <a:pt x="0" y="92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1" y="89"/>
                  </a:lnTo>
                  <a:lnTo>
                    <a:pt x="3" y="89"/>
                  </a:lnTo>
                  <a:lnTo>
                    <a:pt x="4" y="89"/>
                  </a:lnTo>
                  <a:lnTo>
                    <a:pt x="5" y="88"/>
                  </a:lnTo>
                  <a:lnTo>
                    <a:pt x="6" y="88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9" y="87"/>
                  </a:lnTo>
                  <a:lnTo>
                    <a:pt x="10" y="86"/>
                  </a:lnTo>
                  <a:lnTo>
                    <a:pt x="11" y="86"/>
                  </a:lnTo>
                  <a:lnTo>
                    <a:pt x="12" y="85"/>
                  </a:lnTo>
                  <a:lnTo>
                    <a:pt x="13" y="83"/>
                  </a:lnTo>
                  <a:lnTo>
                    <a:pt x="13" y="9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0" y="5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28" y="67"/>
                  </a:lnTo>
                  <a:lnTo>
                    <a:pt x="71" y="17"/>
                  </a:lnTo>
                  <a:lnTo>
                    <a:pt x="71" y="16"/>
                  </a:lnTo>
                  <a:lnTo>
                    <a:pt x="71" y="15"/>
                  </a:lnTo>
                  <a:lnTo>
                    <a:pt x="71" y="14"/>
                  </a:lnTo>
                  <a:lnTo>
                    <a:pt x="71" y="13"/>
                  </a:lnTo>
                  <a:lnTo>
                    <a:pt x="71" y="12"/>
                  </a:lnTo>
                  <a:lnTo>
                    <a:pt x="71" y="11"/>
                  </a:lnTo>
                  <a:lnTo>
                    <a:pt x="71" y="10"/>
                  </a:lnTo>
                  <a:lnTo>
                    <a:pt x="71" y="9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1" y="6"/>
                  </a:lnTo>
                  <a:lnTo>
                    <a:pt x="71" y="5"/>
                  </a:lnTo>
                  <a:lnTo>
                    <a:pt x="70" y="5"/>
                  </a:lnTo>
                  <a:lnTo>
                    <a:pt x="69" y="5"/>
                  </a:lnTo>
                  <a:lnTo>
                    <a:pt x="68" y="4"/>
                  </a:lnTo>
                  <a:lnTo>
                    <a:pt x="67" y="4"/>
                  </a:lnTo>
                  <a:lnTo>
                    <a:pt x="66" y="4"/>
                  </a:lnTo>
                  <a:lnTo>
                    <a:pt x="65" y="4"/>
                  </a:lnTo>
                  <a:lnTo>
                    <a:pt x="64" y="4"/>
                  </a:lnTo>
                  <a:lnTo>
                    <a:pt x="63" y="3"/>
                  </a:lnTo>
                  <a:lnTo>
                    <a:pt x="62" y="3"/>
                  </a:lnTo>
                  <a:lnTo>
                    <a:pt x="61" y="3"/>
                  </a:lnTo>
                  <a:lnTo>
                    <a:pt x="60" y="3"/>
                  </a:lnTo>
                  <a:lnTo>
                    <a:pt x="59" y="2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0" y="1"/>
                  </a:lnTo>
                  <a:lnTo>
                    <a:pt x="100" y="2"/>
                  </a:lnTo>
                  <a:lnTo>
                    <a:pt x="101" y="2"/>
                  </a:lnTo>
                  <a:lnTo>
                    <a:pt x="98" y="3"/>
                  </a:lnTo>
                  <a:lnTo>
                    <a:pt x="96" y="3"/>
                  </a:lnTo>
                  <a:lnTo>
                    <a:pt x="95" y="4"/>
                  </a:lnTo>
                  <a:lnTo>
                    <a:pt x="93" y="4"/>
                  </a:lnTo>
                  <a:lnTo>
                    <a:pt x="92" y="4"/>
                  </a:lnTo>
                  <a:lnTo>
                    <a:pt x="91" y="5"/>
                  </a:lnTo>
                  <a:lnTo>
                    <a:pt x="90" y="5"/>
                  </a:lnTo>
                  <a:lnTo>
                    <a:pt x="89" y="5"/>
                  </a:lnTo>
                  <a:lnTo>
                    <a:pt x="89" y="6"/>
                  </a:lnTo>
                  <a:lnTo>
                    <a:pt x="88" y="7"/>
                  </a:lnTo>
                  <a:lnTo>
                    <a:pt x="88" y="8"/>
                  </a:lnTo>
                  <a:lnTo>
                    <a:pt x="87" y="9"/>
                  </a:lnTo>
                  <a:lnTo>
                    <a:pt x="87" y="82"/>
                  </a:lnTo>
                  <a:lnTo>
                    <a:pt x="88" y="83"/>
                  </a:lnTo>
                  <a:lnTo>
                    <a:pt x="88" y="84"/>
                  </a:lnTo>
                  <a:lnTo>
                    <a:pt x="89" y="85"/>
                  </a:lnTo>
                  <a:lnTo>
                    <a:pt x="90" y="86"/>
                  </a:lnTo>
                  <a:lnTo>
                    <a:pt x="91" y="86"/>
                  </a:lnTo>
                  <a:lnTo>
                    <a:pt x="92" y="87"/>
                  </a:lnTo>
                  <a:lnTo>
                    <a:pt x="93" y="88"/>
                  </a:lnTo>
                  <a:lnTo>
                    <a:pt x="94" y="88"/>
                  </a:lnTo>
                  <a:lnTo>
                    <a:pt x="96" y="89"/>
                  </a:lnTo>
                  <a:lnTo>
                    <a:pt x="97" y="89"/>
                  </a:lnTo>
                  <a:lnTo>
                    <a:pt x="99" y="89"/>
                  </a:lnTo>
                  <a:lnTo>
                    <a:pt x="101" y="90"/>
                  </a:lnTo>
                  <a:lnTo>
                    <a:pt x="100" y="90"/>
                  </a:lnTo>
                  <a:lnTo>
                    <a:pt x="100" y="91"/>
                  </a:lnTo>
                  <a:lnTo>
                    <a:pt x="100" y="92"/>
                  </a:lnTo>
                  <a:lnTo>
                    <a:pt x="101" y="92"/>
                  </a:lnTo>
                  <a:lnTo>
                    <a:pt x="97" y="92"/>
                  </a:lnTo>
                  <a:lnTo>
                    <a:pt x="94" y="92"/>
                  </a:lnTo>
                  <a:lnTo>
                    <a:pt x="90" y="92"/>
                  </a:lnTo>
                  <a:lnTo>
                    <a:pt x="87" y="92"/>
                  </a:lnTo>
                  <a:lnTo>
                    <a:pt x="83" y="92"/>
                  </a:lnTo>
                  <a:lnTo>
                    <a:pt x="80" y="92"/>
                  </a:lnTo>
                  <a:lnTo>
                    <a:pt x="76" y="92"/>
                  </a:lnTo>
                  <a:lnTo>
                    <a:pt x="73" y="92"/>
                  </a:lnTo>
                  <a:lnTo>
                    <a:pt x="69" y="92"/>
                  </a:lnTo>
                  <a:lnTo>
                    <a:pt x="66" y="92"/>
                  </a:lnTo>
                  <a:lnTo>
                    <a:pt x="63" y="92"/>
                  </a:lnTo>
                  <a:lnTo>
                    <a:pt x="59" y="92"/>
                  </a:lnTo>
                  <a:lnTo>
                    <a:pt x="59" y="91"/>
                  </a:lnTo>
                  <a:lnTo>
                    <a:pt x="59" y="90"/>
                  </a:lnTo>
                  <a:lnTo>
                    <a:pt x="61" y="89"/>
                  </a:lnTo>
                  <a:lnTo>
                    <a:pt x="63" y="89"/>
                  </a:lnTo>
                  <a:lnTo>
                    <a:pt x="64" y="89"/>
                  </a:lnTo>
                  <a:lnTo>
                    <a:pt x="65" y="88"/>
                  </a:lnTo>
                  <a:lnTo>
                    <a:pt x="66" y="88"/>
                  </a:lnTo>
                  <a:lnTo>
                    <a:pt x="67" y="87"/>
                  </a:lnTo>
                  <a:lnTo>
                    <a:pt x="68" y="87"/>
                  </a:lnTo>
                  <a:lnTo>
                    <a:pt x="68" y="86"/>
                  </a:lnTo>
                  <a:lnTo>
                    <a:pt x="69" y="85"/>
                  </a:lnTo>
                  <a:lnTo>
                    <a:pt x="71" y="84"/>
                  </a:lnTo>
                  <a:lnTo>
                    <a:pt x="72" y="83"/>
                  </a:lnTo>
                  <a:lnTo>
                    <a:pt x="71" y="25"/>
                  </a:lnTo>
                  <a:lnTo>
                    <a:pt x="28" y="76"/>
                  </a:lnTo>
                  <a:lnTo>
                    <a:pt x="28" y="77"/>
                  </a:lnTo>
                  <a:lnTo>
                    <a:pt x="28" y="78"/>
                  </a:lnTo>
                  <a:lnTo>
                    <a:pt x="28" y="79"/>
                  </a:lnTo>
                  <a:lnTo>
                    <a:pt x="28" y="80"/>
                  </a:lnTo>
                  <a:lnTo>
                    <a:pt x="27" y="80"/>
                  </a:lnTo>
                  <a:lnTo>
                    <a:pt x="27" y="81"/>
                  </a:lnTo>
                  <a:lnTo>
                    <a:pt x="27" y="82"/>
                  </a:lnTo>
                  <a:lnTo>
                    <a:pt x="27" y="83"/>
                  </a:lnTo>
                  <a:lnTo>
                    <a:pt x="27" y="85"/>
                  </a:lnTo>
                  <a:lnTo>
                    <a:pt x="28" y="85"/>
                  </a:lnTo>
                  <a:lnTo>
                    <a:pt x="28" y="86"/>
                  </a:lnTo>
                  <a:lnTo>
                    <a:pt x="29" y="87"/>
                  </a:lnTo>
                  <a:lnTo>
                    <a:pt x="30" y="87"/>
                  </a:lnTo>
                  <a:lnTo>
                    <a:pt x="31" y="87"/>
                  </a:lnTo>
                  <a:lnTo>
                    <a:pt x="32" y="87"/>
                  </a:lnTo>
                  <a:lnTo>
                    <a:pt x="33" y="88"/>
                  </a:lnTo>
                  <a:lnTo>
                    <a:pt x="35" y="88"/>
                  </a:lnTo>
                  <a:lnTo>
                    <a:pt x="37" y="88"/>
                  </a:lnTo>
                  <a:lnTo>
                    <a:pt x="39" y="89"/>
                  </a:lnTo>
                  <a:lnTo>
                    <a:pt x="41" y="90"/>
                  </a:lnTo>
                  <a:lnTo>
                    <a:pt x="41" y="91"/>
                  </a:lnTo>
                  <a:lnTo>
                    <a:pt x="41" y="92"/>
                  </a:lnTo>
                  <a:lnTo>
                    <a:pt x="38" y="92"/>
                  </a:lnTo>
                  <a:lnTo>
                    <a:pt x="34" y="92"/>
                  </a:lnTo>
                  <a:lnTo>
                    <a:pt x="31" y="92"/>
                  </a:lnTo>
                  <a:lnTo>
                    <a:pt x="27" y="92"/>
                  </a:lnTo>
                  <a:lnTo>
                    <a:pt x="24" y="92"/>
                  </a:lnTo>
                  <a:lnTo>
                    <a:pt x="20" y="92"/>
                  </a:lnTo>
                  <a:lnTo>
                    <a:pt x="17" y="92"/>
                  </a:lnTo>
                  <a:lnTo>
                    <a:pt x="13" y="92"/>
                  </a:lnTo>
                  <a:lnTo>
                    <a:pt x="10" y="92"/>
                  </a:lnTo>
                  <a:lnTo>
                    <a:pt x="7" y="92"/>
                  </a:lnTo>
                  <a:lnTo>
                    <a:pt x="3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9"/>
            <p:cNvSpPr>
              <a:spLocks noChangeAspect="1"/>
            </p:cNvSpPr>
            <p:nvPr/>
          </p:nvSpPr>
          <p:spPr bwMode="auto">
            <a:xfrm>
              <a:off x="5298" y="530"/>
              <a:ext cx="96" cy="6"/>
            </a:xfrm>
            <a:custGeom>
              <a:avLst/>
              <a:gdLst>
                <a:gd name="T0" fmla="*/ 1 w 96"/>
                <a:gd name="T1" fmla="*/ 6 h 6"/>
                <a:gd name="T2" fmla="*/ 0 w 96"/>
                <a:gd name="T3" fmla="*/ 5 h 6"/>
                <a:gd name="T4" fmla="*/ 0 w 96"/>
                <a:gd name="T5" fmla="*/ 5 h 6"/>
                <a:gd name="T6" fmla="*/ 0 w 96"/>
                <a:gd name="T7" fmla="*/ 4 h 6"/>
                <a:gd name="T8" fmla="*/ 0 w 96"/>
                <a:gd name="T9" fmla="*/ 4 h 6"/>
                <a:gd name="T10" fmla="*/ 0 w 96"/>
                <a:gd name="T11" fmla="*/ 3 h 6"/>
                <a:gd name="T12" fmla="*/ 0 w 96"/>
                <a:gd name="T13" fmla="*/ 3 h 6"/>
                <a:gd name="T14" fmla="*/ 0 w 96"/>
                <a:gd name="T15" fmla="*/ 2 h 6"/>
                <a:gd name="T16" fmla="*/ 0 w 96"/>
                <a:gd name="T17" fmla="*/ 2 h 6"/>
                <a:gd name="T18" fmla="*/ 0 w 96"/>
                <a:gd name="T19" fmla="*/ 1 h 6"/>
                <a:gd name="T20" fmla="*/ 0 w 96"/>
                <a:gd name="T21" fmla="*/ 1 h 6"/>
                <a:gd name="T22" fmla="*/ 0 w 96"/>
                <a:gd name="T23" fmla="*/ 0 h 6"/>
                <a:gd name="T24" fmla="*/ 1 w 96"/>
                <a:gd name="T25" fmla="*/ 0 h 6"/>
                <a:gd name="T26" fmla="*/ 8 w 96"/>
                <a:gd name="T27" fmla="*/ 0 h 6"/>
                <a:gd name="T28" fmla="*/ 16 w 96"/>
                <a:gd name="T29" fmla="*/ 0 h 6"/>
                <a:gd name="T30" fmla="*/ 24 w 96"/>
                <a:gd name="T31" fmla="*/ 0 h 6"/>
                <a:gd name="T32" fmla="*/ 32 w 96"/>
                <a:gd name="T33" fmla="*/ 0 h 6"/>
                <a:gd name="T34" fmla="*/ 40 w 96"/>
                <a:gd name="T35" fmla="*/ 0 h 6"/>
                <a:gd name="T36" fmla="*/ 48 w 96"/>
                <a:gd name="T37" fmla="*/ 0 h 6"/>
                <a:gd name="T38" fmla="*/ 56 w 96"/>
                <a:gd name="T39" fmla="*/ 0 h 6"/>
                <a:gd name="T40" fmla="*/ 64 w 96"/>
                <a:gd name="T41" fmla="*/ 0 h 6"/>
                <a:gd name="T42" fmla="*/ 72 w 96"/>
                <a:gd name="T43" fmla="*/ 0 h 6"/>
                <a:gd name="T44" fmla="*/ 80 w 96"/>
                <a:gd name="T45" fmla="*/ 0 h 6"/>
                <a:gd name="T46" fmla="*/ 88 w 96"/>
                <a:gd name="T47" fmla="*/ 0 h 6"/>
                <a:gd name="T48" fmla="*/ 96 w 96"/>
                <a:gd name="T49" fmla="*/ 0 h 6"/>
                <a:gd name="T50" fmla="*/ 96 w 96"/>
                <a:gd name="T51" fmla="*/ 0 h 6"/>
                <a:gd name="T52" fmla="*/ 96 w 96"/>
                <a:gd name="T53" fmla="*/ 1 h 6"/>
                <a:gd name="T54" fmla="*/ 96 w 96"/>
                <a:gd name="T55" fmla="*/ 1 h 6"/>
                <a:gd name="T56" fmla="*/ 96 w 96"/>
                <a:gd name="T57" fmla="*/ 2 h 6"/>
                <a:gd name="T58" fmla="*/ 96 w 96"/>
                <a:gd name="T59" fmla="*/ 2 h 6"/>
                <a:gd name="T60" fmla="*/ 96 w 96"/>
                <a:gd name="T61" fmla="*/ 3 h 6"/>
                <a:gd name="T62" fmla="*/ 96 w 96"/>
                <a:gd name="T63" fmla="*/ 3 h 6"/>
                <a:gd name="T64" fmla="*/ 96 w 96"/>
                <a:gd name="T65" fmla="*/ 4 h 6"/>
                <a:gd name="T66" fmla="*/ 96 w 96"/>
                <a:gd name="T67" fmla="*/ 4 h 6"/>
                <a:gd name="T68" fmla="*/ 96 w 96"/>
                <a:gd name="T69" fmla="*/ 5 h 6"/>
                <a:gd name="T70" fmla="*/ 96 w 96"/>
                <a:gd name="T71" fmla="*/ 5 h 6"/>
                <a:gd name="T72" fmla="*/ 96 w 96"/>
                <a:gd name="T73" fmla="*/ 6 h 6"/>
                <a:gd name="T74" fmla="*/ 88 w 96"/>
                <a:gd name="T75" fmla="*/ 6 h 6"/>
                <a:gd name="T76" fmla="*/ 80 w 96"/>
                <a:gd name="T77" fmla="*/ 6 h 6"/>
                <a:gd name="T78" fmla="*/ 72 w 96"/>
                <a:gd name="T79" fmla="*/ 6 h 6"/>
                <a:gd name="T80" fmla="*/ 64 w 96"/>
                <a:gd name="T81" fmla="*/ 6 h 6"/>
                <a:gd name="T82" fmla="*/ 56 w 96"/>
                <a:gd name="T83" fmla="*/ 6 h 6"/>
                <a:gd name="T84" fmla="*/ 48 w 96"/>
                <a:gd name="T85" fmla="*/ 6 h 6"/>
                <a:gd name="T86" fmla="*/ 40 w 96"/>
                <a:gd name="T87" fmla="*/ 6 h 6"/>
                <a:gd name="T88" fmla="*/ 32 w 96"/>
                <a:gd name="T89" fmla="*/ 6 h 6"/>
                <a:gd name="T90" fmla="*/ 24 w 96"/>
                <a:gd name="T91" fmla="*/ 6 h 6"/>
                <a:gd name="T92" fmla="*/ 16 w 96"/>
                <a:gd name="T93" fmla="*/ 6 h 6"/>
                <a:gd name="T94" fmla="*/ 9 w 96"/>
                <a:gd name="T95" fmla="*/ 6 h 6"/>
                <a:gd name="T96" fmla="*/ 1 w 96"/>
                <a:gd name="T97" fmla="*/ 6 h 6"/>
                <a:gd name="T98" fmla="*/ 1 w 96"/>
                <a:gd name="T99" fmla="*/ 6 h 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6" h="6">
                  <a:moveTo>
                    <a:pt x="1" y="6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96" y="1"/>
                  </a:lnTo>
                  <a:lnTo>
                    <a:pt x="96" y="2"/>
                  </a:lnTo>
                  <a:lnTo>
                    <a:pt x="96" y="3"/>
                  </a:lnTo>
                  <a:lnTo>
                    <a:pt x="96" y="4"/>
                  </a:lnTo>
                  <a:lnTo>
                    <a:pt x="96" y="5"/>
                  </a:lnTo>
                  <a:lnTo>
                    <a:pt x="96" y="6"/>
                  </a:lnTo>
                  <a:lnTo>
                    <a:pt x="88" y="6"/>
                  </a:lnTo>
                  <a:lnTo>
                    <a:pt x="80" y="6"/>
                  </a:lnTo>
                  <a:lnTo>
                    <a:pt x="72" y="6"/>
                  </a:lnTo>
                  <a:lnTo>
                    <a:pt x="64" y="6"/>
                  </a:lnTo>
                  <a:lnTo>
                    <a:pt x="56" y="6"/>
                  </a:lnTo>
                  <a:lnTo>
                    <a:pt x="48" y="6"/>
                  </a:lnTo>
                  <a:lnTo>
                    <a:pt x="40" y="6"/>
                  </a:lnTo>
                  <a:lnTo>
                    <a:pt x="32" y="6"/>
                  </a:lnTo>
                  <a:lnTo>
                    <a:pt x="24" y="6"/>
                  </a:lnTo>
                  <a:lnTo>
                    <a:pt x="16" y="6"/>
                  </a:lnTo>
                  <a:lnTo>
                    <a:pt x="9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0"/>
            <p:cNvSpPr>
              <a:spLocks noChangeAspect="1"/>
            </p:cNvSpPr>
            <p:nvPr/>
          </p:nvSpPr>
          <p:spPr bwMode="auto">
            <a:xfrm>
              <a:off x="4650" y="518"/>
              <a:ext cx="95" cy="7"/>
            </a:xfrm>
            <a:custGeom>
              <a:avLst/>
              <a:gdLst>
                <a:gd name="T0" fmla="*/ 0 w 95"/>
                <a:gd name="T1" fmla="*/ 7 h 7"/>
                <a:gd name="T2" fmla="*/ 0 w 95"/>
                <a:gd name="T3" fmla="*/ 6 h 7"/>
                <a:gd name="T4" fmla="*/ 0 w 95"/>
                <a:gd name="T5" fmla="*/ 5 h 7"/>
                <a:gd name="T6" fmla="*/ 0 w 95"/>
                <a:gd name="T7" fmla="*/ 5 h 7"/>
                <a:gd name="T8" fmla="*/ 0 w 95"/>
                <a:gd name="T9" fmla="*/ 4 h 7"/>
                <a:gd name="T10" fmla="*/ 0 w 95"/>
                <a:gd name="T11" fmla="*/ 4 h 7"/>
                <a:gd name="T12" fmla="*/ 0 w 95"/>
                <a:gd name="T13" fmla="*/ 3 h 7"/>
                <a:gd name="T14" fmla="*/ 0 w 95"/>
                <a:gd name="T15" fmla="*/ 2 h 7"/>
                <a:gd name="T16" fmla="*/ 0 w 95"/>
                <a:gd name="T17" fmla="*/ 2 h 7"/>
                <a:gd name="T18" fmla="*/ 0 w 95"/>
                <a:gd name="T19" fmla="*/ 1 h 7"/>
                <a:gd name="T20" fmla="*/ 0 w 95"/>
                <a:gd name="T21" fmla="*/ 1 h 7"/>
                <a:gd name="T22" fmla="*/ 0 w 95"/>
                <a:gd name="T23" fmla="*/ 0 h 7"/>
                <a:gd name="T24" fmla="*/ 0 w 95"/>
                <a:gd name="T25" fmla="*/ 0 h 7"/>
                <a:gd name="T26" fmla="*/ 8 w 95"/>
                <a:gd name="T27" fmla="*/ 0 h 7"/>
                <a:gd name="T28" fmla="*/ 16 w 95"/>
                <a:gd name="T29" fmla="*/ 0 h 7"/>
                <a:gd name="T30" fmla="*/ 24 w 95"/>
                <a:gd name="T31" fmla="*/ 0 h 7"/>
                <a:gd name="T32" fmla="*/ 32 w 95"/>
                <a:gd name="T33" fmla="*/ 0 h 7"/>
                <a:gd name="T34" fmla="*/ 40 w 95"/>
                <a:gd name="T35" fmla="*/ 0 h 7"/>
                <a:gd name="T36" fmla="*/ 47 w 95"/>
                <a:gd name="T37" fmla="*/ 0 h 7"/>
                <a:gd name="T38" fmla="*/ 55 w 95"/>
                <a:gd name="T39" fmla="*/ 0 h 7"/>
                <a:gd name="T40" fmla="*/ 63 w 95"/>
                <a:gd name="T41" fmla="*/ 0 h 7"/>
                <a:gd name="T42" fmla="*/ 71 w 95"/>
                <a:gd name="T43" fmla="*/ 0 h 7"/>
                <a:gd name="T44" fmla="*/ 79 w 95"/>
                <a:gd name="T45" fmla="*/ 0 h 7"/>
                <a:gd name="T46" fmla="*/ 87 w 95"/>
                <a:gd name="T47" fmla="*/ 0 h 7"/>
                <a:gd name="T48" fmla="*/ 95 w 95"/>
                <a:gd name="T49" fmla="*/ 0 h 7"/>
                <a:gd name="T50" fmla="*/ 95 w 95"/>
                <a:gd name="T51" fmla="*/ 0 h 7"/>
                <a:gd name="T52" fmla="*/ 95 w 95"/>
                <a:gd name="T53" fmla="*/ 1 h 7"/>
                <a:gd name="T54" fmla="*/ 95 w 95"/>
                <a:gd name="T55" fmla="*/ 1 h 7"/>
                <a:gd name="T56" fmla="*/ 95 w 95"/>
                <a:gd name="T57" fmla="*/ 2 h 7"/>
                <a:gd name="T58" fmla="*/ 95 w 95"/>
                <a:gd name="T59" fmla="*/ 2 h 7"/>
                <a:gd name="T60" fmla="*/ 95 w 95"/>
                <a:gd name="T61" fmla="*/ 3 h 7"/>
                <a:gd name="T62" fmla="*/ 95 w 95"/>
                <a:gd name="T63" fmla="*/ 4 h 7"/>
                <a:gd name="T64" fmla="*/ 95 w 95"/>
                <a:gd name="T65" fmla="*/ 4 h 7"/>
                <a:gd name="T66" fmla="*/ 95 w 95"/>
                <a:gd name="T67" fmla="*/ 5 h 7"/>
                <a:gd name="T68" fmla="*/ 95 w 95"/>
                <a:gd name="T69" fmla="*/ 5 h 7"/>
                <a:gd name="T70" fmla="*/ 95 w 95"/>
                <a:gd name="T71" fmla="*/ 6 h 7"/>
                <a:gd name="T72" fmla="*/ 95 w 95"/>
                <a:gd name="T73" fmla="*/ 7 h 7"/>
                <a:gd name="T74" fmla="*/ 87 w 95"/>
                <a:gd name="T75" fmla="*/ 7 h 7"/>
                <a:gd name="T76" fmla="*/ 79 w 95"/>
                <a:gd name="T77" fmla="*/ 7 h 7"/>
                <a:gd name="T78" fmla="*/ 71 w 95"/>
                <a:gd name="T79" fmla="*/ 7 h 7"/>
                <a:gd name="T80" fmla="*/ 63 w 95"/>
                <a:gd name="T81" fmla="*/ 7 h 7"/>
                <a:gd name="T82" fmla="*/ 55 w 95"/>
                <a:gd name="T83" fmla="*/ 7 h 7"/>
                <a:gd name="T84" fmla="*/ 47 w 95"/>
                <a:gd name="T85" fmla="*/ 7 h 7"/>
                <a:gd name="T86" fmla="*/ 40 w 95"/>
                <a:gd name="T87" fmla="*/ 7 h 7"/>
                <a:gd name="T88" fmla="*/ 32 w 95"/>
                <a:gd name="T89" fmla="*/ 7 h 7"/>
                <a:gd name="T90" fmla="*/ 24 w 95"/>
                <a:gd name="T91" fmla="*/ 7 h 7"/>
                <a:gd name="T92" fmla="*/ 16 w 95"/>
                <a:gd name="T93" fmla="*/ 7 h 7"/>
                <a:gd name="T94" fmla="*/ 8 w 95"/>
                <a:gd name="T95" fmla="*/ 7 h 7"/>
                <a:gd name="T96" fmla="*/ 0 w 95"/>
                <a:gd name="T97" fmla="*/ 7 h 7"/>
                <a:gd name="T98" fmla="*/ 0 w 95"/>
                <a:gd name="T99" fmla="*/ 7 h 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5" h="7">
                  <a:moveTo>
                    <a:pt x="0" y="7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9" y="0"/>
                  </a:lnTo>
                  <a:lnTo>
                    <a:pt x="87" y="0"/>
                  </a:lnTo>
                  <a:lnTo>
                    <a:pt x="95" y="0"/>
                  </a:lnTo>
                  <a:lnTo>
                    <a:pt x="95" y="1"/>
                  </a:lnTo>
                  <a:lnTo>
                    <a:pt x="95" y="2"/>
                  </a:lnTo>
                  <a:lnTo>
                    <a:pt x="95" y="3"/>
                  </a:lnTo>
                  <a:lnTo>
                    <a:pt x="95" y="4"/>
                  </a:lnTo>
                  <a:lnTo>
                    <a:pt x="95" y="5"/>
                  </a:lnTo>
                  <a:lnTo>
                    <a:pt x="95" y="6"/>
                  </a:lnTo>
                  <a:lnTo>
                    <a:pt x="95" y="7"/>
                  </a:lnTo>
                  <a:lnTo>
                    <a:pt x="87" y="7"/>
                  </a:lnTo>
                  <a:lnTo>
                    <a:pt x="79" y="7"/>
                  </a:lnTo>
                  <a:lnTo>
                    <a:pt x="71" y="7"/>
                  </a:lnTo>
                  <a:lnTo>
                    <a:pt x="63" y="7"/>
                  </a:lnTo>
                  <a:lnTo>
                    <a:pt x="55" y="7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2" y="7"/>
                  </a:lnTo>
                  <a:lnTo>
                    <a:pt x="24" y="7"/>
                  </a:lnTo>
                  <a:lnTo>
                    <a:pt x="16" y="7"/>
                  </a:lnTo>
                  <a:lnTo>
                    <a:pt x="8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1"/>
            <p:cNvSpPr>
              <a:spLocks noChangeAspect="1"/>
            </p:cNvSpPr>
            <p:nvPr/>
          </p:nvSpPr>
          <p:spPr bwMode="auto">
            <a:xfrm>
              <a:off x="5298" y="518"/>
              <a:ext cx="96" cy="7"/>
            </a:xfrm>
            <a:custGeom>
              <a:avLst/>
              <a:gdLst>
                <a:gd name="T0" fmla="*/ 1 w 96"/>
                <a:gd name="T1" fmla="*/ 7 h 7"/>
                <a:gd name="T2" fmla="*/ 0 w 96"/>
                <a:gd name="T3" fmla="*/ 6 h 7"/>
                <a:gd name="T4" fmla="*/ 0 w 96"/>
                <a:gd name="T5" fmla="*/ 6 h 7"/>
                <a:gd name="T6" fmla="*/ 0 w 96"/>
                <a:gd name="T7" fmla="*/ 5 h 7"/>
                <a:gd name="T8" fmla="*/ 0 w 96"/>
                <a:gd name="T9" fmla="*/ 5 h 7"/>
                <a:gd name="T10" fmla="*/ 0 w 96"/>
                <a:gd name="T11" fmla="*/ 4 h 7"/>
                <a:gd name="T12" fmla="*/ 0 w 96"/>
                <a:gd name="T13" fmla="*/ 4 h 7"/>
                <a:gd name="T14" fmla="*/ 0 w 96"/>
                <a:gd name="T15" fmla="*/ 3 h 7"/>
                <a:gd name="T16" fmla="*/ 0 w 96"/>
                <a:gd name="T17" fmla="*/ 2 h 7"/>
                <a:gd name="T18" fmla="*/ 0 w 96"/>
                <a:gd name="T19" fmla="*/ 2 h 7"/>
                <a:gd name="T20" fmla="*/ 0 w 96"/>
                <a:gd name="T21" fmla="*/ 1 h 7"/>
                <a:gd name="T22" fmla="*/ 0 w 96"/>
                <a:gd name="T23" fmla="*/ 1 h 7"/>
                <a:gd name="T24" fmla="*/ 1 w 96"/>
                <a:gd name="T25" fmla="*/ 0 h 7"/>
                <a:gd name="T26" fmla="*/ 8 w 96"/>
                <a:gd name="T27" fmla="*/ 0 h 7"/>
                <a:gd name="T28" fmla="*/ 16 w 96"/>
                <a:gd name="T29" fmla="*/ 0 h 7"/>
                <a:gd name="T30" fmla="*/ 24 w 96"/>
                <a:gd name="T31" fmla="*/ 0 h 7"/>
                <a:gd name="T32" fmla="*/ 32 w 96"/>
                <a:gd name="T33" fmla="*/ 0 h 7"/>
                <a:gd name="T34" fmla="*/ 40 w 96"/>
                <a:gd name="T35" fmla="*/ 0 h 7"/>
                <a:gd name="T36" fmla="*/ 48 w 96"/>
                <a:gd name="T37" fmla="*/ 0 h 7"/>
                <a:gd name="T38" fmla="*/ 56 w 96"/>
                <a:gd name="T39" fmla="*/ 0 h 7"/>
                <a:gd name="T40" fmla="*/ 64 w 96"/>
                <a:gd name="T41" fmla="*/ 0 h 7"/>
                <a:gd name="T42" fmla="*/ 72 w 96"/>
                <a:gd name="T43" fmla="*/ 0 h 7"/>
                <a:gd name="T44" fmla="*/ 80 w 96"/>
                <a:gd name="T45" fmla="*/ 0 h 7"/>
                <a:gd name="T46" fmla="*/ 88 w 96"/>
                <a:gd name="T47" fmla="*/ 0 h 7"/>
                <a:gd name="T48" fmla="*/ 96 w 96"/>
                <a:gd name="T49" fmla="*/ 0 h 7"/>
                <a:gd name="T50" fmla="*/ 96 w 96"/>
                <a:gd name="T51" fmla="*/ 0 h 7"/>
                <a:gd name="T52" fmla="*/ 96 w 96"/>
                <a:gd name="T53" fmla="*/ 1 h 7"/>
                <a:gd name="T54" fmla="*/ 96 w 96"/>
                <a:gd name="T55" fmla="*/ 1 h 7"/>
                <a:gd name="T56" fmla="*/ 96 w 96"/>
                <a:gd name="T57" fmla="*/ 2 h 7"/>
                <a:gd name="T58" fmla="*/ 96 w 96"/>
                <a:gd name="T59" fmla="*/ 2 h 7"/>
                <a:gd name="T60" fmla="*/ 96 w 96"/>
                <a:gd name="T61" fmla="*/ 3 h 7"/>
                <a:gd name="T62" fmla="*/ 96 w 96"/>
                <a:gd name="T63" fmla="*/ 4 h 7"/>
                <a:gd name="T64" fmla="*/ 96 w 96"/>
                <a:gd name="T65" fmla="*/ 4 h 7"/>
                <a:gd name="T66" fmla="*/ 96 w 96"/>
                <a:gd name="T67" fmla="*/ 5 h 7"/>
                <a:gd name="T68" fmla="*/ 96 w 96"/>
                <a:gd name="T69" fmla="*/ 5 h 7"/>
                <a:gd name="T70" fmla="*/ 96 w 96"/>
                <a:gd name="T71" fmla="*/ 6 h 7"/>
                <a:gd name="T72" fmla="*/ 96 w 96"/>
                <a:gd name="T73" fmla="*/ 7 h 7"/>
                <a:gd name="T74" fmla="*/ 88 w 96"/>
                <a:gd name="T75" fmla="*/ 7 h 7"/>
                <a:gd name="T76" fmla="*/ 80 w 96"/>
                <a:gd name="T77" fmla="*/ 7 h 7"/>
                <a:gd name="T78" fmla="*/ 72 w 96"/>
                <a:gd name="T79" fmla="*/ 7 h 7"/>
                <a:gd name="T80" fmla="*/ 64 w 96"/>
                <a:gd name="T81" fmla="*/ 7 h 7"/>
                <a:gd name="T82" fmla="*/ 56 w 96"/>
                <a:gd name="T83" fmla="*/ 7 h 7"/>
                <a:gd name="T84" fmla="*/ 48 w 96"/>
                <a:gd name="T85" fmla="*/ 7 h 7"/>
                <a:gd name="T86" fmla="*/ 40 w 96"/>
                <a:gd name="T87" fmla="*/ 7 h 7"/>
                <a:gd name="T88" fmla="*/ 32 w 96"/>
                <a:gd name="T89" fmla="*/ 7 h 7"/>
                <a:gd name="T90" fmla="*/ 24 w 96"/>
                <a:gd name="T91" fmla="*/ 7 h 7"/>
                <a:gd name="T92" fmla="*/ 16 w 96"/>
                <a:gd name="T93" fmla="*/ 7 h 7"/>
                <a:gd name="T94" fmla="*/ 9 w 96"/>
                <a:gd name="T95" fmla="*/ 7 h 7"/>
                <a:gd name="T96" fmla="*/ 1 w 96"/>
                <a:gd name="T97" fmla="*/ 7 h 7"/>
                <a:gd name="T98" fmla="*/ 1 w 96"/>
                <a:gd name="T99" fmla="*/ 7 h 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6" h="7">
                  <a:moveTo>
                    <a:pt x="1" y="7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96" y="1"/>
                  </a:lnTo>
                  <a:lnTo>
                    <a:pt x="96" y="2"/>
                  </a:lnTo>
                  <a:lnTo>
                    <a:pt x="96" y="3"/>
                  </a:lnTo>
                  <a:lnTo>
                    <a:pt x="96" y="4"/>
                  </a:lnTo>
                  <a:lnTo>
                    <a:pt x="96" y="5"/>
                  </a:lnTo>
                  <a:lnTo>
                    <a:pt x="96" y="6"/>
                  </a:lnTo>
                  <a:lnTo>
                    <a:pt x="96" y="7"/>
                  </a:lnTo>
                  <a:lnTo>
                    <a:pt x="88" y="7"/>
                  </a:lnTo>
                  <a:lnTo>
                    <a:pt x="80" y="7"/>
                  </a:lnTo>
                  <a:lnTo>
                    <a:pt x="72" y="7"/>
                  </a:lnTo>
                  <a:lnTo>
                    <a:pt x="64" y="7"/>
                  </a:lnTo>
                  <a:lnTo>
                    <a:pt x="56" y="7"/>
                  </a:lnTo>
                  <a:lnTo>
                    <a:pt x="48" y="7"/>
                  </a:lnTo>
                  <a:lnTo>
                    <a:pt x="40" y="7"/>
                  </a:lnTo>
                  <a:lnTo>
                    <a:pt x="32" y="7"/>
                  </a:lnTo>
                  <a:lnTo>
                    <a:pt x="24" y="7"/>
                  </a:lnTo>
                  <a:lnTo>
                    <a:pt x="16" y="7"/>
                  </a:lnTo>
                  <a:lnTo>
                    <a:pt x="9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2"/>
            <p:cNvSpPr>
              <a:spLocks noChangeAspect="1"/>
            </p:cNvSpPr>
            <p:nvPr/>
          </p:nvSpPr>
          <p:spPr bwMode="auto">
            <a:xfrm>
              <a:off x="4650" y="505"/>
              <a:ext cx="95" cy="7"/>
            </a:xfrm>
            <a:custGeom>
              <a:avLst/>
              <a:gdLst>
                <a:gd name="T0" fmla="*/ 0 w 95"/>
                <a:gd name="T1" fmla="*/ 7 h 7"/>
                <a:gd name="T2" fmla="*/ 0 w 95"/>
                <a:gd name="T3" fmla="*/ 7 h 7"/>
                <a:gd name="T4" fmla="*/ 0 w 95"/>
                <a:gd name="T5" fmla="*/ 6 h 7"/>
                <a:gd name="T6" fmla="*/ 0 w 95"/>
                <a:gd name="T7" fmla="*/ 5 h 7"/>
                <a:gd name="T8" fmla="*/ 0 w 95"/>
                <a:gd name="T9" fmla="*/ 5 h 7"/>
                <a:gd name="T10" fmla="*/ 0 w 95"/>
                <a:gd name="T11" fmla="*/ 4 h 7"/>
                <a:gd name="T12" fmla="*/ 0 w 95"/>
                <a:gd name="T13" fmla="*/ 3 h 7"/>
                <a:gd name="T14" fmla="*/ 0 w 95"/>
                <a:gd name="T15" fmla="*/ 3 h 7"/>
                <a:gd name="T16" fmla="*/ 0 w 95"/>
                <a:gd name="T17" fmla="*/ 2 h 7"/>
                <a:gd name="T18" fmla="*/ 0 w 95"/>
                <a:gd name="T19" fmla="*/ 2 h 7"/>
                <a:gd name="T20" fmla="*/ 0 w 95"/>
                <a:gd name="T21" fmla="*/ 1 h 7"/>
                <a:gd name="T22" fmla="*/ 0 w 95"/>
                <a:gd name="T23" fmla="*/ 1 h 7"/>
                <a:gd name="T24" fmla="*/ 0 w 95"/>
                <a:gd name="T25" fmla="*/ 0 h 7"/>
                <a:gd name="T26" fmla="*/ 8 w 95"/>
                <a:gd name="T27" fmla="*/ 0 h 7"/>
                <a:gd name="T28" fmla="*/ 16 w 95"/>
                <a:gd name="T29" fmla="*/ 0 h 7"/>
                <a:gd name="T30" fmla="*/ 24 w 95"/>
                <a:gd name="T31" fmla="*/ 0 h 7"/>
                <a:gd name="T32" fmla="*/ 32 w 95"/>
                <a:gd name="T33" fmla="*/ 0 h 7"/>
                <a:gd name="T34" fmla="*/ 40 w 95"/>
                <a:gd name="T35" fmla="*/ 0 h 7"/>
                <a:gd name="T36" fmla="*/ 47 w 95"/>
                <a:gd name="T37" fmla="*/ 0 h 7"/>
                <a:gd name="T38" fmla="*/ 55 w 95"/>
                <a:gd name="T39" fmla="*/ 0 h 7"/>
                <a:gd name="T40" fmla="*/ 63 w 95"/>
                <a:gd name="T41" fmla="*/ 0 h 7"/>
                <a:gd name="T42" fmla="*/ 71 w 95"/>
                <a:gd name="T43" fmla="*/ 0 h 7"/>
                <a:gd name="T44" fmla="*/ 79 w 95"/>
                <a:gd name="T45" fmla="*/ 0 h 7"/>
                <a:gd name="T46" fmla="*/ 87 w 95"/>
                <a:gd name="T47" fmla="*/ 0 h 7"/>
                <a:gd name="T48" fmla="*/ 95 w 95"/>
                <a:gd name="T49" fmla="*/ 0 h 7"/>
                <a:gd name="T50" fmla="*/ 95 w 95"/>
                <a:gd name="T51" fmla="*/ 1 h 7"/>
                <a:gd name="T52" fmla="*/ 95 w 95"/>
                <a:gd name="T53" fmla="*/ 1 h 7"/>
                <a:gd name="T54" fmla="*/ 95 w 95"/>
                <a:gd name="T55" fmla="*/ 2 h 7"/>
                <a:gd name="T56" fmla="*/ 95 w 95"/>
                <a:gd name="T57" fmla="*/ 2 h 7"/>
                <a:gd name="T58" fmla="*/ 95 w 95"/>
                <a:gd name="T59" fmla="*/ 3 h 7"/>
                <a:gd name="T60" fmla="*/ 95 w 95"/>
                <a:gd name="T61" fmla="*/ 3 h 7"/>
                <a:gd name="T62" fmla="*/ 95 w 95"/>
                <a:gd name="T63" fmla="*/ 4 h 7"/>
                <a:gd name="T64" fmla="*/ 95 w 95"/>
                <a:gd name="T65" fmla="*/ 5 h 7"/>
                <a:gd name="T66" fmla="*/ 95 w 95"/>
                <a:gd name="T67" fmla="*/ 5 h 7"/>
                <a:gd name="T68" fmla="*/ 95 w 95"/>
                <a:gd name="T69" fmla="*/ 6 h 7"/>
                <a:gd name="T70" fmla="*/ 95 w 95"/>
                <a:gd name="T71" fmla="*/ 7 h 7"/>
                <a:gd name="T72" fmla="*/ 95 w 95"/>
                <a:gd name="T73" fmla="*/ 7 h 7"/>
                <a:gd name="T74" fmla="*/ 87 w 95"/>
                <a:gd name="T75" fmla="*/ 7 h 7"/>
                <a:gd name="T76" fmla="*/ 79 w 95"/>
                <a:gd name="T77" fmla="*/ 7 h 7"/>
                <a:gd name="T78" fmla="*/ 71 w 95"/>
                <a:gd name="T79" fmla="*/ 7 h 7"/>
                <a:gd name="T80" fmla="*/ 63 w 95"/>
                <a:gd name="T81" fmla="*/ 7 h 7"/>
                <a:gd name="T82" fmla="*/ 55 w 95"/>
                <a:gd name="T83" fmla="*/ 7 h 7"/>
                <a:gd name="T84" fmla="*/ 47 w 95"/>
                <a:gd name="T85" fmla="*/ 7 h 7"/>
                <a:gd name="T86" fmla="*/ 40 w 95"/>
                <a:gd name="T87" fmla="*/ 7 h 7"/>
                <a:gd name="T88" fmla="*/ 32 w 95"/>
                <a:gd name="T89" fmla="*/ 7 h 7"/>
                <a:gd name="T90" fmla="*/ 24 w 95"/>
                <a:gd name="T91" fmla="*/ 7 h 7"/>
                <a:gd name="T92" fmla="*/ 16 w 95"/>
                <a:gd name="T93" fmla="*/ 7 h 7"/>
                <a:gd name="T94" fmla="*/ 8 w 95"/>
                <a:gd name="T95" fmla="*/ 7 h 7"/>
                <a:gd name="T96" fmla="*/ 0 w 95"/>
                <a:gd name="T97" fmla="*/ 7 h 7"/>
                <a:gd name="T98" fmla="*/ 0 w 95"/>
                <a:gd name="T99" fmla="*/ 7 h 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5" h="7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9" y="0"/>
                  </a:lnTo>
                  <a:lnTo>
                    <a:pt x="87" y="0"/>
                  </a:lnTo>
                  <a:lnTo>
                    <a:pt x="95" y="0"/>
                  </a:lnTo>
                  <a:lnTo>
                    <a:pt x="95" y="1"/>
                  </a:lnTo>
                  <a:lnTo>
                    <a:pt x="95" y="2"/>
                  </a:lnTo>
                  <a:lnTo>
                    <a:pt x="95" y="3"/>
                  </a:lnTo>
                  <a:lnTo>
                    <a:pt x="95" y="4"/>
                  </a:lnTo>
                  <a:lnTo>
                    <a:pt x="95" y="5"/>
                  </a:lnTo>
                  <a:lnTo>
                    <a:pt x="95" y="6"/>
                  </a:lnTo>
                  <a:lnTo>
                    <a:pt x="95" y="7"/>
                  </a:lnTo>
                  <a:lnTo>
                    <a:pt x="87" y="7"/>
                  </a:lnTo>
                  <a:lnTo>
                    <a:pt x="79" y="7"/>
                  </a:lnTo>
                  <a:lnTo>
                    <a:pt x="71" y="7"/>
                  </a:lnTo>
                  <a:lnTo>
                    <a:pt x="63" y="7"/>
                  </a:lnTo>
                  <a:lnTo>
                    <a:pt x="55" y="7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2" y="7"/>
                  </a:lnTo>
                  <a:lnTo>
                    <a:pt x="24" y="7"/>
                  </a:lnTo>
                  <a:lnTo>
                    <a:pt x="16" y="7"/>
                  </a:lnTo>
                  <a:lnTo>
                    <a:pt x="8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3"/>
            <p:cNvSpPr>
              <a:spLocks noChangeAspect="1"/>
            </p:cNvSpPr>
            <p:nvPr/>
          </p:nvSpPr>
          <p:spPr bwMode="auto">
            <a:xfrm>
              <a:off x="5298" y="505"/>
              <a:ext cx="96" cy="7"/>
            </a:xfrm>
            <a:custGeom>
              <a:avLst/>
              <a:gdLst>
                <a:gd name="T0" fmla="*/ 1 w 96"/>
                <a:gd name="T1" fmla="*/ 7 h 7"/>
                <a:gd name="T2" fmla="*/ 0 w 96"/>
                <a:gd name="T3" fmla="*/ 7 h 7"/>
                <a:gd name="T4" fmla="*/ 0 w 96"/>
                <a:gd name="T5" fmla="*/ 6 h 7"/>
                <a:gd name="T6" fmla="*/ 0 w 96"/>
                <a:gd name="T7" fmla="*/ 6 h 7"/>
                <a:gd name="T8" fmla="*/ 0 w 96"/>
                <a:gd name="T9" fmla="*/ 5 h 7"/>
                <a:gd name="T10" fmla="*/ 0 w 96"/>
                <a:gd name="T11" fmla="*/ 5 h 7"/>
                <a:gd name="T12" fmla="*/ 0 w 96"/>
                <a:gd name="T13" fmla="*/ 4 h 7"/>
                <a:gd name="T14" fmla="*/ 0 w 96"/>
                <a:gd name="T15" fmla="*/ 3 h 7"/>
                <a:gd name="T16" fmla="*/ 0 w 96"/>
                <a:gd name="T17" fmla="*/ 3 h 7"/>
                <a:gd name="T18" fmla="*/ 0 w 96"/>
                <a:gd name="T19" fmla="*/ 2 h 7"/>
                <a:gd name="T20" fmla="*/ 0 w 96"/>
                <a:gd name="T21" fmla="*/ 2 h 7"/>
                <a:gd name="T22" fmla="*/ 0 w 96"/>
                <a:gd name="T23" fmla="*/ 1 h 7"/>
                <a:gd name="T24" fmla="*/ 1 w 96"/>
                <a:gd name="T25" fmla="*/ 0 h 7"/>
                <a:gd name="T26" fmla="*/ 8 w 96"/>
                <a:gd name="T27" fmla="*/ 0 h 7"/>
                <a:gd name="T28" fmla="*/ 16 w 96"/>
                <a:gd name="T29" fmla="*/ 0 h 7"/>
                <a:gd name="T30" fmla="*/ 24 w 96"/>
                <a:gd name="T31" fmla="*/ 0 h 7"/>
                <a:gd name="T32" fmla="*/ 32 w 96"/>
                <a:gd name="T33" fmla="*/ 0 h 7"/>
                <a:gd name="T34" fmla="*/ 40 w 96"/>
                <a:gd name="T35" fmla="*/ 0 h 7"/>
                <a:gd name="T36" fmla="*/ 48 w 96"/>
                <a:gd name="T37" fmla="*/ 0 h 7"/>
                <a:gd name="T38" fmla="*/ 56 w 96"/>
                <a:gd name="T39" fmla="*/ 0 h 7"/>
                <a:gd name="T40" fmla="*/ 64 w 96"/>
                <a:gd name="T41" fmla="*/ 0 h 7"/>
                <a:gd name="T42" fmla="*/ 72 w 96"/>
                <a:gd name="T43" fmla="*/ 0 h 7"/>
                <a:gd name="T44" fmla="*/ 80 w 96"/>
                <a:gd name="T45" fmla="*/ 0 h 7"/>
                <a:gd name="T46" fmla="*/ 88 w 96"/>
                <a:gd name="T47" fmla="*/ 0 h 7"/>
                <a:gd name="T48" fmla="*/ 96 w 96"/>
                <a:gd name="T49" fmla="*/ 0 h 7"/>
                <a:gd name="T50" fmla="*/ 96 w 96"/>
                <a:gd name="T51" fmla="*/ 1 h 7"/>
                <a:gd name="T52" fmla="*/ 96 w 96"/>
                <a:gd name="T53" fmla="*/ 1 h 7"/>
                <a:gd name="T54" fmla="*/ 96 w 96"/>
                <a:gd name="T55" fmla="*/ 2 h 7"/>
                <a:gd name="T56" fmla="*/ 96 w 96"/>
                <a:gd name="T57" fmla="*/ 2 h 7"/>
                <a:gd name="T58" fmla="*/ 96 w 96"/>
                <a:gd name="T59" fmla="*/ 3 h 7"/>
                <a:gd name="T60" fmla="*/ 96 w 96"/>
                <a:gd name="T61" fmla="*/ 3 h 7"/>
                <a:gd name="T62" fmla="*/ 96 w 96"/>
                <a:gd name="T63" fmla="*/ 4 h 7"/>
                <a:gd name="T64" fmla="*/ 96 w 96"/>
                <a:gd name="T65" fmla="*/ 5 h 7"/>
                <a:gd name="T66" fmla="*/ 96 w 96"/>
                <a:gd name="T67" fmla="*/ 5 h 7"/>
                <a:gd name="T68" fmla="*/ 96 w 96"/>
                <a:gd name="T69" fmla="*/ 6 h 7"/>
                <a:gd name="T70" fmla="*/ 96 w 96"/>
                <a:gd name="T71" fmla="*/ 7 h 7"/>
                <a:gd name="T72" fmla="*/ 96 w 96"/>
                <a:gd name="T73" fmla="*/ 7 h 7"/>
                <a:gd name="T74" fmla="*/ 88 w 96"/>
                <a:gd name="T75" fmla="*/ 7 h 7"/>
                <a:gd name="T76" fmla="*/ 80 w 96"/>
                <a:gd name="T77" fmla="*/ 7 h 7"/>
                <a:gd name="T78" fmla="*/ 72 w 96"/>
                <a:gd name="T79" fmla="*/ 7 h 7"/>
                <a:gd name="T80" fmla="*/ 64 w 96"/>
                <a:gd name="T81" fmla="*/ 7 h 7"/>
                <a:gd name="T82" fmla="*/ 56 w 96"/>
                <a:gd name="T83" fmla="*/ 7 h 7"/>
                <a:gd name="T84" fmla="*/ 48 w 96"/>
                <a:gd name="T85" fmla="*/ 7 h 7"/>
                <a:gd name="T86" fmla="*/ 40 w 96"/>
                <a:gd name="T87" fmla="*/ 7 h 7"/>
                <a:gd name="T88" fmla="*/ 32 w 96"/>
                <a:gd name="T89" fmla="*/ 7 h 7"/>
                <a:gd name="T90" fmla="*/ 24 w 96"/>
                <a:gd name="T91" fmla="*/ 7 h 7"/>
                <a:gd name="T92" fmla="*/ 16 w 96"/>
                <a:gd name="T93" fmla="*/ 7 h 7"/>
                <a:gd name="T94" fmla="*/ 9 w 96"/>
                <a:gd name="T95" fmla="*/ 7 h 7"/>
                <a:gd name="T96" fmla="*/ 1 w 96"/>
                <a:gd name="T97" fmla="*/ 7 h 7"/>
                <a:gd name="T98" fmla="*/ 1 w 96"/>
                <a:gd name="T99" fmla="*/ 7 h 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6" h="7">
                  <a:moveTo>
                    <a:pt x="1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96" y="1"/>
                  </a:lnTo>
                  <a:lnTo>
                    <a:pt x="96" y="2"/>
                  </a:lnTo>
                  <a:lnTo>
                    <a:pt x="96" y="3"/>
                  </a:lnTo>
                  <a:lnTo>
                    <a:pt x="96" y="4"/>
                  </a:lnTo>
                  <a:lnTo>
                    <a:pt x="96" y="5"/>
                  </a:lnTo>
                  <a:lnTo>
                    <a:pt x="96" y="6"/>
                  </a:lnTo>
                  <a:lnTo>
                    <a:pt x="96" y="7"/>
                  </a:lnTo>
                  <a:lnTo>
                    <a:pt x="88" y="7"/>
                  </a:lnTo>
                  <a:lnTo>
                    <a:pt x="80" y="7"/>
                  </a:lnTo>
                  <a:lnTo>
                    <a:pt x="72" y="7"/>
                  </a:lnTo>
                  <a:lnTo>
                    <a:pt x="64" y="7"/>
                  </a:lnTo>
                  <a:lnTo>
                    <a:pt x="56" y="7"/>
                  </a:lnTo>
                  <a:lnTo>
                    <a:pt x="48" y="7"/>
                  </a:lnTo>
                  <a:lnTo>
                    <a:pt x="40" y="7"/>
                  </a:lnTo>
                  <a:lnTo>
                    <a:pt x="32" y="7"/>
                  </a:lnTo>
                  <a:lnTo>
                    <a:pt x="24" y="7"/>
                  </a:lnTo>
                  <a:lnTo>
                    <a:pt x="16" y="7"/>
                  </a:lnTo>
                  <a:lnTo>
                    <a:pt x="9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4"/>
            <p:cNvSpPr>
              <a:spLocks noChangeAspect="1"/>
            </p:cNvSpPr>
            <p:nvPr/>
          </p:nvSpPr>
          <p:spPr bwMode="auto">
            <a:xfrm>
              <a:off x="4650" y="493"/>
              <a:ext cx="95" cy="8"/>
            </a:xfrm>
            <a:custGeom>
              <a:avLst/>
              <a:gdLst>
                <a:gd name="T0" fmla="*/ 0 w 95"/>
                <a:gd name="T1" fmla="*/ 8 h 8"/>
                <a:gd name="T2" fmla="*/ 0 w 95"/>
                <a:gd name="T3" fmla="*/ 7 h 8"/>
                <a:gd name="T4" fmla="*/ 0 w 95"/>
                <a:gd name="T5" fmla="*/ 7 h 8"/>
                <a:gd name="T6" fmla="*/ 0 w 95"/>
                <a:gd name="T7" fmla="*/ 6 h 8"/>
                <a:gd name="T8" fmla="*/ 0 w 95"/>
                <a:gd name="T9" fmla="*/ 5 h 8"/>
                <a:gd name="T10" fmla="*/ 0 w 95"/>
                <a:gd name="T11" fmla="*/ 5 h 8"/>
                <a:gd name="T12" fmla="*/ 0 w 95"/>
                <a:gd name="T13" fmla="*/ 4 h 8"/>
                <a:gd name="T14" fmla="*/ 0 w 95"/>
                <a:gd name="T15" fmla="*/ 3 h 8"/>
                <a:gd name="T16" fmla="*/ 0 w 95"/>
                <a:gd name="T17" fmla="*/ 3 h 8"/>
                <a:gd name="T18" fmla="*/ 0 w 95"/>
                <a:gd name="T19" fmla="*/ 2 h 8"/>
                <a:gd name="T20" fmla="*/ 0 w 95"/>
                <a:gd name="T21" fmla="*/ 1 h 8"/>
                <a:gd name="T22" fmla="*/ 0 w 95"/>
                <a:gd name="T23" fmla="*/ 1 h 8"/>
                <a:gd name="T24" fmla="*/ 0 w 95"/>
                <a:gd name="T25" fmla="*/ 0 h 8"/>
                <a:gd name="T26" fmla="*/ 8 w 95"/>
                <a:gd name="T27" fmla="*/ 0 h 8"/>
                <a:gd name="T28" fmla="*/ 16 w 95"/>
                <a:gd name="T29" fmla="*/ 0 h 8"/>
                <a:gd name="T30" fmla="*/ 24 w 95"/>
                <a:gd name="T31" fmla="*/ 0 h 8"/>
                <a:gd name="T32" fmla="*/ 32 w 95"/>
                <a:gd name="T33" fmla="*/ 0 h 8"/>
                <a:gd name="T34" fmla="*/ 40 w 95"/>
                <a:gd name="T35" fmla="*/ 0 h 8"/>
                <a:gd name="T36" fmla="*/ 47 w 95"/>
                <a:gd name="T37" fmla="*/ 0 h 8"/>
                <a:gd name="T38" fmla="*/ 55 w 95"/>
                <a:gd name="T39" fmla="*/ 0 h 8"/>
                <a:gd name="T40" fmla="*/ 63 w 95"/>
                <a:gd name="T41" fmla="*/ 0 h 8"/>
                <a:gd name="T42" fmla="*/ 71 w 95"/>
                <a:gd name="T43" fmla="*/ 0 h 8"/>
                <a:gd name="T44" fmla="*/ 79 w 95"/>
                <a:gd name="T45" fmla="*/ 0 h 8"/>
                <a:gd name="T46" fmla="*/ 87 w 95"/>
                <a:gd name="T47" fmla="*/ 0 h 8"/>
                <a:gd name="T48" fmla="*/ 95 w 95"/>
                <a:gd name="T49" fmla="*/ 0 h 8"/>
                <a:gd name="T50" fmla="*/ 95 w 95"/>
                <a:gd name="T51" fmla="*/ 1 h 8"/>
                <a:gd name="T52" fmla="*/ 95 w 95"/>
                <a:gd name="T53" fmla="*/ 1 h 8"/>
                <a:gd name="T54" fmla="*/ 95 w 95"/>
                <a:gd name="T55" fmla="*/ 2 h 8"/>
                <a:gd name="T56" fmla="*/ 95 w 95"/>
                <a:gd name="T57" fmla="*/ 3 h 8"/>
                <a:gd name="T58" fmla="*/ 95 w 95"/>
                <a:gd name="T59" fmla="*/ 3 h 8"/>
                <a:gd name="T60" fmla="*/ 95 w 95"/>
                <a:gd name="T61" fmla="*/ 4 h 8"/>
                <a:gd name="T62" fmla="*/ 95 w 95"/>
                <a:gd name="T63" fmla="*/ 5 h 8"/>
                <a:gd name="T64" fmla="*/ 95 w 95"/>
                <a:gd name="T65" fmla="*/ 5 h 8"/>
                <a:gd name="T66" fmla="*/ 95 w 95"/>
                <a:gd name="T67" fmla="*/ 6 h 8"/>
                <a:gd name="T68" fmla="*/ 95 w 95"/>
                <a:gd name="T69" fmla="*/ 7 h 8"/>
                <a:gd name="T70" fmla="*/ 95 w 95"/>
                <a:gd name="T71" fmla="*/ 7 h 8"/>
                <a:gd name="T72" fmla="*/ 95 w 95"/>
                <a:gd name="T73" fmla="*/ 8 h 8"/>
                <a:gd name="T74" fmla="*/ 87 w 95"/>
                <a:gd name="T75" fmla="*/ 8 h 8"/>
                <a:gd name="T76" fmla="*/ 79 w 95"/>
                <a:gd name="T77" fmla="*/ 8 h 8"/>
                <a:gd name="T78" fmla="*/ 71 w 95"/>
                <a:gd name="T79" fmla="*/ 8 h 8"/>
                <a:gd name="T80" fmla="*/ 63 w 95"/>
                <a:gd name="T81" fmla="*/ 8 h 8"/>
                <a:gd name="T82" fmla="*/ 55 w 95"/>
                <a:gd name="T83" fmla="*/ 8 h 8"/>
                <a:gd name="T84" fmla="*/ 47 w 95"/>
                <a:gd name="T85" fmla="*/ 8 h 8"/>
                <a:gd name="T86" fmla="*/ 40 w 95"/>
                <a:gd name="T87" fmla="*/ 8 h 8"/>
                <a:gd name="T88" fmla="*/ 32 w 95"/>
                <a:gd name="T89" fmla="*/ 8 h 8"/>
                <a:gd name="T90" fmla="*/ 24 w 95"/>
                <a:gd name="T91" fmla="*/ 8 h 8"/>
                <a:gd name="T92" fmla="*/ 16 w 95"/>
                <a:gd name="T93" fmla="*/ 8 h 8"/>
                <a:gd name="T94" fmla="*/ 8 w 95"/>
                <a:gd name="T95" fmla="*/ 8 h 8"/>
                <a:gd name="T96" fmla="*/ 0 w 95"/>
                <a:gd name="T97" fmla="*/ 8 h 8"/>
                <a:gd name="T98" fmla="*/ 0 w 95"/>
                <a:gd name="T99" fmla="*/ 8 h 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5" h="8">
                  <a:moveTo>
                    <a:pt x="0" y="8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9" y="0"/>
                  </a:lnTo>
                  <a:lnTo>
                    <a:pt x="87" y="0"/>
                  </a:lnTo>
                  <a:lnTo>
                    <a:pt x="95" y="0"/>
                  </a:lnTo>
                  <a:lnTo>
                    <a:pt x="95" y="1"/>
                  </a:lnTo>
                  <a:lnTo>
                    <a:pt x="95" y="2"/>
                  </a:lnTo>
                  <a:lnTo>
                    <a:pt x="95" y="3"/>
                  </a:lnTo>
                  <a:lnTo>
                    <a:pt x="95" y="4"/>
                  </a:lnTo>
                  <a:lnTo>
                    <a:pt x="95" y="5"/>
                  </a:lnTo>
                  <a:lnTo>
                    <a:pt x="95" y="6"/>
                  </a:lnTo>
                  <a:lnTo>
                    <a:pt x="95" y="7"/>
                  </a:lnTo>
                  <a:lnTo>
                    <a:pt x="95" y="8"/>
                  </a:lnTo>
                  <a:lnTo>
                    <a:pt x="87" y="8"/>
                  </a:lnTo>
                  <a:lnTo>
                    <a:pt x="79" y="8"/>
                  </a:lnTo>
                  <a:lnTo>
                    <a:pt x="71" y="8"/>
                  </a:lnTo>
                  <a:lnTo>
                    <a:pt x="63" y="8"/>
                  </a:lnTo>
                  <a:lnTo>
                    <a:pt x="55" y="8"/>
                  </a:lnTo>
                  <a:lnTo>
                    <a:pt x="47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5"/>
            <p:cNvSpPr>
              <a:spLocks noChangeAspect="1"/>
            </p:cNvSpPr>
            <p:nvPr/>
          </p:nvSpPr>
          <p:spPr bwMode="auto">
            <a:xfrm>
              <a:off x="5298" y="493"/>
              <a:ext cx="96" cy="8"/>
            </a:xfrm>
            <a:custGeom>
              <a:avLst/>
              <a:gdLst>
                <a:gd name="T0" fmla="*/ 1 w 96"/>
                <a:gd name="T1" fmla="*/ 8 h 8"/>
                <a:gd name="T2" fmla="*/ 0 w 96"/>
                <a:gd name="T3" fmla="*/ 7 h 8"/>
                <a:gd name="T4" fmla="*/ 0 w 96"/>
                <a:gd name="T5" fmla="*/ 7 h 8"/>
                <a:gd name="T6" fmla="*/ 0 w 96"/>
                <a:gd name="T7" fmla="*/ 6 h 8"/>
                <a:gd name="T8" fmla="*/ 0 w 96"/>
                <a:gd name="T9" fmla="*/ 6 h 8"/>
                <a:gd name="T10" fmla="*/ 0 w 96"/>
                <a:gd name="T11" fmla="*/ 5 h 8"/>
                <a:gd name="T12" fmla="*/ 0 w 96"/>
                <a:gd name="T13" fmla="*/ 5 h 8"/>
                <a:gd name="T14" fmla="*/ 0 w 96"/>
                <a:gd name="T15" fmla="*/ 4 h 8"/>
                <a:gd name="T16" fmla="*/ 0 w 96"/>
                <a:gd name="T17" fmla="*/ 3 h 8"/>
                <a:gd name="T18" fmla="*/ 0 w 96"/>
                <a:gd name="T19" fmla="*/ 2 h 8"/>
                <a:gd name="T20" fmla="*/ 0 w 96"/>
                <a:gd name="T21" fmla="*/ 2 h 8"/>
                <a:gd name="T22" fmla="*/ 0 w 96"/>
                <a:gd name="T23" fmla="*/ 1 h 8"/>
                <a:gd name="T24" fmla="*/ 1 w 96"/>
                <a:gd name="T25" fmla="*/ 0 h 8"/>
                <a:gd name="T26" fmla="*/ 8 w 96"/>
                <a:gd name="T27" fmla="*/ 0 h 8"/>
                <a:gd name="T28" fmla="*/ 16 w 96"/>
                <a:gd name="T29" fmla="*/ 0 h 8"/>
                <a:gd name="T30" fmla="*/ 24 w 96"/>
                <a:gd name="T31" fmla="*/ 0 h 8"/>
                <a:gd name="T32" fmla="*/ 32 w 96"/>
                <a:gd name="T33" fmla="*/ 0 h 8"/>
                <a:gd name="T34" fmla="*/ 40 w 96"/>
                <a:gd name="T35" fmla="*/ 0 h 8"/>
                <a:gd name="T36" fmla="*/ 48 w 96"/>
                <a:gd name="T37" fmla="*/ 0 h 8"/>
                <a:gd name="T38" fmla="*/ 56 w 96"/>
                <a:gd name="T39" fmla="*/ 0 h 8"/>
                <a:gd name="T40" fmla="*/ 64 w 96"/>
                <a:gd name="T41" fmla="*/ 0 h 8"/>
                <a:gd name="T42" fmla="*/ 72 w 96"/>
                <a:gd name="T43" fmla="*/ 0 h 8"/>
                <a:gd name="T44" fmla="*/ 80 w 96"/>
                <a:gd name="T45" fmla="*/ 0 h 8"/>
                <a:gd name="T46" fmla="*/ 88 w 96"/>
                <a:gd name="T47" fmla="*/ 0 h 8"/>
                <a:gd name="T48" fmla="*/ 96 w 96"/>
                <a:gd name="T49" fmla="*/ 0 h 8"/>
                <a:gd name="T50" fmla="*/ 96 w 96"/>
                <a:gd name="T51" fmla="*/ 1 h 8"/>
                <a:gd name="T52" fmla="*/ 96 w 96"/>
                <a:gd name="T53" fmla="*/ 1 h 8"/>
                <a:gd name="T54" fmla="*/ 96 w 96"/>
                <a:gd name="T55" fmla="*/ 2 h 8"/>
                <a:gd name="T56" fmla="*/ 96 w 96"/>
                <a:gd name="T57" fmla="*/ 3 h 8"/>
                <a:gd name="T58" fmla="*/ 96 w 96"/>
                <a:gd name="T59" fmla="*/ 3 h 8"/>
                <a:gd name="T60" fmla="*/ 96 w 96"/>
                <a:gd name="T61" fmla="*/ 4 h 8"/>
                <a:gd name="T62" fmla="*/ 96 w 96"/>
                <a:gd name="T63" fmla="*/ 5 h 8"/>
                <a:gd name="T64" fmla="*/ 96 w 96"/>
                <a:gd name="T65" fmla="*/ 5 h 8"/>
                <a:gd name="T66" fmla="*/ 96 w 96"/>
                <a:gd name="T67" fmla="*/ 6 h 8"/>
                <a:gd name="T68" fmla="*/ 96 w 96"/>
                <a:gd name="T69" fmla="*/ 7 h 8"/>
                <a:gd name="T70" fmla="*/ 96 w 96"/>
                <a:gd name="T71" fmla="*/ 7 h 8"/>
                <a:gd name="T72" fmla="*/ 96 w 96"/>
                <a:gd name="T73" fmla="*/ 8 h 8"/>
                <a:gd name="T74" fmla="*/ 88 w 96"/>
                <a:gd name="T75" fmla="*/ 8 h 8"/>
                <a:gd name="T76" fmla="*/ 80 w 96"/>
                <a:gd name="T77" fmla="*/ 8 h 8"/>
                <a:gd name="T78" fmla="*/ 72 w 96"/>
                <a:gd name="T79" fmla="*/ 8 h 8"/>
                <a:gd name="T80" fmla="*/ 64 w 96"/>
                <a:gd name="T81" fmla="*/ 8 h 8"/>
                <a:gd name="T82" fmla="*/ 56 w 96"/>
                <a:gd name="T83" fmla="*/ 8 h 8"/>
                <a:gd name="T84" fmla="*/ 48 w 96"/>
                <a:gd name="T85" fmla="*/ 8 h 8"/>
                <a:gd name="T86" fmla="*/ 40 w 96"/>
                <a:gd name="T87" fmla="*/ 8 h 8"/>
                <a:gd name="T88" fmla="*/ 32 w 96"/>
                <a:gd name="T89" fmla="*/ 8 h 8"/>
                <a:gd name="T90" fmla="*/ 24 w 96"/>
                <a:gd name="T91" fmla="*/ 8 h 8"/>
                <a:gd name="T92" fmla="*/ 16 w 96"/>
                <a:gd name="T93" fmla="*/ 8 h 8"/>
                <a:gd name="T94" fmla="*/ 9 w 96"/>
                <a:gd name="T95" fmla="*/ 8 h 8"/>
                <a:gd name="T96" fmla="*/ 1 w 96"/>
                <a:gd name="T97" fmla="*/ 8 h 8"/>
                <a:gd name="T98" fmla="*/ 1 w 96"/>
                <a:gd name="T99" fmla="*/ 8 h 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6" h="8">
                  <a:moveTo>
                    <a:pt x="1" y="8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96" y="1"/>
                  </a:lnTo>
                  <a:lnTo>
                    <a:pt x="96" y="2"/>
                  </a:lnTo>
                  <a:lnTo>
                    <a:pt x="96" y="3"/>
                  </a:lnTo>
                  <a:lnTo>
                    <a:pt x="96" y="4"/>
                  </a:lnTo>
                  <a:lnTo>
                    <a:pt x="96" y="5"/>
                  </a:lnTo>
                  <a:lnTo>
                    <a:pt x="96" y="6"/>
                  </a:lnTo>
                  <a:lnTo>
                    <a:pt x="96" y="7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9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6"/>
            <p:cNvSpPr>
              <a:spLocks noChangeAspect="1"/>
            </p:cNvSpPr>
            <p:nvPr/>
          </p:nvSpPr>
          <p:spPr bwMode="auto">
            <a:xfrm>
              <a:off x="4650" y="482"/>
              <a:ext cx="95" cy="8"/>
            </a:xfrm>
            <a:custGeom>
              <a:avLst/>
              <a:gdLst>
                <a:gd name="T0" fmla="*/ 0 w 95"/>
                <a:gd name="T1" fmla="*/ 6 h 8"/>
                <a:gd name="T2" fmla="*/ 0 w 95"/>
                <a:gd name="T3" fmla="*/ 6 h 8"/>
                <a:gd name="T4" fmla="*/ 0 w 95"/>
                <a:gd name="T5" fmla="*/ 5 h 8"/>
                <a:gd name="T6" fmla="*/ 0 w 95"/>
                <a:gd name="T7" fmla="*/ 5 h 8"/>
                <a:gd name="T8" fmla="*/ 0 w 95"/>
                <a:gd name="T9" fmla="*/ 4 h 8"/>
                <a:gd name="T10" fmla="*/ 0 w 95"/>
                <a:gd name="T11" fmla="*/ 4 h 8"/>
                <a:gd name="T12" fmla="*/ 0 w 95"/>
                <a:gd name="T13" fmla="*/ 3 h 8"/>
                <a:gd name="T14" fmla="*/ 0 w 95"/>
                <a:gd name="T15" fmla="*/ 3 h 8"/>
                <a:gd name="T16" fmla="*/ 0 w 95"/>
                <a:gd name="T17" fmla="*/ 2 h 8"/>
                <a:gd name="T18" fmla="*/ 0 w 95"/>
                <a:gd name="T19" fmla="*/ 2 h 8"/>
                <a:gd name="T20" fmla="*/ 0 w 95"/>
                <a:gd name="T21" fmla="*/ 1 h 8"/>
                <a:gd name="T22" fmla="*/ 0 w 95"/>
                <a:gd name="T23" fmla="*/ 1 h 8"/>
                <a:gd name="T24" fmla="*/ 0 w 95"/>
                <a:gd name="T25" fmla="*/ 0 h 8"/>
                <a:gd name="T26" fmla="*/ 8 w 95"/>
                <a:gd name="T27" fmla="*/ 0 h 8"/>
                <a:gd name="T28" fmla="*/ 16 w 95"/>
                <a:gd name="T29" fmla="*/ 0 h 8"/>
                <a:gd name="T30" fmla="*/ 24 w 95"/>
                <a:gd name="T31" fmla="*/ 0 h 8"/>
                <a:gd name="T32" fmla="*/ 32 w 95"/>
                <a:gd name="T33" fmla="*/ 0 h 8"/>
                <a:gd name="T34" fmla="*/ 40 w 95"/>
                <a:gd name="T35" fmla="*/ 0 h 8"/>
                <a:gd name="T36" fmla="*/ 47 w 95"/>
                <a:gd name="T37" fmla="*/ 0 h 8"/>
                <a:gd name="T38" fmla="*/ 55 w 95"/>
                <a:gd name="T39" fmla="*/ 0 h 8"/>
                <a:gd name="T40" fmla="*/ 63 w 95"/>
                <a:gd name="T41" fmla="*/ 0 h 8"/>
                <a:gd name="T42" fmla="*/ 71 w 95"/>
                <a:gd name="T43" fmla="*/ 0 h 8"/>
                <a:gd name="T44" fmla="*/ 79 w 95"/>
                <a:gd name="T45" fmla="*/ 0 h 8"/>
                <a:gd name="T46" fmla="*/ 87 w 95"/>
                <a:gd name="T47" fmla="*/ 0 h 8"/>
                <a:gd name="T48" fmla="*/ 95 w 95"/>
                <a:gd name="T49" fmla="*/ 0 h 8"/>
                <a:gd name="T50" fmla="*/ 95 w 95"/>
                <a:gd name="T51" fmla="*/ 1 h 8"/>
                <a:gd name="T52" fmla="*/ 95 w 95"/>
                <a:gd name="T53" fmla="*/ 1 h 8"/>
                <a:gd name="T54" fmla="*/ 95 w 95"/>
                <a:gd name="T55" fmla="*/ 2 h 8"/>
                <a:gd name="T56" fmla="*/ 95 w 95"/>
                <a:gd name="T57" fmla="*/ 2 h 8"/>
                <a:gd name="T58" fmla="*/ 95 w 95"/>
                <a:gd name="T59" fmla="*/ 3 h 8"/>
                <a:gd name="T60" fmla="*/ 95 w 95"/>
                <a:gd name="T61" fmla="*/ 4 h 8"/>
                <a:gd name="T62" fmla="*/ 95 w 95"/>
                <a:gd name="T63" fmla="*/ 4 h 8"/>
                <a:gd name="T64" fmla="*/ 95 w 95"/>
                <a:gd name="T65" fmla="*/ 5 h 8"/>
                <a:gd name="T66" fmla="*/ 95 w 95"/>
                <a:gd name="T67" fmla="*/ 6 h 8"/>
                <a:gd name="T68" fmla="*/ 95 w 95"/>
                <a:gd name="T69" fmla="*/ 6 h 8"/>
                <a:gd name="T70" fmla="*/ 95 w 95"/>
                <a:gd name="T71" fmla="*/ 7 h 8"/>
                <a:gd name="T72" fmla="*/ 95 w 95"/>
                <a:gd name="T73" fmla="*/ 8 h 8"/>
                <a:gd name="T74" fmla="*/ 87 w 95"/>
                <a:gd name="T75" fmla="*/ 8 h 8"/>
                <a:gd name="T76" fmla="*/ 79 w 95"/>
                <a:gd name="T77" fmla="*/ 8 h 8"/>
                <a:gd name="T78" fmla="*/ 71 w 95"/>
                <a:gd name="T79" fmla="*/ 7 h 8"/>
                <a:gd name="T80" fmla="*/ 63 w 95"/>
                <a:gd name="T81" fmla="*/ 7 h 8"/>
                <a:gd name="T82" fmla="*/ 55 w 95"/>
                <a:gd name="T83" fmla="*/ 7 h 8"/>
                <a:gd name="T84" fmla="*/ 47 w 95"/>
                <a:gd name="T85" fmla="*/ 7 h 8"/>
                <a:gd name="T86" fmla="*/ 40 w 95"/>
                <a:gd name="T87" fmla="*/ 7 h 8"/>
                <a:gd name="T88" fmla="*/ 32 w 95"/>
                <a:gd name="T89" fmla="*/ 7 h 8"/>
                <a:gd name="T90" fmla="*/ 24 w 95"/>
                <a:gd name="T91" fmla="*/ 7 h 8"/>
                <a:gd name="T92" fmla="*/ 16 w 95"/>
                <a:gd name="T93" fmla="*/ 7 h 8"/>
                <a:gd name="T94" fmla="*/ 8 w 95"/>
                <a:gd name="T95" fmla="*/ 7 h 8"/>
                <a:gd name="T96" fmla="*/ 0 w 95"/>
                <a:gd name="T97" fmla="*/ 6 h 8"/>
                <a:gd name="T98" fmla="*/ 0 w 95"/>
                <a:gd name="T99" fmla="*/ 6 h 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5" h="8">
                  <a:moveTo>
                    <a:pt x="0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9" y="0"/>
                  </a:lnTo>
                  <a:lnTo>
                    <a:pt x="87" y="0"/>
                  </a:lnTo>
                  <a:lnTo>
                    <a:pt x="95" y="0"/>
                  </a:lnTo>
                  <a:lnTo>
                    <a:pt x="95" y="1"/>
                  </a:lnTo>
                  <a:lnTo>
                    <a:pt x="95" y="2"/>
                  </a:lnTo>
                  <a:lnTo>
                    <a:pt x="95" y="3"/>
                  </a:lnTo>
                  <a:lnTo>
                    <a:pt x="95" y="4"/>
                  </a:lnTo>
                  <a:lnTo>
                    <a:pt x="95" y="5"/>
                  </a:lnTo>
                  <a:lnTo>
                    <a:pt x="95" y="6"/>
                  </a:lnTo>
                  <a:lnTo>
                    <a:pt x="95" y="7"/>
                  </a:lnTo>
                  <a:lnTo>
                    <a:pt x="95" y="8"/>
                  </a:lnTo>
                  <a:lnTo>
                    <a:pt x="87" y="8"/>
                  </a:lnTo>
                  <a:lnTo>
                    <a:pt x="79" y="8"/>
                  </a:lnTo>
                  <a:lnTo>
                    <a:pt x="71" y="7"/>
                  </a:lnTo>
                  <a:lnTo>
                    <a:pt x="63" y="7"/>
                  </a:lnTo>
                  <a:lnTo>
                    <a:pt x="55" y="7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2" y="7"/>
                  </a:lnTo>
                  <a:lnTo>
                    <a:pt x="24" y="7"/>
                  </a:lnTo>
                  <a:lnTo>
                    <a:pt x="16" y="7"/>
                  </a:lnTo>
                  <a:lnTo>
                    <a:pt x="8" y="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7"/>
            <p:cNvSpPr>
              <a:spLocks noChangeAspect="1"/>
            </p:cNvSpPr>
            <p:nvPr/>
          </p:nvSpPr>
          <p:spPr bwMode="auto">
            <a:xfrm>
              <a:off x="5298" y="482"/>
              <a:ext cx="96" cy="7"/>
            </a:xfrm>
            <a:custGeom>
              <a:avLst/>
              <a:gdLst>
                <a:gd name="T0" fmla="*/ 1 w 96"/>
                <a:gd name="T1" fmla="*/ 6 h 7"/>
                <a:gd name="T2" fmla="*/ 0 w 96"/>
                <a:gd name="T3" fmla="*/ 6 h 7"/>
                <a:gd name="T4" fmla="*/ 0 w 96"/>
                <a:gd name="T5" fmla="*/ 5 h 7"/>
                <a:gd name="T6" fmla="*/ 0 w 96"/>
                <a:gd name="T7" fmla="*/ 5 h 7"/>
                <a:gd name="T8" fmla="*/ 0 w 96"/>
                <a:gd name="T9" fmla="*/ 4 h 7"/>
                <a:gd name="T10" fmla="*/ 0 w 96"/>
                <a:gd name="T11" fmla="*/ 4 h 7"/>
                <a:gd name="T12" fmla="*/ 0 w 96"/>
                <a:gd name="T13" fmla="*/ 3 h 7"/>
                <a:gd name="T14" fmla="*/ 0 w 96"/>
                <a:gd name="T15" fmla="*/ 3 h 7"/>
                <a:gd name="T16" fmla="*/ 0 w 96"/>
                <a:gd name="T17" fmla="*/ 2 h 7"/>
                <a:gd name="T18" fmla="*/ 0 w 96"/>
                <a:gd name="T19" fmla="*/ 2 h 7"/>
                <a:gd name="T20" fmla="*/ 0 w 96"/>
                <a:gd name="T21" fmla="*/ 1 h 7"/>
                <a:gd name="T22" fmla="*/ 0 w 96"/>
                <a:gd name="T23" fmla="*/ 1 h 7"/>
                <a:gd name="T24" fmla="*/ 1 w 96"/>
                <a:gd name="T25" fmla="*/ 0 h 7"/>
                <a:gd name="T26" fmla="*/ 8 w 96"/>
                <a:gd name="T27" fmla="*/ 0 h 7"/>
                <a:gd name="T28" fmla="*/ 16 w 96"/>
                <a:gd name="T29" fmla="*/ 0 h 7"/>
                <a:gd name="T30" fmla="*/ 24 w 96"/>
                <a:gd name="T31" fmla="*/ 0 h 7"/>
                <a:gd name="T32" fmla="*/ 32 w 96"/>
                <a:gd name="T33" fmla="*/ 0 h 7"/>
                <a:gd name="T34" fmla="*/ 40 w 96"/>
                <a:gd name="T35" fmla="*/ 0 h 7"/>
                <a:gd name="T36" fmla="*/ 48 w 96"/>
                <a:gd name="T37" fmla="*/ 0 h 7"/>
                <a:gd name="T38" fmla="*/ 56 w 96"/>
                <a:gd name="T39" fmla="*/ 0 h 7"/>
                <a:gd name="T40" fmla="*/ 64 w 96"/>
                <a:gd name="T41" fmla="*/ 0 h 7"/>
                <a:gd name="T42" fmla="*/ 72 w 96"/>
                <a:gd name="T43" fmla="*/ 0 h 7"/>
                <a:gd name="T44" fmla="*/ 80 w 96"/>
                <a:gd name="T45" fmla="*/ 0 h 7"/>
                <a:gd name="T46" fmla="*/ 88 w 96"/>
                <a:gd name="T47" fmla="*/ 0 h 7"/>
                <a:gd name="T48" fmla="*/ 96 w 96"/>
                <a:gd name="T49" fmla="*/ 0 h 7"/>
                <a:gd name="T50" fmla="*/ 96 w 96"/>
                <a:gd name="T51" fmla="*/ 1 h 7"/>
                <a:gd name="T52" fmla="*/ 96 w 96"/>
                <a:gd name="T53" fmla="*/ 1 h 7"/>
                <a:gd name="T54" fmla="*/ 96 w 96"/>
                <a:gd name="T55" fmla="*/ 2 h 7"/>
                <a:gd name="T56" fmla="*/ 96 w 96"/>
                <a:gd name="T57" fmla="*/ 2 h 7"/>
                <a:gd name="T58" fmla="*/ 96 w 96"/>
                <a:gd name="T59" fmla="*/ 3 h 7"/>
                <a:gd name="T60" fmla="*/ 96 w 96"/>
                <a:gd name="T61" fmla="*/ 3 h 7"/>
                <a:gd name="T62" fmla="*/ 96 w 96"/>
                <a:gd name="T63" fmla="*/ 4 h 7"/>
                <a:gd name="T64" fmla="*/ 96 w 96"/>
                <a:gd name="T65" fmla="*/ 4 h 7"/>
                <a:gd name="T66" fmla="*/ 96 w 96"/>
                <a:gd name="T67" fmla="*/ 5 h 7"/>
                <a:gd name="T68" fmla="*/ 96 w 96"/>
                <a:gd name="T69" fmla="*/ 5 h 7"/>
                <a:gd name="T70" fmla="*/ 96 w 96"/>
                <a:gd name="T71" fmla="*/ 6 h 7"/>
                <a:gd name="T72" fmla="*/ 96 w 96"/>
                <a:gd name="T73" fmla="*/ 6 h 7"/>
                <a:gd name="T74" fmla="*/ 88 w 96"/>
                <a:gd name="T75" fmla="*/ 7 h 7"/>
                <a:gd name="T76" fmla="*/ 80 w 96"/>
                <a:gd name="T77" fmla="*/ 7 h 7"/>
                <a:gd name="T78" fmla="*/ 72 w 96"/>
                <a:gd name="T79" fmla="*/ 7 h 7"/>
                <a:gd name="T80" fmla="*/ 64 w 96"/>
                <a:gd name="T81" fmla="*/ 7 h 7"/>
                <a:gd name="T82" fmla="*/ 56 w 96"/>
                <a:gd name="T83" fmla="*/ 7 h 7"/>
                <a:gd name="T84" fmla="*/ 48 w 96"/>
                <a:gd name="T85" fmla="*/ 7 h 7"/>
                <a:gd name="T86" fmla="*/ 40 w 96"/>
                <a:gd name="T87" fmla="*/ 7 h 7"/>
                <a:gd name="T88" fmla="*/ 32 w 96"/>
                <a:gd name="T89" fmla="*/ 7 h 7"/>
                <a:gd name="T90" fmla="*/ 24 w 96"/>
                <a:gd name="T91" fmla="*/ 7 h 7"/>
                <a:gd name="T92" fmla="*/ 16 w 96"/>
                <a:gd name="T93" fmla="*/ 7 h 7"/>
                <a:gd name="T94" fmla="*/ 9 w 96"/>
                <a:gd name="T95" fmla="*/ 7 h 7"/>
                <a:gd name="T96" fmla="*/ 1 w 96"/>
                <a:gd name="T97" fmla="*/ 6 h 7"/>
                <a:gd name="T98" fmla="*/ 1 w 96"/>
                <a:gd name="T99" fmla="*/ 6 h 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6" h="7">
                  <a:moveTo>
                    <a:pt x="1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96" y="1"/>
                  </a:lnTo>
                  <a:lnTo>
                    <a:pt x="96" y="2"/>
                  </a:lnTo>
                  <a:lnTo>
                    <a:pt x="96" y="3"/>
                  </a:lnTo>
                  <a:lnTo>
                    <a:pt x="96" y="4"/>
                  </a:lnTo>
                  <a:lnTo>
                    <a:pt x="96" y="5"/>
                  </a:lnTo>
                  <a:lnTo>
                    <a:pt x="96" y="6"/>
                  </a:lnTo>
                  <a:lnTo>
                    <a:pt x="88" y="7"/>
                  </a:lnTo>
                  <a:lnTo>
                    <a:pt x="80" y="7"/>
                  </a:lnTo>
                  <a:lnTo>
                    <a:pt x="72" y="7"/>
                  </a:lnTo>
                  <a:lnTo>
                    <a:pt x="64" y="7"/>
                  </a:lnTo>
                  <a:lnTo>
                    <a:pt x="56" y="7"/>
                  </a:lnTo>
                  <a:lnTo>
                    <a:pt x="48" y="7"/>
                  </a:lnTo>
                  <a:lnTo>
                    <a:pt x="40" y="7"/>
                  </a:lnTo>
                  <a:lnTo>
                    <a:pt x="32" y="7"/>
                  </a:lnTo>
                  <a:lnTo>
                    <a:pt x="24" y="7"/>
                  </a:lnTo>
                  <a:lnTo>
                    <a:pt x="16" y="7"/>
                  </a:lnTo>
                  <a:lnTo>
                    <a:pt x="9" y="7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8"/>
            <p:cNvSpPr>
              <a:spLocks noChangeAspect="1"/>
            </p:cNvSpPr>
            <p:nvPr/>
          </p:nvSpPr>
          <p:spPr bwMode="auto">
            <a:xfrm>
              <a:off x="4650" y="471"/>
              <a:ext cx="95" cy="6"/>
            </a:xfrm>
            <a:custGeom>
              <a:avLst/>
              <a:gdLst>
                <a:gd name="T0" fmla="*/ 0 w 95"/>
                <a:gd name="T1" fmla="*/ 6 h 6"/>
                <a:gd name="T2" fmla="*/ 0 w 95"/>
                <a:gd name="T3" fmla="*/ 6 h 6"/>
                <a:gd name="T4" fmla="*/ 0 w 95"/>
                <a:gd name="T5" fmla="*/ 5 h 6"/>
                <a:gd name="T6" fmla="*/ 0 w 95"/>
                <a:gd name="T7" fmla="*/ 5 h 6"/>
                <a:gd name="T8" fmla="*/ 0 w 95"/>
                <a:gd name="T9" fmla="*/ 4 h 6"/>
                <a:gd name="T10" fmla="*/ 0 w 95"/>
                <a:gd name="T11" fmla="*/ 4 h 6"/>
                <a:gd name="T12" fmla="*/ 0 w 95"/>
                <a:gd name="T13" fmla="*/ 3 h 6"/>
                <a:gd name="T14" fmla="*/ 0 w 95"/>
                <a:gd name="T15" fmla="*/ 3 h 6"/>
                <a:gd name="T16" fmla="*/ 0 w 95"/>
                <a:gd name="T17" fmla="*/ 2 h 6"/>
                <a:gd name="T18" fmla="*/ 0 w 95"/>
                <a:gd name="T19" fmla="*/ 1 h 6"/>
                <a:gd name="T20" fmla="*/ 0 w 95"/>
                <a:gd name="T21" fmla="*/ 1 h 6"/>
                <a:gd name="T22" fmla="*/ 0 w 95"/>
                <a:gd name="T23" fmla="*/ 0 h 6"/>
                <a:gd name="T24" fmla="*/ 0 w 95"/>
                <a:gd name="T25" fmla="*/ 0 h 6"/>
                <a:gd name="T26" fmla="*/ 8 w 95"/>
                <a:gd name="T27" fmla="*/ 0 h 6"/>
                <a:gd name="T28" fmla="*/ 16 w 95"/>
                <a:gd name="T29" fmla="*/ 0 h 6"/>
                <a:gd name="T30" fmla="*/ 24 w 95"/>
                <a:gd name="T31" fmla="*/ 0 h 6"/>
                <a:gd name="T32" fmla="*/ 32 w 95"/>
                <a:gd name="T33" fmla="*/ 0 h 6"/>
                <a:gd name="T34" fmla="*/ 40 w 95"/>
                <a:gd name="T35" fmla="*/ 0 h 6"/>
                <a:gd name="T36" fmla="*/ 47 w 95"/>
                <a:gd name="T37" fmla="*/ 0 h 6"/>
                <a:gd name="T38" fmla="*/ 55 w 95"/>
                <a:gd name="T39" fmla="*/ 0 h 6"/>
                <a:gd name="T40" fmla="*/ 63 w 95"/>
                <a:gd name="T41" fmla="*/ 0 h 6"/>
                <a:gd name="T42" fmla="*/ 71 w 95"/>
                <a:gd name="T43" fmla="*/ 0 h 6"/>
                <a:gd name="T44" fmla="*/ 79 w 95"/>
                <a:gd name="T45" fmla="*/ 0 h 6"/>
                <a:gd name="T46" fmla="*/ 87 w 95"/>
                <a:gd name="T47" fmla="*/ 0 h 6"/>
                <a:gd name="T48" fmla="*/ 95 w 95"/>
                <a:gd name="T49" fmla="*/ 0 h 6"/>
                <a:gd name="T50" fmla="*/ 95 w 95"/>
                <a:gd name="T51" fmla="*/ 0 h 6"/>
                <a:gd name="T52" fmla="*/ 95 w 95"/>
                <a:gd name="T53" fmla="*/ 1 h 6"/>
                <a:gd name="T54" fmla="*/ 95 w 95"/>
                <a:gd name="T55" fmla="*/ 1 h 6"/>
                <a:gd name="T56" fmla="*/ 95 w 95"/>
                <a:gd name="T57" fmla="*/ 2 h 6"/>
                <a:gd name="T58" fmla="*/ 95 w 95"/>
                <a:gd name="T59" fmla="*/ 3 h 6"/>
                <a:gd name="T60" fmla="*/ 95 w 95"/>
                <a:gd name="T61" fmla="*/ 3 h 6"/>
                <a:gd name="T62" fmla="*/ 95 w 95"/>
                <a:gd name="T63" fmla="*/ 4 h 6"/>
                <a:gd name="T64" fmla="*/ 95 w 95"/>
                <a:gd name="T65" fmla="*/ 4 h 6"/>
                <a:gd name="T66" fmla="*/ 95 w 95"/>
                <a:gd name="T67" fmla="*/ 5 h 6"/>
                <a:gd name="T68" fmla="*/ 95 w 95"/>
                <a:gd name="T69" fmla="*/ 5 h 6"/>
                <a:gd name="T70" fmla="*/ 95 w 95"/>
                <a:gd name="T71" fmla="*/ 6 h 6"/>
                <a:gd name="T72" fmla="*/ 95 w 95"/>
                <a:gd name="T73" fmla="*/ 6 h 6"/>
                <a:gd name="T74" fmla="*/ 87 w 95"/>
                <a:gd name="T75" fmla="*/ 6 h 6"/>
                <a:gd name="T76" fmla="*/ 79 w 95"/>
                <a:gd name="T77" fmla="*/ 6 h 6"/>
                <a:gd name="T78" fmla="*/ 71 w 95"/>
                <a:gd name="T79" fmla="*/ 6 h 6"/>
                <a:gd name="T80" fmla="*/ 63 w 95"/>
                <a:gd name="T81" fmla="*/ 6 h 6"/>
                <a:gd name="T82" fmla="*/ 55 w 95"/>
                <a:gd name="T83" fmla="*/ 6 h 6"/>
                <a:gd name="T84" fmla="*/ 47 w 95"/>
                <a:gd name="T85" fmla="*/ 6 h 6"/>
                <a:gd name="T86" fmla="*/ 40 w 95"/>
                <a:gd name="T87" fmla="*/ 6 h 6"/>
                <a:gd name="T88" fmla="*/ 32 w 95"/>
                <a:gd name="T89" fmla="*/ 6 h 6"/>
                <a:gd name="T90" fmla="*/ 24 w 95"/>
                <a:gd name="T91" fmla="*/ 6 h 6"/>
                <a:gd name="T92" fmla="*/ 16 w 95"/>
                <a:gd name="T93" fmla="*/ 6 h 6"/>
                <a:gd name="T94" fmla="*/ 8 w 95"/>
                <a:gd name="T95" fmla="*/ 6 h 6"/>
                <a:gd name="T96" fmla="*/ 0 w 95"/>
                <a:gd name="T97" fmla="*/ 6 h 6"/>
                <a:gd name="T98" fmla="*/ 0 w 95"/>
                <a:gd name="T99" fmla="*/ 6 h 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5" h="6">
                  <a:moveTo>
                    <a:pt x="0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9" y="0"/>
                  </a:lnTo>
                  <a:lnTo>
                    <a:pt x="87" y="0"/>
                  </a:lnTo>
                  <a:lnTo>
                    <a:pt x="95" y="0"/>
                  </a:lnTo>
                  <a:lnTo>
                    <a:pt x="95" y="1"/>
                  </a:lnTo>
                  <a:lnTo>
                    <a:pt x="95" y="2"/>
                  </a:lnTo>
                  <a:lnTo>
                    <a:pt x="95" y="3"/>
                  </a:lnTo>
                  <a:lnTo>
                    <a:pt x="95" y="4"/>
                  </a:lnTo>
                  <a:lnTo>
                    <a:pt x="95" y="5"/>
                  </a:lnTo>
                  <a:lnTo>
                    <a:pt x="95" y="6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1" y="6"/>
                  </a:lnTo>
                  <a:lnTo>
                    <a:pt x="63" y="6"/>
                  </a:lnTo>
                  <a:lnTo>
                    <a:pt x="55" y="6"/>
                  </a:lnTo>
                  <a:lnTo>
                    <a:pt x="47" y="6"/>
                  </a:lnTo>
                  <a:lnTo>
                    <a:pt x="40" y="6"/>
                  </a:lnTo>
                  <a:lnTo>
                    <a:pt x="32" y="6"/>
                  </a:lnTo>
                  <a:lnTo>
                    <a:pt x="24" y="6"/>
                  </a:lnTo>
                  <a:lnTo>
                    <a:pt x="16" y="6"/>
                  </a:lnTo>
                  <a:lnTo>
                    <a:pt x="8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9"/>
            <p:cNvSpPr>
              <a:spLocks noChangeAspect="1"/>
            </p:cNvSpPr>
            <p:nvPr/>
          </p:nvSpPr>
          <p:spPr bwMode="auto">
            <a:xfrm>
              <a:off x="5298" y="471"/>
              <a:ext cx="96" cy="6"/>
            </a:xfrm>
            <a:custGeom>
              <a:avLst/>
              <a:gdLst>
                <a:gd name="T0" fmla="*/ 1 w 96"/>
                <a:gd name="T1" fmla="*/ 6 h 6"/>
                <a:gd name="T2" fmla="*/ 0 w 96"/>
                <a:gd name="T3" fmla="*/ 6 h 6"/>
                <a:gd name="T4" fmla="*/ 0 w 96"/>
                <a:gd name="T5" fmla="*/ 5 h 6"/>
                <a:gd name="T6" fmla="*/ 0 w 96"/>
                <a:gd name="T7" fmla="*/ 5 h 6"/>
                <a:gd name="T8" fmla="*/ 0 w 96"/>
                <a:gd name="T9" fmla="*/ 4 h 6"/>
                <a:gd name="T10" fmla="*/ 0 w 96"/>
                <a:gd name="T11" fmla="*/ 4 h 6"/>
                <a:gd name="T12" fmla="*/ 0 w 96"/>
                <a:gd name="T13" fmla="*/ 3 h 6"/>
                <a:gd name="T14" fmla="*/ 0 w 96"/>
                <a:gd name="T15" fmla="*/ 3 h 6"/>
                <a:gd name="T16" fmla="*/ 0 w 96"/>
                <a:gd name="T17" fmla="*/ 2 h 6"/>
                <a:gd name="T18" fmla="*/ 0 w 96"/>
                <a:gd name="T19" fmla="*/ 1 h 6"/>
                <a:gd name="T20" fmla="*/ 0 w 96"/>
                <a:gd name="T21" fmla="*/ 1 h 6"/>
                <a:gd name="T22" fmla="*/ 0 w 96"/>
                <a:gd name="T23" fmla="*/ 0 h 6"/>
                <a:gd name="T24" fmla="*/ 1 w 96"/>
                <a:gd name="T25" fmla="*/ 0 h 6"/>
                <a:gd name="T26" fmla="*/ 8 w 96"/>
                <a:gd name="T27" fmla="*/ 0 h 6"/>
                <a:gd name="T28" fmla="*/ 16 w 96"/>
                <a:gd name="T29" fmla="*/ 0 h 6"/>
                <a:gd name="T30" fmla="*/ 24 w 96"/>
                <a:gd name="T31" fmla="*/ 0 h 6"/>
                <a:gd name="T32" fmla="*/ 32 w 96"/>
                <a:gd name="T33" fmla="*/ 0 h 6"/>
                <a:gd name="T34" fmla="*/ 40 w 96"/>
                <a:gd name="T35" fmla="*/ 0 h 6"/>
                <a:gd name="T36" fmla="*/ 48 w 96"/>
                <a:gd name="T37" fmla="*/ 0 h 6"/>
                <a:gd name="T38" fmla="*/ 56 w 96"/>
                <a:gd name="T39" fmla="*/ 0 h 6"/>
                <a:gd name="T40" fmla="*/ 64 w 96"/>
                <a:gd name="T41" fmla="*/ 0 h 6"/>
                <a:gd name="T42" fmla="*/ 72 w 96"/>
                <a:gd name="T43" fmla="*/ 0 h 6"/>
                <a:gd name="T44" fmla="*/ 80 w 96"/>
                <a:gd name="T45" fmla="*/ 0 h 6"/>
                <a:gd name="T46" fmla="*/ 88 w 96"/>
                <a:gd name="T47" fmla="*/ 0 h 6"/>
                <a:gd name="T48" fmla="*/ 96 w 96"/>
                <a:gd name="T49" fmla="*/ 0 h 6"/>
                <a:gd name="T50" fmla="*/ 96 w 96"/>
                <a:gd name="T51" fmla="*/ 0 h 6"/>
                <a:gd name="T52" fmla="*/ 96 w 96"/>
                <a:gd name="T53" fmla="*/ 1 h 6"/>
                <a:gd name="T54" fmla="*/ 96 w 96"/>
                <a:gd name="T55" fmla="*/ 1 h 6"/>
                <a:gd name="T56" fmla="*/ 96 w 96"/>
                <a:gd name="T57" fmla="*/ 2 h 6"/>
                <a:gd name="T58" fmla="*/ 96 w 96"/>
                <a:gd name="T59" fmla="*/ 3 h 6"/>
                <a:gd name="T60" fmla="*/ 96 w 96"/>
                <a:gd name="T61" fmla="*/ 3 h 6"/>
                <a:gd name="T62" fmla="*/ 96 w 96"/>
                <a:gd name="T63" fmla="*/ 4 h 6"/>
                <a:gd name="T64" fmla="*/ 96 w 96"/>
                <a:gd name="T65" fmla="*/ 4 h 6"/>
                <a:gd name="T66" fmla="*/ 96 w 96"/>
                <a:gd name="T67" fmla="*/ 5 h 6"/>
                <a:gd name="T68" fmla="*/ 96 w 96"/>
                <a:gd name="T69" fmla="*/ 5 h 6"/>
                <a:gd name="T70" fmla="*/ 96 w 96"/>
                <a:gd name="T71" fmla="*/ 6 h 6"/>
                <a:gd name="T72" fmla="*/ 96 w 96"/>
                <a:gd name="T73" fmla="*/ 6 h 6"/>
                <a:gd name="T74" fmla="*/ 88 w 96"/>
                <a:gd name="T75" fmla="*/ 6 h 6"/>
                <a:gd name="T76" fmla="*/ 80 w 96"/>
                <a:gd name="T77" fmla="*/ 6 h 6"/>
                <a:gd name="T78" fmla="*/ 72 w 96"/>
                <a:gd name="T79" fmla="*/ 6 h 6"/>
                <a:gd name="T80" fmla="*/ 64 w 96"/>
                <a:gd name="T81" fmla="*/ 6 h 6"/>
                <a:gd name="T82" fmla="*/ 56 w 96"/>
                <a:gd name="T83" fmla="*/ 6 h 6"/>
                <a:gd name="T84" fmla="*/ 48 w 96"/>
                <a:gd name="T85" fmla="*/ 6 h 6"/>
                <a:gd name="T86" fmla="*/ 40 w 96"/>
                <a:gd name="T87" fmla="*/ 6 h 6"/>
                <a:gd name="T88" fmla="*/ 32 w 96"/>
                <a:gd name="T89" fmla="*/ 6 h 6"/>
                <a:gd name="T90" fmla="*/ 24 w 96"/>
                <a:gd name="T91" fmla="*/ 6 h 6"/>
                <a:gd name="T92" fmla="*/ 16 w 96"/>
                <a:gd name="T93" fmla="*/ 6 h 6"/>
                <a:gd name="T94" fmla="*/ 9 w 96"/>
                <a:gd name="T95" fmla="*/ 6 h 6"/>
                <a:gd name="T96" fmla="*/ 1 w 96"/>
                <a:gd name="T97" fmla="*/ 6 h 6"/>
                <a:gd name="T98" fmla="*/ 1 w 96"/>
                <a:gd name="T99" fmla="*/ 6 h 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6" h="6">
                  <a:moveTo>
                    <a:pt x="1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96" y="1"/>
                  </a:lnTo>
                  <a:lnTo>
                    <a:pt x="96" y="2"/>
                  </a:lnTo>
                  <a:lnTo>
                    <a:pt x="96" y="3"/>
                  </a:lnTo>
                  <a:lnTo>
                    <a:pt x="96" y="4"/>
                  </a:lnTo>
                  <a:lnTo>
                    <a:pt x="96" y="5"/>
                  </a:lnTo>
                  <a:lnTo>
                    <a:pt x="96" y="6"/>
                  </a:lnTo>
                  <a:lnTo>
                    <a:pt x="88" y="6"/>
                  </a:lnTo>
                  <a:lnTo>
                    <a:pt x="80" y="6"/>
                  </a:lnTo>
                  <a:lnTo>
                    <a:pt x="72" y="6"/>
                  </a:lnTo>
                  <a:lnTo>
                    <a:pt x="64" y="6"/>
                  </a:lnTo>
                  <a:lnTo>
                    <a:pt x="56" y="6"/>
                  </a:lnTo>
                  <a:lnTo>
                    <a:pt x="48" y="6"/>
                  </a:lnTo>
                  <a:lnTo>
                    <a:pt x="40" y="6"/>
                  </a:lnTo>
                  <a:lnTo>
                    <a:pt x="32" y="6"/>
                  </a:lnTo>
                  <a:lnTo>
                    <a:pt x="24" y="6"/>
                  </a:lnTo>
                  <a:lnTo>
                    <a:pt x="16" y="6"/>
                  </a:lnTo>
                  <a:lnTo>
                    <a:pt x="9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30"/>
            <p:cNvSpPr>
              <a:spLocks noChangeAspect="1"/>
            </p:cNvSpPr>
            <p:nvPr/>
          </p:nvSpPr>
          <p:spPr bwMode="auto">
            <a:xfrm>
              <a:off x="4650" y="459"/>
              <a:ext cx="95" cy="7"/>
            </a:xfrm>
            <a:custGeom>
              <a:avLst/>
              <a:gdLst>
                <a:gd name="T0" fmla="*/ 0 w 95"/>
                <a:gd name="T1" fmla="*/ 7 h 7"/>
                <a:gd name="T2" fmla="*/ 0 w 95"/>
                <a:gd name="T3" fmla="*/ 6 h 7"/>
                <a:gd name="T4" fmla="*/ 0 w 95"/>
                <a:gd name="T5" fmla="*/ 6 h 7"/>
                <a:gd name="T6" fmla="*/ 0 w 95"/>
                <a:gd name="T7" fmla="*/ 5 h 7"/>
                <a:gd name="T8" fmla="*/ 0 w 95"/>
                <a:gd name="T9" fmla="*/ 5 h 7"/>
                <a:gd name="T10" fmla="*/ 0 w 95"/>
                <a:gd name="T11" fmla="*/ 4 h 7"/>
                <a:gd name="T12" fmla="*/ 0 w 95"/>
                <a:gd name="T13" fmla="*/ 4 h 7"/>
                <a:gd name="T14" fmla="*/ 0 w 95"/>
                <a:gd name="T15" fmla="*/ 3 h 7"/>
                <a:gd name="T16" fmla="*/ 0 w 95"/>
                <a:gd name="T17" fmla="*/ 2 h 7"/>
                <a:gd name="T18" fmla="*/ 0 w 95"/>
                <a:gd name="T19" fmla="*/ 2 h 7"/>
                <a:gd name="T20" fmla="*/ 0 w 95"/>
                <a:gd name="T21" fmla="*/ 1 h 7"/>
                <a:gd name="T22" fmla="*/ 0 w 95"/>
                <a:gd name="T23" fmla="*/ 1 h 7"/>
                <a:gd name="T24" fmla="*/ 0 w 95"/>
                <a:gd name="T25" fmla="*/ 0 h 7"/>
                <a:gd name="T26" fmla="*/ 8 w 95"/>
                <a:gd name="T27" fmla="*/ 0 h 7"/>
                <a:gd name="T28" fmla="*/ 16 w 95"/>
                <a:gd name="T29" fmla="*/ 0 h 7"/>
                <a:gd name="T30" fmla="*/ 24 w 95"/>
                <a:gd name="T31" fmla="*/ 0 h 7"/>
                <a:gd name="T32" fmla="*/ 32 w 95"/>
                <a:gd name="T33" fmla="*/ 0 h 7"/>
                <a:gd name="T34" fmla="*/ 40 w 95"/>
                <a:gd name="T35" fmla="*/ 0 h 7"/>
                <a:gd name="T36" fmla="*/ 47 w 95"/>
                <a:gd name="T37" fmla="*/ 0 h 7"/>
                <a:gd name="T38" fmla="*/ 55 w 95"/>
                <a:gd name="T39" fmla="*/ 0 h 7"/>
                <a:gd name="T40" fmla="*/ 63 w 95"/>
                <a:gd name="T41" fmla="*/ 0 h 7"/>
                <a:gd name="T42" fmla="*/ 71 w 95"/>
                <a:gd name="T43" fmla="*/ 0 h 7"/>
                <a:gd name="T44" fmla="*/ 79 w 95"/>
                <a:gd name="T45" fmla="*/ 0 h 7"/>
                <a:gd name="T46" fmla="*/ 87 w 95"/>
                <a:gd name="T47" fmla="*/ 0 h 7"/>
                <a:gd name="T48" fmla="*/ 95 w 95"/>
                <a:gd name="T49" fmla="*/ 0 h 7"/>
                <a:gd name="T50" fmla="*/ 95 w 95"/>
                <a:gd name="T51" fmla="*/ 1 h 7"/>
                <a:gd name="T52" fmla="*/ 95 w 95"/>
                <a:gd name="T53" fmla="*/ 1 h 7"/>
                <a:gd name="T54" fmla="*/ 95 w 95"/>
                <a:gd name="T55" fmla="*/ 2 h 7"/>
                <a:gd name="T56" fmla="*/ 95 w 95"/>
                <a:gd name="T57" fmla="*/ 2 h 7"/>
                <a:gd name="T58" fmla="*/ 95 w 95"/>
                <a:gd name="T59" fmla="*/ 3 h 7"/>
                <a:gd name="T60" fmla="*/ 95 w 95"/>
                <a:gd name="T61" fmla="*/ 4 h 7"/>
                <a:gd name="T62" fmla="*/ 95 w 95"/>
                <a:gd name="T63" fmla="*/ 4 h 7"/>
                <a:gd name="T64" fmla="*/ 95 w 95"/>
                <a:gd name="T65" fmla="*/ 5 h 7"/>
                <a:gd name="T66" fmla="*/ 95 w 95"/>
                <a:gd name="T67" fmla="*/ 5 h 7"/>
                <a:gd name="T68" fmla="*/ 95 w 95"/>
                <a:gd name="T69" fmla="*/ 6 h 7"/>
                <a:gd name="T70" fmla="*/ 95 w 95"/>
                <a:gd name="T71" fmla="*/ 6 h 7"/>
                <a:gd name="T72" fmla="*/ 95 w 95"/>
                <a:gd name="T73" fmla="*/ 7 h 7"/>
                <a:gd name="T74" fmla="*/ 87 w 95"/>
                <a:gd name="T75" fmla="*/ 7 h 7"/>
                <a:gd name="T76" fmla="*/ 79 w 95"/>
                <a:gd name="T77" fmla="*/ 7 h 7"/>
                <a:gd name="T78" fmla="*/ 71 w 95"/>
                <a:gd name="T79" fmla="*/ 7 h 7"/>
                <a:gd name="T80" fmla="*/ 63 w 95"/>
                <a:gd name="T81" fmla="*/ 7 h 7"/>
                <a:gd name="T82" fmla="*/ 55 w 95"/>
                <a:gd name="T83" fmla="*/ 7 h 7"/>
                <a:gd name="T84" fmla="*/ 47 w 95"/>
                <a:gd name="T85" fmla="*/ 7 h 7"/>
                <a:gd name="T86" fmla="*/ 40 w 95"/>
                <a:gd name="T87" fmla="*/ 7 h 7"/>
                <a:gd name="T88" fmla="*/ 32 w 95"/>
                <a:gd name="T89" fmla="*/ 7 h 7"/>
                <a:gd name="T90" fmla="*/ 24 w 95"/>
                <a:gd name="T91" fmla="*/ 7 h 7"/>
                <a:gd name="T92" fmla="*/ 16 w 95"/>
                <a:gd name="T93" fmla="*/ 7 h 7"/>
                <a:gd name="T94" fmla="*/ 8 w 95"/>
                <a:gd name="T95" fmla="*/ 7 h 7"/>
                <a:gd name="T96" fmla="*/ 0 w 95"/>
                <a:gd name="T97" fmla="*/ 7 h 7"/>
                <a:gd name="T98" fmla="*/ 0 w 95"/>
                <a:gd name="T99" fmla="*/ 7 h 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5" h="7">
                  <a:moveTo>
                    <a:pt x="0" y="7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9" y="0"/>
                  </a:lnTo>
                  <a:lnTo>
                    <a:pt x="87" y="0"/>
                  </a:lnTo>
                  <a:lnTo>
                    <a:pt x="95" y="0"/>
                  </a:lnTo>
                  <a:lnTo>
                    <a:pt x="95" y="1"/>
                  </a:lnTo>
                  <a:lnTo>
                    <a:pt x="95" y="2"/>
                  </a:lnTo>
                  <a:lnTo>
                    <a:pt x="95" y="3"/>
                  </a:lnTo>
                  <a:lnTo>
                    <a:pt x="95" y="4"/>
                  </a:lnTo>
                  <a:lnTo>
                    <a:pt x="95" y="5"/>
                  </a:lnTo>
                  <a:lnTo>
                    <a:pt x="95" y="6"/>
                  </a:lnTo>
                  <a:lnTo>
                    <a:pt x="95" y="7"/>
                  </a:lnTo>
                  <a:lnTo>
                    <a:pt x="87" y="7"/>
                  </a:lnTo>
                  <a:lnTo>
                    <a:pt x="79" y="7"/>
                  </a:lnTo>
                  <a:lnTo>
                    <a:pt x="71" y="7"/>
                  </a:lnTo>
                  <a:lnTo>
                    <a:pt x="63" y="7"/>
                  </a:lnTo>
                  <a:lnTo>
                    <a:pt x="55" y="7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2" y="7"/>
                  </a:lnTo>
                  <a:lnTo>
                    <a:pt x="24" y="7"/>
                  </a:lnTo>
                  <a:lnTo>
                    <a:pt x="16" y="7"/>
                  </a:lnTo>
                  <a:lnTo>
                    <a:pt x="8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31"/>
            <p:cNvSpPr>
              <a:spLocks noChangeAspect="1"/>
            </p:cNvSpPr>
            <p:nvPr/>
          </p:nvSpPr>
          <p:spPr bwMode="auto">
            <a:xfrm>
              <a:off x="5298" y="459"/>
              <a:ext cx="96" cy="7"/>
            </a:xfrm>
            <a:custGeom>
              <a:avLst/>
              <a:gdLst>
                <a:gd name="T0" fmla="*/ 1 w 96"/>
                <a:gd name="T1" fmla="*/ 7 h 7"/>
                <a:gd name="T2" fmla="*/ 0 w 96"/>
                <a:gd name="T3" fmla="*/ 6 h 7"/>
                <a:gd name="T4" fmla="*/ 0 w 96"/>
                <a:gd name="T5" fmla="*/ 6 h 7"/>
                <a:gd name="T6" fmla="*/ 0 w 96"/>
                <a:gd name="T7" fmla="*/ 5 h 7"/>
                <a:gd name="T8" fmla="*/ 0 w 96"/>
                <a:gd name="T9" fmla="*/ 5 h 7"/>
                <a:gd name="T10" fmla="*/ 0 w 96"/>
                <a:gd name="T11" fmla="*/ 4 h 7"/>
                <a:gd name="T12" fmla="*/ 0 w 96"/>
                <a:gd name="T13" fmla="*/ 4 h 7"/>
                <a:gd name="T14" fmla="*/ 0 w 96"/>
                <a:gd name="T15" fmla="*/ 3 h 7"/>
                <a:gd name="T16" fmla="*/ 0 w 96"/>
                <a:gd name="T17" fmla="*/ 3 h 7"/>
                <a:gd name="T18" fmla="*/ 0 w 96"/>
                <a:gd name="T19" fmla="*/ 2 h 7"/>
                <a:gd name="T20" fmla="*/ 0 w 96"/>
                <a:gd name="T21" fmla="*/ 2 h 7"/>
                <a:gd name="T22" fmla="*/ 0 w 96"/>
                <a:gd name="T23" fmla="*/ 1 h 7"/>
                <a:gd name="T24" fmla="*/ 1 w 96"/>
                <a:gd name="T25" fmla="*/ 0 h 7"/>
                <a:gd name="T26" fmla="*/ 8 w 96"/>
                <a:gd name="T27" fmla="*/ 0 h 7"/>
                <a:gd name="T28" fmla="*/ 16 w 96"/>
                <a:gd name="T29" fmla="*/ 0 h 7"/>
                <a:gd name="T30" fmla="*/ 24 w 96"/>
                <a:gd name="T31" fmla="*/ 0 h 7"/>
                <a:gd name="T32" fmla="*/ 32 w 96"/>
                <a:gd name="T33" fmla="*/ 0 h 7"/>
                <a:gd name="T34" fmla="*/ 40 w 96"/>
                <a:gd name="T35" fmla="*/ 0 h 7"/>
                <a:gd name="T36" fmla="*/ 48 w 96"/>
                <a:gd name="T37" fmla="*/ 0 h 7"/>
                <a:gd name="T38" fmla="*/ 56 w 96"/>
                <a:gd name="T39" fmla="*/ 0 h 7"/>
                <a:gd name="T40" fmla="*/ 64 w 96"/>
                <a:gd name="T41" fmla="*/ 0 h 7"/>
                <a:gd name="T42" fmla="*/ 72 w 96"/>
                <a:gd name="T43" fmla="*/ 0 h 7"/>
                <a:gd name="T44" fmla="*/ 80 w 96"/>
                <a:gd name="T45" fmla="*/ 0 h 7"/>
                <a:gd name="T46" fmla="*/ 88 w 96"/>
                <a:gd name="T47" fmla="*/ 0 h 7"/>
                <a:gd name="T48" fmla="*/ 96 w 96"/>
                <a:gd name="T49" fmla="*/ 0 h 7"/>
                <a:gd name="T50" fmla="*/ 96 w 96"/>
                <a:gd name="T51" fmla="*/ 1 h 7"/>
                <a:gd name="T52" fmla="*/ 96 w 96"/>
                <a:gd name="T53" fmla="*/ 1 h 7"/>
                <a:gd name="T54" fmla="*/ 96 w 96"/>
                <a:gd name="T55" fmla="*/ 2 h 7"/>
                <a:gd name="T56" fmla="*/ 96 w 96"/>
                <a:gd name="T57" fmla="*/ 2 h 7"/>
                <a:gd name="T58" fmla="*/ 96 w 96"/>
                <a:gd name="T59" fmla="*/ 3 h 7"/>
                <a:gd name="T60" fmla="*/ 96 w 96"/>
                <a:gd name="T61" fmla="*/ 4 h 7"/>
                <a:gd name="T62" fmla="*/ 96 w 96"/>
                <a:gd name="T63" fmla="*/ 4 h 7"/>
                <a:gd name="T64" fmla="*/ 96 w 96"/>
                <a:gd name="T65" fmla="*/ 5 h 7"/>
                <a:gd name="T66" fmla="*/ 96 w 96"/>
                <a:gd name="T67" fmla="*/ 5 h 7"/>
                <a:gd name="T68" fmla="*/ 96 w 96"/>
                <a:gd name="T69" fmla="*/ 6 h 7"/>
                <a:gd name="T70" fmla="*/ 96 w 96"/>
                <a:gd name="T71" fmla="*/ 6 h 7"/>
                <a:gd name="T72" fmla="*/ 96 w 96"/>
                <a:gd name="T73" fmla="*/ 7 h 7"/>
                <a:gd name="T74" fmla="*/ 88 w 96"/>
                <a:gd name="T75" fmla="*/ 7 h 7"/>
                <a:gd name="T76" fmla="*/ 80 w 96"/>
                <a:gd name="T77" fmla="*/ 7 h 7"/>
                <a:gd name="T78" fmla="*/ 72 w 96"/>
                <a:gd name="T79" fmla="*/ 7 h 7"/>
                <a:gd name="T80" fmla="*/ 64 w 96"/>
                <a:gd name="T81" fmla="*/ 7 h 7"/>
                <a:gd name="T82" fmla="*/ 56 w 96"/>
                <a:gd name="T83" fmla="*/ 7 h 7"/>
                <a:gd name="T84" fmla="*/ 48 w 96"/>
                <a:gd name="T85" fmla="*/ 7 h 7"/>
                <a:gd name="T86" fmla="*/ 40 w 96"/>
                <a:gd name="T87" fmla="*/ 7 h 7"/>
                <a:gd name="T88" fmla="*/ 32 w 96"/>
                <a:gd name="T89" fmla="*/ 7 h 7"/>
                <a:gd name="T90" fmla="*/ 24 w 96"/>
                <a:gd name="T91" fmla="*/ 7 h 7"/>
                <a:gd name="T92" fmla="*/ 16 w 96"/>
                <a:gd name="T93" fmla="*/ 7 h 7"/>
                <a:gd name="T94" fmla="*/ 9 w 96"/>
                <a:gd name="T95" fmla="*/ 7 h 7"/>
                <a:gd name="T96" fmla="*/ 1 w 96"/>
                <a:gd name="T97" fmla="*/ 7 h 7"/>
                <a:gd name="T98" fmla="*/ 1 w 96"/>
                <a:gd name="T99" fmla="*/ 7 h 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6" h="7">
                  <a:moveTo>
                    <a:pt x="1" y="7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96" y="1"/>
                  </a:lnTo>
                  <a:lnTo>
                    <a:pt x="96" y="2"/>
                  </a:lnTo>
                  <a:lnTo>
                    <a:pt x="96" y="3"/>
                  </a:lnTo>
                  <a:lnTo>
                    <a:pt x="96" y="4"/>
                  </a:lnTo>
                  <a:lnTo>
                    <a:pt x="96" y="5"/>
                  </a:lnTo>
                  <a:lnTo>
                    <a:pt x="96" y="6"/>
                  </a:lnTo>
                  <a:lnTo>
                    <a:pt x="96" y="7"/>
                  </a:lnTo>
                  <a:lnTo>
                    <a:pt x="88" y="7"/>
                  </a:lnTo>
                  <a:lnTo>
                    <a:pt x="80" y="7"/>
                  </a:lnTo>
                  <a:lnTo>
                    <a:pt x="72" y="7"/>
                  </a:lnTo>
                  <a:lnTo>
                    <a:pt x="64" y="7"/>
                  </a:lnTo>
                  <a:lnTo>
                    <a:pt x="56" y="7"/>
                  </a:lnTo>
                  <a:lnTo>
                    <a:pt x="48" y="7"/>
                  </a:lnTo>
                  <a:lnTo>
                    <a:pt x="40" y="7"/>
                  </a:lnTo>
                  <a:lnTo>
                    <a:pt x="32" y="7"/>
                  </a:lnTo>
                  <a:lnTo>
                    <a:pt x="24" y="7"/>
                  </a:lnTo>
                  <a:lnTo>
                    <a:pt x="16" y="7"/>
                  </a:lnTo>
                  <a:lnTo>
                    <a:pt x="9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2"/>
            <p:cNvSpPr>
              <a:spLocks noChangeAspect="1"/>
            </p:cNvSpPr>
            <p:nvPr/>
          </p:nvSpPr>
          <p:spPr bwMode="auto">
            <a:xfrm>
              <a:off x="4650" y="448"/>
              <a:ext cx="95" cy="8"/>
            </a:xfrm>
            <a:custGeom>
              <a:avLst/>
              <a:gdLst>
                <a:gd name="T0" fmla="*/ 0 w 95"/>
                <a:gd name="T1" fmla="*/ 7 h 8"/>
                <a:gd name="T2" fmla="*/ 0 w 95"/>
                <a:gd name="T3" fmla="*/ 7 h 8"/>
                <a:gd name="T4" fmla="*/ 0 w 95"/>
                <a:gd name="T5" fmla="*/ 6 h 8"/>
                <a:gd name="T6" fmla="*/ 0 w 95"/>
                <a:gd name="T7" fmla="*/ 6 h 8"/>
                <a:gd name="T8" fmla="*/ 0 w 95"/>
                <a:gd name="T9" fmla="*/ 5 h 8"/>
                <a:gd name="T10" fmla="*/ 0 w 95"/>
                <a:gd name="T11" fmla="*/ 4 h 8"/>
                <a:gd name="T12" fmla="*/ 0 w 95"/>
                <a:gd name="T13" fmla="*/ 4 h 8"/>
                <a:gd name="T14" fmla="*/ 0 w 95"/>
                <a:gd name="T15" fmla="*/ 3 h 8"/>
                <a:gd name="T16" fmla="*/ 0 w 95"/>
                <a:gd name="T17" fmla="*/ 2 h 8"/>
                <a:gd name="T18" fmla="*/ 0 w 95"/>
                <a:gd name="T19" fmla="*/ 2 h 8"/>
                <a:gd name="T20" fmla="*/ 0 w 95"/>
                <a:gd name="T21" fmla="*/ 1 h 8"/>
                <a:gd name="T22" fmla="*/ 0 w 95"/>
                <a:gd name="T23" fmla="*/ 0 h 8"/>
                <a:gd name="T24" fmla="*/ 0 w 95"/>
                <a:gd name="T25" fmla="*/ 0 h 8"/>
                <a:gd name="T26" fmla="*/ 8 w 95"/>
                <a:gd name="T27" fmla="*/ 0 h 8"/>
                <a:gd name="T28" fmla="*/ 16 w 95"/>
                <a:gd name="T29" fmla="*/ 0 h 8"/>
                <a:gd name="T30" fmla="*/ 24 w 95"/>
                <a:gd name="T31" fmla="*/ 0 h 8"/>
                <a:gd name="T32" fmla="*/ 32 w 95"/>
                <a:gd name="T33" fmla="*/ 0 h 8"/>
                <a:gd name="T34" fmla="*/ 40 w 95"/>
                <a:gd name="T35" fmla="*/ 0 h 8"/>
                <a:gd name="T36" fmla="*/ 47 w 95"/>
                <a:gd name="T37" fmla="*/ 0 h 8"/>
                <a:gd name="T38" fmla="*/ 55 w 95"/>
                <a:gd name="T39" fmla="*/ 0 h 8"/>
                <a:gd name="T40" fmla="*/ 63 w 95"/>
                <a:gd name="T41" fmla="*/ 0 h 8"/>
                <a:gd name="T42" fmla="*/ 71 w 95"/>
                <a:gd name="T43" fmla="*/ 0 h 8"/>
                <a:gd name="T44" fmla="*/ 79 w 95"/>
                <a:gd name="T45" fmla="*/ 0 h 8"/>
                <a:gd name="T46" fmla="*/ 87 w 95"/>
                <a:gd name="T47" fmla="*/ 0 h 8"/>
                <a:gd name="T48" fmla="*/ 95 w 95"/>
                <a:gd name="T49" fmla="*/ 0 h 8"/>
                <a:gd name="T50" fmla="*/ 95 w 95"/>
                <a:gd name="T51" fmla="*/ 0 h 8"/>
                <a:gd name="T52" fmla="*/ 95 w 95"/>
                <a:gd name="T53" fmla="*/ 1 h 8"/>
                <a:gd name="T54" fmla="*/ 95 w 95"/>
                <a:gd name="T55" fmla="*/ 2 h 8"/>
                <a:gd name="T56" fmla="*/ 95 w 95"/>
                <a:gd name="T57" fmla="*/ 2 h 8"/>
                <a:gd name="T58" fmla="*/ 95 w 95"/>
                <a:gd name="T59" fmla="*/ 3 h 8"/>
                <a:gd name="T60" fmla="*/ 95 w 95"/>
                <a:gd name="T61" fmla="*/ 4 h 8"/>
                <a:gd name="T62" fmla="*/ 95 w 95"/>
                <a:gd name="T63" fmla="*/ 4 h 8"/>
                <a:gd name="T64" fmla="*/ 95 w 95"/>
                <a:gd name="T65" fmla="*/ 5 h 8"/>
                <a:gd name="T66" fmla="*/ 95 w 95"/>
                <a:gd name="T67" fmla="*/ 6 h 8"/>
                <a:gd name="T68" fmla="*/ 95 w 95"/>
                <a:gd name="T69" fmla="*/ 6 h 8"/>
                <a:gd name="T70" fmla="*/ 95 w 95"/>
                <a:gd name="T71" fmla="*/ 7 h 8"/>
                <a:gd name="T72" fmla="*/ 95 w 95"/>
                <a:gd name="T73" fmla="*/ 7 h 8"/>
                <a:gd name="T74" fmla="*/ 87 w 95"/>
                <a:gd name="T75" fmla="*/ 8 h 8"/>
                <a:gd name="T76" fmla="*/ 79 w 95"/>
                <a:gd name="T77" fmla="*/ 8 h 8"/>
                <a:gd name="T78" fmla="*/ 71 w 95"/>
                <a:gd name="T79" fmla="*/ 8 h 8"/>
                <a:gd name="T80" fmla="*/ 63 w 95"/>
                <a:gd name="T81" fmla="*/ 8 h 8"/>
                <a:gd name="T82" fmla="*/ 55 w 95"/>
                <a:gd name="T83" fmla="*/ 8 h 8"/>
                <a:gd name="T84" fmla="*/ 47 w 95"/>
                <a:gd name="T85" fmla="*/ 8 h 8"/>
                <a:gd name="T86" fmla="*/ 40 w 95"/>
                <a:gd name="T87" fmla="*/ 8 h 8"/>
                <a:gd name="T88" fmla="*/ 32 w 95"/>
                <a:gd name="T89" fmla="*/ 8 h 8"/>
                <a:gd name="T90" fmla="*/ 24 w 95"/>
                <a:gd name="T91" fmla="*/ 8 h 8"/>
                <a:gd name="T92" fmla="*/ 16 w 95"/>
                <a:gd name="T93" fmla="*/ 8 h 8"/>
                <a:gd name="T94" fmla="*/ 8 w 95"/>
                <a:gd name="T95" fmla="*/ 8 h 8"/>
                <a:gd name="T96" fmla="*/ 0 w 95"/>
                <a:gd name="T97" fmla="*/ 7 h 8"/>
                <a:gd name="T98" fmla="*/ 0 w 95"/>
                <a:gd name="T99" fmla="*/ 7 h 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5" h="8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9" y="0"/>
                  </a:lnTo>
                  <a:lnTo>
                    <a:pt x="87" y="0"/>
                  </a:lnTo>
                  <a:lnTo>
                    <a:pt x="95" y="0"/>
                  </a:lnTo>
                  <a:lnTo>
                    <a:pt x="95" y="1"/>
                  </a:lnTo>
                  <a:lnTo>
                    <a:pt x="95" y="2"/>
                  </a:lnTo>
                  <a:lnTo>
                    <a:pt x="95" y="3"/>
                  </a:lnTo>
                  <a:lnTo>
                    <a:pt x="95" y="4"/>
                  </a:lnTo>
                  <a:lnTo>
                    <a:pt x="95" y="5"/>
                  </a:lnTo>
                  <a:lnTo>
                    <a:pt x="95" y="6"/>
                  </a:lnTo>
                  <a:lnTo>
                    <a:pt x="95" y="7"/>
                  </a:lnTo>
                  <a:lnTo>
                    <a:pt x="87" y="8"/>
                  </a:lnTo>
                  <a:lnTo>
                    <a:pt x="79" y="8"/>
                  </a:lnTo>
                  <a:lnTo>
                    <a:pt x="71" y="8"/>
                  </a:lnTo>
                  <a:lnTo>
                    <a:pt x="63" y="8"/>
                  </a:lnTo>
                  <a:lnTo>
                    <a:pt x="55" y="8"/>
                  </a:lnTo>
                  <a:lnTo>
                    <a:pt x="47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33"/>
            <p:cNvSpPr>
              <a:spLocks noChangeAspect="1"/>
            </p:cNvSpPr>
            <p:nvPr/>
          </p:nvSpPr>
          <p:spPr bwMode="auto">
            <a:xfrm>
              <a:off x="5298" y="448"/>
              <a:ext cx="96" cy="8"/>
            </a:xfrm>
            <a:custGeom>
              <a:avLst/>
              <a:gdLst>
                <a:gd name="T0" fmla="*/ 1 w 96"/>
                <a:gd name="T1" fmla="*/ 7 h 8"/>
                <a:gd name="T2" fmla="*/ 0 w 96"/>
                <a:gd name="T3" fmla="*/ 7 h 8"/>
                <a:gd name="T4" fmla="*/ 0 w 96"/>
                <a:gd name="T5" fmla="*/ 7 h 8"/>
                <a:gd name="T6" fmla="*/ 0 w 96"/>
                <a:gd name="T7" fmla="*/ 6 h 8"/>
                <a:gd name="T8" fmla="*/ 0 w 96"/>
                <a:gd name="T9" fmla="*/ 5 h 8"/>
                <a:gd name="T10" fmla="*/ 0 w 96"/>
                <a:gd name="T11" fmla="*/ 5 h 8"/>
                <a:gd name="T12" fmla="*/ 0 w 96"/>
                <a:gd name="T13" fmla="*/ 4 h 8"/>
                <a:gd name="T14" fmla="*/ 0 w 96"/>
                <a:gd name="T15" fmla="*/ 3 h 8"/>
                <a:gd name="T16" fmla="*/ 0 w 96"/>
                <a:gd name="T17" fmla="*/ 3 h 8"/>
                <a:gd name="T18" fmla="*/ 0 w 96"/>
                <a:gd name="T19" fmla="*/ 2 h 8"/>
                <a:gd name="T20" fmla="*/ 0 w 96"/>
                <a:gd name="T21" fmla="*/ 1 h 8"/>
                <a:gd name="T22" fmla="*/ 0 w 96"/>
                <a:gd name="T23" fmla="*/ 1 h 8"/>
                <a:gd name="T24" fmla="*/ 1 w 96"/>
                <a:gd name="T25" fmla="*/ 0 h 8"/>
                <a:gd name="T26" fmla="*/ 8 w 96"/>
                <a:gd name="T27" fmla="*/ 0 h 8"/>
                <a:gd name="T28" fmla="*/ 16 w 96"/>
                <a:gd name="T29" fmla="*/ 0 h 8"/>
                <a:gd name="T30" fmla="*/ 24 w 96"/>
                <a:gd name="T31" fmla="*/ 0 h 8"/>
                <a:gd name="T32" fmla="*/ 32 w 96"/>
                <a:gd name="T33" fmla="*/ 0 h 8"/>
                <a:gd name="T34" fmla="*/ 40 w 96"/>
                <a:gd name="T35" fmla="*/ 0 h 8"/>
                <a:gd name="T36" fmla="*/ 48 w 96"/>
                <a:gd name="T37" fmla="*/ 0 h 8"/>
                <a:gd name="T38" fmla="*/ 56 w 96"/>
                <a:gd name="T39" fmla="*/ 0 h 8"/>
                <a:gd name="T40" fmla="*/ 64 w 96"/>
                <a:gd name="T41" fmla="*/ 0 h 8"/>
                <a:gd name="T42" fmla="*/ 72 w 96"/>
                <a:gd name="T43" fmla="*/ 0 h 8"/>
                <a:gd name="T44" fmla="*/ 80 w 96"/>
                <a:gd name="T45" fmla="*/ 0 h 8"/>
                <a:gd name="T46" fmla="*/ 88 w 96"/>
                <a:gd name="T47" fmla="*/ 0 h 8"/>
                <a:gd name="T48" fmla="*/ 96 w 96"/>
                <a:gd name="T49" fmla="*/ 0 h 8"/>
                <a:gd name="T50" fmla="*/ 96 w 96"/>
                <a:gd name="T51" fmla="*/ 0 h 8"/>
                <a:gd name="T52" fmla="*/ 96 w 96"/>
                <a:gd name="T53" fmla="*/ 1 h 8"/>
                <a:gd name="T54" fmla="*/ 96 w 96"/>
                <a:gd name="T55" fmla="*/ 2 h 8"/>
                <a:gd name="T56" fmla="*/ 96 w 96"/>
                <a:gd name="T57" fmla="*/ 2 h 8"/>
                <a:gd name="T58" fmla="*/ 96 w 96"/>
                <a:gd name="T59" fmla="*/ 3 h 8"/>
                <a:gd name="T60" fmla="*/ 96 w 96"/>
                <a:gd name="T61" fmla="*/ 4 h 8"/>
                <a:gd name="T62" fmla="*/ 96 w 96"/>
                <a:gd name="T63" fmla="*/ 4 h 8"/>
                <a:gd name="T64" fmla="*/ 96 w 96"/>
                <a:gd name="T65" fmla="*/ 5 h 8"/>
                <a:gd name="T66" fmla="*/ 96 w 96"/>
                <a:gd name="T67" fmla="*/ 6 h 8"/>
                <a:gd name="T68" fmla="*/ 96 w 96"/>
                <a:gd name="T69" fmla="*/ 6 h 8"/>
                <a:gd name="T70" fmla="*/ 96 w 96"/>
                <a:gd name="T71" fmla="*/ 7 h 8"/>
                <a:gd name="T72" fmla="*/ 96 w 96"/>
                <a:gd name="T73" fmla="*/ 7 h 8"/>
                <a:gd name="T74" fmla="*/ 88 w 96"/>
                <a:gd name="T75" fmla="*/ 8 h 8"/>
                <a:gd name="T76" fmla="*/ 80 w 96"/>
                <a:gd name="T77" fmla="*/ 8 h 8"/>
                <a:gd name="T78" fmla="*/ 72 w 96"/>
                <a:gd name="T79" fmla="*/ 8 h 8"/>
                <a:gd name="T80" fmla="*/ 64 w 96"/>
                <a:gd name="T81" fmla="*/ 8 h 8"/>
                <a:gd name="T82" fmla="*/ 56 w 96"/>
                <a:gd name="T83" fmla="*/ 8 h 8"/>
                <a:gd name="T84" fmla="*/ 48 w 96"/>
                <a:gd name="T85" fmla="*/ 8 h 8"/>
                <a:gd name="T86" fmla="*/ 40 w 96"/>
                <a:gd name="T87" fmla="*/ 8 h 8"/>
                <a:gd name="T88" fmla="*/ 32 w 96"/>
                <a:gd name="T89" fmla="*/ 8 h 8"/>
                <a:gd name="T90" fmla="*/ 24 w 96"/>
                <a:gd name="T91" fmla="*/ 8 h 8"/>
                <a:gd name="T92" fmla="*/ 16 w 96"/>
                <a:gd name="T93" fmla="*/ 8 h 8"/>
                <a:gd name="T94" fmla="*/ 9 w 96"/>
                <a:gd name="T95" fmla="*/ 8 h 8"/>
                <a:gd name="T96" fmla="*/ 1 w 96"/>
                <a:gd name="T97" fmla="*/ 7 h 8"/>
                <a:gd name="T98" fmla="*/ 1 w 96"/>
                <a:gd name="T99" fmla="*/ 7 h 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6" h="8">
                  <a:moveTo>
                    <a:pt x="1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96" y="1"/>
                  </a:lnTo>
                  <a:lnTo>
                    <a:pt x="96" y="2"/>
                  </a:lnTo>
                  <a:lnTo>
                    <a:pt x="96" y="3"/>
                  </a:lnTo>
                  <a:lnTo>
                    <a:pt x="96" y="4"/>
                  </a:lnTo>
                  <a:lnTo>
                    <a:pt x="96" y="5"/>
                  </a:lnTo>
                  <a:lnTo>
                    <a:pt x="96" y="6"/>
                  </a:lnTo>
                  <a:lnTo>
                    <a:pt x="96" y="7"/>
                  </a:lnTo>
                  <a:lnTo>
                    <a:pt x="88" y="8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9" y="8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4"/>
            <p:cNvSpPr>
              <a:spLocks noChangeAspect="1"/>
            </p:cNvSpPr>
            <p:nvPr/>
          </p:nvSpPr>
          <p:spPr bwMode="auto">
            <a:xfrm>
              <a:off x="4650" y="435"/>
              <a:ext cx="95" cy="8"/>
            </a:xfrm>
            <a:custGeom>
              <a:avLst/>
              <a:gdLst>
                <a:gd name="T0" fmla="*/ 0 w 95"/>
                <a:gd name="T1" fmla="*/ 8 h 8"/>
                <a:gd name="T2" fmla="*/ 0 w 95"/>
                <a:gd name="T3" fmla="*/ 7 h 8"/>
                <a:gd name="T4" fmla="*/ 0 w 95"/>
                <a:gd name="T5" fmla="*/ 7 h 8"/>
                <a:gd name="T6" fmla="*/ 0 w 95"/>
                <a:gd name="T7" fmla="*/ 6 h 8"/>
                <a:gd name="T8" fmla="*/ 0 w 95"/>
                <a:gd name="T9" fmla="*/ 5 h 8"/>
                <a:gd name="T10" fmla="*/ 0 w 95"/>
                <a:gd name="T11" fmla="*/ 5 h 8"/>
                <a:gd name="T12" fmla="*/ 0 w 95"/>
                <a:gd name="T13" fmla="*/ 4 h 8"/>
                <a:gd name="T14" fmla="*/ 0 w 95"/>
                <a:gd name="T15" fmla="*/ 3 h 8"/>
                <a:gd name="T16" fmla="*/ 0 w 95"/>
                <a:gd name="T17" fmla="*/ 3 h 8"/>
                <a:gd name="T18" fmla="*/ 0 w 95"/>
                <a:gd name="T19" fmla="*/ 2 h 8"/>
                <a:gd name="T20" fmla="*/ 0 w 95"/>
                <a:gd name="T21" fmla="*/ 1 h 8"/>
                <a:gd name="T22" fmla="*/ 0 w 95"/>
                <a:gd name="T23" fmla="*/ 1 h 8"/>
                <a:gd name="T24" fmla="*/ 0 w 95"/>
                <a:gd name="T25" fmla="*/ 0 h 8"/>
                <a:gd name="T26" fmla="*/ 8 w 95"/>
                <a:gd name="T27" fmla="*/ 0 h 8"/>
                <a:gd name="T28" fmla="*/ 16 w 95"/>
                <a:gd name="T29" fmla="*/ 0 h 8"/>
                <a:gd name="T30" fmla="*/ 24 w 95"/>
                <a:gd name="T31" fmla="*/ 0 h 8"/>
                <a:gd name="T32" fmla="*/ 32 w 95"/>
                <a:gd name="T33" fmla="*/ 0 h 8"/>
                <a:gd name="T34" fmla="*/ 40 w 95"/>
                <a:gd name="T35" fmla="*/ 0 h 8"/>
                <a:gd name="T36" fmla="*/ 47 w 95"/>
                <a:gd name="T37" fmla="*/ 0 h 8"/>
                <a:gd name="T38" fmla="*/ 55 w 95"/>
                <a:gd name="T39" fmla="*/ 0 h 8"/>
                <a:gd name="T40" fmla="*/ 63 w 95"/>
                <a:gd name="T41" fmla="*/ 0 h 8"/>
                <a:gd name="T42" fmla="*/ 71 w 95"/>
                <a:gd name="T43" fmla="*/ 0 h 8"/>
                <a:gd name="T44" fmla="*/ 79 w 95"/>
                <a:gd name="T45" fmla="*/ 0 h 8"/>
                <a:gd name="T46" fmla="*/ 87 w 95"/>
                <a:gd name="T47" fmla="*/ 0 h 8"/>
                <a:gd name="T48" fmla="*/ 95 w 95"/>
                <a:gd name="T49" fmla="*/ 0 h 8"/>
                <a:gd name="T50" fmla="*/ 95 w 95"/>
                <a:gd name="T51" fmla="*/ 1 h 8"/>
                <a:gd name="T52" fmla="*/ 95 w 95"/>
                <a:gd name="T53" fmla="*/ 1 h 8"/>
                <a:gd name="T54" fmla="*/ 95 w 95"/>
                <a:gd name="T55" fmla="*/ 2 h 8"/>
                <a:gd name="T56" fmla="*/ 95 w 95"/>
                <a:gd name="T57" fmla="*/ 3 h 8"/>
                <a:gd name="T58" fmla="*/ 95 w 95"/>
                <a:gd name="T59" fmla="*/ 3 h 8"/>
                <a:gd name="T60" fmla="*/ 95 w 95"/>
                <a:gd name="T61" fmla="*/ 4 h 8"/>
                <a:gd name="T62" fmla="*/ 95 w 95"/>
                <a:gd name="T63" fmla="*/ 5 h 8"/>
                <a:gd name="T64" fmla="*/ 95 w 95"/>
                <a:gd name="T65" fmla="*/ 5 h 8"/>
                <a:gd name="T66" fmla="*/ 95 w 95"/>
                <a:gd name="T67" fmla="*/ 6 h 8"/>
                <a:gd name="T68" fmla="*/ 95 w 95"/>
                <a:gd name="T69" fmla="*/ 7 h 8"/>
                <a:gd name="T70" fmla="*/ 95 w 95"/>
                <a:gd name="T71" fmla="*/ 7 h 8"/>
                <a:gd name="T72" fmla="*/ 95 w 95"/>
                <a:gd name="T73" fmla="*/ 8 h 8"/>
                <a:gd name="T74" fmla="*/ 87 w 95"/>
                <a:gd name="T75" fmla="*/ 8 h 8"/>
                <a:gd name="T76" fmla="*/ 79 w 95"/>
                <a:gd name="T77" fmla="*/ 8 h 8"/>
                <a:gd name="T78" fmla="*/ 71 w 95"/>
                <a:gd name="T79" fmla="*/ 8 h 8"/>
                <a:gd name="T80" fmla="*/ 63 w 95"/>
                <a:gd name="T81" fmla="*/ 8 h 8"/>
                <a:gd name="T82" fmla="*/ 55 w 95"/>
                <a:gd name="T83" fmla="*/ 8 h 8"/>
                <a:gd name="T84" fmla="*/ 47 w 95"/>
                <a:gd name="T85" fmla="*/ 8 h 8"/>
                <a:gd name="T86" fmla="*/ 40 w 95"/>
                <a:gd name="T87" fmla="*/ 8 h 8"/>
                <a:gd name="T88" fmla="*/ 32 w 95"/>
                <a:gd name="T89" fmla="*/ 8 h 8"/>
                <a:gd name="T90" fmla="*/ 24 w 95"/>
                <a:gd name="T91" fmla="*/ 8 h 8"/>
                <a:gd name="T92" fmla="*/ 16 w 95"/>
                <a:gd name="T93" fmla="*/ 8 h 8"/>
                <a:gd name="T94" fmla="*/ 8 w 95"/>
                <a:gd name="T95" fmla="*/ 8 h 8"/>
                <a:gd name="T96" fmla="*/ 0 w 95"/>
                <a:gd name="T97" fmla="*/ 8 h 8"/>
                <a:gd name="T98" fmla="*/ 0 w 95"/>
                <a:gd name="T99" fmla="*/ 8 h 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5" h="8">
                  <a:moveTo>
                    <a:pt x="0" y="8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9" y="0"/>
                  </a:lnTo>
                  <a:lnTo>
                    <a:pt x="87" y="0"/>
                  </a:lnTo>
                  <a:lnTo>
                    <a:pt x="95" y="0"/>
                  </a:lnTo>
                  <a:lnTo>
                    <a:pt x="95" y="1"/>
                  </a:lnTo>
                  <a:lnTo>
                    <a:pt x="95" y="2"/>
                  </a:lnTo>
                  <a:lnTo>
                    <a:pt x="95" y="3"/>
                  </a:lnTo>
                  <a:lnTo>
                    <a:pt x="95" y="4"/>
                  </a:lnTo>
                  <a:lnTo>
                    <a:pt x="95" y="5"/>
                  </a:lnTo>
                  <a:lnTo>
                    <a:pt x="95" y="6"/>
                  </a:lnTo>
                  <a:lnTo>
                    <a:pt x="95" y="7"/>
                  </a:lnTo>
                  <a:lnTo>
                    <a:pt x="95" y="8"/>
                  </a:lnTo>
                  <a:lnTo>
                    <a:pt x="87" y="8"/>
                  </a:lnTo>
                  <a:lnTo>
                    <a:pt x="79" y="8"/>
                  </a:lnTo>
                  <a:lnTo>
                    <a:pt x="71" y="8"/>
                  </a:lnTo>
                  <a:lnTo>
                    <a:pt x="63" y="8"/>
                  </a:lnTo>
                  <a:lnTo>
                    <a:pt x="55" y="8"/>
                  </a:lnTo>
                  <a:lnTo>
                    <a:pt x="47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5"/>
            <p:cNvSpPr>
              <a:spLocks noChangeAspect="1"/>
            </p:cNvSpPr>
            <p:nvPr/>
          </p:nvSpPr>
          <p:spPr bwMode="auto">
            <a:xfrm>
              <a:off x="5298" y="435"/>
              <a:ext cx="96" cy="8"/>
            </a:xfrm>
            <a:custGeom>
              <a:avLst/>
              <a:gdLst>
                <a:gd name="T0" fmla="*/ 1 w 96"/>
                <a:gd name="T1" fmla="*/ 8 h 8"/>
                <a:gd name="T2" fmla="*/ 0 w 96"/>
                <a:gd name="T3" fmla="*/ 7 h 8"/>
                <a:gd name="T4" fmla="*/ 0 w 96"/>
                <a:gd name="T5" fmla="*/ 7 h 8"/>
                <a:gd name="T6" fmla="*/ 0 w 96"/>
                <a:gd name="T7" fmla="*/ 6 h 8"/>
                <a:gd name="T8" fmla="*/ 0 w 96"/>
                <a:gd name="T9" fmla="*/ 6 h 8"/>
                <a:gd name="T10" fmla="*/ 0 w 96"/>
                <a:gd name="T11" fmla="*/ 5 h 8"/>
                <a:gd name="T12" fmla="*/ 0 w 96"/>
                <a:gd name="T13" fmla="*/ 5 h 8"/>
                <a:gd name="T14" fmla="*/ 0 w 96"/>
                <a:gd name="T15" fmla="*/ 4 h 8"/>
                <a:gd name="T16" fmla="*/ 0 w 96"/>
                <a:gd name="T17" fmla="*/ 3 h 8"/>
                <a:gd name="T18" fmla="*/ 0 w 96"/>
                <a:gd name="T19" fmla="*/ 2 h 8"/>
                <a:gd name="T20" fmla="*/ 0 w 96"/>
                <a:gd name="T21" fmla="*/ 2 h 8"/>
                <a:gd name="T22" fmla="*/ 0 w 96"/>
                <a:gd name="T23" fmla="*/ 1 h 8"/>
                <a:gd name="T24" fmla="*/ 1 w 96"/>
                <a:gd name="T25" fmla="*/ 0 h 8"/>
                <a:gd name="T26" fmla="*/ 8 w 96"/>
                <a:gd name="T27" fmla="*/ 0 h 8"/>
                <a:gd name="T28" fmla="*/ 16 w 96"/>
                <a:gd name="T29" fmla="*/ 0 h 8"/>
                <a:gd name="T30" fmla="*/ 24 w 96"/>
                <a:gd name="T31" fmla="*/ 0 h 8"/>
                <a:gd name="T32" fmla="*/ 32 w 96"/>
                <a:gd name="T33" fmla="*/ 0 h 8"/>
                <a:gd name="T34" fmla="*/ 40 w 96"/>
                <a:gd name="T35" fmla="*/ 0 h 8"/>
                <a:gd name="T36" fmla="*/ 48 w 96"/>
                <a:gd name="T37" fmla="*/ 0 h 8"/>
                <a:gd name="T38" fmla="*/ 56 w 96"/>
                <a:gd name="T39" fmla="*/ 0 h 8"/>
                <a:gd name="T40" fmla="*/ 64 w 96"/>
                <a:gd name="T41" fmla="*/ 0 h 8"/>
                <a:gd name="T42" fmla="*/ 72 w 96"/>
                <a:gd name="T43" fmla="*/ 0 h 8"/>
                <a:gd name="T44" fmla="*/ 80 w 96"/>
                <a:gd name="T45" fmla="*/ 0 h 8"/>
                <a:gd name="T46" fmla="*/ 88 w 96"/>
                <a:gd name="T47" fmla="*/ 0 h 8"/>
                <a:gd name="T48" fmla="*/ 96 w 96"/>
                <a:gd name="T49" fmla="*/ 0 h 8"/>
                <a:gd name="T50" fmla="*/ 96 w 96"/>
                <a:gd name="T51" fmla="*/ 1 h 8"/>
                <a:gd name="T52" fmla="*/ 96 w 96"/>
                <a:gd name="T53" fmla="*/ 1 h 8"/>
                <a:gd name="T54" fmla="*/ 96 w 96"/>
                <a:gd name="T55" fmla="*/ 2 h 8"/>
                <a:gd name="T56" fmla="*/ 96 w 96"/>
                <a:gd name="T57" fmla="*/ 3 h 8"/>
                <a:gd name="T58" fmla="*/ 96 w 96"/>
                <a:gd name="T59" fmla="*/ 3 h 8"/>
                <a:gd name="T60" fmla="*/ 96 w 96"/>
                <a:gd name="T61" fmla="*/ 4 h 8"/>
                <a:gd name="T62" fmla="*/ 96 w 96"/>
                <a:gd name="T63" fmla="*/ 5 h 8"/>
                <a:gd name="T64" fmla="*/ 96 w 96"/>
                <a:gd name="T65" fmla="*/ 5 h 8"/>
                <a:gd name="T66" fmla="*/ 96 w 96"/>
                <a:gd name="T67" fmla="*/ 6 h 8"/>
                <a:gd name="T68" fmla="*/ 96 w 96"/>
                <a:gd name="T69" fmla="*/ 7 h 8"/>
                <a:gd name="T70" fmla="*/ 96 w 96"/>
                <a:gd name="T71" fmla="*/ 7 h 8"/>
                <a:gd name="T72" fmla="*/ 96 w 96"/>
                <a:gd name="T73" fmla="*/ 8 h 8"/>
                <a:gd name="T74" fmla="*/ 88 w 96"/>
                <a:gd name="T75" fmla="*/ 8 h 8"/>
                <a:gd name="T76" fmla="*/ 80 w 96"/>
                <a:gd name="T77" fmla="*/ 8 h 8"/>
                <a:gd name="T78" fmla="*/ 72 w 96"/>
                <a:gd name="T79" fmla="*/ 8 h 8"/>
                <a:gd name="T80" fmla="*/ 64 w 96"/>
                <a:gd name="T81" fmla="*/ 8 h 8"/>
                <a:gd name="T82" fmla="*/ 56 w 96"/>
                <a:gd name="T83" fmla="*/ 8 h 8"/>
                <a:gd name="T84" fmla="*/ 48 w 96"/>
                <a:gd name="T85" fmla="*/ 8 h 8"/>
                <a:gd name="T86" fmla="*/ 40 w 96"/>
                <a:gd name="T87" fmla="*/ 8 h 8"/>
                <a:gd name="T88" fmla="*/ 32 w 96"/>
                <a:gd name="T89" fmla="*/ 8 h 8"/>
                <a:gd name="T90" fmla="*/ 24 w 96"/>
                <a:gd name="T91" fmla="*/ 8 h 8"/>
                <a:gd name="T92" fmla="*/ 16 w 96"/>
                <a:gd name="T93" fmla="*/ 8 h 8"/>
                <a:gd name="T94" fmla="*/ 9 w 96"/>
                <a:gd name="T95" fmla="*/ 8 h 8"/>
                <a:gd name="T96" fmla="*/ 1 w 96"/>
                <a:gd name="T97" fmla="*/ 8 h 8"/>
                <a:gd name="T98" fmla="*/ 1 w 96"/>
                <a:gd name="T99" fmla="*/ 8 h 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6" h="8">
                  <a:moveTo>
                    <a:pt x="1" y="8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96" y="1"/>
                  </a:lnTo>
                  <a:lnTo>
                    <a:pt x="96" y="2"/>
                  </a:lnTo>
                  <a:lnTo>
                    <a:pt x="96" y="3"/>
                  </a:lnTo>
                  <a:lnTo>
                    <a:pt x="96" y="4"/>
                  </a:lnTo>
                  <a:lnTo>
                    <a:pt x="96" y="5"/>
                  </a:lnTo>
                  <a:lnTo>
                    <a:pt x="96" y="6"/>
                  </a:lnTo>
                  <a:lnTo>
                    <a:pt x="96" y="7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9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6"/>
            <p:cNvSpPr>
              <a:spLocks noChangeAspect="1"/>
            </p:cNvSpPr>
            <p:nvPr/>
          </p:nvSpPr>
          <p:spPr bwMode="auto">
            <a:xfrm>
              <a:off x="4650" y="347"/>
              <a:ext cx="746" cy="80"/>
            </a:xfrm>
            <a:custGeom>
              <a:avLst/>
              <a:gdLst>
                <a:gd name="T0" fmla="*/ 0 w 746"/>
                <a:gd name="T1" fmla="*/ 76 h 80"/>
                <a:gd name="T2" fmla="*/ 0 w 746"/>
                <a:gd name="T3" fmla="*/ 72 h 80"/>
                <a:gd name="T4" fmla="*/ 3 w 746"/>
                <a:gd name="T5" fmla="*/ 62 h 80"/>
                <a:gd name="T6" fmla="*/ 13 w 746"/>
                <a:gd name="T7" fmla="*/ 49 h 80"/>
                <a:gd name="T8" fmla="*/ 29 w 746"/>
                <a:gd name="T9" fmla="*/ 40 h 80"/>
                <a:gd name="T10" fmla="*/ 34 w 746"/>
                <a:gd name="T11" fmla="*/ 33 h 80"/>
                <a:gd name="T12" fmla="*/ 36 w 746"/>
                <a:gd name="T13" fmla="*/ 27 h 80"/>
                <a:gd name="T14" fmla="*/ 51 w 746"/>
                <a:gd name="T15" fmla="*/ 26 h 80"/>
                <a:gd name="T16" fmla="*/ 75 w 746"/>
                <a:gd name="T17" fmla="*/ 26 h 80"/>
                <a:gd name="T18" fmla="*/ 95 w 746"/>
                <a:gd name="T19" fmla="*/ 27 h 80"/>
                <a:gd name="T20" fmla="*/ 100 w 746"/>
                <a:gd name="T21" fmla="*/ 34 h 80"/>
                <a:gd name="T22" fmla="*/ 110 w 746"/>
                <a:gd name="T23" fmla="*/ 41 h 80"/>
                <a:gd name="T24" fmla="*/ 118 w 746"/>
                <a:gd name="T25" fmla="*/ 46 h 80"/>
                <a:gd name="T26" fmla="*/ 125 w 746"/>
                <a:gd name="T27" fmla="*/ 50 h 80"/>
                <a:gd name="T28" fmla="*/ 130 w 746"/>
                <a:gd name="T29" fmla="*/ 51 h 80"/>
                <a:gd name="T30" fmla="*/ 133 w 746"/>
                <a:gd name="T31" fmla="*/ 45 h 80"/>
                <a:gd name="T32" fmla="*/ 136 w 746"/>
                <a:gd name="T33" fmla="*/ 40 h 80"/>
                <a:gd name="T34" fmla="*/ 185 w 746"/>
                <a:gd name="T35" fmla="*/ 39 h 80"/>
                <a:gd name="T36" fmla="*/ 235 w 746"/>
                <a:gd name="T37" fmla="*/ 39 h 80"/>
                <a:gd name="T38" fmla="*/ 256 w 746"/>
                <a:gd name="T39" fmla="*/ 43 h 80"/>
                <a:gd name="T40" fmla="*/ 258 w 746"/>
                <a:gd name="T41" fmla="*/ 49 h 80"/>
                <a:gd name="T42" fmla="*/ 261 w 746"/>
                <a:gd name="T43" fmla="*/ 52 h 80"/>
                <a:gd name="T44" fmla="*/ 264 w 746"/>
                <a:gd name="T45" fmla="*/ 48 h 80"/>
                <a:gd name="T46" fmla="*/ 267 w 746"/>
                <a:gd name="T47" fmla="*/ 44 h 80"/>
                <a:gd name="T48" fmla="*/ 272 w 746"/>
                <a:gd name="T49" fmla="*/ 38 h 80"/>
                <a:gd name="T50" fmla="*/ 279 w 746"/>
                <a:gd name="T51" fmla="*/ 32 h 80"/>
                <a:gd name="T52" fmla="*/ 288 w 746"/>
                <a:gd name="T53" fmla="*/ 25 h 80"/>
                <a:gd name="T54" fmla="*/ 302 w 746"/>
                <a:gd name="T55" fmla="*/ 18 h 80"/>
                <a:gd name="T56" fmla="*/ 316 w 746"/>
                <a:gd name="T57" fmla="*/ 11 h 80"/>
                <a:gd name="T58" fmla="*/ 318 w 746"/>
                <a:gd name="T59" fmla="*/ 7 h 80"/>
                <a:gd name="T60" fmla="*/ 320 w 746"/>
                <a:gd name="T61" fmla="*/ 2 h 80"/>
                <a:gd name="T62" fmla="*/ 343 w 746"/>
                <a:gd name="T63" fmla="*/ 0 h 80"/>
                <a:gd name="T64" fmla="*/ 380 w 746"/>
                <a:gd name="T65" fmla="*/ 0 h 80"/>
                <a:gd name="T66" fmla="*/ 411 w 746"/>
                <a:gd name="T67" fmla="*/ 1 h 80"/>
                <a:gd name="T68" fmla="*/ 412 w 746"/>
                <a:gd name="T69" fmla="*/ 6 h 80"/>
                <a:gd name="T70" fmla="*/ 414 w 746"/>
                <a:gd name="T71" fmla="*/ 11 h 80"/>
                <a:gd name="T72" fmla="*/ 435 w 746"/>
                <a:gd name="T73" fmla="*/ 18 h 80"/>
                <a:gd name="T74" fmla="*/ 461 w 746"/>
                <a:gd name="T75" fmla="*/ 39 h 80"/>
                <a:gd name="T76" fmla="*/ 497 w 746"/>
                <a:gd name="T77" fmla="*/ 40 h 80"/>
                <a:gd name="T78" fmla="*/ 549 w 746"/>
                <a:gd name="T79" fmla="*/ 40 h 80"/>
                <a:gd name="T80" fmla="*/ 602 w 746"/>
                <a:gd name="T81" fmla="*/ 40 h 80"/>
                <a:gd name="T82" fmla="*/ 614 w 746"/>
                <a:gd name="T83" fmla="*/ 44 h 80"/>
                <a:gd name="T84" fmla="*/ 616 w 746"/>
                <a:gd name="T85" fmla="*/ 48 h 80"/>
                <a:gd name="T86" fmla="*/ 621 w 746"/>
                <a:gd name="T87" fmla="*/ 48 h 80"/>
                <a:gd name="T88" fmla="*/ 630 w 746"/>
                <a:gd name="T89" fmla="*/ 41 h 80"/>
                <a:gd name="T90" fmla="*/ 639 w 746"/>
                <a:gd name="T91" fmla="*/ 35 h 80"/>
                <a:gd name="T92" fmla="*/ 642 w 746"/>
                <a:gd name="T93" fmla="*/ 31 h 80"/>
                <a:gd name="T94" fmla="*/ 645 w 746"/>
                <a:gd name="T95" fmla="*/ 26 h 80"/>
                <a:gd name="T96" fmla="*/ 659 w 746"/>
                <a:gd name="T97" fmla="*/ 25 h 80"/>
                <a:gd name="T98" fmla="*/ 682 w 746"/>
                <a:gd name="T99" fmla="*/ 25 h 80"/>
                <a:gd name="T100" fmla="*/ 701 w 746"/>
                <a:gd name="T101" fmla="*/ 26 h 80"/>
                <a:gd name="T102" fmla="*/ 702 w 746"/>
                <a:gd name="T103" fmla="*/ 30 h 80"/>
                <a:gd name="T104" fmla="*/ 704 w 746"/>
                <a:gd name="T105" fmla="*/ 35 h 80"/>
                <a:gd name="T106" fmla="*/ 721 w 746"/>
                <a:gd name="T107" fmla="*/ 40 h 80"/>
                <a:gd name="T108" fmla="*/ 739 w 746"/>
                <a:gd name="T109" fmla="*/ 56 h 80"/>
                <a:gd name="T110" fmla="*/ 745 w 746"/>
                <a:gd name="T111" fmla="*/ 71 h 80"/>
                <a:gd name="T112" fmla="*/ 745 w 746"/>
                <a:gd name="T113" fmla="*/ 76 h 80"/>
                <a:gd name="T114" fmla="*/ 746 w 746"/>
                <a:gd name="T115" fmla="*/ 80 h 80"/>
                <a:gd name="T116" fmla="*/ 435 w 746"/>
                <a:gd name="T117" fmla="*/ 80 h 80"/>
                <a:gd name="T118" fmla="*/ 124 w 746"/>
                <a:gd name="T119" fmla="*/ 79 h 8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46" h="80">
                  <a:moveTo>
                    <a:pt x="0" y="79"/>
                  </a:moveTo>
                  <a:lnTo>
                    <a:pt x="0" y="78"/>
                  </a:lnTo>
                  <a:lnTo>
                    <a:pt x="0" y="77"/>
                  </a:lnTo>
                  <a:lnTo>
                    <a:pt x="0" y="76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2" y="66"/>
                  </a:lnTo>
                  <a:lnTo>
                    <a:pt x="3" y="62"/>
                  </a:lnTo>
                  <a:lnTo>
                    <a:pt x="5" y="59"/>
                  </a:lnTo>
                  <a:lnTo>
                    <a:pt x="7" y="56"/>
                  </a:lnTo>
                  <a:lnTo>
                    <a:pt x="9" y="53"/>
                  </a:lnTo>
                  <a:lnTo>
                    <a:pt x="11" y="51"/>
                  </a:lnTo>
                  <a:lnTo>
                    <a:pt x="13" y="49"/>
                  </a:lnTo>
                  <a:lnTo>
                    <a:pt x="16" y="47"/>
                  </a:lnTo>
                  <a:lnTo>
                    <a:pt x="18" y="45"/>
                  </a:lnTo>
                  <a:lnTo>
                    <a:pt x="22" y="43"/>
                  </a:lnTo>
                  <a:lnTo>
                    <a:pt x="25" y="42"/>
                  </a:lnTo>
                  <a:lnTo>
                    <a:pt x="29" y="40"/>
                  </a:lnTo>
                  <a:lnTo>
                    <a:pt x="31" y="39"/>
                  </a:lnTo>
                  <a:lnTo>
                    <a:pt x="32" y="37"/>
                  </a:lnTo>
                  <a:lnTo>
                    <a:pt x="33" y="36"/>
                  </a:lnTo>
                  <a:lnTo>
                    <a:pt x="33" y="35"/>
                  </a:lnTo>
                  <a:lnTo>
                    <a:pt x="34" y="33"/>
                  </a:lnTo>
                  <a:lnTo>
                    <a:pt x="35" y="32"/>
                  </a:lnTo>
                  <a:lnTo>
                    <a:pt x="35" y="31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6" y="25"/>
                  </a:lnTo>
                  <a:lnTo>
                    <a:pt x="41" y="26"/>
                  </a:lnTo>
                  <a:lnTo>
                    <a:pt x="46" y="26"/>
                  </a:lnTo>
                  <a:lnTo>
                    <a:pt x="51" y="26"/>
                  </a:lnTo>
                  <a:lnTo>
                    <a:pt x="55" y="26"/>
                  </a:lnTo>
                  <a:lnTo>
                    <a:pt x="60" y="26"/>
                  </a:lnTo>
                  <a:lnTo>
                    <a:pt x="65" y="26"/>
                  </a:lnTo>
                  <a:lnTo>
                    <a:pt x="70" y="26"/>
                  </a:lnTo>
                  <a:lnTo>
                    <a:pt x="75" y="26"/>
                  </a:lnTo>
                  <a:lnTo>
                    <a:pt x="80" y="26"/>
                  </a:lnTo>
                  <a:lnTo>
                    <a:pt x="85" y="26"/>
                  </a:lnTo>
                  <a:lnTo>
                    <a:pt x="90" y="26"/>
                  </a:lnTo>
                  <a:lnTo>
                    <a:pt x="95" y="25"/>
                  </a:lnTo>
                  <a:lnTo>
                    <a:pt x="95" y="27"/>
                  </a:lnTo>
                  <a:lnTo>
                    <a:pt x="96" y="29"/>
                  </a:lnTo>
                  <a:lnTo>
                    <a:pt x="96" y="30"/>
                  </a:lnTo>
                  <a:lnTo>
                    <a:pt x="97" y="32"/>
                  </a:lnTo>
                  <a:lnTo>
                    <a:pt x="98" y="33"/>
                  </a:lnTo>
                  <a:lnTo>
                    <a:pt x="100" y="34"/>
                  </a:lnTo>
                  <a:lnTo>
                    <a:pt x="101" y="36"/>
                  </a:lnTo>
                  <a:lnTo>
                    <a:pt x="103" y="37"/>
                  </a:lnTo>
                  <a:lnTo>
                    <a:pt x="105" y="38"/>
                  </a:lnTo>
                  <a:lnTo>
                    <a:pt x="107" y="40"/>
                  </a:lnTo>
                  <a:lnTo>
                    <a:pt x="110" y="41"/>
                  </a:lnTo>
                  <a:lnTo>
                    <a:pt x="113" y="42"/>
                  </a:lnTo>
                  <a:lnTo>
                    <a:pt x="114" y="43"/>
                  </a:lnTo>
                  <a:lnTo>
                    <a:pt x="115" y="44"/>
                  </a:lnTo>
                  <a:lnTo>
                    <a:pt x="117" y="45"/>
                  </a:lnTo>
                  <a:lnTo>
                    <a:pt x="118" y="46"/>
                  </a:lnTo>
                  <a:lnTo>
                    <a:pt x="119" y="47"/>
                  </a:lnTo>
                  <a:lnTo>
                    <a:pt x="120" y="48"/>
                  </a:lnTo>
                  <a:lnTo>
                    <a:pt x="122" y="48"/>
                  </a:lnTo>
                  <a:lnTo>
                    <a:pt x="123" y="49"/>
                  </a:lnTo>
                  <a:lnTo>
                    <a:pt x="125" y="50"/>
                  </a:lnTo>
                  <a:lnTo>
                    <a:pt x="126" y="51"/>
                  </a:lnTo>
                  <a:lnTo>
                    <a:pt x="127" y="52"/>
                  </a:lnTo>
                  <a:lnTo>
                    <a:pt x="129" y="53"/>
                  </a:lnTo>
                  <a:lnTo>
                    <a:pt x="129" y="52"/>
                  </a:lnTo>
                  <a:lnTo>
                    <a:pt x="130" y="51"/>
                  </a:lnTo>
                  <a:lnTo>
                    <a:pt x="130" y="50"/>
                  </a:lnTo>
                  <a:lnTo>
                    <a:pt x="131" y="49"/>
                  </a:lnTo>
                  <a:lnTo>
                    <a:pt x="131" y="48"/>
                  </a:lnTo>
                  <a:lnTo>
                    <a:pt x="132" y="46"/>
                  </a:lnTo>
                  <a:lnTo>
                    <a:pt x="133" y="45"/>
                  </a:lnTo>
                  <a:lnTo>
                    <a:pt x="133" y="44"/>
                  </a:lnTo>
                  <a:lnTo>
                    <a:pt x="134" y="43"/>
                  </a:lnTo>
                  <a:lnTo>
                    <a:pt x="134" y="42"/>
                  </a:lnTo>
                  <a:lnTo>
                    <a:pt x="135" y="41"/>
                  </a:lnTo>
                  <a:lnTo>
                    <a:pt x="136" y="40"/>
                  </a:lnTo>
                  <a:lnTo>
                    <a:pt x="146" y="40"/>
                  </a:lnTo>
                  <a:lnTo>
                    <a:pt x="155" y="40"/>
                  </a:lnTo>
                  <a:lnTo>
                    <a:pt x="165" y="40"/>
                  </a:lnTo>
                  <a:lnTo>
                    <a:pt x="175" y="40"/>
                  </a:lnTo>
                  <a:lnTo>
                    <a:pt x="185" y="39"/>
                  </a:lnTo>
                  <a:lnTo>
                    <a:pt x="195" y="39"/>
                  </a:lnTo>
                  <a:lnTo>
                    <a:pt x="205" y="39"/>
                  </a:lnTo>
                  <a:lnTo>
                    <a:pt x="215" y="39"/>
                  </a:lnTo>
                  <a:lnTo>
                    <a:pt x="225" y="39"/>
                  </a:lnTo>
                  <a:lnTo>
                    <a:pt x="235" y="39"/>
                  </a:lnTo>
                  <a:lnTo>
                    <a:pt x="245" y="39"/>
                  </a:lnTo>
                  <a:lnTo>
                    <a:pt x="255" y="39"/>
                  </a:lnTo>
                  <a:lnTo>
                    <a:pt x="255" y="40"/>
                  </a:lnTo>
                  <a:lnTo>
                    <a:pt x="255" y="42"/>
                  </a:lnTo>
                  <a:lnTo>
                    <a:pt x="256" y="43"/>
                  </a:lnTo>
                  <a:lnTo>
                    <a:pt x="256" y="44"/>
                  </a:lnTo>
                  <a:lnTo>
                    <a:pt x="257" y="45"/>
                  </a:lnTo>
                  <a:lnTo>
                    <a:pt x="257" y="46"/>
                  </a:lnTo>
                  <a:lnTo>
                    <a:pt x="258" y="47"/>
                  </a:lnTo>
                  <a:lnTo>
                    <a:pt x="258" y="49"/>
                  </a:lnTo>
                  <a:lnTo>
                    <a:pt x="259" y="50"/>
                  </a:lnTo>
                  <a:lnTo>
                    <a:pt x="259" y="51"/>
                  </a:lnTo>
                  <a:lnTo>
                    <a:pt x="260" y="52"/>
                  </a:lnTo>
                  <a:lnTo>
                    <a:pt x="260" y="53"/>
                  </a:lnTo>
                  <a:lnTo>
                    <a:pt x="261" y="52"/>
                  </a:lnTo>
                  <a:lnTo>
                    <a:pt x="261" y="51"/>
                  </a:lnTo>
                  <a:lnTo>
                    <a:pt x="262" y="50"/>
                  </a:lnTo>
                  <a:lnTo>
                    <a:pt x="263" y="49"/>
                  </a:lnTo>
                  <a:lnTo>
                    <a:pt x="264" y="48"/>
                  </a:lnTo>
                  <a:lnTo>
                    <a:pt x="264" y="47"/>
                  </a:lnTo>
                  <a:lnTo>
                    <a:pt x="265" y="46"/>
                  </a:lnTo>
                  <a:lnTo>
                    <a:pt x="266" y="46"/>
                  </a:lnTo>
                  <a:lnTo>
                    <a:pt x="266" y="45"/>
                  </a:lnTo>
                  <a:lnTo>
                    <a:pt x="267" y="44"/>
                  </a:lnTo>
                  <a:lnTo>
                    <a:pt x="268" y="43"/>
                  </a:lnTo>
                  <a:lnTo>
                    <a:pt x="269" y="42"/>
                  </a:lnTo>
                  <a:lnTo>
                    <a:pt x="270" y="40"/>
                  </a:lnTo>
                  <a:lnTo>
                    <a:pt x="271" y="39"/>
                  </a:lnTo>
                  <a:lnTo>
                    <a:pt x="272" y="38"/>
                  </a:lnTo>
                  <a:lnTo>
                    <a:pt x="274" y="37"/>
                  </a:lnTo>
                  <a:lnTo>
                    <a:pt x="275" y="36"/>
                  </a:lnTo>
                  <a:lnTo>
                    <a:pt x="276" y="34"/>
                  </a:lnTo>
                  <a:lnTo>
                    <a:pt x="278" y="33"/>
                  </a:lnTo>
                  <a:lnTo>
                    <a:pt x="279" y="32"/>
                  </a:lnTo>
                  <a:lnTo>
                    <a:pt x="280" y="31"/>
                  </a:lnTo>
                  <a:lnTo>
                    <a:pt x="281" y="30"/>
                  </a:lnTo>
                  <a:lnTo>
                    <a:pt x="282" y="29"/>
                  </a:lnTo>
                  <a:lnTo>
                    <a:pt x="285" y="27"/>
                  </a:lnTo>
                  <a:lnTo>
                    <a:pt x="288" y="25"/>
                  </a:lnTo>
                  <a:lnTo>
                    <a:pt x="291" y="24"/>
                  </a:lnTo>
                  <a:lnTo>
                    <a:pt x="294" y="22"/>
                  </a:lnTo>
                  <a:lnTo>
                    <a:pt x="296" y="20"/>
                  </a:lnTo>
                  <a:lnTo>
                    <a:pt x="299" y="19"/>
                  </a:lnTo>
                  <a:lnTo>
                    <a:pt x="302" y="18"/>
                  </a:lnTo>
                  <a:lnTo>
                    <a:pt x="305" y="16"/>
                  </a:lnTo>
                  <a:lnTo>
                    <a:pt x="308" y="15"/>
                  </a:lnTo>
                  <a:lnTo>
                    <a:pt x="310" y="14"/>
                  </a:lnTo>
                  <a:lnTo>
                    <a:pt x="313" y="13"/>
                  </a:lnTo>
                  <a:lnTo>
                    <a:pt x="316" y="11"/>
                  </a:lnTo>
                  <a:lnTo>
                    <a:pt x="316" y="10"/>
                  </a:lnTo>
                  <a:lnTo>
                    <a:pt x="317" y="10"/>
                  </a:lnTo>
                  <a:lnTo>
                    <a:pt x="317" y="9"/>
                  </a:lnTo>
                  <a:lnTo>
                    <a:pt x="317" y="8"/>
                  </a:lnTo>
                  <a:lnTo>
                    <a:pt x="318" y="7"/>
                  </a:lnTo>
                  <a:lnTo>
                    <a:pt x="318" y="6"/>
                  </a:lnTo>
                  <a:lnTo>
                    <a:pt x="319" y="5"/>
                  </a:lnTo>
                  <a:lnTo>
                    <a:pt x="319" y="4"/>
                  </a:lnTo>
                  <a:lnTo>
                    <a:pt x="319" y="3"/>
                  </a:lnTo>
                  <a:lnTo>
                    <a:pt x="320" y="2"/>
                  </a:lnTo>
                  <a:lnTo>
                    <a:pt x="320" y="1"/>
                  </a:lnTo>
                  <a:lnTo>
                    <a:pt x="320" y="0"/>
                  </a:lnTo>
                  <a:lnTo>
                    <a:pt x="328" y="0"/>
                  </a:lnTo>
                  <a:lnTo>
                    <a:pt x="335" y="0"/>
                  </a:lnTo>
                  <a:lnTo>
                    <a:pt x="343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5" y="0"/>
                  </a:lnTo>
                  <a:lnTo>
                    <a:pt x="373" y="0"/>
                  </a:lnTo>
                  <a:lnTo>
                    <a:pt x="380" y="0"/>
                  </a:lnTo>
                  <a:lnTo>
                    <a:pt x="388" y="0"/>
                  </a:lnTo>
                  <a:lnTo>
                    <a:pt x="396" y="0"/>
                  </a:lnTo>
                  <a:lnTo>
                    <a:pt x="403" y="0"/>
                  </a:lnTo>
                  <a:lnTo>
                    <a:pt x="411" y="0"/>
                  </a:lnTo>
                  <a:lnTo>
                    <a:pt x="411" y="1"/>
                  </a:lnTo>
                  <a:lnTo>
                    <a:pt x="411" y="2"/>
                  </a:lnTo>
                  <a:lnTo>
                    <a:pt x="411" y="3"/>
                  </a:lnTo>
                  <a:lnTo>
                    <a:pt x="412" y="4"/>
                  </a:lnTo>
                  <a:lnTo>
                    <a:pt x="412" y="5"/>
                  </a:lnTo>
                  <a:lnTo>
                    <a:pt x="412" y="6"/>
                  </a:lnTo>
                  <a:lnTo>
                    <a:pt x="413" y="7"/>
                  </a:lnTo>
                  <a:lnTo>
                    <a:pt x="413" y="8"/>
                  </a:lnTo>
                  <a:lnTo>
                    <a:pt x="413" y="9"/>
                  </a:lnTo>
                  <a:lnTo>
                    <a:pt x="414" y="10"/>
                  </a:lnTo>
                  <a:lnTo>
                    <a:pt x="414" y="11"/>
                  </a:lnTo>
                  <a:lnTo>
                    <a:pt x="414" y="12"/>
                  </a:lnTo>
                  <a:lnTo>
                    <a:pt x="419" y="13"/>
                  </a:lnTo>
                  <a:lnTo>
                    <a:pt x="424" y="14"/>
                  </a:lnTo>
                  <a:lnTo>
                    <a:pt x="429" y="16"/>
                  </a:lnTo>
                  <a:lnTo>
                    <a:pt x="435" y="18"/>
                  </a:lnTo>
                  <a:lnTo>
                    <a:pt x="440" y="22"/>
                  </a:lnTo>
                  <a:lnTo>
                    <a:pt x="445" y="25"/>
                  </a:lnTo>
                  <a:lnTo>
                    <a:pt x="451" y="29"/>
                  </a:lnTo>
                  <a:lnTo>
                    <a:pt x="456" y="34"/>
                  </a:lnTo>
                  <a:lnTo>
                    <a:pt x="461" y="39"/>
                  </a:lnTo>
                  <a:lnTo>
                    <a:pt x="466" y="44"/>
                  </a:lnTo>
                  <a:lnTo>
                    <a:pt x="470" y="49"/>
                  </a:lnTo>
                  <a:lnTo>
                    <a:pt x="475" y="54"/>
                  </a:lnTo>
                  <a:lnTo>
                    <a:pt x="487" y="40"/>
                  </a:lnTo>
                  <a:lnTo>
                    <a:pt x="497" y="40"/>
                  </a:lnTo>
                  <a:lnTo>
                    <a:pt x="508" y="40"/>
                  </a:lnTo>
                  <a:lnTo>
                    <a:pt x="518" y="40"/>
                  </a:lnTo>
                  <a:lnTo>
                    <a:pt x="528" y="40"/>
                  </a:lnTo>
                  <a:lnTo>
                    <a:pt x="539" y="40"/>
                  </a:lnTo>
                  <a:lnTo>
                    <a:pt x="549" y="40"/>
                  </a:lnTo>
                  <a:lnTo>
                    <a:pt x="560" y="40"/>
                  </a:lnTo>
                  <a:lnTo>
                    <a:pt x="570" y="40"/>
                  </a:lnTo>
                  <a:lnTo>
                    <a:pt x="581" y="40"/>
                  </a:lnTo>
                  <a:lnTo>
                    <a:pt x="591" y="40"/>
                  </a:lnTo>
                  <a:lnTo>
                    <a:pt x="602" y="40"/>
                  </a:lnTo>
                  <a:lnTo>
                    <a:pt x="612" y="40"/>
                  </a:lnTo>
                  <a:lnTo>
                    <a:pt x="613" y="41"/>
                  </a:lnTo>
                  <a:lnTo>
                    <a:pt x="613" y="42"/>
                  </a:lnTo>
                  <a:lnTo>
                    <a:pt x="613" y="43"/>
                  </a:lnTo>
                  <a:lnTo>
                    <a:pt x="614" y="44"/>
                  </a:lnTo>
                  <a:lnTo>
                    <a:pt x="614" y="45"/>
                  </a:lnTo>
                  <a:lnTo>
                    <a:pt x="615" y="45"/>
                  </a:lnTo>
                  <a:lnTo>
                    <a:pt x="615" y="46"/>
                  </a:lnTo>
                  <a:lnTo>
                    <a:pt x="616" y="47"/>
                  </a:lnTo>
                  <a:lnTo>
                    <a:pt x="616" y="48"/>
                  </a:lnTo>
                  <a:lnTo>
                    <a:pt x="617" y="49"/>
                  </a:lnTo>
                  <a:lnTo>
                    <a:pt x="617" y="50"/>
                  </a:lnTo>
                  <a:lnTo>
                    <a:pt x="618" y="51"/>
                  </a:lnTo>
                  <a:lnTo>
                    <a:pt x="619" y="49"/>
                  </a:lnTo>
                  <a:lnTo>
                    <a:pt x="621" y="48"/>
                  </a:lnTo>
                  <a:lnTo>
                    <a:pt x="623" y="46"/>
                  </a:lnTo>
                  <a:lnTo>
                    <a:pt x="624" y="45"/>
                  </a:lnTo>
                  <a:lnTo>
                    <a:pt x="626" y="43"/>
                  </a:lnTo>
                  <a:lnTo>
                    <a:pt x="628" y="42"/>
                  </a:lnTo>
                  <a:lnTo>
                    <a:pt x="630" y="41"/>
                  </a:lnTo>
                  <a:lnTo>
                    <a:pt x="631" y="40"/>
                  </a:lnTo>
                  <a:lnTo>
                    <a:pt x="633" y="38"/>
                  </a:lnTo>
                  <a:lnTo>
                    <a:pt x="635" y="37"/>
                  </a:lnTo>
                  <a:lnTo>
                    <a:pt x="637" y="36"/>
                  </a:lnTo>
                  <a:lnTo>
                    <a:pt x="639" y="35"/>
                  </a:lnTo>
                  <a:lnTo>
                    <a:pt x="640" y="34"/>
                  </a:lnTo>
                  <a:lnTo>
                    <a:pt x="641" y="33"/>
                  </a:lnTo>
                  <a:lnTo>
                    <a:pt x="641" y="32"/>
                  </a:lnTo>
                  <a:lnTo>
                    <a:pt x="642" y="31"/>
                  </a:lnTo>
                  <a:lnTo>
                    <a:pt x="643" y="30"/>
                  </a:lnTo>
                  <a:lnTo>
                    <a:pt x="643" y="29"/>
                  </a:lnTo>
                  <a:lnTo>
                    <a:pt x="643" y="28"/>
                  </a:lnTo>
                  <a:lnTo>
                    <a:pt x="644" y="27"/>
                  </a:lnTo>
                  <a:lnTo>
                    <a:pt x="645" y="26"/>
                  </a:lnTo>
                  <a:lnTo>
                    <a:pt x="646" y="25"/>
                  </a:lnTo>
                  <a:lnTo>
                    <a:pt x="650" y="25"/>
                  </a:lnTo>
                  <a:lnTo>
                    <a:pt x="655" y="25"/>
                  </a:lnTo>
                  <a:lnTo>
                    <a:pt x="659" y="25"/>
                  </a:lnTo>
                  <a:lnTo>
                    <a:pt x="664" y="25"/>
                  </a:lnTo>
                  <a:lnTo>
                    <a:pt x="668" y="25"/>
                  </a:lnTo>
                  <a:lnTo>
                    <a:pt x="673" y="25"/>
                  </a:lnTo>
                  <a:lnTo>
                    <a:pt x="677" y="25"/>
                  </a:lnTo>
                  <a:lnTo>
                    <a:pt x="682" y="25"/>
                  </a:lnTo>
                  <a:lnTo>
                    <a:pt x="686" y="25"/>
                  </a:lnTo>
                  <a:lnTo>
                    <a:pt x="691" y="25"/>
                  </a:lnTo>
                  <a:lnTo>
                    <a:pt x="696" y="25"/>
                  </a:lnTo>
                  <a:lnTo>
                    <a:pt x="700" y="25"/>
                  </a:lnTo>
                  <a:lnTo>
                    <a:pt x="701" y="26"/>
                  </a:lnTo>
                  <a:lnTo>
                    <a:pt x="701" y="27"/>
                  </a:lnTo>
                  <a:lnTo>
                    <a:pt x="701" y="28"/>
                  </a:lnTo>
                  <a:lnTo>
                    <a:pt x="702" y="29"/>
                  </a:lnTo>
                  <a:lnTo>
                    <a:pt x="702" y="30"/>
                  </a:lnTo>
                  <a:lnTo>
                    <a:pt x="703" y="31"/>
                  </a:lnTo>
                  <a:lnTo>
                    <a:pt x="703" y="32"/>
                  </a:lnTo>
                  <a:lnTo>
                    <a:pt x="704" y="33"/>
                  </a:lnTo>
                  <a:lnTo>
                    <a:pt x="704" y="34"/>
                  </a:lnTo>
                  <a:lnTo>
                    <a:pt x="704" y="35"/>
                  </a:lnTo>
                  <a:lnTo>
                    <a:pt x="705" y="36"/>
                  </a:lnTo>
                  <a:lnTo>
                    <a:pt x="709" y="36"/>
                  </a:lnTo>
                  <a:lnTo>
                    <a:pt x="713" y="37"/>
                  </a:lnTo>
                  <a:lnTo>
                    <a:pt x="717" y="38"/>
                  </a:lnTo>
                  <a:lnTo>
                    <a:pt x="721" y="40"/>
                  </a:lnTo>
                  <a:lnTo>
                    <a:pt x="725" y="42"/>
                  </a:lnTo>
                  <a:lnTo>
                    <a:pt x="729" y="45"/>
                  </a:lnTo>
                  <a:lnTo>
                    <a:pt x="732" y="48"/>
                  </a:lnTo>
                  <a:lnTo>
                    <a:pt x="736" y="52"/>
                  </a:lnTo>
                  <a:lnTo>
                    <a:pt x="739" y="56"/>
                  </a:lnTo>
                  <a:lnTo>
                    <a:pt x="741" y="60"/>
                  </a:lnTo>
                  <a:lnTo>
                    <a:pt x="744" y="65"/>
                  </a:lnTo>
                  <a:lnTo>
                    <a:pt x="746" y="69"/>
                  </a:lnTo>
                  <a:lnTo>
                    <a:pt x="745" y="70"/>
                  </a:lnTo>
                  <a:lnTo>
                    <a:pt x="745" y="71"/>
                  </a:lnTo>
                  <a:lnTo>
                    <a:pt x="745" y="72"/>
                  </a:lnTo>
                  <a:lnTo>
                    <a:pt x="745" y="73"/>
                  </a:lnTo>
                  <a:lnTo>
                    <a:pt x="745" y="74"/>
                  </a:lnTo>
                  <a:lnTo>
                    <a:pt x="745" y="75"/>
                  </a:lnTo>
                  <a:lnTo>
                    <a:pt x="745" y="76"/>
                  </a:lnTo>
                  <a:lnTo>
                    <a:pt x="745" y="77"/>
                  </a:lnTo>
                  <a:lnTo>
                    <a:pt x="745" y="78"/>
                  </a:lnTo>
                  <a:lnTo>
                    <a:pt x="745" y="79"/>
                  </a:lnTo>
                  <a:lnTo>
                    <a:pt x="745" y="80"/>
                  </a:lnTo>
                  <a:lnTo>
                    <a:pt x="746" y="80"/>
                  </a:lnTo>
                  <a:lnTo>
                    <a:pt x="683" y="80"/>
                  </a:lnTo>
                  <a:lnTo>
                    <a:pt x="621" y="80"/>
                  </a:lnTo>
                  <a:lnTo>
                    <a:pt x="559" y="80"/>
                  </a:lnTo>
                  <a:lnTo>
                    <a:pt x="497" y="80"/>
                  </a:lnTo>
                  <a:lnTo>
                    <a:pt x="435" y="80"/>
                  </a:lnTo>
                  <a:lnTo>
                    <a:pt x="373" y="80"/>
                  </a:lnTo>
                  <a:lnTo>
                    <a:pt x="311" y="80"/>
                  </a:lnTo>
                  <a:lnTo>
                    <a:pt x="248" y="80"/>
                  </a:lnTo>
                  <a:lnTo>
                    <a:pt x="186" y="79"/>
                  </a:lnTo>
                  <a:lnTo>
                    <a:pt x="124" y="79"/>
                  </a:lnTo>
                  <a:lnTo>
                    <a:pt x="62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7843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5D1D5"/>
            </a:gs>
            <a:gs pos="100000">
              <a:srgbClr val="9D9A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 txBox="1">
            <a:spLocks noChangeArrowheads="1"/>
          </p:cNvSpPr>
          <p:nvPr/>
        </p:nvSpPr>
        <p:spPr bwMode="auto">
          <a:xfrm>
            <a:off x="0" y="-66131"/>
            <a:ext cx="9237599" cy="55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ctr">
              <a:lnSpc>
                <a:spcPts val="1900"/>
              </a:lnSpc>
              <a:defRPr b="1"/>
            </a:lvl1pPr>
          </a:lstStyle>
          <a:p>
            <a:pPr algn="l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улучшению качества апробируемых НРС Роснедра геолого-картографической продукции и оптимизации процесса апробации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109" y="494525"/>
            <a:ext cx="8985380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Подготовка к совещанию в апреле 2019 г актуализированных  версий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Метолических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руководств по подготовке к изданию ГК-200/2 и ГК-1000/3 и Единых требований к ЦМ 200-1000   - </a:t>
            </a:r>
            <a:r>
              <a:rPr lang="ru-RU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РЕАЛИЗОВАНО</a:t>
            </a:r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Продолжение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  по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Формированию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действующей информационной системы учета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4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http://slegends.vsegei.ru</a:t>
            </a:r>
            <a:r>
              <a:rPr lang="en-US" sz="1400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их актуализированных версий с постоянным мониторингом по поступающим практически с каждым рассмотренным НРС комплектом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Госгеолкарты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дополнений к СЛ; с организацией системы хранения и использования СЛ исполнителями работ как по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Госгеолкартам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так и по другим объектам. Следует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подчеркнуть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высокую востребованность материалов серийных легенд исполнителями работ различных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объектов  -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включено  в план тематических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ВСЕГЕИ </a:t>
            </a:r>
          </a:p>
          <a:p>
            <a:pPr algn="just" defTabSz="457200" fontAlgn="auto">
              <a:spcBef>
                <a:spcPts val="0"/>
              </a:spcBef>
              <a:spcAft>
                <a:spcPts val="30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Увеличение объемов современных петрохимических, геохимических и изотопно-геохронологических исследований при проектировании работ –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реализуется в проектах начинаемых ВСЕГЕИ в 2019 г.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457200" fontAlgn="auto">
              <a:spcBef>
                <a:spcPts val="0"/>
              </a:spcBef>
              <a:spcAft>
                <a:spcPts val="30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Крайне важно переходить к составлению современных ГФО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ГХО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этапе по оценке изученности на основе проведения КАГС-50 и полевых работ по ОГХО-200.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Переобработка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материалов ретроспективных данных для составления ГХО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трудозатратна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не дает существенного эффекта и чрезмерно формализована. При использовании ретроспективных данных необходимо в каждом конкретном случае конкретизировать задачи и итоговые карты ГХО в зависимости от геологического строения и обнаженности. Старые ГФО оставленные в отрыве от ГДП практически не используются исполнителями. Итоговые материалы геолого-геофизической интерпретации должны составляться на этапе ГДП совместно с исполнителями-геологами –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готовится вариант Методических рекомендаций по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геофизическому обеспечению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ГСР-200 </a:t>
            </a:r>
          </a:p>
          <a:p>
            <a:pPr algn="just" defTabSz="457200" fontAlgn="auto">
              <a:spcBef>
                <a:spcPts val="0"/>
              </a:spcBef>
              <a:spcAft>
                <a:spcPts val="30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Негативно на качество влияют: </a:t>
            </a:r>
          </a:p>
          <a:p>
            <a:pPr marL="171450" indent="-171450" algn="just" defTabSz="457200" fontAlgn="auto"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позднее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поступлением подготовленных комплектов к научным редакторам и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следствие недостаток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времени на внесения корректив в комплекты по замечаниям научных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редакторов (почти у всех исполнителей); </a:t>
            </a:r>
          </a:p>
          <a:p>
            <a:pPr marL="171450" indent="-171450" algn="just" defTabSz="457200" fontAlgn="auto"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смена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исполнителей и редакторов в процессе работ по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объектам (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СевЗапПГО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ДВ ПГО, СВ ПГО); </a:t>
            </a:r>
          </a:p>
          <a:p>
            <a:pPr marL="171450" indent="-171450" algn="just" defTabSz="457200" fontAlgn="auto"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совмещение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ряде случаев в одном лице обязанностей ответственного исполнителя и редактора; 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 defTabSz="457200" fontAlgn="auto"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назначение научных редакторов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Госгеолкарт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этапе завершения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 по подготовке к изданию,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не при их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постановке;</a:t>
            </a:r>
          </a:p>
          <a:p>
            <a:pPr marL="171450" indent="-171450" algn="just" defTabSz="457200" fontAlgn="auto"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ru-RU" sz="1200" strike="sngStrike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фактическое отсутствие научных редакторов серийных легенд  (ГК-200: </a:t>
            </a:r>
            <a:r>
              <a:rPr lang="ru-RU" sz="1200" strike="sngStrike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Учуро</a:t>
            </a:r>
            <a:r>
              <a:rPr lang="ru-RU" sz="1200" strike="sngStrike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-Майская, </a:t>
            </a:r>
            <a:r>
              <a:rPr lang="ru-RU" sz="1200" strike="sngStrike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Джугжурская</a:t>
            </a:r>
            <a:r>
              <a:rPr lang="ru-RU" sz="1200" strike="sngStrike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strike="sngStrike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Тугурская</a:t>
            </a:r>
            <a:r>
              <a:rPr lang="ru-RU" sz="1200" strike="sngStrike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strike="sngStrike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Бурениская</a:t>
            </a:r>
            <a:r>
              <a:rPr lang="ru-RU" sz="1200" strike="sngStrike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Сахалинская, Курильская, </a:t>
            </a:r>
            <a:r>
              <a:rPr lang="ru-RU" sz="1200" strike="sngStrike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Ханкайская</a:t>
            </a:r>
            <a:r>
              <a:rPr lang="ru-RU" sz="1200" strike="sngStrike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Николаевская, ГК-1000: Дальневосточная и др.)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назначены</a:t>
            </a:r>
          </a:p>
          <a:p>
            <a:pPr algn="just" defTabSz="4572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Состояние со сроками поступления материалов в НРС существенно улучшилось, за счет обозначения их в ТЗ (положительные примеры – Урал, Сибирь, Северный Кавказ, ВГУ и др.). Однако часто затягиваются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длительное время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исправления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замечаний принятых (одобренных, рекомендованных к исполнению) материалов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Госгеолкарт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4572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Отмечаются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случаи частичного учета замечаний НРС и безответственные справки руководителей предприятий исполнителей работ о внесении в материалы всех необходимых исправлений поступающих в НРС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385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5D1D5"/>
            </a:gs>
            <a:gs pos="100000">
              <a:srgbClr val="9D9A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828006"/>
              </p:ext>
            </p:extLst>
          </p:nvPr>
        </p:nvGraphicFramePr>
        <p:xfrm>
          <a:off x="286388" y="692696"/>
          <a:ext cx="8612153" cy="4771636"/>
        </p:xfrm>
        <a:graphic>
          <a:graphicData uri="http://schemas.openxmlformats.org/drawingml/2006/table">
            <a:tbl>
              <a:tblPr/>
              <a:tblGrid>
                <a:gridCol w="275994"/>
                <a:gridCol w="1395082"/>
                <a:gridCol w="2173135"/>
                <a:gridCol w="683648"/>
                <a:gridCol w="1983458"/>
                <a:gridCol w="2100836"/>
              </a:tblGrid>
              <a:tr h="361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пп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материалов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(Отв. исполнитель)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Завершение работ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 рассмотрения в НРС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1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Госгеолкарта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1000/3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6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ФГБУ «ВСЕГЕИ»,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ГУП «Сахагеоинформ»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Лист 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-55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р.Мома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Отв.исп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Маланин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Ю.А.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Научн.редактор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-Шпикерман В.И.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 г.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Рассмотрен 05.06.18,  возвращен  на доработку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(Протокол № 39)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Комплект на повторное рассмотрение не поступал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168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Госгеолкарта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200/2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6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Геокарта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-Пермь)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Лист 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О-40-ХХ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(Усть-Кишерть)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Отв.исп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Снитко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Г.П.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Научн.редактор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-Водолазская В.П.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 г.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Рассмотрен 10.04.18, возвращен на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доработку (Протокол № 19),</a:t>
                      </a: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повторно рассмотрен 22.04.19, 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возвращен на доработку</a:t>
                      </a:r>
                      <a:endParaRPr lang="ru-RU" sz="10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Геокарта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-Пермь)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Лист 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О-40-ХХ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(Кын)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Отв.исп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Снитко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Г.П.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Научн.редактор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-Водолазская В.П.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 г.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Рассмотрен 10.04.18, возвращен на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доработку (Протокол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19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повторно рассмотрен 22.04.19, 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возвращен на доработку</a:t>
                      </a:r>
                      <a:endParaRPr lang="ru-RU" sz="10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 Дальневосточное ПГО»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Лист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-54-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VII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Перетычиха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-53-Х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Сухопадная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Отв.исп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.-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А.А.Сясько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Научн.редактор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С.В.Коваленко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г.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Рассмотрены Бюро НРС 25.12.2018, возвращены на доработку (Протокол № 63)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Комплект на  повторное рассмотрение не поступил</a:t>
                      </a: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Янгеология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Листы 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-53-ХХ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,ХХ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р.Джанкы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Отв.исп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Радулевич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Я.А.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Научн.редактор-Маланин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Ю.А.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 г.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Возвращен на доработку без рассмотрения</a:t>
                      </a: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Комплект на  рассмотрение не поступал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ГГК «МИРЕКО»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Листы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Р-40-Х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Р-40-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,Х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р.Тельпоз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г.Кожымис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Отв.исп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–Жарков В.А.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Научн.редактор-Водолазская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В.П.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 </a:t>
                      </a: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Рассмотрены 26.04.13, возвращены на доработку (Протоколы № 13-1, 13-2)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Комплекты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повторное рассмотрение не поступали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ЗАО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Поляргео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Листы 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-41-ХХ,ХХ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Амдерма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Отв.исп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–Зархидзе Д.В.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Научн.редактор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-Жданов А.В.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Рассмотрены 21.03.17, возвращены на доработку (Протокол № 18)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Комплект на повторное рассмотрение не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поступал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7" marR="51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1382" y="260648"/>
            <a:ext cx="8780106" cy="28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Должники  НРС на 1.01.2019 г.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итогам рассмотрения листов  ГК-1000/3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ГК-200/2 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63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Ris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03263"/>
            <a:ext cx="8568952" cy="615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85787"/>
          </a:xfrm>
          <a:prstGeom prst="rect">
            <a:avLst/>
          </a:prstGeom>
          <a:solidFill>
            <a:srgbClr val="FF9E01">
              <a:alpha val="42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lvl="0" algn="ctr" eaLnBrk="1" hangingPunct="1">
              <a:defRPr sz="1600" b="1">
                <a:solidFill>
                  <a:srgbClr val="333333"/>
                </a:solidFill>
                <a:latin typeface="+mn-lt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altLang="ru-RU" sz="1400" dirty="0"/>
              <a:t>СЕРИЙНАЯ ЛЕГЕНДА – ОСНОВА ВЗАИМОУВЯЗКИ КАРТОГРАФИРУЕМЫХ ПОДРАЗДЕЛЕНИЙ </a:t>
            </a:r>
          </a:p>
        </p:txBody>
      </p:sp>
      <p:sp>
        <p:nvSpPr>
          <p:cNvPr id="57347" name="Rectangle 5"/>
          <p:cNvSpPr>
            <a:spLocks noChangeArrowheads="1"/>
          </p:cNvSpPr>
          <p:nvPr/>
        </p:nvSpPr>
        <p:spPr bwMode="auto">
          <a:xfrm>
            <a:off x="2627784" y="447287"/>
            <a:ext cx="3488712" cy="27699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/>
              <a:t>Основные компоненты серийной легенды </a:t>
            </a:r>
          </a:p>
        </p:txBody>
      </p:sp>
    </p:spTree>
    <p:extLst>
      <p:ext uri="{BB962C8B-B14F-4D97-AF65-F5344CB8AC3E}">
        <p14:creationId xmlns:p14="http://schemas.microsoft.com/office/powerpoint/2010/main" val="374185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5D1D5"/>
            </a:gs>
            <a:gs pos="100000">
              <a:srgbClr val="9D9A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0725"/>
          </a:xfrm>
          <a:solidFill>
            <a:srgbClr val="F69636">
              <a:alpha val="22000"/>
            </a:srgb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ru-RU" altLang="ru-RU" sz="1600" b="1" dirty="0" smtClean="0">
                <a:solidFill>
                  <a:schemeClr val="tx1"/>
                </a:solidFill>
              </a:rPr>
              <a:t>НОРМАТИВНО-МЕТОДИЧЕСКИЕ ДОКУМЕНТЫ ПО ОБЕСПЕЧЕНИЮ ПРОВЕДЕНИЯ РАБОТ ПО ГСР-200 И ПОДГОТОВКЕ К ИЗДАНИЮ ГОСГЕОЛКАРТ-200/2 и 1000/3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614"/>
            <a:ext cx="3491880" cy="5601385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5736" y="716523"/>
            <a:ext cx="4104456" cy="27214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altLang="ru-RU" sz="1600" kern="0" dirty="0" smtClean="0">
                <a:solidFill>
                  <a:schemeClr val="tx1"/>
                </a:solidFill>
                <a:latin typeface="+mn-lt"/>
              </a:rPr>
              <a:t>Основополагающие базовые документы</a:t>
            </a:r>
          </a:p>
        </p:txBody>
      </p:sp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3491880" y="988670"/>
            <a:ext cx="2592288" cy="4033986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6084168" y="988670"/>
            <a:ext cx="2520280" cy="40339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65310" y="6033833"/>
            <a:ext cx="4959424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http://www.vsegei.ru/ru/info/stratigraphy/stratigraphic_scale/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2266" y="2348880"/>
            <a:ext cx="2209689" cy="307777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400" b="1" dirty="0"/>
              <a:t>П</a:t>
            </a:r>
            <a:r>
              <a:rPr lang="ru-RU" sz="1400" b="1" dirty="0" smtClean="0"/>
              <a:t>ереиздан в 2019 г.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914757" y="967146"/>
            <a:ext cx="745486" cy="307777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2008 г.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653" y="967146"/>
            <a:ext cx="2877315" cy="276999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Актуализируется ежегодно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175927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5D1D5"/>
            </a:gs>
            <a:gs pos="100000">
              <a:srgbClr val="9D9A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0725"/>
          </a:xfrm>
          <a:solidFill>
            <a:srgbClr val="F69636">
              <a:alpha val="22000"/>
            </a:srgb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ru-RU" altLang="ru-RU" sz="1600" b="1" dirty="0" smtClean="0">
                <a:solidFill>
                  <a:schemeClr val="tx1"/>
                </a:solidFill>
              </a:rPr>
              <a:t>НОРМАТИВНО-МЕТОДИЧЕСКИЕ ДОКУМЕНТЫ ПО ОБЕСПЕЧЕНИЮ ПРОВЕДЕНИЯ РАБОТ ПО ГСР-200 И ПОДГОТОВКЕ К ИЗДАНИЮ ГОСГЕОЛКАРТ-200/2 и 1000/3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45441" y="6154759"/>
            <a:ext cx="4112443" cy="61785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Цифровые версии документов доступны </a:t>
            </a:r>
            <a:r>
              <a:rPr lang="en-US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http://www.vsegei.ru/ru/info/normdocs/</a:t>
            </a:r>
            <a:endParaRPr kumimoji="0" lang="ru-RU" b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2566" y="772785"/>
            <a:ext cx="8964613" cy="80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altLang="ru-RU" sz="1600" kern="0" dirty="0" smtClean="0">
                <a:solidFill>
                  <a:schemeClr val="tx1"/>
                </a:solidFill>
                <a:latin typeface="+mn-lt"/>
              </a:rPr>
              <a:t>Первая группа - </a:t>
            </a:r>
            <a:r>
              <a:rPr lang="ru-RU" altLang="ru-RU" sz="1600" b="1" kern="0" dirty="0" smtClean="0">
                <a:solidFill>
                  <a:schemeClr val="tx1"/>
                </a:solidFill>
                <a:latin typeface="+mn-lt"/>
              </a:rPr>
              <a:t>ОБЯЗАТЕЛЬНЫЕ НОРМАТИВНО-МЕТОДИЧЕСКИЕ ДОКУМЕНТЫ </a:t>
            </a:r>
            <a:r>
              <a:rPr lang="ru-RU" altLang="ru-RU" sz="1600" kern="0" dirty="0" smtClean="0">
                <a:solidFill>
                  <a:schemeClr val="tx1"/>
                </a:solidFill>
                <a:latin typeface="+mn-lt"/>
              </a:rPr>
              <a:t>по обеспечению проведения работ и подготовке к изданию Госгеолкарт-200/2 и -1000/3, входящие в оценочные параметры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533504"/>
            <a:ext cx="4348458" cy="338554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Подготовлены изданы к совещанию 2015 г. </a:t>
            </a:r>
            <a:endParaRPr lang="ru-RU" sz="1600" dirty="0"/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3347" y="1871851"/>
            <a:ext cx="1681747" cy="243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83" y="1867802"/>
            <a:ext cx="1683480" cy="24364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395" y="2734285"/>
            <a:ext cx="4415306" cy="338554"/>
          </a:xfrm>
          <a:prstGeom prst="rect">
            <a:avLst/>
          </a:prstGeom>
          <a:solidFill>
            <a:srgbClr val="F69636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Актуализированы и переизданы в 2019 г.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945249" y="1539445"/>
            <a:ext cx="2576924" cy="338554"/>
          </a:xfrm>
          <a:prstGeom prst="rect">
            <a:avLst/>
          </a:prstGeom>
          <a:solidFill>
            <a:srgbClr val="F69636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ru-RU" sz="1600" dirty="0" smtClean="0"/>
              <a:t>Актуализирован в 2018 г.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9168" y="1983385"/>
            <a:ext cx="3249085" cy="44706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24661" y="6858000"/>
            <a:ext cx="1511235" cy="21174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95" y="3072839"/>
            <a:ext cx="2208002" cy="30936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397" y="3082328"/>
            <a:ext cx="2207304" cy="309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90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5D1D5"/>
            </a:gs>
            <a:gs pos="100000">
              <a:srgbClr val="9D9A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8384" y="816288"/>
            <a:ext cx="9144000" cy="686469"/>
          </a:xfrm>
        </p:spPr>
        <p:txBody>
          <a:bodyPr>
            <a:normAutofit fontScale="90000"/>
          </a:bodyPr>
          <a:lstStyle/>
          <a:p>
            <a:pPr algn="just"/>
            <a:r>
              <a:rPr lang="ru-RU" altLang="ru-RU" sz="1600" dirty="0" smtClean="0"/>
              <a:t>Вторая группа - нормативно-методические </a:t>
            </a:r>
            <a:r>
              <a:rPr lang="ru-RU" altLang="ru-RU" sz="1600" b="1" dirty="0" smtClean="0"/>
              <a:t>ДОКУМЕНТЫ РЕГЛАМЕНТИРУЮЩИЕ ЦИФРОВУЮ СТРУКТУРУ ГОСГЕОЛКАРТ</a:t>
            </a:r>
            <a:r>
              <a:rPr lang="ru-RU" altLang="ru-RU" sz="1600" dirty="0" smtClean="0"/>
              <a:t> и переход на новые инновационные технологии, в частности, на цифровое издание </a:t>
            </a:r>
            <a:r>
              <a:rPr lang="ru-RU" altLang="ru-RU" sz="1600" dirty="0" err="1" smtClean="0"/>
              <a:t>Госгеолкарт</a:t>
            </a:r>
            <a:endParaRPr lang="ru-RU" altLang="ru-RU" sz="1600" dirty="0" smtClean="0"/>
          </a:p>
        </p:txBody>
      </p:sp>
      <p:sp>
        <p:nvSpPr>
          <p:cNvPr id="922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1765300" y="64484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153AD0-A9A8-4984-9721-A663C01EC76D}" type="slidenum">
              <a:rPr lang="ru-RU" altLang="ru-RU" b="1" smtClean="0">
                <a:solidFill>
                  <a:schemeClr val="bg1"/>
                </a:solidFill>
              </a:rPr>
              <a:pPr/>
              <a:t>15</a:t>
            </a:fld>
            <a:endParaRPr lang="ru-RU" altLang="ru-RU" b="1" smtClean="0">
              <a:solidFill>
                <a:schemeClr val="bg1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326" y="2071355"/>
            <a:ext cx="1845315" cy="267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641" y="2060928"/>
            <a:ext cx="1811304" cy="268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solidFill>
            <a:srgbClr val="F69636">
              <a:alpha val="22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600" b="1" kern="0" smtClean="0">
                <a:solidFill>
                  <a:schemeClr val="tx1"/>
                </a:solidFill>
              </a:rPr>
              <a:t>НОРМАТИВНО-МЕТОДИЧЕСКИЕ ДОКУМЕНТЫ ПО ОБЕСПЕЧЕНИЮ ПРОВЕДЕНИЯ РАБОТ ПО ГСР-200 И ПОДГОТОВКЕ К ИЗДАНИЮ ГОСГЕОЛКАРТ-200/2 и 1000/3</a:t>
            </a:r>
            <a:endParaRPr lang="ru-RU" altLang="ru-RU" sz="1600" b="1" kern="0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5" y="1544282"/>
            <a:ext cx="2760094" cy="523220"/>
          </a:xfrm>
          <a:prstGeom prst="rect">
            <a:avLst/>
          </a:prstGeom>
          <a:solidFill>
            <a:srgbClr val="F69636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Актуализированы </a:t>
            </a:r>
          </a:p>
          <a:p>
            <a:pPr algn="ctr"/>
            <a:r>
              <a:rPr lang="ru-RU" sz="1400" dirty="0" smtClean="0"/>
              <a:t>и переизданы в 2019 г.</a:t>
            </a:r>
            <a:endParaRPr lang="ru-RU" sz="14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6444208" y="1402077"/>
            <a:ext cx="2483893" cy="104747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Цифровые версии документов доступны </a:t>
            </a:r>
            <a:r>
              <a:rPr kumimoji="0" lang="en-US" b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http://vsegei.ru/ru/info/</a:t>
            </a:r>
            <a:endParaRPr kumimoji="0" lang="ru-RU" b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6857" y="1615154"/>
            <a:ext cx="2609753" cy="307777"/>
          </a:xfrm>
          <a:prstGeom prst="rect">
            <a:avLst/>
          </a:prstGeom>
          <a:solidFill>
            <a:srgbClr val="FFCC99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Изданы к совещанию 2015 г. 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8384" y="5126359"/>
            <a:ext cx="9179814" cy="156966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300" dirty="0" smtClean="0"/>
              <a:t>Методические рекомендации </a:t>
            </a:r>
            <a:r>
              <a:rPr lang="ru-RU" sz="1300" dirty="0"/>
              <a:t>по составу, структуре и содержанию интерактивных материалов цифровых комплектов ГК 200/2 и ГК-1000/3 для обеспечения их представления в режиме удаленного доступа» (включая макеты карт и схем, технологии их подготовки и </a:t>
            </a:r>
            <a:r>
              <a:rPr lang="ru-RU" sz="1300" dirty="0" smtClean="0"/>
              <a:t>публикации) </a:t>
            </a:r>
          </a:p>
          <a:p>
            <a:pPr>
              <a:spcAft>
                <a:spcPts val="600"/>
              </a:spcAft>
            </a:pPr>
            <a:r>
              <a:rPr lang="ru-RU" sz="1300" dirty="0" smtClean="0"/>
              <a:t>Технология </a:t>
            </a:r>
            <a:r>
              <a:rPr lang="ru-RU" sz="1300" dirty="0"/>
              <a:t>создания централизованного интегрированного массива первичных геологических данных ГК-200/2 и ГК-1000/3, актуализированная методика и технология создания полистных баз первичной геологической информации Госгеолкарты-200/2, 1000/3 на основе отечественного и свободно распространяемого программного </a:t>
            </a:r>
            <a:r>
              <a:rPr lang="ru-RU" sz="1300" dirty="0" smtClean="0"/>
              <a:t>обеспечения</a:t>
            </a:r>
            <a:endParaRPr lang="ru-RU" sz="13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5" y="4787805"/>
            <a:ext cx="8615516" cy="307777"/>
          </a:xfrm>
          <a:prstGeom prst="rect">
            <a:avLst/>
          </a:prstGeom>
          <a:solidFill>
            <a:srgbClr val="FFCC99">
              <a:alpha val="7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Разрабатываются в составе тематических работ ВСЕГЕИ   в 2017-2019 гг. 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2067502"/>
            <a:ext cx="1912114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58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5D1D5"/>
            </a:gs>
            <a:gs pos="100000">
              <a:srgbClr val="9D9A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66857"/>
            <a:ext cx="9144000" cy="1143000"/>
          </a:xfrm>
        </p:spPr>
        <p:txBody>
          <a:bodyPr/>
          <a:lstStyle/>
          <a:p>
            <a:pPr algn="just"/>
            <a:r>
              <a:rPr lang="ru-RU" altLang="ru-RU" sz="1400" dirty="0" smtClean="0"/>
              <a:t>Третья группа - </a:t>
            </a:r>
            <a:r>
              <a:rPr lang="ru-RU" altLang="ru-RU" sz="1400" b="1" dirty="0" smtClean="0"/>
              <a:t>ПОСОБИЯ ПО ТЕХНОЛОГИЯМ </a:t>
            </a:r>
            <a:r>
              <a:rPr lang="ru-RU" altLang="ru-RU" sz="1400" dirty="0" smtClean="0"/>
              <a:t>выполнения отдельных видов картосоставительских, камеральных и полевых работ, которые нацелены на обучение, прежде всего, молодых геологов и специалистов-картографов</a:t>
            </a:r>
          </a:p>
        </p:txBody>
      </p:sp>
      <p:sp>
        <p:nvSpPr>
          <p:cNvPr id="1024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1765300" y="65246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1DD2614-998F-4003-9FED-52BD5EF19DAA}" type="slidenum">
              <a:rPr lang="ru-RU" altLang="ru-RU" b="1" smtClean="0">
                <a:solidFill>
                  <a:schemeClr val="bg1"/>
                </a:solidFill>
              </a:rPr>
              <a:pPr/>
              <a:t>16</a:t>
            </a:fld>
            <a:endParaRPr lang="ru-RU" altLang="ru-RU" b="1" smtClean="0">
              <a:solidFill>
                <a:schemeClr val="bg1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18191"/>
            <a:ext cx="2542809" cy="3597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4424"/>
            <a:ext cx="2483768" cy="351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10515"/>
            <a:ext cx="9144000" cy="720725"/>
          </a:xfrm>
          <a:prstGeom prst="rect">
            <a:avLst/>
          </a:prstGeom>
          <a:solidFill>
            <a:srgbClr val="F69636">
              <a:alpha val="22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600" b="1" kern="0" dirty="0" smtClean="0">
                <a:solidFill>
                  <a:schemeClr val="tx1"/>
                </a:solidFill>
              </a:rPr>
              <a:t>НОРМАТИВНО-МЕТОДИЧЕСКИЕ ДОКУМЕНТЫ ПО ОБЕСПЕЧЕНИЮ ПРОВЕДЕНИЯ РАБОТ ПО ГСР-200 И ПОДГОТОВКЕ К ИЗДАНИЮ ГОСГЕОЛКАРТ-200/2 и 1000/3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6135" y="1279310"/>
            <a:ext cx="2219775" cy="338554"/>
          </a:xfrm>
          <a:prstGeom prst="rect">
            <a:avLst/>
          </a:prstGeom>
          <a:solidFill>
            <a:srgbClr val="FF9E01">
              <a:alpha val="71000"/>
            </a:srgbClr>
          </a:solidFill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Переизданы в 2019 г.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574859"/>
            <a:ext cx="2923557" cy="307777"/>
          </a:xfrm>
          <a:prstGeom prst="rect">
            <a:avLst/>
          </a:prstGeom>
          <a:solidFill>
            <a:srgbClr val="FFCC99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Подготовлены и изданы в 2015 г.</a:t>
            </a:r>
            <a:endParaRPr lang="ru-RU" sz="14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92808" y="5715271"/>
            <a:ext cx="4356802" cy="104747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Цифровые версии документов доступны </a:t>
            </a:r>
            <a:r>
              <a:rPr lang="en-US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http://www.vsegei.ru/ru/info/normdocs/</a:t>
            </a:r>
            <a:endParaRPr kumimoji="0" lang="ru-RU" b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976" y="1617864"/>
            <a:ext cx="3838270" cy="518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5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5D1D5"/>
            </a:gs>
            <a:gs pos="100000">
              <a:srgbClr val="9D9A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2" y="1356733"/>
            <a:ext cx="7655272" cy="5176740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0225"/>
            <a:ext cx="9144000" cy="615345"/>
          </a:xfrm>
        </p:spPr>
        <p:txBody>
          <a:bodyPr/>
          <a:lstStyle/>
          <a:p>
            <a:pPr algn="l"/>
            <a:r>
              <a:rPr lang="ru-RU" altLang="ru-RU" sz="1400" dirty="0" smtClean="0"/>
              <a:t>Четвертая группа </a:t>
            </a:r>
            <a:r>
              <a:rPr lang="ru-RU" altLang="ru-RU" sz="1400" b="1" dirty="0" smtClean="0"/>
              <a:t>ЭЛЕКТРОННЫЕ</a:t>
            </a:r>
            <a:r>
              <a:rPr lang="ru-RU" altLang="ru-RU" sz="1400" dirty="0" smtClean="0"/>
              <a:t> </a:t>
            </a:r>
            <a:r>
              <a:rPr lang="ru-RU" altLang="ru-RU" sz="1400" b="1" dirty="0"/>
              <a:t>СЛОВАРИ, </a:t>
            </a:r>
            <a:r>
              <a:rPr lang="ru-RU" altLang="ru-RU" sz="1400" b="1" dirty="0" smtClean="0"/>
              <a:t>АТЛАСЫ, СПРАВОЧНИКИ-ОПРЕДЕЛИТЕЛИ по различным группам пород и минералов, </a:t>
            </a:r>
            <a:endParaRPr lang="ru-RU" altLang="ru-RU" sz="1400" dirty="0" smtClean="0"/>
          </a:p>
        </p:txBody>
      </p:sp>
      <p:sp>
        <p:nvSpPr>
          <p:cNvPr id="1024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1765300" y="65246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1DD2614-998F-4003-9FED-52BD5EF19DAA}" type="slidenum">
              <a:rPr lang="ru-RU" altLang="ru-RU" b="1" smtClean="0">
                <a:solidFill>
                  <a:schemeClr val="bg1"/>
                </a:solidFill>
              </a:rPr>
              <a:pPr/>
              <a:t>17</a:t>
            </a:fld>
            <a:endParaRPr lang="ru-RU" altLang="ru-RU" b="1" smtClean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10515"/>
            <a:ext cx="9144000" cy="720725"/>
          </a:xfrm>
          <a:prstGeom prst="rect">
            <a:avLst/>
          </a:prstGeom>
          <a:solidFill>
            <a:srgbClr val="F69636">
              <a:alpha val="22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600" b="1" kern="0" dirty="0" smtClean="0">
                <a:solidFill>
                  <a:schemeClr val="tx1"/>
                </a:solidFill>
              </a:rPr>
              <a:t>НОРМАТИВНО-МЕТОДИЧЕСКИЕ ДОКУМЕНТЫ ПО ОБЕСПЕЧЕНИЮ ПРОВЕДЕНИЯ РАБОТ ПО ГСР-200 И ПОДГОТОВКЕ К ИЗДАНИЮ ГОСГЕОЛКАРТ-200/2 и 1000/3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4351808" y="1137393"/>
            <a:ext cx="4823520" cy="54342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Цифровая версия: </a:t>
            </a:r>
            <a:r>
              <a:rPr lang="en-US" sz="1600" b="1" kern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http</a:t>
            </a:r>
            <a:r>
              <a:rPr lang="en-US" sz="16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://www.vsegei.ru/ru/info/el_sprav/</a:t>
            </a:r>
            <a:endParaRPr kumimoji="0" lang="ru-RU" sz="1600" b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35461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08720"/>
            <a:ext cx="6306176" cy="487686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9388" y="76200"/>
            <a:ext cx="8159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Arial" panose="020B0604020202020204" pitchFamily="34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885101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908720"/>
            <a:ext cx="903649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  </a:t>
            </a:r>
            <a:r>
              <a:rPr lang="ru-RU" sz="1400" b="1" dirty="0" smtClean="0">
                <a:solidFill>
                  <a:srgbClr val="FF0000"/>
                </a:solidFill>
              </a:rPr>
              <a:t>Геологическая </a:t>
            </a:r>
            <a:r>
              <a:rPr lang="ru-RU" sz="1400" b="1" dirty="0">
                <a:solidFill>
                  <a:srgbClr val="FF0000"/>
                </a:solidFill>
              </a:rPr>
              <a:t>экспертиза и научное редактирование конечной геолого-картографической продукции </a:t>
            </a:r>
            <a:r>
              <a:rPr lang="ru-RU" sz="1400" dirty="0"/>
              <a:t>по территории и континентальному шельфу РФ (сводных и обзорных карт геологического содержания, листов ГК-1000/3 и ГК-200/2, включая их геохимические, геофизические и дистанционные основы; серийных легенд ГК-200/2 и ГК-1000/3 и дополнений к ним; </a:t>
            </a:r>
            <a:r>
              <a:rPr lang="ru-RU" sz="1400" dirty="0">
                <a:solidFill>
                  <a:srgbClr val="FF0000"/>
                </a:solidFill>
              </a:rPr>
              <a:t>оценку качества всей этой продукции и ее соответствия нормативно-методическим документам</a:t>
            </a:r>
            <a:r>
              <a:rPr lang="ru-RU" sz="1400" dirty="0" smtClean="0">
                <a:solidFill>
                  <a:srgbClr val="FF0000"/>
                </a:solidFill>
              </a:rPr>
              <a:t>);</a:t>
            </a:r>
          </a:p>
          <a:p>
            <a:pPr algn="just"/>
            <a:r>
              <a:rPr lang="ru-RU" sz="1400" dirty="0" smtClean="0"/>
              <a:t> </a:t>
            </a:r>
            <a:endParaRPr lang="ru-RU" sz="1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  </a:t>
            </a:r>
            <a:r>
              <a:rPr lang="ru-RU" sz="1400" dirty="0" smtClean="0">
                <a:solidFill>
                  <a:srgbClr val="FF0000"/>
                </a:solidFill>
              </a:rPr>
              <a:t>Экспертная </a:t>
            </a:r>
            <a:r>
              <a:rPr lang="ru-RU" sz="1400" dirty="0">
                <a:solidFill>
                  <a:srgbClr val="FF0000"/>
                </a:solidFill>
              </a:rPr>
              <a:t>оценка методической базы </a:t>
            </a:r>
            <a:r>
              <a:rPr lang="ru-RU" sz="1400" dirty="0"/>
              <a:t>по всем видам вышеназванных работ; </a:t>
            </a:r>
            <a:endParaRPr lang="ru-RU" sz="1400" dirty="0" smtClean="0"/>
          </a:p>
          <a:p>
            <a:pPr algn="just"/>
            <a:endParaRPr lang="ru-RU" sz="1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  </a:t>
            </a:r>
            <a:r>
              <a:rPr lang="ru-RU" sz="1400" dirty="0" smtClean="0">
                <a:solidFill>
                  <a:srgbClr val="FF0000"/>
                </a:solidFill>
              </a:rPr>
              <a:t>Экспертная </a:t>
            </a:r>
            <a:r>
              <a:rPr lang="ru-RU" sz="1400" dirty="0">
                <a:solidFill>
                  <a:srgbClr val="FF0000"/>
                </a:solidFill>
              </a:rPr>
              <a:t>оценка электронного сопровождения</a:t>
            </a:r>
            <a:r>
              <a:rPr lang="ru-RU" sz="1400" dirty="0"/>
              <a:t> комплектов листов ГК-1000/3 и ГК-200/2, в </a:t>
            </a:r>
            <a:r>
              <a:rPr lang="ru-RU" sz="1400" dirty="0" err="1"/>
              <a:t>т.ч</a:t>
            </a:r>
            <a:r>
              <a:rPr lang="ru-RU" sz="1400" dirty="0"/>
              <a:t>. их цифровых моделей и баз данных</a:t>
            </a:r>
            <a:r>
              <a:rPr lang="ru-RU" sz="1400" dirty="0" smtClean="0"/>
              <a:t>;</a:t>
            </a:r>
          </a:p>
          <a:p>
            <a:pPr algn="just"/>
            <a:r>
              <a:rPr lang="ru-RU" sz="1400" dirty="0" smtClean="0"/>
              <a:t> </a:t>
            </a:r>
            <a:endParaRPr lang="ru-RU" sz="1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  </a:t>
            </a:r>
            <a:r>
              <a:rPr lang="ru-RU" sz="1400" dirty="0" smtClean="0">
                <a:solidFill>
                  <a:srgbClr val="FF0000"/>
                </a:solidFill>
              </a:rPr>
              <a:t>Апробация </a:t>
            </a:r>
            <a:r>
              <a:rPr lang="ru-RU" sz="1400" dirty="0">
                <a:solidFill>
                  <a:srgbClr val="FF0000"/>
                </a:solidFill>
              </a:rPr>
              <a:t>результатов оценки металлогенического потенциала и прогнозных ресурсов категории Р</a:t>
            </a:r>
            <a:r>
              <a:rPr lang="ru-RU" sz="1400" baseline="-25000" dirty="0">
                <a:solidFill>
                  <a:srgbClr val="FF0000"/>
                </a:solidFill>
              </a:rPr>
              <a:t>3</a:t>
            </a:r>
            <a:r>
              <a:rPr lang="ru-RU" sz="1400" dirty="0">
                <a:solidFill>
                  <a:srgbClr val="FF0000"/>
                </a:solidFill>
              </a:rPr>
              <a:t> по представленным в НРС материалам </a:t>
            </a:r>
            <a:r>
              <a:rPr lang="ru-RU" sz="1400" dirty="0" err="1">
                <a:solidFill>
                  <a:srgbClr val="FF0000"/>
                </a:solidFill>
              </a:rPr>
              <a:t>Госгеолкарт</a:t>
            </a:r>
            <a:r>
              <a:rPr lang="ru-RU" sz="1400" dirty="0">
                <a:solidFill>
                  <a:srgbClr val="FF0000"/>
                </a:solidFill>
              </a:rPr>
              <a:t> масштаба 1:200 000 и 1:1 000 000; </a:t>
            </a:r>
            <a:endParaRPr lang="ru-RU" sz="1400" dirty="0" smtClean="0">
              <a:solidFill>
                <a:srgbClr val="FF0000"/>
              </a:solidFill>
            </a:endParaRPr>
          </a:p>
          <a:p>
            <a:pPr algn="just"/>
            <a:endParaRPr lang="ru-RU" sz="1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  </a:t>
            </a:r>
            <a:r>
              <a:rPr lang="ru-RU" sz="1400" dirty="0" smtClean="0">
                <a:solidFill>
                  <a:srgbClr val="FF0000"/>
                </a:solidFill>
              </a:rPr>
              <a:t>Анализ </a:t>
            </a:r>
            <a:r>
              <a:rPr lang="ru-RU" sz="1400" dirty="0">
                <a:solidFill>
                  <a:srgbClr val="FF0000"/>
                </a:solidFill>
              </a:rPr>
              <a:t>и обобщение результатов апробации </a:t>
            </a:r>
            <a:r>
              <a:rPr lang="ru-RU" sz="1400" dirty="0"/>
              <a:t>материалов в НРС </a:t>
            </a:r>
            <a:r>
              <a:rPr lang="ru-RU" sz="1400" dirty="0" err="1"/>
              <a:t>Роснедра</a:t>
            </a:r>
            <a:r>
              <a:rPr lang="ru-RU" sz="1400" dirty="0"/>
              <a:t> с разработкой рекомендаций по улучшению качества геолого-картографической продукции по территории и континентальному шельфу РФ и ее прогнозно-поисковой эффективности с учетом отечественного опыта проведения региональных геологических исследований; </a:t>
            </a:r>
            <a:endParaRPr lang="ru-RU" sz="1400" dirty="0" smtClean="0"/>
          </a:p>
          <a:p>
            <a:pPr algn="just"/>
            <a:endParaRPr lang="ru-RU" sz="1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   </a:t>
            </a:r>
            <a:r>
              <a:rPr lang="ru-RU" sz="1400" dirty="0" smtClean="0">
                <a:solidFill>
                  <a:srgbClr val="FF0000"/>
                </a:solidFill>
              </a:rPr>
              <a:t>Мониторинг </a:t>
            </a:r>
            <a:r>
              <a:rPr lang="ru-RU" sz="1400" dirty="0">
                <a:solidFill>
                  <a:srgbClr val="FF0000"/>
                </a:solidFill>
              </a:rPr>
              <a:t>прохождения материалов в системе НРС </a:t>
            </a:r>
            <a:r>
              <a:rPr lang="ru-RU" sz="1400" dirty="0"/>
              <a:t>от их поступления до передачи в издательство ВСЕГЕИ с передачей этой информации в Управление геологических основ, науки и информатики Федерального агентства по недропользованию; </a:t>
            </a:r>
            <a:endParaRPr lang="ru-RU" sz="1400" dirty="0" smtClean="0"/>
          </a:p>
          <a:p>
            <a:pPr algn="just"/>
            <a:endParaRPr lang="ru-RU" sz="1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   </a:t>
            </a:r>
            <a:r>
              <a:rPr lang="ru-RU" sz="1400" dirty="0" smtClean="0">
                <a:solidFill>
                  <a:srgbClr val="FF0000"/>
                </a:solidFill>
              </a:rPr>
              <a:t>Научно-методическая </a:t>
            </a:r>
            <a:r>
              <a:rPr lang="ru-RU" sz="1400" dirty="0">
                <a:solidFill>
                  <a:srgbClr val="FF0000"/>
                </a:solidFill>
              </a:rPr>
              <a:t>помощь и консультации</a:t>
            </a:r>
            <a:r>
              <a:rPr lang="ru-RU" sz="1400" dirty="0"/>
              <a:t> по вопросам регионального изучения территории России, а также составления и оформления геолого-картографической продукции;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7504" y="27201"/>
            <a:ext cx="8661648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+mj-lt"/>
              </a:rPr>
              <a:t>Основные направления и функции</a:t>
            </a:r>
            <a:r>
              <a:rPr lang="ru-RU" sz="1400" dirty="0">
                <a:latin typeface="+mj-lt"/>
              </a:rPr>
              <a:t> в соответствии с </a:t>
            </a:r>
            <a:r>
              <a:rPr lang="ru-RU" sz="1400" b="1" dirty="0">
                <a:latin typeface="+mj-lt"/>
              </a:rPr>
              <a:t>Положением о Научно-редакционном совете по геологическому картированию территории Российской Федерации</a:t>
            </a:r>
            <a:r>
              <a:rPr lang="ru-RU" sz="1400" dirty="0">
                <a:latin typeface="+mj-lt"/>
              </a:rPr>
              <a:t>, утвержденным Приказом </a:t>
            </a:r>
            <a:r>
              <a:rPr lang="ru-RU" sz="1400" dirty="0" err="1">
                <a:latin typeface="+mj-lt"/>
              </a:rPr>
              <a:t>Роснедра</a:t>
            </a:r>
            <a:r>
              <a:rPr lang="ru-RU" sz="1400" dirty="0">
                <a:latin typeface="+mj-lt"/>
              </a:rPr>
              <a:t> № 433 от 01.06.2006 г. и последующими изменениями к нему</a:t>
            </a:r>
            <a:r>
              <a:rPr lang="ru-RU" sz="1400" dirty="0" smtClean="0">
                <a:latin typeface="+mj-lt"/>
              </a:rPr>
              <a:t>:</a:t>
            </a:r>
            <a:endParaRPr lang="ru-RU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3075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9144000" cy="5832648"/>
          </a:xfrm>
          <a:prstGeom prst="rect">
            <a:avLst/>
          </a:prstGeom>
        </p:spPr>
      </p:pic>
      <p:sp>
        <p:nvSpPr>
          <p:cNvPr id="5" name="Rectangle 9"/>
          <p:cNvSpPr txBox="1">
            <a:spLocks noChangeArrowheads="1"/>
          </p:cNvSpPr>
          <p:nvPr/>
        </p:nvSpPr>
        <p:spPr bwMode="auto">
          <a:xfrm>
            <a:off x="179512" y="14600"/>
            <a:ext cx="9144000" cy="5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ctr">
              <a:lnSpc>
                <a:spcPts val="1900"/>
              </a:lnSpc>
              <a:defRPr b="1"/>
            </a:lvl1pPr>
          </a:lstStyle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Действующая структура НРС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Роснедра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467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5D1D5"/>
            </a:gs>
            <a:gs pos="100000">
              <a:srgbClr val="9D9A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 txBox="1">
            <a:spLocks noChangeArrowheads="1"/>
          </p:cNvSpPr>
          <p:nvPr/>
        </p:nvSpPr>
        <p:spPr bwMode="auto">
          <a:xfrm>
            <a:off x="179512" y="14600"/>
            <a:ext cx="9144000" cy="5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ctr">
              <a:lnSpc>
                <a:spcPts val="1900"/>
              </a:lnSpc>
              <a:defRPr b="1"/>
            </a:lvl1pPr>
          </a:lstStyle>
          <a:p>
            <a:pPr algn="l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Экспертная оценка качества геолого-картографической продукции (по видам материалов) и динамика прохождения продукции в НРС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Роснедра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период с 2013 по 2018 гг.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00808"/>
            <a:ext cx="5868144" cy="4752528"/>
          </a:xfrm>
          <a:prstGeom prst="rect">
            <a:avLst/>
          </a:prstGeom>
        </p:spPr>
      </p:pic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4308537" y="620688"/>
            <a:ext cx="4835463" cy="2311739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xtLst/>
        </p:spPr>
        <p:txBody>
          <a:bodyPr/>
          <a:lstStyle>
            <a:defPPr>
              <a:defRPr lang="ru-RU"/>
            </a:defPPr>
            <a:lvl1pPr algn="ctr">
              <a:defRPr sz="1100">
                <a:solidFill>
                  <a:srgbClr val="CCFFCC"/>
                </a:solidFill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+mn-lt"/>
              </a:rPr>
              <a:t>НРС </a:t>
            </a:r>
            <a:r>
              <a:rPr lang="ru-RU" sz="1200" b="1" dirty="0" err="1" smtClean="0">
                <a:solidFill>
                  <a:prstClr val="black"/>
                </a:solidFill>
                <a:latin typeface="+mn-lt"/>
              </a:rPr>
              <a:t>Роснедра</a:t>
            </a:r>
            <a:r>
              <a:rPr lang="ru-RU" sz="1200" b="1" dirty="0" smtClean="0">
                <a:solidFill>
                  <a:prstClr val="black"/>
                </a:solidFill>
                <a:latin typeface="+mn-lt"/>
              </a:rPr>
              <a:t> рассмотрены в 2018 г.: </a:t>
            </a:r>
          </a:p>
          <a:p>
            <a:pPr marL="504000" indent="-28575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prstClr val="black"/>
                </a:solidFill>
                <a:latin typeface="+mn-lt"/>
              </a:rPr>
              <a:t>2 </a:t>
            </a:r>
            <a:r>
              <a:rPr lang="ru-RU" sz="1200" b="1" dirty="0">
                <a:solidFill>
                  <a:prstClr val="black"/>
                </a:solidFill>
                <a:latin typeface="+mn-lt"/>
              </a:rPr>
              <a:t>сводные карты геологического содержания; </a:t>
            </a:r>
            <a:endParaRPr lang="ru-RU" sz="1200" b="1" dirty="0" smtClean="0">
              <a:solidFill>
                <a:prstClr val="black"/>
              </a:solidFill>
              <a:latin typeface="+mn-lt"/>
            </a:endParaRPr>
          </a:p>
          <a:p>
            <a:pPr marL="504000" indent="-28575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prstClr val="black"/>
                </a:solidFill>
                <a:latin typeface="+mn-lt"/>
              </a:rPr>
              <a:t>15 </a:t>
            </a:r>
            <a:r>
              <a:rPr lang="ru-RU" sz="1200" b="1" dirty="0">
                <a:solidFill>
                  <a:prstClr val="black"/>
                </a:solidFill>
                <a:latin typeface="+mn-lt"/>
              </a:rPr>
              <a:t>комплектов </a:t>
            </a:r>
            <a:r>
              <a:rPr lang="ru-RU" sz="1200" b="1" dirty="0" smtClean="0">
                <a:solidFill>
                  <a:prstClr val="black"/>
                </a:solidFill>
                <a:latin typeface="+mn-lt"/>
              </a:rPr>
              <a:t>(15 н. л.) Госгеолкарты-1000/3</a:t>
            </a:r>
            <a:r>
              <a:rPr lang="ru-RU" sz="1200" b="1" dirty="0">
                <a:solidFill>
                  <a:prstClr val="black"/>
                </a:solidFill>
                <a:latin typeface="+mn-lt"/>
              </a:rPr>
              <a:t>; </a:t>
            </a:r>
            <a:endParaRPr lang="ru-RU" sz="1200" b="1" dirty="0" smtClean="0">
              <a:solidFill>
                <a:prstClr val="black"/>
              </a:solidFill>
              <a:latin typeface="+mn-lt"/>
            </a:endParaRPr>
          </a:p>
          <a:p>
            <a:pPr marL="504000" indent="-28575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prstClr val="black"/>
                </a:solidFill>
                <a:latin typeface="+mn-lt"/>
              </a:rPr>
              <a:t>10 </a:t>
            </a:r>
            <a:r>
              <a:rPr lang="ru-RU" sz="1200" b="1" dirty="0">
                <a:solidFill>
                  <a:prstClr val="black"/>
                </a:solidFill>
                <a:latin typeface="+mn-lt"/>
              </a:rPr>
              <a:t>комплектов (</a:t>
            </a:r>
            <a:r>
              <a:rPr lang="ru-RU" sz="1200" b="1" dirty="0" smtClean="0">
                <a:solidFill>
                  <a:prstClr val="black"/>
                </a:solidFill>
                <a:latin typeface="+mn-lt"/>
              </a:rPr>
              <a:t>15 н. л.) </a:t>
            </a:r>
            <a:r>
              <a:rPr lang="ru-RU" sz="1200" b="1" dirty="0">
                <a:solidFill>
                  <a:prstClr val="black"/>
                </a:solidFill>
                <a:latin typeface="+mn-lt"/>
              </a:rPr>
              <a:t>авторских вариантов </a:t>
            </a:r>
            <a:r>
              <a:rPr lang="ru-RU" sz="1200" b="1" dirty="0" smtClean="0">
                <a:solidFill>
                  <a:prstClr val="black"/>
                </a:solidFill>
                <a:latin typeface="+mn-lt"/>
              </a:rPr>
              <a:t>Госгеолкарты-1000/3</a:t>
            </a:r>
            <a:r>
              <a:rPr lang="ru-RU" sz="1200" b="1" dirty="0">
                <a:solidFill>
                  <a:prstClr val="black"/>
                </a:solidFill>
                <a:latin typeface="+mn-lt"/>
              </a:rPr>
              <a:t>; </a:t>
            </a:r>
            <a:endParaRPr lang="ru-RU" sz="1200" b="1" dirty="0" smtClean="0">
              <a:solidFill>
                <a:prstClr val="black"/>
              </a:solidFill>
              <a:latin typeface="+mn-lt"/>
            </a:endParaRPr>
          </a:p>
          <a:p>
            <a:pPr marL="504000" indent="-28575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prstClr val="black"/>
                </a:solidFill>
                <a:latin typeface="+mn-lt"/>
              </a:rPr>
              <a:t>29 </a:t>
            </a:r>
            <a:r>
              <a:rPr lang="ru-RU" sz="1200" b="1" dirty="0">
                <a:solidFill>
                  <a:prstClr val="black"/>
                </a:solidFill>
                <a:latin typeface="+mn-lt"/>
              </a:rPr>
              <a:t>комплектов (34 </a:t>
            </a:r>
            <a:r>
              <a:rPr lang="ru-RU" sz="1200" b="1" dirty="0" smtClean="0">
                <a:solidFill>
                  <a:prstClr val="black"/>
                </a:solidFill>
                <a:latin typeface="+mn-lt"/>
              </a:rPr>
              <a:t>н. л.) </a:t>
            </a:r>
            <a:r>
              <a:rPr lang="ru-RU" sz="1200" b="1" dirty="0">
                <a:solidFill>
                  <a:prstClr val="black"/>
                </a:solidFill>
                <a:latin typeface="+mn-lt"/>
              </a:rPr>
              <a:t>Госгеолкарты-200/2; </a:t>
            </a:r>
            <a:endParaRPr lang="ru-RU" sz="1200" b="1" dirty="0" smtClean="0">
              <a:solidFill>
                <a:prstClr val="black"/>
              </a:solidFill>
              <a:latin typeface="+mn-lt"/>
            </a:endParaRPr>
          </a:p>
          <a:p>
            <a:pPr marL="504000" indent="-28575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prstClr val="black"/>
                </a:solidFill>
                <a:latin typeface="+mn-lt"/>
              </a:rPr>
              <a:t>13 комплектов </a:t>
            </a:r>
            <a:r>
              <a:rPr lang="ru-RU" sz="1200" b="1" dirty="0">
                <a:solidFill>
                  <a:prstClr val="black"/>
                </a:solidFill>
                <a:latin typeface="+mn-lt"/>
              </a:rPr>
              <a:t>(19 </a:t>
            </a:r>
            <a:r>
              <a:rPr lang="ru-RU" sz="1200" b="1" dirty="0" smtClean="0">
                <a:solidFill>
                  <a:prstClr val="black"/>
                </a:solidFill>
                <a:latin typeface="+mn-lt"/>
              </a:rPr>
              <a:t>н. л.) </a:t>
            </a:r>
            <a:r>
              <a:rPr lang="ru-RU" sz="1200" b="1" dirty="0">
                <a:solidFill>
                  <a:prstClr val="black"/>
                </a:solidFill>
                <a:latin typeface="+mn-lt"/>
              </a:rPr>
              <a:t>авторских вариантов </a:t>
            </a:r>
            <a:r>
              <a:rPr lang="ru-RU" sz="1200" b="1" dirty="0" smtClean="0">
                <a:solidFill>
                  <a:prstClr val="black"/>
                </a:solidFill>
                <a:latin typeface="+mn-lt"/>
              </a:rPr>
              <a:t>Госгеолкарты-200/2; </a:t>
            </a:r>
          </a:p>
          <a:p>
            <a:pPr marL="504000" indent="-28575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prstClr val="black"/>
                </a:solidFill>
                <a:latin typeface="+mn-lt"/>
              </a:rPr>
              <a:t>3 ГФО-1000/3</a:t>
            </a:r>
            <a:r>
              <a:rPr lang="ru-RU" sz="1200" b="1" dirty="0">
                <a:solidFill>
                  <a:prstClr val="black"/>
                </a:solidFill>
                <a:latin typeface="+mn-lt"/>
              </a:rPr>
              <a:t>; </a:t>
            </a:r>
            <a:endParaRPr lang="ru-RU" sz="1200" b="1" dirty="0" smtClean="0">
              <a:solidFill>
                <a:prstClr val="black"/>
              </a:solidFill>
              <a:latin typeface="+mn-lt"/>
            </a:endParaRPr>
          </a:p>
          <a:p>
            <a:pPr marL="504000" indent="-28575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prstClr val="black"/>
                </a:solidFill>
                <a:latin typeface="+mn-lt"/>
              </a:rPr>
              <a:t>21 н. л. </a:t>
            </a:r>
            <a:r>
              <a:rPr lang="ru-RU" sz="1200" b="1" dirty="0">
                <a:solidFill>
                  <a:prstClr val="black"/>
                </a:solidFill>
                <a:latin typeface="+mn-lt"/>
              </a:rPr>
              <a:t>ГФО-200/2</a:t>
            </a:r>
            <a:r>
              <a:rPr lang="ru-RU" sz="1200" b="1" dirty="0" smtClean="0">
                <a:solidFill>
                  <a:prstClr val="black"/>
                </a:solidFill>
                <a:latin typeface="+mn-lt"/>
              </a:rPr>
              <a:t>,</a:t>
            </a:r>
          </a:p>
          <a:p>
            <a:pPr marL="504000" indent="-28575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prstClr val="black"/>
                </a:solidFill>
                <a:latin typeface="+mn-lt"/>
              </a:rPr>
              <a:t>40 н. л.  </a:t>
            </a:r>
            <a:r>
              <a:rPr lang="ru-RU" sz="1200" b="1" dirty="0">
                <a:solidFill>
                  <a:prstClr val="black"/>
                </a:solidFill>
                <a:latin typeface="+mn-lt"/>
              </a:rPr>
              <a:t>гравиметрических карт масштаба 1:200 000; </a:t>
            </a:r>
            <a:endParaRPr lang="ru-RU" sz="1200" b="1" dirty="0" smtClean="0">
              <a:solidFill>
                <a:prstClr val="black"/>
              </a:solidFill>
              <a:latin typeface="+mn-lt"/>
            </a:endParaRPr>
          </a:p>
          <a:p>
            <a:pPr marL="504000" indent="-28575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prstClr val="black"/>
                </a:solidFill>
                <a:latin typeface="+mn-lt"/>
              </a:rPr>
              <a:t>27 н. л. ГХО-200/2.</a:t>
            </a:r>
            <a:endParaRPr lang="en-US" sz="1200" b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9" name="Rectangle 9"/>
          <p:cNvSpPr txBox="1">
            <a:spLocks noChangeArrowheads="1"/>
          </p:cNvSpPr>
          <p:nvPr/>
        </p:nvSpPr>
        <p:spPr bwMode="auto">
          <a:xfrm>
            <a:off x="5686908" y="2961628"/>
            <a:ext cx="3457092" cy="982868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xtLst/>
        </p:spPr>
        <p:txBody>
          <a:bodyPr/>
          <a:lstStyle>
            <a:defPPr>
              <a:defRPr lang="ru-RU"/>
            </a:defPPr>
            <a:lvl1pPr algn="ctr">
              <a:defRPr sz="1100">
                <a:solidFill>
                  <a:srgbClr val="CCFFCC"/>
                </a:solidFill>
              </a:defRPr>
            </a:lvl1pPr>
          </a:lstStyle>
          <a:p>
            <a:pPr marL="504000" indent="-28575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prstClr val="black"/>
                </a:solidFill>
                <a:latin typeface="+mn-lt"/>
              </a:rPr>
              <a:t>12 авторских дополнений серийных легенд ГК-1000/3 </a:t>
            </a:r>
          </a:p>
          <a:p>
            <a:pPr marL="504000" indent="-28575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prstClr val="black"/>
                </a:solidFill>
                <a:latin typeface="+mn-lt"/>
              </a:rPr>
              <a:t>15 авторских дополнений серийных легенд ГК-200/2</a:t>
            </a:r>
            <a:endParaRPr lang="en-US" sz="1200" b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86908" y="3973697"/>
            <a:ext cx="3457092" cy="535423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/>
          <a:lstStyle/>
          <a:p>
            <a:pPr marL="50400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prstClr val="black"/>
                </a:solidFill>
                <a:latin typeface="+mn-lt"/>
              </a:rPr>
              <a:t>4 нормативно-методических документа.</a:t>
            </a:r>
            <a:endParaRPr lang="en-US" sz="1200" b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283586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/>
              <a:t>2</a:t>
            </a:r>
            <a:endParaRPr lang="ru-RU" sz="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59550" y="3758253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/>
              <a:t>15</a:t>
            </a:r>
            <a:endParaRPr lang="ru-RU" sz="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03648" y="4293676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/>
              <a:t>15</a:t>
            </a:r>
            <a:endParaRPr lang="ru-RU" sz="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854187" y="2276872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/>
              <a:t>34</a:t>
            </a:r>
            <a:endParaRPr lang="ru-RU" sz="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61011" y="2978254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/>
              <a:t>19</a:t>
            </a:r>
            <a:endParaRPr lang="ru-RU" sz="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173188" y="3193698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/>
              <a:t>27</a:t>
            </a:r>
            <a:endParaRPr lang="ru-RU" sz="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635896" y="4204497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/>
              <a:t>3</a:t>
            </a:r>
            <a:endParaRPr lang="ru-RU" sz="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048980" y="3053282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/>
              <a:t>21</a:t>
            </a:r>
            <a:endParaRPr lang="ru-RU" sz="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499992" y="3453062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/>
              <a:t>27</a:t>
            </a:r>
            <a:endParaRPr lang="ru-RU" sz="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977162" y="3944496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/>
              <a:t>4</a:t>
            </a:r>
            <a:endParaRPr lang="ru-RU" sz="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405596" y="4175864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/>
              <a:t>5</a:t>
            </a:r>
            <a:endParaRPr lang="ru-RU" sz="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861863" y="4822700"/>
            <a:ext cx="3277580" cy="10801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/>
          <a:lstStyle/>
          <a:p>
            <a:pPr marL="218250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+mn-lt"/>
              </a:rPr>
              <a:t>Вся информация о деятельности НРС, в том числе протоколы рассмотрения публикуются на сайте НРС </a:t>
            </a:r>
            <a:r>
              <a:rPr lang="en-US" sz="1400" b="1" dirty="0">
                <a:solidFill>
                  <a:srgbClr val="0070C0"/>
                </a:solidFill>
                <a:latin typeface="+mn-lt"/>
              </a:rPr>
              <a:t>http://www.vsegei.ru/ru/about/nrs/</a:t>
            </a:r>
          </a:p>
        </p:txBody>
      </p:sp>
    </p:spTree>
    <p:extLst>
      <p:ext uri="{BB962C8B-B14F-4D97-AF65-F5344CB8AC3E}">
        <p14:creationId xmlns:p14="http://schemas.microsoft.com/office/powerpoint/2010/main" val="2434471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5D1D5"/>
            </a:gs>
            <a:gs pos="100000">
              <a:srgbClr val="9D9A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 txBox="1">
            <a:spLocks noChangeArrowheads="1"/>
          </p:cNvSpPr>
          <p:nvPr/>
        </p:nvSpPr>
        <p:spPr bwMode="auto">
          <a:xfrm>
            <a:off x="-31220" y="0"/>
            <a:ext cx="8738553" cy="68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ctr">
              <a:lnSpc>
                <a:spcPts val="1900"/>
              </a:lnSpc>
              <a:defRPr b="1"/>
            </a:lvl1pPr>
          </a:lstStyle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Состояние прохождения подготовленных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 изданию комплектов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листов Госгеолекарт-200/1000 </a:t>
            </a:r>
          </a:p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системе НРС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период с 2010 по 2018 гг.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66384223"/>
              </p:ext>
            </p:extLst>
          </p:nvPr>
        </p:nvGraphicFramePr>
        <p:xfrm>
          <a:off x="107504" y="476672"/>
          <a:ext cx="8856984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18146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5D1D5"/>
            </a:gs>
            <a:gs pos="100000">
              <a:srgbClr val="9D9A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652"/>
            <a:ext cx="9144000" cy="5952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2160" y="3621002"/>
            <a:ext cx="1072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 err="1" smtClean="0">
                <a:solidFill>
                  <a:prstClr val="black"/>
                </a:solidFill>
                <a:latin typeface="Calibri" panose="020F0502020204030204"/>
              </a:rPr>
              <a:t>Сахагеоинформ</a:t>
            </a:r>
            <a:endParaRPr lang="ru-RU" sz="1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0766" y="2899236"/>
            <a:ext cx="1072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 err="1" smtClean="0">
                <a:solidFill>
                  <a:prstClr val="black"/>
                </a:solidFill>
                <a:latin typeface="Calibri" panose="020F0502020204030204"/>
              </a:rPr>
              <a:t>Сахагеоинформ</a:t>
            </a:r>
            <a:endParaRPr lang="ru-RU" sz="1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0" y="-44087"/>
            <a:ext cx="9144000" cy="68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ctr">
              <a:lnSpc>
                <a:spcPts val="1900"/>
              </a:lnSpc>
              <a:defRPr b="1"/>
            </a:lvl1pPr>
          </a:lstStyle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Состояние прохождения подготовленных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 изданию комплектов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листов Госгеолекарт-1000/3 </a:t>
            </a:r>
          </a:p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НРС  за 2018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гг.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67944" y="3429000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/>
              <a:t>Q-45</a:t>
            </a:r>
          </a:p>
          <a:p>
            <a:r>
              <a:rPr lang="ru-RU" sz="800" b="1" dirty="0" smtClean="0"/>
              <a:t>ВСЕГЕИ</a:t>
            </a:r>
            <a:endParaRPr lang="ru-RU" sz="800" b="1" dirty="0"/>
          </a:p>
        </p:txBody>
      </p:sp>
    </p:spTree>
    <p:extLst>
      <p:ext uri="{BB962C8B-B14F-4D97-AF65-F5344CB8AC3E}">
        <p14:creationId xmlns:p14="http://schemas.microsoft.com/office/powerpoint/2010/main" val="3388107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84" y="620688"/>
            <a:ext cx="8814822" cy="6237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1960" y="2420888"/>
            <a:ext cx="8354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/>
              <a:t>НАО </a:t>
            </a:r>
            <a:r>
              <a:rPr lang="ru-RU" sz="800" b="1" dirty="0" err="1" smtClean="0"/>
              <a:t>СибНац</a:t>
            </a:r>
            <a:endParaRPr lang="ru-RU" sz="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2924944"/>
            <a:ext cx="7168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/>
              <a:t>ООО Комп</a:t>
            </a:r>
            <a:endParaRPr lang="ru-RU" sz="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79527" y="3257020"/>
            <a:ext cx="11897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/>
              <a:t>АО </a:t>
            </a:r>
            <a:r>
              <a:rPr lang="ru-RU" sz="800" b="1" dirty="0" err="1" smtClean="0"/>
              <a:t>Геокарта</a:t>
            </a:r>
            <a:r>
              <a:rPr lang="ru-RU" sz="800" b="1" dirty="0" smtClean="0"/>
              <a:t>-Пермь</a:t>
            </a:r>
            <a:endParaRPr lang="ru-RU" sz="800" b="1" dirty="0"/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0" y="0"/>
            <a:ext cx="8738553" cy="68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ctr">
              <a:lnSpc>
                <a:spcPts val="1900"/>
              </a:lnSpc>
              <a:defRPr b="1"/>
            </a:lvl1pPr>
          </a:lstStyle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Состояние прохождения подготовленных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 изданию комплектов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листов Госгеолекарт-200/2 </a:t>
            </a:r>
          </a:p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системе НРС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за 2018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гг.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72400" y="4437112"/>
            <a:ext cx="8707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/>
              <a:t>АО «ДВ ПГО»</a:t>
            </a:r>
            <a:endParaRPr lang="ru-RU" sz="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84320" y="2186391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/>
              <a:t>АО </a:t>
            </a:r>
            <a:r>
              <a:rPr lang="ru-RU" sz="800" b="1" dirty="0" err="1" smtClean="0"/>
              <a:t>Поляргео</a:t>
            </a:r>
            <a:endParaRPr lang="ru-RU" sz="800" b="1" dirty="0" smtClean="0"/>
          </a:p>
          <a:p>
            <a:endParaRPr lang="ru-RU" sz="800" b="1" dirty="0"/>
          </a:p>
        </p:txBody>
      </p:sp>
      <p:sp>
        <p:nvSpPr>
          <p:cNvPr id="2" name="Полилиния 1"/>
          <p:cNvSpPr/>
          <p:nvPr/>
        </p:nvSpPr>
        <p:spPr>
          <a:xfrm>
            <a:off x="4084320" y="2307771"/>
            <a:ext cx="95794" cy="95795"/>
          </a:xfrm>
          <a:custGeom>
            <a:avLst/>
            <a:gdLst>
              <a:gd name="connsiteX0" fmla="*/ 0 w 95794"/>
              <a:gd name="connsiteY0" fmla="*/ 43543 h 95795"/>
              <a:gd name="connsiteX1" fmla="*/ 26126 w 95794"/>
              <a:gd name="connsiteY1" fmla="*/ 0 h 95795"/>
              <a:gd name="connsiteX2" fmla="*/ 95794 w 95794"/>
              <a:gd name="connsiteY2" fmla="*/ 34835 h 95795"/>
              <a:gd name="connsiteX3" fmla="*/ 60960 w 95794"/>
              <a:gd name="connsiteY3" fmla="*/ 95795 h 95795"/>
              <a:gd name="connsiteX4" fmla="*/ 0 w 95794"/>
              <a:gd name="connsiteY4" fmla="*/ 43543 h 9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94" h="95795">
                <a:moveTo>
                  <a:pt x="0" y="43543"/>
                </a:moveTo>
                <a:lnTo>
                  <a:pt x="26126" y="0"/>
                </a:lnTo>
                <a:lnTo>
                  <a:pt x="95794" y="34835"/>
                </a:lnTo>
                <a:lnTo>
                  <a:pt x="60960" y="95795"/>
                </a:lnTo>
                <a:lnTo>
                  <a:pt x="0" y="43543"/>
                </a:lnTo>
                <a:close/>
              </a:path>
            </a:pathLst>
          </a:cu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177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5D1D5"/>
            </a:gs>
            <a:gs pos="100000">
              <a:srgbClr val="9D9A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229" y="-32968"/>
            <a:ext cx="8725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atin typeface="Calibri" panose="020F0502020204030204"/>
              </a:rPr>
              <a:t>Типовые ошибки подготовки комплектов ГК-200/2 и ГК-1000/3</a:t>
            </a:r>
            <a:endParaRPr lang="ru-RU" b="1" dirty="0"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538" y="230041"/>
            <a:ext cx="8584401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Низкое качество прогнозно-</a:t>
            </a:r>
            <a:r>
              <a:rPr lang="ru-RU" sz="1600" b="1" dirty="0" err="1" smtClean="0">
                <a:solidFill>
                  <a:prstClr val="black"/>
                </a:solidFill>
                <a:latin typeface="Calibri" panose="020F0502020204030204"/>
              </a:rPr>
              <a:t>минерагенического</a:t>
            </a: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 блока многих комплектов</a:t>
            </a:r>
            <a:r>
              <a:rPr lang="ru-RU" sz="1600" b="1" dirty="0">
                <a:solidFill>
                  <a:prstClr val="black"/>
                </a:solidFill>
                <a:latin typeface="Calibri" panose="020F0502020204030204"/>
              </a:rPr>
              <a:t>:</a:t>
            </a: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anose="020F0502020204030204"/>
              </a:rPr>
              <a:t>       -  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отсутствие или неполные сведения на схемах прогноза и в приложениях о  запасах и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         локализованных прогнозных ресурсах категорий 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P1 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и Р2, выявленных в предшествующие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          стадии работ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         -  отсутствие в записках описания счетов прогнозных ресурсов Р3, выявленных в ходе работ и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         характеристик объектов аналогов взятых за эталон,  ошибки в выборе эталона;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        - недостаточная характеристика типовых объектов листов характеризующих главные рудные формации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           и как следствие ошибки в интерпретации генетических типов </a:t>
            </a: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и рудных 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формаций проявлений,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           а иногда и месторождений;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        -  игнорирование генетических типов россыпных месторождений;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         - неверная последовательность построения главы «Закономерности и прогноз»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         -  слабая обоснованность выделения перспективных площадей при составлении паспортов, увлечение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            формальными расчетами основанными на площадной удельной </a:t>
            </a:r>
            <a:r>
              <a:rPr lang="ru-RU" sz="1400" dirty="0" err="1" smtClean="0">
                <a:solidFill>
                  <a:prstClr val="black"/>
                </a:solidFill>
                <a:latin typeface="Calibri" panose="020F0502020204030204"/>
              </a:rPr>
              <a:t>псевдопродуктивности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         -  неполные или незаполненные блоки по </a:t>
            </a:r>
            <a:r>
              <a:rPr lang="ru-RU" sz="1400" dirty="0" err="1" smtClean="0">
                <a:solidFill>
                  <a:prstClr val="black"/>
                </a:solidFill>
                <a:latin typeface="Calibri" panose="020F0502020204030204"/>
              </a:rPr>
              <a:t>полезныи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 ископаемым в составе БД;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         - неполнота показа </a:t>
            </a:r>
            <a:r>
              <a:rPr lang="ru-RU" sz="1400" dirty="0" err="1" smtClean="0">
                <a:solidFill>
                  <a:prstClr val="black"/>
                </a:solidFill>
                <a:latin typeface="Calibri" panose="020F0502020204030204"/>
              </a:rPr>
              <a:t>металлотектов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 и неверная их интерпретация;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         - игнорирование прогнозной составляющей на углеводороды в большинстве листов ГК-200/2,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           попадающих частями  нефтегазоносные области , недостаточная характеристика НГК или ее отсутствие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4817" y="3961832"/>
            <a:ext cx="7371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</a:pP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Неполная увязка с ранее принятыми листами без достаточных оснований</a:t>
            </a:r>
            <a:r>
              <a:rPr lang="ru-RU" dirty="0" smtClean="0">
                <a:solidFill>
                  <a:prstClr val="black"/>
                </a:solidFill>
                <a:latin typeface="Calibri" panose="020F0502020204030204"/>
              </a:rPr>
              <a:t>    </a:t>
            </a:r>
            <a:endParaRPr lang="ru-RU" sz="140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817" y="4331164"/>
            <a:ext cx="85517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</a:pP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Игнорирование большинством исполнителей (за исключением МАГЭ, </a:t>
            </a:r>
            <a:r>
              <a:rPr lang="ru-RU" sz="1600" b="1" dirty="0" err="1" smtClean="0">
                <a:solidFill>
                  <a:prstClr val="black"/>
                </a:solidFill>
                <a:latin typeface="Calibri" panose="020F0502020204030204"/>
              </a:rPr>
              <a:t>Южморгеологии</a:t>
            </a: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 и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err="1" smtClean="0">
                <a:solidFill>
                  <a:prstClr val="black"/>
                </a:solidFill>
                <a:latin typeface="Calibri" panose="020F0502020204030204"/>
              </a:rPr>
              <a:t>ВНИИОкеан</a:t>
            </a: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 геологии) как на ГК-200/2, так и ГК-1000/3  </a:t>
            </a:r>
            <a:r>
              <a:rPr lang="ru-RU" sz="1600" b="1" dirty="0" err="1" smtClean="0">
                <a:solidFill>
                  <a:prstClr val="black"/>
                </a:solidFill>
                <a:latin typeface="Calibri" panose="020F0502020204030204"/>
              </a:rPr>
              <a:t>сейсмостратиграфии</a:t>
            </a: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 акваторий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и плитной части платформ.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4. Игнорирование изменений Общей стратиграфической шкалы (хотя она постоянно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обновляется на сайте ВСЕГЕИ)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5. Крайне недостаточное использование современных петрохимических и геохимических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данных для характеристики магматических комплексов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6. Игнорирование современных изотопно-геохронологических данных, в </a:t>
            </a:r>
            <a:r>
              <a:rPr lang="ru-RU" sz="1600" b="1" dirty="0" err="1" smtClean="0">
                <a:solidFill>
                  <a:prstClr val="black"/>
                </a:solidFill>
                <a:latin typeface="Calibri" panose="020F0502020204030204"/>
              </a:rPr>
              <a:t>т.ч</a:t>
            </a: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. полученных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самими авторами</a:t>
            </a:r>
            <a:endParaRPr lang="ru-RU" sz="140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30635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5D1D5"/>
            </a:gs>
            <a:gs pos="100000">
              <a:srgbClr val="9D9A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464" y="114819"/>
            <a:ext cx="8725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atin typeface="Calibri" panose="020F0502020204030204"/>
              </a:rPr>
              <a:t>Типовые ошибки подготовки комплектов ГК-200/2 и ГК-1000/3</a:t>
            </a:r>
            <a:endParaRPr lang="ru-RU" b="1" dirty="0"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25" y="472191"/>
            <a:ext cx="90865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7. Полный произвол при составлении тектонических схем и интерпретации  истории развития,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выделения </a:t>
            </a:r>
            <a:r>
              <a:rPr lang="ru-RU" sz="1600" b="1" dirty="0" err="1" smtClean="0">
                <a:solidFill>
                  <a:prstClr val="black"/>
                </a:solidFill>
                <a:latin typeface="Calibri" panose="020F0502020204030204"/>
              </a:rPr>
              <a:t>тектоно</a:t>
            </a: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-магматических этапов ввиду отсутствия какой либо общепринятой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сводной тектонической карты территории РФ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8. Игнорирование аномалий магнитного и гравитационного полей при построении разрезов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и схем геолого-геофизической интерпретации ГФО;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9. Составление схем </a:t>
            </a:r>
            <a:r>
              <a:rPr lang="ru-RU" sz="1600" b="1" dirty="0">
                <a:solidFill>
                  <a:prstClr val="black"/>
                </a:solidFill>
                <a:latin typeface="Calibri" panose="020F0502020204030204"/>
              </a:rPr>
              <a:t>геолого-геофизической интерпретации </a:t>
            </a: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ГФО без участия исполнителей геологов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10. Отсутствие подготовленных ЦМ </a:t>
            </a:r>
            <a:r>
              <a:rPr lang="ru-RU" sz="1600" b="1" dirty="0" err="1" smtClean="0">
                <a:solidFill>
                  <a:prstClr val="black"/>
                </a:solidFill>
                <a:latin typeface="Calibri" panose="020F0502020204030204"/>
              </a:rPr>
              <a:t>зарамочных</a:t>
            </a: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 схем аномального и гравитационного полей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м-ба 1:500 0000 в ГФО и материалах КАГС-50; В итоге исполнители или их берут непонятно откуда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 или пытаются дать неразгруженными или неверно разгружают.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11. На КЧО на половине листов </a:t>
            </a:r>
            <a:r>
              <a:rPr lang="ru-RU" sz="1600" b="1" dirty="0" err="1" smtClean="0">
                <a:solidFill>
                  <a:prstClr val="black"/>
                </a:solidFill>
                <a:latin typeface="Calibri" panose="020F0502020204030204"/>
              </a:rPr>
              <a:t>неучет</a:t>
            </a: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 изменений объема четвертичной системы (</a:t>
            </a:r>
            <a:r>
              <a:rPr lang="ru-RU" sz="1200" b="1" dirty="0"/>
              <a:t>до </a:t>
            </a:r>
            <a:r>
              <a:rPr lang="ru-RU" sz="1200" b="1" dirty="0" smtClean="0"/>
              <a:t>2012 г она была на уровне - </a:t>
            </a:r>
            <a:r>
              <a:rPr lang="ru-RU" sz="1200" b="1" dirty="0"/>
              <a:t>1,8 млн лет, </a:t>
            </a:r>
            <a:r>
              <a:rPr lang="ru-RU" sz="1200" b="1" dirty="0">
                <a:solidFill>
                  <a:srgbClr val="FF0000"/>
                </a:solidFill>
              </a:rPr>
              <a:t>с 2012 - 2,6 млн </a:t>
            </a:r>
            <a:r>
              <a:rPr lang="ru-RU" sz="1200" b="1" dirty="0" smtClean="0">
                <a:solidFill>
                  <a:srgbClr val="FF0000"/>
                </a:solidFill>
              </a:rPr>
              <a:t>лет за счет включения </a:t>
            </a:r>
            <a:r>
              <a:rPr lang="ru-RU" sz="1200" b="1" dirty="0" err="1" smtClean="0">
                <a:solidFill>
                  <a:srgbClr val="FF0000"/>
                </a:solidFill>
              </a:rPr>
              <a:t>гелазского</a:t>
            </a:r>
            <a:r>
              <a:rPr lang="ru-RU" sz="1200" b="1" dirty="0" smtClean="0">
                <a:solidFill>
                  <a:srgbClr val="FF0000"/>
                </a:solidFill>
              </a:rPr>
              <a:t> яруса</a:t>
            </a:r>
            <a:r>
              <a:rPr lang="ru-RU" sz="1600" dirty="0" smtClean="0"/>
              <a:t>)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12. </a:t>
            </a:r>
            <a:r>
              <a:rPr lang="ru-RU" sz="1600" b="1" dirty="0">
                <a:solidFill>
                  <a:prstClr val="black"/>
                </a:solidFill>
                <a:latin typeface="Calibri" panose="020F0502020204030204"/>
              </a:rPr>
              <a:t>Отсутствие разрезов на </a:t>
            </a: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КЧО в горных областях, неполные </a:t>
            </a:r>
            <a:r>
              <a:rPr lang="ru-RU" sz="1600" b="1" dirty="0">
                <a:solidFill>
                  <a:prstClr val="black"/>
                </a:solidFill>
                <a:latin typeface="Calibri" panose="020F0502020204030204"/>
              </a:rPr>
              <a:t>сведения по россыпям, </a:t>
            </a:r>
            <a:endParaRPr lang="ru-RU" sz="1600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13. Практически повсеместное (!) несовпадение </a:t>
            </a:r>
            <a:r>
              <a:rPr lang="ru-RU" sz="1600" b="1" dirty="0">
                <a:solidFill>
                  <a:prstClr val="black"/>
                </a:solidFill>
                <a:latin typeface="Calibri" panose="020F0502020204030204"/>
              </a:rPr>
              <a:t>контуров </a:t>
            </a: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даже балансовых торфяных </a:t>
            </a:r>
            <a:r>
              <a:rPr lang="ru-RU" sz="1600" b="1" dirty="0">
                <a:solidFill>
                  <a:prstClr val="black"/>
                </a:solidFill>
                <a:latin typeface="Calibri" panose="020F0502020204030204"/>
              </a:rPr>
              <a:t>месторождений </a:t>
            </a: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с  </a:t>
            </a:r>
            <a:r>
              <a:rPr lang="ru-RU" sz="1600" b="1" dirty="0">
                <a:solidFill>
                  <a:prstClr val="black"/>
                </a:solidFill>
                <a:latin typeface="Calibri" panose="020F0502020204030204"/>
              </a:rPr>
              <a:t>контурами  </a:t>
            </a: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болот на КЧО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14. Игнорирование при составлении КЧО фактических материалов маршрутов по коренным породам;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15. Отсутствие описаний четвертичных отложений в маршрутах по коренным  породам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16. Пока недостаточное использование метода </a:t>
            </a:r>
            <a:r>
              <a:rPr lang="en-US" sz="1600" b="1" dirty="0" smtClean="0">
                <a:solidFill>
                  <a:prstClr val="black"/>
                </a:solidFill>
                <a:latin typeface="Calibri" panose="020F0502020204030204"/>
              </a:rPr>
              <a:t>OSL</a:t>
            </a: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 для определения возраста четвертичных отложений и игнорирование результатов выполненных другими исследователями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ru-RU" sz="1600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ru-RU" sz="1600" b="1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34237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2560</TotalTime>
  <Words>2061</Words>
  <Application>Microsoft Office PowerPoint</Application>
  <PresentationFormat>Экран (4:3)</PresentationFormat>
  <Paragraphs>239</Paragraphs>
  <Slides>18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НОРМАТИВНО-МЕТОДИЧЕСКИЕ ДОКУМЕНТЫ ПО ОБЕСПЕЧЕНИЮ ПРОВЕДЕНИЯ РАБОТ ПО ГСР-200 И ПОДГОТОВКЕ К ИЗДАНИЮ ГОСГЕОЛКАРТ-200/2 и 1000/3</vt:lpstr>
      <vt:lpstr>НОРМАТИВНО-МЕТОДИЧЕСКИЕ ДОКУМЕНТЫ ПО ОБЕСПЕЧЕНИЮ ПРОВЕДЕНИЯ РАБОТ ПО ГСР-200 И ПОДГОТОВКЕ К ИЗДАНИЮ ГОСГЕОЛКАРТ-200/2 и 1000/3</vt:lpstr>
      <vt:lpstr>Вторая группа - нормативно-методические ДОКУМЕНТЫ РЕГЛАМЕНТИРУЮЩИЕ ЦИФРОВУЮ СТРУКТУРУ ГОСГЕОЛКАРТ и переход на новые инновационные технологии, в частности, на цифровое издание Госгеолкарт</vt:lpstr>
      <vt:lpstr>Третья группа - ПОСОБИЯ ПО ТЕХНОЛОГИЯМ выполнения отдельных видов картосоставительских, камеральных и полевых работ, которые нацелены на обучение, прежде всего, молодых геологов и специалистов-картографов</vt:lpstr>
      <vt:lpstr>Четвертая группа ЭЛЕКТРОННЫЕ СЛОВАРИ, АТЛАСЫ, СПРАВОЧНИКИ-ОПРЕДЕЛИТЕЛИ по различным группам пород и минералов, </vt:lpstr>
      <vt:lpstr>Презентация PowerPoint</vt:lpstr>
    </vt:vector>
  </TitlesOfParts>
  <Company>vsegei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природных ресурсов и экологии Российской Федерации Федеральное агентство по неропользованию – Роснедра Научно-редакционный  совет по геологическому картированию территории Российской Федерации Федерального агентства по недропользованию (НРС Роснедра)</dc:title>
  <dc:creator>Беза</dc:creator>
  <cp:lastModifiedBy>Шишкин Михаил Александрович</cp:lastModifiedBy>
  <cp:revision>153</cp:revision>
  <cp:lastPrinted>2019-04-22T10:24:39Z</cp:lastPrinted>
  <dcterms:created xsi:type="dcterms:W3CDTF">2013-04-12T11:36:40Z</dcterms:created>
  <dcterms:modified xsi:type="dcterms:W3CDTF">2019-04-23T06:53:26Z</dcterms:modified>
</cp:coreProperties>
</file>