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3" r:id="rId3"/>
    <p:sldId id="284" r:id="rId4"/>
    <p:sldId id="294" r:id="rId5"/>
    <p:sldId id="295" r:id="rId6"/>
    <p:sldId id="293" r:id="rId7"/>
    <p:sldId id="264" r:id="rId8"/>
    <p:sldId id="285" r:id="rId9"/>
    <p:sldId id="286" r:id="rId10"/>
    <p:sldId id="263" r:id="rId11"/>
    <p:sldId id="269" r:id="rId12"/>
    <p:sldId id="267" r:id="rId13"/>
    <p:sldId id="287" r:id="rId14"/>
    <p:sldId id="281" r:id="rId15"/>
    <p:sldId id="282" r:id="rId16"/>
    <p:sldId id="278" r:id="rId17"/>
    <p:sldId id="271" r:id="rId18"/>
    <p:sldId id="289" r:id="rId19"/>
    <p:sldId id="288" r:id="rId20"/>
    <p:sldId id="291" r:id="rId21"/>
    <p:sldId id="279" r:id="rId22"/>
    <p:sldId id="290" r:id="rId23"/>
    <p:sldId id="292" r:id="rId24"/>
  </p:sldIdLst>
  <p:sldSz cx="9144000" cy="6858000" type="screen4x3"/>
  <p:notesSz cx="6794500" cy="9906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FF9999"/>
    <a:srgbClr val="FF9966"/>
    <a:srgbClr val="99FF99"/>
    <a:srgbClr val="00FF00"/>
    <a:srgbClr val="FF5050"/>
    <a:srgbClr val="66FFFF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2" autoAdjust="0"/>
    <p:restoredTop sz="90929"/>
  </p:normalViewPr>
  <p:slideViewPr>
    <p:cSldViewPr>
      <p:cViewPr>
        <p:scale>
          <a:sx n="100" d="100"/>
          <a:sy n="100" d="100"/>
        </p:scale>
        <p:origin x="-1866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1842"/>
    </p:cViewPr>
  </p:sorterViewPr>
  <p:notesViewPr>
    <p:cSldViewPr>
      <p:cViewPr varScale="1">
        <p:scale>
          <a:sx n="53" d="100"/>
          <a:sy n="53" d="100"/>
        </p:scale>
        <p:origin x="-1890" y="-96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&#1052;&#1086;&#1080;%20&#1076;&#1086;&#1082;&#1091;&#1084;&#1077;&#1085;&#1090;&#1099;\&#1050;&#1086;&#1085;&#1092;&#1077;&#1088;&#1077;&#1085;&#1094;&#1080;&#1080;\&#1050;&#1086;&#1085;&#1092;&#1077;&#1088;&#1077;&#1085;&#1094;&#1080;&#1103;%20&#1042;&#1057;&#1045;&#1043;&#1045;&#1048;%20&#1072;&#1087;&#1088;&#1077;&#1083;&#1100;%202019\&#1055;&#1072;&#1089;&#1087;&#1086;&#1088;&#1090;&#1072;%20&#1043;&#1057;&#1056;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5.7445953720026435E-2"/>
          <c:w val="1"/>
          <c:h val="0.885108092559947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Лист1!$E$19</c:f>
              <c:strCache>
                <c:ptCount val="1"/>
                <c:pt idx="0">
                  <c:v>2821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5E4F1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A1D-4548-9D05-1D10C1135757}"/>
              </c:ext>
            </c:extLst>
          </c:dPt>
          <c:dPt>
            <c:idx val="1"/>
            <c:invertIfNegative val="0"/>
            <c:bubble3D val="0"/>
            <c:spPr>
              <a:solidFill>
                <a:srgbClr val="FEA3EA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A1D-4548-9D05-1D10C1135757}"/>
              </c:ext>
            </c:extLst>
          </c:dPt>
          <c:dLbls>
            <c:dLbl>
              <c:idx val="1"/>
              <c:layout>
                <c:manualLayout>
                  <c:x val="0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A1D-4548-9D05-1D10C113575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Лист1!$E$19:$E$20</c:f>
              <c:numCache>
                <c:formatCode>General</c:formatCode>
                <c:ptCount val="2"/>
                <c:pt idx="0">
                  <c:v>2821</c:v>
                </c:pt>
                <c:pt idx="1">
                  <c:v>1090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A1D-4548-9D05-1D10C1135757}"/>
            </c:ext>
          </c:extLst>
        </c:ser>
        <c:ser>
          <c:idx val="1"/>
          <c:order val="1"/>
          <c:tx>
            <c:strRef>
              <c:f>Лист1!$F$18</c:f>
              <c:strCache>
                <c:ptCount val="1"/>
                <c:pt idx="0">
                  <c:v>Количество лицензий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6588604438588072E-2"/>
                  <c:y val="-4.629629629629651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1A1D-4548-9D05-1D10C1135757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9531626631528432E-3"/>
                  <c:y val="-4.629629629629651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A1D-4548-9D05-1D10C113575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Лист1!$F$19:$F$20</c:f>
              <c:numCache>
                <c:formatCode>General</c:formatCode>
                <c:ptCount val="2"/>
                <c:pt idx="0">
                  <c:v>4802</c:v>
                </c:pt>
                <c:pt idx="1">
                  <c:v>5723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A1D-4548-9D05-1D10C11357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134707072"/>
        <c:axId val="134708608"/>
        <c:axId val="0"/>
      </c:bar3DChart>
      <c:catAx>
        <c:axId val="1347070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4708608"/>
        <c:crosses val="autoZero"/>
        <c:auto val="1"/>
        <c:lblAlgn val="ctr"/>
        <c:lblOffset val="100"/>
        <c:noMultiLvlLbl val="0"/>
      </c:catAx>
      <c:valAx>
        <c:axId val="1347086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4707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Лист1!$A$3</c:f>
              <c:strCache>
                <c:ptCount val="1"/>
                <c:pt idx="0">
                  <c:v>Кол-во паспортов учёта перспективных объектов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6600">
                  <a:alpha val="73000"/>
                </a:srgbClr>
              </a:solidFill>
            </c:spPr>
          </c:dPt>
          <c:dPt>
            <c:idx val="1"/>
            <c:invertIfNegative val="0"/>
            <c:bubble3D val="0"/>
          </c:dPt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Лист1!$B$2:$C$2</c:f>
              <c:strCache>
                <c:ptCount val="2"/>
                <c:pt idx="0">
                  <c:v>ГСР-200</c:v>
                </c:pt>
                <c:pt idx="1">
                  <c:v>ГК-1000/3</c:v>
                </c:pt>
              </c:strCache>
            </c:strRef>
          </c:cat>
          <c:val>
            <c:numRef>
              <c:f>Лист1!$B$3:$C$3</c:f>
              <c:numCache>
                <c:formatCode>General</c:formatCode>
                <c:ptCount val="2"/>
                <c:pt idx="0">
                  <c:v>130</c:v>
                </c:pt>
                <c:pt idx="1">
                  <c:v>62</c:v>
                </c:pt>
              </c:numCache>
            </c:numRef>
          </c:val>
        </c:ser>
        <c:ser>
          <c:idx val="1"/>
          <c:order val="1"/>
          <c:tx>
            <c:strRef>
              <c:f>Лист1!$A$4</c:f>
              <c:strCache>
                <c:ptCount val="1"/>
                <c:pt idx="0">
                  <c:v>Кол-во номенклатурных листов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Лист1!$B$4:$C$4</c:f>
              <c:numCache>
                <c:formatCode>General</c:formatCode>
                <c:ptCount val="2"/>
                <c:pt idx="0">
                  <c:v>147</c:v>
                </c:pt>
                <c:pt idx="1">
                  <c:v>53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27727488"/>
        <c:axId val="127729024"/>
      </c:barChart>
      <c:catAx>
        <c:axId val="12772748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27729024"/>
        <c:crosses val="autoZero"/>
        <c:auto val="1"/>
        <c:lblAlgn val="ctr"/>
        <c:lblOffset val="100"/>
        <c:noMultiLvlLbl val="0"/>
      </c:catAx>
      <c:valAx>
        <c:axId val="1277290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2772748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hlink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hlink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hlink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1070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hlink"/>
                </a:solidFill>
              </a:defRPr>
            </a:lvl1pPr>
          </a:lstStyle>
          <a:p>
            <a:pPr>
              <a:defRPr/>
            </a:pPr>
            <a:fld id="{DE95FF40-1389-4E51-AFF0-A26B6931ABA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6935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05350"/>
            <a:ext cx="4981575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 smtClean="0"/>
              <a:t>Образец текста</a:t>
            </a:r>
          </a:p>
          <a:p>
            <a:pPr lvl="1"/>
            <a:r>
              <a:rPr lang="ru-RU" altLang="ru-RU" noProof="0" smtClean="0"/>
              <a:t>Второй уровень</a:t>
            </a:r>
          </a:p>
          <a:p>
            <a:pPr lvl="2"/>
            <a:r>
              <a:rPr lang="ru-RU" altLang="ru-RU" noProof="0" smtClean="0"/>
              <a:t>Третий уровень</a:t>
            </a:r>
          </a:p>
          <a:p>
            <a:pPr lvl="3"/>
            <a:r>
              <a:rPr lang="ru-RU" altLang="ru-RU" noProof="0" smtClean="0"/>
              <a:t>Четвертый уровень</a:t>
            </a:r>
          </a:p>
          <a:p>
            <a:pPr lvl="4"/>
            <a:r>
              <a:rPr lang="ru-RU" altLang="ru-RU" noProof="0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1070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1FB64E-126A-4BBC-818D-84618126055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52260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9050"/>
            <a:ext cx="9144000" cy="6877050"/>
            <a:chOff x="0" y="-12"/>
            <a:chExt cx="5760" cy="433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1104" y="1008"/>
              <a:ext cx="4656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-12"/>
              <a:ext cx="5760" cy="1045"/>
              <a:chOff x="0" y="-9"/>
              <a:chExt cx="5760" cy="1045"/>
            </a:xfrm>
          </p:grpSpPr>
          <p:sp>
            <p:nvSpPr>
              <p:cNvPr id="8" name="Freeform 5"/>
              <p:cNvSpPr>
                <a:spLocks/>
              </p:cNvSpPr>
              <p:nvPr userDrawn="1"/>
            </p:nvSpPr>
            <p:spPr bwMode="ltGray">
              <a:xfrm>
                <a:off x="0" y="4"/>
                <a:ext cx="5760" cy="1032"/>
              </a:xfrm>
              <a:custGeom>
                <a:avLst/>
                <a:gdLst>
                  <a:gd name="T0" fmla="*/ 27173 w 4848"/>
                  <a:gd name="T1" fmla="*/ 2614613 h 432"/>
                  <a:gd name="T2" fmla="*/ 0 w 4848"/>
                  <a:gd name="T3" fmla="*/ 2614613 h 432"/>
                  <a:gd name="T4" fmla="*/ 0 w 4848"/>
                  <a:gd name="T5" fmla="*/ 0 h 432"/>
                  <a:gd name="T6" fmla="*/ 27173 w 4848"/>
                  <a:gd name="T7" fmla="*/ 0 h 432"/>
                  <a:gd name="T8" fmla="*/ 27173 w 4848"/>
                  <a:gd name="T9" fmla="*/ 2614613 h 4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9" name="Group 6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38" name="Freeform 7"/>
                <p:cNvSpPr>
                  <a:spLocks/>
                </p:cNvSpPr>
                <p:nvPr userDrawn="1"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>
                    <a:gd name="T0" fmla="*/ 18 w 15"/>
                    <a:gd name="T1" fmla="*/ 3 h 23"/>
                    <a:gd name="T2" fmla="*/ 52 w 15"/>
                    <a:gd name="T3" fmla="*/ 3 h 23"/>
                    <a:gd name="T4" fmla="*/ 46 w 15"/>
                    <a:gd name="T5" fmla="*/ 4 h 23"/>
                    <a:gd name="T6" fmla="*/ 18 w 15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9" name="Freeform 8"/>
                <p:cNvSpPr>
                  <a:spLocks/>
                </p:cNvSpPr>
                <p:nvPr userDrawn="1"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>
                    <a:gd name="T0" fmla="*/ 3 w 20"/>
                    <a:gd name="T1" fmla="*/ 3 h 23"/>
                    <a:gd name="T2" fmla="*/ 21 w 20"/>
                    <a:gd name="T3" fmla="*/ 3 h 23"/>
                    <a:gd name="T4" fmla="*/ 7 w 20"/>
                    <a:gd name="T5" fmla="*/ 5 h 23"/>
                    <a:gd name="T6" fmla="*/ 3 w 20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0" name="Freeform 9"/>
                <p:cNvSpPr>
                  <a:spLocks/>
                </p:cNvSpPr>
                <p:nvPr userDrawn="1"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>
                    <a:gd name="T0" fmla="*/ 26 w 30"/>
                    <a:gd name="T1" fmla="*/ 4 h 42"/>
                    <a:gd name="T2" fmla="*/ 8 w 30"/>
                    <a:gd name="T3" fmla="*/ 2 h 42"/>
                    <a:gd name="T4" fmla="*/ 0 w 30"/>
                    <a:gd name="T5" fmla="*/ 2 h 42"/>
                    <a:gd name="T6" fmla="*/ 26 w 30"/>
                    <a:gd name="T7" fmla="*/ 2 h 42"/>
                    <a:gd name="T8" fmla="*/ 40 w 30"/>
                    <a:gd name="T9" fmla="*/ 2 h 42"/>
                    <a:gd name="T10" fmla="*/ 38 w 30"/>
                    <a:gd name="T11" fmla="*/ 4 h 42"/>
                    <a:gd name="T12" fmla="*/ 26 w 30"/>
                    <a:gd name="T13" fmla="*/ 4 h 4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1" name="Freeform 10"/>
                <p:cNvSpPr>
                  <a:spLocks/>
                </p:cNvSpPr>
                <p:nvPr userDrawn="1"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>
                    <a:gd name="T0" fmla="*/ 15 w 25"/>
                    <a:gd name="T1" fmla="*/ 2 h 16"/>
                    <a:gd name="T2" fmla="*/ 3 w 25"/>
                    <a:gd name="T3" fmla="*/ 2 h 16"/>
                    <a:gd name="T4" fmla="*/ 15 w 25"/>
                    <a:gd name="T5" fmla="*/ 0 h 16"/>
                    <a:gd name="T6" fmla="*/ 15 w 25"/>
                    <a:gd name="T7" fmla="*/ 2 h 1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2" name="Freeform 11"/>
                <p:cNvSpPr>
                  <a:spLocks/>
                </p:cNvSpPr>
                <p:nvPr userDrawn="1"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>
                    <a:gd name="T0" fmla="*/ 14 w 65"/>
                    <a:gd name="T1" fmla="*/ 4 h 46"/>
                    <a:gd name="T2" fmla="*/ 30 w 65"/>
                    <a:gd name="T3" fmla="*/ 3 h 46"/>
                    <a:gd name="T4" fmla="*/ 42 w 65"/>
                    <a:gd name="T5" fmla="*/ 0 h 46"/>
                    <a:gd name="T6" fmla="*/ 58 w 65"/>
                    <a:gd name="T7" fmla="*/ 3 h 46"/>
                    <a:gd name="T8" fmla="*/ 32 w 65"/>
                    <a:gd name="T9" fmla="*/ 5 h 46"/>
                    <a:gd name="T10" fmla="*/ 12 w 65"/>
                    <a:gd name="T11" fmla="*/ 8 h 46"/>
                    <a:gd name="T12" fmla="*/ 8 w 65"/>
                    <a:gd name="T13" fmla="*/ 3 h 46"/>
                    <a:gd name="T14" fmla="*/ 12 w 65"/>
                    <a:gd name="T15" fmla="*/ 3 h 46"/>
                    <a:gd name="T16" fmla="*/ 14 w 65"/>
                    <a:gd name="T17" fmla="*/ 4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3" name="Freeform 12"/>
                <p:cNvSpPr>
                  <a:spLocks/>
                </p:cNvSpPr>
                <p:nvPr userDrawn="1"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>
                    <a:gd name="T0" fmla="*/ 0 w 69"/>
                    <a:gd name="T1" fmla="*/ 5 h 47"/>
                    <a:gd name="T2" fmla="*/ 18 w 69"/>
                    <a:gd name="T3" fmla="*/ 4 h 47"/>
                    <a:gd name="T4" fmla="*/ 42 w 69"/>
                    <a:gd name="T5" fmla="*/ 1 h 47"/>
                    <a:gd name="T6" fmla="*/ 54 w 69"/>
                    <a:gd name="T7" fmla="*/ 2 h 47"/>
                    <a:gd name="T8" fmla="*/ 40 w 69"/>
                    <a:gd name="T9" fmla="*/ 2 h 47"/>
                    <a:gd name="T10" fmla="*/ 28 w 69"/>
                    <a:gd name="T11" fmla="*/ 5 h 47"/>
                    <a:gd name="T12" fmla="*/ 22 w 69"/>
                    <a:gd name="T13" fmla="*/ 7 h 47"/>
                    <a:gd name="T14" fmla="*/ 16 w 69"/>
                    <a:gd name="T15" fmla="*/ 7 h 47"/>
                    <a:gd name="T16" fmla="*/ 12 w 69"/>
                    <a:gd name="T17" fmla="*/ 6 h 47"/>
                    <a:gd name="T18" fmla="*/ 0 w 69"/>
                    <a:gd name="T19" fmla="*/ 6 h 47"/>
                    <a:gd name="T20" fmla="*/ 0 w 69"/>
                    <a:gd name="T21" fmla="*/ 5 h 4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" name="Freeform 13"/>
                <p:cNvSpPr>
                  <a:spLocks/>
                </p:cNvSpPr>
                <p:nvPr userDrawn="1"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>
                    <a:gd name="T0" fmla="*/ 10 w 355"/>
                    <a:gd name="T1" fmla="*/ 2 h 277"/>
                    <a:gd name="T2" fmla="*/ 36 w 355"/>
                    <a:gd name="T3" fmla="*/ 2 h 277"/>
                    <a:gd name="T4" fmla="*/ 46 w 355"/>
                    <a:gd name="T5" fmla="*/ 5 h 277"/>
                    <a:gd name="T6" fmla="*/ 76 w 355"/>
                    <a:gd name="T7" fmla="*/ 7 h 277"/>
                    <a:gd name="T8" fmla="*/ 92 w 355"/>
                    <a:gd name="T9" fmla="*/ 10 h 277"/>
                    <a:gd name="T10" fmla="*/ 122 w 355"/>
                    <a:gd name="T11" fmla="*/ 14 h 277"/>
                    <a:gd name="T12" fmla="*/ 136 w 355"/>
                    <a:gd name="T13" fmla="*/ 18 h 277"/>
                    <a:gd name="T14" fmla="*/ 148 w 355"/>
                    <a:gd name="T15" fmla="*/ 19 h 277"/>
                    <a:gd name="T16" fmla="*/ 154 w 355"/>
                    <a:gd name="T17" fmla="*/ 21 h 277"/>
                    <a:gd name="T18" fmla="*/ 176 w 355"/>
                    <a:gd name="T19" fmla="*/ 22 h 277"/>
                    <a:gd name="T20" fmla="*/ 170 w 355"/>
                    <a:gd name="T21" fmla="*/ 28 h 277"/>
                    <a:gd name="T22" fmla="*/ 177 w 355"/>
                    <a:gd name="T23" fmla="*/ 32 h 277"/>
                    <a:gd name="T24" fmla="*/ 188 w 355"/>
                    <a:gd name="T25" fmla="*/ 33 h 277"/>
                    <a:gd name="T26" fmla="*/ 206 w 355"/>
                    <a:gd name="T27" fmla="*/ 33 h 277"/>
                    <a:gd name="T28" fmla="*/ 226 w 355"/>
                    <a:gd name="T29" fmla="*/ 35 h 277"/>
                    <a:gd name="T30" fmla="*/ 244 w 355"/>
                    <a:gd name="T31" fmla="*/ 34 h 277"/>
                    <a:gd name="T32" fmla="*/ 262 w 355"/>
                    <a:gd name="T33" fmla="*/ 35 h 277"/>
                    <a:gd name="T34" fmla="*/ 286 w 355"/>
                    <a:gd name="T35" fmla="*/ 36 h 277"/>
                    <a:gd name="T36" fmla="*/ 304 w 355"/>
                    <a:gd name="T37" fmla="*/ 37 h 277"/>
                    <a:gd name="T38" fmla="*/ 342 w 355"/>
                    <a:gd name="T39" fmla="*/ 37 h 277"/>
                    <a:gd name="T40" fmla="*/ 332 w 355"/>
                    <a:gd name="T41" fmla="*/ 40 h 277"/>
                    <a:gd name="T42" fmla="*/ 312 w 355"/>
                    <a:gd name="T43" fmla="*/ 39 h 277"/>
                    <a:gd name="T44" fmla="*/ 290 w 355"/>
                    <a:gd name="T45" fmla="*/ 39 h 277"/>
                    <a:gd name="T46" fmla="*/ 278 w 355"/>
                    <a:gd name="T47" fmla="*/ 37 h 277"/>
                    <a:gd name="T48" fmla="*/ 242 w 355"/>
                    <a:gd name="T49" fmla="*/ 37 h 277"/>
                    <a:gd name="T50" fmla="*/ 224 w 355"/>
                    <a:gd name="T51" fmla="*/ 37 h 277"/>
                    <a:gd name="T52" fmla="*/ 172 w 355"/>
                    <a:gd name="T53" fmla="*/ 35 h 277"/>
                    <a:gd name="T54" fmla="*/ 160 w 355"/>
                    <a:gd name="T55" fmla="*/ 30 h 277"/>
                    <a:gd name="T56" fmla="*/ 126 w 355"/>
                    <a:gd name="T57" fmla="*/ 29 h 277"/>
                    <a:gd name="T58" fmla="*/ 108 w 355"/>
                    <a:gd name="T59" fmla="*/ 27 h 277"/>
                    <a:gd name="T60" fmla="*/ 94 w 355"/>
                    <a:gd name="T61" fmla="*/ 22 h 277"/>
                    <a:gd name="T62" fmla="*/ 68 w 355"/>
                    <a:gd name="T63" fmla="*/ 15 h 277"/>
                    <a:gd name="T64" fmla="*/ 64 w 355"/>
                    <a:gd name="T65" fmla="*/ 14 h 277"/>
                    <a:gd name="T66" fmla="*/ 58 w 355"/>
                    <a:gd name="T67" fmla="*/ 14 h 277"/>
                    <a:gd name="T68" fmla="*/ 54 w 355"/>
                    <a:gd name="T69" fmla="*/ 12 h 277"/>
                    <a:gd name="T70" fmla="*/ 38 w 355"/>
                    <a:gd name="T71" fmla="*/ 8 h 277"/>
                    <a:gd name="T72" fmla="*/ 20 w 355"/>
                    <a:gd name="T73" fmla="*/ 6 h 277"/>
                    <a:gd name="T74" fmla="*/ 4 w 355"/>
                    <a:gd name="T75" fmla="*/ 3 h 277"/>
                    <a:gd name="T76" fmla="*/ 10 w 355"/>
                    <a:gd name="T77" fmla="*/ 2 h 277"/>
                    <a:gd name="T78" fmla="*/ 10 w 355"/>
                    <a:gd name="T79" fmla="*/ 2 h 27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" name="Freeform 14"/>
                <p:cNvSpPr>
                  <a:spLocks/>
                </p:cNvSpPr>
                <p:nvPr userDrawn="1"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>
                    <a:gd name="T0" fmla="*/ 54 w 156"/>
                    <a:gd name="T1" fmla="*/ 8 h 206"/>
                    <a:gd name="T2" fmla="*/ 66 w 156"/>
                    <a:gd name="T3" fmla="*/ 7 h 206"/>
                    <a:gd name="T4" fmla="*/ 68 w 156"/>
                    <a:gd name="T5" fmla="*/ 6 h 206"/>
                    <a:gd name="T6" fmla="*/ 90 w 156"/>
                    <a:gd name="T7" fmla="*/ 5 h 206"/>
                    <a:gd name="T8" fmla="*/ 116 w 156"/>
                    <a:gd name="T9" fmla="*/ 2 h 206"/>
                    <a:gd name="T10" fmla="*/ 122 w 156"/>
                    <a:gd name="T11" fmla="*/ 2 h 206"/>
                    <a:gd name="T12" fmla="*/ 134 w 156"/>
                    <a:gd name="T13" fmla="*/ 0 h 206"/>
                    <a:gd name="T14" fmla="*/ 160 w 156"/>
                    <a:gd name="T15" fmla="*/ 3 h 206"/>
                    <a:gd name="T16" fmla="*/ 156 w 156"/>
                    <a:gd name="T17" fmla="*/ 5 h 206"/>
                    <a:gd name="T18" fmla="*/ 136 w 156"/>
                    <a:gd name="T19" fmla="*/ 8 h 206"/>
                    <a:gd name="T20" fmla="*/ 142 w 156"/>
                    <a:gd name="T21" fmla="*/ 12 h 206"/>
                    <a:gd name="T22" fmla="*/ 152 w 156"/>
                    <a:gd name="T23" fmla="*/ 13 h 206"/>
                    <a:gd name="T24" fmla="*/ 156 w 156"/>
                    <a:gd name="T25" fmla="*/ 15 h 206"/>
                    <a:gd name="T26" fmla="*/ 138 w 156"/>
                    <a:gd name="T27" fmla="*/ 15 h 206"/>
                    <a:gd name="T28" fmla="*/ 126 w 156"/>
                    <a:gd name="T29" fmla="*/ 18 h 206"/>
                    <a:gd name="T30" fmla="*/ 114 w 156"/>
                    <a:gd name="T31" fmla="*/ 19 h 206"/>
                    <a:gd name="T32" fmla="*/ 110 w 156"/>
                    <a:gd name="T33" fmla="*/ 24 h 206"/>
                    <a:gd name="T34" fmla="*/ 98 w 156"/>
                    <a:gd name="T35" fmla="*/ 25 h 206"/>
                    <a:gd name="T36" fmla="*/ 92 w 156"/>
                    <a:gd name="T37" fmla="*/ 25 h 206"/>
                    <a:gd name="T38" fmla="*/ 76 w 156"/>
                    <a:gd name="T39" fmla="*/ 25 h 206"/>
                    <a:gd name="T40" fmla="*/ 72 w 156"/>
                    <a:gd name="T41" fmla="*/ 24 h 206"/>
                    <a:gd name="T42" fmla="*/ 60 w 156"/>
                    <a:gd name="T43" fmla="*/ 23 h 206"/>
                    <a:gd name="T44" fmla="*/ 42 w 156"/>
                    <a:gd name="T45" fmla="*/ 24 h 206"/>
                    <a:gd name="T46" fmla="*/ 28 w 156"/>
                    <a:gd name="T47" fmla="*/ 23 h 206"/>
                    <a:gd name="T48" fmla="*/ 10 w 156"/>
                    <a:gd name="T49" fmla="*/ 19 h 206"/>
                    <a:gd name="T50" fmla="*/ 4 w 156"/>
                    <a:gd name="T51" fmla="*/ 15 h 206"/>
                    <a:gd name="T52" fmla="*/ 0 w 156"/>
                    <a:gd name="T53" fmla="*/ 15 h 206"/>
                    <a:gd name="T54" fmla="*/ 20 w 156"/>
                    <a:gd name="T55" fmla="*/ 12 h 206"/>
                    <a:gd name="T56" fmla="*/ 32 w 156"/>
                    <a:gd name="T57" fmla="*/ 12 h 206"/>
                    <a:gd name="T58" fmla="*/ 34 w 156"/>
                    <a:gd name="T59" fmla="*/ 10 h 206"/>
                    <a:gd name="T60" fmla="*/ 52 w 156"/>
                    <a:gd name="T61" fmla="*/ 8 h 206"/>
                    <a:gd name="T62" fmla="*/ 54 w 156"/>
                    <a:gd name="T63" fmla="*/ 8 h 20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" name="Freeform 15"/>
                <p:cNvSpPr>
                  <a:spLocks/>
                </p:cNvSpPr>
                <p:nvPr userDrawn="1"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>
                    <a:gd name="T0" fmla="*/ 4 w 109"/>
                    <a:gd name="T1" fmla="*/ 6 h 38"/>
                    <a:gd name="T2" fmla="*/ 18 w 109"/>
                    <a:gd name="T3" fmla="*/ 3 h 38"/>
                    <a:gd name="T4" fmla="*/ 46 w 109"/>
                    <a:gd name="T5" fmla="*/ 3 h 38"/>
                    <a:gd name="T6" fmla="*/ 82 w 109"/>
                    <a:gd name="T7" fmla="*/ 3 h 38"/>
                    <a:gd name="T8" fmla="*/ 100 w 109"/>
                    <a:gd name="T9" fmla="*/ 0 h 38"/>
                    <a:gd name="T10" fmla="*/ 86 w 109"/>
                    <a:gd name="T11" fmla="*/ 5 h 38"/>
                    <a:gd name="T12" fmla="*/ 70 w 109"/>
                    <a:gd name="T13" fmla="*/ 7 h 38"/>
                    <a:gd name="T14" fmla="*/ 42 w 109"/>
                    <a:gd name="T15" fmla="*/ 6 h 38"/>
                    <a:gd name="T16" fmla="*/ 14 w 109"/>
                    <a:gd name="T17" fmla="*/ 6 h 38"/>
                    <a:gd name="T18" fmla="*/ 4 w 109"/>
                    <a:gd name="T19" fmla="*/ 6 h 3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7" name="Freeform 16"/>
                <p:cNvSpPr>
                  <a:spLocks/>
                </p:cNvSpPr>
                <p:nvPr userDrawn="1"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>
                    <a:gd name="T0" fmla="*/ 8 w 76"/>
                    <a:gd name="T1" fmla="*/ 2 h 104"/>
                    <a:gd name="T2" fmla="*/ 18 w 76"/>
                    <a:gd name="T3" fmla="*/ 0 h 104"/>
                    <a:gd name="T4" fmla="*/ 34 w 76"/>
                    <a:gd name="T5" fmla="*/ 2 h 104"/>
                    <a:gd name="T6" fmla="*/ 52 w 76"/>
                    <a:gd name="T7" fmla="*/ 2 h 104"/>
                    <a:gd name="T8" fmla="*/ 38 w 76"/>
                    <a:gd name="T9" fmla="*/ 4 h 104"/>
                    <a:gd name="T10" fmla="*/ 44 w 76"/>
                    <a:gd name="T11" fmla="*/ 6 h 104"/>
                    <a:gd name="T12" fmla="*/ 48 w 76"/>
                    <a:gd name="T13" fmla="*/ 7 h 104"/>
                    <a:gd name="T14" fmla="*/ 38 w 76"/>
                    <a:gd name="T15" fmla="*/ 9 h 104"/>
                    <a:gd name="T16" fmla="*/ 34 w 76"/>
                    <a:gd name="T17" fmla="*/ 7 h 104"/>
                    <a:gd name="T18" fmla="*/ 22 w 76"/>
                    <a:gd name="T19" fmla="*/ 6 h 104"/>
                    <a:gd name="T20" fmla="*/ 28 w 76"/>
                    <a:gd name="T21" fmla="*/ 8 h 104"/>
                    <a:gd name="T22" fmla="*/ 30 w 76"/>
                    <a:gd name="T23" fmla="*/ 9 h 104"/>
                    <a:gd name="T24" fmla="*/ 20 w 76"/>
                    <a:gd name="T25" fmla="*/ 12 h 104"/>
                    <a:gd name="T26" fmla="*/ 12 w 76"/>
                    <a:gd name="T27" fmla="*/ 12 h 104"/>
                    <a:gd name="T28" fmla="*/ 8 w 76"/>
                    <a:gd name="T29" fmla="*/ 11 h 104"/>
                    <a:gd name="T30" fmla="*/ 0 w 76"/>
                    <a:gd name="T31" fmla="*/ 6 h 104"/>
                    <a:gd name="T32" fmla="*/ 2 w 76"/>
                    <a:gd name="T33" fmla="*/ 3 h 104"/>
                    <a:gd name="T34" fmla="*/ 8 w 76"/>
                    <a:gd name="T35" fmla="*/ 2 h 104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" name="Freeform 17"/>
                <p:cNvSpPr>
                  <a:spLocks/>
                </p:cNvSpPr>
                <p:nvPr userDrawn="1"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>
                    <a:gd name="T0" fmla="*/ 3 w 37"/>
                    <a:gd name="T1" fmla="*/ 3 h 61"/>
                    <a:gd name="T2" fmla="*/ 13 w 37"/>
                    <a:gd name="T3" fmla="*/ 0 h 61"/>
                    <a:gd name="T4" fmla="*/ 15 w 37"/>
                    <a:gd name="T5" fmla="*/ 3 h 61"/>
                    <a:gd name="T6" fmla="*/ 37 w 37"/>
                    <a:gd name="T7" fmla="*/ 4 h 61"/>
                    <a:gd name="T8" fmla="*/ 19 w 37"/>
                    <a:gd name="T9" fmla="*/ 5 h 61"/>
                    <a:gd name="T10" fmla="*/ 5 w 37"/>
                    <a:gd name="T11" fmla="*/ 6 h 61"/>
                    <a:gd name="T12" fmla="*/ 1 w 37"/>
                    <a:gd name="T13" fmla="*/ 4 h 61"/>
                    <a:gd name="T14" fmla="*/ 3 w 37"/>
                    <a:gd name="T15" fmla="*/ 3 h 6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" name="Freeform 18"/>
                <p:cNvSpPr>
                  <a:spLocks/>
                </p:cNvSpPr>
                <p:nvPr userDrawn="1"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>
                    <a:gd name="T0" fmla="*/ 7 w 49"/>
                    <a:gd name="T1" fmla="*/ 0 h 29"/>
                    <a:gd name="T2" fmla="*/ 19 w 49"/>
                    <a:gd name="T3" fmla="*/ 0 h 29"/>
                    <a:gd name="T4" fmla="*/ 32 w 49"/>
                    <a:gd name="T5" fmla="*/ 2 h 29"/>
                    <a:gd name="T6" fmla="*/ 25 w 49"/>
                    <a:gd name="T7" fmla="*/ 2 h 29"/>
                    <a:gd name="T8" fmla="*/ 3 w 49"/>
                    <a:gd name="T9" fmla="*/ 2 h 29"/>
                    <a:gd name="T10" fmla="*/ 7 w 49"/>
                    <a:gd name="T11" fmla="*/ 0 h 2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" name="Freeform 19"/>
                <p:cNvSpPr>
                  <a:spLocks/>
                </p:cNvSpPr>
                <p:nvPr userDrawn="1"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>
                    <a:gd name="T0" fmla="*/ 21 w 61"/>
                    <a:gd name="T1" fmla="*/ 10 h 48"/>
                    <a:gd name="T2" fmla="*/ 15 w 61"/>
                    <a:gd name="T3" fmla="*/ 8 h 48"/>
                    <a:gd name="T4" fmla="*/ 3 w 61"/>
                    <a:gd name="T5" fmla="*/ 6 h 48"/>
                    <a:gd name="T6" fmla="*/ 13 w 61"/>
                    <a:gd name="T7" fmla="*/ 4 h 48"/>
                    <a:gd name="T8" fmla="*/ 25 w 61"/>
                    <a:gd name="T9" fmla="*/ 0 h 48"/>
                    <a:gd name="T10" fmla="*/ 49 w 61"/>
                    <a:gd name="T11" fmla="*/ 4 h 48"/>
                    <a:gd name="T12" fmla="*/ 53 w 61"/>
                    <a:gd name="T13" fmla="*/ 6 h 48"/>
                    <a:gd name="T14" fmla="*/ 61 w 61"/>
                    <a:gd name="T15" fmla="*/ 9 h 48"/>
                    <a:gd name="T16" fmla="*/ 41 w 61"/>
                    <a:gd name="T17" fmla="*/ 10 h 48"/>
                    <a:gd name="T18" fmla="*/ 23 w 61"/>
                    <a:gd name="T19" fmla="*/ 12 h 48"/>
                    <a:gd name="T20" fmla="*/ 21 w 61"/>
                    <a:gd name="T21" fmla="*/ 10 h 4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1" name="Freeform 20"/>
                <p:cNvSpPr>
                  <a:spLocks/>
                </p:cNvSpPr>
                <p:nvPr userDrawn="1"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>
                    <a:gd name="T0" fmla="*/ 46 w 286"/>
                    <a:gd name="T1" fmla="*/ 4 h 182"/>
                    <a:gd name="T2" fmla="*/ 36 w 286"/>
                    <a:gd name="T3" fmla="*/ 2 h 182"/>
                    <a:gd name="T4" fmla="*/ 26 w 286"/>
                    <a:gd name="T5" fmla="*/ 4 h 182"/>
                    <a:gd name="T6" fmla="*/ 0 w 286"/>
                    <a:gd name="T7" fmla="*/ 3 h 182"/>
                    <a:gd name="T8" fmla="*/ 10 w 286"/>
                    <a:gd name="T9" fmla="*/ 6 h 182"/>
                    <a:gd name="T10" fmla="*/ 16 w 286"/>
                    <a:gd name="T11" fmla="*/ 9 h 182"/>
                    <a:gd name="T12" fmla="*/ 24 w 286"/>
                    <a:gd name="T13" fmla="*/ 6 h 182"/>
                    <a:gd name="T14" fmla="*/ 30 w 286"/>
                    <a:gd name="T15" fmla="*/ 6 h 182"/>
                    <a:gd name="T16" fmla="*/ 48 w 286"/>
                    <a:gd name="T17" fmla="*/ 7 h 182"/>
                    <a:gd name="T18" fmla="*/ 70 w 286"/>
                    <a:gd name="T19" fmla="*/ 9 h 182"/>
                    <a:gd name="T20" fmla="*/ 88 w 286"/>
                    <a:gd name="T21" fmla="*/ 9 h 182"/>
                    <a:gd name="T22" fmla="*/ 106 w 286"/>
                    <a:gd name="T23" fmla="*/ 13 h 182"/>
                    <a:gd name="T24" fmla="*/ 104 w 286"/>
                    <a:gd name="T25" fmla="*/ 16 h 182"/>
                    <a:gd name="T26" fmla="*/ 98 w 286"/>
                    <a:gd name="T27" fmla="*/ 19 h 182"/>
                    <a:gd name="T28" fmla="*/ 122 w 286"/>
                    <a:gd name="T29" fmla="*/ 16 h 182"/>
                    <a:gd name="T30" fmla="*/ 140 w 286"/>
                    <a:gd name="T31" fmla="*/ 20 h 182"/>
                    <a:gd name="T32" fmla="*/ 168 w 286"/>
                    <a:gd name="T33" fmla="*/ 20 h 182"/>
                    <a:gd name="T34" fmla="*/ 174 w 286"/>
                    <a:gd name="T35" fmla="*/ 20 h 182"/>
                    <a:gd name="T36" fmla="*/ 168 w 286"/>
                    <a:gd name="T37" fmla="*/ 19 h 182"/>
                    <a:gd name="T38" fmla="*/ 178 w 286"/>
                    <a:gd name="T39" fmla="*/ 19 h 182"/>
                    <a:gd name="T40" fmla="*/ 186 w 286"/>
                    <a:gd name="T41" fmla="*/ 16 h 182"/>
                    <a:gd name="T42" fmla="*/ 202 w 286"/>
                    <a:gd name="T43" fmla="*/ 16 h 182"/>
                    <a:gd name="T44" fmla="*/ 214 w 286"/>
                    <a:gd name="T45" fmla="*/ 16 h 182"/>
                    <a:gd name="T46" fmla="*/ 244 w 286"/>
                    <a:gd name="T47" fmla="*/ 23 h 182"/>
                    <a:gd name="T48" fmla="*/ 262 w 286"/>
                    <a:gd name="T49" fmla="*/ 24 h 182"/>
                    <a:gd name="T50" fmla="*/ 284 w 286"/>
                    <a:gd name="T51" fmla="*/ 23 h 182"/>
                    <a:gd name="T52" fmla="*/ 268 w 286"/>
                    <a:gd name="T53" fmla="*/ 21 h 182"/>
                    <a:gd name="T54" fmla="*/ 256 w 286"/>
                    <a:gd name="T55" fmla="*/ 19 h 182"/>
                    <a:gd name="T56" fmla="*/ 250 w 286"/>
                    <a:gd name="T57" fmla="*/ 17 h 182"/>
                    <a:gd name="T58" fmla="*/ 248 w 286"/>
                    <a:gd name="T59" fmla="*/ 16 h 182"/>
                    <a:gd name="T60" fmla="*/ 236 w 286"/>
                    <a:gd name="T61" fmla="*/ 16 h 182"/>
                    <a:gd name="T62" fmla="*/ 240 w 286"/>
                    <a:gd name="T63" fmla="*/ 13 h 182"/>
                    <a:gd name="T64" fmla="*/ 220 w 286"/>
                    <a:gd name="T65" fmla="*/ 11 h 182"/>
                    <a:gd name="T66" fmla="*/ 210 w 286"/>
                    <a:gd name="T67" fmla="*/ 9 h 182"/>
                    <a:gd name="T68" fmla="*/ 190 w 286"/>
                    <a:gd name="T69" fmla="*/ 7 h 182"/>
                    <a:gd name="T70" fmla="*/ 168 w 286"/>
                    <a:gd name="T71" fmla="*/ 5 h 182"/>
                    <a:gd name="T72" fmla="*/ 156 w 286"/>
                    <a:gd name="T73" fmla="*/ 5 h 182"/>
                    <a:gd name="T74" fmla="*/ 120 w 286"/>
                    <a:gd name="T75" fmla="*/ 2 h 182"/>
                    <a:gd name="T76" fmla="*/ 102 w 286"/>
                    <a:gd name="T77" fmla="*/ 2 h 182"/>
                    <a:gd name="T78" fmla="*/ 96 w 286"/>
                    <a:gd name="T79" fmla="*/ 0 h 182"/>
                    <a:gd name="T80" fmla="*/ 70 w 286"/>
                    <a:gd name="T81" fmla="*/ 2 h 182"/>
                    <a:gd name="T82" fmla="*/ 56 w 286"/>
                    <a:gd name="T83" fmla="*/ 4 h 182"/>
                    <a:gd name="T84" fmla="*/ 46 w 286"/>
                    <a:gd name="T85" fmla="*/ 4 h 18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" name="Freeform 21"/>
                <p:cNvSpPr>
                  <a:spLocks/>
                </p:cNvSpPr>
                <p:nvPr userDrawn="1"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>
                    <a:gd name="T0" fmla="*/ 1 w 78"/>
                    <a:gd name="T1" fmla="*/ 7 h 78"/>
                    <a:gd name="T2" fmla="*/ 27 w 78"/>
                    <a:gd name="T3" fmla="*/ 8 h 78"/>
                    <a:gd name="T4" fmla="*/ 45 w 78"/>
                    <a:gd name="T5" fmla="*/ 6 h 78"/>
                    <a:gd name="T6" fmla="*/ 57 w 78"/>
                    <a:gd name="T7" fmla="*/ 4 h 78"/>
                    <a:gd name="T8" fmla="*/ 43 w 78"/>
                    <a:gd name="T9" fmla="*/ 2 h 78"/>
                    <a:gd name="T10" fmla="*/ 43 w 78"/>
                    <a:gd name="T11" fmla="*/ 2 h 78"/>
                    <a:gd name="T12" fmla="*/ 71 w 78"/>
                    <a:gd name="T13" fmla="*/ 3 h 78"/>
                    <a:gd name="T14" fmla="*/ 67 w 78"/>
                    <a:gd name="T15" fmla="*/ 7 h 78"/>
                    <a:gd name="T16" fmla="*/ 33 w 78"/>
                    <a:gd name="T17" fmla="*/ 11 h 78"/>
                    <a:gd name="T18" fmla="*/ 9 w 78"/>
                    <a:gd name="T19" fmla="*/ 9 h 78"/>
                    <a:gd name="T20" fmla="*/ 3 w 78"/>
                    <a:gd name="T21" fmla="*/ 9 h 78"/>
                    <a:gd name="T22" fmla="*/ 1 w 78"/>
                    <a:gd name="T23" fmla="*/ 7 h 7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3" name="Freeform 22"/>
                <p:cNvSpPr>
                  <a:spLocks/>
                </p:cNvSpPr>
                <p:nvPr userDrawn="1"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>
                    <a:gd name="T0" fmla="*/ 3 w 17"/>
                    <a:gd name="T1" fmla="*/ 2 h 18"/>
                    <a:gd name="T2" fmla="*/ 3 w 17"/>
                    <a:gd name="T3" fmla="*/ 2 h 18"/>
                    <a:gd name="T4" fmla="*/ 3 w 17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4" name="Freeform 23"/>
                <p:cNvSpPr>
                  <a:spLocks/>
                </p:cNvSpPr>
                <p:nvPr userDrawn="1"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>
                    <a:gd name="T0" fmla="*/ 8 w 26"/>
                    <a:gd name="T1" fmla="*/ 3 h 22"/>
                    <a:gd name="T2" fmla="*/ 14 w 26"/>
                    <a:gd name="T3" fmla="*/ 0 h 22"/>
                    <a:gd name="T4" fmla="*/ 14 w 26"/>
                    <a:gd name="T5" fmla="*/ 5 h 22"/>
                    <a:gd name="T6" fmla="*/ 8 w 26"/>
                    <a:gd name="T7" fmla="*/ 3 h 2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5" name="Freeform 24"/>
                <p:cNvSpPr>
                  <a:spLocks/>
                </p:cNvSpPr>
                <p:nvPr userDrawn="1"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9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6" name="Freeform 25"/>
                <p:cNvSpPr>
                  <a:spLocks/>
                </p:cNvSpPr>
                <p:nvPr userDrawn="1"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10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7" name="Freeform 26"/>
                <p:cNvSpPr>
                  <a:spLocks/>
                </p:cNvSpPr>
                <p:nvPr userDrawn="1"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>
                    <a:gd name="T0" fmla="*/ 0 w 80"/>
                    <a:gd name="T1" fmla="*/ 7 h 80"/>
                    <a:gd name="T2" fmla="*/ 14 w 80"/>
                    <a:gd name="T3" fmla="*/ 4 h 80"/>
                    <a:gd name="T4" fmla="*/ 26 w 80"/>
                    <a:gd name="T5" fmla="*/ 3 h 80"/>
                    <a:gd name="T6" fmla="*/ 48 w 80"/>
                    <a:gd name="T7" fmla="*/ 2 h 80"/>
                    <a:gd name="T8" fmla="*/ 58 w 80"/>
                    <a:gd name="T9" fmla="*/ 0 h 80"/>
                    <a:gd name="T10" fmla="*/ 80 w 80"/>
                    <a:gd name="T11" fmla="*/ 6 h 80"/>
                    <a:gd name="T12" fmla="*/ 70 w 80"/>
                    <a:gd name="T13" fmla="*/ 8 h 80"/>
                    <a:gd name="T14" fmla="*/ 54 w 80"/>
                    <a:gd name="T15" fmla="*/ 10 h 80"/>
                    <a:gd name="T16" fmla="*/ 48 w 80"/>
                    <a:gd name="T17" fmla="*/ 12 h 80"/>
                    <a:gd name="T18" fmla="*/ 32 w 80"/>
                    <a:gd name="T19" fmla="*/ 10 h 80"/>
                    <a:gd name="T20" fmla="*/ 38 w 80"/>
                    <a:gd name="T21" fmla="*/ 8 h 80"/>
                    <a:gd name="T22" fmla="*/ 30 w 80"/>
                    <a:gd name="T23" fmla="*/ 4 h 80"/>
                    <a:gd name="T24" fmla="*/ 20 w 80"/>
                    <a:gd name="T25" fmla="*/ 7 h 80"/>
                    <a:gd name="T26" fmla="*/ 8 w 80"/>
                    <a:gd name="T27" fmla="*/ 8 h 80"/>
                    <a:gd name="T28" fmla="*/ 0 w 80"/>
                    <a:gd name="T29" fmla="*/ 7 h 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8" name="Freeform 27"/>
                <p:cNvSpPr>
                  <a:spLocks/>
                </p:cNvSpPr>
                <p:nvPr userDrawn="1"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>
                    <a:gd name="T0" fmla="*/ 14 w 94"/>
                    <a:gd name="T1" fmla="*/ 13 h 174"/>
                    <a:gd name="T2" fmla="*/ 26 w 94"/>
                    <a:gd name="T3" fmla="*/ 16 h 174"/>
                    <a:gd name="T4" fmla="*/ 32 w 94"/>
                    <a:gd name="T5" fmla="*/ 14 h 174"/>
                    <a:gd name="T6" fmla="*/ 52 w 94"/>
                    <a:gd name="T7" fmla="*/ 13 h 174"/>
                    <a:gd name="T8" fmla="*/ 46 w 94"/>
                    <a:gd name="T9" fmla="*/ 16 h 174"/>
                    <a:gd name="T10" fmla="*/ 66 w 94"/>
                    <a:gd name="T11" fmla="*/ 16 h 174"/>
                    <a:gd name="T12" fmla="*/ 76 w 94"/>
                    <a:gd name="T13" fmla="*/ 19 h 174"/>
                    <a:gd name="T14" fmla="*/ 58 w 94"/>
                    <a:gd name="T15" fmla="*/ 20 h 174"/>
                    <a:gd name="T16" fmla="*/ 74 w 94"/>
                    <a:gd name="T17" fmla="*/ 23 h 174"/>
                    <a:gd name="T18" fmla="*/ 84 w 94"/>
                    <a:gd name="T19" fmla="*/ 20 h 174"/>
                    <a:gd name="T20" fmla="*/ 82 w 94"/>
                    <a:gd name="T21" fmla="*/ 15 h 174"/>
                    <a:gd name="T22" fmla="*/ 60 w 94"/>
                    <a:gd name="T23" fmla="*/ 13 h 174"/>
                    <a:gd name="T24" fmla="*/ 50 w 94"/>
                    <a:gd name="T25" fmla="*/ 11 h 174"/>
                    <a:gd name="T26" fmla="*/ 34 w 94"/>
                    <a:gd name="T27" fmla="*/ 11 h 174"/>
                    <a:gd name="T28" fmla="*/ 30 w 94"/>
                    <a:gd name="T29" fmla="*/ 9 h 174"/>
                    <a:gd name="T30" fmla="*/ 42 w 94"/>
                    <a:gd name="T31" fmla="*/ 6 h 174"/>
                    <a:gd name="T32" fmla="*/ 30 w 94"/>
                    <a:gd name="T33" fmla="*/ 0 h 174"/>
                    <a:gd name="T34" fmla="*/ 18 w 94"/>
                    <a:gd name="T35" fmla="*/ 3 h 174"/>
                    <a:gd name="T36" fmla="*/ 4 w 94"/>
                    <a:gd name="T37" fmla="*/ 6 h 174"/>
                    <a:gd name="T38" fmla="*/ 14 w 94"/>
                    <a:gd name="T39" fmla="*/ 11 h 174"/>
                    <a:gd name="T40" fmla="*/ 14 w 94"/>
                    <a:gd name="T41" fmla="*/ 13 h 17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9" name="Freeform 28"/>
                <p:cNvSpPr>
                  <a:spLocks/>
                </p:cNvSpPr>
                <p:nvPr userDrawn="1"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>
                    <a:gd name="T0" fmla="*/ 6 w 32"/>
                    <a:gd name="T1" fmla="*/ 3 h 50"/>
                    <a:gd name="T2" fmla="*/ 12 w 32"/>
                    <a:gd name="T3" fmla="*/ 0 h 50"/>
                    <a:gd name="T4" fmla="*/ 20 w 32"/>
                    <a:gd name="T5" fmla="*/ 2 h 50"/>
                    <a:gd name="T6" fmla="*/ 22 w 32"/>
                    <a:gd name="T7" fmla="*/ 3 h 50"/>
                    <a:gd name="T8" fmla="*/ 28 w 32"/>
                    <a:gd name="T9" fmla="*/ 3 h 50"/>
                    <a:gd name="T10" fmla="*/ 32 w 32"/>
                    <a:gd name="T11" fmla="*/ 5 h 50"/>
                    <a:gd name="T12" fmla="*/ 18 w 32"/>
                    <a:gd name="T13" fmla="*/ 7 h 50"/>
                    <a:gd name="T14" fmla="*/ 6 w 32"/>
                    <a:gd name="T15" fmla="*/ 3 h 5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0" name="Freeform 29"/>
                <p:cNvSpPr>
                  <a:spLocks/>
                </p:cNvSpPr>
                <p:nvPr userDrawn="1"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>
                    <a:gd name="T0" fmla="*/ 0 w 43"/>
                    <a:gd name="T1" fmla="*/ 6 h 50"/>
                    <a:gd name="T2" fmla="*/ 32 w 43"/>
                    <a:gd name="T3" fmla="*/ 2 h 50"/>
                    <a:gd name="T4" fmla="*/ 57 w 43"/>
                    <a:gd name="T5" fmla="*/ 0 h 50"/>
                    <a:gd name="T6" fmla="*/ 35 w 43"/>
                    <a:gd name="T7" fmla="*/ 4 h 50"/>
                    <a:gd name="T8" fmla="*/ 2 w 43"/>
                    <a:gd name="T9" fmla="*/ 7 h 50"/>
                    <a:gd name="T10" fmla="*/ 0 w 43"/>
                    <a:gd name="T11" fmla="*/ 6 h 5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" name="Freeform 30"/>
                <p:cNvSpPr>
                  <a:spLocks/>
                </p:cNvSpPr>
                <p:nvPr userDrawn="1"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>
                    <a:gd name="T0" fmla="*/ 1094 w 471"/>
                    <a:gd name="T1" fmla="*/ 23696 h 281"/>
                    <a:gd name="T2" fmla="*/ 1289 w 471"/>
                    <a:gd name="T3" fmla="*/ 21195 h 281"/>
                    <a:gd name="T4" fmla="*/ 1183 w 471"/>
                    <a:gd name="T5" fmla="*/ 20720 h 281"/>
                    <a:gd name="T6" fmla="*/ 866 w 471"/>
                    <a:gd name="T7" fmla="*/ 18477 h 281"/>
                    <a:gd name="T8" fmla="*/ 208 w 471"/>
                    <a:gd name="T9" fmla="*/ 18200 h 281"/>
                    <a:gd name="T10" fmla="*/ 0 w 471"/>
                    <a:gd name="T11" fmla="*/ 16167 h 281"/>
                    <a:gd name="T12" fmla="*/ 647 w 471"/>
                    <a:gd name="T13" fmla="*/ 15271 h 281"/>
                    <a:gd name="T14" fmla="*/ 310 w 471"/>
                    <a:gd name="T15" fmla="*/ 13968 h 281"/>
                    <a:gd name="T16" fmla="*/ 94 w 471"/>
                    <a:gd name="T17" fmla="*/ 13523 h 281"/>
                    <a:gd name="T18" fmla="*/ 1520 w 471"/>
                    <a:gd name="T19" fmla="*/ 10161 h 281"/>
                    <a:gd name="T20" fmla="*/ 2331 w 471"/>
                    <a:gd name="T21" fmla="*/ 8166 h 281"/>
                    <a:gd name="T22" fmla="*/ 2262 w 471"/>
                    <a:gd name="T23" fmla="*/ 5926 h 281"/>
                    <a:gd name="T24" fmla="*/ 1289 w 471"/>
                    <a:gd name="T25" fmla="*/ 3626 h 281"/>
                    <a:gd name="T26" fmla="*/ 1088 w 471"/>
                    <a:gd name="T27" fmla="*/ 2723 h 281"/>
                    <a:gd name="T28" fmla="*/ 1396 w 471"/>
                    <a:gd name="T29" fmla="*/ 3035 h 281"/>
                    <a:gd name="T30" fmla="*/ 2554 w 471"/>
                    <a:gd name="T31" fmla="*/ 3001 h 281"/>
                    <a:gd name="T32" fmla="*/ 3405 w 471"/>
                    <a:gd name="T33" fmla="*/ 921 h 281"/>
                    <a:gd name="T34" fmla="*/ 4382 w 471"/>
                    <a:gd name="T35" fmla="*/ 0 h 281"/>
                    <a:gd name="T36" fmla="*/ 4694 w 471"/>
                    <a:gd name="T37" fmla="*/ 178 h 281"/>
                    <a:gd name="T38" fmla="*/ 4916 w 471"/>
                    <a:gd name="T39" fmla="*/ 761 h 281"/>
                    <a:gd name="T40" fmla="*/ 5231 w 471"/>
                    <a:gd name="T41" fmla="*/ 432 h 281"/>
                    <a:gd name="T42" fmla="*/ 5874 w 471"/>
                    <a:gd name="T43" fmla="*/ 673 h 281"/>
                    <a:gd name="T44" fmla="*/ 6188 w 471"/>
                    <a:gd name="T45" fmla="*/ 761 h 281"/>
                    <a:gd name="T46" fmla="*/ 7543 w 471"/>
                    <a:gd name="T47" fmla="*/ 1186 h 281"/>
                    <a:gd name="T48" fmla="*/ 8283 w 471"/>
                    <a:gd name="T49" fmla="*/ 2008 h 281"/>
                    <a:gd name="T50" fmla="*/ 8931 w 471"/>
                    <a:gd name="T51" fmla="*/ 1436 h 281"/>
                    <a:gd name="T52" fmla="*/ 9210 w 471"/>
                    <a:gd name="T53" fmla="*/ 1186 h 281"/>
                    <a:gd name="T54" fmla="*/ 10397 w 471"/>
                    <a:gd name="T55" fmla="*/ 1186 h 281"/>
                    <a:gd name="T56" fmla="*/ 11241 w 471"/>
                    <a:gd name="T57" fmla="*/ 2723 h 281"/>
                    <a:gd name="T58" fmla="*/ 12328 w 471"/>
                    <a:gd name="T59" fmla="*/ 4988 h 281"/>
                    <a:gd name="T60" fmla="*/ 13072 w 471"/>
                    <a:gd name="T61" fmla="*/ 5926 h 281"/>
                    <a:gd name="T62" fmla="*/ 13707 w 471"/>
                    <a:gd name="T63" fmla="*/ 5749 h 281"/>
                    <a:gd name="T64" fmla="*/ 14401 w 471"/>
                    <a:gd name="T65" fmla="*/ 5471 h 281"/>
                    <a:gd name="T66" fmla="*/ 15474 w 471"/>
                    <a:gd name="T67" fmla="*/ 6040 h 281"/>
                    <a:gd name="T68" fmla="*/ 15976 w 471"/>
                    <a:gd name="T69" fmla="*/ 6846 h 281"/>
                    <a:gd name="T70" fmla="*/ 16421 w 471"/>
                    <a:gd name="T71" fmla="*/ 7605 h 281"/>
                    <a:gd name="T72" fmla="*/ 16959 w 471"/>
                    <a:gd name="T73" fmla="*/ 9415 h 281"/>
                    <a:gd name="T74" fmla="*/ 17163 w 471"/>
                    <a:gd name="T75" fmla="*/ 10161 h 281"/>
                    <a:gd name="T76" fmla="*/ 17256 w 471"/>
                    <a:gd name="T77" fmla="*/ 10601 h 281"/>
                    <a:gd name="T78" fmla="*/ 16520 w 471"/>
                    <a:gd name="T79" fmla="*/ 11977 h 281"/>
                    <a:gd name="T80" fmla="*/ 17163 w 471"/>
                    <a:gd name="T81" fmla="*/ 11958 h 281"/>
                    <a:gd name="T82" fmla="*/ 18248 w 471"/>
                    <a:gd name="T83" fmla="*/ 13145 h 281"/>
                    <a:gd name="T84" fmla="*/ 19424 w 471"/>
                    <a:gd name="T85" fmla="*/ 13293 h 281"/>
                    <a:gd name="T86" fmla="*/ 20275 w 471"/>
                    <a:gd name="T87" fmla="*/ 14214 h 281"/>
                    <a:gd name="T88" fmla="*/ 20400 w 471"/>
                    <a:gd name="T89" fmla="*/ 14572 h 281"/>
                    <a:gd name="T90" fmla="*/ 20400 w 471"/>
                    <a:gd name="T91" fmla="*/ 14886 h 281"/>
                    <a:gd name="T92" fmla="*/ 20997 w 471"/>
                    <a:gd name="T93" fmla="*/ 14572 h 281"/>
                    <a:gd name="T94" fmla="*/ 21341 w 471"/>
                    <a:gd name="T95" fmla="*/ 14484 h 281"/>
                    <a:gd name="T96" fmla="*/ 23414 w 471"/>
                    <a:gd name="T97" fmla="*/ 15650 h 281"/>
                    <a:gd name="T98" fmla="*/ 23824 w 471"/>
                    <a:gd name="T99" fmla="*/ 16834 h 281"/>
                    <a:gd name="T100" fmla="*/ 24798 w 471"/>
                    <a:gd name="T101" fmla="*/ 17012 h 281"/>
                    <a:gd name="T102" fmla="*/ 25108 w 471"/>
                    <a:gd name="T103" fmla="*/ 18200 h 281"/>
                    <a:gd name="T104" fmla="*/ 24056 w 471"/>
                    <a:gd name="T105" fmla="*/ 21839 h 281"/>
                    <a:gd name="T106" fmla="*/ 23184 w 471"/>
                    <a:gd name="T107" fmla="*/ 23803 h 281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" name="Freeform 31"/>
                <p:cNvSpPr>
                  <a:spLocks/>
                </p:cNvSpPr>
                <p:nvPr userDrawn="1"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>
                    <a:gd name="T0" fmla="*/ 406 w 984"/>
                    <a:gd name="T1" fmla="*/ 2 h 844"/>
                    <a:gd name="T2" fmla="*/ 502 w 984"/>
                    <a:gd name="T3" fmla="*/ 5 h 844"/>
                    <a:gd name="T4" fmla="*/ 550 w 984"/>
                    <a:gd name="T5" fmla="*/ 5 h 844"/>
                    <a:gd name="T6" fmla="*/ 578 w 984"/>
                    <a:gd name="T7" fmla="*/ 17 h 844"/>
                    <a:gd name="T8" fmla="*/ 586 w 984"/>
                    <a:gd name="T9" fmla="*/ 13 h 844"/>
                    <a:gd name="T10" fmla="*/ 606 w 984"/>
                    <a:gd name="T11" fmla="*/ 9 h 844"/>
                    <a:gd name="T12" fmla="*/ 642 w 984"/>
                    <a:gd name="T13" fmla="*/ 17 h 844"/>
                    <a:gd name="T14" fmla="*/ 682 w 984"/>
                    <a:gd name="T15" fmla="*/ 13 h 844"/>
                    <a:gd name="T16" fmla="*/ 706 w 984"/>
                    <a:gd name="T17" fmla="*/ 11 h 844"/>
                    <a:gd name="T18" fmla="*/ 762 w 984"/>
                    <a:gd name="T19" fmla="*/ 2 h 844"/>
                    <a:gd name="T20" fmla="*/ 798 w 984"/>
                    <a:gd name="T21" fmla="*/ 9 h 844"/>
                    <a:gd name="T22" fmla="*/ 798 w 984"/>
                    <a:gd name="T23" fmla="*/ 17 h 844"/>
                    <a:gd name="T24" fmla="*/ 790 w 984"/>
                    <a:gd name="T25" fmla="*/ 21 h 844"/>
                    <a:gd name="T26" fmla="*/ 766 w 984"/>
                    <a:gd name="T27" fmla="*/ 22 h 844"/>
                    <a:gd name="T28" fmla="*/ 762 w 984"/>
                    <a:gd name="T29" fmla="*/ 26 h 844"/>
                    <a:gd name="T30" fmla="*/ 802 w 984"/>
                    <a:gd name="T31" fmla="*/ 32 h 844"/>
                    <a:gd name="T32" fmla="*/ 786 w 984"/>
                    <a:gd name="T33" fmla="*/ 44 h 844"/>
                    <a:gd name="T34" fmla="*/ 830 w 984"/>
                    <a:gd name="T35" fmla="*/ 57 h 844"/>
                    <a:gd name="T36" fmla="*/ 854 w 984"/>
                    <a:gd name="T37" fmla="*/ 61 h 844"/>
                    <a:gd name="T38" fmla="*/ 830 w 984"/>
                    <a:gd name="T39" fmla="*/ 61 h 844"/>
                    <a:gd name="T40" fmla="*/ 746 w 984"/>
                    <a:gd name="T41" fmla="*/ 52 h 844"/>
                    <a:gd name="T42" fmla="*/ 678 w 984"/>
                    <a:gd name="T43" fmla="*/ 55 h 844"/>
                    <a:gd name="T44" fmla="*/ 590 w 984"/>
                    <a:gd name="T45" fmla="*/ 61 h 844"/>
                    <a:gd name="T46" fmla="*/ 642 w 984"/>
                    <a:gd name="T47" fmla="*/ 80 h 844"/>
                    <a:gd name="T48" fmla="*/ 710 w 984"/>
                    <a:gd name="T49" fmla="*/ 84 h 844"/>
                    <a:gd name="T50" fmla="*/ 738 w 984"/>
                    <a:gd name="T51" fmla="*/ 75 h 844"/>
                    <a:gd name="T52" fmla="*/ 774 w 984"/>
                    <a:gd name="T53" fmla="*/ 78 h 844"/>
                    <a:gd name="T54" fmla="*/ 766 w 984"/>
                    <a:gd name="T55" fmla="*/ 87 h 844"/>
                    <a:gd name="T56" fmla="*/ 802 w 984"/>
                    <a:gd name="T57" fmla="*/ 92 h 844"/>
                    <a:gd name="T58" fmla="*/ 838 w 984"/>
                    <a:gd name="T59" fmla="*/ 90 h 844"/>
                    <a:gd name="T60" fmla="*/ 922 w 984"/>
                    <a:gd name="T61" fmla="*/ 110 h 844"/>
                    <a:gd name="T62" fmla="*/ 942 w 984"/>
                    <a:gd name="T63" fmla="*/ 114 h 844"/>
                    <a:gd name="T64" fmla="*/ 874 w 984"/>
                    <a:gd name="T65" fmla="*/ 112 h 844"/>
                    <a:gd name="T66" fmla="*/ 830 w 984"/>
                    <a:gd name="T67" fmla="*/ 104 h 844"/>
                    <a:gd name="T68" fmla="*/ 778 w 984"/>
                    <a:gd name="T69" fmla="*/ 98 h 844"/>
                    <a:gd name="T70" fmla="*/ 702 w 984"/>
                    <a:gd name="T71" fmla="*/ 91 h 844"/>
                    <a:gd name="T72" fmla="*/ 614 w 984"/>
                    <a:gd name="T73" fmla="*/ 89 h 844"/>
                    <a:gd name="T74" fmla="*/ 506 w 984"/>
                    <a:gd name="T75" fmla="*/ 81 h 844"/>
                    <a:gd name="T76" fmla="*/ 462 w 984"/>
                    <a:gd name="T77" fmla="*/ 69 h 844"/>
                    <a:gd name="T78" fmla="*/ 430 w 984"/>
                    <a:gd name="T79" fmla="*/ 63 h 844"/>
                    <a:gd name="T80" fmla="*/ 382 w 984"/>
                    <a:gd name="T81" fmla="*/ 59 h 844"/>
                    <a:gd name="T82" fmla="*/ 342 w 984"/>
                    <a:gd name="T83" fmla="*/ 50 h 844"/>
                    <a:gd name="T84" fmla="*/ 354 w 984"/>
                    <a:gd name="T85" fmla="*/ 57 h 844"/>
                    <a:gd name="T86" fmla="*/ 418 w 984"/>
                    <a:gd name="T87" fmla="*/ 68 h 844"/>
                    <a:gd name="T88" fmla="*/ 422 w 984"/>
                    <a:gd name="T89" fmla="*/ 72 h 844"/>
                    <a:gd name="T90" fmla="*/ 394 w 984"/>
                    <a:gd name="T91" fmla="*/ 69 h 844"/>
                    <a:gd name="T92" fmla="*/ 354 w 984"/>
                    <a:gd name="T93" fmla="*/ 64 h 844"/>
                    <a:gd name="T94" fmla="*/ 314 w 984"/>
                    <a:gd name="T95" fmla="*/ 55 h 844"/>
                    <a:gd name="T96" fmla="*/ 266 w 984"/>
                    <a:gd name="T97" fmla="*/ 48 h 844"/>
                    <a:gd name="T98" fmla="*/ 210 w 984"/>
                    <a:gd name="T99" fmla="*/ 43 h 844"/>
                    <a:gd name="T100" fmla="*/ 154 w 984"/>
                    <a:gd name="T101" fmla="*/ 32 h 844"/>
                    <a:gd name="T102" fmla="*/ 66 w 984"/>
                    <a:gd name="T103" fmla="*/ 9 h 844"/>
                    <a:gd name="T104" fmla="*/ 34 w 984"/>
                    <a:gd name="T105" fmla="*/ 5 h 844"/>
                    <a:gd name="T106" fmla="*/ 46 w 984"/>
                    <a:gd name="T107" fmla="*/ 3 h 844"/>
                    <a:gd name="T108" fmla="*/ 102 w 984"/>
                    <a:gd name="T109" fmla="*/ 9 h 844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3" name="Freeform 32"/>
                <p:cNvSpPr>
                  <a:spLocks/>
                </p:cNvSpPr>
                <p:nvPr userDrawn="1"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>
                    <a:gd name="T0" fmla="*/ 6 w 36"/>
                    <a:gd name="T1" fmla="*/ 4 h 48"/>
                    <a:gd name="T2" fmla="*/ 10 w 36"/>
                    <a:gd name="T3" fmla="*/ 6 h 48"/>
                    <a:gd name="T4" fmla="*/ 6 w 36"/>
                    <a:gd name="T5" fmla="*/ 4 h 4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4" name="Freeform 33"/>
                <p:cNvSpPr>
                  <a:spLocks/>
                </p:cNvSpPr>
                <p:nvPr userDrawn="1"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>
                    <a:gd name="T0" fmla="*/ 0 w 36"/>
                    <a:gd name="T1" fmla="*/ 2 h 37"/>
                    <a:gd name="T2" fmla="*/ 22 w 36"/>
                    <a:gd name="T3" fmla="*/ 1 h 37"/>
                    <a:gd name="T4" fmla="*/ 61 w 36"/>
                    <a:gd name="T5" fmla="*/ 2 h 37"/>
                    <a:gd name="T6" fmla="*/ 8 w 36"/>
                    <a:gd name="T7" fmla="*/ 2 h 37"/>
                    <a:gd name="T8" fmla="*/ 0 w 36"/>
                    <a:gd name="T9" fmla="*/ 2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" name="Freeform 34"/>
                <p:cNvSpPr>
                  <a:spLocks/>
                </p:cNvSpPr>
                <p:nvPr userDrawn="1"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>
                    <a:gd name="T0" fmla="*/ 0 w 170"/>
                    <a:gd name="T1" fmla="*/ 9 h 96"/>
                    <a:gd name="T2" fmla="*/ 28 w 170"/>
                    <a:gd name="T3" fmla="*/ 5 h 96"/>
                    <a:gd name="T4" fmla="*/ 56 w 170"/>
                    <a:gd name="T5" fmla="*/ 4 h 96"/>
                    <a:gd name="T6" fmla="*/ 80 w 170"/>
                    <a:gd name="T7" fmla="*/ 3 h 96"/>
                    <a:gd name="T8" fmla="*/ 64 w 170"/>
                    <a:gd name="T9" fmla="*/ 5 h 96"/>
                    <a:gd name="T10" fmla="*/ 134 w 170"/>
                    <a:gd name="T11" fmla="*/ 9 h 96"/>
                    <a:gd name="T12" fmla="*/ 170 w 170"/>
                    <a:gd name="T13" fmla="*/ 12 h 96"/>
                    <a:gd name="T14" fmla="*/ 126 w 170"/>
                    <a:gd name="T15" fmla="*/ 14 h 96"/>
                    <a:gd name="T16" fmla="*/ 98 w 170"/>
                    <a:gd name="T17" fmla="*/ 11 h 96"/>
                    <a:gd name="T18" fmla="*/ 76 w 170"/>
                    <a:gd name="T19" fmla="*/ 10 h 96"/>
                    <a:gd name="T20" fmla="*/ 24 w 170"/>
                    <a:gd name="T21" fmla="*/ 8 h 96"/>
                    <a:gd name="T22" fmla="*/ 0 w 170"/>
                    <a:gd name="T23" fmla="*/ 9 h 9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" name="Freeform 35"/>
                <p:cNvSpPr>
                  <a:spLocks/>
                </p:cNvSpPr>
                <p:nvPr userDrawn="1"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>
                    <a:gd name="T0" fmla="*/ 0 w 138"/>
                    <a:gd name="T1" fmla="*/ 0 h 44"/>
                    <a:gd name="T2" fmla="*/ 52 w 138"/>
                    <a:gd name="T3" fmla="*/ 3 h 44"/>
                    <a:gd name="T4" fmla="*/ 88 w 138"/>
                    <a:gd name="T5" fmla="*/ 4 h 44"/>
                    <a:gd name="T6" fmla="*/ 112 w 138"/>
                    <a:gd name="T7" fmla="*/ 3 h 44"/>
                    <a:gd name="T8" fmla="*/ 108 w 138"/>
                    <a:gd name="T9" fmla="*/ 8 h 44"/>
                    <a:gd name="T10" fmla="*/ 64 w 138"/>
                    <a:gd name="T11" fmla="*/ 7 h 44"/>
                    <a:gd name="T12" fmla="*/ 0 w 138"/>
                    <a:gd name="T13" fmla="*/ 7 h 44"/>
                    <a:gd name="T14" fmla="*/ 28 w 138"/>
                    <a:gd name="T15" fmla="*/ 3 h 44"/>
                    <a:gd name="T16" fmla="*/ 0 w 138"/>
                    <a:gd name="T17" fmla="*/ 0 h 4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7" name="Freeform 36"/>
                <p:cNvSpPr>
                  <a:spLocks/>
                </p:cNvSpPr>
                <p:nvPr userDrawn="1"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>
                    <a:gd name="T0" fmla="*/ 17 w 57"/>
                    <a:gd name="T1" fmla="*/ 3 h 42"/>
                    <a:gd name="T2" fmla="*/ 28 w 57"/>
                    <a:gd name="T3" fmla="*/ 2 h 42"/>
                    <a:gd name="T4" fmla="*/ 17 w 57"/>
                    <a:gd name="T5" fmla="*/ 3 h 4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8" name="Freeform 37"/>
                <p:cNvSpPr>
                  <a:spLocks/>
                </p:cNvSpPr>
                <p:nvPr userDrawn="1"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>
                    <a:gd name="T0" fmla="*/ 9 w 39"/>
                    <a:gd name="T1" fmla="*/ 6 h 52"/>
                    <a:gd name="T2" fmla="*/ 9 w 39"/>
                    <a:gd name="T3" fmla="*/ 0 h 52"/>
                    <a:gd name="T4" fmla="*/ 9 w 39"/>
                    <a:gd name="T5" fmla="*/ 6 h 5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9" name="Freeform 38"/>
                <p:cNvSpPr>
                  <a:spLocks/>
                </p:cNvSpPr>
                <p:nvPr userDrawn="1"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>
                    <a:gd name="T0" fmla="*/ 4 w 44"/>
                    <a:gd name="T1" fmla="*/ 2 h 80"/>
                    <a:gd name="T2" fmla="*/ 20 w 44"/>
                    <a:gd name="T3" fmla="*/ 5 h 80"/>
                    <a:gd name="T4" fmla="*/ 34 w 44"/>
                    <a:gd name="T5" fmla="*/ 7 h 80"/>
                    <a:gd name="T6" fmla="*/ 46 w 44"/>
                    <a:gd name="T7" fmla="*/ 8 h 80"/>
                    <a:gd name="T8" fmla="*/ 34 w 44"/>
                    <a:gd name="T9" fmla="*/ 11 h 80"/>
                    <a:gd name="T10" fmla="*/ 0 w 44"/>
                    <a:gd name="T11" fmla="*/ 3 h 80"/>
                    <a:gd name="T12" fmla="*/ 4 w 44"/>
                    <a:gd name="T13" fmla="*/ 2 h 8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0" name="Freeform 39"/>
                <p:cNvSpPr>
                  <a:spLocks/>
                </p:cNvSpPr>
                <p:nvPr userDrawn="1"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>
                    <a:gd name="T0" fmla="*/ 11559 w 323"/>
                    <a:gd name="T1" fmla="*/ 117 h 64"/>
                    <a:gd name="T2" fmla="*/ 12125 w 323"/>
                    <a:gd name="T3" fmla="*/ 698 h 64"/>
                    <a:gd name="T4" fmla="*/ 12343 w 323"/>
                    <a:gd name="T5" fmla="*/ 0 h 64"/>
                    <a:gd name="T6" fmla="*/ 13938 w 323"/>
                    <a:gd name="T7" fmla="*/ 0 h 64"/>
                    <a:gd name="T8" fmla="*/ 15110 w 323"/>
                    <a:gd name="T9" fmla="*/ 1505 h 64"/>
                    <a:gd name="T10" fmla="*/ 16733 w 323"/>
                    <a:gd name="T11" fmla="*/ 881 h 64"/>
                    <a:gd name="T12" fmla="*/ 16503 w 323"/>
                    <a:gd name="T13" fmla="*/ 2481 h 64"/>
                    <a:gd name="T14" fmla="*/ 15644 w 323"/>
                    <a:gd name="T15" fmla="*/ 4036 h 64"/>
                    <a:gd name="T16" fmla="*/ 15474 w 323"/>
                    <a:gd name="T17" fmla="*/ 2481 h 64"/>
                    <a:gd name="T18" fmla="*/ 15110 w 323"/>
                    <a:gd name="T19" fmla="*/ 2664 h 64"/>
                    <a:gd name="T20" fmla="*/ 14685 w 323"/>
                    <a:gd name="T21" fmla="*/ 2481 h 64"/>
                    <a:gd name="T22" fmla="*/ 13807 w 323"/>
                    <a:gd name="T23" fmla="*/ 1844 h 64"/>
                    <a:gd name="T24" fmla="*/ 11990 w 323"/>
                    <a:gd name="T25" fmla="*/ 3277 h 64"/>
                    <a:gd name="T26" fmla="*/ 10567 w 323"/>
                    <a:gd name="T27" fmla="*/ 3845 h 64"/>
                    <a:gd name="T28" fmla="*/ 11126 w 323"/>
                    <a:gd name="T29" fmla="*/ 4936 h 64"/>
                    <a:gd name="T30" fmla="*/ 9882 w 323"/>
                    <a:gd name="T31" fmla="*/ 5427 h 64"/>
                    <a:gd name="T32" fmla="*/ 8860 w 323"/>
                    <a:gd name="T33" fmla="*/ 5255 h 64"/>
                    <a:gd name="T34" fmla="*/ 9291 w 323"/>
                    <a:gd name="T35" fmla="*/ 4936 h 64"/>
                    <a:gd name="T36" fmla="*/ 8960 w 323"/>
                    <a:gd name="T37" fmla="*/ 3473 h 64"/>
                    <a:gd name="T38" fmla="*/ 8860 w 323"/>
                    <a:gd name="T39" fmla="*/ 2664 h 64"/>
                    <a:gd name="T40" fmla="*/ 8306 w 323"/>
                    <a:gd name="T41" fmla="*/ 2014 h 64"/>
                    <a:gd name="T42" fmla="*/ 7473 w 323"/>
                    <a:gd name="T43" fmla="*/ 2352 h 64"/>
                    <a:gd name="T44" fmla="*/ 7042 w 323"/>
                    <a:gd name="T45" fmla="*/ 2352 h 64"/>
                    <a:gd name="T46" fmla="*/ 6469 w 323"/>
                    <a:gd name="T47" fmla="*/ 2152 h 64"/>
                    <a:gd name="T48" fmla="*/ 4353 w 323"/>
                    <a:gd name="T49" fmla="*/ 183 h 64"/>
                    <a:gd name="T50" fmla="*/ 3121 w 323"/>
                    <a:gd name="T51" fmla="*/ 1208 h 64"/>
                    <a:gd name="T52" fmla="*/ 1 w 323"/>
                    <a:gd name="T53" fmla="*/ 0 h 64"/>
                    <a:gd name="T54" fmla="*/ 11559 w 323"/>
                    <a:gd name="T55" fmla="*/ 117 h 64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" name="Freeform 40"/>
                <p:cNvSpPr>
                  <a:spLocks/>
                </p:cNvSpPr>
                <p:nvPr userDrawn="1"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>
                    <a:gd name="T0" fmla="*/ 5541 w 300"/>
                    <a:gd name="T1" fmla="*/ 3008 h 31"/>
                    <a:gd name="T2" fmla="*/ 1613 w 300"/>
                    <a:gd name="T3" fmla="*/ 130 h 31"/>
                    <a:gd name="T4" fmla="*/ 15038 w 300"/>
                    <a:gd name="T5" fmla="*/ 0 h 31"/>
                    <a:gd name="T6" fmla="*/ 15597 w 300"/>
                    <a:gd name="T7" fmla="*/ 1361 h 31"/>
                    <a:gd name="T8" fmla="*/ 13914 w 300"/>
                    <a:gd name="T9" fmla="*/ 1559 h 31"/>
                    <a:gd name="T10" fmla="*/ 5541 w 300"/>
                    <a:gd name="T11" fmla="*/ 3008 h 3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" name="Freeform 41"/>
                <p:cNvSpPr>
                  <a:spLocks/>
                </p:cNvSpPr>
                <p:nvPr userDrawn="1"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>
                    <a:gd name="T0" fmla="*/ 0 w 41"/>
                    <a:gd name="T1" fmla="*/ 6 h 29"/>
                    <a:gd name="T2" fmla="*/ 12 w 41"/>
                    <a:gd name="T3" fmla="*/ 7 h 29"/>
                    <a:gd name="T4" fmla="*/ 0 w 41"/>
                    <a:gd name="T5" fmla="*/ 6 h 2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3" name="Freeform 42"/>
                <p:cNvSpPr>
                  <a:spLocks/>
                </p:cNvSpPr>
                <p:nvPr userDrawn="1"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>
                    <a:gd name="T0" fmla="*/ 365452 w 436"/>
                    <a:gd name="T1" fmla="*/ 6248 h 152"/>
                    <a:gd name="T2" fmla="*/ 2183611 w 436"/>
                    <a:gd name="T3" fmla="*/ 0 h 152"/>
                    <a:gd name="T4" fmla="*/ 2082573 w 436"/>
                    <a:gd name="T5" fmla="*/ 416013 h 152"/>
                    <a:gd name="T6" fmla="*/ 1988864 w 436"/>
                    <a:gd name="T7" fmla="*/ 522780 h 152"/>
                    <a:gd name="T8" fmla="*/ 1963171 w 436"/>
                    <a:gd name="T9" fmla="*/ 539106 h 152"/>
                    <a:gd name="T10" fmla="*/ 1877550 w 436"/>
                    <a:gd name="T11" fmla="*/ 563849 h 152"/>
                    <a:gd name="T12" fmla="*/ 1807215 w 436"/>
                    <a:gd name="T13" fmla="*/ 676869 h 152"/>
                    <a:gd name="T14" fmla="*/ 1813846 w 436"/>
                    <a:gd name="T15" fmla="*/ 761920 h 152"/>
                    <a:gd name="T16" fmla="*/ 1822001 w 436"/>
                    <a:gd name="T17" fmla="*/ 825128 h 152"/>
                    <a:gd name="T18" fmla="*/ 1832962 w 436"/>
                    <a:gd name="T19" fmla="*/ 872387 h 152"/>
                    <a:gd name="T20" fmla="*/ 1813846 w 436"/>
                    <a:gd name="T21" fmla="*/ 941843 h 152"/>
                    <a:gd name="T22" fmla="*/ 1758297 w 436"/>
                    <a:gd name="T23" fmla="*/ 926552 h 152"/>
                    <a:gd name="T24" fmla="*/ 1713528 w 436"/>
                    <a:gd name="T25" fmla="*/ 994863 h 152"/>
                    <a:gd name="T26" fmla="*/ 1737227 w 436"/>
                    <a:gd name="T27" fmla="*/ 809430 h 152"/>
                    <a:gd name="T28" fmla="*/ 1691792 w 436"/>
                    <a:gd name="T29" fmla="*/ 772037 h 152"/>
                    <a:gd name="T30" fmla="*/ 1721655 w 436"/>
                    <a:gd name="T31" fmla="*/ 718371 h 152"/>
                    <a:gd name="T32" fmla="*/ 1713528 w 436"/>
                    <a:gd name="T33" fmla="*/ 687380 h 152"/>
                    <a:gd name="T34" fmla="*/ 1602341 w 436"/>
                    <a:gd name="T35" fmla="*/ 724612 h 152"/>
                    <a:gd name="T36" fmla="*/ 1587611 w 436"/>
                    <a:gd name="T37" fmla="*/ 655163 h 152"/>
                    <a:gd name="T38" fmla="*/ 1486419 w 436"/>
                    <a:gd name="T39" fmla="*/ 724612 h 152"/>
                    <a:gd name="T40" fmla="*/ 1602341 w 436"/>
                    <a:gd name="T41" fmla="*/ 794139 h 152"/>
                    <a:gd name="T42" fmla="*/ 1527747 w 436"/>
                    <a:gd name="T43" fmla="*/ 900766 h 152"/>
                    <a:gd name="T44" fmla="*/ 1557638 w 436"/>
                    <a:gd name="T45" fmla="*/ 970178 h 152"/>
                    <a:gd name="T46" fmla="*/ 1576648 w 436"/>
                    <a:gd name="T47" fmla="*/ 1064319 h 152"/>
                    <a:gd name="T48" fmla="*/ 1546792 w 436"/>
                    <a:gd name="T49" fmla="*/ 1070738 h 152"/>
                    <a:gd name="T50" fmla="*/ 1571974 w 436"/>
                    <a:gd name="T51" fmla="*/ 1108115 h 152"/>
                    <a:gd name="T52" fmla="*/ 1538527 w 436"/>
                    <a:gd name="T53" fmla="*/ 1171078 h 152"/>
                    <a:gd name="T54" fmla="*/ 0 w 436"/>
                    <a:gd name="T55" fmla="*/ 1149556 h 152"/>
                    <a:gd name="T56" fmla="*/ 365452 w 436"/>
                    <a:gd name="T57" fmla="*/ 6248 h 152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4" name="Freeform 43"/>
                <p:cNvSpPr>
                  <a:spLocks/>
                </p:cNvSpPr>
                <p:nvPr userDrawn="1"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>
                    <a:gd name="T0" fmla="*/ 5 w 47"/>
                    <a:gd name="T1" fmla="*/ 19 h 165"/>
                    <a:gd name="T2" fmla="*/ 15 w 47"/>
                    <a:gd name="T3" fmla="*/ 13 h 165"/>
                    <a:gd name="T4" fmla="*/ 17 w 47"/>
                    <a:gd name="T5" fmla="*/ 8 h 165"/>
                    <a:gd name="T6" fmla="*/ 11 w 47"/>
                    <a:gd name="T7" fmla="*/ 5 h 165"/>
                    <a:gd name="T8" fmla="*/ 17 w 47"/>
                    <a:gd name="T9" fmla="*/ 2 h 165"/>
                    <a:gd name="T10" fmla="*/ 21 w 47"/>
                    <a:gd name="T11" fmla="*/ 0 h 165"/>
                    <a:gd name="T12" fmla="*/ 31 w 47"/>
                    <a:gd name="T13" fmla="*/ 3 h 165"/>
                    <a:gd name="T14" fmla="*/ 47 w 47"/>
                    <a:gd name="T15" fmla="*/ 12 h 165"/>
                    <a:gd name="T16" fmla="*/ 31 w 47"/>
                    <a:gd name="T17" fmla="*/ 13 h 165"/>
                    <a:gd name="T18" fmla="*/ 23 w 47"/>
                    <a:gd name="T19" fmla="*/ 15 h 165"/>
                    <a:gd name="T20" fmla="*/ 21 w 47"/>
                    <a:gd name="T21" fmla="*/ 16 h 165"/>
                    <a:gd name="T22" fmla="*/ 27 w 47"/>
                    <a:gd name="T23" fmla="*/ 16 h 165"/>
                    <a:gd name="T24" fmla="*/ 31 w 47"/>
                    <a:gd name="T25" fmla="*/ 19 h 165"/>
                    <a:gd name="T26" fmla="*/ 13 w 47"/>
                    <a:gd name="T27" fmla="*/ 19 h 165"/>
                    <a:gd name="T28" fmla="*/ 7 w 47"/>
                    <a:gd name="T29" fmla="*/ 19 h 165"/>
                    <a:gd name="T30" fmla="*/ 3 w 47"/>
                    <a:gd name="T31" fmla="*/ 19 h 165"/>
                    <a:gd name="T32" fmla="*/ 5 w 47"/>
                    <a:gd name="T33" fmla="*/ 19 h 16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5" name="Freeform 44"/>
                <p:cNvSpPr>
                  <a:spLocks/>
                </p:cNvSpPr>
                <p:nvPr userDrawn="1"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>
                    <a:gd name="T0" fmla="*/ 26 w 138"/>
                    <a:gd name="T1" fmla="*/ 8 h 103"/>
                    <a:gd name="T2" fmla="*/ 30 w 138"/>
                    <a:gd name="T3" fmla="*/ 6 h 103"/>
                    <a:gd name="T4" fmla="*/ 50 w 138"/>
                    <a:gd name="T5" fmla="*/ 5 h 103"/>
                    <a:gd name="T6" fmla="*/ 54 w 138"/>
                    <a:gd name="T7" fmla="*/ 6 h 103"/>
                    <a:gd name="T8" fmla="*/ 66 w 138"/>
                    <a:gd name="T9" fmla="*/ 7 h 103"/>
                    <a:gd name="T10" fmla="*/ 80 w 138"/>
                    <a:gd name="T11" fmla="*/ 7 h 103"/>
                    <a:gd name="T12" fmla="*/ 116 w 138"/>
                    <a:gd name="T13" fmla="*/ 5 h 103"/>
                    <a:gd name="T14" fmla="*/ 130 w 138"/>
                    <a:gd name="T15" fmla="*/ 2 h 103"/>
                    <a:gd name="T16" fmla="*/ 138 w 138"/>
                    <a:gd name="T17" fmla="*/ 2 h 103"/>
                    <a:gd name="T18" fmla="*/ 106 w 138"/>
                    <a:gd name="T19" fmla="*/ 7 h 103"/>
                    <a:gd name="T20" fmla="*/ 84 w 138"/>
                    <a:gd name="T21" fmla="*/ 9 h 103"/>
                    <a:gd name="T22" fmla="*/ 66 w 138"/>
                    <a:gd name="T23" fmla="*/ 11 h 103"/>
                    <a:gd name="T24" fmla="*/ 48 w 138"/>
                    <a:gd name="T25" fmla="*/ 13 h 103"/>
                    <a:gd name="T26" fmla="*/ 26 w 138"/>
                    <a:gd name="T27" fmla="*/ 12 h 103"/>
                    <a:gd name="T28" fmla="*/ 20 w 138"/>
                    <a:gd name="T29" fmla="*/ 11 h 103"/>
                    <a:gd name="T30" fmla="*/ 22 w 138"/>
                    <a:gd name="T31" fmla="*/ 12 h 103"/>
                    <a:gd name="T32" fmla="*/ 0 w 138"/>
                    <a:gd name="T33" fmla="*/ 12 h 103"/>
                    <a:gd name="T34" fmla="*/ 10 w 138"/>
                    <a:gd name="T35" fmla="*/ 10 h 103"/>
                    <a:gd name="T36" fmla="*/ 26 w 138"/>
                    <a:gd name="T37" fmla="*/ 8 h 10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6" name="Freeform 45"/>
                <p:cNvSpPr>
                  <a:spLocks/>
                </p:cNvSpPr>
                <p:nvPr userDrawn="1"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>
                    <a:gd name="T0" fmla="*/ 148 w 188"/>
                    <a:gd name="T1" fmla="*/ 3 h 214"/>
                    <a:gd name="T2" fmla="*/ 150 w 188"/>
                    <a:gd name="T3" fmla="*/ 2 h 214"/>
                    <a:gd name="T4" fmla="*/ 160 w 188"/>
                    <a:gd name="T5" fmla="*/ 0 h 214"/>
                    <a:gd name="T6" fmla="*/ 172 w 188"/>
                    <a:gd name="T7" fmla="*/ 3 h 214"/>
                    <a:gd name="T8" fmla="*/ 178 w 188"/>
                    <a:gd name="T9" fmla="*/ 6 h 214"/>
                    <a:gd name="T10" fmla="*/ 168 w 188"/>
                    <a:gd name="T11" fmla="*/ 8 h 214"/>
                    <a:gd name="T12" fmla="*/ 160 w 188"/>
                    <a:gd name="T13" fmla="*/ 11 h 214"/>
                    <a:gd name="T14" fmla="*/ 152 w 188"/>
                    <a:gd name="T15" fmla="*/ 17 h 214"/>
                    <a:gd name="T16" fmla="*/ 134 w 188"/>
                    <a:gd name="T17" fmla="*/ 20 h 214"/>
                    <a:gd name="T18" fmla="*/ 110 w 188"/>
                    <a:gd name="T19" fmla="*/ 20 h 214"/>
                    <a:gd name="T20" fmla="*/ 102 w 188"/>
                    <a:gd name="T21" fmla="*/ 17 h 214"/>
                    <a:gd name="T22" fmla="*/ 94 w 188"/>
                    <a:gd name="T23" fmla="*/ 21 h 214"/>
                    <a:gd name="T24" fmla="*/ 90 w 188"/>
                    <a:gd name="T25" fmla="*/ 21 h 214"/>
                    <a:gd name="T26" fmla="*/ 80 w 188"/>
                    <a:gd name="T27" fmla="*/ 19 h 214"/>
                    <a:gd name="T28" fmla="*/ 58 w 188"/>
                    <a:gd name="T29" fmla="*/ 21 h 214"/>
                    <a:gd name="T30" fmla="*/ 76 w 188"/>
                    <a:gd name="T31" fmla="*/ 21 h 214"/>
                    <a:gd name="T32" fmla="*/ 78 w 188"/>
                    <a:gd name="T33" fmla="*/ 23 h 214"/>
                    <a:gd name="T34" fmla="*/ 58 w 188"/>
                    <a:gd name="T35" fmla="*/ 24 h 214"/>
                    <a:gd name="T36" fmla="*/ 34 w 188"/>
                    <a:gd name="T37" fmla="*/ 24 h 214"/>
                    <a:gd name="T38" fmla="*/ 36 w 188"/>
                    <a:gd name="T39" fmla="*/ 21 h 214"/>
                    <a:gd name="T40" fmla="*/ 46 w 188"/>
                    <a:gd name="T41" fmla="*/ 21 h 214"/>
                    <a:gd name="T42" fmla="*/ 34 w 188"/>
                    <a:gd name="T43" fmla="*/ 21 h 214"/>
                    <a:gd name="T44" fmla="*/ 26 w 188"/>
                    <a:gd name="T45" fmla="*/ 24 h 214"/>
                    <a:gd name="T46" fmla="*/ 30 w 188"/>
                    <a:gd name="T47" fmla="*/ 26 h 214"/>
                    <a:gd name="T48" fmla="*/ 14 w 188"/>
                    <a:gd name="T49" fmla="*/ 29 h 214"/>
                    <a:gd name="T50" fmla="*/ 0 w 188"/>
                    <a:gd name="T51" fmla="*/ 30 h 214"/>
                    <a:gd name="T52" fmla="*/ 8 w 188"/>
                    <a:gd name="T53" fmla="*/ 26 h 214"/>
                    <a:gd name="T54" fmla="*/ 0 w 188"/>
                    <a:gd name="T55" fmla="*/ 24 h 214"/>
                    <a:gd name="T56" fmla="*/ 14 w 188"/>
                    <a:gd name="T57" fmla="*/ 21 h 214"/>
                    <a:gd name="T58" fmla="*/ 32 w 188"/>
                    <a:gd name="T59" fmla="*/ 19 h 214"/>
                    <a:gd name="T60" fmla="*/ 44 w 188"/>
                    <a:gd name="T61" fmla="*/ 17 h 214"/>
                    <a:gd name="T62" fmla="*/ 72 w 188"/>
                    <a:gd name="T63" fmla="*/ 17 h 214"/>
                    <a:gd name="T64" fmla="*/ 84 w 188"/>
                    <a:gd name="T65" fmla="*/ 16 h 214"/>
                    <a:gd name="T66" fmla="*/ 104 w 188"/>
                    <a:gd name="T67" fmla="*/ 12 h 214"/>
                    <a:gd name="T68" fmla="*/ 110 w 188"/>
                    <a:gd name="T69" fmla="*/ 13 h 214"/>
                    <a:gd name="T70" fmla="*/ 122 w 188"/>
                    <a:gd name="T71" fmla="*/ 11 h 214"/>
                    <a:gd name="T72" fmla="*/ 140 w 188"/>
                    <a:gd name="T73" fmla="*/ 8 h 214"/>
                    <a:gd name="T74" fmla="*/ 144 w 188"/>
                    <a:gd name="T75" fmla="*/ 6 h 214"/>
                    <a:gd name="T76" fmla="*/ 138 w 188"/>
                    <a:gd name="T77" fmla="*/ 6 h 214"/>
                    <a:gd name="T78" fmla="*/ 142 w 188"/>
                    <a:gd name="T79" fmla="*/ 5 h 214"/>
                    <a:gd name="T80" fmla="*/ 148 w 188"/>
                    <a:gd name="T81" fmla="*/ 3 h 214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7" name="Freeform 46"/>
                <p:cNvSpPr>
                  <a:spLocks/>
                </p:cNvSpPr>
                <p:nvPr userDrawn="1"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>
                    <a:gd name="T0" fmla="*/ 0 w 13"/>
                    <a:gd name="T1" fmla="*/ 2 h 13"/>
                    <a:gd name="T2" fmla="*/ 4 w 13"/>
                    <a:gd name="T3" fmla="*/ 2 h 13"/>
                    <a:gd name="T4" fmla="*/ 0 w 13"/>
                    <a:gd name="T5" fmla="*/ 2 h 1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8" name="Freeform 47"/>
                <p:cNvSpPr>
                  <a:spLocks/>
                </p:cNvSpPr>
                <p:nvPr userDrawn="1"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>
                    <a:gd name="T0" fmla="*/ 822 w 812"/>
                    <a:gd name="T1" fmla="*/ 3 h 564"/>
                    <a:gd name="T2" fmla="*/ 788 w 812"/>
                    <a:gd name="T3" fmla="*/ 11 h 564"/>
                    <a:gd name="T4" fmla="*/ 758 w 812"/>
                    <a:gd name="T5" fmla="*/ 16 h 564"/>
                    <a:gd name="T6" fmla="*/ 732 w 812"/>
                    <a:gd name="T7" fmla="*/ 20 h 564"/>
                    <a:gd name="T8" fmla="*/ 644 w 812"/>
                    <a:gd name="T9" fmla="*/ 24 h 564"/>
                    <a:gd name="T10" fmla="*/ 642 w 812"/>
                    <a:gd name="T11" fmla="*/ 29 h 564"/>
                    <a:gd name="T12" fmla="*/ 614 w 812"/>
                    <a:gd name="T13" fmla="*/ 32 h 564"/>
                    <a:gd name="T14" fmla="*/ 630 w 812"/>
                    <a:gd name="T15" fmla="*/ 24 h 564"/>
                    <a:gd name="T16" fmla="*/ 586 w 812"/>
                    <a:gd name="T17" fmla="*/ 26 h 564"/>
                    <a:gd name="T18" fmla="*/ 566 w 812"/>
                    <a:gd name="T19" fmla="*/ 29 h 564"/>
                    <a:gd name="T20" fmla="*/ 606 w 812"/>
                    <a:gd name="T21" fmla="*/ 39 h 564"/>
                    <a:gd name="T22" fmla="*/ 604 w 812"/>
                    <a:gd name="T23" fmla="*/ 50 h 564"/>
                    <a:gd name="T24" fmla="*/ 552 w 812"/>
                    <a:gd name="T25" fmla="*/ 56 h 564"/>
                    <a:gd name="T26" fmla="*/ 532 w 812"/>
                    <a:gd name="T27" fmla="*/ 53 h 564"/>
                    <a:gd name="T28" fmla="*/ 492 w 812"/>
                    <a:gd name="T29" fmla="*/ 47 h 564"/>
                    <a:gd name="T30" fmla="*/ 472 w 812"/>
                    <a:gd name="T31" fmla="*/ 47 h 564"/>
                    <a:gd name="T32" fmla="*/ 460 w 812"/>
                    <a:gd name="T33" fmla="*/ 54 h 564"/>
                    <a:gd name="T34" fmla="*/ 510 w 812"/>
                    <a:gd name="T35" fmla="*/ 63 h 564"/>
                    <a:gd name="T36" fmla="*/ 520 w 812"/>
                    <a:gd name="T37" fmla="*/ 71 h 564"/>
                    <a:gd name="T38" fmla="*/ 536 w 812"/>
                    <a:gd name="T39" fmla="*/ 76 h 564"/>
                    <a:gd name="T40" fmla="*/ 502 w 812"/>
                    <a:gd name="T41" fmla="*/ 75 h 564"/>
                    <a:gd name="T42" fmla="*/ 480 w 812"/>
                    <a:gd name="T43" fmla="*/ 70 h 564"/>
                    <a:gd name="T44" fmla="*/ 432 w 812"/>
                    <a:gd name="T45" fmla="*/ 57 h 564"/>
                    <a:gd name="T46" fmla="*/ 436 w 812"/>
                    <a:gd name="T47" fmla="*/ 42 h 564"/>
                    <a:gd name="T48" fmla="*/ 432 w 812"/>
                    <a:gd name="T49" fmla="*/ 36 h 564"/>
                    <a:gd name="T50" fmla="*/ 422 w 812"/>
                    <a:gd name="T51" fmla="*/ 39 h 564"/>
                    <a:gd name="T52" fmla="*/ 386 w 812"/>
                    <a:gd name="T53" fmla="*/ 36 h 564"/>
                    <a:gd name="T54" fmla="*/ 360 w 812"/>
                    <a:gd name="T55" fmla="*/ 23 h 564"/>
                    <a:gd name="T56" fmla="*/ 330 w 812"/>
                    <a:gd name="T57" fmla="*/ 23 h 564"/>
                    <a:gd name="T58" fmla="*/ 288 w 812"/>
                    <a:gd name="T59" fmla="*/ 24 h 564"/>
                    <a:gd name="T60" fmla="*/ 242 w 812"/>
                    <a:gd name="T61" fmla="*/ 32 h 564"/>
                    <a:gd name="T62" fmla="*/ 196 w 812"/>
                    <a:gd name="T63" fmla="*/ 36 h 564"/>
                    <a:gd name="T64" fmla="*/ 184 w 812"/>
                    <a:gd name="T65" fmla="*/ 38 h 564"/>
                    <a:gd name="T66" fmla="*/ 160 w 812"/>
                    <a:gd name="T67" fmla="*/ 44 h 564"/>
                    <a:gd name="T68" fmla="*/ 152 w 812"/>
                    <a:gd name="T69" fmla="*/ 48 h 564"/>
                    <a:gd name="T70" fmla="*/ 128 w 812"/>
                    <a:gd name="T71" fmla="*/ 55 h 564"/>
                    <a:gd name="T72" fmla="*/ 94 w 812"/>
                    <a:gd name="T73" fmla="*/ 53 h 564"/>
                    <a:gd name="T74" fmla="*/ 66 w 812"/>
                    <a:gd name="T75" fmla="*/ 35 h 564"/>
                    <a:gd name="T76" fmla="*/ 72 w 812"/>
                    <a:gd name="T77" fmla="*/ 21 h 564"/>
                    <a:gd name="T78" fmla="*/ 44 w 812"/>
                    <a:gd name="T79" fmla="*/ 24 h 564"/>
                    <a:gd name="T80" fmla="*/ 20 w 812"/>
                    <a:gd name="T81" fmla="*/ 20 h 564"/>
                    <a:gd name="T82" fmla="*/ 24 w 812"/>
                    <a:gd name="T83" fmla="*/ 19 h 564"/>
                    <a:gd name="T84" fmla="*/ 0 w 812"/>
                    <a:gd name="T85" fmla="*/ 13 h 564"/>
                    <a:gd name="T86" fmla="*/ 808 w 812"/>
                    <a:gd name="T87" fmla="*/ 2 h 564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9" name="Freeform 48"/>
                <p:cNvSpPr>
                  <a:spLocks/>
                </p:cNvSpPr>
                <p:nvPr userDrawn="1"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>
                    <a:gd name="T0" fmla="*/ 7 w 43"/>
                    <a:gd name="T1" fmla="*/ 3 h 85"/>
                    <a:gd name="T2" fmla="*/ 27 w 43"/>
                    <a:gd name="T3" fmla="*/ 3 h 85"/>
                    <a:gd name="T4" fmla="*/ 58 w 43"/>
                    <a:gd name="T5" fmla="*/ 6 h 85"/>
                    <a:gd name="T6" fmla="*/ 29 w 43"/>
                    <a:gd name="T7" fmla="*/ 13 h 85"/>
                    <a:gd name="T8" fmla="*/ 1 w 43"/>
                    <a:gd name="T9" fmla="*/ 11 h 85"/>
                    <a:gd name="T10" fmla="*/ 7 w 43"/>
                    <a:gd name="T11" fmla="*/ 3 h 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0" name="Freeform 49"/>
                <p:cNvSpPr>
                  <a:spLocks/>
                </p:cNvSpPr>
                <p:nvPr userDrawn="1"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>
                    <a:gd name="T0" fmla="*/ 11 w 44"/>
                    <a:gd name="T1" fmla="*/ 3 h 74"/>
                    <a:gd name="T2" fmla="*/ 19 w 44"/>
                    <a:gd name="T3" fmla="*/ 2 h 74"/>
                    <a:gd name="T4" fmla="*/ 28 w 44"/>
                    <a:gd name="T5" fmla="*/ 2 h 74"/>
                    <a:gd name="T6" fmla="*/ 26 w 44"/>
                    <a:gd name="T7" fmla="*/ 3 h 74"/>
                    <a:gd name="T8" fmla="*/ 11 w 44"/>
                    <a:gd name="T9" fmla="*/ 8 h 74"/>
                    <a:gd name="T10" fmla="*/ 7 w 44"/>
                    <a:gd name="T11" fmla="*/ 6 h 74"/>
                    <a:gd name="T12" fmla="*/ 3 w 44"/>
                    <a:gd name="T13" fmla="*/ 4 h 74"/>
                    <a:gd name="T14" fmla="*/ 11 w 44"/>
                    <a:gd name="T15" fmla="*/ 3 h 7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1" name="Freeform 50"/>
                <p:cNvSpPr>
                  <a:spLocks/>
                </p:cNvSpPr>
                <p:nvPr userDrawn="1"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>
                    <a:gd name="T0" fmla="*/ 7 w 20"/>
                    <a:gd name="T1" fmla="*/ 2 h 30"/>
                    <a:gd name="T2" fmla="*/ 5 w 20"/>
                    <a:gd name="T3" fmla="*/ 3 h 30"/>
                    <a:gd name="T4" fmla="*/ 7 w 20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2" name="Freeform 51"/>
                <p:cNvSpPr>
                  <a:spLocks/>
                </p:cNvSpPr>
                <p:nvPr userDrawn="1"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>
                    <a:gd name="T0" fmla="*/ 25643 w 682"/>
                    <a:gd name="T1" fmla="*/ 38275 h 557"/>
                    <a:gd name="T2" fmla="*/ 25899 w 682"/>
                    <a:gd name="T3" fmla="*/ 37221 h 557"/>
                    <a:gd name="T4" fmla="*/ 26659 w 682"/>
                    <a:gd name="T5" fmla="*/ 34083 h 557"/>
                    <a:gd name="T6" fmla="*/ 16489 w 682"/>
                    <a:gd name="T7" fmla="*/ 23648 h 557"/>
                    <a:gd name="T8" fmla="*/ 15042 w 682"/>
                    <a:gd name="T9" fmla="*/ 28544 h 557"/>
                    <a:gd name="T10" fmla="*/ 16158 w 682"/>
                    <a:gd name="T11" fmla="*/ 45851 h 557"/>
                    <a:gd name="T12" fmla="*/ 15042 w 682"/>
                    <a:gd name="T13" fmla="*/ 40763 h 557"/>
                    <a:gd name="T14" fmla="*/ 12909 w 682"/>
                    <a:gd name="T15" fmla="*/ 36257 h 557"/>
                    <a:gd name="T16" fmla="*/ 13070 w 682"/>
                    <a:gd name="T17" fmla="*/ 34083 h 557"/>
                    <a:gd name="T18" fmla="*/ 13192 w 682"/>
                    <a:gd name="T19" fmla="*/ 32540 h 557"/>
                    <a:gd name="T20" fmla="*/ 11726 w 682"/>
                    <a:gd name="T21" fmla="*/ 30946 h 557"/>
                    <a:gd name="T22" fmla="*/ 10348 w 682"/>
                    <a:gd name="T23" fmla="*/ 28544 h 557"/>
                    <a:gd name="T24" fmla="*/ 7879 w 682"/>
                    <a:gd name="T25" fmla="*/ 29178 h 557"/>
                    <a:gd name="T26" fmla="*/ 6745 w 682"/>
                    <a:gd name="T27" fmla="*/ 30114 h 557"/>
                    <a:gd name="T28" fmla="*/ 4157 w 682"/>
                    <a:gd name="T29" fmla="*/ 30114 h 557"/>
                    <a:gd name="T30" fmla="*/ 1183 w 682"/>
                    <a:gd name="T31" fmla="*/ 25742 h 557"/>
                    <a:gd name="T32" fmla="*/ 582 w 682"/>
                    <a:gd name="T33" fmla="*/ 24383 h 557"/>
                    <a:gd name="T34" fmla="*/ 0 w 682"/>
                    <a:gd name="T35" fmla="*/ 21740 h 557"/>
                    <a:gd name="T36" fmla="*/ 1289 w 682"/>
                    <a:gd name="T37" fmla="*/ 17587 h 557"/>
                    <a:gd name="T38" fmla="*/ 1716 w 682"/>
                    <a:gd name="T39" fmla="*/ 14916 h 557"/>
                    <a:gd name="T40" fmla="*/ 2721 w 682"/>
                    <a:gd name="T41" fmla="*/ 11762 h 557"/>
                    <a:gd name="T42" fmla="*/ 4340 w 682"/>
                    <a:gd name="T43" fmla="*/ 9546 h 557"/>
                    <a:gd name="T44" fmla="*/ 8931 w 682"/>
                    <a:gd name="T45" fmla="*/ 5533 h 557"/>
                    <a:gd name="T46" fmla="*/ 11726 w 682"/>
                    <a:gd name="T47" fmla="*/ 2488 h 557"/>
                    <a:gd name="T48" fmla="*/ 13746 w 682"/>
                    <a:gd name="T49" fmla="*/ 476 h 557"/>
                    <a:gd name="T50" fmla="*/ 19355 w 682"/>
                    <a:gd name="T51" fmla="*/ 176 h 557"/>
                    <a:gd name="T52" fmla="*/ 21203 w 682"/>
                    <a:gd name="T53" fmla="*/ 0 h 557"/>
                    <a:gd name="T54" fmla="*/ 20458 w 682"/>
                    <a:gd name="T55" fmla="*/ 2783 h 557"/>
                    <a:gd name="T56" fmla="*/ 23611 w 682"/>
                    <a:gd name="T57" fmla="*/ 6959 h 557"/>
                    <a:gd name="T58" fmla="*/ 26505 w 682"/>
                    <a:gd name="T59" fmla="*/ 6106 h 557"/>
                    <a:gd name="T60" fmla="*/ 28192 w 682"/>
                    <a:gd name="T61" fmla="*/ 6727 h 557"/>
                    <a:gd name="T62" fmla="*/ 29785 w 682"/>
                    <a:gd name="T63" fmla="*/ 8013 h 557"/>
                    <a:gd name="T64" fmla="*/ 30504 w 682"/>
                    <a:gd name="T65" fmla="*/ 15507 h 557"/>
                    <a:gd name="T66" fmla="*/ 30504 w 682"/>
                    <a:gd name="T67" fmla="*/ 19803 h 557"/>
                    <a:gd name="T68" fmla="*/ 31909 w 682"/>
                    <a:gd name="T69" fmla="*/ 23351 h 557"/>
                    <a:gd name="T70" fmla="*/ 34404 w 682"/>
                    <a:gd name="T71" fmla="*/ 24746 h 557"/>
                    <a:gd name="T72" fmla="*/ 36235 w 682"/>
                    <a:gd name="T73" fmla="*/ 24383 h 557"/>
                    <a:gd name="T74" fmla="*/ 35382 w 682"/>
                    <a:gd name="T75" fmla="*/ 28066 h 557"/>
                    <a:gd name="T76" fmla="*/ 31909 w 682"/>
                    <a:gd name="T77" fmla="*/ 33603 h 557"/>
                    <a:gd name="T78" fmla="*/ 29219 w 682"/>
                    <a:gd name="T79" fmla="*/ 40023 h 557"/>
                    <a:gd name="T80" fmla="*/ 29639 w 682"/>
                    <a:gd name="T81" fmla="*/ 41922 h 557"/>
                    <a:gd name="T82" fmla="*/ 23177 w 682"/>
                    <a:gd name="T83" fmla="*/ 45851 h 557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" name="Freeform 52"/>
                <p:cNvSpPr>
                  <a:spLocks/>
                </p:cNvSpPr>
                <p:nvPr userDrawn="1"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>
                    <a:gd name="T0" fmla="*/ 12787 w 257"/>
                    <a:gd name="T1" fmla="*/ 28885 h 347"/>
                    <a:gd name="T2" fmla="*/ 12252 w 257"/>
                    <a:gd name="T3" fmla="*/ 25044 h 347"/>
                    <a:gd name="T4" fmla="*/ 11438 w 257"/>
                    <a:gd name="T5" fmla="*/ 23978 h 347"/>
                    <a:gd name="T6" fmla="*/ 11350 w 257"/>
                    <a:gd name="T7" fmla="*/ 22447 h 347"/>
                    <a:gd name="T8" fmla="*/ 11011 w 257"/>
                    <a:gd name="T9" fmla="*/ 21149 h 347"/>
                    <a:gd name="T10" fmla="*/ 11011 w 257"/>
                    <a:gd name="T11" fmla="*/ 19053 h 347"/>
                    <a:gd name="T12" fmla="*/ 10916 w 257"/>
                    <a:gd name="T13" fmla="*/ 17808 h 347"/>
                    <a:gd name="T14" fmla="*/ 12000 w 257"/>
                    <a:gd name="T15" fmla="*/ 16819 h 347"/>
                    <a:gd name="T16" fmla="*/ 13531 w 257"/>
                    <a:gd name="T17" fmla="*/ 16446 h 347"/>
                    <a:gd name="T18" fmla="*/ 13531 w 257"/>
                    <a:gd name="T19" fmla="*/ 11359 h 347"/>
                    <a:gd name="T20" fmla="*/ 2838 w 257"/>
                    <a:gd name="T21" fmla="*/ 7990 h 347"/>
                    <a:gd name="T22" fmla="*/ 1703 w 257"/>
                    <a:gd name="T23" fmla="*/ 8173 h 347"/>
                    <a:gd name="T24" fmla="*/ 864 w 257"/>
                    <a:gd name="T25" fmla="*/ 8498 h 347"/>
                    <a:gd name="T26" fmla="*/ 0 w 257"/>
                    <a:gd name="T27" fmla="*/ 12434 h 347"/>
                    <a:gd name="T28" fmla="*/ 4880 w 257"/>
                    <a:gd name="T29" fmla="*/ 28799 h 347"/>
                    <a:gd name="T30" fmla="*/ 12787 w 257"/>
                    <a:gd name="T31" fmla="*/ 28885 h 347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hlink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4" name="Freeform 53"/>
                <p:cNvSpPr>
                  <a:spLocks/>
                </p:cNvSpPr>
                <p:nvPr userDrawn="1"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>
                    <a:gd name="T0" fmla="*/ 3 w 19"/>
                    <a:gd name="T1" fmla="*/ 2 h 37"/>
                    <a:gd name="T2" fmla="*/ 3 w 19"/>
                    <a:gd name="T3" fmla="*/ 2 h 37"/>
                    <a:gd name="T4" fmla="*/ 3 w 19"/>
                    <a:gd name="T5" fmla="*/ 2 h 3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5" name="Freeform 54"/>
                <p:cNvSpPr>
                  <a:spLocks/>
                </p:cNvSpPr>
                <p:nvPr userDrawn="1"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>
                    <a:gd name="T0" fmla="*/ 11 w 22"/>
                    <a:gd name="T1" fmla="*/ 3 h 20"/>
                    <a:gd name="T2" fmla="*/ 11 w 22"/>
                    <a:gd name="T3" fmla="*/ 0 h 20"/>
                    <a:gd name="T4" fmla="*/ 11 w 22"/>
                    <a:gd name="T5" fmla="*/ 3 h 20"/>
                    <a:gd name="T6" fmla="*/ 8 w 22"/>
                    <a:gd name="T7" fmla="*/ 4 h 20"/>
                    <a:gd name="T8" fmla="*/ 11 w 22"/>
                    <a:gd name="T9" fmla="*/ 3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6" name="Freeform 55"/>
                <p:cNvSpPr>
                  <a:spLocks/>
                </p:cNvSpPr>
                <p:nvPr userDrawn="1"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>
                    <a:gd name="T0" fmla="*/ 24 w 57"/>
                    <a:gd name="T1" fmla="*/ 2 h 30"/>
                    <a:gd name="T2" fmla="*/ 42 w 57"/>
                    <a:gd name="T3" fmla="*/ 2 h 30"/>
                    <a:gd name="T4" fmla="*/ 46 w 57"/>
                    <a:gd name="T5" fmla="*/ 3 h 30"/>
                    <a:gd name="T6" fmla="*/ 24 w 57"/>
                    <a:gd name="T7" fmla="*/ 2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7" name="Freeform 56"/>
                <p:cNvSpPr>
                  <a:spLocks/>
                </p:cNvSpPr>
                <p:nvPr userDrawn="1"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>
                    <a:gd name="T0" fmla="*/ 463 w 693"/>
                    <a:gd name="T1" fmla="*/ 61 h 696"/>
                    <a:gd name="T2" fmla="*/ 383 w 693"/>
                    <a:gd name="T3" fmla="*/ 60 h 696"/>
                    <a:gd name="T4" fmla="*/ 315 w 693"/>
                    <a:gd name="T5" fmla="*/ 56 h 696"/>
                    <a:gd name="T6" fmla="*/ 255 w 693"/>
                    <a:gd name="T7" fmla="*/ 53 h 696"/>
                    <a:gd name="T8" fmla="*/ 227 w 693"/>
                    <a:gd name="T9" fmla="*/ 56 h 696"/>
                    <a:gd name="T10" fmla="*/ 251 w 693"/>
                    <a:gd name="T11" fmla="*/ 57 h 696"/>
                    <a:gd name="T12" fmla="*/ 283 w 693"/>
                    <a:gd name="T13" fmla="*/ 62 h 696"/>
                    <a:gd name="T14" fmla="*/ 311 w 693"/>
                    <a:gd name="T15" fmla="*/ 64 h 696"/>
                    <a:gd name="T16" fmla="*/ 323 w 693"/>
                    <a:gd name="T17" fmla="*/ 71 h 696"/>
                    <a:gd name="T18" fmla="*/ 303 w 693"/>
                    <a:gd name="T19" fmla="*/ 74 h 696"/>
                    <a:gd name="T20" fmla="*/ 251 w 693"/>
                    <a:gd name="T21" fmla="*/ 83 h 696"/>
                    <a:gd name="T22" fmla="*/ 215 w 693"/>
                    <a:gd name="T23" fmla="*/ 83 h 696"/>
                    <a:gd name="T24" fmla="*/ 97 w 693"/>
                    <a:gd name="T25" fmla="*/ 93 h 696"/>
                    <a:gd name="T26" fmla="*/ 77 w 693"/>
                    <a:gd name="T27" fmla="*/ 83 h 696"/>
                    <a:gd name="T28" fmla="*/ 45 w 693"/>
                    <a:gd name="T29" fmla="*/ 70 h 696"/>
                    <a:gd name="T30" fmla="*/ 33 w 693"/>
                    <a:gd name="T31" fmla="*/ 60 h 696"/>
                    <a:gd name="T32" fmla="*/ 53 w 693"/>
                    <a:gd name="T33" fmla="*/ 46 h 696"/>
                    <a:gd name="T34" fmla="*/ 17 w 693"/>
                    <a:gd name="T35" fmla="*/ 52 h 696"/>
                    <a:gd name="T36" fmla="*/ 81 w 693"/>
                    <a:gd name="T37" fmla="*/ 38 h 696"/>
                    <a:gd name="T38" fmla="*/ 113 w 693"/>
                    <a:gd name="T39" fmla="*/ 28 h 696"/>
                    <a:gd name="T40" fmla="*/ 37 w 693"/>
                    <a:gd name="T41" fmla="*/ 28 h 696"/>
                    <a:gd name="T42" fmla="*/ 1 w 693"/>
                    <a:gd name="T43" fmla="*/ 25 h 696"/>
                    <a:gd name="T44" fmla="*/ 25 w 693"/>
                    <a:gd name="T45" fmla="*/ 19 h 696"/>
                    <a:gd name="T46" fmla="*/ 97 w 693"/>
                    <a:gd name="T47" fmla="*/ 16 h 696"/>
                    <a:gd name="T48" fmla="*/ 211 w 693"/>
                    <a:gd name="T49" fmla="*/ 16 h 696"/>
                    <a:gd name="T50" fmla="*/ 219 w 693"/>
                    <a:gd name="T51" fmla="*/ 9 h 696"/>
                    <a:gd name="T52" fmla="*/ 251 w 693"/>
                    <a:gd name="T53" fmla="*/ 0 h 696"/>
                    <a:gd name="T54" fmla="*/ 347 w 693"/>
                    <a:gd name="T55" fmla="*/ 6 h 696"/>
                    <a:gd name="T56" fmla="*/ 319 w 693"/>
                    <a:gd name="T57" fmla="*/ 11 h 696"/>
                    <a:gd name="T58" fmla="*/ 291 w 693"/>
                    <a:gd name="T59" fmla="*/ 24 h 696"/>
                    <a:gd name="T60" fmla="*/ 351 w 693"/>
                    <a:gd name="T61" fmla="*/ 25 h 696"/>
                    <a:gd name="T62" fmla="*/ 363 w 693"/>
                    <a:gd name="T63" fmla="*/ 18 h 696"/>
                    <a:gd name="T64" fmla="*/ 407 w 693"/>
                    <a:gd name="T65" fmla="*/ 13 h 696"/>
                    <a:gd name="T66" fmla="*/ 487 w 693"/>
                    <a:gd name="T67" fmla="*/ 11 h 696"/>
                    <a:gd name="T68" fmla="*/ 514 w 693"/>
                    <a:gd name="T69" fmla="*/ 7 h 696"/>
                    <a:gd name="T70" fmla="*/ 521 w 693"/>
                    <a:gd name="T71" fmla="*/ 61 h 69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8" name="Freeform 57"/>
                <p:cNvSpPr>
                  <a:spLocks/>
                </p:cNvSpPr>
                <p:nvPr userDrawn="1"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>
                    <a:gd name="T0" fmla="*/ 44100 w 931"/>
                    <a:gd name="T1" fmla="*/ 0 h 149"/>
                    <a:gd name="T2" fmla="*/ 7658 w 931"/>
                    <a:gd name="T3" fmla="*/ 2427 h 149"/>
                    <a:gd name="T4" fmla="*/ 4843 w 931"/>
                    <a:gd name="T5" fmla="*/ 3482 h 149"/>
                    <a:gd name="T6" fmla="*/ 3309 w 931"/>
                    <a:gd name="T7" fmla="*/ 3482 h 149"/>
                    <a:gd name="T8" fmla="*/ 1184 w 931"/>
                    <a:gd name="T9" fmla="*/ 6456 h 149"/>
                    <a:gd name="T10" fmla="*/ 0 w 931"/>
                    <a:gd name="T11" fmla="*/ 8769 h 149"/>
                    <a:gd name="T12" fmla="*/ 3158 w 931"/>
                    <a:gd name="T13" fmla="*/ 9641 h 149"/>
                    <a:gd name="T14" fmla="*/ 5173 w 931"/>
                    <a:gd name="T15" fmla="*/ 8005 h 149"/>
                    <a:gd name="T16" fmla="*/ 5787 w 931"/>
                    <a:gd name="T17" fmla="*/ 7052 h 149"/>
                    <a:gd name="T18" fmla="*/ 8947 w 931"/>
                    <a:gd name="T19" fmla="*/ 4349 h 149"/>
                    <a:gd name="T20" fmla="*/ 11496 w 931"/>
                    <a:gd name="T21" fmla="*/ 3861 h 149"/>
                    <a:gd name="T22" fmla="*/ 12693 w 931"/>
                    <a:gd name="T23" fmla="*/ 7835 h 149"/>
                    <a:gd name="T24" fmla="*/ 10059 w 931"/>
                    <a:gd name="T25" fmla="*/ 9162 h 149"/>
                    <a:gd name="T26" fmla="*/ 12343 w 931"/>
                    <a:gd name="T27" fmla="*/ 9475 h 149"/>
                    <a:gd name="T28" fmla="*/ 13366 w 931"/>
                    <a:gd name="T29" fmla="*/ 7524 h 149"/>
                    <a:gd name="T30" fmla="*/ 14231 w 931"/>
                    <a:gd name="T31" fmla="*/ 7693 h 149"/>
                    <a:gd name="T32" fmla="*/ 13528 w 931"/>
                    <a:gd name="T33" fmla="*/ 4529 h 149"/>
                    <a:gd name="T34" fmla="*/ 14231 w 931"/>
                    <a:gd name="T35" fmla="*/ 3707 h 149"/>
                    <a:gd name="T36" fmla="*/ 14793 w 931"/>
                    <a:gd name="T37" fmla="*/ 7365 h 149"/>
                    <a:gd name="T38" fmla="*/ 14231 w 931"/>
                    <a:gd name="T39" fmla="*/ 9475 h 149"/>
                    <a:gd name="T40" fmla="*/ 15858 w 931"/>
                    <a:gd name="T41" fmla="*/ 10876 h 149"/>
                    <a:gd name="T42" fmla="*/ 15980 w 931"/>
                    <a:gd name="T43" fmla="*/ 7693 h 149"/>
                    <a:gd name="T44" fmla="*/ 17710 w 931"/>
                    <a:gd name="T45" fmla="*/ 8607 h 149"/>
                    <a:gd name="T46" fmla="*/ 20430 w 931"/>
                    <a:gd name="T47" fmla="*/ 6141 h 149"/>
                    <a:gd name="T48" fmla="*/ 21880 w 931"/>
                    <a:gd name="T49" fmla="*/ 4174 h 149"/>
                    <a:gd name="T50" fmla="*/ 23505 w 931"/>
                    <a:gd name="T51" fmla="*/ 4662 h 149"/>
                    <a:gd name="T52" fmla="*/ 24330 w 931"/>
                    <a:gd name="T53" fmla="*/ 4174 h 149"/>
                    <a:gd name="T54" fmla="*/ 23056 w 931"/>
                    <a:gd name="T55" fmla="*/ 3707 h 149"/>
                    <a:gd name="T56" fmla="*/ 25365 w 931"/>
                    <a:gd name="T57" fmla="*/ 2909 h 149"/>
                    <a:gd name="T58" fmla="*/ 29088 w 931"/>
                    <a:gd name="T59" fmla="*/ 4529 h 149"/>
                    <a:gd name="T60" fmla="*/ 31074 w 931"/>
                    <a:gd name="T61" fmla="*/ 3482 h 149"/>
                    <a:gd name="T62" fmla="*/ 31210 w 931"/>
                    <a:gd name="T63" fmla="*/ 5288 h 149"/>
                    <a:gd name="T64" fmla="*/ 30374 w 931"/>
                    <a:gd name="T65" fmla="*/ 8442 h 149"/>
                    <a:gd name="T66" fmla="*/ 32695 w 931"/>
                    <a:gd name="T67" fmla="*/ 7365 h 149"/>
                    <a:gd name="T68" fmla="*/ 33367 w 931"/>
                    <a:gd name="T69" fmla="*/ 6734 h 149"/>
                    <a:gd name="T70" fmla="*/ 34665 w 931"/>
                    <a:gd name="T71" fmla="*/ 5096 h 149"/>
                    <a:gd name="T72" fmla="*/ 42460 w 931"/>
                    <a:gd name="T73" fmla="*/ 7052 h 149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9" name="Freeform 58"/>
                <p:cNvSpPr>
                  <a:spLocks/>
                </p:cNvSpPr>
                <p:nvPr userDrawn="1"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>
                    <a:gd name="T0" fmla="*/ 3 w 31"/>
                    <a:gd name="T1" fmla="*/ 5 h 30"/>
                    <a:gd name="T2" fmla="*/ 21 w 31"/>
                    <a:gd name="T3" fmla="*/ 0 h 30"/>
                    <a:gd name="T4" fmla="*/ 15 w 31"/>
                    <a:gd name="T5" fmla="*/ 4 h 30"/>
                    <a:gd name="T6" fmla="*/ 3 w 31"/>
                    <a:gd name="T7" fmla="*/ 5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0" name="Freeform 59"/>
                <p:cNvSpPr>
                  <a:spLocks/>
                </p:cNvSpPr>
                <p:nvPr userDrawn="1"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>
                    <a:gd name="T0" fmla="*/ 6 w 44"/>
                    <a:gd name="T1" fmla="*/ 6 h 32"/>
                    <a:gd name="T2" fmla="*/ 32 w 44"/>
                    <a:gd name="T3" fmla="*/ 0 h 32"/>
                    <a:gd name="T4" fmla="*/ 48 w 44"/>
                    <a:gd name="T5" fmla="*/ 3 h 32"/>
                    <a:gd name="T6" fmla="*/ 6 w 44"/>
                    <a:gd name="T7" fmla="*/ 6 h 3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1" name="Freeform 60"/>
                <p:cNvSpPr>
                  <a:spLocks/>
                </p:cNvSpPr>
                <p:nvPr userDrawn="1"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>
                    <a:gd name="T0" fmla="*/ 37 w 76"/>
                    <a:gd name="T1" fmla="*/ 2 h 18"/>
                    <a:gd name="T2" fmla="*/ 25 w 76"/>
                    <a:gd name="T3" fmla="*/ 2 h 18"/>
                    <a:gd name="T4" fmla="*/ 37 w 76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2" name="Freeform 61"/>
                <p:cNvSpPr>
                  <a:spLocks/>
                </p:cNvSpPr>
                <p:nvPr userDrawn="1"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>
                    <a:gd name="T0" fmla="*/ 0 w 42"/>
                    <a:gd name="T1" fmla="*/ 4 h 44"/>
                    <a:gd name="T2" fmla="*/ 12 w 42"/>
                    <a:gd name="T3" fmla="*/ 3 h 44"/>
                    <a:gd name="T4" fmla="*/ 0 w 42"/>
                    <a:gd name="T5" fmla="*/ 4 h 4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" name="Freeform 62"/>
                <p:cNvSpPr>
                  <a:spLocks/>
                </p:cNvSpPr>
                <p:nvPr userDrawn="1"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>
                    <a:gd name="T0" fmla="*/ 7 w 31"/>
                    <a:gd name="T1" fmla="*/ 2 h 30"/>
                    <a:gd name="T2" fmla="*/ 57 w 31"/>
                    <a:gd name="T3" fmla="*/ 2 h 30"/>
                    <a:gd name="T4" fmla="*/ 7 w 31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" name="Group 63"/>
              <p:cNvGrpSpPr>
                <a:grpSpLocks/>
              </p:cNvGrpSpPr>
              <p:nvPr userDrawn="1"/>
            </p:nvGrpSpPr>
            <p:grpSpPr bwMode="auto">
              <a:xfrm>
                <a:off x="7" y="6"/>
                <a:ext cx="5739" cy="1022"/>
                <a:chOff x="1056" y="111"/>
                <a:chExt cx="2448" cy="418"/>
              </a:xfrm>
            </p:grpSpPr>
            <p:sp>
              <p:nvSpPr>
                <p:cNvPr id="27" name="Line 64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" name="Line 65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9" name="Line 66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" name="Line 67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" name="Line 68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" name="Line 69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Line 70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" name="Line 71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5" name="Line 72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6" name="Line 73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7" name="Line 74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1" name="Group 75"/>
              <p:cNvGrpSpPr>
                <a:grpSpLocks/>
              </p:cNvGrpSpPr>
              <p:nvPr userDrawn="1"/>
            </p:nvGrpSpPr>
            <p:grpSpPr bwMode="auto">
              <a:xfrm>
                <a:off x="363" y="1"/>
                <a:ext cx="4919" cy="1034"/>
                <a:chOff x="1208" y="109"/>
                <a:chExt cx="2098" cy="423"/>
              </a:xfrm>
            </p:grpSpPr>
            <p:sp>
              <p:nvSpPr>
                <p:cNvPr id="12" name="Line 76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" name="Line 77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" name="Line 78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" name="Line 79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" name="Line 80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" name="Line 81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8" name="Line 82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" name="Line 83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" name="Line 84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" name="Line 85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2" name="Line 86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" name="Line 87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" name="Line 88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5" name="Line 89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6" name="Line 90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7" name="Picture 91" descr="C:\My Documents\bits\earth.GIF"/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36" y="1566"/>
              <a:ext cx="690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94" name="Picture 2" descr="Картинки по запросу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533400"/>
            <a:ext cx="100965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" name="Rectangle 2"/>
          <p:cNvSpPr txBox="1">
            <a:spLocks noChangeArrowheads="1"/>
          </p:cNvSpPr>
          <p:nvPr userDrawn="1"/>
        </p:nvSpPr>
        <p:spPr bwMode="auto">
          <a:xfrm>
            <a:off x="1403350" y="325438"/>
            <a:ext cx="774065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b="1" smtClean="0">
                <a:solidFill>
                  <a:schemeClr val="tx2"/>
                </a:solidFill>
              </a:rPr>
              <a:t>Управление геологических основ, науки и информатики</a:t>
            </a:r>
          </a:p>
        </p:txBody>
      </p:sp>
      <p:sp>
        <p:nvSpPr>
          <p:cNvPr id="96" name="TextBox 95"/>
          <p:cNvSpPr txBox="1">
            <a:spLocks noChangeArrowheads="1"/>
          </p:cNvSpPr>
          <p:nvPr userDrawn="1"/>
        </p:nvSpPr>
        <p:spPr bwMode="auto">
          <a:xfrm>
            <a:off x="173038" y="90488"/>
            <a:ext cx="137477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ru-RU" altLang="ru-RU" sz="2200" b="1" smtClean="0">
                <a:solidFill>
                  <a:schemeClr val="tx2"/>
                </a:solidFill>
              </a:rPr>
              <a:t>Роснедра</a:t>
            </a:r>
          </a:p>
        </p:txBody>
      </p:sp>
      <p:sp>
        <p:nvSpPr>
          <p:cNvPr id="96348" name="Rectangle 92"/>
          <p:cNvSpPr>
            <a:spLocks noGrp="1" noChangeArrowheads="1"/>
          </p:cNvSpPr>
          <p:nvPr>
            <p:ph type="ctrTitle"/>
          </p:nvPr>
        </p:nvSpPr>
        <p:spPr>
          <a:xfrm>
            <a:off x="1828800" y="1828800"/>
            <a:ext cx="6934200" cy="2362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96349" name="Rectangle 9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572000"/>
            <a:ext cx="6934200" cy="12954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97" name="Rectangle 94"/>
          <p:cNvSpPr>
            <a:spLocks noGrp="1" noChangeArrowheads="1"/>
          </p:cNvSpPr>
          <p:nvPr>
            <p:ph type="dt" sz="half" idx="10"/>
          </p:nvPr>
        </p:nvSpPr>
        <p:spPr>
          <a:xfrm>
            <a:off x="533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8" name="Rectangle 95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9" name="Rectangle 9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B1D53-F0DF-4A86-A41B-3C9BE162F60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002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13156-6C98-4161-BF84-CEC3B9EFF2F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6067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05563" y="930275"/>
            <a:ext cx="2052637" cy="53324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46063" y="930275"/>
            <a:ext cx="6007100" cy="53324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7BCB0-BC07-4977-A159-84A158323FD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4177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063" y="930275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2147888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DAA7E-28EA-4162-B552-4D6C6131B0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4711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 userDrawn="1"/>
        </p:nvSpPr>
        <p:spPr bwMode="auto">
          <a:xfrm>
            <a:off x="1258888" y="203200"/>
            <a:ext cx="7200900" cy="56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2000" b="1" i="1" dirty="0" smtClean="0">
                <a:solidFill>
                  <a:schemeClr val="tx2"/>
                </a:solidFill>
              </a:rPr>
              <a:t>Пути повышения прогнозно-поисковой эффективности геолого-съёмочных работ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 userDrawn="1"/>
        </p:nvSpPr>
        <p:spPr bwMode="auto">
          <a:xfrm>
            <a:off x="250825" y="44450"/>
            <a:ext cx="865188" cy="863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ru-RU" altLang="ru-RU" smtClean="0"/>
          </a:p>
        </p:txBody>
      </p:sp>
      <p:pic>
        <p:nvPicPr>
          <p:cNvPr id="6" name="Picture 2" descr="Картинки по запросу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106363"/>
            <a:ext cx="719137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063" y="930275"/>
            <a:ext cx="7772400" cy="554509"/>
          </a:xfrm>
        </p:spPr>
        <p:txBody>
          <a:bodyPr/>
          <a:lstStyle>
            <a:lvl1pPr>
              <a:defRPr sz="24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A0F21-C73B-417F-AED4-4090E074AAC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0770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4500D-B38F-4956-96BD-5BF73E154E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834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214788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14788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E7B62-43AB-46E7-902A-B79E123CB0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3941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95FC0-924C-4E31-8FF4-4F4F4F949F0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3037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E5F41-5A55-43C7-ABAB-FD54CA7ACB4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6215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05049-2078-4BB1-855F-1EC771380D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91253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4BC2C-A451-4BDA-9D6B-C88DC9DD3D2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2527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87B00-D26C-45BA-84F5-829AEF58EA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7487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063" y="93027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47888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6AEF74F-E1AE-4C96-B4A0-E4C6E973ED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61938" y="87313"/>
            <a:ext cx="8488362" cy="831850"/>
            <a:chOff x="165" y="55"/>
            <a:chExt cx="5347" cy="524"/>
          </a:xfrm>
        </p:grpSpPr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1034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>
                  <a:gd name="T0" fmla="*/ 4848 w 4848"/>
                  <a:gd name="T1" fmla="*/ 48 h 432"/>
                  <a:gd name="T2" fmla="*/ 4848 w 4848"/>
                  <a:gd name="T3" fmla="*/ 432 h 432"/>
                  <a:gd name="T4" fmla="*/ 0 w 4848"/>
                  <a:gd name="T5" fmla="*/ 432 h 432"/>
                  <a:gd name="T6" fmla="*/ 0 w 4848"/>
                  <a:gd name="T7" fmla="*/ 0 h 432"/>
                  <a:gd name="T8" fmla="*/ 4848 w 4848"/>
                  <a:gd name="T9" fmla="*/ 0 h 432"/>
                  <a:gd name="T10" fmla="*/ 4848 w 4848"/>
                  <a:gd name="T11" fmla="*/ 48 h 4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35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1084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1128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>
                      <a:gd name="T0" fmla="*/ 0 w 15"/>
                      <a:gd name="T1" fmla="*/ 0 h 23"/>
                      <a:gd name="T2" fmla="*/ 0 w 15"/>
                      <a:gd name="T3" fmla="*/ 0 h 23"/>
                      <a:gd name="T4" fmla="*/ 0 w 15"/>
                      <a:gd name="T5" fmla="*/ 0 h 23"/>
                      <a:gd name="T6" fmla="*/ 0 w 15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9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>
                      <a:gd name="T0" fmla="*/ 0 w 20"/>
                      <a:gd name="T1" fmla="*/ 0 h 23"/>
                      <a:gd name="T2" fmla="*/ 0 w 20"/>
                      <a:gd name="T3" fmla="*/ 0 h 23"/>
                      <a:gd name="T4" fmla="*/ 0 w 20"/>
                      <a:gd name="T5" fmla="*/ 0 h 23"/>
                      <a:gd name="T6" fmla="*/ 0 w 20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0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1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2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3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4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5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6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7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8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9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0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1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2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3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4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>
                      <a:gd name="T0" fmla="*/ 0 w 26"/>
                      <a:gd name="T1" fmla="*/ 0 h 22"/>
                      <a:gd name="T2" fmla="*/ 0 w 26"/>
                      <a:gd name="T3" fmla="*/ 0 h 22"/>
                      <a:gd name="T4" fmla="*/ 0 w 26"/>
                      <a:gd name="T5" fmla="*/ 0 h 22"/>
                      <a:gd name="T6" fmla="*/ 0 w 26"/>
                      <a:gd name="T7" fmla="*/ 0 h 2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5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6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7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8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9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0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1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>
                      <a:gd name="T0" fmla="*/ 1 w 471"/>
                      <a:gd name="T1" fmla="*/ 3 h 281"/>
                      <a:gd name="T2" fmla="*/ 1 w 471"/>
                      <a:gd name="T3" fmla="*/ 3 h 281"/>
                      <a:gd name="T4" fmla="*/ 1 w 471"/>
                      <a:gd name="T5" fmla="*/ 3 h 281"/>
                      <a:gd name="T6" fmla="*/ 1 w 471"/>
                      <a:gd name="T7" fmla="*/ 3 h 281"/>
                      <a:gd name="T8" fmla="*/ 1 w 471"/>
                      <a:gd name="T9" fmla="*/ 3 h 281"/>
                      <a:gd name="T10" fmla="*/ 0 w 471"/>
                      <a:gd name="T11" fmla="*/ 2 h 281"/>
                      <a:gd name="T12" fmla="*/ 1 w 471"/>
                      <a:gd name="T13" fmla="*/ 2 h 281"/>
                      <a:gd name="T14" fmla="*/ 1 w 471"/>
                      <a:gd name="T15" fmla="*/ 2 h 281"/>
                      <a:gd name="T16" fmla="*/ 1 w 471"/>
                      <a:gd name="T17" fmla="*/ 2 h 281"/>
                      <a:gd name="T18" fmla="*/ 1 w 471"/>
                      <a:gd name="T19" fmla="*/ 1 h 281"/>
                      <a:gd name="T20" fmla="*/ 1 w 471"/>
                      <a:gd name="T21" fmla="*/ 1 h 281"/>
                      <a:gd name="T22" fmla="*/ 1 w 471"/>
                      <a:gd name="T23" fmla="*/ 1 h 281"/>
                      <a:gd name="T24" fmla="*/ 1 w 471"/>
                      <a:gd name="T25" fmla="*/ 1 h 281"/>
                      <a:gd name="T26" fmla="*/ 1 w 471"/>
                      <a:gd name="T27" fmla="*/ 1 h 281"/>
                      <a:gd name="T28" fmla="*/ 1 w 471"/>
                      <a:gd name="T29" fmla="*/ 1 h 281"/>
                      <a:gd name="T30" fmla="*/ 1 w 471"/>
                      <a:gd name="T31" fmla="*/ 1 h 281"/>
                      <a:gd name="T32" fmla="*/ 1 w 471"/>
                      <a:gd name="T33" fmla="*/ 1 h 281"/>
                      <a:gd name="T34" fmla="*/ 1 w 471"/>
                      <a:gd name="T35" fmla="*/ 0 h 281"/>
                      <a:gd name="T36" fmla="*/ 1 w 471"/>
                      <a:gd name="T37" fmla="*/ 1 h 281"/>
                      <a:gd name="T38" fmla="*/ 1 w 471"/>
                      <a:gd name="T39" fmla="*/ 1 h 281"/>
                      <a:gd name="T40" fmla="*/ 1 w 471"/>
                      <a:gd name="T41" fmla="*/ 1 h 281"/>
                      <a:gd name="T42" fmla="*/ 1 w 471"/>
                      <a:gd name="T43" fmla="*/ 1 h 281"/>
                      <a:gd name="T44" fmla="*/ 1 w 471"/>
                      <a:gd name="T45" fmla="*/ 1 h 281"/>
                      <a:gd name="T46" fmla="*/ 2 w 471"/>
                      <a:gd name="T47" fmla="*/ 1 h 281"/>
                      <a:gd name="T48" fmla="*/ 2 w 471"/>
                      <a:gd name="T49" fmla="*/ 1 h 281"/>
                      <a:gd name="T50" fmla="*/ 2 w 471"/>
                      <a:gd name="T51" fmla="*/ 1 h 281"/>
                      <a:gd name="T52" fmla="*/ 2 w 471"/>
                      <a:gd name="T53" fmla="*/ 1 h 281"/>
                      <a:gd name="T54" fmla="*/ 2 w 471"/>
                      <a:gd name="T55" fmla="*/ 1 h 281"/>
                      <a:gd name="T56" fmla="*/ 3 w 471"/>
                      <a:gd name="T57" fmla="*/ 1 h 281"/>
                      <a:gd name="T58" fmla="*/ 3 w 471"/>
                      <a:gd name="T59" fmla="*/ 1 h 281"/>
                      <a:gd name="T60" fmla="*/ 3 w 471"/>
                      <a:gd name="T61" fmla="*/ 1 h 281"/>
                      <a:gd name="T62" fmla="*/ 3 w 471"/>
                      <a:gd name="T63" fmla="*/ 1 h 281"/>
                      <a:gd name="T64" fmla="*/ 3 w 471"/>
                      <a:gd name="T65" fmla="*/ 1 h 281"/>
                      <a:gd name="T66" fmla="*/ 3 w 471"/>
                      <a:gd name="T67" fmla="*/ 1 h 281"/>
                      <a:gd name="T68" fmla="*/ 3 w 471"/>
                      <a:gd name="T69" fmla="*/ 1 h 281"/>
                      <a:gd name="T70" fmla="*/ 3 w 471"/>
                      <a:gd name="T71" fmla="*/ 1 h 281"/>
                      <a:gd name="T72" fmla="*/ 3 w 471"/>
                      <a:gd name="T73" fmla="*/ 1 h 281"/>
                      <a:gd name="T74" fmla="*/ 4 w 471"/>
                      <a:gd name="T75" fmla="*/ 1 h 281"/>
                      <a:gd name="T76" fmla="*/ 4 w 471"/>
                      <a:gd name="T77" fmla="*/ 1 h 281"/>
                      <a:gd name="T78" fmla="*/ 3 w 471"/>
                      <a:gd name="T79" fmla="*/ 2 h 281"/>
                      <a:gd name="T80" fmla="*/ 4 w 471"/>
                      <a:gd name="T81" fmla="*/ 2 h 281"/>
                      <a:gd name="T82" fmla="*/ 4 w 471"/>
                      <a:gd name="T83" fmla="*/ 2 h 281"/>
                      <a:gd name="T84" fmla="*/ 4 w 471"/>
                      <a:gd name="T85" fmla="*/ 2 h 281"/>
                      <a:gd name="T86" fmla="*/ 4 w 471"/>
                      <a:gd name="T87" fmla="*/ 2 h 281"/>
                      <a:gd name="T88" fmla="*/ 4 w 471"/>
                      <a:gd name="T89" fmla="*/ 2 h 281"/>
                      <a:gd name="T90" fmla="*/ 4 w 471"/>
                      <a:gd name="T91" fmla="*/ 2 h 281"/>
                      <a:gd name="T92" fmla="*/ 4 w 471"/>
                      <a:gd name="T93" fmla="*/ 2 h 281"/>
                      <a:gd name="T94" fmla="*/ 4 w 471"/>
                      <a:gd name="T95" fmla="*/ 2 h 281"/>
                      <a:gd name="T96" fmla="*/ 4 w 471"/>
                      <a:gd name="T97" fmla="*/ 2 h 281"/>
                      <a:gd name="T98" fmla="*/ 4 w 471"/>
                      <a:gd name="T99" fmla="*/ 2 h 281"/>
                      <a:gd name="T100" fmla="*/ 5 w 471"/>
                      <a:gd name="T101" fmla="*/ 2 h 281"/>
                      <a:gd name="T102" fmla="*/ 5 w 471"/>
                      <a:gd name="T103" fmla="*/ 3 h 281"/>
                      <a:gd name="T104" fmla="*/ 5 w 471"/>
                      <a:gd name="T105" fmla="*/ 3 h 281"/>
                      <a:gd name="T106" fmla="*/ 4 w 471"/>
                      <a:gd name="T107" fmla="*/ 3 h 281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</a:gdLst>
                    <a:ahLst/>
                    <a:cxnLst>
                      <a:cxn ang="T108">
                        <a:pos x="T0" y="T1"/>
                      </a:cxn>
                      <a:cxn ang="T109">
                        <a:pos x="T2" y="T3"/>
                      </a:cxn>
                      <a:cxn ang="T110">
                        <a:pos x="T4" y="T5"/>
                      </a:cxn>
                      <a:cxn ang="T111">
                        <a:pos x="T6" y="T7"/>
                      </a:cxn>
                      <a:cxn ang="T112">
                        <a:pos x="T8" y="T9"/>
                      </a:cxn>
                      <a:cxn ang="T113">
                        <a:pos x="T10" y="T11"/>
                      </a:cxn>
                      <a:cxn ang="T114">
                        <a:pos x="T12" y="T13"/>
                      </a:cxn>
                      <a:cxn ang="T115">
                        <a:pos x="T14" y="T15"/>
                      </a:cxn>
                      <a:cxn ang="T116">
                        <a:pos x="T16" y="T17"/>
                      </a:cxn>
                      <a:cxn ang="T117">
                        <a:pos x="T18" y="T19"/>
                      </a:cxn>
                      <a:cxn ang="T118">
                        <a:pos x="T20" y="T21"/>
                      </a:cxn>
                      <a:cxn ang="T119">
                        <a:pos x="T22" y="T23"/>
                      </a:cxn>
                      <a:cxn ang="T120">
                        <a:pos x="T24" y="T25"/>
                      </a:cxn>
                      <a:cxn ang="T121">
                        <a:pos x="T26" y="T27"/>
                      </a:cxn>
                      <a:cxn ang="T122">
                        <a:pos x="T28" y="T29"/>
                      </a:cxn>
                      <a:cxn ang="T123">
                        <a:pos x="T30" y="T31"/>
                      </a:cxn>
                      <a:cxn ang="T124">
                        <a:pos x="T32" y="T33"/>
                      </a:cxn>
                      <a:cxn ang="T125">
                        <a:pos x="T34" y="T35"/>
                      </a:cxn>
                      <a:cxn ang="T126">
                        <a:pos x="T36" y="T37"/>
                      </a:cxn>
                      <a:cxn ang="T127">
                        <a:pos x="T38" y="T39"/>
                      </a:cxn>
                      <a:cxn ang="T128">
                        <a:pos x="T40" y="T41"/>
                      </a:cxn>
                      <a:cxn ang="T129">
                        <a:pos x="T42" y="T43"/>
                      </a:cxn>
                      <a:cxn ang="T130">
                        <a:pos x="T44" y="T45"/>
                      </a:cxn>
                      <a:cxn ang="T131">
                        <a:pos x="T46" y="T47"/>
                      </a:cxn>
                      <a:cxn ang="T132">
                        <a:pos x="T48" y="T49"/>
                      </a:cxn>
                      <a:cxn ang="T133">
                        <a:pos x="T50" y="T51"/>
                      </a:cxn>
                      <a:cxn ang="T134">
                        <a:pos x="T52" y="T53"/>
                      </a:cxn>
                      <a:cxn ang="T135">
                        <a:pos x="T54" y="T55"/>
                      </a:cxn>
                      <a:cxn ang="T136">
                        <a:pos x="T56" y="T57"/>
                      </a:cxn>
                      <a:cxn ang="T137">
                        <a:pos x="T58" y="T59"/>
                      </a:cxn>
                      <a:cxn ang="T138">
                        <a:pos x="T60" y="T61"/>
                      </a:cxn>
                      <a:cxn ang="T139">
                        <a:pos x="T62" y="T63"/>
                      </a:cxn>
                      <a:cxn ang="T140">
                        <a:pos x="T64" y="T65"/>
                      </a:cxn>
                      <a:cxn ang="T141">
                        <a:pos x="T66" y="T67"/>
                      </a:cxn>
                      <a:cxn ang="T142">
                        <a:pos x="T68" y="T69"/>
                      </a:cxn>
                      <a:cxn ang="T143">
                        <a:pos x="T70" y="T71"/>
                      </a:cxn>
                      <a:cxn ang="T144">
                        <a:pos x="T72" y="T73"/>
                      </a:cxn>
                      <a:cxn ang="T145">
                        <a:pos x="T74" y="T75"/>
                      </a:cxn>
                      <a:cxn ang="T146">
                        <a:pos x="T76" y="T77"/>
                      </a:cxn>
                      <a:cxn ang="T147">
                        <a:pos x="T78" y="T79"/>
                      </a:cxn>
                      <a:cxn ang="T148">
                        <a:pos x="T80" y="T81"/>
                      </a:cxn>
                      <a:cxn ang="T149">
                        <a:pos x="T82" y="T83"/>
                      </a:cxn>
                      <a:cxn ang="T150">
                        <a:pos x="T84" y="T85"/>
                      </a:cxn>
                      <a:cxn ang="T151">
                        <a:pos x="T86" y="T87"/>
                      </a:cxn>
                      <a:cxn ang="T152">
                        <a:pos x="T88" y="T89"/>
                      </a:cxn>
                      <a:cxn ang="T153">
                        <a:pos x="T90" y="T91"/>
                      </a:cxn>
                      <a:cxn ang="T154">
                        <a:pos x="T92" y="T93"/>
                      </a:cxn>
                      <a:cxn ang="T155">
                        <a:pos x="T94" y="T95"/>
                      </a:cxn>
                      <a:cxn ang="T156">
                        <a:pos x="T96" y="T97"/>
                      </a:cxn>
                      <a:cxn ang="T157">
                        <a:pos x="T98" y="T99"/>
                      </a:cxn>
                      <a:cxn ang="T158">
                        <a:pos x="T100" y="T101"/>
                      </a:cxn>
                      <a:cxn ang="T159">
                        <a:pos x="T102" y="T103"/>
                      </a:cxn>
                      <a:cxn ang="T160">
                        <a:pos x="T104" y="T105"/>
                      </a:cxn>
                      <a:cxn ang="T161">
                        <a:pos x="T106" y="T107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2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>
                      <a:gd name="T0" fmla="*/ 0 w 984"/>
                      <a:gd name="T1" fmla="*/ 0 h 844"/>
                      <a:gd name="T2" fmla="*/ 0 w 984"/>
                      <a:gd name="T3" fmla="*/ 0 h 844"/>
                      <a:gd name="T4" fmla="*/ 0 w 984"/>
                      <a:gd name="T5" fmla="*/ 0 h 844"/>
                      <a:gd name="T6" fmla="*/ 0 w 984"/>
                      <a:gd name="T7" fmla="*/ 0 h 844"/>
                      <a:gd name="T8" fmla="*/ 0 w 984"/>
                      <a:gd name="T9" fmla="*/ 0 h 844"/>
                      <a:gd name="T10" fmla="*/ 0 w 984"/>
                      <a:gd name="T11" fmla="*/ 0 h 844"/>
                      <a:gd name="T12" fmla="*/ 0 w 984"/>
                      <a:gd name="T13" fmla="*/ 0 h 844"/>
                      <a:gd name="T14" fmla="*/ 0 w 984"/>
                      <a:gd name="T15" fmla="*/ 0 h 844"/>
                      <a:gd name="T16" fmla="*/ 0 w 984"/>
                      <a:gd name="T17" fmla="*/ 0 h 844"/>
                      <a:gd name="T18" fmla="*/ 0 w 984"/>
                      <a:gd name="T19" fmla="*/ 0 h 844"/>
                      <a:gd name="T20" fmla="*/ 0 w 984"/>
                      <a:gd name="T21" fmla="*/ 0 h 844"/>
                      <a:gd name="T22" fmla="*/ 0 w 984"/>
                      <a:gd name="T23" fmla="*/ 0 h 844"/>
                      <a:gd name="T24" fmla="*/ 0 w 984"/>
                      <a:gd name="T25" fmla="*/ 0 h 844"/>
                      <a:gd name="T26" fmla="*/ 0 w 984"/>
                      <a:gd name="T27" fmla="*/ 0 h 844"/>
                      <a:gd name="T28" fmla="*/ 0 w 984"/>
                      <a:gd name="T29" fmla="*/ 0 h 844"/>
                      <a:gd name="T30" fmla="*/ 0 w 984"/>
                      <a:gd name="T31" fmla="*/ 0 h 844"/>
                      <a:gd name="T32" fmla="*/ 0 w 984"/>
                      <a:gd name="T33" fmla="*/ 0 h 844"/>
                      <a:gd name="T34" fmla="*/ 0 w 984"/>
                      <a:gd name="T35" fmla="*/ 0 h 844"/>
                      <a:gd name="T36" fmla="*/ 0 w 984"/>
                      <a:gd name="T37" fmla="*/ 0 h 844"/>
                      <a:gd name="T38" fmla="*/ 0 w 984"/>
                      <a:gd name="T39" fmla="*/ 0 h 844"/>
                      <a:gd name="T40" fmla="*/ 0 w 984"/>
                      <a:gd name="T41" fmla="*/ 0 h 844"/>
                      <a:gd name="T42" fmla="*/ 0 w 984"/>
                      <a:gd name="T43" fmla="*/ 0 h 844"/>
                      <a:gd name="T44" fmla="*/ 0 w 984"/>
                      <a:gd name="T45" fmla="*/ 0 h 844"/>
                      <a:gd name="T46" fmla="*/ 0 w 984"/>
                      <a:gd name="T47" fmla="*/ 0 h 844"/>
                      <a:gd name="T48" fmla="*/ 0 w 984"/>
                      <a:gd name="T49" fmla="*/ 0 h 844"/>
                      <a:gd name="T50" fmla="*/ 0 w 984"/>
                      <a:gd name="T51" fmla="*/ 0 h 844"/>
                      <a:gd name="T52" fmla="*/ 0 w 984"/>
                      <a:gd name="T53" fmla="*/ 0 h 844"/>
                      <a:gd name="T54" fmla="*/ 0 w 984"/>
                      <a:gd name="T55" fmla="*/ 0 h 844"/>
                      <a:gd name="T56" fmla="*/ 0 w 984"/>
                      <a:gd name="T57" fmla="*/ 0 h 844"/>
                      <a:gd name="T58" fmla="*/ 0 w 984"/>
                      <a:gd name="T59" fmla="*/ 0 h 844"/>
                      <a:gd name="T60" fmla="*/ 0 w 984"/>
                      <a:gd name="T61" fmla="*/ 0 h 844"/>
                      <a:gd name="T62" fmla="*/ 0 w 984"/>
                      <a:gd name="T63" fmla="*/ 0 h 844"/>
                      <a:gd name="T64" fmla="*/ 0 w 984"/>
                      <a:gd name="T65" fmla="*/ 0 h 844"/>
                      <a:gd name="T66" fmla="*/ 0 w 984"/>
                      <a:gd name="T67" fmla="*/ 0 h 844"/>
                      <a:gd name="T68" fmla="*/ 0 w 984"/>
                      <a:gd name="T69" fmla="*/ 0 h 844"/>
                      <a:gd name="T70" fmla="*/ 0 w 984"/>
                      <a:gd name="T71" fmla="*/ 0 h 844"/>
                      <a:gd name="T72" fmla="*/ 0 w 984"/>
                      <a:gd name="T73" fmla="*/ 0 h 844"/>
                      <a:gd name="T74" fmla="*/ 0 w 984"/>
                      <a:gd name="T75" fmla="*/ 0 h 844"/>
                      <a:gd name="T76" fmla="*/ 0 w 984"/>
                      <a:gd name="T77" fmla="*/ 0 h 844"/>
                      <a:gd name="T78" fmla="*/ 0 w 984"/>
                      <a:gd name="T79" fmla="*/ 0 h 844"/>
                      <a:gd name="T80" fmla="*/ 0 w 984"/>
                      <a:gd name="T81" fmla="*/ 0 h 844"/>
                      <a:gd name="T82" fmla="*/ 0 w 984"/>
                      <a:gd name="T83" fmla="*/ 0 h 844"/>
                      <a:gd name="T84" fmla="*/ 0 w 984"/>
                      <a:gd name="T85" fmla="*/ 0 h 844"/>
                      <a:gd name="T86" fmla="*/ 0 w 984"/>
                      <a:gd name="T87" fmla="*/ 0 h 844"/>
                      <a:gd name="T88" fmla="*/ 0 w 984"/>
                      <a:gd name="T89" fmla="*/ 0 h 844"/>
                      <a:gd name="T90" fmla="*/ 0 w 984"/>
                      <a:gd name="T91" fmla="*/ 0 h 844"/>
                      <a:gd name="T92" fmla="*/ 0 w 984"/>
                      <a:gd name="T93" fmla="*/ 0 h 844"/>
                      <a:gd name="T94" fmla="*/ 0 w 984"/>
                      <a:gd name="T95" fmla="*/ 0 h 844"/>
                      <a:gd name="T96" fmla="*/ 0 w 984"/>
                      <a:gd name="T97" fmla="*/ 0 h 844"/>
                      <a:gd name="T98" fmla="*/ 0 w 984"/>
                      <a:gd name="T99" fmla="*/ 0 h 844"/>
                      <a:gd name="T100" fmla="*/ 0 w 984"/>
                      <a:gd name="T101" fmla="*/ 0 h 844"/>
                      <a:gd name="T102" fmla="*/ 0 w 984"/>
                      <a:gd name="T103" fmla="*/ 0 h 844"/>
                      <a:gd name="T104" fmla="*/ 0 w 984"/>
                      <a:gd name="T105" fmla="*/ 0 h 844"/>
                      <a:gd name="T106" fmla="*/ 0 w 984"/>
                      <a:gd name="T107" fmla="*/ 0 h 844"/>
                      <a:gd name="T108" fmla="*/ 0 w 984"/>
                      <a:gd name="T109" fmla="*/ 0 h 844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3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>
                      <a:gd name="T0" fmla="*/ 0 w 36"/>
                      <a:gd name="T1" fmla="*/ 0 h 48"/>
                      <a:gd name="T2" fmla="*/ 0 w 36"/>
                      <a:gd name="T3" fmla="*/ 0 h 48"/>
                      <a:gd name="T4" fmla="*/ 0 w 36"/>
                      <a:gd name="T5" fmla="*/ 0 h 4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4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>
                      <a:gd name="T0" fmla="*/ 0 w 36"/>
                      <a:gd name="T1" fmla="*/ 0 h 37"/>
                      <a:gd name="T2" fmla="*/ 0 w 36"/>
                      <a:gd name="T3" fmla="*/ 0 h 37"/>
                      <a:gd name="T4" fmla="*/ 0 w 36"/>
                      <a:gd name="T5" fmla="*/ 0 h 37"/>
                      <a:gd name="T6" fmla="*/ 0 w 36"/>
                      <a:gd name="T7" fmla="*/ 0 h 37"/>
                      <a:gd name="T8" fmla="*/ 0 w 36"/>
                      <a:gd name="T9" fmla="*/ 0 h 3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5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>
                      <a:gd name="T0" fmla="*/ 0 w 170"/>
                      <a:gd name="T1" fmla="*/ 0 h 96"/>
                      <a:gd name="T2" fmla="*/ 0 w 170"/>
                      <a:gd name="T3" fmla="*/ 0 h 96"/>
                      <a:gd name="T4" fmla="*/ 0 w 170"/>
                      <a:gd name="T5" fmla="*/ 0 h 96"/>
                      <a:gd name="T6" fmla="*/ 0 w 170"/>
                      <a:gd name="T7" fmla="*/ 0 h 96"/>
                      <a:gd name="T8" fmla="*/ 0 w 170"/>
                      <a:gd name="T9" fmla="*/ 0 h 96"/>
                      <a:gd name="T10" fmla="*/ 0 w 170"/>
                      <a:gd name="T11" fmla="*/ 0 h 96"/>
                      <a:gd name="T12" fmla="*/ 0 w 170"/>
                      <a:gd name="T13" fmla="*/ 0 h 96"/>
                      <a:gd name="T14" fmla="*/ 0 w 170"/>
                      <a:gd name="T15" fmla="*/ 0 h 96"/>
                      <a:gd name="T16" fmla="*/ 0 w 170"/>
                      <a:gd name="T17" fmla="*/ 0 h 96"/>
                      <a:gd name="T18" fmla="*/ 0 w 170"/>
                      <a:gd name="T19" fmla="*/ 0 h 96"/>
                      <a:gd name="T20" fmla="*/ 0 w 170"/>
                      <a:gd name="T21" fmla="*/ 0 h 96"/>
                      <a:gd name="T22" fmla="*/ 0 w 170"/>
                      <a:gd name="T23" fmla="*/ 0 h 9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6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>
                      <a:gd name="T0" fmla="*/ 0 w 138"/>
                      <a:gd name="T1" fmla="*/ 0 h 44"/>
                      <a:gd name="T2" fmla="*/ 0 w 138"/>
                      <a:gd name="T3" fmla="*/ 0 h 44"/>
                      <a:gd name="T4" fmla="*/ 0 w 138"/>
                      <a:gd name="T5" fmla="*/ 0 h 44"/>
                      <a:gd name="T6" fmla="*/ 0 w 138"/>
                      <a:gd name="T7" fmla="*/ 0 h 44"/>
                      <a:gd name="T8" fmla="*/ 0 w 138"/>
                      <a:gd name="T9" fmla="*/ 0 h 44"/>
                      <a:gd name="T10" fmla="*/ 0 w 138"/>
                      <a:gd name="T11" fmla="*/ 0 h 44"/>
                      <a:gd name="T12" fmla="*/ 0 w 138"/>
                      <a:gd name="T13" fmla="*/ 0 h 44"/>
                      <a:gd name="T14" fmla="*/ 0 w 138"/>
                      <a:gd name="T15" fmla="*/ 0 h 44"/>
                      <a:gd name="T16" fmla="*/ 0 w 138"/>
                      <a:gd name="T17" fmla="*/ 0 h 44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7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>
                      <a:gd name="T0" fmla="*/ 0 w 57"/>
                      <a:gd name="T1" fmla="*/ 0 h 42"/>
                      <a:gd name="T2" fmla="*/ 0 w 57"/>
                      <a:gd name="T3" fmla="*/ 0 h 42"/>
                      <a:gd name="T4" fmla="*/ 0 w 57"/>
                      <a:gd name="T5" fmla="*/ 0 h 4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8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>
                      <a:gd name="T0" fmla="*/ 0 w 39"/>
                      <a:gd name="T1" fmla="*/ 0 h 52"/>
                      <a:gd name="T2" fmla="*/ 0 w 39"/>
                      <a:gd name="T3" fmla="*/ 0 h 52"/>
                      <a:gd name="T4" fmla="*/ 0 w 39"/>
                      <a:gd name="T5" fmla="*/ 0 h 5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9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>
                      <a:gd name="T0" fmla="*/ 0 w 44"/>
                      <a:gd name="T1" fmla="*/ 0 h 80"/>
                      <a:gd name="T2" fmla="*/ 0 w 44"/>
                      <a:gd name="T3" fmla="*/ 0 h 80"/>
                      <a:gd name="T4" fmla="*/ 0 w 44"/>
                      <a:gd name="T5" fmla="*/ 0 h 80"/>
                      <a:gd name="T6" fmla="*/ 0 w 44"/>
                      <a:gd name="T7" fmla="*/ 0 h 80"/>
                      <a:gd name="T8" fmla="*/ 0 w 44"/>
                      <a:gd name="T9" fmla="*/ 0 h 80"/>
                      <a:gd name="T10" fmla="*/ 0 w 44"/>
                      <a:gd name="T11" fmla="*/ 0 h 80"/>
                      <a:gd name="T12" fmla="*/ 0 w 44"/>
                      <a:gd name="T13" fmla="*/ 0 h 80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0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>
                      <a:gd name="T0" fmla="*/ 3 w 323"/>
                      <a:gd name="T1" fmla="*/ 1 h 64"/>
                      <a:gd name="T2" fmla="*/ 3 w 323"/>
                      <a:gd name="T3" fmla="*/ 1 h 64"/>
                      <a:gd name="T4" fmla="*/ 3 w 323"/>
                      <a:gd name="T5" fmla="*/ 0 h 64"/>
                      <a:gd name="T6" fmla="*/ 3 w 323"/>
                      <a:gd name="T7" fmla="*/ 0 h 64"/>
                      <a:gd name="T8" fmla="*/ 3 w 323"/>
                      <a:gd name="T9" fmla="*/ 1 h 64"/>
                      <a:gd name="T10" fmla="*/ 3 w 323"/>
                      <a:gd name="T11" fmla="*/ 1 h 64"/>
                      <a:gd name="T12" fmla="*/ 3 w 323"/>
                      <a:gd name="T13" fmla="*/ 1 h 64"/>
                      <a:gd name="T14" fmla="*/ 3 w 323"/>
                      <a:gd name="T15" fmla="*/ 1 h 64"/>
                      <a:gd name="T16" fmla="*/ 3 w 323"/>
                      <a:gd name="T17" fmla="*/ 1 h 64"/>
                      <a:gd name="T18" fmla="*/ 3 w 323"/>
                      <a:gd name="T19" fmla="*/ 1 h 64"/>
                      <a:gd name="T20" fmla="*/ 3 w 323"/>
                      <a:gd name="T21" fmla="*/ 1 h 64"/>
                      <a:gd name="T22" fmla="*/ 3 w 323"/>
                      <a:gd name="T23" fmla="*/ 1 h 64"/>
                      <a:gd name="T24" fmla="*/ 3 w 323"/>
                      <a:gd name="T25" fmla="*/ 1 h 64"/>
                      <a:gd name="T26" fmla="*/ 2 w 323"/>
                      <a:gd name="T27" fmla="*/ 1 h 64"/>
                      <a:gd name="T28" fmla="*/ 3 w 323"/>
                      <a:gd name="T29" fmla="*/ 1 h 64"/>
                      <a:gd name="T30" fmla="*/ 2 w 323"/>
                      <a:gd name="T31" fmla="*/ 1 h 64"/>
                      <a:gd name="T32" fmla="*/ 2 w 323"/>
                      <a:gd name="T33" fmla="*/ 1 h 64"/>
                      <a:gd name="T34" fmla="*/ 2 w 323"/>
                      <a:gd name="T35" fmla="*/ 1 h 64"/>
                      <a:gd name="T36" fmla="*/ 2 w 323"/>
                      <a:gd name="T37" fmla="*/ 1 h 64"/>
                      <a:gd name="T38" fmla="*/ 2 w 323"/>
                      <a:gd name="T39" fmla="*/ 1 h 64"/>
                      <a:gd name="T40" fmla="*/ 2 w 323"/>
                      <a:gd name="T41" fmla="*/ 1 h 64"/>
                      <a:gd name="T42" fmla="*/ 2 w 323"/>
                      <a:gd name="T43" fmla="*/ 1 h 64"/>
                      <a:gd name="T44" fmla="*/ 2 w 323"/>
                      <a:gd name="T45" fmla="*/ 1 h 64"/>
                      <a:gd name="T46" fmla="*/ 1 w 323"/>
                      <a:gd name="T47" fmla="*/ 1 h 64"/>
                      <a:gd name="T48" fmla="*/ 1 w 323"/>
                      <a:gd name="T49" fmla="*/ 1 h 64"/>
                      <a:gd name="T50" fmla="*/ 1 w 323"/>
                      <a:gd name="T51" fmla="*/ 1 h 64"/>
                      <a:gd name="T52" fmla="*/ 1 w 323"/>
                      <a:gd name="T53" fmla="*/ 0 h 64"/>
                      <a:gd name="T54" fmla="*/ 3 w 323"/>
                      <a:gd name="T55" fmla="*/ 1 h 64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1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>
                      <a:gd name="T0" fmla="*/ 1 w 300"/>
                      <a:gd name="T1" fmla="*/ 1 h 31"/>
                      <a:gd name="T2" fmla="*/ 1 w 300"/>
                      <a:gd name="T3" fmla="*/ 1 h 31"/>
                      <a:gd name="T4" fmla="*/ 3 w 300"/>
                      <a:gd name="T5" fmla="*/ 0 h 31"/>
                      <a:gd name="T6" fmla="*/ 3 w 300"/>
                      <a:gd name="T7" fmla="*/ 1 h 31"/>
                      <a:gd name="T8" fmla="*/ 3 w 300"/>
                      <a:gd name="T9" fmla="*/ 1 h 31"/>
                      <a:gd name="T10" fmla="*/ 1 w 300"/>
                      <a:gd name="T11" fmla="*/ 1 h 31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2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3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>
                      <a:gd name="T0" fmla="*/ 73 w 436"/>
                      <a:gd name="T1" fmla="*/ 1 h 152"/>
                      <a:gd name="T2" fmla="*/ 436 w 436"/>
                      <a:gd name="T3" fmla="*/ 0 h 152"/>
                      <a:gd name="T4" fmla="*/ 416 w 436"/>
                      <a:gd name="T5" fmla="*/ 54 h 152"/>
                      <a:gd name="T6" fmla="*/ 397 w 436"/>
                      <a:gd name="T7" fmla="*/ 68 h 152"/>
                      <a:gd name="T8" fmla="*/ 392 w 436"/>
                      <a:gd name="T9" fmla="*/ 70 h 152"/>
                      <a:gd name="T10" fmla="*/ 375 w 436"/>
                      <a:gd name="T11" fmla="*/ 73 h 152"/>
                      <a:gd name="T12" fmla="*/ 361 w 436"/>
                      <a:gd name="T13" fmla="*/ 88 h 152"/>
                      <a:gd name="T14" fmla="*/ 362 w 436"/>
                      <a:gd name="T15" fmla="*/ 99 h 152"/>
                      <a:gd name="T16" fmla="*/ 364 w 436"/>
                      <a:gd name="T17" fmla="*/ 107 h 152"/>
                      <a:gd name="T18" fmla="*/ 366 w 436"/>
                      <a:gd name="T19" fmla="*/ 113 h 152"/>
                      <a:gd name="T20" fmla="*/ 362 w 436"/>
                      <a:gd name="T21" fmla="*/ 122 h 152"/>
                      <a:gd name="T22" fmla="*/ 351 w 436"/>
                      <a:gd name="T23" fmla="*/ 120 h 152"/>
                      <a:gd name="T24" fmla="*/ 342 w 436"/>
                      <a:gd name="T25" fmla="*/ 129 h 152"/>
                      <a:gd name="T26" fmla="*/ 347 w 436"/>
                      <a:gd name="T27" fmla="*/ 105 h 152"/>
                      <a:gd name="T28" fmla="*/ 338 w 436"/>
                      <a:gd name="T29" fmla="*/ 100 h 152"/>
                      <a:gd name="T30" fmla="*/ 344 w 436"/>
                      <a:gd name="T31" fmla="*/ 93 h 152"/>
                      <a:gd name="T32" fmla="*/ 342 w 436"/>
                      <a:gd name="T33" fmla="*/ 89 h 152"/>
                      <a:gd name="T34" fmla="*/ 320 w 436"/>
                      <a:gd name="T35" fmla="*/ 94 h 152"/>
                      <a:gd name="T36" fmla="*/ 317 w 436"/>
                      <a:gd name="T37" fmla="*/ 85 h 152"/>
                      <a:gd name="T38" fmla="*/ 297 w 436"/>
                      <a:gd name="T39" fmla="*/ 94 h 152"/>
                      <a:gd name="T40" fmla="*/ 320 w 436"/>
                      <a:gd name="T41" fmla="*/ 103 h 152"/>
                      <a:gd name="T42" fmla="*/ 305 w 436"/>
                      <a:gd name="T43" fmla="*/ 117 h 152"/>
                      <a:gd name="T44" fmla="*/ 311 w 436"/>
                      <a:gd name="T45" fmla="*/ 126 h 152"/>
                      <a:gd name="T46" fmla="*/ 315 w 436"/>
                      <a:gd name="T47" fmla="*/ 138 h 152"/>
                      <a:gd name="T48" fmla="*/ 309 w 436"/>
                      <a:gd name="T49" fmla="*/ 139 h 152"/>
                      <a:gd name="T50" fmla="*/ 314 w 436"/>
                      <a:gd name="T51" fmla="*/ 144 h 152"/>
                      <a:gd name="T52" fmla="*/ 307 w 436"/>
                      <a:gd name="T53" fmla="*/ 152 h 152"/>
                      <a:gd name="T54" fmla="*/ 0 w 436"/>
                      <a:gd name="T55" fmla="*/ 149 h 152"/>
                      <a:gd name="T56" fmla="*/ 73 w 436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4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5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6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7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8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9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0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1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2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3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4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5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6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7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8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9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0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1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2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3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85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1086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7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8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9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0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1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2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3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4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5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6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7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8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9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0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1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2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3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4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5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6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7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>
                      <a:gd name="T0" fmla="*/ 73 w 438"/>
                      <a:gd name="T1" fmla="*/ 1 h 152"/>
                      <a:gd name="T2" fmla="*/ 438 w 438"/>
                      <a:gd name="T3" fmla="*/ 0 h 152"/>
                      <a:gd name="T4" fmla="*/ 416 w 438"/>
                      <a:gd name="T5" fmla="*/ 54 h 152"/>
                      <a:gd name="T6" fmla="*/ 397 w 438"/>
                      <a:gd name="T7" fmla="*/ 68 h 152"/>
                      <a:gd name="T8" fmla="*/ 392 w 438"/>
                      <a:gd name="T9" fmla="*/ 70 h 152"/>
                      <a:gd name="T10" fmla="*/ 375 w 438"/>
                      <a:gd name="T11" fmla="*/ 73 h 152"/>
                      <a:gd name="T12" fmla="*/ 361 w 438"/>
                      <a:gd name="T13" fmla="*/ 88 h 152"/>
                      <a:gd name="T14" fmla="*/ 362 w 438"/>
                      <a:gd name="T15" fmla="*/ 99 h 152"/>
                      <a:gd name="T16" fmla="*/ 364 w 438"/>
                      <a:gd name="T17" fmla="*/ 107 h 152"/>
                      <a:gd name="T18" fmla="*/ 366 w 438"/>
                      <a:gd name="T19" fmla="*/ 113 h 152"/>
                      <a:gd name="T20" fmla="*/ 362 w 438"/>
                      <a:gd name="T21" fmla="*/ 122 h 152"/>
                      <a:gd name="T22" fmla="*/ 351 w 438"/>
                      <a:gd name="T23" fmla="*/ 120 h 152"/>
                      <a:gd name="T24" fmla="*/ 342 w 438"/>
                      <a:gd name="T25" fmla="*/ 129 h 152"/>
                      <a:gd name="T26" fmla="*/ 347 w 438"/>
                      <a:gd name="T27" fmla="*/ 105 h 152"/>
                      <a:gd name="T28" fmla="*/ 338 w 438"/>
                      <a:gd name="T29" fmla="*/ 100 h 152"/>
                      <a:gd name="T30" fmla="*/ 344 w 438"/>
                      <a:gd name="T31" fmla="*/ 93 h 152"/>
                      <a:gd name="T32" fmla="*/ 342 w 438"/>
                      <a:gd name="T33" fmla="*/ 89 h 152"/>
                      <a:gd name="T34" fmla="*/ 320 w 438"/>
                      <a:gd name="T35" fmla="*/ 94 h 152"/>
                      <a:gd name="T36" fmla="*/ 317 w 438"/>
                      <a:gd name="T37" fmla="*/ 85 h 152"/>
                      <a:gd name="T38" fmla="*/ 297 w 438"/>
                      <a:gd name="T39" fmla="*/ 94 h 152"/>
                      <a:gd name="T40" fmla="*/ 320 w 438"/>
                      <a:gd name="T41" fmla="*/ 103 h 152"/>
                      <a:gd name="T42" fmla="*/ 305 w 438"/>
                      <a:gd name="T43" fmla="*/ 117 h 152"/>
                      <a:gd name="T44" fmla="*/ 311 w 438"/>
                      <a:gd name="T45" fmla="*/ 126 h 152"/>
                      <a:gd name="T46" fmla="*/ 315 w 438"/>
                      <a:gd name="T47" fmla="*/ 138 h 152"/>
                      <a:gd name="T48" fmla="*/ 309 w 438"/>
                      <a:gd name="T49" fmla="*/ 139 h 152"/>
                      <a:gd name="T50" fmla="*/ 314 w 438"/>
                      <a:gd name="T51" fmla="*/ 144 h 152"/>
                      <a:gd name="T52" fmla="*/ 307 w 438"/>
                      <a:gd name="T53" fmla="*/ 152 h 152"/>
                      <a:gd name="T54" fmla="*/ 0 w 438"/>
                      <a:gd name="T55" fmla="*/ 149 h 152"/>
                      <a:gd name="T56" fmla="*/ 73 w 438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8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9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0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1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2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3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4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5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6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7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8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9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0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1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2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3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4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5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6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7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036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1063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4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5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6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7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8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9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0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1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2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3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4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5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6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7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8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9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0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1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2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3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37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1038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9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0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1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2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3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4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5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6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7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8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9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0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1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2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3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4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5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6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7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8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9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0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1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2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1033" name="Picture 159" descr="C:\My Documents\bits\earth.GIF"/>
            <p:cNvPicPr>
              <a:picLocks noChangeAspect="1" noChangeArrowheads="1"/>
            </p:cNvPicPr>
            <p:nvPr userDrawn="1"/>
          </p:nvPicPr>
          <p:blipFill>
            <a:blip r:embed="rId14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6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>
          <a:xfrm>
            <a:off x="1403350" y="1989138"/>
            <a:ext cx="7488238" cy="1890712"/>
          </a:xfrm>
        </p:spPr>
        <p:txBody>
          <a:bodyPr/>
          <a:lstStyle/>
          <a:p>
            <a:pPr algn="r" eaLnBrk="1" hangingPunct="1"/>
            <a:r>
              <a:rPr lang="ru-RU" altLang="ru-RU" sz="3800" smtClean="0"/>
              <a:t>Пути повышения прогнозно-поисковой эффективности геолого-съёмочных работ</a:t>
            </a:r>
          </a:p>
        </p:txBody>
      </p:sp>
      <p:sp>
        <p:nvSpPr>
          <p:cNvPr id="4099" name="Rectangle 9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AB8661D-01FE-496C-ADA2-B33D22B48893}" type="slidenum">
              <a:rPr lang="ru-RU" altLang="ru-RU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ru-RU" altLang="ru-RU" sz="1400" smtClean="0">
              <a:latin typeface="Times New Roman" pitchFamily="18" charset="0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779838" y="4168775"/>
            <a:ext cx="5184775" cy="156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1790700" indent="-1790700">
              <a:defRPr/>
            </a:pPr>
            <a:r>
              <a:rPr lang="ru-RU" altLang="ru-RU" sz="2200" b="1" kern="0" dirty="0" smtClean="0"/>
              <a:t>Тарасов Алексей Всеволодович</a:t>
            </a:r>
          </a:p>
          <a:p>
            <a:pPr marL="1790700" indent="-1790700">
              <a:defRPr/>
            </a:pPr>
            <a:endParaRPr lang="ru-RU" altLang="ru-RU" sz="2200" b="1" kern="0" dirty="0" smtClean="0"/>
          </a:p>
          <a:p>
            <a:pPr>
              <a:defRPr/>
            </a:pPr>
            <a:r>
              <a:rPr lang="ru-RU" altLang="ru-RU" sz="2200" kern="0" dirty="0" smtClean="0"/>
              <a:t>Заместитель начальника управления – начальник отдела региональных работ Роснедра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13373"/>
            <a:ext cx="2682219" cy="312799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246063" y="836613"/>
            <a:ext cx="8213725" cy="769937"/>
          </a:xfrm>
        </p:spPr>
        <p:txBody>
          <a:bodyPr/>
          <a:lstStyle/>
          <a:p>
            <a:pPr algn="ctr" eaLnBrk="1" hangingPunct="1"/>
            <a:r>
              <a:rPr lang="ru-RU" altLang="ru-RU" smtClean="0"/>
              <a:t>Государственная программа «Воспроизводство и использование природных ресурсов»</a:t>
            </a:r>
          </a:p>
        </p:txBody>
      </p:sp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179388" y="1700213"/>
            <a:ext cx="8785225" cy="10080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sz="1700" smtClean="0"/>
              <a:t>В настоящее время на утверждение в Правительство  Российской Федерации направлены изменения, которые вносятся в подпрограмму 1 "Воспроизводство минерально-сырьевой базы, геологическое изучение недр» на период до 2024 года. </a:t>
            </a:r>
          </a:p>
          <a:p>
            <a:pPr marL="0" indent="0" eaLnBrk="1" hangingPunct="1">
              <a:buFontTx/>
              <a:buNone/>
            </a:pPr>
            <a:endParaRPr lang="ru-RU" altLang="ru-RU" sz="1700" smtClean="0"/>
          </a:p>
          <a:p>
            <a:pPr marL="0" indent="0" eaLnBrk="1" hangingPunct="1">
              <a:buFontTx/>
              <a:buNone/>
            </a:pPr>
            <a:endParaRPr lang="ru-RU" altLang="ru-RU" sz="1700" smtClean="0"/>
          </a:p>
          <a:p>
            <a:pPr marL="0" indent="0" eaLnBrk="1" hangingPunct="1">
              <a:buFontTx/>
              <a:buNone/>
            </a:pPr>
            <a:endParaRPr lang="ru-RU" altLang="ru-RU" sz="1700" smtClean="0"/>
          </a:p>
          <a:p>
            <a:pPr marL="0" indent="0" eaLnBrk="1" hangingPunct="1">
              <a:buFontTx/>
              <a:buNone/>
            </a:pPr>
            <a:endParaRPr lang="ru-RU" altLang="ru-RU" sz="1700" smtClean="0"/>
          </a:p>
          <a:p>
            <a:pPr marL="0" indent="0" eaLnBrk="1" hangingPunct="1">
              <a:buFontTx/>
              <a:buNone/>
            </a:pPr>
            <a:endParaRPr lang="ru-RU" altLang="ru-RU" sz="1700" smtClean="0"/>
          </a:p>
          <a:p>
            <a:pPr marL="0" indent="0" eaLnBrk="1" hangingPunct="1">
              <a:buFontTx/>
              <a:buNone/>
            </a:pPr>
            <a:endParaRPr lang="ru-RU" altLang="ru-RU" sz="1700" smtClean="0"/>
          </a:p>
          <a:p>
            <a:pPr marL="0" indent="0" eaLnBrk="1" hangingPunct="1">
              <a:buFontTx/>
              <a:buNone/>
            </a:pPr>
            <a:endParaRPr lang="ru-RU" altLang="ru-RU" sz="1700" smtClean="0"/>
          </a:p>
          <a:p>
            <a:pPr marL="0" indent="0" eaLnBrk="1" hangingPunct="1">
              <a:buFontTx/>
              <a:buNone/>
            </a:pPr>
            <a:endParaRPr lang="ru-RU" altLang="ru-RU" sz="1700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B872B04-3536-428E-A263-1B2026471FB5}" type="slidenum">
              <a:rPr lang="ru-RU" altLang="ru-RU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ru-RU" altLang="ru-RU" sz="1400" smtClean="0">
              <a:latin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388" y="2781300"/>
          <a:ext cx="8785223" cy="255905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981952"/>
                <a:gridCol w="610413"/>
                <a:gridCol w="884694"/>
                <a:gridCol w="884694"/>
                <a:gridCol w="884694"/>
                <a:gridCol w="884694"/>
                <a:gridCol w="884694"/>
                <a:gridCol w="884694"/>
                <a:gridCol w="884694"/>
              </a:tblGrid>
              <a:tr h="487884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Наименование показателя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39" marB="457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Ед. изм.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39" marB="457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2018 (факт)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39" marB="457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2019 (план)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39" marB="457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2020 (план)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39" marB="457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2021 (план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39" marB="457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2022 (план)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39" marB="457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2023 (план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39" marB="457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2024</a:t>
                      </a:r>
                      <a:r>
                        <a:rPr lang="ru-RU" sz="1300" baseline="0" dirty="0" smtClean="0">
                          <a:solidFill>
                            <a:schemeClr val="tx1"/>
                          </a:solidFill>
                        </a:rPr>
                        <a:t> (план)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39" marB="45739"/>
                </a:tc>
              </a:tr>
              <a:tr h="686002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Прирост </a:t>
                      </a:r>
                      <a:r>
                        <a:rPr lang="ru-RU" sz="1300" dirty="0" err="1" smtClean="0"/>
                        <a:t>среднемасш-табной</a:t>
                      </a:r>
                      <a:r>
                        <a:rPr lang="ru-RU" sz="1300" dirty="0" smtClean="0"/>
                        <a:t> геологической изученности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39" marB="457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км</a:t>
                      </a:r>
                      <a:r>
                        <a:rPr lang="ru-RU" sz="1600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6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39" marB="457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70C0"/>
                          </a:solidFill>
                        </a:rPr>
                        <a:t>77 000</a:t>
                      </a:r>
                      <a:endParaRPr lang="ru-RU" sz="1600" dirty="0">
                        <a:solidFill>
                          <a:srgbClr val="0070C0"/>
                        </a:solidFill>
                      </a:endParaRPr>
                    </a:p>
                  </a:txBody>
                  <a:tcPr marL="91443" marR="91443" marT="45739" marB="457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B050"/>
                          </a:solidFill>
                        </a:rPr>
                        <a:t>77 000</a:t>
                      </a:r>
                      <a:endParaRPr lang="ru-RU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1443" marR="91443" marT="45739" marB="457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77 000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39" marB="457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77 000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39" marB="457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smtClean="0">
                          <a:solidFill>
                            <a:srgbClr val="FF0000"/>
                          </a:solidFill>
                        </a:rPr>
                        <a:t>77 000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39" marB="457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smtClean="0">
                          <a:solidFill>
                            <a:srgbClr val="FF0000"/>
                          </a:solidFill>
                        </a:rPr>
                        <a:t>77 000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39" marB="457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77 000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39" marB="45739" anchor="ctr"/>
                </a:tc>
              </a:tr>
              <a:tr h="699162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Прирост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</a:rPr>
                        <a:t>мелкомасш-табной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 геологической изученности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39" marB="457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39" marB="457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70C0"/>
                          </a:solidFill>
                        </a:rPr>
                        <a:t>5,99</a:t>
                      </a:r>
                      <a:endParaRPr lang="ru-RU" sz="1600" dirty="0">
                        <a:solidFill>
                          <a:srgbClr val="0070C0"/>
                        </a:solidFill>
                      </a:endParaRPr>
                    </a:p>
                  </a:txBody>
                  <a:tcPr marL="91443" marR="91443" marT="45739" marB="457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B050"/>
                          </a:solidFill>
                        </a:rPr>
                        <a:t>6,03</a:t>
                      </a:r>
                      <a:endParaRPr lang="ru-RU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1443" marR="91443" marT="45739" marB="457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6,03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39" marB="457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6,03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39" marB="457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6,03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39" marB="457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6,03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39" marB="457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6,03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39" marB="45739" anchor="ctr"/>
                </a:tc>
              </a:tr>
              <a:tr h="686002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Количество выявлен-</a:t>
                      </a:r>
                      <a:r>
                        <a:rPr lang="ru-RU" sz="1300" dirty="0" err="1" smtClean="0"/>
                        <a:t>ных</a:t>
                      </a:r>
                      <a:r>
                        <a:rPr lang="ru-RU" sz="1300" dirty="0" smtClean="0"/>
                        <a:t> перспективных площадей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39" marB="457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err="1" smtClean="0">
                          <a:solidFill>
                            <a:schemeClr val="tx1"/>
                          </a:solidFill>
                        </a:rPr>
                        <a:t>Еди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-ниц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39" marB="457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70C0"/>
                          </a:solidFill>
                        </a:rPr>
                        <a:t>40</a:t>
                      </a:r>
                      <a:endParaRPr lang="ru-RU" sz="1600" dirty="0">
                        <a:solidFill>
                          <a:srgbClr val="0070C0"/>
                        </a:solidFill>
                      </a:endParaRPr>
                    </a:p>
                  </a:txBody>
                  <a:tcPr marL="91443" marR="91443" marT="45739" marB="457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B050"/>
                          </a:solidFill>
                        </a:rPr>
                        <a:t>40</a:t>
                      </a:r>
                      <a:endParaRPr lang="ru-RU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1443" marR="91443" marT="45739" marB="457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39" marB="457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39" marB="457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39" marB="457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39" marB="457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39" marB="45739" anchor="ctr"/>
                </a:tc>
              </a:tr>
            </a:tbl>
          </a:graphicData>
        </a:graphic>
      </p:graphicFrame>
      <p:sp>
        <p:nvSpPr>
          <p:cNvPr id="17465" name="Прямоугольник 1"/>
          <p:cNvSpPr>
            <a:spLocks noChangeArrowheads="1"/>
          </p:cNvSpPr>
          <p:nvPr/>
        </p:nvSpPr>
        <p:spPr bwMode="auto">
          <a:xfrm>
            <a:off x="107950" y="5589588"/>
            <a:ext cx="8856663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700">
                <a:solidFill>
                  <a:srgbClr val="FF0000"/>
                </a:solidFill>
                <a:cs typeface="Tahoma" pitchFamily="34" charset="0"/>
              </a:rPr>
              <a:t>Объём финансирования региональных работ до 2021 года включительно останется практически неизменным - на уровне 2019 года. </a:t>
            </a:r>
            <a:r>
              <a:rPr lang="ru-RU" altLang="ru-RU" sz="1700">
                <a:cs typeface="Tahoma" pitchFamily="34" charset="0"/>
              </a:rPr>
              <a:t>У нас нет оснований предполагать его существенное увеличение в период после 2021 года.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13" y="1747838"/>
            <a:ext cx="8216900" cy="463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Заголовок 1"/>
          <p:cNvSpPr>
            <a:spLocks noGrp="1"/>
          </p:cNvSpPr>
          <p:nvPr>
            <p:ph type="title"/>
          </p:nvPr>
        </p:nvSpPr>
        <p:spPr>
          <a:xfrm>
            <a:off x="246063" y="858838"/>
            <a:ext cx="8429625" cy="841375"/>
          </a:xfrm>
        </p:spPr>
        <p:txBody>
          <a:bodyPr/>
          <a:lstStyle/>
          <a:p>
            <a:pPr algn="ctr" eaLnBrk="1" hangingPunct="1"/>
            <a:r>
              <a:rPr lang="ru-RU" altLang="ru-RU" smtClean="0"/>
              <a:t>Общемировой тренд снижения открытий новых месторождений ТПИ в период с 1950 по 2016 годы</a:t>
            </a:r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ECE496A-BE1E-4B87-BBDC-EFDAC9EB0B7D}" type="slidenum">
              <a:rPr lang="ru-RU" altLang="ru-RU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ru-RU" altLang="ru-RU" sz="1400" smtClean="0">
              <a:latin typeface="Times New Roman" pitchFamily="18" charset="0"/>
            </a:endParaRPr>
          </a:p>
        </p:txBody>
      </p:sp>
      <p:sp>
        <p:nvSpPr>
          <p:cNvPr id="11269" name="Прямоугольник 5"/>
          <p:cNvSpPr>
            <a:spLocks noChangeArrowheads="1"/>
          </p:cNvSpPr>
          <p:nvPr/>
        </p:nvSpPr>
        <p:spPr bwMode="auto">
          <a:xfrm>
            <a:off x="468313" y="6308725"/>
            <a:ext cx="3873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i="1">
                <a:solidFill>
                  <a:srgbClr val="254061"/>
                </a:solidFill>
                <a:latin typeface="ArialNarrow"/>
              </a:rPr>
              <a:t>(по данным</a:t>
            </a:r>
            <a:r>
              <a:rPr lang="en-US" altLang="ru-RU" sz="1400" i="1">
                <a:solidFill>
                  <a:srgbClr val="254061"/>
                </a:solidFill>
                <a:latin typeface="ArialNarrow"/>
              </a:rPr>
              <a:t>: MinEx Consulting © March 2017</a:t>
            </a:r>
            <a:r>
              <a:rPr lang="ru-RU" altLang="ru-RU" sz="1400" i="1">
                <a:solidFill>
                  <a:srgbClr val="254061"/>
                </a:solidFill>
                <a:latin typeface="ArialNarrow"/>
              </a:rPr>
              <a:t>)</a:t>
            </a:r>
            <a:endParaRPr lang="ru-RU" altLang="ru-RU" sz="1400" i="1">
              <a:latin typeface="Times New Roman" pitchFamily="18" charset="0"/>
            </a:endParaRPr>
          </a:p>
        </p:txBody>
      </p:sp>
      <p:sp>
        <p:nvSpPr>
          <p:cNvPr id="11270" name="Прямоугольник 1"/>
          <p:cNvSpPr>
            <a:spLocks noChangeArrowheads="1"/>
          </p:cNvSpPr>
          <p:nvPr/>
        </p:nvSpPr>
        <p:spPr bwMode="auto">
          <a:xfrm>
            <a:off x="2484438" y="2420938"/>
            <a:ext cx="2374900" cy="1581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225425" y="908050"/>
            <a:ext cx="8720138" cy="700088"/>
          </a:xfrm>
        </p:spPr>
        <p:txBody>
          <a:bodyPr/>
          <a:lstStyle/>
          <a:p>
            <a:pPr algn="ctr" eaLnBrk="1" hangingPunct="1"/>
            <a:r>
              <a:rPr lang="ru-RU" altLang="ru-RU" smtClean="0"/>
              <a:t>Динамика  открытия месторождений ТПИ и выполнения среднемасштабных геолого-съёмочных работ в России</a:t>
            </a:r>
          </a:p>
        </p:txBody>
      </p:sp>
      <p:sp>
        <p:nvSpPr>
          <p:cNvPr id="1229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53EB2DE-99DA-42C3-9E33-68BD2DECE417}" type="slidenum">
              <a:rPr lang="ru-RU" altLang="ru-RU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ru-RU" altLang="ru-RU" sz="1400" smtClean="0">
              <a:latin typeface="Times New Roman" pitchFamily="18" charset="0"/>
            </a:endParaRPr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700213"/>
            <a:ext cx="8359775" cy="355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73" name="Объект 2"/>
          <p:cNvSpPr txBox="1">
            <a:spLocks/>
          </p:cNvSpPr>
          <p:nvPr/>
        </p:nvSpPr>
        <p:spPr bwMode="auto">
          <a:xfrm>
            <a:off x="107950" y="5589588"/>
            <a:ext cx="8856663" cy="122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61950" indent="-361950">
              <a:buFontTx/>
              <a:buNone/>
              <a:defRPr/>
            </a:pPr>
            <a:r>
              <a:rPr lang="ru-RU" sz="1600" kern="0" dirty="0" smtClean="0"/>
              <a:t>Динамика открытия месторождений отстаёт от сроков проведения геолого-съёмочных работ из-за «отложенного эффекта». Он возникает из-за необходимости проведения поисково-оценочных работ на выявленных перспективных; их срок составляет от 5 до 10 лет</a:t>
            </a:r>
            <a:r>
              <a:rPr lang="ru-RU" sz="1600" kern="0" dirty="0"/>
              <a:t>.</a:t>
            </a:r>
            <a:endParaRPr lang="ru-RU" sz="1600" kern="0" dirty="0" smtClean="0"/>
          </a:p>
          <a:p>
            <a:pPr>
              <a:defRPr/>
            </a:pPr>
            <a:endParaRPr lang="ru-RU" sz="1600" kern="0" dirty="0" smtClean="0"/>
          </a:p>
          <a:p>
            <a:pPr>
              <a:defRPr/>
            </a:pPr>
            <a:endParaRPr lang="ru-RU" sz="1600" kern="0" dirty="0" smtClean="0"/>
          </a:p>
        </p:txBody>
      </p:sp>
      <p:sp>
        <p:nvSpPr>
          <p:cNvPr id="74" name="Стрелка вправо 73"/>
          <p:cNvSpPr/>
          <p:nvPr/>
        </p:nvSpPr>
        <p:spPr>
          <a:xfrm rot="16200000">
            <a:off x="1815306" y="4488657"/>
            <a:ext cx="1965325" cy="90488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6" name="Стрелка вправо 75"/>
          <p:cNvSpPr/>
          <p:nvPr/>
        </p:nvSpPr>
        <p:spPr>
          <a:xfrm rot="16200000">
            <a:off x="5580062" y="4849813"/>
            <a:ext cx="1243013" cy="90488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296" name="Овал 1"/>
          <p:cNvSpPr>
            <a:spLocks noChangeArrowheads="1"/>
          </p:cNvSpPr>
          <p:nvPr/>
        </p:nvSpPr>
        <p:spPr bwMode="auto">
          <a:xfrm>
            <a:off x="6948488" y="3933825"/>
            <a:ext cx="1008062" cy="654050"/>
          </a:xfrm>
          <a:prstGeom prst="ellipse">
            <a:avLst/>
          </a:prstGeom>
          <a:noFill/>
          <a:ln w="57150" cap="sq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>
              <a:latin typeface="Times New Roman" pitchFamily="18" charset="0"/>
            </a:endParaRPr>
          </a:p>
        </p:txBody>
      </p:sp>
      <p:sp>
        <p:nvSpPr>
          <p:cNvPr id="12297" name="TextBox 2"/>
          <p:cNvSpPr txBox="1">
            <a:spLocks noChangeArrowheads="1"/>
          </p:cNvSpPr>
          <p:nvPr/>
        </p:nvSpPr>
        <p:spPr bwMode="auto">
          <a:xfrm>
            <a:off x="5457825" y="2708275"/>
            <a:ext cx="27146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000" b="1">
                <a:solidFill>
                  <a:srgbClr val="0070C0"/>
                </a:solidFill>
                <a:cs typeface="Tahoma" pitchFamily="34" charset="0"/>
              </a:rPr>
              <a:t>Увеличение площади ГСР не привело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000" b="1">
                <a:solidFill>
                  <a:srgbClr val="0070C0"/>
                </a:solidFill>
                <a:cs typeface="Tahoma" pitchFamily="34" charset="0"/>
              </a:rPr>
              <a:t>к соответствующему росту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000" b="1">
                <a:solidFill>
                  <a:srgbClr val="0070C0"/>
                </a:solidFill>
                <a:cs typeface="Tahoma" pitchFamily="34" charset="0"/>
              </a:rPr>
              <a:t>числа открытий</a:t>
            </a:r>
          </a:p>
        </p:txBody>
      </p:sp>
      <p:cxnSp>
        <p:nvCxnSpPr>
          <p:cNvPr id="12298" name="Прямая со стрелкой 4"/>
          <p:cNvCxnSpPr>
            <a:cxnSpLocks noChangeShapeType="1"/>
            <a:stCxn id="12297" idx="2"/>
          </p:cNvCxnSpPr>
          <p:nvPr/>
        </p:nvCxnSpPr>
        <p:spPr bwMode="auto">
          <a:xfrm>
            <a:off x="6815138" y="3262313"/>
            <a:ext cx="509587" cy="598487"/>
          </a:xfrm>
          <a:prstGeom prst="straightConnector1">
            <a:avLst/>
          </a:prstGeom>
          <a:noFill/>
          <a:ln w="19050" cap="sq" algn="ctr">
            <a:solidFill>
              <a:srgbClr val="0070C0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FA0E38B-BB5F-407C-8E66-46BF89C8AFD5}" type="slidenum">
              <a:rPr lang="ru-RU" altLang="ru-RU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ru-RU" altLang="ru-RU" sz="1400" smtClean="0">
              <a:latin typeface="Times New Roman" pitchFamily="18" charset="0"/>
            </a:endParaRPr>
          </a:p>
        </p:txBody>
      </p:sp>
      <p:sp>
        <p:nvSpPr>
          <p:cNvPr id="13315" name="Блок-схема: альтернативный процесс 6"/>
          <p:cNvSpPr>
            <a:spLocks noChangeArrowheads="1"/>
          </p:cNvSpPr>
          <p:nvPr/>
        </p:nvSpPr>
        <p:spPr bwMode="auto">
          <a:xfrm>
            <a:off x="107950" y="2852738"/>
            <a:ext cx="2735263" cy="1095375"/>
          </a:xfrm>
          <a:prstGeom prst="flowChartAlternateProcess">
            <a:avLst/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>
                <a:latin typeface="Times New Roman" pitchFamily="18" charset="0"/>
              </a:rPr>
              <a:t>Сокращение объёмов полевых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>
                <a:latin typeface="Times New Roman" pitchFamily="18" charset="0"/>
              </a:rPr>
              <a:t>работ (площадные съёмки,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>
                <a:latin typeface="Times New Roman" pitchFamily="18" charset="0"/>
              </a:rPr>
              <a:t>горные работы, бурение)</a:t>
            </a:r>
          </a:p>
        </p:txBody>
      </p:sp>
      <p:sp>
        <p:nvSpPr>
          <p:cNvPr id="13316" name="Блок-схема: альтернативный процесс 7"/>
          <p:cNvSpPr>
            <a:spLocks noChangeArrowheads="1"/>
          </p:cNvSpPr>
          <p:nvPr/>
        </p:nvSpPr>
        <p:spPr bwMode="auto">
          <a:xfrm>
            <a:off x="6084888" y="2868613"/>
            <a:ext cx="2879725" cy="1079500"/>
          </a:xfrm>
          <a:prstGeom prst="flowChartAlternateProcess">
            <a:avLst/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>
                <a:latin typeface="Times New Roman" pitchFamily="18" charset="0"/>
              </a:rPr>
              <a:t>Сокращение числа геолого-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>
                <a:latin typeface="Times New Roman" pitchFamily="18" charset="0"/>
              </a:rPr>
              <a:t>съёмочных  предприятий, снижение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>
                <a:latin typeface="Times New Roman" pitchFamily="18" charset="0"/>
              </a:rPr>
              <a:t>кадрового и производственного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>
                <a:latin typeface="Times New Roman" pitchFamily="18" charset="0"/>
              </a:rPr>
              <a:t>потенциала отрасли</a:t>
            </a:r>
          </a:p>
        </p:txBody>
      </p:sp>
      <p:sp>
        <p:nvSpPr>
          <p:cNvPr id="13317" name="Блок-схема: альтернативный процесс 8"/>
          <p:cNvSpPr>
            <a:spLocks noChangeArrowheads="1"/>
          </p:cNvSpPr>
          <p:nvPr/>
        </p:nvSpPr>
        <p:spPr bwMode="auto">
          <a:xfrm>
            <a:off x="2987823" y="2872621"/>
            <a:ext cx="2952329" cy="1055608"/>
          </a:xfrm>
          <a:prstGeom prst="flowChartAlternateProcess">
            <a:avLst/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dirty="0">
                <a:latin typeface="Times New Roman" pitchFamily="18" charset="0"/>
              </a:rPr>
              <a:t>Недостаточное </a:t>
            </a:r>
            <a:r>
              <a:rPr lang="ru-RU" altLang="ru-RU" sz="1400" dirty="0" smtClean="0">
                <a:latin typeface="Times New Roman" pitchFamily="18" charset="0"/>
              </a:rPr>
              <a:t>техническое оснащение </a:t>
            </a:r>
            <a:r>
              <a:rPr lang="ru-RU" altLang="ru-RU" sz="1400" dirty="0">
                <a:latin typeface="Times New Roman" pitchFamily="18" charset="0"/>
              </a:rPr>
              <a:t>предприятий</a:t>
            </a:r>
            <a:r>
              <a:rPr lang="ru-RU" altLang="ru-RU" sz="1400" dirty="0" smtClean="0">
                <a:latin typeface="Times New Roman" pitchFamily="18" charset="0"/>
              </a:rPr>
              <a:t>, моральное старение методов и методик ГРР</a:t>
            </a:r>
            <a:endParaRPr lang="ru-RU" altLang="ru-RU" sz="1400" dirty="0">
              <a:latin typeface="Times New Roman" pitchFamily="18" charset="0"/>
            </a:endParaRPr>
          </a:p>
        </p:txBody>
      </p:sp>
      <p:sp>
        <p:nvSpPr>
          <p:cNvPr id="13318" name="Блок-схема: альтернативный процесс 9"/>
          <p:cNvSpPr>
            <a:spLocks noChangeArrowheads="1"/>
          </p:cNvSpPr>
          <p:nvPr/>
        </p:nvSpPr>
        <p:spPr bwMode="auto">
          <a:xfrm>
            <a:off x="827088" y="4365625"/>
            <a:ext cx="7129462" cy="503238"/>
          </a:xfrm>
          <a:prstGeom prst="flowChartAlternateProcess">
            <a:avLst/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>
                <a:latin typeface="Times New Roman" pitchFamily="18" charset="0"/>
              </a:rPr>
              <a:t>Снижение количества первичной геологической информации для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>
                <a:latin typeface="Times New Roman" pitchFamily="18" charset="0"/>
              </a:rPr>
              <a:t>прогнозно-поисковых построений</a:t>
            </a:r>
          </a:p>
        </p:txBody>
      </p:sp>
      <p:sp>
        <p:nvSpPr>
          <p:cNvPr id="13319" name="Блок-схема: альтернативный процесс 10"/>
          <p:cNvSpPr>
            <a:spLocks noChangeArrowheads="1"/>
          </p:cNvSpPr>
          <p:nvPr/>
        </p:nvSpPr>
        <p:spPr bwMode="auto">
          <a:xfrm>
            <a:off x="827088" y="5300663"/>
            <a:ext cx="7129462" cy="504825"/>
          </a:xfrm>
          <a:prstGeom prst="flowChartAlternateProcess">
            <a:avLst/>
          </a:prstGeom>
          <a:solidFill>
            <a:srgbClr val="FF99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>
                <a:latin typeface="Times New Roman" pitchFamily="18" charset="0"/>
              </a:rPr>
              <a:t>Недостаточная обоснованность и снижение количества прогнозных ресурсов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>
                <a:latin typeface="Times New Roman" pitchFamily="18" charset="0"/>
              </a:rPr>
              <a:t>на перспективных площадях, рекомендуемых  для постановки поисков </a:t>
            </a:r>
          </a:p>
        </p:txBody>
      </p:sp>
      <p:sp>
        <p:nvSpPr>
          <p:cNvPr id="13320" name="Блок-схема: альтернативный процесс 11"/>
          <p:cNvSpPr>
            <a:spLocks noChangeArrowheads="1"/>
          </p:cNvSpPr>
          <p:nvPr/>
        </p:nvSpPr>
        <p:spPr bwMode="auto">
          <a:xfrm>
            <a:off x="827088" y="6237288"/>
            <a:ext cx="7129462" cy="360362"/>
          </a:xfrm>
          <a:prstGeom prst="flowChartAlternateProcess">
            <a:avLst/>
          </a:prstGeom>
          <a:solidFill>
            <a:srgbClr val="FF99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>
                <a:latin typeface="Times New Roman" pitchFamily="18" charset="0"/>
              </a:rPr>
              <a:t>Снижение прогнозно-поисковой эффективности</a:t>
            </a:r>
          </a:p>
        </p:txBody>
      </p:sp>
      <p:sp>
        <p:nvSpPr>
          <p:cNvPr id="13321" name="Заголовок 1"/>
          <p:cNvSpPr>
            <a:spLocks noGrp="1"/>
          </p:cNvSpPr>
          <p:nvPr>
            <p:ph type="title"/>
          </p:nvPr>
        </p:nvSpPr>
        <p:spPr>
          <a:xfrm>
            <a:off x="179388" y="836613"/>
            <a:ext cx="8713787" cy="411162"/>
          </a:xfrm>
        </p:spPr>
        <p:txBody>
          <a:bodyPr/>
          <a:lstStyle/>
          <a:p>
            <a:pPr algn="ctr" eaLnBrk="1" hangingPunct="1"/>
            <a:r>
              <a:rPr lang="ru-RU" altLang="ru-RU" smtClean="0"/>
              <a:t>Снижение прогнозно-поисковой эффективности ГСР</a:t>
            </a:r>
          </a:p>
        </p:txBody>
      </p:sp>
      <p:sp>
        <p:nvSpPr>
          <p:cNvPr id="13322" name="Объект 2"/>
          <p:cNvSpPr>
            <a:spLocks noGrp="1"/>
          </p:cNvSpPr>
          <p:nvPr>
            <p:ph idx="1"/>
          </p:nvPr>
        </p:nvSpPr>
        <p:spPr>
          <a:xfrm>
            <a:off x="71438" y="1268413"/>
            <a:ext cx="9037637" cy="1511300"/>
          </a:xfrm>
        </p:spPr>
        <p:txBody>
          <a:bodyPr/>
          <a:lstStyle/>
          <a:p>
            <a:pPr eaLnBrk="1" hangingPunct="1"/>
            <a:r>
              <a:rPr lang="ru-RU" altLang="ru-RU" sz="1500" smtClean="0"/>
              <a:t>Простое увеличение площади ГСР-200 в середине 2000-х годов почти не повлияло на пропорциональный рост числа новых месторождений. Это значит, что экстенсивный путь развития региональных геолого-съёмочных работ себя исчерпал.</a:t>
            </a:r>
          </a:p>
          <a:p>
            <a:pPr eaLnBrk="1" hangingPunct="1"/>
            <a:r>
              <a:rPr lang="ru-RU" altLang="ru-RU" sz="1500" smtClean="0"/>
              <a:t>Помимо природных факторов, это обусловлено сокращением первичной геологической информации, получаемой в ходе геолого-съёмочных работ на единицу площади по следующим причинам:</a:t>
            </a:r>
          </a:p>
        </p:txBody>
      </p:sp>
      <p:sp>
        <p:nvSpPr>
          <p:cNvPr id="17" name="Штриховая стрелка вправо 16"/>
          <p:cNvSpPr/>
          <p:nvPr/>
        </p:nvSpPr>
        <p:spPr bwMode="auto">
          <a:xfrm rot="5400000">
            <a:off x="1267619" y="3850482"/>
            <a:ext cx="287337" cy="596900"/>
          </a:xfrm>
          <a:prstGeom prst="stripedRigh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ru-RU"/>
          </a:p>
        </p:txBody>
      </p:sp>
      <p:sp>
        <p:nvSpPr>
          <p:cNvPr id="18" name="Штриховая стрелка вправо 17"/>
          <p:cNvSpPr/>
          <p:nvPr/>
        </p:nvSpPr>
        <p:spPr bwMode="auto">
          <a:xfrm rot="5400000">
            <a:off x="7318375" y="3867151"/>
            <a:ext cx="288925" cy="596900"/>
          </a:xfrm>
          <a:prstGeom prst="stripedRigh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ru-RU"/>
          </a:p>
        </p:txBody>
      </p:sp>
      <p:sp>
        <p:nvSpPr>
          <p:cNvPr id="19" name="Штриховая стрелка вправо 18"/>
          <p:cNvSpPr/>
          <p:nvPr/>
        </p:nvSpPr>
        <p:spPr bwMode="auto">
          <a:xfrm rot="5400000">
            <a:off x="4319587" y="3867151"/>
            <a:ext cx="288925" cy="596900"/>
          </a:xfrm>
          <a:prstGeom prst="stripedRigh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ru-RU"/>
          </a:p>
        </p:txBody>
      </p:sp>
      <p:sp>
        <p:nvSpPr>
          <p:cNvPr id="20" name="Штриховая стрелка вправо 19"/>
          <p:cNvSpPr/>
          <p:nvPr/>
        </p:nvSpPr>
        <p:spPr bwMode="auto">
          <a:xfrm rot="5400000">
            <a:off x="4320381" y="4787107"/>
            <a:ext cx="287337" cy="596900"/>
          </a:xfrm>
          <a:prstGeom prst="stripedRigh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ru-RU"/>
          </a:p>
        </p:txBody>
      </p:sp>
      <p:sp>
        <p:nvSpPr>
          <p:cNvPr id="21" name="Штриховая стрелка вправо 20"/>
          <p:cNvSpPr/>
          <p:nvPr/>
        </p:nvSpPr>
        <p:spPr bwMode="auto">
          <a:xfrm rot="5400000">
            <a:off x="4344987" y="5722938"/>
            <a:ext cx="288925" cy="596900"/>
          </a:xfrm>
          <a:prstGeom prst="stripedRightArrow">
            <a:avLst/>
          </a:prstGeom>
          <a:solidFill>
            <a:srgbClr val="FF9999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wrap="none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246063" y="930275"/>
            <a:ext cx="8502650" cy="698500"/>
          </a:xfrm>
        </p:spPr>
        <p:txBody>
          <a:bodyPr/>
          <a:lstStyle/>
          <a:p>
            <a:pPr algn="ctr"/>
            <a:r>
              <a:rPr lang="ru-RU" altLang="ru-RU" smtClean="0"/>
              <a:t>Вклад геолого-съёмочных работ различного масштаба в выделение перспективных площадей</a:t>
            </a:r>
          </a:p>
        </p:txBody>
      </p:sp>
      <p:sp>
        <p:nvSpPr>
          <p:cNvPr id="14339" name="Объект 2"/>
          <p:cNvSpPr>
            <a:spLocks noGrp="1"/>
          </p:cNvSpPr>
          <p:nvPr>
            <p:ph idx="1"/>
          </p:nvPr>
        </p:nvSpPr>
        <p:spPr>
          <a:xfrm>
            <a:off x="4427538" y="1989138"/>
            <a:ext cx="4602162" cy="4103687"/>
          </a:xfrm>
        </p:spPr>
        <p:txBody>
          <a:bodyPr/>
          <a:lstStyle/>
          <a:p>
            <a:r>
              <a:rPr lang="ru-RU" altLang="ru-RU" sz="1800" smtClean="0"/>
              <a:t>Вклад среднемасштабных геолого-съёмочных работ в формирование «поискового задела» на сегодняшний день сопоставим с вкладом мелкомасштабного картографирования, при том, что удельные затраты на единицу изучаемой территории при ГСР-200 на порядок выше чем при ГК-1000/3.</a:t>
            </a:r>
          </a:p>
          <a:p>
            <a:r>
              <a:rPr lang="ru-RU" altLang="ru-RU" sz="1800" smtClean="0"/>
              <a:t>Причина – больший пространственный охват и широкие возможности выбора ретроспективных объектов для переоценки при ГК-1000/3.</a:t>
            </a:r>
          </a:p>
          <a:p>
            <a:endParaRPr lang="ru-RU" altLang="ru-RU" sz="1800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84258F8-3074-41D9-B0C5-C0697BC3EF07}" type="slidenum">
              <a:rPr lang="ru-RU" altLang="ru-RU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ru-RU" altLang="ru-RU" sz="1400" smtClean="0">
              <a:latin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2132856"/>
            <a:ext cx="4392488" cy="62087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ts val="1100"/>
              </a:lnSpc>
              <a:spcBef>
                <a:spcPct val="20000"/>
              </a:spcBef>
              <a:defRPr/>
            </a:pPr>
            <a:r>
              <a:rPr lang="ru-RU" altLang="ru-RU" sz="1600" smtClean="0">
                <a:latin typeface="Tahoma" pitchFamily="34" charset="0"/>
                <a:cs typeface="Tahoma" pitchFamily="34" charset="0"/>
              </a:rPr>
              <a:t>Прирост прогнозных ресурсов</a:t>
            </a:r>
          </a:p>
          <a:p>
            <a:pPr algn="ctr" eaLnBrk="1" hangingPunct="1">
              <a:lnSpc>
                <a:spcPts val="1100"/>
              </a:lnSpc>
              <a:spcBef>
                <a:spcPct val="20000"/>
              </a:spcBef>
              <a:defRPr/>
            </a:pPr>
            <a:r>
              <a:rPr lang="ru-RU" altLang="ru-RU" sz="1600" smtClean="0">
                <a:latin typeface="Tahoma" pitchFamily="34" charset="0"/>
                <a:cs typeface="Tahoma" pitchFamily="34" charset="0"/>
              </a:rPr>
              <a:t>по результатам геолого-съёмочных</a:t>
            </a:r>
          </a:p>
          <a:p>
            <a:pPr algn="ctr" eaLnBrk="1" hangingPunct="1">
              <a:lnSpc>
                <a:spcPts val="1100"/>
              </a:lnSpc>
              <a:spcBef>
                <a:spcPct val="20000"/>
              </a:spcBef>
              <a:defRPr/>
            </a:pPr>
            <a:r>
              <a:rPr lang="ru-RU" altLang="ru-RU" sz="1600" smtClean="0">
                <a:latin typeface="Tahoma" pitchFamily="34" charset="0"/>
                <a:cs typeface="Tahoma" pitchFamily="34" charset="0"/>
              </a:rPr>
              <a:t>работ 2018 года</a:t>
            </a: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/>
        </p:nvGraphicFramePr>
        <p:xfrm>
          <a:off x="199331" y="2636912"/>
          <a:ext cx="4372669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246063" y="909638"/>
            <a:ext cx="8789987" cy="647700"/>
          </a:xfrm>
        </p:spPr>
        <p:txBody>
          <a:bodyPr/>
          <a:lstStyle/>
          <a:p>
            <a:pPr algn="ctr"/>
            <a:r>
              <a:rPr lang="ru-RU" altLang="ru-RU" smtClean="0"/>
              <a:t>Принципы выявления новых перспективных площадей по результатам геолого-съёмочных работ</a:t>
            </a:r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>
          <a:xfrm>
            <a:off x="142875" y="1701800"/>
            <a:ext cx="8821738" cy="4679950"/>
          </a:xfrm>
        </p:spPr>
        <p:txBody>
          <a:bodyPr/>
          <a:lstStyle/>
          <a:p>
            <a:r>
              <a:rPr lang="ru-RU" altLang="ru-RU" sz="1700" smtClean="0"/>
              <a:t>В советские годы основная часть перспективных объектов выявлялась на основе новой первичной геологической информации, полученной в ходе полевых работ.</a:t>
            </a:r>
          </a:p>
          <a:p>
            <a:r>
              <a:rPr lang="ru-RU" altLang="ru-RU" sz="1700" smtClean="0"/>
              <a:t>На современном этапе основная часть геологических и прогнозно-поисковых  моделей выделяется камеральным путём на ретроспективном материале и практически не содержит новой первичной геологической информации.</a:t>
            </a:r>
          </a:p>
          <a:p>
            <a:r>
              <a:rPr lang="ru-RU" altLang="ru-RU" sz="1700" smtClean="0"/>
              <a:t>Уровень проработки геологических материалов предшественниками был чрезвычайно высок, и дополнительное изучение старых материалов не приносит желаемого эффекта, а в ряде случаев и ухудшает полученный геологический результат. Этим обусловлены многочисленные отрицательные заключения при апробации прогнозных и поисковых рекомендаций завершённых ГДП-200 и ГК-1000/3.</a:t>
            </a:r>
          </a:p>
          <a:p>
            <a:r>
              <a:rPr lang="ru-RU" altLang="ru-RU" sz="1700" smtClean="0"/>
              <a:t>Появление новых паспортов учёта перспективных объектов в ходе геолого-съёмочных работ обусловлено не получением новой геологической информации по результатам полевых работ, а изменившимися геолого-экономическими условиями и значительно снизившимися требованиями промышленности к сырью в части бортовых, средних и минимальных промышленных содержаний, горнотехнических условий отработки руд, их технологических свойств и т.д.</a:t>
            </a:r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A4648C9-AD18-4DB5-BA9E-483F0A164086}" type="slidenum">
              <a:rPr lang="ru-RU" altLang="ru-RU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ru-RU" altLang="ru-RU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ъект 2"/>
          <p:cNvSpPr>
            <a:spLocks noGrp="1"/>
          </p:cNvSpPr>
          <p:nvPr>
            <p:ph idx="1"/>
          </p:nvPr>
        </p:nvSpPr>
        <p:spPr>
          <a:xfrm>
            <a:off x="323850" y="908050"/>
            <a:ext cx="8640763" cy="5689600"/>
          </a:xfrm>
        </p:spPr>
        <p:txBody>
          <a:bodyPr/>
          <a:lstStyle/>
          <a:p>
            <a:r>
              <a:rPr lang="ru-RU" altLang="ru-RU" sz="1700" dirty="0" smtClean="0"/>
              <a:t>В настоящее время фонд таких перспективных участков недр, выявленных предшественниками, в значительной мере исчерпан. Наиболее интересные рудопроявления были </a:t>
            </a:r>
            <a:r>
              <a:rPr lang="ru-RU" altLang="ru-RU" sz="1700" dirty="0" err="1" smtClean="0"/>
              <a:t>переинтерпретированы</a:t>
            </a:r>
            <a:r>
              <a:rPr lang="ru-RU" altLang="ru-RU" sz="1700" dirty="0" smtClean="0"/>
              <a:t> на стадии ГК-1000/3 с составлением соответствующих паспортов, и на долю ГСР-200 остаются значительно менее интересные объекты. Для выявления новых объектов необходимо проведение широкомасштабных полевых работ с применением современных методов исследований.</a:t>
            </a:r>
          </a:p>
          <a:p>
            <a:r>
              <a:rPr lang="ru-RU" altLang="ru-RU" sz="1700" dirty="0" smtClean="0"/>
              <a:t>Таким </a:t>
            </a:r>
            <a:r>
              <a:rPr lang="ru-RU" altLang="ru-RU" sz="1700" dirty="0" smtClean="0"/>
              <a:t>образом, для </a:t>
            </a:r>
            <a:r>
              <a:rPr lang="ru-RU" altLang="ru-RU" sz="1700" dirty="0" smtClean="0">
                <a:solidFill>
                  <a:srgbClr val="FF0000"/>
                </a:solidFill>
              </a:rPr>
              <a:t>повышения прогнозно-поисковой и тем самым – экономической эффективности ГСР необходимо в первую очередь </a:t>
            </a:r>
            <a:r>
              <a:rPr lang="ru-RU" altLang="ru-RU" sz="1700" b="1" dirty="0" smtClean="0">
                <a:solidFill>
                  <a:srgbClr val="FF0000"/>
                </a:solidFill>
              </a:rPr>
              <a:t>увеличить количество и качество первичной геологической информации</a:t>
            </a:r>
            <a:r>
              <a:rPr lang="ru-RU" altLang="ru-RU" sz="1700" dirty="0" smtClean="0">
                <a:solidFill>
                  <a:srgbClr val="FF0000"/>
                </a:solidFill>
              </a:rPr>
              <a:t>, являющейся основой для прогнозной оценки территорий. </a:t>
            </a:r>
            <a:r>
              <a:rPr lang="ru-RU" altLang="ru-RU" sz="1700" dirty="0" smtClean="0"/>
              <a:t>А для этого в первую очередь следует поднять объём финансирования полевых работ на конкретных площадях и привести его к современному уровню, а также ускорить разработку и внедрение новых методов геологических исследований – как прямых, так и дистанционных</a:t>
            </a:r>
            <a:r>
              <a:rPr lang="ru-RU" altLang="ru-RU" sz="1700" dirty="0" smtClean="0"/>
              <a:t>. Простое сгущение сети геологических маршрутов, как показывает практика,  значимого результата не принесёт.</a:t>
            </a:r>
            <a:endParaRPr lang="ru-RU" altLang="ru-RU" sz="1700" dirty="0" smtClean="0"/>
          </a:p>
          <a:p>
            <a:r>
              <a:rPr lang="ru-RU" altLang="ru-RU" sz="1700" dirty="0" smtClean="0"/>
              <a:t>Наиболее </a:t>
            </a:r>
            <a:r>
              <a:rPr lang="ru-RU" altLang="ru-RU" sz="1700" dirty="0" smtClean="0"/>
              <a:t>простой вариант - сокращение числа объектов ГСР и перераспределение денежных средств в пользу остающихся площадей. Однако этот самый очевидный вариант увеличения финансирования в настоящее время практически не применим по следующим причинам.</a:t>
            </a:r>
          </a:p>
          <a:p>
            <a:endParaRPr lang="ru-RU" altLang="ru-RU" sz="1700" dirty="0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FE953BC-C9C8-43F1-964E-F6FF053E0F3C}" type="slidenum">
              <a:rPr lang="ru-RU" altLang="ru-RU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ru-RU" altLang="ru-RU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ъект 2"/>
          <p:cNvSpPr>
            <a:spLocks noGrp="1"/>
          </p:cNvSpPr>
          <p:nvPr>
            <p:ph idx="1"/>
          </p:nvPr>
        </p:nvSpPr>
        <p:spPr>
          <a:xfrm>
            <a:off x="323850" y="981075"/>
            <a:ext cx="8640763" cy="5543550"/>
          </a:xfrm>
        </p:spPr>
        <p:txBody>
          <a:bodyPr/>
          <a:lstStyle/>
          <a:p>
            <a:pPr eaLnBrk="1" hangingPunct="1"/>
            <a:r>
              <a:rPr lang="ru-RU" altLang="ru-RU" sz="1800" smtClean="0"/>
              <a:t>В 2019 году ГСР-200 выполняются на 145 номенклатурных листах, и на период до 2024 года прирост геологической изученности в соответствии с Госпрограммой «ВИПР» должен сохраняться на нынешнем уровне.</a:t>
            </a:r>
          </a:p>
          <a:p>
            <a:pPr eaLnBrk="1" hangingPunct="1"/>
            <a:r>
              <a:rPr lang="ru-RU" altLang="ru-RU" sz="1800" smtClean="0"/>
              <a:t>Результаты геолого-съёмочных работ востребованы широким кругом пользователей в различных областях народного хозяйства - в геологоразведке, горном деле, мелиорации, водопользовании, строительстве, транспорте, обороне, экологии и т.д.</a:t>
            </a:r>
          </a:p>
          <a:p>
            <a:pPr eaLnBrk="1" hangingPunct="1"/>
            <a:r>
              <a:rPr lang="ru-RU" altLang="ru-RU" sz="1800" smtClean="0"/>
              <a:t>Необходимо сохранить производственный и кадровый потенциал региональной геологии, который и так серьёзно нарушен. В первую очередь это относится к территориальным геолого-съёмочным предприятиям, экспедициям и отдельным коллективам, имеющим уникальный опыт выполнения геологической съёмки в своих регионах.</a:t>
            </a:r>
          </a:p>
          <a:p>
            <a:pPr eaLnBrk="1" hangingPunct="1"/>
            <a:r>
              <a:rPr lang="ru-RU" altLang="ru-RU" sz="1800" smtClean="0"/>
              <a:t>Таким образом, </a:t>
            </a:r>
            <a:r>
              <a:rPr lang="ru-RU" altLang="ru-RU" sz="1800" smtClean="0">
                <a:solidFill>
                  <a:srgbClr val="FF0000"/>
                </a:solidFill>
              </a:rPr>
              <a:t>количество площадей проведения ГСР в среднесрочной перспективе не может быть существенно сокращено.</a:t>
            </a:r>
            <a:endParaRPr lang="ru-RU" altLang="ru-RU" sz="1800" smtClean="0"/>
          </a:p>
          <a:p>
            <a:pPr eaLnBrk="1" hangingPunct="1"/>
            <a:r>
              <a:rPr lang="ru-RU" altLang="ru-RU" sz="1800" smtClean="0"/>
              <a:t>Получается, что увеличение стоимости объектов только за счёт простого уменьшения их числа и перераспределения денег на оставшиеся площади не реализуемо. </a:t>
            </a:r>
            <a:r>
              <a:rPr lang="ru-RU" altLang="ru-RU" sz="1800" b="1" smtClean="0"/>
              <a:t>Необходимо искать другие пути повышения эффективности геолого-съёмочных работ.</a:t>
            </a:r>
            <a:endParaRPr lang="ru-RU" altLang="ru-RU" sz="1800" b="1" smtClean="0">
              <a:solidFill>
                <a:srgbClr val="FF0000"/>
              </a:solidFill>
            </a:endParaRPr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19E1321-E395-4530-9CD7-704B0F8C84F6}" type="slidenum">
              <a:rPr lang="ru-RU" altLang="ru-RU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ru-RU" altLang="ru-RU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ъект 2"/>
          <p:cNvSpPr>
            <a:spLocks noGrp="1"/>
          </p:cNvSpPr>
          <p:nvPr>
            <p:ph idx="1"/>
          </p:nvPr>
        </p:nvSpPr>
        <p:spPr>
          <a:xfrm>
            <a:off x="252413" y="1989138"/>
            <a:ext cx="8640762" cy="36036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altLang="ru-RU" sz="1600" smtClean="0"/>
              <a:t>Повышение прогнозно-поисковой эффективности геолого-съёмочных работ.</a:t>
            </a:r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5964238"/>
            <a:ext cx="1905000" cy="45720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0D9E606-6D7C-4734-B2E2-F74F3103C55E}" type="slidenum">
              <a:rPr lang="ru-RU" altLang="ru-RU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ru-RU" altLang="ru-RU" sz="1400" smtClean="0">
              <a:latin typeface="Times New Roman" pitchFamily="18" charset="0"/>
            </a:endParaRPr>
          </a:p>
        </p:txBody>
      </p:sp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827088" y="1404938"/>
            <a:ext cx="11334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b="1">
                <a:solidFill>
                  <a:srgbClr val="00B050"/>
                </a:solidFill>
                <a:latin typeface="Times New Roman" pitchFamily="18" charset="0"/>
              </a:rPr>
              <a:t>Цель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0825" y="1404938"/>
            <a:ext cx="2305050" cy="584200"/>
          </a:xfrm>
          <a:prstGeom prst="roundRect">
            <a:avLst/>
          </a:prstGeom>
          <a:noFill/>
          <a:ln cmpd="dbl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462" name="TextBox 6"/>
          <p:cNvSpPr txBox="1">
            <a:spLocks noChangeArrowheads="1"/>
          </p:cNvSpPr>
          <p:nvPr/>
        </p:nvSpPr>
        <p:spPr bwMode="auto">
          <a:xfrm>
            <a:off x="684213" y="2420938"/>
            <a:ext cx="14716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b="1">
                <a:solidFill>
                  <a:srgbClr val="00B050"/>
                </a:solidFill>
                <a:latin typeface="Times New Roman" pitchFamily="18" charset="0"/>
              </a:rPr>
              <a:t>Задачи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0825" y="2420938"/>
            <a:ext cx="2305050" cy="584200"/>
          </a:xfrm>
          <a:prstGeom prst="roundRect">
            <a:avLst/>
          </a:prstGeom>
          <a:noFill/>
          <a:ln cmpd="dbl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B050"/>
              </a:solidFill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 bwMode="auto">
          <a:xfrm>
            <a:off x="107950" y="3140075"/>
            <a:ext cx="8915400" cy="309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ru-RU" altLang="ru-RU" sz="1600" kern="0" dirty="0" smtClean="0"/>
              <a:t>Выполнение основных мероприятий, предусмотренных Госпрограммой «ВИПР» и Стратегией развития минерально-сырьевой базы России до 2035 г для региональных работ.</a:t>
            </a:r>
          </a:p>
          <a:p>
            <a:pPr>
              <a:defRPr/>
            </a:pPr>
            <a:r>
              <a:rPr lang="ru-RU" altLang="ru-RU" sz="1600" kern="0" dirty="0" smtClean="0"/>
              <a:t>Использование принципов программно-целевого планирования ГСР путём их концентрации на отдельных направлениях и территориях с учётом геолого-экономических факторов. </a:t>
            </a:r>
          </a:p>
          <a:p>
            <a:pPr>
              <a:defRPr/>
            </a:pPr>
            <a:r>
              <a:rPr lang="ru-RU" altLang="ru-RU" sz="1600" kern="0" dirty="0" smtClean="0"/>
              <a:t>Повышение количества и качества первичной геологической информации по перспективным площадям, увеличение достоверности прогноза месторождений по результатам региональных работ.</a:t>
            </a:r>
          </a:p>
          <a:p>
            <a:pPr>
              <a:defRPr/>
            </a:pPr>
            <a:r>
              <a:rPr lang="ru-RU" altLang="ru-RU" sz="1600" kern="0" dirty="0" smtClean="0"/>
              <a:t>Сохранение производственного и кадрового потенциала региональной геологии. Исключение убытков геолого-съёмочных подразделений при выполнении геологической съёмки. </a:t>
            </a:r>
          </a:p>
          <a:p>
            <a:pPr>
              <a:defRPr/>
            </a:pPr>
            <a:endParaRPr lang="ru-RU" altLang="ru-RU" sz="1600" kern="0" dirty="0" smtClean="0"/>
          </a:p>
          <a:p>
            <a:pPr>
              <a:defRPr/>
            </a:pPr>
            <a:endParaRPr lang="ru-RU" altLang="ru-RU" sz="1600" kern="0" dirty="0" smtClean="0"/>
          </a:p>
        </p:txBody>
      </p:sp>
      <p:sp>
        <p:nvSpPr>
          <p:cNvPr id="19465" name="Заголовок 1"/>
          <p:cNvSpPr>
            <a:spLocks noGrp="1"/>
          </p:cNvSpPr>
          <p:nvPr>
            <p:ph type="title"/>
          </p:nvPr>
        </p:nvSpPr>
        <p:spPr>
          <a:xfrm>
            <a:off x="246063" y="836613"/>
            <a:ext cx="8502650" cy="554037"/>
          </a:xfrm>
        </p:spPr>
        <p:txBody>
          <a:bodyPr/>
          <a:lstStyle/>
          <a:p>
            <a:pPr algn="ctr"/>
            <a:r>
              <a:rPr lang="ru-RU" altLang="ru-RU" smtClean="0"/>
              <a:t>Пути повышения эффективности геолого-съёмочных работ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151171F-5D46-44D0-831C-63CE552B6FD2}" type="slidenum">
              <a:rPr lang="ru-RU" altLang="ru-RU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ru-RU" altLang="ru-RU" sz="1400" smtClean="0">
              <a:latin typeface="Times New Roman" pitchFamily="18" charset="0"/>
            </a:endParaRPr>
          </a:p>
        </p:txBody>
      </p:sp>
      <p:sp>
        <p:nvSpPr>
          <p:cNvPr id="20483" name="Прямоугольник 4"/>
          <p:cNvSpPr>
            <a:spLocks noChangeArrowheads="1"/>
          </p:cNvSpPr>
          <p:nvPr/>
        </p:nvSpPr>
        <p:spPr bwMode="auto">
          <a:xfrm>
            <a:off x="2616200" y="1196975"/>
            <a:ext cx="4043363" cy="720725"/>
          </a:xfrm>
          <a:prstGeom prst="rect">
            <a:avLst/>
          </a:prstGeom>
          <a:solidFill>
            <a:srgbClr val="FF9999"/>
          </a:solidFill>
          <a:ln w="1905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Times New Roman" pitchFamily="18" charset="0"/>
              </a:rPr>
              <a:t>Повышение прогнозно-поисковой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Times New Roman" pitchFamily="18" charset="0"/>
              </a:rPr>
              <a:t>эффективности</a:t>
            </a:r>
          </a:p>
        </p:txBody>
      </p:sp>
      <p:sp>
        <p:nvSpPr>
          <p:cNvPr id="20484" name="Прямоугольник 5"/>
          <p:cNvSpPr>
            <a:spLocks noChangeArrowheads="1"/>
          </p:cNvSpPr>
          <p:nvPr/>
        </p:nvSpPr>
        <p:spPr bwMode="auto">
          <a:xfrm>
            <a:off x="395288" y="2889250"/>
            <a:ext cx="3960812" cy="720725"/>
          </a:xfrm>
          <a:prstGeom prst="rect">
            <a:avLst/>
          </a:prstGeom>
          <a:solidFill>
            <a:srgbClr val="FFFF00"/>
          </a:solidFill>
          <a:ln w="1905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Times New Roman" pitchFamily="18" charset="0"/>
              </a:rPr>
              <a:t>Новые методы и технологии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Times New Roman" pitchFamily="18" charset="0"/>
              </a:rPr>
              <a:t>геолого-съёмочных работ</a:t>
            </a:r>
          </a:p>
        </p:txBody>
      </p:sp>
      <p:sp>
        <p:nvSpPr>
          <p:cNvPr id="20485" name="Прямоугольник 6"/>
          <p:cNvSpPr>
            <a:spLocks noChangeArrowheads="1"/>
          </p:cNvSpPr>
          <p:nvPr/>
        </p:nvSpPr>
        <p:spPr bwMode="auto">
          <a:xfrm>
            <a:off x="4787900" y="2889250"/>
            <a:ext cx="3960813" cy="720725"/>
          </a:xfrm>
          <a:prstGeom prst="rect">
            <a:avLst/>
          </a:prstGeom>
          <a:solidFill>
            <a:srgbClr val="99FF99"/>
          </a:solidFill>
          <a:ln w="1905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Times New Roman" pitchFamily="18" charset="0"/>
              </a:rPr>
              <a:t>Изменение подходов к планированию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Times New Roman" pitchFamily="18" charset="0"/>
              </a:rPr>
              <a:t>геолого-съёмочных работ</a:t>
            </a:r>
          </a:p>
        </p:txBody>
      </p:sp>
      <p:sp>
        <p:nvSpPr>
          <p:cNvPr id="20486" name="TextBox 10"/>
          <p:cNvSpPr txBox="1">
            <a:spLocks noChangeArrowheads="1"/>
          </p:cNvSpPr>
          <p:nvPr/>
        </p:nvSpPr>
        <p:spPr bwMode="auto">
          <a:xfrm>
            <a:off x="395288" y="3933825"/>
            <a:ext cx="3960812" cy="18161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ru-RU" altLang="ru-RU" sz="1600" i="1">
                <a:latin typeface="Times New Roman" pitchFamily="18" charset="0"/>
              </a:rPr>
              <a:t>Дистанционные методы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ru-RU" altLang="ru-RU" sz="1600" i="1">
                <a:latin typeface="Times New Roman" pitchFamily="18" charset="0"/>
              </a:rPr>
              <a:t>Беспилотные летательные аппараты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ru-RU" altLang="ru-RU" sz="1600" i="1">
                <a:latin typeface="Times New Roman" pitchFamily="18" charset="0"/>
              </a:rPr>
              <a:t>Новейшие экспресс-методы полевых анализов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ru-RU" altLang="ru-RU" sz="1600" i="1">
                <a:latin typeface="Times New Roman" pitchFamily="18" charset="0"/>
              </a:rPr>
              <a:t>Цифровые и геоинформационные технологии полевых и камеральных работ и т.д.</a:t>
            </a:r>
          </a:p>
        </p:txBody>
      </p:sp>
      <p:sp>
        <p:nvSpPr>
          <p:cNvPr id="20487" name="TextBox 11"/>
          <p:cNvSpPr txBox="1">
            <a:spLocks noChangeArrowheads="1"/>
          </p:cNvSpPr>
          <p:nvPr/>
        </p:nvSpPr>
        <p:spPr bwMode="auto">
          <a:xfrm>
            <a:off x="4754563" y="3933825"/>
            <a:ext cx="3994150" cy="1816100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i="1">
                <a:latin typeface="Times New Roman" pitchFamily="18" charset="0"/>
              </a:rPr>
              <a:t>Укрупнение объектов: постепенный переход от картирования отдельных номенклатурных листов м-ба 1:200 000 к работам на </a:t>
            </a:r>
            <a:r>
              <a:rPr lang="ru-RU" altLang="ru-RU" sz="1600" b="1" i="1">
                <a:solidFill>
                  <a:srgbClr val="FF0000"/>
                </a:solidFill>
                <a:latin typeface="Times New Roman" pitchFamily="18" charset="0"/>
              </a:rPr>
              <a:t>группах листов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600" i="1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600" i="1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600" i="1">
              <a:latin typeface="Times New Roman" pitchFamily="18" charset="0"/>
            </a:endParaRPr>
          </a:p>
        </p:txBody>
      </p:sp>
      <p:cxnSp>
        <p:nvCxnSpPr>
          <p:cNvPr id="20488" name="Прямая со стрелкой 13"/>
          <p:cNvCxnSpPr>
            <a:cxnSpLocks noChangeShapeType="1"/>
            <a:endCxn id="20484" idx="0"/>
          </p:cNvCxnSpPr>
          <p:nvPr/>
        </p:nvCxnSpPr>
        <p:spPr bwMode="auto">
          <a:xfrm flipH="1">
            <a:off x="2376488" y="1917700"/>
            <a:ext cx="1331912" cy="971550"/>
          </a:xfrm>
          <a:prstGeom prst="straightConnector1">
            <a:avLst/>
          </a:prstGeom>
          <a:noFill/>
          <a:ln w="28575" cap="sq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89" name="Прямая со стрелкой 15"/>
          <p:cNvCxnSpPr>
            <a:cxnSpLocks noChangeShapeType="1"/>
          </p:cNvCxnSpPr>
          <p:nvPr/>
        </p:nvCxnSpPr>
        <p:spPr bwMode="auto">
          <a:xfrm>
            <a:off x="5508625" y="1917700"/>
            <a:ext cx="1366838" cy="971550"/>
          </a:xfrm>
          <a:prstGeom prst="straightConnector1">
            <a:avLst/>
          </a:prstGeom>
          <a:noFill/>
          <a:ln w="28575" cap="sq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90" name="Прямая со стрелкой 21"/>
          <p:cNvCxnSpPr>
            <a:cxnSpLocks noChangeShapeType="1"/>
            <a:stCxn id="20486" idx="0"/>
            <a:endCxn id="20484" idx="2"/>
          </p:cNvCxnSpPr>
          <p:nvPr/>
        </p:nvCxnSpPr>
        <p:spPr bwMode="auto">
          <a:xfrm flipV="1">
            <a:off x="2376488" y="3609975"/>
            <a:ext cx="0" cy="323850"/>
          </a:xfrm>
          <a:prstGeom prst="straightConnector1">
            <a:avLst/>
          </a:prstGeom>
          <a:noFill/>
          <a:ln w="28575" cap="sq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91" name="Прямая со стрелкой 23"/>
          <p:cNvCxnSpPr>
            <a:cxnSpLocks noChangeShapeType="1"/>
            <a:stCxn id="20487" idx="0"/>
            <a:endCxn id="20485" idx="2"/>
          </p:cNvCxnSpPr>
          <p:nvPr/>
        </p:nvCxnSpPr>
        <p:spPr bwMode="auto">
          <a:xfrm flipV="1">
            <a:off x="6751638" y="3609975"/>
            <a:ext cx="17462" cy="323850"/>
          </a:xfrm>
          <a:prstGeom prst="straightConnector1">
            <a:avLst/>
          </a:prstGeom>
          <a:noFill/>
          <a:ln w="28575" cap="sq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06293AD-90E7-44D5-A54F-1F8523AC6CF9}" type="slidenum">
              <a:rPr lang="ru-RU" altLang="ru-RU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400" smtClean="0">
              <a:latin typeface="Times New Roman" pitchFamily="18" charset="0"/>
            </a:endParaRPr>
          </a:p>
        </p:txBody>
      </p:sp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246063" y="930275"/>
            <a:ext cx="8647112" cy="482600"/>
          </a:xfrm>
        </p:spPr>
        <p:txBody>
          <a:bodyPr/>
          <a:lstStyle/>
          <a:p>
            <a:pPr algn="ctr" eaLnBrk="1" hangingPunct="1"/>
            <a:r>
              <a:rPr lang="ru-RU" altLang="ru-RU" smtClean="0"/>
              <a:t>Понятие эффективности геолого-съёмочных работ</a:t>
            </a:r>
          </a:p>
        </p:txBody>
      </p:sp>
      <p:sp>
        <p:nvSpPr>
          <p:cNvPr id="5124" name="Блок-схема: альтернативный процесс 6"/>
          <p:cNvSpPr>
            <a:spLocks noChangeArrowheads="1"/>
          </p:cNvSpPr>
          <p:nvPr/>
        </p:nvSpPr>
        <p:spPr bwMode="auto">
          <a:xfrm>
            <a:off x="2987675" y="2276475"/>
            <a:ext cx="2952750" cy="504825"/>
          </a:xfrm>
          <a:prstGeom prst="flowChartAlternateProcess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0000"/>
                </a:solidFill>
                <a:latin typeface="Times New Roman" pitchFamily="18" charset="0"/>
              </a:rPr>
              <a:t>Эффективность ГСР</a:t>
            </a:r>
          </a:p>
        </p:txBody>
      </p:sp>
      <p:sp>
        <p:nvSpPr>
          <p:cNvPr id="5125" name="Блок-схема: альтернативный процесс 7"/>
          <p:cNvSpPr>
            <a:spLocks noChangeArrowheads="1"/>
          </p:cNvSpPr>
          <p:nvPr/>
        </p:nvSpPr>
        <p:spPr bwMode="auto">
          <a:xfrm>
            <a:off x="222250" y="3403600"/>
            <a:ext cx="2008188" cy="647700"/>
          </a:xfrm>
          <a:prstGeom prst="flowChartAlternateProcess">
            <a:avLst/>
          </a:prstGeom>
          <a:solidFill>
            <a:srgbClr val="FF9966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>
                <a:latin typeface="Times New Roman" pitchFamily="18" charset="0"/>
              </a:rPr>
              <a:t>Общегеологическая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>
                <a:latin typeface="Times New Roman" pitchFamily="18" charset="0"/>
              </a:rPr>
              <a:t>эффективность</a:t>
            </a:r>
          </a:p>
        </p:txBody>
      </p:sp>
      <p:cxnSp>
        <p:nvCxnSpPr>
          <p:cNvPr id="5126" name="Соединительная линия уступом 14"/>
          <p:cNvCxnSpPr>
            <a:cxnSpLocks noChangeShapeType="1"/>
            <a:stCxn id="5124" idx="1"/>
            <a:endCxn id="5125" idx="0"/>
          </p:cNvCxnSpPr>
          <p:nvPr/>
        </p:nvCxnSpPr>
        <p:spPr bwMode="auto">
          <a:xfrm rot="10800000" flipV="1">
            <a:off x="1225550" y="2528888"/>
            <a:ext cx="1762125" cy="874712"/>
          </a:xfrm>
          <a:prstGeom prst="bentConnector2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7" name="Прямоугольник 19"/>
          <p:cNvSpPr>
            <a:spLocks noChangeArrowheads="1"/>
          </p:cNvSpPr>
          <p:nvPr/>
        </p:nvSpPr>
        <p:spPr bwMode="auto">
          <a:xfrm>
            <a:off x="222250" y="4341813"/>
            <a:ext cx="2008188" cy="1295400"/>
          </a:xfrm>
          <a:prstGeom prst="rect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i="1">
                <a:solidFill>
                  <a:srgbClr val="CC6600"/>
                </a:solidFill>
                <a:latin typeface="Times New Roman" pitchFamily="18" charset="0"/>
              </a:rPr>
              <a:t>Прирост геологической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i="1">
                <a:solidFill>
                  <a:srgbClr val="CC6600"/>
                </a:solidFill>
                <a:latin typeface="Times New Roman" pitchFamily="18" charset="0"/>
              </a:rPr>
              <a:t>информации о недрах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i="1">
                <a:solidFill>
                  <a:srgbClr val="CC6600"/>
                </a:solidFill>
                <a:latin typeface="Times New Roman" pitchFamily="18" charset="0"/>
              </a:rPr>
              <a:t>изучаемой площади</a:t>
            </a:r>
          </a:p>
        </p:txBody>
      </p:sp>
      <p:sp>
        <p:nvSpPr>
          <p:cNvPr id="5128" name="Блок-схема: альтернативный процесс 27"/>
          <p:cNvSpPr>
            <a:spLocks noChangeArrowheads="1"/>
          </p:cNvSpPr>
          <p:nvPr/>
        </p:nvSpPr>
        <p:spPr bwMode="auto">
          <a:xfrm>
            <a:off x="2411413" y="3403600"/>
            <a:ext cx="2016125" cy="647700"/>
          </a:xfrm>
          <a:prstGeom prst="flowChartAlternateProcess">
            <a:avLst/>
          </a:prstGeom>
          <a:solidFill>
            <a:srgbClr val="00FF00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>
                <a:latin typeface="Times New Roman" pitchFamily="18" charset="0"/>
              </a:rPr>
              <a:t>Прогнозная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>
                <a:latin typeface="Times New Roman" pitchFamily="18" charset="0"/>
              </a:rPr>
              <a:t>эффективность</a:t>
            </a:r>
          </a:p>
        </p:txBody>
      </p:sp>
      <p:sp>
        <p:nvSpPr>
          <p:cNvPr id="5129" name="Блок-схема: процесс 28"/>
          <p:cNvSpPr>
            <a:spLocks noChangeArrowheads="1"/>
          </p:cNvSpPr>
          <p:nvPr/>
        </p:nvSpPr>
        <p:spPr bwMode="auto">
          <a:xfrm>
            <a:off x="2411413" y="4365625"/>
            <a:ext cx="2016125" cy="1295400"/>
          </a:xfrm>
          <a:prstGeom prst="flowChartProcess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300" i="1">
                <a:solidFill>
                  <a:srgbClr val="339933"/>
                </a:solidFill>
                <a:latin typeface="Times New Roman" pitchFamily="18" charset="0"/>
              </a:rPr>
              <a:t>Определяется приростом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300" i="1">
                <a:solidFill>
                  <a:srgbClr val="339933"/>
                </a:solidFill>
                <a:latin typeface="Times New Roman" pitchFamily="18" charset="0"/>
              </a:rPr>
              <a:t>и обоснованностью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300" i="1">
                <a:solidFill>
                  <a:srgbClr val="339933"/>
                </a:solidFill>
                <a:latin typeface="Times New Roman" pitchFamily="18" charset="0"/>
              </a:rPr>
              <a:t>прогнозных ресурсов</a:t>
            </a:r>
          </a:p>
        </p:txBody>
      </p:sp>
      <p:cxnSp>
        <p:nvCxnSpPr>
          <p:cNvPr id="5130" name="Соединительная линия уступом 36"/>
          <p:cNvCxnSpPr>
            <a:cxnSpLocks noChangeShapeType="1"/>
            <a:stCxn id="5124" idx="2"/>
            <a:endCxn id="5128" idx="0"/>
          </p:cNvCxnSpPr>
          <p:nvPr/>
        </p:nvCxnSpPr>
        <p:spPr bwMode="auto">
          <a:xfrm rot="5400000">
            <a:off x="3630613" y="2570162"/>
            <a:ext cx="622300" cy="1044575"/>
          </a:xfrm>
          <a:prstGeom prst="bentConnector3">
            <a:avLst>
              <a:gd name="adj1" fmla="val 50000"/>
            </a:avLst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31" name="Блок-схема: альтернативный процесс 38"/>
          <p:cNvSpPr>
            <a:spLocks noChangeArrowheads="1"/>
          </p:cNvSpPr>
          <p:nvPr/>
        </p:nvSpPr>
        <p:spPr bwMode="auto">
          <a:xfrm>
            <a:off x="4572000" y="3403600"/>
            <a:ext cx="2160588" cy="647700"/>
          </a:xfrm>
          <a:prstGeom prst="flowChartAlternateProcess">
            <a:avLst/>
          </a:prstGeom>
          <a:solidFill>
            <a:srgbClr val="66FFFF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>
                <a:latin typeface="Times New Roman" pitchFamily="18" charset="0"/>
              </a:rPr>
              <a:t>Поисковая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>
                <a:latin typeface="Times New Roman" pitchFamily="18" charset="0"/>
              </a:rPr>
              <a:t>эффективность</a:t>
            </a:r>
          </a:p>
        </p:txBody>
      </p:sp>
      <p:sp>
        <p:nvSpPr>
          <p:cNvPr id="5132" name="Блок-схема: процесс 47"/>
          <p:cNvSpPr>
            <a:spLocks noChangeArrowheads="1"/>
          </p:cNvSpPr>
          <p:nvPr/>
        </p:nvSpPr>
        <p:spPr bwMode="auto">
          <a:xfrm>
            <a:off x="4572000" y="4365625"/>
            <a:ext cx="2160588" cy="1295400"/>
          </a:xfrm>
          <a:prstGeom prst="flowChartProcess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i="1">
                <a:solidFill>
                  <a:srgbClr val="0070C0"/>
                </a:solidFill>
                <a:latin typeface="Times New Roman" pitchFamily="18" charset="0"/>
              </a:rPr>
              <a:t>Характеризует выявление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i="1">
                <a:solidFill>
                  <a:srgbClr val="0070C0"/>
                </a:solidFill>
                <a:latin typeface="Times New Roman" pitchFamily="18" charset="0"/>
              </a:rPr>
              <a:t>объектов полезных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i="1">
                <a:solidFill>
                  <a:srgbClr val="0070C0"/>
                </a:solidFill>
                <a:latin typeface="Times New Roman" pitchFamily="18" charset="0"/>
              </a:rPr>
              <a:t>ископаемых и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i="1">
                <a:solidFill>
                  <a:srgbClr val="0070C0"/>
                </a:solidFill>
                <a:latin typeface="Times New Roman" pitchFamily="18" charset="0"/>
              </a:rPr>
              <a:t>перспективных локальных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i="1">
                <a:solidFill>
                  <a:srgbClr val="0070C0"/>
                </a:solidFill>
                <a:latin typeface="Times New Roman" pitchFamily="18" charset="0"/>
              </a:rPr>
              <a:t>площадей разных рангов</a:t>
            </a:r>
          </a:p>
        </p:txBody>
      </p:sp>
      <p:cxnSp>
        <p:nvCxnSpPr>
          <p:cNvPr id="5133" name="Соединительная линия уступом 58"/>
          <p:cNvCxnSpPr>
            <a:cxnSpLocks noChangeShapeType="1"/>
            <a:stCxn id="5124" idx="2"/>
            <a:endCxn id="5131" idx="0"/>
          </p:cNvCxnSpPr>
          <p:nvPr/>
        </p:nvCxnSpPr>
        <p:spPr bwMode="auto">
          <a:xfrm rot="16200000" flipH="1">
            <a:off x="4746625" y="2498725"/>
            <a:ext cx="622300" cy="1187450"/>
          </a:xfrm>
          <a:prstGeom prst="bentConnector3">
            <a:avLst>
              <a:gd name="adj1" fmla="val 50000"/>
            </a:avLst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Скругленный прямоугольник 60"/>
          <p:cNvSpPr/>
          <p:nvPr/>
        </p:nvSpPr>
        <p:spPr bwMode="auto">
          <a:xfrm>
            <a:off x="6875463" y="3403600"/>
            <a:ext cx="2089150" cy="620713"/>
          </a:xfrm>
          <a:prstGeom prst="roundRect">
            <a:avLst/>
          </a:prstGeom>
          <a:solidFill>
            <a:schemeClr val="bg2">
              <a:lumMod val="95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wrap="none"/>
          <a:lstStyle/>
          <a:p>
            <a:pPr algn="ctr">
              <a:defRPr/>
            </a:pPr>
            <a:r>
              <a:rPr lang="ru-RU" sz="1600" dirty="0"/>
              <a:t>Экономическая</a:t>
            </a:r>
          </a:p>
          <a:p>
            <a:pPr algn="ctr">
              <a:defRPr/>
            </a:pPr>
            <a:r>
              <a:rPr lang="ru-RU" sz="1600" dirty="0"/>
              <a:t>эффективность</a:t>
            </a:r>
          </a:p>
        </p:txBody>
      </p:sp>
      <p:sp>
        <p:nvSpPr>
          <p:cNvPr id="5135" name="Блок-схема: процесс 61"/>
          <p:cNvSpPr>
            <a:spLocks noChangeArrowheads="1"/>
          </p:cNvSpPr>
          <p:nvPr/>
        </p:nvSpPr>
        <p:spPr bwMode="auto">
          <a:xfrm>
            <a:off x="6875463" y="4365625"/>
            <a:ext cx="2089150" cy="1295400"/>
          </a:xfrm>
          <a:prstGeom prst="flowChartProcess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300" i="1">
                <a:latin typeface="Times New Roman" pitchFamily="18" charset="0"/>
              </a:rPr>
              <a:t>Определяется отношением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300" i="1">
                <a:latin typeface="Times New Roman" pitchFamily="18" charset="0"/>
              </a:rPr>
              <a:t>затрат на производство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300" i="1">
                <a:latin typeface="Times New Roman" pitchFamily="18" charset="0"/>
              </a:rPr>
              <a:t>ГСР к приращиваемой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300" i="1">
                <a:latin typeface="Times New Roman" pitchFamily="18" charset="0"/>
              </a:rPr>
              <a:t>ценности (стоимости)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300" i="1">
                <a:latin typeface="Times New Roman" pitchFamily="18" charset="0"/>
              </a:rPr>
              <a:t>минерального сырья в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300" i="1">
                <a:latin typeface="Times New Roman" pitchFamily="18" charset="0"/>
              </a:rPr>
              <a:t>недрах</a:t>
            </a:r>
          </a:p>
        </p:txBody>
      </p:sp>
      <p:cxnSp>
        <p:nvCxnSpPr>
          <p:cNvPr id="5136" name="Соединительная линия уступом 66"/>
          <p:cNvCxnSpPr>
            <a:cxnSpLocks noChangeShapeType="1"/>
            <a:stCxn id="5124" idx="3"/>
            <a:endCxn id="61" idx="0"/>
          </p:cNvCxnSpPr>
          <p:nvPr/>
        </p:nvCxnSpPr>
        <p:spPr bwMode="auto">
          <a:xfrm>
            <a:off x="5940425" y="2528888"/>
            <a:ext cx="1979613" cy="874712"/>
          </a:xfrm>
          <a:prstGeom prst="bentConnector2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37" name="Прямоугольник 67"/>
          <p:cNvSpPr>
            <a:spLocks noChangeArrowheads="1"/>
          </p:cNvSpPr>
          <p:nvPr/>
        </p:nvSpPr>
        <p:spPr bwMode="auto">
          <a:xfrm>
            <a:off x="250825" y="1476375"/>
            <a:ext cx="86375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>
                <a:latin typeface="Times New Roman" pitchFamily="18" charset="0"/>
              </a:rPr>
              <a:t>В соответствии с «Требованиями по оценке (общей, поисковой и прогнозной) эффективности региональных геологических работ», утверждёнными НРС Роснедра в 2005 году:</a:t>
            </a:r>
          </a:p>
        </p:txBody>
      </p:sp>
      <p:sp>
        <p:nvSpPr>
          <p:cNvPr id="5138" name="Прямоугольник 68"/>
          <p:cNvSpPr>
            <a:spLocks noChangeArrowheads="1"/>
          </p:cNvSpPr>
          <p:nvPr/>
        </p:nvSpPr>
        <p:spPr bwMode="auto">
          <a:xfrm>
            <a:off x="107950" y="5868988"/>
            <a:ext cx="86852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>
                <a:latin typeface="Times New Roman" pitchFamily="18" charset="0"/>
              </a:rPr>
              <a:t>В настоящее время наиболее острой проблемой является прогнозная и поисковая эффективность геолого-съёмочных работ, которая определяет их экономический эффект.</a:t>
            </a:r>
          </a:p>
        </p:txBody>
      </p:sp>
      <p:cxnSp>
        <p:nvCxnSpPr>
          <p:cNvPr id="5139" name="Прямая со стрелкой 76"/>
          <p:cNvCxnSpPr>
            <a:cxnSpLocks noChangeShapeType="1"/>
            <a:stCxn id="5125" idx="2"/>
            <a:endCxn id="5127" idx="0"/>
          </p:cNvCxnSpPr>
          <p:nvPr/>
        </p:nvCxnSpPr>
        <p:spPr bwMode="auto">
          <a:xfrm>
            <a:off x="1225550" y="4051300"/>
            <a:ext cx="0" cy="290513"/>
          </a:xfrm>
          <a:prstGeom prst="straightConnector1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40" name="Прямая со стрелкой 78"/>
          <p:cNvCxnSpPr>
            <a:cxnSpLocks noChangeShapeType="1"/>
            <a:stCxn id="5128" idx="2"/>
            <a:endCxn id="5129" idx="0"/>
          </p:cNvCxnSpPr>
          <p:nvPr/>
        </p:nvCxnSpPr>
        <p:spPr bwMode="auto">
          <a:xfrm>
            <a:off x="3419475" y="4051300"/>
            <a:ext cx="0" cy="314325"/>
          </a:xfrm>
          <a:prstGeom prst="straightConnector1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41" name="Прямая со стрелкой 80"/>
          <p:cNvCxnSpPr>
            <a:cxnSpLocks noChangeShapeType="1"/>
            <a:stCxn id="5131" idx="2"/>
            <a:endCxn id="5132" idx="0"/>
          </p:cNvCxnSpPr>
          <p:nvPr/>
        </p:nvCxnSpPr>
        <p:spPr bwMode="auto">
          <a:xfrm>
            <a:off x="5651500" y="4051300"/>
            <a:ext cx="0" cy="314325"/>
          </a:xfrm>
          <a:prstGeom prst="straightConnector1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42" name="Прямая со стрелкой 82"/>
          <p:cNvCxnSpPr>
            <a:cxnSpLocks noChangeShapeType="1"/>
            <a:stCxn id="61" idx="2"/>
            <a:endCxn id="5135" idx="0"/>
          </p:cNvCxnSpPr>
          <p:nvPr/>
        </p:nvCxnSpPr>
        <p:spPr bwMode="auto">
          <a:xfrm>
            <a:off x="7920038" y="4024313"/>
            <a:ext cx="0" cy="341312"/>
          </a:xfrm>
          <a:prstGeom prst="straightConnector1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246063" y="930275"/>
            <a:ext cx="8429625" cy="769938"/>
          </a:xfrm>
        </p:spPr>
        <p:txBody>
          <a:bodyPr/>
          <a:lstStyle/>
          <a:p>
            <a:pPr algn="ctr"/>
            <a:r>
              <a:rPr lang="ru-RU" altLang="ru-RU" smtClean="0"/>
              <a:t>Принципы выбора геологических структур для постановки групповых геолого-съёмочных работ</a:t>
            </a:r>
          </a:p>
        </p:txBody>
      </p:sp>
      <p:sp>
        <p:nvSpPr>
          <p:cNvPr id="21507" name="Объект 2"/>
          <p:cNvSpPr>
            <a:spLocks noGrp="1"/>
          </p:cNvSpPr>
          <p:nvPr>
            <p:ph idx="1"/>
          </p:nvPr>
        </p:nvSpPr>
        <p:spPr>
          <a:xfrm>
            <a:off x="34925" y="1844675"/>
            <a:ext cx="9001125" cy="4752975"/>
          </a:xfrm>
        </p:spPr>
        <p:txBody>
          <a:bodyPr/>
          <a:lstStyle/>
          <a:p>
            <a:r>
              <a:rPr lang="ru-RU" altLang="ru-RU" sz="1600" smtClean="0"/>
              <a:t>Расположение в пределах крупных геологических структур или их значимых частей (минерагенических зон, рудных районов и т.д.), благоприятных для локализации промышленных месторождений наиболее востребованных и дефицитных видов сырья.</a:t>
            </a:r>
          </a:p>
          <a:p>
            <a:r>
              <a:rPr lang="ru-RU" altLang="ru-RU" sz="1600" smtClean="0"/>
              <a:t>Приуроченность групповых объектов к минерально-сырьевым центрам как драйверам экономического развития крупных регионов согласно </a:t>
            </a:r>
            <a:r>
              <a:rPr lang="ru-RU" altLang="ru-RU" sz="1600" i="1" smtClean="0"/>
              <a:t>«Стратегии пространственного развития Российской Федерации до 2025 года», </a:t>
            </a:r>
            <a:r>
              <a:rPr lang="ru-RU" altLang="ru-RU" sz="1600" smtClean="0"/>
              <a:t>утверждённой распоряжением Правительства Российской Федерации от 13 февраля 2019 г № 207-р. Согласно этому документу, </a:t>
            </a:r>
            <a:r>
              <a:rPr lang="ru-RU" altLang="ru-RU" sz="1600" b="1" smtClean="0"/>
              <a:t>минерально-сырьевой центр </a:t>
            </a:r>
            <a:r>
              <a:rPr lang="ru-RU" altLang="ru-RU" sz="1600" smtClean="0"/>
              <a:t>– территория одного или нескольких муниципальных образований, в пределах которых расположена совокупность разрабатываемых или планируемых к освоению месторождений или перспективных площадей, связанных общей и планируемой инфраструктурой и имеющих единый пункт отгрузки минерального сырья или продуктов его обогащения.</a:t>
            </a:r>
          </a:p>
          <a:p>
            <a:r>
              <a:rPr lang="ru-RU" altLang="ru-RU" sz="1600" smtClean="0"/>
              <a:t>Наличие геологических предпосылок выявления месторождений остродефицитных и стратегических видов сырья, востребованных на рынке недропользования или имеющих особую значимость для экономики страны с учётом регионального аспекта.</a:t>
            </a:r>
          </a:p>
          <a:p>
            <a:r>
              <a:rPr lang="ru-RU" altLang="ru-RU" sz="1600" smtClean="0"/>
              <a:t>Для крупнообъёмных месторождений (порфировых, скарновых, черносланцевых, руд чёрных металлов, фосфорного сырья и т.д.) - учёт имеющейся либо строящейся энергетической и транспортной инфраструктуры для их промышленного освоения.</a:t>
            </a:r>
          </a:p>
          <a:p>
            <a:endParaRPr lang="ru-RU" altLang="ru-RU" sz="1600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5AEA528-F207-43A5-BC9D-9FC70E581BBD}" type="slidenum">
              <a:rPr lang="ru-RU" altLang="ru-RU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ru-RU" altLang="ru-RU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ъект 2"/>
          <p:cNvSpPr>
            <a:spLocks noGrp="1"/>
          </p:cNvSpPr>
          <p:nvPr>
            <p:ph idx="1"/>
          </p:nvPr>
        </p:nvSpPr>
        <p:spPr>
          <a:xfrm>
            <a:off x="358775" y="1700213"/>
            <a:ext cx="8605838" cy="4968875"/>
          </a:xfrm>
        </p:spPr>
        <p:txBody>
          <a:bodyPr/>
          <a:lstStyle/>
          <a:p>
            <a:r>
              <a:rPr lang="ru-RU" altLang="ru-RU" sz="1700" dirty="0" smtClean="0"/>
              <a:t>При </a:t>
            </a:r>
            <a:r>
              <a:rPr lang="ru-RU" altLang="ru-RU" sz="1700" b="1" dirty="0" smtClean="0"/>
              <a:t>планировании групповых объектов </a:t>
            </a:r>
            <a:r>
              <a:rPr lang="ru-RU" altLang="ru-RU" sz="1700" dirty="0" smtClean="0"/>
              <a:t>следует ориентироваться на </a:t>
            </a:r>
            <a:r>
              <a:rPr lang="ru-RU" altLang="ru-RU" sz="1700" i="1" dirty="0" smtClean="0">
                <a:solidFill>
                  <a:srgbClr val="339933"/>
                </a:solidFill>
              </a:rPr>
              <a:t>«Основные положения организации и производства групповой геологической съёмки и </a:t>
            </a:r>
            <a:r>
              <a:rPr lang="ru-RU" altLang="ru-RU" sz="1700" i="1" dirty="0" err="1" smtClean="0">
                <a:solidFill>
                  <a:srgbClr val="339933"/>
                </a:solidFill>
              </a:rPr>
              <a:t>аэрофотогеологического</a:t>
            </a:r>
            <a:r>
              <a:rPr lang="ru-RU" altLang="ru-RU" sz="1700" i="1" dirty="0" smtClean="0">
                <a:solidFill>
                  <a:srgbClr val="339933"/>
                </a:solidFill>
              </a:rPr>
              <a:t> картирования масштаба 1:200 000»</a:t>
            </a:r>
            <a:r>
              <a:rPr lang="ru-RU" altLang="ru-RU" sz="1700" dirty="0" smtClean="0"/>
              <a:t>, утверждённые Министерством геологии СССР в 1972 г, с учётом современных реалий и проведения геологического </a:t>
            </a:r>
            <a:r>
              <a:rPr lang="ru-RU" altLang="ru-RU" sz="1700" dirty="0" err="1" smtClean="0"/>
              <a:t>доизучения</a:t>
            </a:r>
            <a:r>
              <a:rPr lang="ru-RU" altLang="ru-RU" sz="1700" dirty="0" smtClean="0"/>
              <a:t> площадей, а не кондиционной геологической съёмки.</a:t>
            </a:r>
          </a:p>
          <a:p>
            <a:r>
              <a:rPr lang="ru-RU" altLang="ru-RU" sz="1700" dirty="0" smtClean="0"/>
              <a:t>В отношении </a:t>
            </a:r>
            <a:r>
              <a:rPr lang="ru-RU" altLang="ru-RU" sz="1700" b="1" dirty="0" smtClean="0"/>
              <a:t>содержания и комплексности изучения </a:t>
            </a:r>
            <a:r>
              <a:rPr lang="ru-RU" altLang="ru-RU" sz="1700" dirty="0" smtClean="0"/>
              <a:t>стратиграфии, литологии, тектоники, магматизма, метаморфизма, полезных ископаемых групповая съёмка должна отвечать всем современным требованиям, предъявляемым к геолого-съёмочным работам масштаба 1:200 000.</a:t>
            </a:r>
          </a:p>
          <a:p>
            <a:r>
              <a:rPr lang="ru-RU" altLang="ru-RU" sz="1700" b="1" dirty="0" smtClean="0"/>
              <a:t>Ведение геологической съёмки от общего к частному </a:t>
            </a:r>
            <a:r>
              <a:rPr lang="ru-RU" altLang="ru-RU" sz="1700" dirty="0" smtClean="0"/>
              <a:t>– путём последовательного сгущения сети полевых работ на всей </a:t>
            </a:r>
            <a:r>
              <a:rPr lang="ru-RU" altLang="ru-RU" sz="1700" dirty="0" err="1" smtClean="0"/>
              <a:t>картируемой</a:t>
            </a:r>
            <a:r>
              <a:rPr lang="ru-RU" altLang="ru-RU" sz="1700" dirty="0" smtClean="0"/>
              <a:t> территории, их сосредоточение на участках, наиболее важных для решения всех задач геологической съёмки – как общегеологических, так и поисковых.</a:t>
            </a:r>
          </a:p>
          <a:p>
            <a:r>
              <a:rPr lang="ru-RU" altLang="ru-RU" sz="1700" dirty="0" smtClean="0"/>
              <a:t>Проведение работ от начала и до конца </a:t>
            </a:r>
            <a:r>
              <a:rPr lang="ru-RU" altLang="ru-RU" sz="1700" b="1" dirty="0" smtClean="0"/>
              <a:t>силами одного объединённого коллектива</a:t>
            </a:r>
            <a:r>
              <a:rPr lang="ru-RU" altLang="ru-RU" sz="1700" dirty="0" smtClean="0"/>
              <a:t> на единой площади, охватываемой группами номенклатурных листов масштаба 1:200 000.</a:t>
            </a:r>
          </a:p>
          <a:p>
            <a:endParaRPr lang="ru-RU" altLang="ru-RU" sz="1700" dirty="0" smtClean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1C2086D-A594-4216-A12F-B4FD76D7FF64}" type="slidenum">
              <a:rPr lang="ru-RU" altLang="ru-RU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ru-RU" altLang="ru-RU" sz="1400" smtClean="0">
              <a:latin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687388" y="858838"/>
            <a:ext cx="7845425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kern="0" dirty="0" smtClean="0"/>
              <a:t>Основные принципы планирования групповых геолого-съёмочных работ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E23BC55-FC22-4327-9656-7B367FF54B0D}" type="slidenum">
              <a:rPr lang="ru-RU" altLang="ru-RU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ru-RU" altLang="ru-RU" sz="1400" smtClean="0">
              <a:latin typeface="Times New Roman" pitchFamily="18" charset="0"/>
            </a:endParaRPr>
          </a:p>
        </p:txBody>
      </p:sp>
      <p:sp>
        <p:nvSpPr>
          <p:cNvPr id="24579" name="Объект 2"/>
          <p:cNvSpPr>
            <a:spLocks noGrp="1"/>
          </p:cNvSpPr>
          <p:nvPr>
            <p:ph idx="1"/>
          </p:nvPr>
        </p:nvSpPr>
        <p:spPr>
          <a:xfrm>
            <a:off x="179388" y="1125538"/>
            <a:ext cx="8785225" cy="5471814"/>
          </a:xfrm>
        </p:spPr>
        <p:txBody>
          <a:bodyPr/>
          <a:lstStyle/>
          <a:p>
            <a:r>
              <a:rPr lang="ru-RU" altLang="ru-RU" sz="1600" b="1" dirty="0" smtClean="0"/>
              <a:t>Организация отдельных </a:t>
            </a:r>
            <a:r>
              <a:rPr lang="ru-RU" altLang="ru-RU" sz="1600" b="1" dirty="0" smtClean="0"/>
              <a:t>поисковых отрядов </a:t>
            </a:r>
            <a:r>
              <a:rPr lang="ru-RU" altLang="ru-RU" sz="1600" dirty="0" smtClean="0"/>
              <a:t>для сосредоточения детальных работ на перспективных участках, выделенных по геологическим предпосылкам или результатам опробования. Выполнение на этих участках площадных геохимических и геофизических съёмок, а при обнаружении прямых признаков полезных ископаемых - горных работ (механическая проходка или БВР) и бурения.</a:t>
            </a:r>
          </a:p>
          <a:p>
            <a:r>
              <a:rPr lang="ru-RU" altLang="ru-RU" sz="1600" dirty="0" smtClean="0"/>
              <a:t>Результат работ – </a:t>
            </a:r>
            <a:r>
              <a:rPr lang="ru-RU" altLang="ru-RU" sz="1600" b="1" dirty="0" smtClean="0"/>
              <a:t>подготовленные к изданию комплекты геологических карт </a:t>
            </a:r>
            <a:r>
              <a:rPr lang="ru-RU" altLang="ru-RU" sz="1600" dirty="0" smtClean="0"/>
              <a:t>масштаба 1:200 000, а также перспективные площади  для постановки крупномасштабных региональных геологических исследований и поисков с прогнозными ресурсами полезных ископаемых категории Р</a:t>
            </a:r>
            <a:r>
              <a:rPr lang="ru-RU" altLang="ru-RU" sz="1600" baseline="-25000" dirty="0" smtClean="0"/>
              <a:t>3</a:t>
            </a:r>
            <a:r>
              <a:rPr lang="ru-RU" altLang="ru-RU" sz="1600" dirty="0" smtClean="0"/>
              <a:t>, на участках детализации – Р</a:t>
            </a:r>
            <a:r>
              <a:rPr lang="ru-RU" altLang="ru-RU" sz="1600" baseline="-25000" dirty="0" smtClean="0"/>
              <a:t>2</a:t>
            </a:r>
            <a:r>
              <a:rPr lang="ru-RU" altLang="ru-RU" sz="1600" dirty="0" smtClean="0"/>
              <a:t>.</a:t>
            </a:r>
          </a:p>
          <a:p>
            <a:r>
              <a:rPr lang="ru-RU" altLang="ru-RU" sz="1600" b="1" dirty="0" smtClean="0"/>
              <a:t>Стоимость группового объекта </a:t>
            </a:r>
            <a:r>
              <a:rPr lang="ru-RU" altLang="ru-RU" sz="1600" dirty="0" smtClean="0"/>
              <a:t>должна быть пропорциональна средней стоимости ГСР на одном номенклатурном листе, сложившейся в конкретном регионе.</a:t>
            </a:r>
          </a:p>
          <a:p>
            <a:r>
              <a:rPr lang="ru-RU" altLang="ru-RU" sz="1600" b="1" dirty="0" smtClean="0"/>
              <a:t>Геолого-съёмочные партии</a:t>
            </a:r>
            <a:r>
              <a:rPr lang="ru-RU" altLang="ru-RU" sz="1600" dirty="0" smtClean="0"/>
              <a:t>, выполняющие работы на групповом объекте, </a:t>
            </a:r>
            <a:r>
              <a:rPr lang="ru-RU" altLang="ru-RU" sz="1600" b="1" dirty="0" smtClean="0"/>
              <a:t>должны</a:t>
            </a:r>
            <a:r>
              <a:rPr lang="ru-RU" altLang="ru-RU" sz="1600" dirty="0" smtClean="0"/>
              <a:t> </a:t>
            </a:r>
            <a:r>
              <a:rPr lang="ru-RU" altLang="ru-RU" sz="1600" b="1" dirty="0" smtClean="0"/>
              <a:t>объединять коллективы</a:t>
            </a:r>
            <a:r>
              <a:rPr lang="ru-RU" altLang="ru-RU" sz="1600" dirty="0" smtClean="0"/>
              <a:t>, ранее проводившие ГСР на отдельных номенклатурных листах с целью недопущения потери квалифицированных геологов-съёмщиков, а также сложившихся к настоящему времени геолого-съёмочных подразделений, в том числе находящихся в разных местах.</a:t>
            </a:r>
          </a:p>
          <a:p>
            <a:r>
              <a:rPr lang="ru-RU" altLang="ru-RU" sz="1600" dirty="0" smtClean="0"/>
              <a:t>На первоначальном этапе необходимо выделить </a:t>
            </a:r>
            <a:r>
              <a:rPr lang="ru-RU" altLang="ru-RU" sz="1600" b="1" dirty="0" smtClean="0"/>
              <a:t>несколько пилотных групповых объектов</a:t>
            </a:r>
            <a:r>
              <a:rPr lang="ru-RU" altLang="ru-RU" sz="1600" dirty="0" smtClean="0"/>
              <a:t> с целью начала работ уже в 2020 году. В их ходе нужно доработать соответствующие нормативно-методические документы, а также определить ограничения для постановки групповых работ.</a:t>
            </a:r>
          </a:p>
          <a:p>
            <a:endParaRPr lang="ru-RU" alt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ъект 2"/>
          <p:cNvSpPr>
            <a:spLocks noGrp="1"/>
          </p:cNvSpPr>
          <p:nvPr>
            <p:ph idx="1"/>
          </p:nvPr>
        </p:nvSpPr>
        <p:spPr>
          <a:xfrm>
            <a:off x="685800" y="1341438"/>
            <a:ext cx="7772400" cy="4560887"/>
          </a:xfrm>
        </p:spPr>
        <p:txBody>
          <a:bodyPr anchor="ctr"/>
          <a:lstStyle/>
          <a:p>
            <a:pPr marL="0" indent="0" algn="ctr">
              <a:buFontTx/>
              <a:buNone/>
            </a:pPr>
            <a:r>
              <a:rPr lang="ru-RU" altLang="ru-RU" sz="5000" smtClean="0">
                <a:solidFill>
                  <a:schemeClr val="tx2"/>
                </a:solidFill>
              </a:rPr>
              <a:t>Спасибо за внимание!</a:t>
            </a:r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E12FBAC-7687-437F-80E5-9BC48A8F80B1}" type="slidenum">
              <a:rPr lang="ru-RU" altLang="ru-RU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ru-RU" altLang="ru-RU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246063" y="930275"/>
            <a:ext cx="8429625" cy="554038"/>
          </a:xfrm>
        </p:spPr>
        <p:txBody>
          <a:bodyPr/>
          <a:lstStyle/>
          <a:p>
            <a:pPr algn="ctr"/>
            <a:r>
              <a:rPr lang="ru-RU" altLang="ru-RU" smtClean="0"/>
              <a:t>Критерии оценки прогнозно-поисковой эффективности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484784"/>
            <a:ext cx="8785225" cy="4536504"/>
          </a:xfrm>
        </p:spPr>
        <p:txBody>
          <a:bodyPr/>
          <a:lstStyle/>
          <a:p>
            <a:pPr marL="361950" indent="-361950">
              <a:buFontTx/>
              <a:buNone/>
              <a:defRPr/>
            </a:pPr>
            <a:r>
              <a:rPr lang="ru-RU" sz="1800" dirty="0" smtClean="0"/>
              <a:t>Объективная оценка эффективности может быть получена только по результатам поисково-оценочных работ. Это лишает процедуру оценки оперативности, необходимой для принятия управленческих решений. Поэтому в предыдущие десятилетия были разработаны следующие критерии текущей оперативной оценки этой эффективности:</a:t>
            </a:r>
          </a:p>
          <a:p>
            <a:pPr>
              <a:defRPr/>
            </a:pPr>
            <a:r>
              <a:rPr lang="ru-RU" sz="1800" i="1" dirty="0" smtClean="0"/>
              <a:t>прогнозная эффективность </a:t>
            </a:r>
            <a:r>
              <a:rPr lang="ru-RU" sz="1800" dirty="0" smtClean="0"/>
              <a:t>может быть оценена по степени подтверждения авторских прогнозных ресурсов при их апробации.</a:t>
            </a:r>
          </a:p>
          <a:p>
            <a:pPr>
              <a:defRPr/>
            </a:pPr>
            <a:r>
              <a:rPr lang="ru-RU" sz="1800" i="1" dirty="0" smtClean="0"/>
              <a:t>поисковая эффективность </a:t>
            </a:r>
            <a:r>
              <a:rPr lang="ru-RU" sz="1800" dirty="0" smtClean="0"/>
              <a:t>определяется выходом прогнозируемых объектов на единицу площади и затратами денежных средств на выделение одного объекта.</a:t>
            </a:r>
          </a:p>
          <a:p>
            <a:pPr marL="361950" indent="-361950">
              <a:buFontTx/>
              <a:buNone/>
              <a:defRPr/>
            </a:pPr>
            <a:r>
              <a:rPr lang="ru-RU" sz="1800" dirty="0" smtClean="0"/>
              <a:t>Данные критерии оценки эффективности не вполне вписываются в современные экономические реалии, поскольку не учитывают востребованность результатов региональных работ со стороны недропользователей.</a:t>
            </a:r>
          </a:p>
          <a:p>
            <a:pPr>
              <a:defRPr/>
            </a:pPr>
            <a:endParaRPr lang="ru-RU" sz="1800" dirty="0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5DB6EED-AFDE-4C10-A637-785AE33BBC2C}" type="slidenum">
              <a:rPr lang="ru-RU" altLang="ru-RU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ru-RU" altLang="ru-RU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616024" y="908720"/>
            <a:ext cx="7772400" cy="432048"/>
          </a:xfrm>
        </p:spPr>
        <p:txBody>
          <a:bodyPr/>
          <a:lstStyle/>
          <a:p>
            <a:pPr algn="ctr"/>
            <a:r>
              <a:rPr lang="ru-RU" altLang="ru-RU" dirty="0" smtClean="0"/>
              <a:t>Результаты геолого-съёмочных работ</a:t>
            </a: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179388" y="1484784"/>
            <a:ext cx="8785225" cy="4824685"/>
          </a:xfrm>
        </p:spPr>
        <p:txBody>
          <a:bodyPr/>
          <a:lstStyle/>
          <a:p>
            <a:r>
              <a:rPr lang="ru-RU" sz="1700" dirty="0" smtClean="0"/>
              <a:t>В настоящее время на первый план в качестве главного показателя прогнозно-поисковой эффективности выступает стимулирование поисково-оценочных работ, проводимых недропользователями на изученных на региональной стадии площадях. Этот критерий, в свою очередь, определяется количеством новых лицензий с целью геологического изучения – поисков и оценки месторождений.</a:t>
            </a:r>
          </a:p>
          <a:p>
            <a:r>
              <a:rPr lang="ru-RU" altLang="ru-RU" sz="1700" dirty="0" smtClean="0"/>
              <a:t>Недропользователи просят предоставить конкретные детальные участки под поисковое бурение по результатам мелко- и среднемасштабных геолого-съёмочных работ. Однако </a:t>
            </a:r>
            <a:r>
              <a:rPr lang="ru-RU" altLang="ru-RU" sz="1700" dirty="0" smtClean="0"/>
              <a:t>их прогнозно-поисковая </a:t>
            </a:r>
            <a:r>
              <a:rPr lang="ru-RU" altLang="ru-RU" sz="1700" dirty="0" smtClean="0"/>
              <a:t>эффективность </a:t>
            </a:r>
            <a:r>
              <a:rPr lang="ru-RU" altLang="ru-RU" sz="1700" dirty="0" smtClean="0"/>
              <a:t>определяется </a:t>
            </a:r>
            <a:r>
              <a:rPr lang="ru-RU" altLang="ru-RU" sz="1700" dirty="0" smtClean="0"/>
              <a:t>объектами ранга рудного района и рудного узла площадью </a:t>
            </a:r>
            <a:r>
              <a:rPr lang="en-US" altLang="ru-RU" sz="1700" dirty="0" smtClean="0"/>
              <a:t>n*100 </a:t>
            </a:r>
            <a:r>
              <a:rPr lang="ru-RU" altLang="ru-RU" sz="1700" dirty="0" smtClean="0"/>
              <a:t>км</a:t>
            </a:r>
            <a:r>
              <a:rPr lang="ru-RU" altLang="ru-RU" sz="1700" baseline="30000" dirty="0" smtClean="0"/>
              <a:t>2</a:t>
            </a:r>
            <a:r>
              <a:rPr lang="ru-RU" altLang="ru-RU" sz="1700" dirty="0" smtClean="0"/>
              <a:t>, реже </a:t>
            </a:r>
            <a:r>
              <a:rPr lang="en-US" altLang="ru-RU" sz="1700" dirty="0" smtClean="0"/>
              <a:t>n*10 </a:t>
            </a:r>
            <a:r>
              <a:rPr lang="ru-RU" altLang="ru-RU" sz="1700" dirty="0" smtClean="0"/>
              <a:t>км</a:t>
            </a:r>
            <a:r>
              <a:rPr lang="ru-RU" altLang="ru-RU" sz="1700" baseline="30000" dirty="0" smtClean="0"/>
              <a:t>2</a:t>
            </a:r>
            <a:r>
              <a:rPr lang="ru-RU" altLang="ru-RU" sz="1700" dirty="0" smtClean="0"/>
              <a:t> с прогнозными ресурсами Р</a:t>
            </a:r>
            <a:r>
              <a:rPr lang="ru-RU" altLang="ru-RU" sz="1700" baseline="-25000" dirty="0" smtClean="0"/>
              <a:t>3</a:t>
            </a:r>
            <a:r>
              <a:rPr lang="ru-RU" altLang="ru-RU" sz="1700" dirty="0" smtClean="0"/>
              <a:t>. Только на участках детализации по результатам площадной геохимии, геофизики и горных работ могут быть локализованы отдельные рудопроявления с локализованными прогнозными ресурсами категории Р</a:t>
            </a:r>
            <a:r>
              <a:rPr lang="ru-RU" altLang="ru-RU" sz="1700" baseline="-25000" dirty="0" smtClean="0"/>
              <a:t>2</a:t>
            </a:r>
            <a:r>
              <a:rPr lang="ru-RU" altLang="ru-RU" sz="1700" dirty="0" smtClean="0"/>
              <a:t>.</a:t>
            </a:r>
          </a:p>
          <a:p>
            <a:r>
              <a:rPr lang="ru-RU" altLang="ru-RU" sz="1700" dirty="0" smtClean="0"/>
              <a:t>Подготовка площадей под постановку поисковых работ и детальных участков под бурение должна осуществляться на следующих стадиях геологического изучения. Это общие поиски, геохимические поиски, </a:t>
            </a:r>
            <a:r>
              <a:rPr lang="ru-RU" altLang="ru-RU" sz="1700" dirty="0" err="1" smtClean="0"/>
              <a:t>ревизионно</a:t>
            </a:r>
            <a:r>
              <a:rPr lang="ru-RU" altLang="ru-RU" sz="1700" dirty="0" smtClean="0"/>
              <a:t>-поисковые и другие прогнозно-поисковые работы масштаба 1:50 000 – 1:25 000 и крупнее.</a:t>
            </a:r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8F8109F-E7AB-4F57-B926-1B0CF5D83289}" type="slidenum">
              <a:rPr lang="ru-RU" altLang="ru-RU" sz="1400" smtClean="0"/>
              <a:pPr eaLnBrk="1" hangingPunct="1"/>
              <a:t>4</a:t>
            </a:fld>
            <a:endParaRPr lang="ru-RU" altLang="ru-RU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1A0F21-C73B-417F-AED4-4090E074AAC7}" type="slidenum">
              <a:rPr lang="ru-RU" altLang="ru-RU" smtClean="0"/>
              <a:pPr>
                <a:defRPr/>
              </a:pPr>
              <a:t>5</a:t>
            </a:fld>
            <a:endParaRPr lang="ru-RU" altLang="ru-RU"/>
          </a:p>
        </p:txBody>
      </p:sp>
      <p:sp>
        <p:nvSpPr>
          <p:cNvPr id="5" name="Блок-схема: альтернативный процесс 4"/>
          <p:cNvSpPr/>
          <p:nvPr/>
        </p:nvSpPr>
        <p:spPr bwMode="auto">
          <a:xfrm>
            <a:off x="971600" y="1724233"/>
            <a:ext cx="7128792" cy="408623"/>
          </a:xfrm>
          <a:prstGeom prst="flowChartAlternateProcess">
            <a:avLst/>
          </a:prstGeom>
          <a:noFill/>
          <a:ln w="28575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Территории для проведения ГСР по степени изученности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 bwMode="auto">
          <a:xfrm>
            <a:off x="251521" y="2708920"/>
            <a:ext cx="4104456" cy="1055608"/>
          </a:xfrm>
          <a:prstGeom prst="flowChartAlternateProcess">
            <a:avLst/>
          </a:prstGeom>
          <a:noFill/>
          <a:ln w="28575" cap="sq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Хорошо изученные территории</a:t>
            </a:r>
          </a:p>
          <a:p>
            <a:pPr marL="285750" marR="0" indent="-2857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Старые горно-рудные районы</a:t>
            </a:r>
          </a:p>
          <a:p>
            <a:pPr marL="285750" marR="0" indent="-2857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ru-RU" sz="1400" i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Городские агломерации</a:t>
            </a:r>
          </a:p>
          <a:p>
            <a:pPr marL="285750" marR="0" indent="-2857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Промышленно-развитые области</a:t>
            </a:r>
          </a:p>
        </p:txBody>
      </p:sp>
      <p:sp>
        <p:nvSpPr>
          <p:cNvPr id="8" name="Блок-схема: процесс 7"/>
          <p:cNvSpPr/>
          <p:nvPr/>
        </p:nvSpPr>
        <p:spPr bwMode="auto">
          <a:xfrm>
            <a:off x="251520" y="4061971"/>
            <a:ext cx="4104457" cy="2462213"/>
          </a:xfrm>
          <a:prstGeom prst="flowChartProcess">
            <a:avLst/>
          </a:prstGeom>
          <a:noFill/>
          <a:ln w="28575" cap="sq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61950" indent="-361950"/>
            <a:r>
              <a:rPr lang="ru-RU" sz="14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Основные работы </a:t>
            </a:r>
            <a:r>
              <a:rPr lang="ru-RU" sz="14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sz="14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камеральные по обобщению результатов предшественников.</a:t>
            </a:r>
            <a:endParaRPr lang="ru-RU" sz="14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1950" indent="-361950"/>
            <a:r>
              <a:rPr lang="ru-RU" sz="1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Эффективность</a:t>
            </a:r>
            <a:r>
              <a:rPr lang="ru-RU" sz="14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преимущественно общегеологическая.</a:t>
            </a:r>
          </a:p>
          <a:p>
            <a:pPr marL="361950" indent="-361950"/>
            <a:r>
              <a:rPr lang="ru-RU" sz="14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Результаты</a:t>
            </a:r>
            <a:r>
              <a:rPr lang="ru-RU" sz="14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основном востребованы в </a:t>
            </a:r>
            <a:r>
              <a:rPr lang="ru-RU" sz="14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смежных отраслях промышленности: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Водопользование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Экология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Строительство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Инженерная геология</a:t>
            </a:r>
          </a:p>
        </p:txBody>
      </p:sp>
      <p:sp>
        <p:nvSpPr>
          <p:cNvPr id="10" name="Блок-схема: альтернативный процесс 9"/>
          <p:cNvSpPr/>
          <p:nvPr/>
        </p:nvSpPr>
        <p:spPr bwMode="auto">
          <a:xfrm>
            <a:off x="4788024" y="2708920"/>
            <a:ext cx="4104456" cy="1055608"/>
          </a:xfrm>
          <a:prstGeom prst="flowChartAlternateProcess">
            <a:avLst/>
          </a:prstGeom>
          <a:noFill/>
          <a:ln w="28575" cap="sq" cmpd="sng" algn="ctr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Недостаточно изученные территории</a:t>
            </a:r>
          </a:p>
          <a:p>
            <a:pPr marL="285750" marR="0" indent="-2857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Слабо изученные,</a:t>
            </a:r>
            <a:r>
              <a:rPr kumimoji="0" lang="ru-RU" sz="1400" b="0" i="1" u="none" strike="noStrike" cap="none" normalizeH="0" dirty="0" smtClean="0">
                <a:ln>
                  <a:noFill/>
                </a:ln>
                <a:solidFill>
                  <a:srgbClr val="3399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удалённые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регионы</a:t>
            </a:r>
          </a:p>
          <a:p>
            <a:pPr marL="285750" marR="0" indent="-2857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Предыдущие работы не дали положительный результат</a:t>
            </a:r>
          </a:p>
        </p:txBody>
      </p:sp>
      <p:sp>
        <p:nvSpPr>
          <p:cNvPr id="11" name="Блок-схема: процесс 10"/>
          <p:cNvSpPr/>
          <p:nvPr/>
        </p:nvSpPr>
        <p:spPr bwMode="auto">
          <a:xfrm>
            <a:off x="4788023" y="4061971"/>
            <a:ext cx="4104457" cy="2462213"/>
          </a:xfrm>
          <a:prstGeom prst="flowChartProcess">
            <a:avLst/>
          </a:prstGeom>
          <a:noFill/>
          <a:ln w="28575" cap="sq" cmpd="sng" algn="ctr">
            <a:solidFill>
              <a:srgbClr val="339933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61950" indent="-361950"/>
            <a:r>
              <a:rPr lang="ru-RU" sz="1400" b="1" dirty="0" smtClean="0">
                <a:solidFill>
                  <a:srgbClr val="3399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Основные работы </a:t>
            </a:r>
            <a:r>
              <a:rPr lang="ru-RU" sz="1400" dirty="0" smtClean="0">
                <a:solidFill>
                  <a:srgbClr val="3399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полевые (в </a:t>
            </a:r>
            <a:r>
              <a:rPr lang="ru-RU" sz="1400" dirty="0" err="1" smtClean="0">
                <a:solidFill>
                  <a:srgbClr val="3399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т.ч</a:t>
            </a:r>
            <a:r>
              <a:rPr lang="ru-RU" sz="1400" dirty="0" smtClean="0">
                <a:solidFill>
                  <a:srgbClr val="3399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на детальных участках) и камеральные.</a:t>
            </a:r>
            <a:endParaRPr lang="ru-RU" sz="1400" dirty="0">
              <a:solidFill>
                <a:srgbClr val="33993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1950" indent="-361950"/>
            <a:r>
              <a:rPr lang="ru-RU" sz="1400" b="1" dirty="0">
                <a:solidFill>
                  <a:srgbClr val="3399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Эффективность</a:t>
            </a:r>
            <a:r>
              <a:rPr lang="ru-RU" sz="1400" dirty="0">
                <a:solidFill>
                  <a:srgbClr val="3399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smtClean="0">
                <a:solidFill>
                  <a:srgbClr val="3399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общегеологическая и прогнозно-поисковая.</a:t>
            </a:r>
          </a:p>
          <a:p>
            <a:pPr marL="361950" indent="-361950"/>
            <a:r>
              <a:rPr lang="ru-RU" sz="1400" b="1" dirty="0" smtClean="0">
                <a:solidFill>
                  <a:srgbClr val="3399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Результаты</a:t>
            </a:r>
            <a:r>
              <a:rPr lang="ru-RU" sz="1400" dirty="0" smtClean="0">
                <a:solidFill>
                  <a:srgbClr val="3399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основном востребованы недропользователями в виде новых лицензий с целью геологического изучения.</a:t>
            </a:r>
          </a:p>
          <a:p>
            <a:pPr marL="361950" indent="-361950"/>
            <a:r>
              <a:rPr lang="ru-RU" sz="1400" b="1" dirty="0" smtClean="0">
                <a:solidFill>
                  <a:srgbClr val="3399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Основной объём финансирования </a:t>
            </a:r>
            <a:r>
              <a:rPr lang="ru-RU" sz="1400" dirty="0" smtClean="0">
                <a:solidFill>
                  <a:srgbClr val="3399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ГСР должен приходиться на эти территории.</a:t>
            </a:r>
          </a:p>
          <a:p>
            <a:pPr marL="361950" indent="-361950"/>
            <a:endParaRPr lang="ru-RU" sz="1400" dirty="0">
              <a:solidFill>
                <a:srgbClr val="33993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7" name="Соединительная линия уступом 16"/>
          <p:cNvCxnSpPr>
            <a:stCxn id="5" idx="2"/>
            <a:endCxn id="6" idx="0"/>
          </p:cNvCxnSpPr>
          <p:nvPr/>
        </p:nvCxnSpPr>
        <p:spPr bwMode="auto">
          <a:xfrm rot="5400000">
            <a:off x="3131841" y="1304765"/>
            <a:ext cx="576064" cy="2232247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Соединительная линия уступом 19"/>
          <p:cNvCxnSpPr>
            <a:stCxn id="5" idx="2"/>
            <a:endCxn id="10" idx="0"/>
          </p:cNvCxnSpPr>
          <p:nvPr/>
        </p:nvCxnSpPr>
        <p:spPr bwMode="auto">
          <a:xfrm rot="16200000" flipH="1">
            <a:off x="5400092" y="1268760"/>
            <a:ext cx="576064" cy="2304256"/>
          </a:xfrm>
          <a:prstGeom prst="bentConnector3">
            <a:avLst/>
          </a:prstGeom>
          <a:solidFill>
            <a:schemeClr val="accent1"/>
          </a:solidFill>
          <a:ln w="28575" cap="sq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Прямая со стрелкой 21"/>
          <p:cNvCxnSpPr>
            <a:stCxn id="6" idx="2"/>
            <a:endCxn id="8" idx="0"/>
          </p:cNvCxnSpPr>
          <p:nvPr/>
        </p:nvCxnSpPr>
        <p:spPr bwMode="auto">
          <a:xfrm>
            <a:off x="2303749" y="3764528"/>
            <a:ext cx="0" cy="297443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rgbClr val="0070C0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Прямая со стрелкой 25"/>
          <p:cNvCxnSpPr>
            <a:stCxn id="10" idx="2"/>
            <a:endCxn id="11" idx="0"/>
          </p:cNvCxnSpPr>
          <p:nvPr/>
        </p:nvCxnSpPr>
        <p:spPr bwMode="auto">
          <a:xfrm>
            <a:off x="6840252" y="3764528"/>
            <a:ext cx="0" cy="297443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rgbClr val="339933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Заголовок 1"/>
          <p:cNvSpPr>
            <a:spLocks noGrp="1"/>
          </p:cNvSpPr>
          <p:nvPr>
            <p:ph type="title"/>
          </p:nvPr>
        </p:nvSpPr>
        <p:spPr>
          <a:xfrm>
            <a:off x="462087" y="786259"/>
            <a:ext cx="8502401" cy="770533"/>
          </a:xfrm>
        </p:spPr>
        <p:txBody>
          <a:bodyPr/>
          <a:lstStyle/>
          <a:p>
            <a:pPr algn="ctr"/>
            <a:r>
              <a:rPr lang="ru-RU" altLang="ru-RU" dirty="0" smtClean="0"/>
              <a:t>Зависимость результата </a:t>
            </a:r>
            <a:r>
              <a:rPr lang="ru-RU" altLang="ru-RU" dirty="0" smtClean="0"/>
              <a:t>геолого-съёмочных работ </a:t>
            </a:r>
            <a:r>
              <a:rPr lang="ru-RU" altLang="ru-RU" dirty="0" smtClean="0"/>
              <a:t>от степени геологической изученности территории</a:t>
            </a:r>
          </a:p>
        </p:txBody>
      </p:sp>
    </p:spTree>
    <p:extLst>
      <p:ext uri="{BB962C8B-B14F-4D97-AF65-F5344CB8AC3E}">
        <p14:creationId xmlns:p14="http://schemas.microsoft.com/office/powerpoint/2010/main" val="1904237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462087" y="836712"/>
            <a:ext cx="8502401" cy="770533"/>
          </a:xfrm>
        </p:spPr>
        <p:txBody>
          <a:bodyPr/>
          <a:lstStyle/>
          <a:p>
            <a:pPr algn="ctr"/>
            <a:r>
              <a:rPr lang="ru-RU" altLang="ru-RU" dirty="0" smtClean="0"/>
              <a:t>Зависимость результата </a:t>
            </a:r>
            <a:r>
              <a:rPr lang="ru-RU" altLang="ru-RU" dirty="0" smtClean="0"/>
              <a:t>геолого-съёмочных работ </a:t>
            </a:r>
            <a:r>
              <a:rPr lang="ru-RU" altLang="ru-RU" dirty="0" smtClean="0"/>
              <a:t>от степени геологической изученности территории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4" y="1628800"/>
            <a:ext cx="8785671" cy="4850507"/>
          </a:xfrm>
        </p:spPr>
        <p:txBody>
          <a:bodyPr/>
          <a:lstStyle/>
          <a:p>
            <a:pPr marL="361950" indent="-361950">
              <a:buNone/>
              <a:defRPr/>
            </a:pPr>
            <a:r>
              <a:rPr lang="ru-RU" sz="1600" dirty="0" smtClean="0"/>
              <a:t>2 основных класса территорий для постановки геолого-съёмочных работ:</a:t>
            </a:r>
          </a:p>
          <a:p>
            <a:pPr>
              <a:buFont typeface="+mj-lt"/>
              <a:buAutoNum type="arabicPeriod"/>
              <a:defRPr/>
            </a:pPr>
            <a:r>
              <a:rPr lang="ru-RU" sz="1600" b="1" dirty="0" smtClean="0"/>
              <a:t>Площади в пределах известных горнорудных районов, крупных городских и промышленных агломераций с высокой степенью геологической изученности</a:t>
            </a:r>
            <a:r>
              <a:rPr lang="ru-RU" sz="1600" dirty="0" smtClean="0"/>
              <a:t>. Их территория практически полностью покрыта геологической съёмкой масштаба 1:50 000 и крупнее, а также поисковыми, гидрогеологическими, инженерно-геологическими работами и т.д. Имеется большое количество скважин различного назначения. </a:t>
            </a:r>
            <a:r>
              <a:rPr lang="ru-RU" sz="1600" dirty="0" smtClean="0"/>
              <a:t>Как правило, этой информаций избыточно много, она слабо структурирована и слабо переработана. </a:t>
            </a:r>
            <a:r>
              <a:rPr lang="ru-RU" sz="1600" dirty="0" smtClean="0"/>
              <a:t>На </a:t>
            </a:r>
            <a:r>
              <a:rPr lang="ru-RU" sz="1600" dirty="0" smtClean="0"/>
              <a:t>таких территориях </a:t>
            </a:r>
            <a:r>
              <a:rPr lang="ru-RU" sz="1600" dirty="0" smtClean="0"/>
              <a:t>основные </a:t>
            </a:r>
            <a:r>
              <a:rPr lang="ru-RU" sz="1600" dirty="0" smtClean="0"/>
              <a:t>результаты </a:t>
            </a:r>
            <a:r>
              <a:rPr lang="ru-RU" sz="1600" dirty="0" smtClean="0"/>
              <a:t>ГСР носят </a:t>
            </a:r>
            <a:r>
              <a:rPr lang="ru-RU" sz="1600" dirty="0" smtClean="0"/>
              <a:t>преимущественно общегеологический и обобщающий характер. Они </a:t>
            </a:r>
            <a:r>
              <a:rPr lang="ru-RU" sz="1600" dirty="0"/>
              <a:t>востребованы преимущественно в смежных отраслях народного хозяйства – экологии, водопользовании, строительстве и т.д</a:t>
            </a:r>
            <a:r>
              <a:rPr lang="ru-RU" sz="1600" dirty="0" smtClean="0"/>
              <a:t>. Новые перспективные объекты могут быть выявлены в основном за счёт переосмысления результатов предшественников.</a:t>
            </a:r>
          </a:p>
          <a:p>
            <a:pPr>
              <a:buFont typeface="+mj-lt"/>
              <a:buAutoNum type="arabicPeriod"/>
              <a:defRPr/>
            </a:pPr>
            <a:r>
              <a:rPr lang="ru-RU" sz="1600" b="1" dirty="0" smtClean="0"/>
              <a:t>Менее изученные, удалённые территории</a:t>
            </a:r>
            <a:r>
              <a:rPr lang="ru-RU" sz="1600" dirty="0" smtClean="0"/>
              <a:t>, где крупномасштабные съёмки и поисковые работы почти не проводились либо не достигли положительного результата. Здесь прогнозно-поисковая эффективность должна определяться конкретными площадями под постановку поисков, выделенными в существенной мере по результатам полевых работ.</a:t>
            </a:r>
            <a:endParaRPr lang="ru-RU" sz="1600" dirty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A0C66EB-A463-4D84-8754-23D5C5D05B7B}" type="slidenum">
              <a:rPr lang="ru-RU" altLang="ru-RU" sz="1400" smtClean="0"/>
              <a:pPr eaLnBrk="1" hangingPunct="1"/>
              <a:t>6</a:t>
            </a:fld>
            <a:endParaRPr lang="ru-RU" altLang="ru-RU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144463" y="1001713"/>
            <a:ext cx="8748712" cy="627062"/>
          </a:xfrm>
        </p:spPr>
        <p:txBody>
          <a:bodyPr/>
          <a:lstStyle/>
          <a:p>
            <a:pPr algn="ctr" eaLnBrk="1" hangingPunct="1"/>
            <a:r>
              <a:rPr lang="ru-RU" altLang="ru-RU" smtClean="0"/>
              <a:t>Стимулирование лицензирования недр по результатам региональных работ</a:t>
            </a:r>
          </a:p>
        </p:txBody>
      </p:sp>
      <p:sp>
        <p:nvSpPr>
          <p:cNvPr id="8195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317B3C5-2E2E-4211-B667-AA586A9952FA}" type="slidenum">
              <a:rPr lang="ru-RU" altLang="ru-RU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ru-RU" altLang="ru-RU" sz="1400" smtClean="0">
              <a:latin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251521" y="3140968"/>
          <a:ext cx="4320480" cy="28658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1520" y="2564904"/>
            <a:ext cx="4464496" cy="4175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spAutoFit/>
          </a:bodyPr>
          <a:lstStyle/>
          <a:p>
            <a:pPr algn="ctr">
              <a:lnSpc>
                <a:spcPts val="1100"/>
              </a:lnSpc>
              <a:spcBef>
                <a:spcPct val="20000"/>
              </a:spcBef>
              <a:defRPr/>
            </a:pPr>
            <a:r>
              <a:rPr lang="ru-RU" sz="1400" b="1" i="1" dirty="0">
                <a:solidFill>
                  <a:schemeClr val="tx2"/>
                </a:solidFill>
              </a:rPr>
              <a:t>Взаимосвязь количества выданных лицензий </a:t>
            </a:r>
          </a:p>
          <a:p>
            <a:pPr algn="ctr">
              <a:lnSpc>
                <a:spcPts val="1100"/>
              </a:lnSpc>
              <a:spcBef>
                <a:spcPct val="20000"/>
              </a:spcBef>
              <a:defRPr/>
            </a:pPr>
            <a:r>
              <a:rPr lang="ru-RU" sz="1400" b="1" i="1" dirty="0">
                <a:solidFill>
                  <a:schemeClr val="tx2"/>
                </a:solidFill>
              </a:rPr>
              <a:t>с уровнем геологической изученности в России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25794" y="5793793"/>
            <a:ext cx="1657974" cy="51552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spAutoFit/>
          </a:bodyPr>
          <a:lstStyle/>
          <a:p>
            <a:pPr algn="ctr">
              <a:lnSpc>
                <a:spcPts val="1100"/>
              </a:lnSpc>
              <a:spcBef>
                <a:spcPct val="20000"/>
              </a:spcBef>
              <a:defRPr/>
            </a:pPr>
            <a:r>
              <a:rPr lang="ru-RU" altLang="ru-RU" sz="1200" b="1" i="1" dirty="0">
                <a:solidFill>
                  <a:schemeClr val="tx2"/>
                </a:solidFill>
              </a:rPr>
              <a:t>Изученность Госгеолкартой-200 первого поколения</a:t>
            </a:r>
            <a:endParaRPr lang="ru-RU" sz="1200" b="1" i="1" dirty="0">
              <a:solidFill>
                <a:schemeClr val="tx2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09970" y="5793793"/>
            <a:ext cx="1657974" cy="51552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spAutoFit/>
          </a:bodyPr>
          <a:lstStyle/>
          <a:p>
            <a:pPr algn="ctr">
              <a:lnSpc>
                <a:spcPts val="1100"/>
              </a:lnSpc>
              <a:spcBef>
                <a:spcPct val="20000"/>
              </a:spcBef>
              <a:defRPr/>
            </a:pPr>
            <a:r>
              <a:rPr lang="ru-RU" altLang="ru-RU" sz="1200" b="1" i="1" dirty="0">
                <a:solidFill>
                  <a:schemeClr val="tx2"/>
                </a:solidFill>
              </a:rPr>
              <a:t>Изученность Госгеолкартой-200 второго поколения</a:t>
            </a:r>
            <a:endParaRPr lang="ru-RU" sz="1200" b="1" i="1" dirty="0">
              <a:solidFill>
                <a:schemeClr val="tx2"/>
              </a:solidFill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 bwMode="auto">
          <a:xfrm>
            <a:off x="4787900" y="2781300"/>
            <a:ext cx="4105275" cy="328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ru-RU" sz="1700" kern="0" dirty="0" smtClean="0"/>
              <a:t>Выполнение среднемасштабной геологической съёмки кратно стимулирует выдачу новых лицензий с целью поисков и оценки месторождений. </a:t>
            </a:r>
          </a:p>
          <a:p>
            <a:pPr>
              <a:defRPr/>
            </a:pPr>
            <a:r>
              <a:rPr lang="ru-RU" sz="1700" kern="0" dirty="0" smtClean="0"/>
              <a:t>Среднее количество выданных лицензий составляет:</a:t>
            </a:r>
          </a:p>
          <a:p>
            <a:pPr>
              <a:defRPr/>
            </a:pPr>
            <a:r>
              <a:rPr lang="ru-RU" sz="1700" kern="0" dirty="0" smtClean="0"/>
              <a:t>на 1 лист ГК-200 1 поколения - 1,7 лицензии;</a:t>
            </a:r>
          </a:p>
          <a:p>
            <a:pPr>
              <a:defRPr/>
            </a:pPr>
            <a:r>
              <a:rPr lang="ru-RU" sz="1700" kern="0" dirty="0" smtClean="0"/>
              <a:t>на 1 лист ГК-200 2 поколения – 5,2 лицензии</a:t>
            </a:r>
          </a:p>
          <a:p>
            <a:pPr>
              <a:defRPr/>
            </a:pPr>
            <a:endParaRPr lang="ru-RU" sz="1700" kern="0" dirty="0" smtClean="0"/>
          </a:p>
          <a:p>
            <a:pPr>
              <a:defRPr/>
            </a:pPr>
            <a:endParaRPr lang="ru-RU" sz="1700" kern="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1187624" y="3228094"/>
            <a:ext cx="338554" cy="1064796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>
              <a:defRPr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Кол-во листов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41158" y="4002886"/>
            <a:ext cx="338554" cy="12405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>
              <a:defRPr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Кол-во лицензий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43808" y="3717032"/>
            <a:ext cx="338554" cy="1064796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>
              <a:defRPr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Кол-во листов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03848" y="3933055"/>
            <a:ext cx="338554" cy="12405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>
              <a:defRPr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Кол-во лицензий</a:t>
            </a:r>
          </a:p>
        </p:txBody>
      </p:sp>
      <p:sp>
        <p:nvSpPr>
          <p:cNvPr id="15" name="Объект 2"/>
          <p:cNvSpPr txBox="1">
            <a:spLocks/>
          </p:cNvSpPr>
          <p:nvPr/>
        </p:nvSpPr>
        <p:spPr bwMode="auto">
          <a:xfrm>
            <a:off x="107950" y="1844675"/>
            <a:ext cx="8664575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61950" indent="-361950">
              <a:buFontTx/>
              <a:buNone/>
              <a:defRPr/>
            </a:pPr>
            <a:r>
              <a:rPr lang="ru-RU" sz="1700" kern="0" dirty="0" smtClean="0"/>
              <a:t>Как показывает практика лицензирования недр, проведение геолого-съёмочных работ увеличивает активность на рынке недропользования.</a:t>
            </a:r>
          </a:p>
          <a:p>
            <a:pPr>
              <a:defRPr/>
            </a:pPr>
            <a:endParaRPr lang="ru-RU" sz="1700" kern="0" dirty="0" smtClean="0"/>
          </a:p>
          <a:p>
            <a:pPr>
              <a:defRPr/>
            </a:pPr>
            <a:endParaRPr lang="ru-RU" sz="17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246063" y="836613"/>
            <a:ext cx="8429625" cy="554037"/>
          </a:xfrm>
        </p:spPr>
        <p:txBody>
          <a:bodyPr/>
          <a:lstStyle/>
          <a:p>
            <a:pPr algn="ctr"/>
            <a:r>
              <a:rPr lang="ru-RU" altLang="ru-RU" smtClean="0"/>
              <a:t>Снижение прогнозно-поисковой эффективности</a:t>
            </a:r>
          </a:p>
        </p:txBody>
      </p:sp>
      <p:sp>
        <p:nvSpPr>
          <p:cNvPr id="9219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B292F8B-A9F3-4363-B607-BBC72E0172C6}" type="slidenum">
              <a:rPr lang="ru-RU" altLang="ru-RU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ru-RU" altLang="ru-RU" sz="1400" smtClean="0">
              <a:latin typeface="Times New Roman" pitchFamily="18" charset="0"/>
            </a:endParaRPr>
          </a:p>
        </p:txBody>
      </p:sp>
      <p:sp>
        <p:nvSpPr>
          <p:cNvPr id="9220" name="Прямоугольник 4"/>
          <p:cNvSpPr>
            <a:spLocks noChangeArrowheads="1"/>
          </p:cNvSpPr>
          <p:nvPr/>
        </p:nvSpPr>
        <p:spPr bwMode="auto">
          <a:xfrm>
            <a:off x="1800225" y="3284538"/>
            <a:ext cx="2592388" cy="649287"/>
          </a:xfrm>
          <a:prstGeom prst="rect">
            <a:avLst/>
          </a:prstGeom>
          <a:solidFill>
            <a:srgbClr val="99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>
                <a:latin typeface="Times New Roman" pitchFamily="18" charset="0"/>
              </a:rPr>
              <a:t>Природные (объективные)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>
                <a:latin typeface="Times New Roman" pitchFamily="18" charset="0"/>
              </a:rPr>
              <a:t>факторы</a:t>
            </a:r>
          </a:p>
        </p:txBody>
      </p:sp>
      <p:sp>
        <p:nvSpPr>
          <p:cNvPr id="9221" name="Прямоугольник 5"/>
          <p:cNvSpPr>
            <a:spLocks noChangeArrowheads="1"/>
          </p:cNvSpPr>
          <p:nvPr/>
        </p:nvSpPr>
        <p:spPr bwMode="auto">
          <a:xfrm>
            <a:off x="4716463" y="3284538"/>
            <a:ext cx="2519362" cy="649287"/>
          </a:xfrm>
          <a:prstGeom prst="rect">
            <a:avLst/>
          </a:prstGeom>
          <a:solidFill>
            <a:srgbClr val="66FFFF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>
                <a:latin typeface="Times New Roman" pitchFamily="18" charset="0"/>
              </a:rPr>
              <a:t>Внутренние (субъективные)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>
                <a:latin typeface="Times New Roman" pitchFamily="18" charset="0"/>
              </a:rPr>
              <a:t>факторы</a:t>
            </a:r>
          </a:p>
        </p:txBody>
      </p:sp>
      <p:sp>
        <p:nvSpPr>
          <p:cNvPr id="7" name="Блок-схема: процесс 6"/>
          <p:cNvSpPr/>
          <p:nvPr/>
        </p:nvSpPr>
        <p:spPr bwMode="auto">
          <a:xfrm>
            <a:off x="2124075" y="4724400"/>
            <a:ext cx="4751388" cy="360363"/>
          </a:xfrm>
          <a:prstGeom prst="flowChartProcess">
            <a:avLst/>
          </a:prstGeom>
          <a:solidFill>
            <a:schemeClr val="accent5">
              <a:lumMod val="75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wrap="none"/>
          <a:lstStyle/>
          <a:p>
            <a:pPr algn="ctr">
              <a:defRPr/>
            </a:pPr>
            <a:r>
              <a:rPr lang="ru-RU" sz="1600" dirty="0"/>
              <a:t>Снижение прогнозно-поисковой эффективности </a:t>
            </a:r>
          </a:p>
        </p:txBody>
      </p:sp>
      <p:sp>
        <p:nvSpPr>
          <p:cNvPr id="9" name="Штриховая стрелка вправо 8"/>
          <p:cNvSpPr/>
          <p:nvPr/>
        </p:nvSpPr>
        <p:spPr bwMode="auto">
          <a:xfrm rot="5400000">
            <a:off x="4140994" y="4796632"/>
            <a:ext cx="574675" cy="1296987"/>
          </a:xfrm>
          <a:prstGeom prst="stripedRightArrow">
            <a:avLst/>
          </a:prstGeom>
          <a:solidFill>
            <a:schemeClr val="accent5">
              <a:lumMod val="75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wrap="none"/>
          <a:lstStyle/>
          <a:p>
            <a:pPr>
              <a:defRPr/>
            </a:pPr>
            <a:endParaRPr lang="ru-RU"/>
          </a:p>
        </p:txBody>
      </p:sp>
      <p:sp>
        <p:nvSpPr>
          <p:cNvPr id="9224" name="Блок-схема: процесс 9"/>
          <p:cNvSpPr>
            <a:spLocks noChangeArrowheads="1"/>
          </p:cNvSpPr>
          <p:nvPr/>
        </p:nvSpPr>
        <p:spPr bwMode="auto">
          <a:xfrm>
            <a:off x="2124075" y="5805488"/>
            <a:ext cx="4751388" cy="360362"/>
          </a:xfrm>
          <a:prstGeom prst="flowChartProcess">
            <a:avLst/>
          </a:prstGeom>
          <a:solidFill>
            <a:srgbClr val="FF5050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>
                <a:latin typeface="Times New Roman" pitchFamily="18" charset="0"/>
              </a:rPr>
              <a:t>Исчерпание «поискового задела»</a:t>
            </a:r>
          </a:p>
        </p:txBody>
      </p:sp>
      <p:sp>
        <p:nvSpPr>
          <p:cNvPr id="11" name="Штриховая стрелка вправо 10"/>
          <p:cNvSpPr/>
          <p:nvPr/>
        </p:nvSpPr>
        <p:spPr bwMode="auto">
          <a:xfrm rot="5400000">
            <a:off x="2815432" y="3653631"/>
            <a:ext cx="596900" cy="1258887"/>
          </a:xfrm>
          <a:prstGeom prst="stripedRightArrow">
            <a:avLst/>
          </a:prstGeom>
          <a:solidFill>
            <a:srgbClr val="99FF99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wrap="none"/>
          <a:lstStyle/>
          <a:p>
            <a:pPr>
              <a:defRPr/>
            </a:pPr>
            <a:endParaRPr lang="ru-RU"/>
          </a:p>
        </p:txBody>
      </p:sp>
      <p:sp>
        <p:nvSpPr>
          <p:cNvPr id="12" name="Штриховая стрелка вправо 11"/>
          <p:cNvSpPr/>
          <p:nvPr/>
        </p:nvSpPr>
        <p:spPr bwMode="auto">
          <a:xfrm rot="5400000">
            <a:off x="5660232" y="3672681"/>
            <a:ext cx="595312" cy="1260475"/>
          </a:xfrm>
          <a:prstGeom prst="stripedRightArrow">
            <a:avLst/>
          </a:prstGeom>
          <a:solidFill>
            <a:srgbClr val="66FFFF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wrap="none"/>
          <a:lstStyle/>
          <a:p>
            <a:pPr>
              <a:defRPr/>
            </a:pPr>
            <a:endParaRPr lang="ru-RU"/>
          </a:p>
        </p:txBody>
      </p:sp>
      <p:sp>
        <p:nvSpPr>
          <p:cNvPr id="9227" name="Прямоугольник 12"/>
          <p:cNvSpPr>
            <a:spLocks noChangeArrowheads="1"/>
          </p:cNvSpPr>
          <p:nvPr/>
        </p:nvSpPr>
        <p:spPr bwMode="auto">
          <a:xfrm>
            <a:off x="250825" y="1427163"/>
            <a:ext cx="87852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cs typeface="Tahoma" pitchFamily="34" charset="0"/>
              </a:rPr>
              <a:t>В последние годы наблюдается тенденция снижения прогнозно-поисковой эффективности геолого-съёмочных работ. Она заключается в недостаточной обоснованности и невысоких значениях прогнозных ресурсов в пределах перспективных площадей, рекомендуемых для постановки поисков. Это является одной из причин исчерпания «поискового задела» и снижения востребованности результатов региональных работ на рынке недропользования.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246063" y="930275"/>
            <a:ext cx="8647112" cy="698500"/>
          </a:xfrm>
        </p:spPr>
        <p:txBody>
          <a:bodyPr/>
          <a:lstStyle/>
          <a:p>
            <a:pPr algn="ctr"/>
            <a:r>
              <a:rPr lang="ru-RU" altLang="ru-RU" smtClean="0"/>
              <a:t>Природные (объективные факторы) снижения эффективности ГСР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0513" y="1844675"/>
            <a:ext cx="8458200" cy="4418013"/>
          </a:xfrm>
        </p:spPr>
        <p:txBody>
          <a:bodyPr/>
          <a:lstStyle/>
          <a:p>
            <a:pPr marL="361950" indent="-361950">
              <a:buFontTx/>
              <a:buNone/>
              <a:defRPr/>
            </a:pPr>
            <a:r>
              <a:rPr lang="ru-RU" sz="1600" dirty="0" smtClean="0"/>
              <a:t>В последние годы наблюдается тенденция исчерпания фонда легко открываемых приповерхностных месторождений с высокими содержаниями полезных компонентов в освоенных регионах. На рынке недропользования происходит переориентация геологоразведочных и горнодобывающих компаний на поиски новых объектов следующих типов:</a:t>
            </a:r>
          </a:p>
          <a:p>
            <a:pPr>
              <a:defRPr/>
            </a:pPr>
            <a:r>
              <a:rPr lang="ru-RU" sz="1600" dirty="0" smtClean="0"/>
              <a:t>фланги и глубокие горизонты отрабатываемых месторождений, а также объекты вблизи </a:t>
            </a:r>
            <a:r>
              <a:rPr lang="ru-RU" sz="1600" dirty="0" err="1" smtClean="0"/>
              <a:t>промплощадок</a:t>
            </a:r>
            <a:r>
              <a:rPr lang="ru-RU" sz="1600" dirty="0" smtClean="0"/>
              <a:t> действующих горнодобывающих предприятий;</a:t>
            </a:r>
          </a:p>
          <a:p>
            <a:pPr>
              <a:defRPr/>
            </a:pPr>
            <a:r>
              <a:rPr lang="ru-RU" sz="1600" dirty="0" err="1" smtClean="0"/>
              <a:t>крупнообъёмные</a:t>
            </a:r>
            <a:r>
              <a:rPr lang="ru-RU" sz="1600" dirty="0" smtClean="0"/>
              <a:t> месторождения с большими запасами и низкими содержаниями полезных компонентов;</a:t>
            </a:r>
          </a:p>
          <a:p>
            <a:pPr>
              <a:defRPr/>
            </a:pPr>
            <a:r>
              <a:rPr lang="ru-RU" sz="1600" dirty="0" smtClean="0"/>
              <a:t>месторождения нетрадиционных геолого-промышленных типов, часто с трудно извлекаемыми запасами по причине сложных горнотехнических условий отработки руд и их низкой технологичности.</a:t>
            </a:r>
          </a:p>
          <a:p>
            <a:pPr marL="361950" indent="-361950">
              <a:buFontTx/>
              <a:buNone/>
              <a:defRPr/>
            </a:pPr>
            <a:r>
              <a:rPr lang="ru-RU" sz="1600" dirty="0" smtClean="0"/>
              <a:t>В целом в мире заметно сокращение числа открытий новых месторождений всех видов полезных ископаемых. Особенно это касается крупных и гигантских месторождений, сулящих максимальную выгоду при их отработке (NPV &gt;$2 млрд в ценах 2013 года). Так, в последние за период с 2007 по 2017 год в мире было выявлено только 12 объектов такого класса для всех видов сырья.</a:t>
            </a:r>
          </a:p>
          <a:p>
            <a:pPr>
              <a:defRPr/>
            </a:pPr>
            <a:endParaRPr lang="ru-RU" sz="1600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486E269-2C8D-4610-8FAD-0601EC3DA0C8}" type="slidenum">
              <a:rPr lang="ru-RU" altLang="ru-RU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ru-RU" altLang="ru-RU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ждународный">
  <a:themeElements>
    <a:clrScheme name="Международный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Международный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Международный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еждународный 2">
    <a:dk1>
      <a:srgbClr val="000000"/>
    </a:dk1>
    <a:lt1>
      <a:srgbClr val="FFFFFF"/>
    </a:lt1>
    <a:dk2>
      <a:srgbClr val="CC6600"/>
    </a:dk2>
    <a:lt2>
      <a:srgbClr val="FFFFFF"/>
    </a:lt2>
    <a:accent1>
      <a:srgbClr val="FFFFCC"/>
    </a:accent1>
    <a:accent2>
      <a:srgbClr val="B5E0E3"/>
    </a:accent2>
    <a:accent3>
      <a:srgbClr val="FFFFFF"/>
    </a:accent3>
    <a:accent4>
      <a:srgbClr val="000000"/>
    </a:accent4>
    <a:accent5>
      <a:srgbClr val="FFFFE2"/>
    </a:accent5>
    <a:accent6>
      <a:srgbClr val="A4CBCE"/>
    </a:accent6>
    <a:hlink>
      <a:srgbClr val="E5D093"/>
    </a:hlink>
    <a:folHlink>
      <a:srgbClr val="CCB374"/>
    </a:folHlink>
  </a:clrScheme>
  <a:fontScheme name="Международный">
    <a:majorFont>
      <a:latin typeface="Times New Roman"/>
      <a:ea typeface=""/>
      <a:cs typeface=""/>
    </a:majorFont>
    <a:minorFont>
      <a:latin typeface="Tahoma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Международный 2">
    <a:dk1>
      <a:srgbClr val="000000"/>
    </a:dk1>
    <a:lt1>
      <a:srgbClr val="FFFFFF"/>
    </a:lt1>
    <a:dk2>
      <a:srgbClr val="CC6600"/>
    </a:dk2>
    <a:lt2>
      <a:srgbClr val="FFFFFF"/>
    </a:lt2>
    <a:accent1>
      <a:srgbClr val="FFFFCC"/>
    </a:accent1>
    <a:accent2>
      <a:srgbClr val="B5E0E3"/>
    </a:accent2>
    <a:accent3>
      <a:srgbClr val="FFFFFF"/>
    </a:accent3>
    <a:accent4>
      <a:srgbClr val="000000"/>
    </a:accent4>
    <a:accent5>
      <a:srgbClr val="FFFFE2"/>
    </a:accent5>
    <a:accent6>
      <a:srgbClr val="A4CBCE"/>
    </a:accent6>
    <a:hlink>
      <a:srgbClr val="E5D093"/>
    </a:hlink>
    <a:folHlink>
      <a:srgbClr val="CCB374"/>
    </a:folHlink>
  </a:clrScheme>
  <a:fontScheme name="Международный">
    <a:majorFont>
      <a:latin typeface="Times New Roman"/>
      <a:ea typeface=""/>
      <a:cs typeface=""/>
    </a:majorFont>
    <a:minorFont>
      <a:latin typeface="Tahoma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8489</TotalTime>
  <Words>2559</Words>
  <Application>Microsoft Office PowerPoint</Application>
  <PresentationFormat>Экран (4:3)</PresentationFormat>
  <Paragraphs>243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Международный</vt:lpstr>
      <vt:lpstr>Пути повышения прогнозно-поисковой эффективности геолого-съёмочных работ</vt:lpstr>
      <vt:lpstr>Понятие эффективности геолого-съёмочных работ</vt:lpstr>
      <vt:lpstr>Критерии оценки прогнозно-поисковой эффективности</vt:lpstr>
      <vt:lpstr>Результаты геолого-съёмочных работ</vt:lpstr>
      <vt:lpstr>Зависимость результата геолого-съёмочных работ от степени геологической изученности территории</vt:lpstr>
      <vt:lpstr>Зависимость результата геолого-съёмочных работ от степени геологической изученности территории</vt:lpstr>
      <vt:lpstr>Стимулирование лицензирования недр по результатам региональных работ</vt:lpstr>
      <vt:lpstr>Снижение прогнозно-поисковой эффективности</vt:lpstr>
      <vt:lpstr>Природные (объективные факторы) снижения эффективности ГСР</vt:lpstr>
      <vt:lpstr>Государственная программа «Воспроизводство и использование природных ресурсов»</vt:lpstr>
      <vt:lpstr>Общемировой тренд снижения открытий новых месторождений ТПИ в период с 1950 по 2016 годы</vt:lpstr>
      <vt:lpstr>Динамика  открытия месторождений ТПИ и выполнения среднемасштабных геолого-съёмочных работ в России</vt:lpstr>
      <vt:lpstr>Снижение прогнозно-поисковой эффективности ГСР</vt:lpstr>
      <vt:lpstr>Вклад геолого-съёмочных работ различного масштаба в выделение перспективных площадей</vt:lpstr>
      <vt:lpstr>Принципы выявления новых перспективных площадей по результатам геолого-съёмочных работ</vt:lpstr>
      <vt:lpstr>Презентация PowerPoint</vt:lpstr>
      <vt:lpstr>Презентация PowerPoint</vt:lpstr>
      <vt:lpstr>Пути повышения эффективности геолого-съёмочных работ</vt:lpstr>
      <vt:lpstr>Презентация PowerPoint</vt:lpstr>
      <vt:lpstr>Принципы выбора геологических структур для постановки групповых геолого-съёмочных работ</vt:lpstr>
      <vt:lpstr>Презентация PowerPoint</vt:lpstr>
      <vt:lpstr>Презентация PowerPoint</vt:lpstr>
      <vt:lpstr>Презентация PowerPoint</vt:lpstr>
    </vt:vector>
  </TitlesOfParts>
  <Company>aerogeologia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*</cp:lastModifiedBy>
  <cp:revision>726</cp:revision>
  <dcterms:created xsi:type="dcterms:W3CDTF">2005-09-05T05:34:00Z</dcterms:created>
  <dcterms:modified xsi:type="dcterms:W3CDTF">2019-04-22T08:53:23Z</dcterms:modified>
</cp:coreProperties>
</file>