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784" r:id="rId2"/>
  </p:sldMasterIdLst>
  <p:notesMasterIdLst>
    <p:notesMasterId r:id="rId23"/>
  </p:notesMasterIdLst>
  <p:sldIdLst>
    <p:sldId id="256" r:id="rId3"/>
    <p:sldId id="312" r:id="rId4"/>
    <p:sldId id="275" r:id="rId5"/>
    <p:sldId id="321" r:id="rId6"/>
    <p:sldId id="328" r:id="rId7"/>
    <p:sldId id="341" r:id="rId8"/>
    <p:sldId id="340" r:id="rId9"/>
    <p:sldId id="270" r:id="rId10"/>
    <p:sldId id="346" r:id="rId11"/>
    <p:sldId id="279" r:id="rId12"/>
    <p:sldId id="260" r:id="rId13"/>
    <p:sldId id="342" r:id="rId14"/>
    <p:sldId id="268" r:id="rId15"/>
    <p:sldId id="344" r:id="rId16"/>
    <p:sldId id="349" r:id="rId17"/>
    <p:sldId id="352" r:id="rId18"/>
    <p:sldId id="351" r:id="rId19"/>
    <p:sldId id="337" r:id="rId20"/>
    <p:sldId id="338" r:id="rId21"/>
    <p:sldId id="339" r:id="rId22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FFC000"/>
    <a:srgbClr val="FFB3AB"/>
    <a:srgbClr val="F9E011"/>
    <a:srgbClr val="FBD0A1"/>
    <a:srgbClr val="99FFCC"/>
    <a:srgbClr val="EDBAA5"/>
    <a:srgbClr val="7AB2A9"/>
    <a:srgbClr val="497F76"/>
    <a:srgbClr val="7FA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4" autoAdjust="0"/>
    <p:restoredTop sz="96586" autoAdjust="0"/>
  </p:normalViewPr>
  <p:slideViewPr>
    <p:cSldViewPr showGuides="1">
      <p:cViewPr>
        <p:scale>
          <a:sx n="100" d="100"/>
          <a:sy n="100" d="100"/>
        </p:scale>
        <p:origin x="834" y="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tiana_tolmacheva\AppData\Local\Microsoft\Windows\Temporary%20Internet%20Files\Content.Outlook\2R8GQX5P\&#1050;&#1086;&#1087;&#1080;&#1103;%20&#1044;&#1054;&#1055;&#1054;&#1051;&#1053;&#1045;&#1053;&#1048;&#1071;%20&#1050;%20&#1057;%20&#1051;%20200%20(&#1089;&#1086;&#1074;&#1089;&#1077;&#1084;%20&#1082;&#1088;&#1072;&#1090;&#1082;&#1072;&#1103;%20&#1052;)%20(003)-&#1075;&#1088;&#1072;&#1092;&#1080;&#1082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6;&#1072;&#1073;&#1086;&#1095;&#1072;&#1103;\&#1057;&#1086;&#1074;&#1077;&#1097;&#1072;&#1085;&#1080;&#1103;\&#1057;&#1086;&#1074;&#1082;&#1072;&#1088;&#1090;&#1099;_2019\&#1083;&#1077;&#1075;&#1077;&#1085;&#1076;&#1099;\&#1050;&#1086;&#1087;&#1080;&#1103;%20&#1044;&#1045;&#1049;&#1057;&#1058;&#1042;&#1048;&#1058;&#1045;&#1051;&#1068;&#1053;&#1067;&#1045;%20&#1087;&#1072;&#1083;&#1077;&#1086;&#1085;&#1090;&#1086;&#1083;&#1086;&#1075;&#1080;_3%20_1&#1092;&#1080;&#1085;-&#1084;&#1086;&#1081;_(&#1089;&#1086;&#1088;&#1090;&#1080;&#1088;&#1086;&#1074;&#1082;&#1072;)%20(00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tiana_tolmacheva\AppData\Local\Microsoft\Windows\Temporary%20Internet%20Files\Content.Outlook\2R8GQX5P\&#1044;&#1045;&#1049;&#1057;&#1058;&#1042;&#1048;&#1058;&#1045;&#1051;&#1068;&#1053;&#1067;&#1045;%20&#1087;&#1072;&#1083;&#1077;&#1086;&#1085;&#1090;&#1086;&#1083;&#1086;&#1075;&#1080;_3%20_1&#1092;&#1080;&#1085;-&#1084;&#1086;&#1081;_(&#1089;&#1086;&#1088;&#1090;&#1080;&#1088;&#1086;&#1074;&#1082;&#1072;)%20(003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tiana_tolmacheva\AppData\Local\Microsoft\Windows\Temporary%20Internet%20Files\Content.Outlook\2R8GQX5P\&#1044;&#1045;&#1049;&#1057;&#1058;&#1042;&#1048;&#1058;&#1045;&#1051;&#1068;&#1053;&#1067;&#1045;%20&#1087;&#1072;&#1083;&#1077;&#1086;&#1085;&#1090;&#1086;&#1083;&#1086;&#1075;&#1080;_3%20_1&#1092;&#1080;&#1085;-&#1084;&#1086;&#1081;_(&#1089;&#1086;&#1088;&#1090;&#1080;&#1088;&#1086;&#1074;&#1082;&#1072;)%20(003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56;&#1072;&#1073;&#1086;&#1095;&#1072;&#1103;\&#1057;&#1086;&#1074;&#1077;&#1097;&#1072;&#1085;&#1080;&#1103;\&#1057;&#1086;&#1074;&#1082;&#1072;&#1088;&#1090;&#1099;_2019\&#1083;&#1077;&#1075;&#1077;&#1085;&#1076;&#1099;\&#1050;&#1086;&#1087;&#1080;&#1103;%20&#1044;&#1045;&#1049;&#1057;&#1058;&#1042;&#1048;&#1058;&#1045;&#1051;&#1068;&#1053;&#1067;&#1045;%20&#1087;&#1072;&#1083;&#1077;&#1086;&#1085;&#1090;&#1086;&#1083;&#1086;&#1075;&#1080;_3%20_1&#1092;&#1080;&#1085;-&#1084;&#1086;&#1081;_(&#1089;&#1086;&#1088;&#1090;&#1080;&#1088;&#1086;&#1074;&#1082;&#1072;)%20(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</c:spPr>
          <c:invertIfNegative val="0"/>
          <c:cat>
            <c:numRef>
              <c:f>Лист1!$A$6:$A$31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Лист1!$B$6:$B$31</c:f>
              <c:numCache>
                <c:formatCode>General</c:formatCode>
                <c:ptCount val="26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17</c:v>
                </c:pt>
                <c:pt idx="5">
                  <c:v>40</c:v>
                </c:pt>
                <c:pt idx="6">
                  <c:v>14</c:v>
                </c:pt>
                <c:pt idx="7">
                  <c:v>4</c:v>
                </c:pt>
                <c:pt idx="8">
                  <c:v>14</c:v>
                </c:pt>
                <c:pt idx="9">
                  <c:v>9</c:v>
                </c:pt>
                <c:pt idx="10">
                  <c:v>2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11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</c:ser>
        <c:ser>
          <c:idx val="1"/>
          <c:order val="1"/>
          <c:spPr>
            <a:solidFill>
              <a:srgbClr val="FFC000"/>
            </a:solidFill>
          </c:spPr>
          <c:invertIfNegative val="0"/>
          <c:cat>
            <c:numRef>
              <c:f>Лист1!$A$6:$A$31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Лист1!$C$6:$C$31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22</c:v>
                </c:pt>
                <c:pt idx="6">
                  <c:v>30</c:v>
                </c:pt>
                <c:pt idx="7">
                  <c:v>51</c:v>
                </c:pt>
                <c:pt idx="8">
                  <c:v>17</c:v>
                </c:pt>
                <c:pt idx="9">
                  <c:v>10</c:v>
                </c:pt>
                <c:pt idx="10">
                  <c:v>12</c:v>
                </c:pt>
                <c:pt idx="11">
                  <c:v>11</c:v>
                </c:pt>
                <c:pt idx="12">
                  <c:v>12</c:v>
                </c:pt>
                <c:pt idx="13">
                  <c:v>6</c:v>
                </c:pt>
                <c:pt idx="14">
                  <c:v>43</c:v>
                </c:pt>
                <c:pt idx="15">
                  <c:v>35</c:v>
                </c:pt>
                <c:pt idx="16">
                  <c:v>9</c:v>
                </c:pt>
                <c:pt idx="17">
                  <c:v>16</c:v>
                </c:pt>
                <c:pt idx="18">
                  <c:v>11</c:v>
                </c:pt>
                <c:pt idx="19">
                  <c:v>21</c:v>
                </c:pt>
                <c:pt idx="20">
                  <c:v>50</c:v>
                </c:pt>
                <c:pt idx="21">
                  <c:v>20</c:v>
                </c:pt>
                <c:pt idx="22">
                  <c:v>15</c:v>
                </c:pt>
                <c:pt idx="23">
                  <c:v>13</c:v>
                </c:pt>
                <c:pt idx="24">
                  <c:v>9</c:v>
                </c:pt>
                <c:pt idx="2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1332960"/>
        <c:axId val="651326296"/>
      </c:barChart>
      <c:catAx>
        <c:axId val="65133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51326296"/>
        <c:crosses val="autoZero"/>
        <c:auto val="1"/>
        <c:lblAlgn val="ctr"/>
        <c:lblOffset val="100"/>
        <c:noMultiLvlLbl val="0"/>
      </c:catAx>
      <c:valAx>
        <c:axId val="651326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51332960"/>
        <c:crosses val="autoZero"/>
        <c:crossBetween val="between"/>
      </c:valAx>
      <c:spPr>
        <a:solidFill>
          <a:srgbClr val="DEEBF7"/>
        </a:solidFill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77794003115264E-2"/>
          <c:y val="3.6460633538127264E-2"/>
          <c:w val="0.88250523267133951"/>
          <c:h val="0.579990990185171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Лист1!$A$2:$A$30</c:f>
              <c:strCache>
                <c:ptCount val="29"/>
                <c:pt idx="0">
                  <c:v>Москва</c:v>
                </c:pt>
                <c:pt idx="1">
                  <c:v>Санкт-Петербург</c:v>
                </c:pt>
                <c:pt idx="2">
                  <c:v>Новосибирск</c:v>
                </c:pt>
                <c:pt idx="3">
                  <c:v>Владивосток</c:v>
                </c:pt>
                <c:pt idx="4">
                  <c:v>Якутск</c:v>
                </c:pt>
                <c:pt idx="5">
                  <c:v>Сыктывкар</c:v>
                </c:pt>
                <c:pt idx="6">
                  <c:v>Екатеринбург</c:v>
                </c:pt>
                <c:pt idx="7">
                  <c:v>Томск</c:v>
                </c:pt>
                <c:pt idx="8">
                  <c:v>Казань</c:v>
                </c:pt>
                <c:pt idx="9">
                  <c:v>Саратов</c:v>
                </c:pt>
                <c:pt idx="10">
                  <c:v>Уфа</c:v>
                </c:pt>
                <c:pt idx="11">
                  <c:v>Магадан</c:v>
                </c:pt>
                <c:pt idx="12">
                  <c:v>Новокузнецк</c:v>
                </c:pt>
                <c:pt idx="13">
                  <c:v>Пермь</c:v>
                </c:pt>
                <c:pt idx="14">
                  <c:v>Иркутск</c:v>
                </c:pt>
                <c:pt idx="15">
                  <c:v>Ростов-на-Дону</c:v>
                </c:pt>
                <c:pt idx="16">
                  <c:v>с. Ундоры, Ульяновск обл.</c:v>
                </c:pt>
                <c:pt idx="17">
                  <c:v>Воронеж</c:v>
                </c:pt>
                <c:pt idx="18">
                  <c:v>Краснодар</c:v>
                </c:pt>
                <c:pt idx="19">
                  <c:v>Петрозаводск</c:v>
                </c:pt>
                <c:pt idx="20">
                  <c:v>Улан-Удэ</c:v>
                </c:pt>
                <c:pt idx="21">
                  <c:v>Ульяновск</c:v>
                </c:pt>
                <c:pt idx="22">
                  <c:v>Волгоград</c:v>
                </c:pt>
                <c:pt idx="23">
                  <c:v>Ухта</c:v>
                </c:pt>
                <c:pt idx="24">
                  <c:v>Ярославль</c:v>
                </c:pt>
                <c:pt idx="25">
                  <c:v>Благовещенск</c:v>
                </c:pt>
                <c:pt idx="26">
                  <c:v>Брянск</c:v>
                </c:pt>
                <c:pt idx="27">
                  <c:v>Ханты-Мансийск</c:v>
                </c:pt>
                <c:pt idx="28">
                  <c:v>Чита</c:v>
                </c:pt>
              </c:strCache>
            </c:strRef>
          </c:cat>
          <c:val>
            <c:numRef>
              <c:f>Лист1!$B$2:$B$30</c:f>
              <c:numCache>
                <c:formatCode>General</c:formatCode>
                <c:ptCount val="29"/>
                <c:pt idx="0">
                  <c:v>70</c:v>
                </c:pt>
                <c:pt idx="1">
                  <c:v>60</c:v>
                </c:pt>
                <c:pt idx="2">
                  <c:v>33</c:v>
                </c:pt>
                <c:pt idx="3">
                  <c:v>19</c:v>
                </c:pt>
                <c:pt idx="4">
                  <c:v>16</c:v>
                </c:pt>
                <c:pt idx="5">
                  <c:v>14</c:v>
                </c:pt>
                <c:pt idx="6">
                  <c:v>11</c:v>
                </c:pt>
                <c:pt idx="7">
                  <c:v>10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axId val="275350904"/>
        <c:axId val="275351296"/>
      </c:barChart>
      <c:catAx>
        <c:axId val="275350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i="0" spc="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75351296"/>
        <c:crosses val="autoZero"/>
        <c:auto val="1"/>
        <c:lblAlgn val="ctr"/>
        <c:lblOffset val="100"/>
        <c:noMultiLvlLbl val="0"/>
      </c:catAx>
      <c:valAx>
        <c:axId val="275351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75350904"/>
        <c:crosses val="autoZero"/>
        <c:crossBetween val="between"/>
        <c:majorUnit val="5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</c:spPr>
          <c:invertIfNegative val="0"/>
          <c:cat>
            <c:strRef>
              <c:f>Лист1!$A$35:$A$40</c:f>
              <c:strCache>
                <c:ptCount val="6"/>
                <c:pt idx="0">
                  <c:v>Институты РАН </c:v>
                </c:pt>
                <c:pt idx="1">
                  <c:v>Университеты </c:v>
                </c:pt>
                <c:pt idx="2">
                  <c:v>Учр. Роснедра</c:v>
                </c:pt>
                <c:pt idx="3">
                  <c:v>Учр. Росгелогии</c:v>
                </c:pt>
                <c:pt idx="4">
                  <c:v>Музей</c:v>
                </c:pt>
                <c:pt idx="5">
                  <c:v>Компании </c:v>
                </c:pt>
              </c:strCache>
            </c:strRef>
          </c:cat>
          <c:val>
            <c:numRef>
              <c:f>Лист1!$B$35:$B$40</c:f>
              <c:numCache>
                <c:formatCode>General</c:formatCode>
                <c:ptCount val="6"/>
                <c:pt idx="0">
                  <c:v>177</c:v>
                </c:pt>
                <c:pt idx="1">
                  <c:v>63</c:v>
                </c:pt>
                <c:pt idx="2">
                  <c:v>39</c:v>
                </c:pt>
                <c:pt idx="3">
                  <c:v>13</c:v>
                </c:pt>
                <c:pt idx="4">
                  <c:v>9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3475488"/>
        <c:axId val="373468432"/>
      </c:barChart>
      <c:catAx>
        <c:axId val="373475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i="0" spc="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73468432"/>
        <c:crosses val="autoZero"/>
        <c:auto val="1"/>
        <c:lblAlgn val="ctr"/>
        <c:lblOffset val="100"/>
        <c:noMultiLvlLbl val="0"/>
      </c:catAx>
      <c:valAx>
        <c:axId val="37346843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73475488"/>
        <c:crosses val="autoZero"/>
        <c:crossBetween val="between"/>
        <c:majorUnit val="10"/>
      </c:valAx>
      <c:spPr>
        <a:solidFill>
          <a:srgbClr val="DEEBF7"/>
        </a:solidFill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Лист1!$B$61:$O$61</c:f>
              <c:strCache>
                <c:ptCount val="14"/>
                <c:pt idx="0">
                  <c:v>RF</c:v>
                </c:pt>
                <c:pt idx="1">
                  <c:v>V</c:v>
                </c:pt>
                <c:pt idx="2">
                  <c:v>Э</c:v>
                </c:pt>
                <c:pt idx="3">
                  <c:v>O</c:v>
                </c:pt>
                <c:pt idx="4">
                  <c:v>S</c:v>
                </c:pt>
                <c:pt idx="5">
                  <c:v>D</c:v>
                </c:pt>
                <c:pt idx="6">
                  <c:v>C</c:v>
                </c:pt>
                <c:pt idx="7">
                  <c:v>P</c:v>
                </c:pt>
                <c:pt idx="8">
                  <c:v>T</c:v>
                </c:pt>
                <c:pt idx="9">
                  <c:v>J</c:v>
                </c:pt>
                <c:pt idx="10">
                  <c:v>K</c:v>
                </c:pt>
                <c:pt idx="11">
                  <c:v>P</c:v>
                </c:pt>
                <c:pt idx="12">
                  <c:v>N</c:v>
                </c:pt>
                <c:pt idx="13">
                  <c:v>Q</c:v>
                </c:pt>
              </c:strCache>
            </c:strRef>
          </c:cat>
          <c:val>
            <c:numRef>
              <c:f>Лист1!$B$62:$O$62</c:f>
              <c:numCache>
                <c:formatCode>General</c:formatCode>
                <c:ptCount val="14"/>
                <c:pt idx="0">
                  <c:v>10</c:v>
                </c:pt>
                <c:pt idx="1">
                  <c:v>15</c:v>
                </c:pt>
                <c:pt idx="2">
                  <c:v>19</c:v>
                </c:pt>
                <c:pt idx="3">
                  <c:v>24</c:v>
                </c:pt>
                <c:pt idx="4">
                  <c:v>15</c:v>
                </c:pt>
                <c:pt idx="5">
                  <c:v>43</c:v>
                </c:pt>
                <c:pt idx="6">
                  <c:v>38</c:v>
                </c:pt>
                <c:pt idx="7">
                  <c:v>36</c:v>
                </c:pt>
                <c:pt idx="8">
                  <c:v>39</c:v>
                </c:pt>
                <c:pt idx="9">
                  <c:v>68</c:v>
                </c:pt>
                <c:pt idx="10">
                  <c:v>72</c:v>
                </c:pt>
                <c:pt idx="11">
                  <c:v>41</c:v>
                </c:pt>
                <c:pt idx="12">
                  <c:v>34</c:v>
                </c:pt>
                <c:pt idx="13">
                  <c:v>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4948904"/>
        <c:axId val="634948512"/>
      </c:barChart>
      <c:catAx>
        <c:axId val="634948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spc="50" baseline="0">
                <a:solidFill>
                  <a:srgbClr val="C00000"/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634948512"/>
        <c:crosses val="autoZero"/>
        <c:auto val="1"/>
        <c:lblAlgn val="ctr"/>
        <c:lblOffset val="100"/>
        <c:noMultiLvlLbl val="0"/>
      </c:catAx>
      <c:valAx>
        <c:axId val="63494851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634948904"/>
        <c:crosses val="autoZero"/>
        <c:crossBetween val="between"/>
        <c:majorUnit val="5"/>
      </c:valAx>
      <c:spPr>
        <a:solidFill>
          <a:srgbClr val="DEEBF7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246440453984645E-2"/>
          <c:y val="4.4220844148629951E-2"/>
          <c:w val="0.92493600038742951"/>
          <c:h val="0.666746557670390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 w="57150">
              <a:noFill/>
            </a:ln>
            <a:effectLst/>
          </c:spPr>
          <c:invertIfNegative val="0"/>
          <c:cat>
            <c:strRef>
              <c:f>Лист1!$C$69:$C$101</c:f>
              <c:strCache>
                <c:ptCount val="33"/>
                <c:pt idx="0">
                  <c:v>палиноморфы</c:v>
                </c:pt>
                <c:pt idx="1">
                  <c:v>фораминиферы</c:v>
                </c:pt>
                <c:pt idx="2">
                  <c:v>млекопит./мамонты</c:v>
                </c:pt>
                <c:pt idx="3">
                  <c:v>тетраподы/рептилии</c:v>
                </c:pt>
                <c:pt idx="4">
                  <c:v>макрофлора</c:v>
                </c:pt>
                <c:pt idx="5">
                  <c:v>остракоды/ракообр.</c:v>
                </c:pt>
                <c:pt idx="6">
                  <c:v>конодонты</c:v>
                </c:pt>
                <c:pt idx="7">
                  <c:v>аммониты</c:v>
                </c:pt>
                <c:pt idx="8">
                  <c:v>брахиоподы</c:v>
                </c:pt>
                <c:pt idx="9">
                  <c:v>двустворки</c:v>
                </c:pt>
                <c:pt idx="10">
                  <c:v>диатомеи</c:v>
                </c:pt>
                <c:pt idx="11">
                  <c:v>проблематика</c:v>
                </c:pt>
                <c:pt idx="12">
                  <c:v>кораллы</c:v>
                </c:pt>
                <c:pt idx="13">
                  <c:v>радиолярии</c:v>
                </c:pt>
                <c:pt idx="14">
                  <c:v>трилобиты</c:v>
                </c:pt>
                <c:pt idx="15">
                  <c:v>энтомофауна</c:v>
                </c:pt>
                <c:pt idx="16">
                  <c:v>рыбы</c:v>
                </c:pt>
                <c:pt idx="17">
                  <c:v>изгокожие</c:v>
                </c:pt>
                <c:pt idx="18">
                  <c:v>строматолиты, микрофитолиты</c:v>
                </c:pt>
                <c:pt idx="19">
                  <c:v>акритархи</c:v>
                </c:pt>
                <c:pt idx="20">
                  <c:v>граптолиты</c:v>
                </c:pt>
                <c:pt idx="21">
                  <c:v>мшанки</c:v>
                </c:pt>
                <c:pt idx="22">
                  <c:v>наннофоссилии</c:v>
                </c:pt>
                <c:pt idx="23">
                  <c:v>бескелетная фауна</c:v>
                </c:pt>
                <c:pt idx="24">
                  <c:v>гастроподы</c:v>
                </c:pt>
                <c:pt idx="25">
                  <c:v>ихнофауна</c:v>
                </c:pt>
                <c:pt idx="26">
                  <c:v>белемниты</c:v>
                </c:pt>
                <c:pt idx="27">
                  <c:v>хитинозои</c:v>
                </c:pt>
                <c:pt idx="28">
                  <c:v>бактериии</c:v>
                </c:pt>
                <c:pt idx="29">
                  <c:v>диноцисты</c:v>
                </c:pt>
                <c:pt idx="30">
                  <c:v>ортоцератиты</c:v>
                </c:pt>
                <c:pt idx="31">
                  <c:v>губки</c:v>
                </c:pt>
                <c:pt idx="32">
                  <c:v>археоциаты</c:v>
                </c:pt>
              </c:strCache>
            </c:strRef>
          </c:cat>
          <c:val>
            <c:numRef>
              <c:f>Лист1!$B$69:$B$101</c:f>
              <c:numCache>
                <c:formatCode>General</c:formatCode>
                <c:ptCount val="33"/>
                <c:pt idx="0">
                  <c:v>33</c:v>
                </c:pt>
                <c:pt idx="1">
                  <c:v>31</c:v>
                </c:pt>
                <c:pt idx="2">
                  <c:v>26</c:v>
                </c:pt>
                <c:pt idx="3">
                  <c:v>24</c:v>
                </c:pt>
                <c:pt idx="4">
                  <c:v>23</c:v>
                </c:pt>
                <c:pt idx="5">
                  <c:v>19</c:v>
                </c:pt>
                <c:pt idx="6">
                  <c:v>18</c:v>
                </c:pt>
                <c:pt idx="7">
                  <c:v>17</c:v>
                </c:pt>
                <c:pt idx="8">
                  <c:v>16</c:v>
                </c:pt>
                <c:pt idx="9">
                  <c:v>12</c:v>
                </c:pt>
                <c:pt idx="10">
                  <c:v>11</c:v>
                </c:pt>
                <c:pt idx="11">
                  <c:v>9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7</c:v>
                </c:pt>
                <c:pt idx="16">
                  <c:v>6</c:v>
                </c:pt>
                <c:pt idx="17">
                  <c:v>5</c:v>
                </c:pt>
                <c:pt idx="18">
                  <c:v>4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27"/>
        <c:axId val="275353256"/>
        <c:axId val="273071792"/>
      </c:barChart>
      <c:catAx>
        <c:axId val="27535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273071792"/>
        <c:crosses val="autoZero"/>
        <c:auto val="1"/>
        <c:lblAlgn val="ctr"/>
        <c:lblOffset val="100"/>
        <c:noMultiLvlLbl val="0"/>
      </c:catAx>
      <c:valAx>
        <c:axId val="27307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27535325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7A6A1-140E-4053-A62A-AFDAF6E6ECEB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6B8C0-8F1E-47A8-9B24-9AB8E2F12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88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10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94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11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38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12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508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13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515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14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2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15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97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16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07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17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77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18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881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19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82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2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376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20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97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3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26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4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1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5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78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6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60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7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921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8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23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08EDB670-C6AB-471A-A7D8-55EB47EBE994}" type="slidenum">
              <a:rPr lang="ru-RU" sz="1200" b="0" i="0">
                <a:latin typeface="Calibri"/>
                <a:ea typeface="+mn-ea"/>
                <a:cs typeface="+mn-cs"/>
              </a:rPr>
              <a:t>9</a:t>
            </a:fld>
            <a:endParaRPr lang="ru-RU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9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4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2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7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2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9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5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1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0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9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CDE7C-CCB6-471C-9199-918A3330795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7462E-C2AD-4C62-8C8B-6FC60C644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5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0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chart" Target="../charts/chart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9.bin"/><Relationship Id="rId9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chart" Target="../charts/chart5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jpe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eg"/><Relationship Id="rId11" Type="http://schemas.openxmlformats.org/officeDocument/2006/relationships/image" Target="../media/image9.emf"/><Relationship Id="rId5" Type="http://schemas.openxmlformats.org/officeDocument/2006/relationships/image" Target="../media/image5.jpeg"/><Relationship Id="rId15" Type="http://schemas.openxmlformats.org/officeDocument/2006/relationships/image" Target="../media/image13.jpeg"/><Relationship Id="rId10" Type="http://schemas.openxmlformats.org/officeDocument/2006/relationships/image" Target="../media/image2.wmf"/><Relationship Id="rId4" Type="http://schemas.openxmlformats.org/officeDocument/2006/relationships/image" Target="../media/image4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7424" y="5390866"/>
            <a:ext cx="9263000" cy="12687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99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7024" y="1253287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Серийные легенды как базовая информационная основа Госгеолкарты-1000/3 и -200/2: состояние, проблемы и перспективы развития 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1"/>
            <a:ext cx="9263000" cy="11247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07701" y="5805264"/>
            <a:ext cx="480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Толмачева Т.Ю., Шишкин М.А. Коссовая О.Л., Гогин И.Я., Евдокимова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И.О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805566"/>
              </p:ext>
            </p:extLst>
          </p:nvPr>
        </p:nvGraphicFramePr>
        <p:xfrm>
          <a:off x="59500" y="3548760"/>
          <a:ext cx="9144000" cy="2241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9" name="Image" r:id="rId4" imgW="2880360" imgH="1636560" progId="Photoshop.Image.16">
                  <p:embed/>
                </p:oleObj>
              </mc:Choice>
              <mc:Fallback>
                <p:oleObj name="Image" r:id="rId4" imgW="2880360" imgH="16365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00" y="3548760"/>
                        <a:ext cx="9144000" cy="2241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886577"/>
              </p:ext>
            </p:extLst>
          </p:nvPr>
        </p:nvGraphicFramePr>
        <p:xfrm>
          <a:off x="59500" y="44330"/>
          <a:ext cx="3511166" cy="720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0" name="Image" r:id="rId6" imgW="3779280" imgH="731520" progId="Photoshop.Image.16">
                  <p:embed/>
                </p:oleObj>
              </mc:Choice>
              <mc:Fallback>
                <p:oleObj name="Image" r:id="rId6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500" y="44330"/>
                        <a:ext cx="3511166" cy="720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500" y="3548760"/>
            <a:ext cx="9155793" cy="2241331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69268" y="40509"/>
            <a:ext cx="864096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3" y="160408"/>
            <a:ext cx="4069743" cy="23811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7571" y="2744561"/>
            <a:ext cx="9198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году из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серийных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-200/2 составлено и утверждено НРС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Роснедра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составлено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Дополнений по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415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листам ГК-200/2.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6956" y="10589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НРС отсутствуют серийные легенды ГК-200/2: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1" name="Image" r:id="rId5" imgW="3779280" imgH="731520" progId="Photoshop.Image.16">
                  <p:embed/>
                </p:oleObj>
              </mc:Choice>
              <mc:Fallback>
                <p:oleObj name="Image" r:id="rId5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06956" y="697847"/>
            <a:ext cx="30963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Ново-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Земельская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Островов земли Франца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Иосифа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Островная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Октябрьская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Игарско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-Норильская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Хатангская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Туруханско-Бахтинская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Маймеча-Котуйская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Путоранская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846025"/>
              </p:ext>
            </p:extLst>
          </p:nvPr>
        </p:nvGraphicFramePr>
        <p:xfrm>
          <a:off x="474483" y="3535716"/>
          <a:ext cx="8069886" cy="2743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71800" y="6279610"/>
            <a:ext cx="288032" cy="1193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652120" y="6249208"/>
            <a:ext cx="288032" cy="119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26744" y="6238045"/>
            <a:ext cx="2247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-составление и актуализация легенды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8043" y="6220165"/>
            <a:ext cx="15937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-составление Дополнений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3528" y="116633"/>
            <a:ext cx="864096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85292" y="3523421"/>
            <a:ext cx="82626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Программно-технологический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 «Легенда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Арсеньев Б.П.,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Карпузова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Н.У., Московский филиал ВСЕГЕИ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_ Разработка специального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программного обеспечения для технологической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построения и актуализации серийных легенд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ГК-1000/3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2011 по настоящее время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748" y="647870"/>
            <a:ext cx="820891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Информационно-аналитическая система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«Унифицированные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серийные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Государственных геологических карт 200/1000 РФ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(Бурский А.З., Кулешова Л.В., ВСЕГЕИ)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Выполнение серийных легенд ГК 1000/3 и 200/2 в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ArcView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 возможностью выборки и сопоставления материалов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по 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ru-RU" sz="16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36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4516" y="191760"/>
            <a:ext cx="7108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Информационно-технологическое представление серийных легенд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292" y="2163307"/>
            <a:ext cx="8208912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система «Серийные легенды»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Брехов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Г.В, Снежко В.В.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ВСЕГЕИ)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Занесение серийных легенд в БД макета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Национальной геолого-картографической системы (НГКИС)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2009 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2014, 2019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764" y="499454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Оптимальное решение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выбору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технологической базы, позволяющей не только хранение и систематизацию геологической информации, но и ее оперативную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актуализацию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сих пор не выработано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хотя каждое из направлений дало свои положительные результаты.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504" y="98748"/>
            <a:ext cx="8640960" cy="613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65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13" y="116633"/>
            <a:ext cx="5804432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13" y="3356992"/>
            <a:ext cx="5832648" cy="3338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7504" y="148681"/>
            <a:ext cx="29303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Серийные легенды ГК-1000/3 и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-200/2  и Дополнения к ним размещены на сайте ВСЕГЕИ в разделе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Стратиграфическая основа ГК-200 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ГК-1000.</a:t>
            </a: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 «Серийная легенда»-</a:t>
            </a:r>
            <a:r>
              <a:rPr lang="en-US" sz="1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http://slegends.vsegei.ru</a:t>
            </a:r>
            <a:r>
              <a:rPr lang="en-US" sz="14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5" y="1824034"/>
            <a:ext cx="363406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17807" y="116632"/>
            <a:ext cx="8640960" cy="6282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8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2586" y="332656"/>
            <a:ext cx="831587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и успехи работы по составлению серийных легенд для </a:t>
            </a:r>
            <a:r>
              <a:rPr lang="ru-RU" sz="16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госу</a:t>
            </a:r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-дарственных геологических карты России м-ба 1:1 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000 </a:t>
            </a:r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000  (третье 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поколение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Серийные легенды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выполнили свою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роль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качестве основы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рациональной организации, стандартизации (унификации) содержания и картографического изображения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геологической информации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картах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комплекта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Госгеолкарт-1000/3 и -200/2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(геологическая, полезных ископаемых и закономерностей их размещения, четвертичных образований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 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Tx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68760"/>
            <a:ext cx="806489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20 лет собран огромный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массив единой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стратиграфо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-палеонтологической, петрологической,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минерагенической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информации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строению разнородных геологических структур территории России и ее континентального шельфа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Получены новые научные данные, значительно повысилась геологическая изученность ряда территорий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03817" y="4437112"/>
            <a:ext cx="817186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период актуализации серийных легенд  пришелся этап значительных изменений в Обшей стратиграфической шкале (в пермской системе в 2006 г., в ордовикской – в 2006 и 2012 гг., в четвертичной – 2012). Успешное решение этой проблемы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позволило выработать механизм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внедрения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серийные легенды новой информации,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принципиально меняющей возраст и корреляцию картографируемых подразделений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260648"/>
            <a:ext cx="8640960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540" y="908720"/>
            <a:ext cx="84249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и общие проблемы</a:t>
            </a:r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Оперативное составление серийных легенд в период с 2001 по 2005 гг. без предваряющей работы по анализу геологического районирования территории РФ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(привело к отсутствию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единой системы ранжирования единиц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районирования, несогласованности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выделения элементов районирования для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разным геодинамическим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развитием.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Границы районирования на многих границах серийных легенд и отдельных листов не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совпадают).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Составление и актуализация серийных легенд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узкими профессиональными группами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(как правило, региональными геологами) с недостаточным/ односторонним учетом новых научных данных по территории легенд и без привлечения специалистов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палеонтологов,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петрологов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и др. 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(привело к многочисленными ошибкам в серийных легенд, в том числе, в возрасте картографируемых подразделений, палеонтологической характеристике, характеристике магматических образований).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17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3627" y="199490"/>
            <a:ext cx="8424937" cy="6066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8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7" y="616752"/>
            <a:ext cx="4434381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3627" y="3456292"/>
            <a:ext cx="37731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Несогласование районирования на границах легенды Балтийской, Мезенской,  Центрально-Европейской и Уральской серий листов ГК -1000/3 (для девонского тектонического этапа).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490255"/>
            <a:ext cx="4330951" cy="58054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19180" y="5013176"/>
            <a:ext cx="3506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Несогласование тектонических этапов для Чукотской, Верхояно-Колымской серийных легенд ГК-1000/3 и входящих к них СЛ ГК-200/2.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7742" y="129170"/>
            <a:ext cx="531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Типичные ошибки районирования серийных легенд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0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16632"/>
            <a:ext cx="8640960" cy="6282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88640"/>
            <a:ext cx="842493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и общие проблемы</a:t>
            </a:r>
            <a:endParaRPr lang="ru-RU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Не организована работа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оперативному внесению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 серийные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легенды ГК-1000/3 и -200/2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изменений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Общей стратиграфической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шкалах, а также Дополнений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составленным листам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Госгеолкарт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(исполнители листов сами занимаются этой работой, что ведет к ошибками в определении возраста и корреляции картографируемых подразделений).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Понижение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естественное сокращение количества и снижение общего уровня корпуса главных редакторов серийных легенд (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 к утрате контроля над качеством актуализации серийных легенд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Общее сокращение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-палеонтологов,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петрологов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специалистов по метаморфическим  и магматическим породам, металлогении. Недостаточная активность работы по обновлению региональных стратиграфических схем, в том числе,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связи с недофинансированием этого направления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(ведет к  отсутствию уже подобранной справочной научной информации  по геологическому строению территорий)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0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72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339" y="136401"/>
            <a:ext cx="8640960" cy="6282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482" y="6418742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6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2917" y="26064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Перспективы и направления развития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905" y="1118943"/>
            <a:ext cx="8154652" cy="784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Актуализация  серийных легенд должна продолжаться и носить опережающий характер.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Уже сегодня надо проводить актуализацию серийной легенды/ ее блоков под комплекты листов </a:t>
            </a:r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Госгеокарты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1000/3 и -200/2, которые планируются к работе.</a:t>
            </a:r>
            <a:endParaRPr lang="ru-RU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424533" y="5125180"/>
            <a:ext cx="8154652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Актуализированная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серийная легенда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со всеми информационными материалами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должна быть открыта и доступна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</a:t>
            </a:r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недропользователям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(разработка информационно-технологического  представления). </a:t>
            </a:r>
            <a:endParaRPr lang="ru-RU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424533" y="2074861"/>
            <a:ext cx="81546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Серийная легенда должна быть </a:t>
            </a:r>
            <a:r>
              <a:rPr lang="ru-RU" sz="15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базовой информационной основой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геологических карт. На текущем этапе сокращения и ослабления кадров, сохранение, накопленной многими поколениями геологами информации, должно являться одной из основных задач.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Актуализированная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серийная легенда должна включать полный информационный ресурс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5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стратиграфо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-палеонтологический, петрологический, изотопно-геохронологический, </a:t>
            </a:r>
            <a:r>
              <a:rPr lang="ru-RU" sz="15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минерагенический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библиографический 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др.)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территориям листов. 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493" y="3946269"/>
            <a:ext cx="815465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Серийная легенда должна создаваться на единой схеме структурно- тектонического/ структурно-формационного, районирования для крупных геологических структур, должна быть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полимасштабной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и включать характеристики картируемых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 разных масштабах геологических объектов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23528" y="116633"/>
            <a:ext cx="864096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590357"/>
              </p:ext>
            </p:extLst>
          </p:nvPr>
        </p:nvGraphicFramePr>
        <p:xfrm>
          <a:off x="0" y="6515605"/>
          <a:ext cx="1668863" cy="34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2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515605"/>
                        <a:ext cx="1668863" cy="34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870914"/>
              </p:ext>
            </p:extLst>
          </p:nvPr>
        </p:nvGraphicFramePr>
        <p:xfrm>
          <a:off x="35496" y="347750"/>
          <a:ext cx="6624736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3" name="Image" r:id="rId7" imgW="3779280" imgH="731520" progId="Photoshop.Image.16">
                  <p:embed/>
                </p:oleObj>
              </mc:Choice>
              <mc:Fallback>
                <p:oleObj name="Image" r:id="rId7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60232" y="1895060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активно работающих специалистов  палеонтологов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месту работы, ведомственной принадлежности учреждений и специализации.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5353" y="185516"/>
            <a:ext cx="2194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Список специалистов палеонтологов, которые могут быть на настоящий момент задействованы в региональном геологическом изучении недр, насчитывает 307 человек.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144" y="1077752"/>
            <a:ext cx="43569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кадрового состава активно работающих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палеонтологов</a:t>
            </a:r>
            <a:endParaRPr lang="ru-RU" sz="1600" b="1" dirty="0"/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098773"/>
              </p:ext>
            </p:extLst>
          </p:nvPr>
        </p:nvGraphicFramePr>
        <p:xfrm>
          <a:off x="179512" y="4026935"/>
          <a:ext cx="3817764" cy="2680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519104"/>
              </p:ext>
            </p:extLst>
          </p:nvPr>
        </p:nvGraphicFramePr>
        <p:xfrm>
          <a:off x="4986046" y="4005355"/>
          <a:ext cx="3636404" cy="2515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8322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3528" y="116633"/>
            <a:ext cx="864096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535201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9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795007"/>
              </p:ext>
            </p:extLst>
          </p:nvPr>
        </p:nvGraphicFramePr>
        <p:xfrm>
          <a:off x="1223628" y="936790"/>
          <a:ext cx="684076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 flipV="1">
            <a:off x="2123728" y="3509628"/>
            <a:ext cx="463066" cy="4680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241911" y="3383792"/>
            <a:ext cx="724696" cy="71972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716276" y="3459282"/>
            <a:ext cx="747150" cy="75590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293850" y="3539530"/>
            <a:ext cx="411553" cy="4320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580338" y="3573016"/>
            <a:ext cx="590630" cy="59024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71617" y="325360"/>
            <a:ext cx="6840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активно работающих специалистов  палеонтологов по специализации/ группам палеонтологических остатков.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111" y="4679357"/>
            <a:ext cx="8119274" cy="1477328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Актуализация серийных легенд должна быть реализована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силами специалистов широкого спектра геологических специальностей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включая активное привлечение специалистов из Академии наук, высших учебных заведений. Среди механизмов этого привлечения, может рассматриваться участие Межведомственного стратиграфического комитета в организации координации между учреждениями разных ведомств.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3"/>
            <a:ext cx="864096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9440" y="2442821"/>
            <a:ext cx="80345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Основанные на стратиграфических схемах серийные, опорные легенды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(к ГК-200),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сводные, единые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опорные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геологические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(к ГК-50)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позволяли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рассматривать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территории карт как единое целое, проводить увязку на границах листов, решать вопросы районирования территории.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егенды разрабатывались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группам номенклатурных листов (не менее четырёх)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зонам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геологическим структурам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 организации и производства геологосъемочных работ м-ба 1: 50 000 (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1:25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000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1968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утверждались Научно-редакционным советом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Мингео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СССР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2168" y="1152398"/>
            <a:ext cx="7416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Инструкция по организации и производству геолого-съемочных работ в масштабе 1:50 000 и 1: 20 000 (1955)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Инструкция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организации и производству геолого-съемочных работ в масштабе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1:200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и 1: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(1955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134" y="5229200"/>
            <a:ext cx="8404857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серийных легенд 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относилось к  работам опережающим геолого-съемочные и картосоставительские работы.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440" y="243233"/>
            <a:ext cx="832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Разделение пород по возрасту должно основываться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стратиграфической схеме, единой для крупных геологических регионов.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Стратиграфические схемы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уточнять и детализировать при проведении геологической съемки..»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308052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99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11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590357"/>
              </p:ext>
            </p:extLst>
          </p:nvPr>
        </p:nvGraphicFramePr>
        <p:xfrm>
          <a:off x="0" y="6515605"/>
          <a:ext cx="1668863" cy="34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6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515605"/>
                        <a:ext cx="1668863" cy="34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03648" y="2780928"/>
            <a:ext cx="6598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116633"/>
            <a:ext cx="864096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908720"/>
            <a:ext cx="7992888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утверждено Постановление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коллегии 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Роскомнедра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концепции регионального геологического изучения недр Российской Федерации» 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утверждены «Основные положения концепции по созданию государственной геологической карты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    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м-ба 1 :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000 (Госгеолкарта-1000, третье поколение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)».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г. 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разработаны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принципы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составления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серийных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 и составлена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схема разграфки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России на серии листов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Госгеолкарты-1000/3.</a:t>
            </a: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году утверждена схема районирования территории РФ на серии листов Госгеолкарты-1000/3 и -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200 и  «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 график составления серийных легенд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по Госгеолкарте-1000 нового поколения». </a:t>
            </a: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1998</a:t>
            </a: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  опубликованы «Методические 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рекомендации по составлению серийных легенд Госгеолкарты-200» (СПб, </a:t>
            </a: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ВСЕГЕИ) 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2001</a:t>
            </a: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 выпущены «Основные 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положения по созданию серийных легенд Государственной геологической карты России масштаба 1:1 000 000  (третье поколение) и требования к их содержанию и оформлению» (СПб, </a:t>
            </a: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ВСЕГЕИ</a:t>
            </a:r>
            <a:r>
              <a:rPr lang="ru-RU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2003</a:t>
            </a: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 составлено «Методическое 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пособие по совершенствованию и унификации серийных легенд» (СПб, </a:t>
            </a: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ВСЕГЕИ).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ru-RU" sz="15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2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18669" y="116632"/>
            <a:ext cx="646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«Дорожная карта» серийных легенд - части научно-методической базы </a:t>
            </a:r>
            <a:r>
              <a:rPr lang="ru-RU" b="1" dirty="0" err="1" smtClean="0"/>
              <a:t>Госгеолкарты</a:t>
            </a:r>
            <a:r>
              <a:rPr lang="ru-RU" b="1" dirty="0" smtClean="0"/>
              <a:t> - 1000/3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48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2660" y="132403"/>
            <a:ext cx="864096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4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05101" y="2708920"/>
            <a:ext cx="2583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разграфки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тер-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ритории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Российский Феде-рации  на серии листов ГК-1000/3 и 200/2 (2000).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384703"/>
              </p:ext>
            </p:extLst>
          </p:nvPr>
        </p:nvGraphicFramePr>
        <p:xfrm>
          <a:off x="462027" y="254701"/>
          <a:ext cx="5473707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5" name="Image" r:id="rId6" imgW="5400720" imgH="3693960" progId="Photoshop.Image.16">
                  <p:embed/>
                </p:oleObj>
              </mc:Choice>
              <mc:Fallback>
                <p:oleObj name="Image" r:id="rId6" imgW="5400720" imgH="36939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2027" y="254701"/>
                        <a:ext cx="5473707" cy="374441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263" y="4962771"/>
            <a:ext cx="8775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Обеспечивает унификацию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содержания и стандартизацию картографического изображения геологической информации на картах комплекта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1000/3 и преемственность Госгеолкарт-200/2 и -1000/3.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592" y="4178609"/>
            <a:ext cx="8325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легенд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x-non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един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систем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картографируемых геологических и минерагенических 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подразделений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организованная в соответствии с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структурно-формационн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ым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минерагеническ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районировани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ем 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пределах сери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листов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ГК-1000 и ГК-200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8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2" y="142712"/>
            <a:ext cx="1952207" cy="23907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33" y="148057"/>
            <a:ext cx="2214205" cy="17540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49000"/>
              </a:scheme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42" y="142712"/>
            <a:ext cx="2276875" cy="17552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48000"/>
              </a:scheme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47" y="156687"/>
            <a:ext cx="2222327" cy="17315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4" y="2016655"/>
            <a:ext cx="2550686" cy="10027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51000"/>
              </a:scheme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308052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5" name="Image" r:id="rId9" imgW="3779280" imgH="731520" progId="Photoshop.Image.16">
                  <p:embed/>
                </p:oleObj>
              </mc:Choice>
              <mc:Fallback>
                <p:oleObj name="Image" r:id="rId9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4261" y="3427414"/>
            <a:ext cx="65860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по содержанию и оформлению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серийных легенд к цифровым геологическим картам комплектов ГК-200/2 и ГК-1000/3 (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СПб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ВСЕГЕИ, 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2009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r>
              <a:rPr lang="ru-RU" dirty="0"/>
              <a:t> 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0" y="4197895"/>
            <a:ext cx="3271038" cy="1793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91" y="1963759"/>
            <a:ext cx="2208202" cy="15406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75" y="1959937"/>
            <a:ext cx="1874442" cy="15136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29" y="3645307"/>
            <a:ext cx="1716953" cy="2323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49000"/>
              </a:scheme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68" y="4039696"/>
            <a:ext cx="3153533" cy="19291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52000"/>
              </a:schemeClr>
            </a:outerShdw>
          </a:effectLst>
        </p:spPr>
      </p:pic>
      <p:sp>
        <p:nvSpPr>
          <p:cNvPr id="22" name="Овал 21"/>
          <p:cNvSpPr/>
          <p:nvPr/>
        </p:nvSpPr>
        <p:spPr>
          <a:xfrm>
            <a:off x="4082595" y="4227633"/>
            <a:ext cx="292520" cy="159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216065" y="6030805"/>
            <a:ext cx="710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Сводные схемы корреляции рекомендуется представлять в форме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ГИС,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что позволяет обеспечить связь полей картируемых подразделений с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dbf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-легендой.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0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44894" y="51935"/>
            <a:ext cx="8640960" cy="6347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7" y="204840"/>
            <a:ext cx="2091125" cy="1514900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6" name="Image" r:id="rId5" imgW="3779280" imgH="731520" progId="Photoshop.Image.16">
                  <p:embed/>
                </p:oleObj>
              </mc:Choice>
              <mc:Fallback>
                <p:oleObj name="Image" r:id="rId5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92" y="610136"/>
            <a:ext cx="6955704" cy="4775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9591" y="191369"/>
            <a:ext cx="5080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Этапы составления серийных легенд ГК- 1000/3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49548" y="5508882"/>
            <a:ext cx="216025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349548" y="5768159"/>
            <a:ext cx="216025" cy="6285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349548" y="5946277"/>
            <a:ext cx="216025" cy="14401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49548" y="6243460"/>
            <a:ext cx="144017" cy="12951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657905" y="5363816"/>
            <a:ext cx="1641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-составление СЛ;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5613" y="5879915"/>
            <a:ext cx="172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-актуализация СЛ;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5613" y="5614270"/>
            <a:ext cx="3829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-составление минерагенического блока СЛ;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5613" y="6145559"/>
            <a:ext cx="282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-составление дополнений к СЛ.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568" y="3412497"/>
            <a:ext cx="22601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2001-2005 гг. составление  СЛ и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минерагенических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блоков к ним;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2005-2009 гг. – актуализация СЛ;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2010-2019 гг. – составление дополнений к СЛ.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36296" y="1643877"/>
            <a:ext cx="144015" cy="107328"/>
          </a:xfrm>
          <a:prstGeom prst="rect">
            <a:avLst/>
          </a:prstGeom>
          <a:solidFill>
            <a:srgbClr val="F9E01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854921" y="3566849"/>
            <a:ext cx="216025" cy="10836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8839430" y="2884001"/>
            <a:ext cx="216025" cy="113651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854921" y="3757994"/>
            <a:ext cx="216025" cy="108368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8839430" y="3107730"/>
            <a:ext cx="216025" cy="113651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3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2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020309"/>
              </p:ext>
            </p:extLst>
          </p:nvPr>
        </p:nvGraphicFramePr>
        <p:xfrm>
          <a:off x="164055" y="25637"/>
          <a:ext cx="8851386" cy="68015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293"/>
                <a:gridCol w="1121324"/>
                <a:gridCol w="987057"/>
                <a:gridCol w="1944216"/>
                <a:gridCol w="864096"/>
                <a:gridCol w="1080120"/>
                <a:gridCol w="873935"/>
                <a:gridCol w="1646345"/>
              </a:tblGrid>
              <a:tr h="288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Название серийной легенды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Номенклатура листов легенды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Организация-составитель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Дата утверждения НРС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№ а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Минерагенический блок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Актуализация СЛ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Изменения и дополнения к серийной легенде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424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Северо-</a:t>
                      </a:r>
                      <a:r>
                        <a:rPr lang="ru-RU" sz="800" u="none" strike="noStrike" dirty="0" err="1">
                          <a:effectLst/>
                        </a:rPr>
                        <a:t>Карско</a:t>
                      </a:r>
                      <a:r>
                        <a:rPr lang="ru-RU" sz="800" u="none" strike="noStrike" dirty="0">
                          <a:effectLst/>
                        </a:rPr>
                        <a:t>-Баренцевоморская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U–36 – </a:t>
                      </a:r>
                      <a:r>
                        <a:rPr lang="en-US" sz="600" u="none" strike="noStrike" dirty="0" smtClean="0">
                          <a:effectLst/>
                        </a:rPr>
                        <a:t>U–45;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T–37 </a:t>
                      </a:r>
                      <a:r>
                        <a:rPr lang="en-US" sz="600" u="none" strike="noStrike" dirty="0">
                          <a:effectLst/>
                        </a:rPr>
                        <a:t>– </a:t>
                      </a:r>
                      <a:r>
                        <a:rPr lang="en-US" sz="600" u="none" strike="noStrike" dirty="0" smtClean="0">
                          <a:effectLst/>
                        </a:rPr>
                        <a:t>T–45;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S–36 </a:t>
                      </a:r>
                      <a:r>
                        <a:rPr lang="en-US" sz="600" u="none" strike="noStrike" dirty="0">
                          <a:effectLst/>
                        </a:rPr>
                        <a:t>– </a:t>
                      </a:r>
                      <a:r>
                        <a:rPr lang="en-US" sz="600" u="none" strike="noStrike" dirty="0" smtClean="0">
                          <a:effectLst/>
                        </a:rPr>
                        <a:t>S–40;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R–36 </a:t>
                      </a:r>
                      <a:r>
                        <a:rPr lang="en-US" sz="600" u="none" strike="noStrike" dirty="0">
                          <a:effectLst/>
                        </a:rPr>
                        <a:t>– R </a:t>
                      </a:r>
                      <a:r>
                        <a:rPr lang="en-US" sz="600" u="none" strike="noStrike" dirty="0" smtClean="0">
                          <a:effectLst/>
                        </a:rPr>
                        <a:t>– </a:t>
                      </a:r>
                      <a:r>
                        <a:rPr lang="en-US" sz="600" u="none" strike="noStrike" dirty="0">
                          <a:effectLst/>
                        </a:rPr>
                        <a:t>40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ВНИИОкеангеология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12.03.2003 №9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 - 12.03.2003 №9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30.06.2009,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26.11.2009 №22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U-41-44 (2007); T-41-44 (2005</a:t>
                      </a:r>
                      <a:r>
                        <a:rPr lang="pt-BR" sz="600" u="none" strike="noStrike" dirty="0" smtClean="0">
                          <a:effectLst/>
                        </a:rPr>
                        <a:t>);R-35 </a:t>
                      </a:r>
                      <a:r>
                        <a:rPr lang="pt-BR" sz="600" u="none" strike="noStrike" dirty="0">
                          <a:effectLst/>
                        </a:rPr>
                        <a:t>(36) (2006); R-37-38 (2007</a:t>
                      </a:r>
                      <a:r>
                        <a:rPr lang="pt-BR" sz="600" u="none" strike="noStrike" dirty="0" smtClean="0">
                          <a:effectLst/>
                        </a:rPr>
                        <a:t>);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R-39</a:t>
                      </a:r>
                      <a:r>
                        <a:rPr lang="pt-BR" sz="600" u="none" strike="noStrike" dirty="0">
                          <a:effectLst/>
                        </a:rPr>
                        <a:t>, 40 (2010); Т-45-48 (2013</a:t>
                      </a:r>
                      <a:r>
                        <a:rPr lang="pt-BR" sz="600" u="none" strike="noStrike" dirty="0" smtClean="0">
                          <a:effectLst/>
                        </a:rPr>
                        <a:t>)</a:t>
                      </a:r>
                      <a:r>
                        <a:rPr lang="ru-RU" sz="600" u="none" strike="noStrike" dirty="0" smtClean="0">
                          <a:effectLst/>
                        </a:rPr>
                        <a:t>;</a:t>
                      </a:r>
                      <a:r>
                        <a:rPr lang="pt-BR" sz="600" u="none" strike="noStrike" dirty="0">
                          <a:effectLst/>
                        </a:rPr>
                        <a:t/>
                      </a:r>
                      <a:br>
                        <a:rPr lang="pt-BR" sz="600" u="none" strike="noStrike" dirty="0">
                          <a:effectLst/>
                        </a:rPr>
                      </a:br>
                      <a:r>
                        <a:rPr lang="pt-BR" sz="600" u="none" strike="noStrike" dirty="0">
                          <a:effectLst/>
                        </a:rPr>
                        <a:t>S-(36), 37 (2015</a:t>
                      </a:r>
                      <a:r>
                        <a:rPr lang="pt-BR" sz="600" u="none" strike="noStrike" dirty="0" smtClean="0">
                          <a:effectLst/>
                        </a:rPr>
                        <a:t>) 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194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Южно-Карская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smtClean="0">
                          <a:effectLst/>
                        </a:rPr>
                        <a:t>S-41-S-43;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R-41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ФГУП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«ВНИИОкеангеология»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20.04.2004 №16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минерагенический блок - 20.04.2004 №9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30.09.2008 №23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>
                    <a:solidFill>
                      <a:srgbClr val="FFFF00"/>
                    </a:solidFill>
                  </a:tcPr>
                </a:tc>
              </a:tr>
              <a:tr h="268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Таймырско</a:t>
                      </a:r>
                      <a:r>
                        <a:rPr lang="ru-RU" sz="800" u="none" strike="noStrike" dirty="0">
                          <a:effectLst/>
                        </a:rPr>
                        <a:t>-Североземельская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600" u="none" strike="noStrike" dirty="0">
                          <a:effectLst/>
                        </a:rPr>
                        <a:t>U–46 –</a:t>
                      </a:r>
                      <a:r>
                        <a:rPr lang="pl-PL" sz="600" u="none" strike="noStrike" dirty="0" smtClean="0">
                          <a:effectLst/>
                        </a:rPr>
                        <a:t>U–49;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l-PL" sz="600" u="none" strike="noStrike" dirty="0" smtClean="0">
                          <a:effectLst/>
                        </a:rPr>
                        <a:t>T–46 </a:t>
                      </a:r>
                      <a:r>
                        <a:rPr lang="pl-PL" sz="600" u="none" strike="noStrike" dirty="0">
                          <a:effectLst/>
                        </a:rPr>
                        <a:t>–</a:t>
                      </a:r>
                      <a:r>
                        <a:rPr lang="pl-PL" sz="600" u="none" strike="noStrike" dirty="0" smtClean="0">
                          <a:effectLst/>
                        </a:rPr>
                        <a:t>T–49;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l-PL" sz="600" u="none" strike="noStrike" dirty="0" smtClean="0">
                          <a:effectLst/>
                        </a:rPr>
                        <a:t>S–44 </a:t>
                      </a:r>
                      <a:r>
                        <a:rPr lang="pl-PL" sz="600" u="none" strike="noStrike" dirty="0">
                          <a:effectLst/>
                        </a:rPr>
                        <a:t>– S–49</a:t>
                      </a:r>
                      <a:endParaRPr lang="pl-PL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ФГУП «ВСЕГЕИ»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29.12.2005 №46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минерагенический блок - 29.12.2005 №46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30.12.2008 №55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S-48 (2006); S-48 (2007); S-49 (2007); T-45-48 (2013</a:t>
                      </a:r>
                      <a:r>
                        <a:rPr lang="ru-RU" sz="600" u="none" strike="noStrike" dirty="0" smtClean="0">
                          <a:effectLst/>
                        </a:rPr>
                        <a:t>);S-47 </a:t>
                      </a:r>
                      <a:r>
                        <a:rPr lang="ru-RU" sz="600" u="none" strike="noStrike" dirty="0">
                          <a:effectLst/>
                        </a:rPr>
                        <a:t>от 2015 (+минер. блок</a:t>
                      </a:r>
                      <a:r>
                        <a:rPr lang="ru-RU" sz="600" u="none" strike="noStrike" dirty="0" smtClean="0">
                          <a:effectLst/>
                        </a:rPr>
                        <a:t>); S-46 </a:t>
                      </a:r>
                      <a:r>
                        <a:rPr lang="ru-RU" sz="600" u="none" strike="noStrike" dirty="0">
                          <a:effectLst/>
                        </a:rPr>
                        <a:t>от 2015 (+ минер. блок)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268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Лаптево-Сибироморская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smtClean="0">
                          <a:effectLst/>
                        </a:rPr>
                        <a:t>T-50-T-56;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S-50-S-59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ФГУП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«ВНИИОкеангеология»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16.04.2002 №13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минерагенический блок -16.04.2002 №13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>
                    <a:solidFill>
                      <a:srgbClr val="FFB3A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S-53, 54 (2016); доп. К </a:t>
                      </a:r>
                      <a:r>
                        <a:rPr lang="ru-RU" sz="600" u="none" strike="noStrike" dirty="0" err="1">
                          <a:effectLst/>
                        </a:rPr>
                        <a:t>стартиграфическому</a:t>
                      </a:r>
                      <a:r>
                        <a:rPr lang="ru-RU" sz="600" u="none" strike="noStrike" dirty="0">
                          <a:effectLst/>
                        </a:rPr>
                        <a:t> блоку (2011)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386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Балтийская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Q–35 - </a:t>
                      </a:r>
                      <a:r>
                        <a:rPr lang="en-US" sz="600" u="none" strike="noStrike" dirty="0" smtClean="0">
                          <a:effectLst/>
                        </a:rPr>
                        <a:t>Q–37;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P–35 </a:t>
                      </a:r>
                      <a:r>
                        <a:rPr lang="en-US" sz="600" u="none" strike="noStrike" dirty="0">
                          <a:effectLst/>
                        </a:rPr>
                        <a:t>– P–37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ГГУП «Минерал», СЗГГП «</a:t>
                      </a:r>
                      <a:r>
                        <a:rPr lang="ru-RU" sz="800" u="none" strike="noStrike" dirty="0" err="1">
                          <a:effectLst/>
                        </a:rPr>
                        <a:t>Севзапгеология</a:t>
                      </a:r>
                      <a:r>
                        <a:rPr lang="ru-RU" sz="800" u="none" strike="noStrike" dirty="0">
                          <a:effectLst/>
                        </a:rPr>
                        <a:t>»,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ГП </a:t>
                      </a:r>
                      <a:r>
                        <a:rPr lang="ru-RU" sz="800" u="none" strike="noStrike" dirty="0" smtClean="0">
                          <a:effectLst/>
                        </a:rPr>
                        <a:t>«СПб Комп.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геологич</a:t>
                      </a:r>
                      <a:r>
                        <a:rPr lang="ru-RU" sz="800" u="none" strike="noStrike" dirty="0" smtClean="0">
                          <a:effectLst/>
                        </a:rPr>
                        <a:t>.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Эксп</a:t>
                      </a:r>
                      <a:r>
                        <a:rPr lang="ru-RU" sz="800" u="none" strike="noStrike" dirty="0" smtClean="0">
                          <a:effectLst/>
                        </a:rPr>
                        <a:t>.», </a:t>
                      </a:r>
                      <a:r>
                        <a:rPr lang="ru-RU" sz="800" u="none" strike="noStrike" dirty="0">
                          <a:effectLst/>
                        </a:rPr>
                        <a:t>ФГУП «ВСЕГЕИ»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17.01.2003 №1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минерагеничексий</a:t>
                      </a:r>
                      <a:r>
                        <a:rPr lang="ru-RU" sz="700" u="none" strike="noStrike" dirty="0">
                          <a:effectLst/>
                        </a:rPr>
                        <a:t> блок- 28.12.2004 № 44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28.12.20014 №44 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effectLst/>
                        </a:rPr>
                        <a:t>Q-37 (2005); Р-35, 36 (2015) </a:t>
                      </a:r>
                      <a:endParaRPr lang="ru-RU" sz="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194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Мезенская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Q–38, </a:t>
                      </a:r>
                      <a:r>
                        <a:rPr lang="en-US" sz="600" u="none" strike="noStrike" dirty="0" smtClean="0">
                          <a:effectLst/>
                        </a:rPr>
                        <a:t>Q–39;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P–38</a:t>
                      </a:r>
                      <a:r>
                        <a:rPr lang="en-US" sz="600" u="none" strike="noStrike" dirty="0">
                          <a:effectLst/>
                        </a:rPr>
                        <a:t>, P–39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ФГУНПП «</a:t>
                      </a:r>
                      <a:r>
                        <a:rPr lang="ru-RU" sz="800" u="none" strike="noStrike" dirty="0" err="1">
                          <a:effectLst/>
                        </a:rPr>
                        <a:t>Аэрогеология</a:t>
                      </a:r>
                      <a:r>
                        <a:rPr lang="ru-RU" sz="800" u="none" strike="noStrike" dirty="0">
                          <a:effectLst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24.12.2002 №58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минерагеничексий блок- 24.12.2004 №39-2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23.12.2005 №41-1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20.11.2014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Q-38 (2005)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268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Центрально-Европейская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O–35 – </a:t>
                      </a:r>
                      <a:r>
                        <a:rPr lang="pt-BR" sz="600" u="none" strike="noStrike" dirty="0" smtClean="0">
                          <a:effectLst/>
                        </a:rPr>
                        <a:t>O–39;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N–34;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N–35 </a:t>
                      </a:r>
                      <a:r>
                        <a:rPr lang="pt-BR" sz="600" u="none" strike="noStrike" dirty="0">
                          <a:effectLst/>
                        </a:rPr>
                        <a:t>– </a:t>
                      </a:r>
                      <a:r>
                        <a:rPr lang="pt-BR" sz="600" u="none" strike="noStrike" dirty="0" smtClean="0">
                          <a:effectLst/>
                        </a:rPr>
                        <a:t>N–39;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M–36 </a:t>
                      </a:r>
                      <a:r>
                        <a:rPr lang="pt-BR" sz="600" u="none" strike="noStrike" dirty="0">
                          <a:effectLst/>
                        </a:rPr>
                        <a:t>– M–39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НПЦ «</a:t>
                      </a:r>
                      <a:r>
                        <a:rPr lang="ru-RU" sz="800" u="none" strike="noStrike" dirty="0" err="1">
                          <a:effectLst/>
                        </a:rPr>
                        <a:t>Геоцентр</a:t>
                      </a:r>
                      <a:r>
                        <a:rPr lang="ru-RU" sz="800" u="none" strike="noStrike" dirty="0">
                          <a:effectLst/>
                        </a:rPr>
                        <a:t>-Москва»,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ФГУП ВСЕГЕИ»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13.02.2002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блок- 13.02.2002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30.12.2005 №48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06.11.2014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N-36 (M-36) (2007); M-37 (2005);</a:t>
                      </a:r>
                      <a:br>
                        <a:rPr lang="pt-BR" sz="600" u="none" strike="noStrike" dirty="0">
                          <a:effectLst/>
                        </a:rPr>
                      </a:br>
                      <a:r>
                        <a:rPr lang="pt-BR" sz="600" u="none" strike="noStrike" dirty="0">
                          <a:effectLst/>
                        </a:rPr>
                        <a:t>M-38 (2006); О-35 (2013);  N-38 (2018); N-37 (2015)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321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Уральская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Q–40, </a:t>
                      </a:r>
                      <a:r>
                        <a:rPr lang="pt-BR" sz="600" u="none" strike="noStrike" dirty="0" smtClean="0">
                          <a:effectLst/>
                        </a:rPr>
                        <a:t>Q–41;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P–40</a:t>
                      </a:r>
                      <a:r>
                        <a:rPr lang="pt-BR" sz="600" u="none" strike="noStrike" dirty="0">
                          <a:effectLst/>
                        </a:rPr>
                        <a:t>, P–41;</a:t>
                      </a:r>
                      <a:br>
                        <a:rPr lang="pt-BR" sz="600" u="none" strike="noStrike" dirty="0">
                          <a:effectLst/>
                        </a:rPr>
                      </a:br>
                      <a:r>
                        <a:rPr lang="pt-BR" sz="600" u="none" strike="noStrike" dirty="0">
                          <a:effectLst/>
                        </a:rPr>
                        <a:t>O–40, </a:t>
                      </a:r>
                      <a:r>
                        <a:rPr lang="pt-BR" sz="600" u="none" strike="noStrike" dirty="0" smtClean="0">
                          <a:effectLst/>
                        </a:rPr>
                        <a:t>O–41;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N–40</a:t>
                      </a:r>
                      <a:r>
                        <a:rPr lang="pt-BR" sz="600" u="none" strike="noStrike" dirty="0">
                          <a:effectLst/>
                        </a:rPr>
                        <a:t>, </a:t>
                      </a:r>
                      <a:r>
                        <a:rPr lang="pt-BR" sz="600" u="none" strike="noStrike" dirty="0" smtClean="0">
                          <a:effectLst/>
                        </a:rPr>
                        <a:t>N–41;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M–40</a:t>
                      </a:r>
                      <a:r>
                        <a:rPr lang="pt-BR" sz="600" u="none" strike="noStrike" dirty="0">
                          <a:effectLst/>
                        </a:rPr>
                        <a:t>, M–41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ФГУП «ВСЕГЕИ»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/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03.04.2006 №9</a:t>
                      </a:r>
                      <a:endParaRPr lang="ru-RU" sz="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блок- 03.04.2006 №9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/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26.04.2010 №16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Q-41 (2005); P-40 (2005</a:t>
                      </a:r>
                      <a:r>
                        <a:rPr lang="pt-BR" sz="600" u="none" strike="noStrike" dirty="0" smtClean="0">
                          <a:effectLst/>
                        </a:rPr>
                        <a:t>);P-41 </a:t>
                      </a:r>
                      <a:r>
                        <a:rPr lang="pt-BR" sz="600" u="none" strike="noStrike" dirty="0">
                          <a:effectLst/>
                        </a:rPr>
                        <a:t>(2005); М-40 (41) (2010</a:t>
                      </a:r>
                      <a:r>
                        <a:rPr lang="pt-BR" sz="600" u="none" strike="noStrike" dirty="0" smtClean="0">
                          <a:effectLst/>
                        </a:rPr>
                        <a:t>);N </a:t>
                      </a:r>
                      <a:r>
                        <a:rPr lang="pt-BR" sz="600" u="none" strike="noStrike" dirty="0">
                          <a:effectLst/>
                        </a:rPr>
                        <a:t>-41 (2011); Q-40 (2011</a:t>
                      </a:r>
                      <a:r>
                        <a:rPr lang="pt-BR" sz="600" u="none" strike="noStrike" dirty="0" smtClean="0">
                          <a:effectLst/>
                        </a:rPr>
                        <a:t>);О-40 </a:t>
                      </a:r>
                      <a:r>
                        <a:rPr lang="pt-BR" sz="600" u="none" strike="noStrike" dirty="0">
                          <a:effectLst/>
                        </a:rPr>
                        <a:t>(2015)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321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Западно-Сибирская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R–42 – </a:t>
                      </a:r>
                      <a:r>
                        <a:rPr lang="pt-BR" sz="600" u="none" strike="noStrike" dirty="0" smtClean="0">
                          <a:effectLst/>
                        </a:rPr>
                        <a:t>R–44;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Q–42 </a:t>
                      </a:r>
                      <a:r>
                        <a:rPr lang="pt-BR" sz="600" u="none" strike="noStrike" dirty="0">
                          <a:effectLst/>
                        </a:rPr>
                        <a:t>– </a:t>
                      </a:r>
                      <a:r>
                        <a:rPr lang="pt-BR" sz="600" u="none" strike="noStrike" dirty="0" smtClean="0">
                          <a:effectLst/>
                        </a:rPr>
                        <a:t>Q–44;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P–42 </a:t>
                      </a:r>
                      <a:r>
                        <a:rPr lang="pt-BR" sz="600" u="none" strike="noStrike" dirty="0">
                          <a:effectLst/>
                        </a:rPr>
                        <a:t>– P–45;</a:t>
                      </a:r>
                      <a:br>
                        <a:rPr lang="pt-BR" sz="600" u="none" strike="noStrike" dirty="0">
                          <a:effectLst/>
                        </a:rPr>
                      </a:br>
                      <a:r>
                        <a:rPr lang="pt-BR" sz="600" u="none" strike="noStrike" dirty="0">
                          <a:effectLst/>
                        </a:rPr>
                        <a:t>O–42 – </a:t>
                      </a:r>
                      <a:r>
                        <a:rPr lang="pt-BR" sz="600" u="none" strike="noStrike" dirty="0" smtClean="0">
                          <a:effectLst/>
                        </a:rPr>
                        <a:t>O–45;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N–42</a:t>
                      </a:r>
                      <a:r>
                        <a:rPr lang="pt-BR" sz="600" u="none" strike="noStrike" dirty="0">
                          <a:effectLst/>
                        </a:rPr>
                        <a:t>, N–43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ФГУП «</a:t>
                      </a:r>
                      <a:r>
                        <a:rPr lang="ru-RU" sz="800" u="none" strike="noStrike" dirty="0" err="1">
                          <a:effectLst/>
                        </a:rPr>
                        <a:t>ЗапСибГеоНАЦ</a:t>
                      </a:r>
                      <a:r>
                        <a:rPr lang="ru-RU" sz="800" u="none" strike="noStrike" dirty="0">
                          <a:effectLst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02.12.2005 №33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блок-02.12.2005 №33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17.04.2009 №14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O-42 (2006); O-42, P-43, Q-42 (2009); Q-42 (2014); Q-43 (2014); </a:t>
                      </a:r>
                      <a:br>
                        <a:rPr lang="pt-BR" sz="600" u="none" strike="noStrike" dirty="0">
                          <a:effectLst/>
                        </a:rPr>
                      </a:br>
                      <a:r>
                        <a:rPr lang="pt-BR" sz="600" u="none" strike="noStrike" dirty="0">
                          <a:effectLst/>
                        </a:rPr>
                        <a:t>R-42 (2014); О-43 (2017); N-43 (2018) (+ Q); блок P-Q (2017)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135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Норильская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R–45 – R–47</a:t>
                      </a:r>
                      <a:r>
                        <a:rPr lang="en-US" sz="600" u="none" strike="noStrike" dirty="0" smtClean="0">
                          <a:effectLst/>
                        </a:rPr>
                        <a:t>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 Q–45 </a:t>
                      </a:r>
                      <a:r>
                        <a:rPr lang="en-US" sz="600" u="none" strike="noStrike" dirty="0">
                          <a:effectLst/>
                        </a:rPr>
                        <a:t>–Q–47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ФГУП «ВСЕГЕИ»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29.11.2004 №34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минерагенический блок-29.11.2004 №34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>
                    <a:solidFill>
                      <a:srgbClr val="FFB3A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R-45 (2015); R-47 (2015); Q-47 (2018)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258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Ангаро</a:t>
                      </a:r>
                      <a:r>
                        <a:rPr lang="ru-RU" sz="800" u="none" strike="noStrike" dirty="0">
                          <a:effectLst/>
                        </a:rPr>
                        <a:t>-Енисейская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P–46 – </a:t>
                      </a:r>
                      <a:r>
                        <a:rPr lang="pt-BR" sz="600" u="none" strike="noStrike" dirty="0" smtClean="0">
                          <a:effectLst/>
                        </a:rPr>
                        <a:t>P–49;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O–46 </a:t>
                      </a:r>
                      <a:r>
                        <a:rPr lang="pt-BR" sz="600" u="none" strike="noStrike" dirty="0">
                          <a:effectLst/>
                        </a:rPr>
                        <a:t>–O–48;</a:t>
                      </a:r>
                      <a:br>
                        <a:rPr lang="pt-BR" sz="600" u="none" strike="noStrike" dirty="0">
                          <a:effectLst/>
                        </a:rPr>
                      </a:br>
                      <a:r>
                        <a:rPr lang="pt-BR" sz="600" u="none" strike="noStrike" dirty="0">
                          <a:effectLst/>
                        </a:rPr>
                        <a:t>N–47, N–48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ФГУГП «</a:t>
                      </a:r>
                      <a:r>
                        <a:rPr lang="ru-RU" sz="800" u="none" strike="noStrike" dirty="0" err="1">
                          <a:effectLst/>
                        </a:rPr>
                        <a:t>Красноярскгеолсъемка</a:t>
                      </a:r>
                      <a:r>
                        <a:rPr lang="ru-RU" sz="800" u="none" strike="noStrike" dirty="0">
                          <a:effectLst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03.12.2002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блок-03.12.2002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29.06.2006 №24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17.04.2009 №13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>
                          <a:effectLst/>
                        </a:rPr>
                        <a:t>P-46 (2005); O-46 (2005); N-48 (2006); O-48 (2010); O-47 (2010); N-47 (2011); Р-47 (2014)</a:t>
                      </a:r>
                      <a:endParaRPr lang="pt-B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258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Алтае-Саянская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M–44 – </a:t>
                      </a:r>
                      <a:r>
                        <a:rPr lang="en-US" sz="600" u="none" strike="noStrike" dirty="0" smtClean="0">
                          <a:effectLst/>
                        </a:rPr>
                        <a:t>M–47;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N–44 </a:t>
                      </a:r>
                      <a:r>
                        <a:rPr lang="en-US" sz="600" u="none" strike="noStrike" dirty="0">
                          <a:effectLst/>
                        </a:rPr>
                        <a:t>– N–46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ФГУГП «</a:t>
                      </a:r>
                      <a:r>
                        <a:rPr lang="ru-RU" sz="800" u="none" strike="noStrike" dirty="0" err="1">
                          <a:effectLst/>
                        </a:rPr>
                        <a:t>Запсибгеолсъемка</a:t>
                      </a:r>
                      <a:r>
                        <a:rPr lang="ru-RU" sz="800" u="none" strike="noStrike" dirty="0">
                          <a:effectLst/>
                        </a:rPr>
                        <a:t>»,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ФГУП «ВСЕГЕИ»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27.01.2005 №1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минерагенический блок-27.01.2005 №1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10.04.2006 №14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25.12.2009 №53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N-45 (2005); N-46 (2006); M-45 (2006); M-46 (2006); М-44 (2014); </a:t>
                      </a:r>
                      <a:r>
                        <a:rPr lang="pt-BR" sz="600" u="none" strike="noStrike" dirty="0" smtClean="0">
                          <a:effectLst/>
                        </a:rPr>
                        <a:t>N-44 </a:t>
                      </a:r>
                      <a:r>
                        <a:rPr lang="pt-BR" sz="600" u="none" strike="noStrike" dirty="0">
                          <a:effectLst/>
                        </a:rPr>
                        <a:t>(2014)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268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Анабаро-Вилюйская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R–48 –</a:t>
                      </a:r>
                      <a:r>
                        <a:rPr lang="pt-BR" sz="600" u="none" strike="noStrike" dirty="0" smtClean="0">
                          <a:effectLst/>
                        </a:rPr>
                        <a:t>R–51;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Q–48 </a:t>
                      </a:r>
                      <a:r>
                        <a:rPr lang="pt-BR" sz="600" u="none" strike="noStrike" dirty="0">
                          <a:effectLst/>
                        </a:rPr>
                        <a:t>–Q–51;</a:t>
                      </a:r>
                      <a:br>
                        <a:rPr lang="pt-BR" sz="600" u="none" strike="noStrike" dirty="0">
                          <a:effectLst/>
                        </a:rPr>
                      </a:br>
                      <a:r>
                        <a:rPr lang="pt-BR" sz="600" u="none" strike="noStrike" dirty="0">
                          <a:effectLst/>
                        </a:rPr>
                        <a:t>P–50 – P–52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ФГУП «ВСЕГЕИ»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24.12.2009, №52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блок-24.12.2009, №52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2009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>
                          <a:effectLst/>
                        </a:rPr>
                        <a:t>R-51 (2012); R-49 (2016); R-48 (2014)</a:t>
                      </a:r>
                      <a:br>
                        <a:rPr lang="pt-BR" sz="600" u="none" strike="noStrike">
                          <a:effectLst/>
                        </a:rPr>
                      </a:br>
                      <a:endParaRPr lang="pt-B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308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Алдано</a:t>
                      </a:r>
                      <a:r>
                        <a:rPr lang="ru-RU" sz="800" u="none" strike="noStrike" dirty="0">
                          <a:effectLst/>
                        </a:rPr>
                        <a:t>-Забайкальская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O–49 – </a:t>
                      </a:r>
                      <a:r>
                        <a:rPr lang="pt-BR" sz="600" u="none" strike="noStrike" dirty="0" smtClean="0">
                          <a:effectLst/>
                        </a:rPr>
                        <a:t>O–52;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M–48 </a:t>
                      </a:r>
                      <a:r>
                        <a:rPr lang="pt-BR" sz="600" u="none" strike="noStrike" dirty="0">
                          <a:effectLst/>
                        </a:rPr>
                        <a:t>– </a:t>
                      </a:r>
                      <a:r>
                        <a:rPr lang="pt-BR" sz="600" u="none" strike="noStrike" dirty="0" smtClean="0">
                          <a:effectLst/>
                        </a:rPr>
                        <a:t>M–50;N–49</a:t>
                      </a:r>
                      <a:r>
                        <a:rPr lang="pt-BR" sz="600" u="none" strike="noStrike" dirty="0">
                          <a:effectLst/>
                        </a:rPr>
                        <a:t>, N–50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ФГУП «ВостСибНИИГГиМС»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07.04.2005 №5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05.04.2006 №11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блок- 07.04.2005 №5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10.04.2006 №14;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03.12.2009 №44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O-50 (2007); N-49 (2007); N-50 (2006); M-48 (2006); M-49 (2006</a:t>
                      </a:r>
                      <a:r>
                        <a:rPr lang="pt-BR" sz="600" u="none" strike="noStrike" dirty="0" smtClean="0">
                          <a:effectLst/>
                        </a:rPr>
                        <a:t>);M-50 </a:t>
                      </a:r>
                      <a:r>
                        <a:rPr lang="pt-BR" sz="600" u="none" strike="noStrike" dirty="0">
                          <a:effectLst/>
                        </a:rPr>
                        <a:t>(2006); O-49 (2010); O-51 (2010); O-52 (2015</a:t>
                      </a:r>
                      <a:r>
                        <a:rPr lang="pt-BR" sz="600" u="none" strike="noStrike" dirty="0" smtClean="0">
                          <a:effectLst/>
                        </a:rPr>
                        <a:t>)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4267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Верхояно-Колымская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R–52 – </a:t>
                      </a:r>
                      <a:r>
                        <a:rPr lang="pt-BR" sz="600" u="none" strike="noStrike" dirty="0" smtClean="0">
                          <a:effectLst/>
                        </a:rPr>
                        <a:t>R–57;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Q–52 </a:t>
                      </a:r>
                      <a:r>
                        <a:rPr lang="pt-BR" sz="600" u="none" strike="noStrike" dirty="0">
                          <a:effectLst/>
                        </a:rPr>
                        <a:t>– </a:t>
                      </a:r>
                      <a:r>
                        <a:rPr lang="pt-BR" sz="600" u="none" strike="noStrike" dirty="0" smtClean="0">
                          <a:effectLst/>
                        </a:rPr>
                        <a:t>Q–57;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P–53 </a:t>
                      </a:r>
                      <a:r>
                        <a:rPr lang="pt-BR" sz="600" u="none" strike="noStrike" dirty="0">
                          <a:effectLst/>
                        </a:rPr>
                        <a:t>– P–57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ГУП «Якутская </a:t>
                      </a:r>
                      <a:r>
                        <a:rPr lang="ru-RU" sz="800" u="none" strike="noStrike" dirty="0" smtClean="0">
                          <a:effectLst/>
                        </a:rPr>
                        <a:t>ПСЭ»;ФГУНПП </a:t>
                      </a:r>
                      <a:r>
                        <a:rPr lang="ru-RU" sz="800" u="none" strike="noStrike" dirty="0">
                          <a:effectLst/>
                        </a:rPr>
                        <a:t>«</a:t>
                      </a:r>
                      <a:r>
                        <a:rPr lang="ru-RU" sz="800" u="none" strike="noStrike" dirty="0" err="1">
                          <a:effectLst/>
                        </a:rPr>
                        <a:t>Аэрогеология</a:t>
                      </a:r>
                      <a:r>
                        <a:rPr lang="ru-RU" sz="800" u="none" strike="noStrike" dirty="0" smtClean="0">
                          <a:effectLst/>
                        </a:rPr>
                        <a:t>»; ФГУП </a:t>
                      </a:r>
                      <a:r>
                        <a:rPr lang="ru-RU" sz="800" u="none" strike="noStrike" dirty="0">
                          <a:effectLst/>
                        </a:rPr>
                        <a:t>«</a:t>
                      </a:r>
                      <a:r>
                        <a:rPr lang="ru-RU" sz="800" u="none" strike="noStrike" dirty="0" err="1">
                          <a:effectLst/>
                        </a:rPr>
                        <a:t>Магадангеология</a:t>
                      </a:r>
                      <a:r>
                        <a:rPr lang="ru-RU" sz="800" u="none" strike="noStrike" dirty="0">
                          <a:effectLst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02.12.2002 №50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блок--02.12.2002 №50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>
                    <a:solidFill>
                      <a:srgbClr val="FFB3A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P-55, P-56, P-57, Q-57-В, Г ( 2002-2003); Q-52 (2006); P-56 (2007); R-52 (2015); Р-55 (2016); Q-53 (2016); R-53 (2018</a:t>
                      </a:r>
                      <a:r>
                        <a:rPr lang="pt-BR" sz="600" u="none" strike="noStrike" dirty="0" smtClean="0">
                          <a:effectLst/>
                        </a:rPr>
                        <a:t>)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321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Дальневосточная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O–53, </a:t>
                      </a:r>
                      <a:r>
                        <a:rPr lang="pt-BR" sz="600" u="none" strike="noStrike" dirty="0" smtClean="0">
                          <a:effectLst/>
                        </a:rPr>
                        <a:t>O–54;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N–51 </a:t>
                      </a:r>
                      <a:r>
                        <a:rPr lang="pt-BR" sz="600" u="none" strike="noStrike" dirty="0">
                          <a:effectLst/>
                        </a:rPr>
                        <a:t>– </a:t>
                      </a:r>
                      <a:r>
                        <a:rPr lang="pt-BR" sz="600" u="none" strike="noStrike" dirty="0" smtClean="0">
                          <a:effectLst/>
                        </a:rPr>
                        <a:t>N–54;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M–52 </a:t>
                      </a:r>
                      <a:r>
                        <a:rPr lang="pt-BR" sz="600" u="none" strike="noStrike" dirty="0">
                          <a:effectLst/>
                        </a:rPr>
                        <a:t>– </a:t>
                      </a:r>
                      <a:r>
                        <a:rPr lang="pt-BR" sz="600" u="none" strike="noStrike" dirty="0" smtClean="0">
                          <a:effectLst/>
                        </a:rPr>
                        <a:t>M–54;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K–52</a:t>
                      </a:r>
                      <a:r>
                        <a:rPr lang="pt-BR" sz="600" u="none" strike="noStrike" dirty="0">
                          <a:effectLst/>
                        </a:rPr>
                        <a:t>, K–53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ФГУГГП «Хабаровскгеология»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11.10.2002 №39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блок-11.10.2002 №39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16.10.2009 №32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N-51 (2006); N-52 (2005); N-53 (2005); M-53 (2006); L-52-53, K-52-53 (2007); O-53 (2010); N-54 (2015);</a:t>
                      </a:r>
                      <a:br>
                        <a:rPr lang="pt-BR" sz="600" u="none" strike="noStrike" dirty="0">
                          <a:effectLst/>
                        </a:rPr>
                      </a:b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194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Охотоморская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O–55, </a:t>
                      </a:r>
                      <a:r>
                        <a:rPr lang="pt-BR" sz="600" u="none" strike="noStrike" dirty="0" smtClean="0">
                          <a:effectLst/>
                        </a:rPr>
                        <a:t>O–56;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N–55</a:t>
                      </a:r>
                      <a:r>
                        <a:rPr lang="pt-BR" sz="600" u="none" strike="noStrike" dirty="0">
                          <a:effectLst/>
                        </a:rPr>
                        <a:t>, </a:t>
                      </a:r>
                      <a:r>
                        <a:rPr lang="pt-BR" sz="600" u="none" strike="noStrike" dirty="0" smtClean="0">
                          <a:effectLst/>
                        </a:rPr>
                        <a:t>N–56;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M–55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ВНИИОкеангеология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17.04.2002 №14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блок-17.04.2002 №14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>
                    <a:solidFill>
                      <a:srgbClr val="FFB3A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Дополнения к легенде (2014)</a:t>
                      </a:r>
                      <a:endParaRPr lang="ru-RU" sz="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194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Чукотская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R–58 –</a:t>
                      </a:r>
                      <a:r>
                        <a:rPr lang="en-US" sz="600" u="none" strike="noStrike" dirty="0" smtClean="0">
                          <a:effectLst/>
                        </a:rPr>
                        <a:t>R–2;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Q–58 </a:t>
                      </a:r>
                      <a:r>
                        <a:rPr lang="en-US" sz="600" u="none" strike="noStrike" dirty="0">
                          <a:effectLst/>
                        </a:rPr>
                        <a:t>– Q–2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ФГУП «Аэрогеология»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25.12.2002 №59/1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блок-25.12.2002 №59/1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20.07.2003 №25-2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R-1-2 (2007); Q-59 (2009); Q-60 (2013); доп. к акватории (2014); Q-60 (2015)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385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Корякско</a:t>
                      </a:r>
                      <a:r>
                        <a:rPr lang="ru-RU" sz="800" u="none" strike="noStrike" dirty="0">
                          <a:effectLst/>
                        </a:rPr>
                        <a:t>-Курильская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P–58 –</a:t>
                      </a:r>
                      <a:r>
                        <a:rPr lang="pt-BR" sz="600" u="none" strike="noStrike" dirty="0" smtClean="0">
                          <a:effectLst/>
                        </a:rPr>
                        <a:t>P–1;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O–57 </a:t>
                      </a:r>
                      <a:r>
                        <a:rPr lang="pt-BR" sz="600" u="none" strike="noStrike" dirty="0">
                          <a:effectLst/>
                        </a:rPr>
                        <a:t>– </a:t>
                      </a:r>
                      <a:r>
                        <a:rPr lang="pt-BR" sz="600" u="none" strike="noStrike" dirty="0" smtClean="0">
                          <a:effectLst/>
                        </a:rPr>
                        <a:t>O–59;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N–57 </a:t>
                      </a:r>
                      <a:r>
                        <a:rPr lang="pt-BR" sz="600" u="none" strike="noStrike" dirty="0">
                          <a:effectLst/>
                        </a:rPr>
                        <a:t>– N–59</a:t>
                      </a:r>
                      <a:r>
                        <a:rPr lang="pt-BR" sz="600" u="none" strike="noStrike" dirty="0" smtClean="0">
                          <a:effectLst/>
                        </a:rPr>
                        <a:t>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M–56</a:t>
                      </a:r>
                      <a:r>
                        <a:rPr lang="pt-BR" sz="600" u="none" strike="noStrike" dirty="0">
                          <a:effectLst/>
                        </a:rPr>
                        <a:t>, </a:t>
                      </a:r>
                      <a:r>
                        <a:rPr lang="pt-BR" sz="600" u="none" strike="noStrike" dirty="0" smtClean="0">
                          <a:effectLst/>
                        </a:rPr>
                        <a:t>М–57;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L–55</a:t>
                      </a:r>
                      <a:r>
                        <a:rPr lang="pt-BR" sz="600" u="none" strike="noStrike" dirty="0">
                          <a:effectLst/>
                        </a:rPr>
                        <a:t>, </a:t>
                      </a:r>
                      <a:r>
                        <a:rPr lang="pt-BR" sz="600" u="none" strike="noStrike" dirty="0" smtClean="0">
                          <a:effectLst/>
                        </a:rPr>
                        <a:t>L–56,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t-BR" sz="600" u="none" strike="noStrike" dirty="0" smtClean="0">
                          <a:effectLst/>
                        </a:rPr>
                        <a:t>K–55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ФГУГП «Камчатская поисково-съемочная экспедиция»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21.05.2002 №25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блок-10.12.2007 №37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10.12.2007 №37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effectLst/>
                        </a:rPr>
                        <a:t>N-57 (2006); N-57, 58 (2007, 2012); P-58 (2015); P-59 (2016)</a:t>
                      </a:r>
                      <a:endParaRPr lang="pt-B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276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Скифская (Южно-Европейская)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L–37 – </a:t>
                      </a:r>
                      <a:r>
                        <a:rPr lang="en-US" sz="600" u="none" strike="noStrike" dirty="0" smtClean="0">
                          <a:effectLst/>
                        </a:rPr>
                        <a:t>L–39;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en-US" sz="600" u="none" strike="noStrike" dirty="0" smtClean="0">
                          <a:effectLst/>
                        </a:rPr>
                        <a:t>K–37 </a:t>
                      </a:r>
                      <a:r>
                        <a:rPr lang="en-US" sz="600" u="none" strike="noStrike" dirty="0">
                          <a:effectLst/>
                        </a:rPr>
                        <a:t>– K–39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ФГУП «</a:t>
                      </a:r>
                      <a:r>
                        <a:rPr lang="ru-RU" sz="800" u="none" strike="noStrike" dirty="0" err="1">
                          <a:effectLst/>
                        </a:rPr>
                        <a:t>Кавказгеолсъемка</a:t>
                      </a:r>
                      <a:r>
                        <a:rPr lang="ru-RU" sz="800" u="none" strike="noStrike" dirty="0">
                          <a:effectLst/>
                        </a:rPr>
                        <a:t>»,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ФГУП «</a:t>
                      </a:r>
                      <a:r>
                        <a:rPr lang="ru-RU" sz="800" u="none" strike="noStrike" dirty="0" err="1">
                          <a:effectLst/>
                        </a:rPr>
                        <a:t>Южморгеология</a:t>
                      </a:r>
                      <a:r>
                        <a:rPr lang="ru-RU" sz="800" u="none" strike="noStrike" dirty="0">
                          <a:effectLst/>
                        </a:rPr>
                        <a:t>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smtClean="0">
                          <a:effectLst/>
                        </a:rPr>
                        <a:t>2001 20.07.2003 </a:t>
                      </a:r>
                      <a:r>
                        <a:rPr lang="ru-RU" sz="800" u="none" strike="noStrike" dirty="0">
                          <a:effectLst/>
                        </a:rPr>
                        <a:t>№25-2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>
                          <a:effectLst/>
                        </a:rPr>
                        <a:t>минерагенический</a:t>
                      </a:r>
                      <a:r>
                        <a:rPr lang="ru-RU" sz="700" u="none" strike="noStrike" dirty="0">
                          <a:effectLst/>
                        </a:rPr>
                        <a:t> блок20.07.2003 №25-2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 smtClean="0">
                          <a:effectLst/>
                        </a:rPr>
                        <a:t>Минер.блок</a:t>
                      </a:r>
                      <a:r>
                        <a:rPr lang="ru-RU" sz="800" u="none" strike="noStrike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>
                          <a:effectLst/>
                        </a:rPr>
                        <a:t>(</a:t>
                      </a:r>
                      <a:r>
                        <a:rPr lang="ru-RU" sz="800" u="none" strike="noStrike" dirty="0" smtClean="0">
                          <a:effectLst/>
                        </a:rPr>
                        <a:t>2003); Актуализация </a:t>
                      </a:r>
                      <a:r>
                        <a:rPr lang="ru-RU" sz="800" u="none" strike="noStrike" dirty="0">
                          <a:effectLst/>
                        </a:rPr>
                        <a:t>(2012-2013)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>
                    <a:solidFill>
                      <a:srgbClr val="FFB3A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L-38 (2006)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</a:tr>
              <a:tr h="385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Океанская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 dirty="0" smtClean="0">
                          <a:effectLst/>
                        </a:rPr>
                        <a:t>U-49-52;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l-PL" sz="600" u="none" strike="noStrike" dirty="0" smtClean="0">
                          <a:effectLst/>
                        </a:rPr>
                        <a:t>U-53-56;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l-PL" sz="600" u="none" strike="noStrike" dirty="0" smtClean="0">
                          <a:effectLst/>
                        </a:rPr>
                        <a:t>U-57-60;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l-PL" sz="600" u="none" strike="noStrike" dirty="0" smtClean="0">
                          <a:effectLst/>
                        </a:rPr>
                        <a:t>U-1,2;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l-PL" sz="600" u="none" strike="noStrike" dirty="0" smtClean="0">
                          <a:effectLst/>
                        </a:rPr>
                        <a:t>Т-57-60;</a:t>
                      </a:r>
                      <a:r>
                        <a:rPr lang="ru-RU" sz="600" u="none" strike="noStrike" dirty="0" smtClean="0">
                          <a:effectLst/>
                        </a:rPr>
                        <a:t> </a:t>
                      </a:r>
                      <a:r>
                        <a:rPr lang="pl-PL" sz="600" u="none" strike="noStrike" dirty="0" smtClean="0">
                          <a:effectLst/>
                        </a:rPr>
                        <a:t>Т-1,2</a:t>
                      </a:r>
                      <a:endParaRPr lang="pl-PL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ФГУП «ВНИИОкеангеология»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11.11.2011 №27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2018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0" marR="2290" marT="229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0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865955"/>
              </p:ext>
            </p:extLst>
          </p:nvPr>
        </p:nvGraphicFramePr>
        <p:xfrm>
          <a:off x="251520" y="476672"/>
          <a:ext cx="8712968" cy="6003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  <a:gridCol w="435968"/>
                <a:gridCol w="7035629"/>
                <a:gridCol w="521291"/>
              </a:tblGrid>
              <a:tr h="5092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smtClean="0">
                          <a:effectLst/>
                        </a:rPr>
                        <a:t>СЛ </a:t>
                      </a:r>
                      <a:r>
                        <a:rPr lang="ru-RU" sz="1000" b="1" u="none" strike="noStrike" dirty="0">
                          <a:effectLst/>
                        </a:rPr>
                        <a:t>1:200 000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smtClean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дополнения к легенде </a:t>
                      </a:r>
                      <a:endParaRPr lang="ru-RU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26967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Калининградская 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1999, 1994 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75787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Кольская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2005, 1994 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 Q-36-XI, XII (2017) 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87876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Карельская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1998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P-36-XVIII (2014);  P-37-X (2016); Q-35-XXX, Q-36-XXV, XXVI (2017); P-36-XXIV, XIX (2005);Q-36-XXVII, XX VIII (2009); P-36-XVIII (2015);  P-36-XII (2013);  Q-35-XXX, Q-36-XXV, XXVI (2015)                                                                                                                               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40916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Ильменская  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O-36-XXVI (2015) 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8872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Онежская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1999</a:t>
                      </a:r>
                      <a:endParaRPr lang="ru-RU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600" u="none" strike="noStrike" dirty="0">
                          <a:effectLst/>
                        </a:rPr>
                        <a:t>P-37-XXV (2001); P-37-XXIV (2002); P-38-XIX (2002); P-38-XX (2002); Q-37-XXIII (2008); XXIV (2008); Q-37-XIX (2008); XXX (2008) </a:t>
                      </a:r>
                      <a:endParaRPr lang="fr-FR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fr-FR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69278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Московская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1997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>
                          <a:effectLst/>
                        </a:rPr>
                        <a:t>O-37-XXXIX, XXX (2001); O-37-XIII (2001)</a:t>
                      </a:r>
                      <a:endParaRPr lang="pt-BR" sz="600" b="0" i="0" u="none" strike="noStrike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0" i="0" u="none" strike="noStrike" dirty="0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8440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Воронежская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1999, 2005 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2004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63699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Донецкая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M-37-XXXVI (2002)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176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Скифская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1994-1996, 2004, </a:t>
                      </a:r>
                      <a:r>
                        <a:rPr lang="ru-RU" sz="600" u="none" strike="noStrike" dirty="0" smtClean="0">
                          <a:effectLst/>
                        </a:rPr>
                        <a:t>2009</a:t>
                      </a:r>
                      <a:endParaRPr lang="ru-RU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 dirty="0">
                          <a:effectLst/>
                        </a:rPr>
                        <a:t>L-38-XXVII, XXVIII (2011); L-38-VIII (2011); L-38-XXIX (2012); L-38-VII (2013); L-38-III, IX (2014); L-38-XXXIII (2015); L-37-XXIX (2016); L-38-XXXIII (2017</a:t>
                      </a:r>
                      <a:r>
                        <a:rPr lang="en-US" sz="600" u="none" strike="noStrike" dirty="0" smtClean="0">
                          <a:effectLst/>
                        </a:rPr>
                        <a:t>)     </a:t>
                      </a:r>
                      <a:endParaRPr lang="en-US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79631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Кавказкая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1998, 2009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n-NO" sz="600" u="none" strike="noStrike" dirty="0">
                          <a:effectLst/>
                        </a:rPr>
                        <a:t>1998; K-38-II (2001); L-37-XXXIII (2001); K-38-I, VII (2005</a:t>
                      </a:r>
                      <a:r>
                        <a:rPr lang="nn-NO" sz="600" u="none" strike="noStrike" dirty="0" smtClean="0">
                          <a:effectLst/>
                        </a:rPr>
                        <a:t>)</a:t>
                      </a:r>
                      <a:endParaRPr lang="nn-NO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nn-NO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35708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Тиманская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P-39-VI (2004)</a:t>
                      </a:r>
                      <a:endParaRPr lang="en-US" sz="600" b="0" i="0" u="none" strike="noStrike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35708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Мезенская/1999 г.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n-NO" sz="600" u="none" strike="noStrike">
                          <a:effectLst/>
                        </a:rPr>
                        <a:t>P-37-XXIV, P-38-XIX, P-38-XX (2002); P-39-I (2004)</a:t>
                      </a:r>
                      <a:endParaRPr lang="nn-NO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nn-NO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35336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Средневолжская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1999, </a:t>
                      </a:r>
                      <a:r>
                        <a:rPr lang="ru-RU" sz="600" u="none" strike="noStrike" dirty="0" smtClean="0">
                          <a:effectLst/>
                        </a:rPr>
                        <a:t>2005</a:t>
                      </a:r>
                      <a:endParaRPr lang="ru-RU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 dirty="0">
                          <a:effectLst/>
                        </a:rPr>
                        <a:t>N-38-VIII (2008); N-38-XXVI (2014)</a:t>
                      </a:r>
                      <a:endParaRPr lang="en-US" sz="6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45007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Нижневолжская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1998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L-38-XII (2017) 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5173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Печорская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36049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Ново-Земельская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2002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39521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Вайгачско-Пайхойская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2000, 2009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 dirty="0">
                          <a:effectLst/>
                        </a:rPr>
                        <a:t>R-41-XXVIII, R-41-XXIX (2012); </a:t>
                      </a:r>
                      <a:r>
                        <a:rPr lang="pt-BR" sz="600" u="none" strike="noStrike" dirty="0" smtClean="0">
                          <a:effectLst/>
                        </a:rPr>
                        <a:t>R-41-XX</a:t>
                      </a:r>
                      <a:r>
                        <a:rPr lang="pt-BR" sz="600" u="none" strike="noStrike" dirty="0">
                          <a:effectLst/>
                        </a:rPr>
                        <a:t>, XXI, XXXI (2015)</a:t>
                      </a:r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74392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Полярно-Уральская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1999, 2009                                                                                                                                       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>
                          <a:effectLst/>
                        </a:rPr>
                        <a:t>Q-41-XVI, XVII, XXI, XXII, XXXV, XXXVI (2009); Q-41-XVIII (2010); Q-42-VII,VIII (2013); R-42-XXV, XXVI (2014); P-40-VI (2015)</a:t>
                      </a:r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79042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Северо-Уральская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2000, 2009                                                              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P-40-IV, X (2011); P-40-IV, V, X, XI (2013);  Q-40-XXXVI, Q-41-XXXI (2013); P-40-XVIII (2014); P-40-VI (2015); P-40-XII (2016) 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5765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Пермская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2000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>
                          <a:effectLst/>
                        </a:rPr>
                        <a:t>O-40-I, O-40-II (2000); O-40-XIX, XXV, XVII (2004); Р-40-XXIX (2004); O-40-XI (2016)</a:t>
                      </a:r>
                      <a:endParaRPr lang="pt-BR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8034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Среднеуральская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1998, 2005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>
                          <a:effectLst/>
                        </a:rPr>
                        <a:t>O-41-XIX (2001); </a:t>
                      </a:r>
                      <a:br>
                        <a:rPr lang="pt-BR" sz="600" u="none" strike="noStrike">
                          <a:effectLst/>
                        </a:rPr>
                      </a:br>
                      <a:r>
                        <a:rPr lang="pt-BR" sz="600" u="none" strike="noStrike">
                          <a:effectLst/>
                        </a:rPr>
                        <a:t> P-40-XXXVI (2006); О-40-VI (2009); O-41-XXVI (2014); P-40-XXX (2014); O-41-XX (2018); P-40-XXIV (2018) </a:t>
                      </a:r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152226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Южно-Уральская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1999, 2008</a:t>
                      </a:r>
                      <a:br>
                        <a:rPr lang="ru-RU" sz="600" u="none" strike="noStrike">
                          <a:effectLst/>
                        </a:rPr>
                      </a:b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 dirty="0">
                          <a:effectLst/>
                        </a:rPr>
                        <a:t>M-40-XII, XVIII (2001); N-41-XIX (2001); N-40-XVIII (2004); N-40-XII, N-41-XXV, VII (2004); N-40-XII, XVIII (2005); N-40-XXII, XXIII (2006); N-40-XXVIII, XXXVI (2008); N-41-I, XXXI, XXXII (2008); N-40-XVII (2008); M-41-II, VIII, VII (2008); М-40-I, II,VII, VIII (2009); N-41-XX, XXVI, XXXXI, XXVII (2009); N-40-XVI (2014); N-41-XIV, XIII (2014); M-40-V (2015) </a:t>
                      </a:r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107528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Южно-Уральская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 dirty="0">
                          <a:effectLst/>
                        </a:rPr>
                        <a:t>M-40-IX, X, XI (2012); N-41-II (2012); N-41-XIV (2014; N-41-XIII (2014); N-40-VI (2014); M-40-V (2015); N-41-XIV (2016</a:t>
                      </a:r>
                      <a:r>
                        <a:rPr lang="pt-BR" sz="600" u="none" strike="noStrike" dirty="0" smtClean="0">
                          <a:effectLst/>
                        </a:rPr>
                        <a:t>)</a:t>
                      </a:r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6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Зауральская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1998, 2002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 dirty="0">
                          <a:effectLst/>
                        </a:rPr>
                        <a:t>N-41-XV (XXI) (2018)</a:t>
                      </a:r>
                      <a:endParaRPr lang="en-US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125112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Западно-Сибирская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7557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Тюменско-Салехардская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8068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Обская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2000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>
                          <a:effectLst/>
                        </a:rPr>
                        <a:t>O-45-XXVI (2007); Q-41-XXVII, XXVIII, XXXIII, XXXIV (2014)</a:t>
                      </a:r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8893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Омско-Кулундинская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1998, </a:t>
                      </a:r>
                      <a:r>
                        <a:rPr lang="ru-RU" sz="600" u="none" strike="noStrike" dirty="0" smtClean="0">
                          <a:effectLst/>
                        </a:rPr>
                        <a:t>2004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 dirty="0">
                          <a:effectLst/>
                        </a:rPr>
                        <a:t>(2004); N-42-XVIII (2009); N-43-XIX, XX, XXI (2009</a:t>
                      </a:r>
                      <a:r>
                        <a:rPr lang="pt-BR" sz="600" u="none" strike="noStrike" dirty="0" smtClean="0">
                          <a:effectLst/>
                        </a:rPr>
                        <a:t>)</a:t>
                      </a:r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7662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Кузбасская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>
                          <a:effectLst/>
                        </a:rPr>
                        <a:t>N-45-XXIX (2001); N-45-XIII (2005); N-45-X (2006); N-45-XI (2013); N-45-V (2013); N-45-XXVIII (2017); N-45-XXI (2018)</a:t>
                      </a:r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6695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Алтайская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1999, 2007 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M-44-IX, XI, XII (2008); M-45-XIII (2008); M-44-III, IV (2011); </a:t>
                      </a:r>
                      <a:r>
                        <a:rPr lang="ru-RU" sz="600" u="none" strike="noStrike">
                          <a:effectLst/>
                        </a:rPr>
                        <a:t>М-44-</a:t>
                      </a:r>
                      <a:r>
                        <a:rPr lang="en-US" sz="600" u="none" strike="noStrike">
                          <a:effectLst/>
                        </a:rPr>
                        <a:t>VI (2015); M-45-XIV (2015)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О-вов Земля Фр. Иосифа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Островная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Октябрьская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858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Таймырская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1997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 dirty="0">
                          <a:effectLst/>
                        </a:rPr>
                        <a:t>S-45-XXIII, XXIV (1999); S-46-XIX, XX (1999); S-47-IX-XII (2001); S-47-V, VI (2001); S-45-XXI, XXII (2006); S-44-XXI-XXII; XXIII-XXIV; XXVII-XXVIII; XXIX-XXX (2011); S-45-XIX-XX; XXV-XXVI (2011); S-48-I, II (2017) </a:t>
                      </a:r>
                      <a:endParaRPr lang="en-US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4395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Хатангская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56166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Игарско-Норильская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2003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Q-45-V,VI (2015)</a:t>
                      </a:r>
                      <a:endParaRPr lang="en-US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Туруханско-Бахтинская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4023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Маймеча-Котуйская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1995</a:t>
                      </a:r>
                      <a:endParaRPr lang="ru-RU" sz="600" b="1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 dirty="0">
                          <a:effectLst/>
                        </a:rPr>
                        <a:t>R-46-XVII, XVII, R-47-XIII, XIV (2001)</a:t>
                      </a:r>
                      <a:endParaRPr lang="pt-BR" sz="600" b="0" i="0" u="none" strike="noStrike" dirty="0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0" i="0" u="none" strike="noStrike" dirty="0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4801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Путоранская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2003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4510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Енисейская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>
                          <a:effectLst/>
                        </a:rPr>
                        <a:t>O-46-XXVIII, III (2003); Р-46-XXXII, P-46-XXXIII (2008); P-46-XXV (2012); O-46-XVII (2016)</a:t>
                      </a:r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Тунгусская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1998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О-47-</a:t>
                      </a:r>
                      <a:r>
                        <a:rPr lang="en-US" sz="600" u="none" strike="noStrike">
                          <a:effectLst/>
                        </a:rPr>
                        <a:t>IV (2012)                                              </a:t>
                      </a:r>
                      <a:endParaRPr lang="en-US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6295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Минусин</a:t>
                      </a:r>
                      <a:r>
                        <a:rPr lang="en-US" sz="600" u="none" strike="noStrike">
                          <a:effectLst/>
                        </a:rPr>
                        <a:t>c</a:t>
                      </a:r>
                      <a:r>
                        <a:rPr lang="ru-RU" sz="600" u="none" strike="noStrike">
                          <a:effectLst/>
                        </a:rPr>
                        <a:t>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1997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 dirty="0">
                          <a:effectLst/>
                        </a:rPr>
                        <a:t>O-36-XXXII, XXXIII (1999); N-46-IX (2001); N-46-XVI (2007); N-46-III (2010); N-45-XXIV (2012); N-46-XIX (2017) </a:t>
                      </a:r>
                      <a:r>
                        <a:rPr lang="pt-BR" sz="600" u="none" strike="noStrike" dirty="0" smtClean="0">
                          <a:effectLst/>
                        </a:rPr>
                        <a:t>                                             </a:t>
                      </a:r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3617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Западно-Саянская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1997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600" u="none" strike="noStrike" dirty="0">
                          <a:effectLst/>
                        </a:rPr>
                        <a:t>N-46-XXX (2001); N-46-XXVI (2016); N-46-XXXIV (2016); N-46-XXXV (2016)</a:t>
                      </a:r>
                      <a:endParaRPr lang="pt-BR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Чунская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8302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Восточно-Саянская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N-47-XIX (2001); N-47-IX (2003)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6312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 err="1">
                          <a:effectLst/>
                        </a:rPr>
                        <a:t>Верхнеенисейская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 smtClean="0">
                          <a:effectLst/>
                        </a:rPr>
                        <a:t>2001</a:t>
                      </a:r>
                      <a:endParaRPr lang="ru-RU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 dirty="0">
                          <a:effectLst/>
                        </a:rPr>
                        <a:t>M-46-V (2018) </a:t>
                      </a:r>
                      <a:endParaRPr lang="en-US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Ангарская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Прибайкальская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Селенгинская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1999, 2001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(2001); M-48-IV (2006)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Оленёкская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2000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Анабарская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2003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Мархинская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2003</a:t>
                      </a:r>
                      <a:endParaRPr lang="ru-RU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Верхневилюйская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2000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u="none" strike="noStrike">
                          <a:effectLst/>
                        </a:rPr>
                        <a:t>Q-49-XXI, XXII (2005)</a:t>
                      </a:r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Бодайбинская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2009</a:t>
                      </a:r>
                      <a:endParaRPr lang="ru-RU" sz="6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  <a:tr h="10007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 err="1">
                          <a:effectLst/>
                        </a:rPr>
                        <a:t>Муйская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1997, 1999, 2001 </a:t>
                      </a:r>
                      <a:endParaRPr lang="ru-RU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</a:rPr>
                        <a:t>(1999); О-49-</a:t>
                      </a:r>
                      <a:r>
                        <a:rPr lang="en-US" sz="600" u="none" strike="noStrike" dirty="0">
                          <a:effectLst/>
                        </a:rPr>
                        <a:t>XXXIV, XXXV (2010</a:t>
                      </a:r>
                      <a:r>
                        <a:rPr lang="en-US" sz="600" u="none" strike="noStrike" dirty="0" smtClean="0">
                          <a:effectLst/>
                        </a:rPr>
                        <a:t>)</a:t>
                      </a:r>
                      <a:endParaRPr lang="en-US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6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5" marR="465" marT="46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7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6398973"/>
            <a:ext cx="9108504" cy="4590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0887"/>
              </p:ext>
            </p:extLst>
          </p:nvPr>
        </p:nvGraphicFramePr>
        <p:xfrm>
          <a:off x="0" y="6398973"/>
          <a:ext cx="2237338" cy="45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5" name="Image" r:id="rId4" imgW="3779280" imgH="731520" progId="Photoshop.Image.16">
                  <p:embed/>
                </p:oleObj>
              </mc:Choice>
              <mc:Fallback>
                <p:oleObj name="Image" r:id="rId4" imgW="3779280" imgH="7315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398973"/>
                        <a:ext cx="2237338" cy="45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102048"/>
              </p:ext>
            </p:extLst>
          </p:nvPr>
        </p:nvGraphicFramePr>
        <p:xfrm>
          <a:off x="179512" y="116632"/>
          <a:ext cx="8784974" cy="6373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976"/>
                <a:gridCol w="987152"/>
                <a:gridCol w="576064"/>
                <a:gridCol w="6408712"/>
                <a:gridCol w="648070"/>
              </a:tblGrid>
              <a:tr h="82583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50</a:t>
                      </a:r>
                      <a:endParaRPr lang="ru-RU" sz="75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Баргузинско-Витимская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>
                          <a:effectLst/>
                        </a:rPr>
                        <a:t>(2011?); N-49-XXVIII (2016); N-49-XXXIV (2018)</a:t>
                      </a:r>
                      <a:endParaRPr lang="pt-BR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9903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51</a:t>
                      </a:r>
                      <a:endParaRPr lang="ru-RU" sz="75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Даурская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1998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>
                          <a:effectLst/>
                        </a:rPr>
                        <a:t>N-49-XXXVI (1999); M-49-XXIII, VI, XVIII, XXIV (2001); M-49-XI, XII (2016); M-50-II, VIII (2017) </a:t>
                      </a:r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9024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52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Уджинская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2002</a:t>
                      </a:r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 </a:t>
                      </a:r>
                      <a:endParaRPr lang="ru-RU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163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53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Суханская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4871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54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Нижнеленская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2000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2299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55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Нижневилюйская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2001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>
                          <a:effectLst/>
                        </a:rPr>
                        <a:t>Q-51-VII, VIII (2008) </a:t>
                      </a:r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81998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56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Амгинская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9664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57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Алданская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2000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>
                          <a:effectLst/>
                        </a:rPr>
                        <a:t>(2003); O-51-XXIII, XXIV (2008)</a:t>
                      </a:r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163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58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Удоканская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1998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 dirty="0">
                          <a:effectLst/>
                        </a:rPr>
                        <a:t>O-50-XXXV (1999); O-50-XXXIII (2008)</a:t>
                      </a:r>
                      <a:endParaRPr lang="en-US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88977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59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Олёкминская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1998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>
                          <a:effectLst/>
                        </a:rPr>
                        <a:t>N-50-XXIX (2001); N-50-X (2008); N-50-XXXII, XXXIII (2014)</a:t>
                      </a:r>
                      <a:endParaRPr lang="pt-BR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49784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60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Приаргунская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1998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>
                          <a:effectLst/>
                        </a:rPr>
                        <a:t>N-50-XXXIV, XVII (2001)</a:t>
                      </a:r>
                      <a:endParaRPr lang="en-US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82583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61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Становая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1999, 2009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>
                          <a:effectLst/>
                        </a:rPr>
                        <a:t>N-52-XIII, XIV (2008); N-51-XVII (2009); N-52-VII (2019) </a:t>
                      </a:r>
                      <a:endParaRPr lang="pt-BR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13137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62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Зейская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1998, 2002 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>
                          <a:effectLst/>
                        </a:rPr>
                        <a:t> N-52-XXVII (2015)</a:t>
                      </a:r>
                      <a:endParaRPr lang="en-US" sz="750" b="0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6985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63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Верхоянская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1999, 2006 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>
                          <a:effectLst/>
                        </a:rPr>
                        <a:t>Q-54-XXXV, XXXVI (2001); O-41-XIX (2001); Q-53-XIX, XX, III, IV (2002); Q-53-XIX, XX (2005); O-52-XVII, XVIII (2007); Q-52-XXI, XXII (2008); Q-52-XV, XVI (2009)</a:t>
                      </a:r>
                      <a:endParaRPr lang="pt-BR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4567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64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Нижнеамгинская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2713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65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Учуро-Майская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2000, 2003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О-53-</a:t>
                      </a:r>
                      <a:r>
                        <a:rPr lang="en-US" sz="750" u="none" strike="noStrike">
                          <a:effectLst/>
                        </a:rPr>
                        <a:t>XI, XII (2010)</a:t>
                      </a:r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2713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66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Джугджурская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2003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9371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67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Тугурская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2000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>
                          <a:effectLst/>
                        </a:rPr>
                        <a:t>N-53-XXXIV (2003); N-52-XXX, N-53-XXV (2003)</a:t>
                      </a:r>
                      <a:endParaRPr lang="pt-BR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01423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68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Буреинская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1998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М-53-VIII, XIV (1999); Р-55-XV, XII (2008</a:t>
                      </a:r>
                      <a:r>
                        <a:rPr lang="ru-RU" sz="750" u="none" strike="noStrike" dirty="0" smtClean="0">
                          <a:effectLst/>
                        </a:rPr>
                        <a:t>)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14211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69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Ханкайская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1999, 2009 </a:t>
                      </a:r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L-53-XX (2001); К-52-XI, XVII (2009</a:t>
                      </a:r>
                      <a:r>
                        <a:rPr lang="ru-RU" sz="750" u="none" strike="noStrike" dirty="0" smtClean="0">
                          <a:effectLst/>
                        </a:rPr>
                        <a:t>)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3298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70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Новосибирских о-вов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38224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71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Яно-Индигирская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 smtClean="0">
                          <a:effectLst/>
                        </a:rPr>
                        <a:t>2000</a:t>
                      </a:r>
                      <a:endParaRPr lang="ru-RU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 dirty="0">
                          <a:effectLst/>
                        </a:rPr>
                        <a:t>R-54-XXXI, XXXII (2002); R-54-XVII, XXVIII (2010); Q-54-II, Q-54-III (2013); R-54-XXXIII, XXXIV (2013); Q-54-IX (2014); P-55-III, IV (2016)     </a:t>
                      </a:r>
                      <a:r>
                        <a:rPr lang="pt-BR" sz="750" u="none" strike="noStrike" dirty="0" smtClean="0">
                          <a:effectLst/>
                        </a:rPr>
                        <a:t>                        </a:t>
                      </a:r>
                      <a:endParaRPr lang="pt-BR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8800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Юдомская/1996 г. 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1996, 2008 </a:t>
                      </a:r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>
                          <a:effectLst/>
                        </a:rPr>
                        <a:t>P-54-XX (1999); P-54-XX, P-54-XXXVI (1999); P-53-XXXXVI (2000); P-54-XIV, P-54-XIII, P-54-VIII, P-54-XIX, P-53-XXXVI, P-53-XXIV, P-53-XXX, Q-53-XXIX, XXX, Q-53-XXXV, XXXVI </a:t>
                      </a:r>
                      <a:r>
                        <a:rPr lang="ru-RU" sz="750" u="none" strike="noStrike">
                          <a:effectLst/>
                        </a:rPr>
                        <a:t>и др. работ темат и науч. плана. (2008)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9722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73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Охотская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1999, 2003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 dirty="0">
                          <a:effectLst/>
                        </a:rPr>
                        <a:t>P-54-XX, XXVI (1999)</a:t>
                      </a:r>
                      <a:endParaRPr lang="en-US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3298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74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Комсомольская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2000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 M-53-XVI, XVII (2001); М-53-IV (2003)</a:t>
                      </a:r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64427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75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Южно-Сихотэ-Алинская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1998, 2003, </a:t>
                      </a:r>
                      <a:r>
                        <a:rPr lang="ru-RU" sz="750" u="none" strike="noStrike" dirty="0" smtClean="0">
                          <a:effectLst/>
                        </a:rPr>
                        <a:t>2009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 dirty="0">
                          <a:effectLst/>
                        </a:rPr>
                        <a:t>L-53-XXII (2016); L-53-XXVII (2013) </a:t>
                      </a:r>
                      <a:endParaRPr lang="en-US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8970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76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Николаевская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1999, 2009 </a:t>
                      </a:r>
                      <a:endParaRPr lang="ru-RU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 dirty="0">
                          <a:effectLst/>
                        </a:rPr>
                        <a:t>N-54-XXI (2012); N-54-XXXII, N-54-XXXIII, M-54-VII (2013); N-54-XXXII (2013 )</a:t>
                      </a:r>
                      <a:endParaRPr lang="pt-BR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22842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77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Сахалинская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 dirty="0">
                          <a:effectLst/>
                        </a:rPr>
                        <a:t>L-54-X, XI, XII, XVI, XVII, XVIII, XXII, XXIII (2000); N-54-XVII, XXIV, XXIII (2001); N-54-XXIX,  XXX, XXXV, XXXVI (2014); M-54-V, VI, XI, XII, XVII, XVIII, XXIII, XXIV, XXIX, XXX, XXXV, XXXVI, XIX, XXV, XXXI (2014); N-54-XXIX, XXX (2014); L-54-IV, V (2014) </a:t>
                      </a:r>
                      <a:endParaRPr lang="pt-BR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76141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78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Колымская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-2008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86781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79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Нера-Бохапчинская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1999, 2002 </a:t>
                      </a:r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n-NO" sz="750" u="none" strike="noStrike" dirty="0">
                          <a:effectLst/>
                        </a:rPr>
                        <a:t>P-55-XVII (2001); P-55-XXII, XXIII (2002); P-55-XV, XVI (2009</a:t>
                      </a:r>
                      <a:r>
                        <a:rPr lang="nn-NO" sz="750" u="none" strike="noStrike" dirty="0" smtClean="0">
                          <a:effectLst/>
                        </a:rPr>
                        <a:t>)</a:t>
                      </a:r>
                      <a:endParaRPr lang="nn-NO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nn-NO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0196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80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Магаданская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1999, 2002 , 2003 </a:t>
                      </a:r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 dirty="0">
                          <a:effectLst/>
                        </a:rPr>
                        <a:t>P-56-XXXI, XXXII (2001); P-55-XXXII (2001</a:t>
                      </a:r>
                      <a:r>
                        <a:rPr lang="en-US" sz="750" u="none" strike="noStrike" dirty="0" smtClean="0">
                          <a:effectLst/>
                        </a:rPr>
                        <a:t>)</a:t>
                      </a:r>
                      <a:endParaRPr lang="en-US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49353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81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Курильская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 smtClean="0">
                          <a:effectLst/>
                        </a:rPr>
                        <a:t>1997</a:t>
                      </a:r>
                      <a:endParaRPr lang="ru-RU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n-NO" sz="750" u="none" strike="noStrike" dirty="0">
                          <a:effectLst/>
                        </a:rPr>
                        <a:t>L-55-XXII, XXIII, XXVIII,  XXIX, XXXII, XXXIII, XXXIV; K-55-II (2000); K-55-III (II), L-56-XIII, L-56-XIX, L-55-XVIII, XXIV (2006</a:t>
                      </a:r>
                      <a:r>
                        <a:rPr lang="nn-NO" sz="750" u="none" strike="noStrike" dirty="0" smtClean="0">
                          <a:effectLst/>
                        </a:rPr>
                        <a:t>)</a:t>
                      </a:r>
                      <a:endParaRPr lang="nn-NO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nn-NO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9035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82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Анюйско-Чаунская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1998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 dirty="0">
                          <a:effectLst/>
                        </a:rPr>
                        <a:t>Q-59-I, II (1999</a:t>
                      </a:r>
                      <a:r>
                        <a:rPr lang="en-US" sz="750" u="none" strike="noStrike" dirty="0" smtClean="0">
                          <a:effectLst/>
                        </a:rPr>
                        <a:t>)</a:t>
                      </a:r>
                      <a:endParaRPr lang="en-US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77995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83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Олойская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2000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 </a:t>
                      </a:r>
                      <a:endParaRPr lang="ru-RU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62921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84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Омолонская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(2000); (2001)</a:t>
                      </a:r>
                      <a:endParaRPr lang="ru-RU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52375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85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Сугойская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 dirty="0">
                          <a:effectLst/>
                        </a:rPr>
                        <a:t>P-56-XII, XVIII (2001); P-56-IX (2011</a:t>
                      </a:r>
                      <a:r>
                        <a:rPr lang="en-US" sz="750" u="none" strike="noStrike" dirty="0" smtClean="0">
                          <a:effectLst/>
                        </a:rPr>
                        <a:t>)</a:t>
                      </a:r>
                      <a:endParaRPr lang="en-US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9190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86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Анадырская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1999, 2002                                                                                                                                                         </a:t>
                      </a:r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 </a:t>
                      </a:r>
                      <a:endParaRPr lang="ru-RU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0435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87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Гижигинская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>
                          <a:effectLst/>
                        </a:rPr>
                        <a:t> </a:t>
                      </a:r>
                      <a:endParaRPr lang="ru-RU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42728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88 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Западно-Камчатская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1999, 2002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 dirty="0">
                          <a:effectLst/>
                        </a:rPr>
                        <a:t>N-57-I, N-56-VI (2000); O-57-XXIV (2001); O-57-V, VI (2003); N-57-II, III (2007); O-57-XXXIV (2014); О-58-I (2015); О-58-II (2015); P-57-XXXVI, P-58-XXXI (2018)</a:t>
                      </a:r>
                      <a:endParaRPr lang="pt-BR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4567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89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Южно-Камчатская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 dirty="0">
                          <a:effectLst/>
                        </a:rPr>
                        <a:t>N-57-XXI? (1999)</a:t>
                      </a:r>
                      <a:endParaRPr lang="en-US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5695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90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Восточно-Камчатская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1998, 2002 </a:t>
                      </a:r>
                      <a:endParaRPr lang="ru-RU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 dirty="0">
                          <a:effectLst/>
                        </a:rPr>
                        <a:t>N-49-XXXVI (2000); N-57-VI, N-58-I (2000); N-57-XII, XVIII, N-58-VII (2001)</a:t>
                      </a:r>
                      <a:endParaRPr lang="pt-BR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91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Командорская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2884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92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Пыкарваамская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1997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50" u="none" strike="noStrike">
                          <a:effectLst/>
                        </a:rPr>
                        <a:t>Q-60-I-II, Q-60-III-IV (2000) </a:t>
                      </a:r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75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7101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93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Корякская</a:t>
                      </a:r>
                      <a:endParaRPr lang="ru-RU" sz="75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750" u="none" strike="noStrike" dirty="0">
                          <a:effectLst/>
                        </a:rPr>
                        <a:t>P-58-XXIX (2002); Q-60-XIII, XIX (2009);</a:t>
                      </a:r>
                      <a:br>
                        <a:rPr lang="fr-FR" sz="750" u="none" strike="noStrike" dirty="0">
                          <a:effectLst/>
                        </a:rPr>
                      </a:br>
                      <a:r>
                        <a:rPr lang="fr-FR" sz="750" u="none" strike="noStrike" dirty="0">
                          <a:effectLst/>
                        </a:rPr>
                        <a:t>Р-58-XXVII,  P-58-XXVIII (2014); Q-59-XXIX, XXX (2014)</a:t>
                      </a:r>
                      <a:endParaRPr lang="fr-FR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fr-FR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11318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94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Олюторская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1997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 dirty="0" smtClean="0">
                          <a:effectLst/>
                        </a:rPr>
                        <a:t> </a:t>
                      </a:r>
                      <a:r>
                        <a:rPr lang="pt-BR" sz="750" u="none" strike="noStrike" dirty="0">
                          <a:effectLst/>
                        </a:rPr>
                        <a:t>P-58-XXXV, XXXVI, O-58-V (???); P-58-XXXV, O-58-V (2000); P-58-XXIX (2002); P-58-XXXIII, O-58-III, P-58-XXXIV, O-58-IV (2009); P-59-XXVIII (2018)</a:t>
                      </a:r>
                      <a:endParaRPr lang="pt-BR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26503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95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Пенжинская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 smtClean="0">
                          <a:effectLst/>
                        </a:rPr>
                        <a:t>2000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96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Чукотская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1999, 2002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 </a:t>
                      </a:r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750" b="0" i="0" u="none" strike="noStrike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  <a:tr h="9912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>
                          <a:effectLst/>
                        </a:rPr>
                        <a:t>97</a:t>
                      </a:r>
                      <a:endParaRPr lang="ru-RU" sz="75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 err="1">
                          <a:effectLst/>
                        </a:rPr>
                        <a:t>Хангарская</a:t>
                      </a:r>
                      <a:endParaRPr lang="ru-RU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u="none" strike="noStrike" dirty="0" smtClean="0">
                          <a:effectLst/>
                        </a:rPr>
                        <a:t>1998</a:t>
                      </a:r>
                      <a:endParaRPr lang="ru-RU" sz="75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750" u="none" strike="noStrike" dirty="0">
                          <a:effectLst/>
                        </a:rPr>
                        <a:t>N-57-VII, VIII, N-56-XII (1999); N-57-XXVI (2000); N-57-XX, N-57-XXVI (2001); N-57-IX (2009, 2010</a:t>
                      </a:r>
                      <a:r>
                        <a:rPr lang="pt-BR" sz="750" u="none" strike="noStrike" dirty="0" smtClean="0">
                          <a:effectLst/>
                        </a:rPr>
                        <a:t>)</a:t>
                      </a:r>
                      <a:endParaRPr lang="pt-BR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  <a:tc>
                  <a:txBody>
                    <a:bodyPr/>
                    <a:lstStyle/>
                    <a:p>
                      <a:pPr algn="l" fontAlgn="t"/>
                      <a:endParaRPr lang="pt-BR" sz="75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32" marR="732" marT="732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9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931F2DF-A966-48DF-9F49-D906F334EA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3879</Words>
  <Application>Microsoft Office PowerPoint</Application>
  <PresentationFormat>Экран (4:3)</PresentationFormat>
  <Paragraphs>673</Paragraphs>
  <Slides>20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Verdana</vt:lpstr>
      <vt:lpstr>Wingdings</vt:lpstr>
      <vt:lpstr>Тема Office</vt:lpstr>
      <vt:lpstr>Image</vt:lpstr>
      <vt:lpstr>Adobe Photoshop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2017-02-28T10:09:36Z</dcterms:created>
  <dcterms:modified xsi:type="dcterms:W3CDTF">2019-04-23T14:37:32Z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TC020116339991</vt:lpwstr>
  </property>
</Properties>
</file>