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4"/>
  </p:notesMasterIdLst>
  <p:handoutMasterIdLst>
    <p:handoutMasterId r:id="rId35"/>
  </p:handoutMasterIdLst>
  <p:sldIdLst>
    <p:sldId id="260" r:id="rId6"/>
    <p:sldId id="261" r:id="rId7"/>
    <p:sldId id="263" r:id="rId8"/>
    <p:sldId id="268" r:id="rId9"/>
    <p:sldId id="262" r:id="rId10"/>
    <p:sldId id="264" r:id="rId11"/>
    <p:sldId id="266" r:id="rId12"/>
    <p:sldId id="265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3" r:id="rId22"/>
    <p:sldId id="280" r:id="rId23"/>
    <p:sldId id="281" r:id="rId24"/>
    <p:sldId id="291" r:id="rId25"/>
    <p:sldId id="286" r:id="rId26"/>
    <p:sldId id="282" r:id="rId27"/>
    <p:sldId id="287" r:id="rId28"/>
    <p:sldId id="288" r:id="rId29"/>
    <p:sldId id="289" r:id="rId30"/>
    <p:sldId id="290" r:id="rId31"/>
    <p:sldId id="292" r:id="rId32"/>
    <p:sldId id="294" r:id="rId33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1C6"/>
    <a:srgbClr val="9A9CBB"/>
    <a:srgbClr val="232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6053" autoAdjust="0"/>
  </p:normalViewPr>
  <p:slideViewPr>
    <p:cSldViewPr snapToGrid="0">
      <p:cViewPr>
        <p:scale>
          <a:sx n="90" d="100"/>
          <a:sy n="90" d="100"/>
        </p:scale>
        <p:origin x="130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A89E8-4475-4370-BEA2-3104AC3604BF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3FBFC-70E7-4414-95D0-B7B94AA30B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9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dirty="0" smtClean="0"/>
              <a:t>Добрый день уважаемые коллеги!</a:t>
            </a:r>
          </a:p>
          <a:p>
            <a:r>
              <a:rPr lang="ru-RU" sz="1600" dirty="0" smtClean="0"/>
              <a:t>В докладе мы расскажем о состоянии современной шкалы </a:t>
            </a:r>
            <a:r>
              <a:rPr lang="ru-RU" sz="1600" dirty="0" err="1" smtClean="0"/>
              <a:t>квартера</a:t>
            </a:r>
            <a:r>
              <a:rPr lang="ru-RU" sz="1600" dirty="0" smtClean="0"/>
              <a:t>, картографирования четвертичных отложений при </a:t>
            </a:r>
            <a:r>
              <a:rPr lang="ru-RU" sz="1600" dirty="0" err="1" smtClean="0"/>
              <a:t>геологосъемочных</a:t>
            </a:r>
            <a:r>
              <a:rPr lang="ru-RU" sz="1600" dirty="0" smtClean="0"/>
              <a:t> работах и основных проблемах, имеющихся здесь.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05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корреляции горизонтов возникали сложности, связанные не толь-ко с неоднозначным сопоставлением горизонтов между регионами, но и с изменениями формального деления Общей стратиграфической шкалы </a:t>
            </a:r>
            <a:r>
              <a:rPr lang="ru-RU" dirty="0" err="1" smtClean="0"/>
              <a:t>квар-тера</a:t>
            </a:r>
            <a:r>
              <a:rPr lang="ru-RU" dirty="0" smtClean="0"/>
              <a:t> во времени - неоднократно </a:t>
            </a:r>
            <a:r>
              <a:rPr lang="ru-RU" dirty="0" err="1" smtClean="0"/>
              <a:t>упоминавшимся</a:t>
            </a:r>
            <a:r>
              <a:rPr lang="ru-RU" dirty="0" smtClean="0"/>
              <a:t> понижением нижней границы </a:t>
            </a:r>
            <a:r>
              <a:rPr lang="ru-RU" dirty="0" err="1" smtClean="0"/>
              <a:t>квартера</a:t>
            </a:r>
            <a:r>
              <a:rPr lang="ru-RU" dirty="0" smtClean="0"/>
              <a:t>, а так же введением в ОСШ с 2008 г. новых подразделений в ранге ступеней в нижнее и среднее звенья </a:t>
            </a:r>
            <a:r>
              <a:rPr lang="ru-RU" dirty="0" err="1" smtClean="0"/>
              <a:t>неоплейстоцена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7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Учитывая, что в большей части схем понижение нижней границы </a:t>
            </a:r>
            <a:r>
              <a:rPr lang="ru-RU" dirty="0" err="1" smtClean="0"/>
              <a:t>квартера</a:t>
            </a:r>
            <a:r>
              <a:rPr lang="ru-RU" dirty="0" smtClean="0"/>
              <a:t> по понятным причинам не было отражено, в региональных колонках для ряда территорий показаны возможные варианты выделения горизонтов в диапазоне </a:t>
            </a:r>
            <a:r>
              <a:rPr lang="ru-RU" dirty="0" err="1" smtClean="0"/>
              <a:t>гелазия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3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этом слайде приведено Состояние стратиграфической базы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территории России.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Лучше изучены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изучены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регионы, для которых разработаны и приняты МСК достаточно детальные унифицированные схемы.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слайде они заполнены мелкими точками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Европейский  </a:t>
            </a:r>
            <a:r>
              <a:rPr lang="ru-RU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четырьмя </a:t>
            </a:r>
            <a:r>
              <a:rPr lang="ru-RU" sz="12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субрегионами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Урал; Западная Сибирь; Алтае-Саяны; Средняя Сибирь и Таймыр; Прибайкалье и Забайкалье; Северо-Восточный с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Яно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-Колымской низменностью с ее горным обрамлением и горными районами бассейна р. Колымы; Дальне-Восточный с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субрегионами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Сихотэ-Алинь и Юго-Западное Приморье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о.Сахалин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Схемы Северо-Востока Европейского региона  и Северо-Запада Чукотки утверждены в качестве рабочих схем с горизонтами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(небольшие кружечки)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Стратиграфические схемы остальных регионов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(помечены крестиками)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квалифицируются или как корреляционные схемы без горизонтов - Восточная Чукотка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Анадырско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-Корякский регион, Северо-Западное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Приохотье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Камчатка; либо как рабочие схемы без горизонтов - Северный Кавказ, Приамурье.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Кроме того, для значительной территории Северо-Восточного региона, утвержденные МСК региональные стратиграфические схемы четвертичных отложений отсутствуют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на слайде – серый фон.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Региональные схемы составлялись в разные годы, поэтому различаются объемами четвертичной системы.</a:t>
            </a:r>
            <a:r>
              <a:rPr lang="ru-RU" sz="1200" b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Практически все схемы Восточного и одна схема Европейского региона (Северо-Восток) подготовлены в 80-х годах прошлого века с нижней границей четвертичной системы на уровне 0,78 млн. лет и с тех пор не обновлялись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(Розовый фон)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Остальные схемы созданы с нижней границей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уровне 1,8 млн. лет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(зеленоватый фон).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Единственным исключением является схема Центра Европейского региона России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(желтый цвет)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новой нижней границей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уровне 2,6 млн. лет – это последняя работа Сергея Михайловича Шика, которую он выполнял вместе со ВСЕГЕИ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Геоцентром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-Москва [Шик, 2016]. В этом регионе с начала XX века разрабатывалась стратиграфия и палеогеография четвертичного периода России и образования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здесь изучены лучше, чем в любой другой части России.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этом году завершается составление схемы Нижневолжского региона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Прикаспия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(работа проводится по заданию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Роснедра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СибРМСК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начато составление схемы Алтае-Саян в инициативном порядке, но уже очень энергично.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Конечно не следует думать, что если схема составлена в 80-х годах прошлого столетия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(35-38 лет тому назад)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то на наших картах на этих территориях мы показываем уровень геологической изученности прошедших десятилетий.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Здесь, конечно, огромным подспорьем являются Легенды Серий Листов. Но все-таки Легенды являются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вторичными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 отношению к Схемам в плане стадийности (или последовательности) составления, и не всегда в состоянии обеспечить необходимую глубину понимания стратиграфических проблем регионов.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Схемы апробируются сначала РМСК, которые часто, особенно раньше, являлись инициаторами их создания.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440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РМСК всего у нас 7, включая КРЫМ. На СЛАЙДЕ вы видите территории их деятельности. Они являются структурными подразделениями МСК (Межведомственного стратиграфического комитета России). </a:t>
            </a:r>
          </a:p>
          <a:p>
            <a:r>
              <a:rPr lang="ru-RU" dirty="0" smtClean="0"/>
              <a:t>Ведущими в плане деятельности четвертичных секций РМСК по актуализации стратиграфических схем </a:t>
            </a:r>
            <a:r>
              <a:rPr lang="ru-RU" dirty="0" err="1" smtClean="0"/>
              <a:t>квартера</a:t>
            </a:r>
            <a:r>
              <a:rPr lang="ru-RU" dirty="0" smtClean="0"/>
              <a:t> России в ХХI веке являются </a:t>
            </a:r>
          </a:p>
          <a:p>
            <a:r>
              <a:rPr lang="ru-RU" dirty="0" smtClean="0"/>
              <a:t>Северо-Кавказская РМСК (Ессентуки, Председатели секций А.Н. Письменный (</a:t>
            </a:r>
            <a:r>
              <a:rPr lang="ru-RU" dirty="0" err="1" smtClean="0"/>
              <a:t>Кавказгеолсъемка</a:t>
            </a:r>
            <a:r>
              <a:rPr lang="ru-RU" dirty="0" smtClean="0"/>
              <a:t>), В.М. </a:t>
            </a:r>
            <a:r>
              <a:rPr lang="ru-RU" dirty="0" err="1" smtClean="0"/>
              <a:t>Юбко</a:t>
            </a:r>
            <a:r>
              <a:rPr lang="ru-RU" dirty="0" smtClean="0"/>
              <a:t> (</a:t>
            </a:r>
            <a:r>
              <a:rPr lang="ru-RU" dirty="0" err="1" smtClean="0"/>
              <a:t>Южморгеология</a:t>
            </a:r>
            <a:r>
              <a:rPr lang="ru-RU" dirty="0" smtClean="0"/>
              <a:t>)), образцовая не только по </a:t>
            </a:r>
            <a:r>
              <a:rPr lang="ru-RU" dirty="0" err="1" smtClean="0"/>
              <a:t>квартеру</a:t>
            </a:r>
            <a:r>
              <a:rPr lang="ru-RU" dirty="0" smtClean="0"/>
              <a:t>, но в целом </a:t>
            </a:r>
            <a:r>
              <a:rPr lang="ru-RU" dirty="0" err="1" smtClean="0"/>
              <a:t>фанерозою</a:t>
            </a:r>
            <a:r>
              <a:rPr lang="ru-RU" dirty="0" smtClean="0"/>
              <a:t> РМСК по Центру и Югу Русской платформы (Москва), долгие годы </a:t>
            </a:r>
            <a:r>
              <a:rPr lang="ru-RU" dirty="0" err="1" smtClean="0"/>
              <a:t>возглавлявшаяся</a:t>
            </a:r>
            <a:r>
              <a:rPr lang="ru-RU" dirty="0" smtClean="0"/>
              <a:t> Сергеем Михайловичем Шиком, в тесном контакте с которой ВСЕГЕИ и </a:t>
            </a:r>
            <a:r>
              <a:rPr lang="ru-RU" dirty="0" err="1" smtClean="0"/>
              <a:t>Геоцентром</a:t>
            </a:r>
            <a:r>
              <a:rPr lang="ru-RU" dirty="0" smtClean="0"/>
              <a:t>-Москва составили новую Схему Центра Европейского региона России, сейчас ВСЕГЕИ и </a:t>
            </a:r>
            <a:r>
              <a:rPr lang="ru-RU" dirty="0" err="1" smtClean="0"/>
              <a:t>Геоцентром</a:t>
            </a:r>
            <a:r>
              <a:rPr lang="ru-RU" dirty="0" smtClean="0"/>
              <a:t>-Москва с привлечением ведущих специалистов Секции завершает составление Схемы </a:t>
            </a:r>
            <a:r>
              <a:rPr lang="ru-RU" dirty="0" err="1" smtClean="0"/>
              <a:t>Прикаспия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 Нового года очень большую активность проявляет Сибирская РМСК (Новосибирск). В настоящее время идет активная работа по актуализации региональной стратиграфической схемы </a:t>
            </a:r>
            <a:r>
              <a:rPr lang="ru-RU" dirty="0" err="1" smtClean="0"/>
              <a:t>квартера</a:t>
            </a:r>
            <a:r>
              <a:rPr lang="ru-RU" dirty="0" smtClean="0"/>
              <a:t> Алтая-Саянского региона (в объеме четвертичной системы 2,6 млн. лет). Благодаря активности членов </a:t>
            </a:r>
            <a:r>
              <a:rPr lang="ru-RU" dirty="0" err="1" smtClean="0"/>
              <a:t>СибРМСК</a:t>
            </a:r>
            <a:r>
              <a:rPr lang="ru-RU" dirty="0" smtClean="0"/>
              <a:t> в процесс оказались задействованы </a:t>
            </a:r>
            <a:r>
              <a:rPr lang="ru-RU" dirty="0" err="1" smtClean="0"/>
              <a:t>Роснедра</a:t>
            </a:r>
            <a:r>
              <a:rPr lang="ru-RU" dirty="0" smtClean="0"/>
              <a:t>, ВСЕГЕИ, </a:t>
            </a:r>
            <a:r>
              <a:rPr lang="ru-RU" dirty="0" err="1" smtClean="0"/>
              <a:t>СНИИГГиМС</a:t>
            </a:r>
            <a:r>
              <a:rPr lang="ru-RU" dirty="0" smtClean="0"/>
              <a:t>, академические институты РАН. </a:t>
            </a:r>
          </a:p>
          <a:p>
            <a:r>
              <a:rPr lang="ru-RU" dirty="0" smtClean="0"/>
              <a:t>Вот это стратиграфическое движение началось буквально два месяца назад и с помощью </a:t>
            </a:r>
            <a:r>
              <a:rPr lang="ru-RU" dirty="0" err="1" smtClean="0"/>
              <a:t>Роснедр</a:t>
            </a:r>
            <a:r>
              <a:rPr lang="ru-RU" dirty="0" smtClean="0"/>
              <a:t> и ВСЕГЕИ, </a:t>
            </a:r>
            <a:r>
              <a:rPr lang="ru-RU" dirty="0" err="1" smtClean="0"/>
              <a:t>СибРМСК</a:t>
            </a:r>
            <a:r>
              <a:rPr lang="ru-RU" dirty="0" smtClean="0"/>
              <a:t> в конце мая будет проводить полевое совещание по составлению региональной стратиграфической схемы </a:t>
            </a:r>
            <a:r>
              <a:rPr lang="ru-RU" dirty="0" err="1" smtClean="0"/>
              <a:t>квартера</a:t>
            </a:r>
            <a:r>
              <a:rPr lang="ru-RU" dirty="0" smtClean="0"/>
              <a:t> Алтая-Саянского региона.</a:t>
            </a:r>
          </a:p>
          <a:p>
            <a:r>
              <a:rPr lang="ru-RU" dirty="0" smtClean="0"/>
              <a:t>Остальные четвертичные секции РМСК особой активности не проявляют.</a:t>
            </a:r>
          </a:p>
          <a:p>
            <a:r>
              <a:rPr lang="ru-RU" dirty="0" smtClean="0"/>
              <a:t>Из этого беглого анализа на деятельность РМСК видно, что, когда эти комитеты функционировали в составе предприятий </a:t>
            </a:r>
            <a:r>
              <a:rPr lang="ru-RU" dirty="0" err="1" smtClean="0"/>
              <a:t>Роснедр</a:t>
            </a:r>
            <a:r>
              <a:rPr lang="ru-RU" dirty="0" smtClean="0"/>
              <a:t> – была и деятельность, были и результаты. Сейчас мы видим иногда обратное. </a:t>
            </a:r>
          </a:p>
          <a:p>
            <a:r>
              <a:rPr lang="ru-RU" dirty="0" smtClean="0"/>
              <a:t>Поэтому, на наш взгляд, практику составления Стратиграфических Схем в рамках объектов </a:t>
            </a:r>
            <a:r>
              <a:rPr lang="ru-RU" dirty="0" err="1" smtClean="0"/>
              <a:t>Роснедр</a:t>
            </a:r>
            <a:r>
              <a:rPr lang="ru-RU" dirty="0" smtClean="0"/>
              <a:t> надо продолжить или возобновить. И Организационные формы здесь могут быть различными: от выделения соответствующей строки в </a:t>
            </a:r>
            <a:r>
              <a:rPr lang="ru-RU" dirty="0" err="1" smtClean="0"/>
              <a:t>Геолзадании</a:t>
            </a:r>
            <a:r>
              <a:rPr lang="ru-RU" dirty="0" smtClean="0"/>
              <a:t>, например, по объекту актуализации Карты КЧО 2500, как это делалось по Схемам Центрального Региона и </a:t>
            </a:r>
            <a:r>
              <a:rPr lang="ru-RU" dirty="0" err="1" smtClean="0"/>
              <a:t>Прикаспия</a:t>
            </a:r>
            <a:r>
              <a:rPr lang="ru-RU" dirty="0" smtClean="0"/>
              <a:t>, до выделения той же строки в объектах бесшовного блока листов.</a:t>
            </a:r>
          </a:p>
          <a:p>
            <a:r>
              <a:rPr lang="ru-RU" dirty="0" smtClean="0"/>
              <a:t>Другое очень простое решение недавно предложили Константин Александрович </a:t>
            </a:r>
            <a:r>
              <a:rPr lang="ru-RU" dirty="0" err="1" smtClean="0"/>
              <a:t>Коронкевич</a:t>
            </a:r>
            <a:r>
              <a:rPr lang="ru-RU" dirty="0" smtClean="0"/>
              <a:t> и Алексей Всеволодович Тарасов для тех же Алтае-Саян: привлечь членов </a:t>
            </a:r>
            <a:r>
              <a:rPr lang="ru-RU" dirty="0" err="1" smtClean="0"/>
              <a:t>СибРМСК</a:t>
            </a:r>
            <a:r>
              <a:rPr lang="ru-RU" dirty="0" smtClean="0"/>
              <a:t> (а это известные </a:t>
            </a:r>
            <a:r>
              <a:rPr lang="ru-RU" dirty="0" err="1" smtClean="0"/>
              <a:t>стратиграфы</a:t>
            </a:r>
            <a:r>
              <a:rPr lang="ru-RU" dirty="0" smtClean="0"/>
              <a:t>, палеонтологи, геологи) к составлению блока листов четвертичных карт 1000 этого региона, которое начнется уже на следующий год. Как результат будем иметь вовлечение ведущих специалистов региона в геолого-съёмочный процесс, высокое качество наших листов и Новые современные стратиграфические схемы. И денег особых здесь не надо, т.к. мы в любом случае привлекаем специалистов с регионов, делать только это надо более точечно, не вообще, под какие-то, иногда расплывчатые задачи </a:t>
            </a:r>
            <a:r>
              <a:rPr lang="ru-RU" dirty="0" err="1" smtClean="0"/>
              <a:t>Геолзадания</a:t>
            </a:r>
            <a:r>
              <a:rPr lang="ru-RU" dirty="0" smtClean="0"/>
              <a:t>, придуманные нами же, в суете и спешке, а под насущные стратиграфические проблемы, решение которых и обеспечивают стратиграфические схемы.</a:t>
            </a:r>
          </a:p>
          <a:p>
            <a:r>
              <a:rPr lang="ru-RU" dirty="0" smtClean="0"/>
              <a:t>Поэтому получается, что самый главный вопрос для стратиграфического блока </a:t>
            </a:r>
            <a:r>
              <a:rPr lang="ru-RU" dirty="0" err="1" smtClean="0"/>
              <a:t>квартера</a:t>
            </a:r>
            <a:r>
              <a:rPr lang="ru-RU" dirty="0" smtClean="0"/>
              <a:t> не столько денежный, сколько организационный. И такой координацией готов заняться отдел четвертичной геологии ВСЕГЕИ, при наделении его соответствующими полномочиями. Даже не полномочиями, а постановкой перед нами такой задачи.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92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Настало время сказать про Проблемы и Перспективы.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эту таблицу я свел эти самые проблемы, о которых говорил в нескольких последних докладах на различного рода совещаниях, в том числе на прошлом совещании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госгеолкарте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видите перечень таких проблем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02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Ну а на следующих слайдах я покажу как они решаются, или нет.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 приведено состояние Стратиграфического блока, о котором я уже говорил и ход решения этих проблем или задач. В значительной мере они решены, ну а 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Первоочередным, здесь является Актуализация (составление, обновление) стратиграфических схем регионов.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025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Другой проблемой является неполнота изданных комплектов Госгеолкарты-1000/3 в части карт четвертичных образований.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 вы видите, что из завершенных листов Госгеолкарты-1000/3 без Карт четвертичных образований составлено 35 комплектов.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2019 г. завершается составление 9 из 35 листов КЧО 1000/3. Отделы ВСЕГЕИ в рамках объекта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Роснедр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 слайде коричневым цветом.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оставшихся 26 листов Карт четвертичных образований в 2020-2025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г.г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dirty="0" smtClean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38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на этот слайд помещены как раз эти новые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созданные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листы.</a:t>
            </a:r>
          </a:p>
          <a:p>
            <a:r>
              <a:rPr lang="ru-RU" strike="sngStrike" dirty="0" smtClean="0"/>
              <a:t>9 листов: S-48, S-49, O-53, N-51 с клапаном M-51, N-52, N-53, M-53, L-53 c клапанами L-52, K-52, К- 53 (суша), Q-59)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678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 картирования северных территорий (маринизм,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гляциолизм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Решена переводом проблемы из идеологической (можно сказать религиозной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плоскости в плоскость реализма (но не атеизма) – работы на конкретных разрезах. На слайде вы видите сравнение карт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идеологизированного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реалистичного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подхода.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Методическое пособие по диагностике генезиса. </a:t>
            </a:r>
          </a:p>
          <a:p>
            <a:pPr rtl="0" eaLnBrk="1" fontAlgn="t" latinLnBrk="0" hangingPunct="1"/>
            <a:r>
              <a:rPr lang="ru-R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ВСЕГЕИ в рамках объекта </a:t>
            </a:r>
            <a:r>
              <a:rPr lang="ru-RU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Роснедр</a:t>
            </a:r>
            <a:r>
              <a:rPr lang="ru-RU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16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Чтобы не сложилось впечатление об однобокости такого «реализма», приведем другие примеры, где уже ледниковые образования переведены в разряд морских. И таких примеров достаточно.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1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момента возникновения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Геолкома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(1882 г.) изучение четвертичного покрова при первых геологических съемках стало неотъемлемой частью региональных геологических исследований. 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Достигнутые успехи в Четвертичной картографии позволили 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Геолкоме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создать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Бюро съемки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четвертичных отложений под рук. Сергея Александровича Яковлева (1928 г.), позже преобразованный в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Отдел четвертичной геологии.</a:t>
            </a:r>
            <a:r>
              <a:rPr lang="ru-RU" sz="1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слайде вы видите одни из первых Инструкций по картографированию.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55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показаны Фрагменты современных четвертичных карт арктической части Западной Сибири на которых видно одновременное присутствие и морских и ледниковых образований.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7446E-6470-4C11-B651-1C0F50F57CA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64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при должном подходе к полевому изучению четвертичных объектов картографирования – интерпретация значительно более обоснована, в одну, или другую сторону, как было показано на предыдущих слайдах.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«Должный подход», в первую очередь – производство горных работ необходимых и достаточных для прослеживания характера контактов и детальной структурно-текстурной (фациальной) характеристики.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443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Прошлые годы мы говорили об Отсутствие Карт четвертичных образований в бесшовных блоках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Госгеолкарт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1000/3.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Процесс пошел, Сейчас по заданию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Роснедр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подготовлен бесшовный блок по Прикаспийскому региону.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Считаем, что такую работу необходимо продолжить и по другим регионам.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14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Очередная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Проблема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Слабое применение современных методов абсолютного датирования четвертичных образований (AMS, ОSL, ESR).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Надо сказать, что процесс пошел, в конце 2017 г. по целевой субсидии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Роснедр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 ВСЕГЕИ запущена пока единственная в России ОСЛ Лаборатория. С тех пор получено более 200 определений ОСЛ возраста для самых разных регионов – от Арктики до Каспийского моря и гор Алтая.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Решён целый ряд принципиальных стратиграфических и корреляционных вопросов.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26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этом слайде вы видите пример применения результатов ОСЛ датирования при создании гос. геол. карт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Прикаспии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Знаменитый на весь мир разрез 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ЯР, объект геологического международного паломничества, стратотип </a:t>
            </a:r>
            <a:r>
              <a:rPr lang="ru-RU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сингильского</a:t>
            </a:r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хазарского комплексов крупных млекопитающих  (хазарский слон, мамонт, бизоны, носороги), на котором как раз результаты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ОСЛ датирования помогли избавиться от многих геологических мифов.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Надеюсь, не породив новые.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42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ОСЛ датирование востребовано не только в геологии, но и в археологии. Здесь вы видим пока только зарубежные примеры датирования археологических объектов. Уже обращаются к нам археологи из различных институтов Академии наук. 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Загрузка лаборатории такова, что заказы сформированы на год вперед. При этом оборудование работает 24 часа в сутки без праздников и выходных. 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Считаем, что этот метод необходимо и дальше развивать в системе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Роснедр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Очевидна необходимость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развитии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лаборатории и приобретении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дополнительной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установки – ОСЛ анализатора для увеличения производительности.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также, если уж процесс пошел, надо рассмотреть вопрос о приобретении  приборов AMS и ESR датирования, которых в России пока нет.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этом сладе показываем возможности AMS датирования, которое по всем параметрам превосходит традиционный метод С14, за исключением цены оборудования.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и здесь, приобретение такого оборудования позволит нам встать в один ряд с ведущими мировыми центрами изучения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плоскости геохронологии.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73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Многие вещи о которых я сейчас говорил, а это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усовершенствованая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Стратиграфическая основа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Задачи по ее совершенствованию, все они были реализованы при создании и дальнейшей актуализации Карты четвертичных образований 2500.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Именно этот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масштабный Сводный и Обзорный уровень картографирования образует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фундамент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общей модели строения территории России, потому что многие противоречия по увязке листов здесь уже устранены.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Картографический ресурс в этой части обширен и постоянно развивается и пополняется.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последние два года Карта четвертичных образований России масштаба 2500 дополнена в части новых завершенных листов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Госгеолкарты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1000/3, кроме того, впервые в российской картографии, российской науке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вообще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составлены и добавлены на карту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Схемы распространения морских трансгрессий и оледенений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всю нашу громадную территорию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Сейчас Карта вместе с объяснительной запиской редактируется и готовится к изданию, и мы надеемся, что она будет продемонстрирована на юбилейном двадцатом конгрессе ИНКВА в Ирландии этим летом.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ПОДВОДЯ ИТОГ ЗАМЕЧУ: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Четвертичная геология, в отличие от геологии других систем, изучает отложения, сформировавшиеся в очень узких (до 10 тыс. лет, а для голоцена и до первых тысяч лет) временных промежутках. Разнообразие отложений, которые сначала необходимо разделить на генетические типы, затем сопоставить по возрасту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скоррелировать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пространстве, делает задачу составления стратиграфических схем и карт четвертичных образований очень нелегкой. 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Можно сказать, что четвертичная геология – есть высшая математика геологии, для решения задач которой необходимо использовать максимально возможное количество методов изучения грамотными специалистами.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 возможности для этого у нас есть. 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этой оптимистичной ноте я и закончу свое выступление.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Многие вещи о которых я сейчас говорил, а это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УСОВЕРШЕНСТВОВАная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СТРАТИГРАФИЧЕСКая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КВАРТЕРА В ЧАСТИ ОБЩЕЙ И РЕГИОНАЛЬНЫХ ШКАЛ, корреляция региональных шкал, задачи по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совершентвованию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стратиграфической базы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квартера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все они были реализованы при создании и дальнейшей актуализации Карты четвертичных образований 2500.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Карта содержит легенду, схему корреляции, те самые международные, общие, региональные шкалы, которые в совокупности образуют Стратиграфическую схему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квартера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территории России и именно этот масштабный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СВОДНый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обзорный уровень картографирования образует фундамент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общей модели строения территории России,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потому что многие противоречия по дальнейшей увязке листов здесь уже устранены.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Картографический ресурс в этой части обширен и постоянно развивается и пополняется.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последние два года  Карта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четвертичных образований России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масштаба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2500 дополнена в части новых завершенных листов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Госгеолкарты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1000/3, кроме того,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впервые в российской картографии, 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российской </a:t>
            </a:r>
            <a:r>
              <a:rPr lang="ru-RU" sz="12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науке вообще,  составлены и добавлены на карту Схемы распространения морских трансгрессий и оледенений.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Сейчас Карта вместе с объяснительной запиской редактируется и готовится к изданию, и мы надеемся, что она будет продемонстрирована на юбилейном двадцатом конгрессе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Инква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в Ирландии этим летом.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ПОДВОДЯ ИТОГ ЗАМЕЧУ: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Четвертичная геология, в отличие от геологии других систем, изучает отложения, сформировавшиеся в очень узких (до 10 тыс. лет, а для голоцена и до первых тысяч лет) временных промежутках. Разнообразие отложений, которые сначала необходимо разделить на генетические типы, затем сопоставить по возрасту и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скоррелировать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пространстве, делает задачу составления стратиграфических схем и карт четвертичных образований очень нелегкой.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Можно сказать, что четвертичная геология – есть высшая математика геологии, для решения задач которой необходимо использовать максимально возможное количество методов изучения.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этой оптимистичной ноте я и закончу свое выступление.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25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на этих фотографиях запечатлены ведущие советские и зарубежные специалисты по геологии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 время Второго конгресса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Инква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(Международного союза по изучению четвертичного периода), который состоялся в 1932 году в Ленинграде.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 Яковлев – основатель Российской школы четвертичной геологии, …..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36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Мушкетов, Губкин на полевой экскурсии в Днепропетровске. Другие известные советские и зарубежные ученые.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2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этому конгрессу советскими геологами разработана новая методика отображения четвертичного покрова на картах – а именно </a:t>
            </a:r>
            <a:r>
              <a:rPr lang="ru-RU" dirty="0" err="1" smtClean="0"/>
              <a:t>стратиграфо</a:t>
            </a:r>
            <a:r>
              <a:rPr lang="ru-RU" dirty="0" smtClean="0"/>
              <a:t>-генетический метод картографирования, при котором геологические тела, выделяются не только по возрасту, но и по условиям образования, развития, литологическому составу, что позволяет даже неподготовленному читателю сразу увидеть историю региона: формирования и развития речной сети, оледенений, морских трансгрессий и т.п. </a:t>
            </a:r>
          </a:p>
          <a:p>
            <a:r>
              <a:rPr lang="ru-RU" dirty="0" smtClean="0"/>
              <a:t>И продемонстрирована первая такая карта – Карта отложений четвертичной системы Европейской части СССР и прилегающих к ней территорий м-ба 1:2 500 000 под редакцией Сергея Александровича Яковлева.</a:t>
            </a:r>
          </a:p>
          <a:p>
            <a:r>
              <a:rPr lang="ru-RU" dirty="0" smtClean="0"/>
              <a:t>Вслед за этим и весь мир перешел на </a:t>
            </a:r>
            <a:r>
              <a:rPr lang="ru-RU" dirty="0" err="1" smtClean="0"/>
              <a:t>стратиграфо</a:t>
            </a:r>
            <a:r>
              <a:rPr lang="ru-RU" dirty="0" smtClean="0"/>
              <a:t>-генетическое картирование.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10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Тогда же были разработаны первые </a:t>
            </a:r>
            <a:r>
              <a:rPr lang="ru-RU" dirty="0" smtClean="0"/>
              <a:t>стратиграфические шкалы </a:t>
            </a:r>
            <a:r>
              <a:rPr lang="ru-RU" dirty="0" err="1" smtClean="0"/>
              <a:t>квартера</a:t>
            </a:r>
            <a:r>
              <a:rPr lang="ru-RU" dirty="0" smtClean="0"/>
              <a:t>.</a:t>
            </a:r>
            <a:endParaRPr lang="ru-RU" dirty="0" smtClean="0"/>
          </a:p>
          <a:p>
            <a:r>
              <a:rPr lang="ru-RU" dirty="0" smtClean="0"/>
              <a:t>Слайды из Стратиграфии СССР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01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Межрегиональная стратиграфическая схема </a:t>
            </a:r>
            <a:r>
              <a:rPr lang="ru-RU" dirty="0" err="1" smtClean="0"/>
              <a:t>квартера</a:t>
            </a:r>
            <a:r>
              <a:rPr lang="ru-RU" dirty="0" smtClean="0"/>
              <a:t> территории России подготовлена отделом четвертичной геологии ВСЕГЕИ и находится в режиме постоянного мониторинга. </a:t>
            </a:r>
          </a:p>
          <a:p>
            <a:r>
              <a:rPr lang="ru-RU" dirty="0" smtClean="0"/>
              <a:t>Она состоит из трех разделов : </a:t>
            </a:r>
          </a:p>
          <a:p>
            <a:r>
              <a:rPr lang="ru-RU" dirty="0" smtClean="0"/>
              <a:t>Международные шкалы; </a:t>
            </a:r>
          </a:p>
          <a:p>
            <a:r>
              <a:rPr lang="ru-RU" dirty="0" smtClean="0"/>
              <a:t>Общие шкалы </a:t>
            </a:r>
            <a:r>
              <a:rPr lang="ru-RU" dirty="0" err="1" smtClean="0"/>
              <a:t>квартера</a:t>
            </a:r>
            <a:r>
              <a:rPr lang="ru-RU" dirty="0" smtClean="0"/>
              <a:t> России; </a:t>
            </a:r>
          </a:p>
          <a:p>
            <a:r>
              <a:rPr lang="ru-RU" dirty="0" smtClean="0"/>
              <a:t>Корреляция региональных стратиграфических схем четвертичных отложений России.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8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отличие от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фанерозоя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стратификация которого основана на биостратиграфических методах, ведущее значение при установлении общих стратиграфических подразделений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имеет климатостратиграфический критерий, учитывающий периодические изменения климата, выраженные в чередовании похолоданий и потеплений (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ледниковье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межледниковье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этих принципах построены Международная хроностратиграфическая шкала четвертичной системы и Общая стратиграфическая шкала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России с Нижней границей на уровне 2,6 млн. лет. За исключением ран-га некоторых подразделений, они максимально сближены.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Этот рубеж отмечен не только первым крупным похолоданием в Средиземноморье. С ним связаны и другие индикаторы общего ухудшения климата Северного полушария, в том числе образование зоны вечной мерзлоты, появление ледниковых покровов в Северной Америке и Европе, начало накопления лёсса в Китае и Средней Азии. 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этим рубежом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палеоантропологи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связывают появление рода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Homo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этом рубеже происходит смена палеомагнитной эпохи прямой полярности Гаусс на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обратнополярную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Матуяма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4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Следующий раздел – это Корреляция региональных стратиграфических схем четвертичных отложений России. В ней сопоставлены все региональные стратиграфические подразделения от Западных территорий России до Восточных. Всего в раздел «Корреляция…» схемы </a:t>
            </a:r>
            <a:r>
              <a:rPr lang="ru-RU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территории России включены 15 региональных схем (колонок) и одна местная схема по Северо-Кавказскому региону.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3FBFC-70E7-4414-95D0-B7B94AA30B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81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1150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3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47" y="6327095"/>
            <a:ext cx="378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6111572" y="6305769"/>
            <a:ext cx="405966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7" y="6322178"/>
            <a:ext cx="378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33" y="6323770"/>
            <a:ext cx="375092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49" y="6323770"/>
            <a:ext cx="373566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84" y="6323770"/>
            <a:ext cx="371464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78144" y="6322980"/>
            <a:ext cx="381208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030859" y="6323770"/>
            <a:ext cx="37251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589695" y="6323770"/>
            <a:ext cx="3816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22688" y="6320745"/>
            <a:ext cx="388039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31162" y="6323770"/>
            <a:ext cx="376753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386883" y="6327095"/>
            <a:ext cx="378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40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11A58B0-EAAC-411F-9032-013E3C9E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0343EF-1E96-40A9-A854-C9379930DD97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1944739-1907-4D85-9BC7-420513C8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270F3ED-E735-4FCA-8031-4A4AC1E8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EE6CC-D802-4CE4-B76E-42D27F81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4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99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6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1.jpe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11" Type="http://schemas.openxmlformats.org/officeDocument/2006/relationships/image" Target="../media/image35.emf"/><Relationship Id="rId5" Type="http://schemas.openxmlformats.org/officeDocument/2006/relationships/image" Target="../media/image39.jpeg"/><Relationship Id="rId15" Type="http://schemas.openxmlformats.org/officeDocument/2006/relationships/oleObject" Target="../embeddings/oleObject4.bin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8.jpeg"/><Relationship Id="rId9" Type="http://schemas.openxmlformats.org/officeDocument/2006/relationships/image" Target="../media/image34.emf"/><Relationship Id="rId1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5394" r="4085" b="7361"/>
          <a:stretch/>
        </p:blipFill>
        <p:spPr>
          <a:xfrm>
            <a:off x="221200" y="682887"/>
            <a:ext cx="8412055" cy="2729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8" y="3412530"/>
            <a:ext cx="9133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СОВРЕМЕННОЙ ШКАЛЫ КВАРТЕРА И ПРОБЛЕМЫ КАРТИРОВАНИЯ ЧЕТВЕРТИЧНЫХ ОБРАЗОВАНИЙ В СОСТАВЕ </a:t>
            </a:r>
            <a:r>
              <a:rPr lang="ru-RU" sz="28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ГОСГЕОЛКАРТЫ-1000/3 </a:t>
            </a:r>
            <a:r>
              <a:rPr lang="ru-RU" sz="28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200/2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1637" y="5505661"/>
            <a:ext cx="50823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Застрожнов А.С., Шкатова В.К., </a:t>
            </a:r>
            <a:endParaRPr lang="ru-RU" sz="2200" b="1" dirty="0" smtClean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 </a:t>
            </a:r>
            <a:r>
              <a:rPr lang="ru-RU" sz="22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Д.В. </a:t>
            </a:r>
            <a:r>
              <a:rPr lang="ru-RU" sz="22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(ВСЕГЕИ), </a:t>
            </a:r>
            <a:r>
              <a:rPr lang="ru-RU" sz="22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Астахов </a:t>
            </a:r>
            <a:r>
              <a:rPr lang="ru-RU" sz="2200" b="1" dirty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В.И., </a:t>
            </a:r>
            <a:r>
              <a:rPr lang="ru-RU" sz="22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(ВСЕГЕИ, </a:t>
            </a:r>
            <a:r>
              <a:rPr lang="ru-RU" sz="2200" b="1" dirty="0" smtClean="0">
                <a:solidFill>
                  <a:srgbClr val="232C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СПбГУ)</a:t>
            </a:r>
            <a:endParaRPr lang="ru-RU" sz="2200" b="1" dirty="0">
              <a:solidFill>
                <a:srgbClr val="232C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 2019</a:t>
            </a:r>
            <a:endParaRPr lang="ru-RU" sz="23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127" y="446276"/>
            <a:ext cx="8205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региональных стратиграфических схем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отложений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21" y="787888"/>
            <a:ext cx="5268733" cy="54542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56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 2019</a:t>
            </a:r>
            <a:endParaRPr lang="ru-RU" sz="23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127" y="446276"/>
            <a:ext cx="8205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региональных стратиграфических схем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отложений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27" y="776871"/>
            <a:ext cx="6071191" cy="5467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73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Состояние стратиграфической базы </a:t>
            </a:r>
            <a:r>
              <a:rPr lang="ru-RU" sz="21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территории </a:t>
            </a:r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России, 2019</a:t>
            </a:r>
            <a:endParaRPr lang="ru-RU" sz="2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513" b="4097"/>
          <a:stretch/>
        </p:blipFill>
        <p:spPr>
          <a:xfrm>
            <a:off x="8292" y="1210491"/>
            <a:ext cx="9135708" cy="4422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30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Территория 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 </a:t>
            </a:r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Региональных межведомственных  стратиграфических комиссий (РМСК) и границы серий листов</a:t>
            </a:r>
            <a:endParaRPr lang="ru-RU" sz="2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/>
          <a:stretch/>
        </p:blipFill>
        <p:spPr>
          <a:xfrm>
            <a:off x="0" y="738664"/>
            <a:ext cx="9144000" cy="6027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246779"/>
              </p:ext>
            </p:extLst>
          </p:nvPr>
        </p:nvGraphicFramePr>
        <p:xfrm>
          <a:off x="63792" y="404038"/>
          <a:ext cx="9016409" cy="5390705"/>
        </p:xfrm>
        <a:graphic>
          <a:graphicData uri="http://schemas.openxmlformats.org/drawingml/2006/table">
            <a:tbl>
              <a:tblPr firstRow="1" firstCol="1" bandRow="1"/>
              <a:tblGrid>
                <a:gridCol w="9016409"/>
              </a:tblGrid>
              <a:tr h="564288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ПРОБЛЕМЫ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857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Усовершенствовать стратиграфическую основу </a:t>
                      </a:r>
                      <a:r>
                        <a:rPr lang="ru-RU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квартера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в части общей и региональных шкал: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8576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Неполнота изданных Комплектов Госгеолкарты-1000/3 в части Карт четвертичных образований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401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Проблема картирования северных территорий (маринизм, </a:t>
                      </a:r>
                      <a:r>
                        <a:rPr lang="ru-RU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гляциолизм</a:t>
                      </a: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88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Отсутствие бесшовных карт на крупные регионы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88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Лабораторная база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88">
                <a:tc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Курсы повышения квалификации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7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375536"/>
              </p:ext>
            </p:extLst>
          </p:nvPr>
        </p:nvGraphicFramePr>
        <p:xfrm>
          <a:off x="1" y="0"/>
          <a:ext cx="9144000" cy="6511410"/>
        </p:xfrm>
        <a:graphic>
          <a:graphicData uri="http://schemas.openxmlformats.org/drawingml/2006/table">
            <a:tbl>
              <a:tblPr firstRow="1" firstCol="1" bandRow="1"/>
              <a:tblGrid>
                <a:gridCol w="1597107"/>
                <a:gridCol w="3126731"/>
                <a:gridCol w="4420162"/>
              </a:tblGrid>
              <a:tr h="29676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УСОВЕРШЕНСТВОВАТЬ СТРАТИГРАФИЧЕСКУЮ ОСНОВУ КВАРТЕРА В ЧАСТИ ОБЩЕЙ И РЕГИОНАЛЬНЫХ ШКАЛ: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Текущее состояние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Перспективы (Задачи)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38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Общая шкала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Выполнено </a:t>
                      </a:r>
                      <a:r>
                        <a:rPr lang="ru-RU" sz="18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рамках объекта Роснедр</a:t>
                      </a: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ru-RU" sz="18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ВСЕГЕИ, отдел четвертичной геологии.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Шкала приведена в новом СК России, 2019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Усовершенствование Общей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магнитостратиграфической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шкалы полярности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квартера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России и более детальная увязка ее с Международной палеомагнитной шкалой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ВСЕГЕИ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отдел четвертичной геологии.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3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Региональные шкалы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Проведена Корреляция региональных шкал территории РФ 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рамках объекта </a:t>
                      </a:r>
                      <a:r>
                        <a:rPr lang="ru-RU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Роснедр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ВСЕГЕИ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отдел четвертичной геологии.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Мониторинг региональных шкал в объекте КЧО 2500. ВСЕГЕИ, отдел четвертичной геологии.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09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Местные схемы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рамках объектов </a:t>
                      </a:r>
                      <a:r>
                        <a:rPr lang="ru-RU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Роснедр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составлены стратиграфические схемы: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Центра Европейского региона России 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(ВСЕГЕИ, </a:t>
                      </a:r>
                      <a:r>
                        <a:rPr lang="ru-RU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ГеоЦентр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Москва)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Прикаспия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(ВСЕГЕИ, </a:t>
                      </a:r>
                      <a:r>
                        <a:rPr lang="ru-RU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ГеоЦентр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Москва)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Актуализация (составление) стратиграфических схем: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Территорий, на которые приходится основной объем </a:t>
                      </a:r>
                      <a:r>
                        <a:rPr lang="ru-RU" sz="16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геологосъемочных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работ;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Регионов, на которые схемы не составлялись;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Устаревших стратиграфических схем.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Региональные предприятия, РМСК, координация ВСЕГЕИ.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объекте КЧО 2500: Региональные предприятия, РМСК, координация ВСЕГЕИ.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01" marR="37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0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086301"/>
              </p:ext>
            </p:extLst>
          </p:nvPr>
        </p:nvGraphicFramePr>
        <p:xfrm>
          <a:off x="0" y="0"/>
          <a:ext cx="9144000" cy="2346960"/>
        </p:xfrm>
        <a:graphic>
          <a:graphicData uri="http://schemas.openxmlformats.org/drawingml/2006/table">
            <a:tbl>
              <a:tblPr firstRow="1" firstCol="1" bandRow="1"/>
              <a:tblGrid>
                <a:gridCol w="2468592"/>
                <a:gridCol w="3423548"/>
                <a:gridCol w="3251860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НЕПОЛНОТА ИЗДАННЫХ КОМПЛЕКТОВ ГОСГЕОЛКАРТЫ-1000/3 В ЧАСТИ КАРТ ЧЕТВЕРТИЧНЫХ ОБРАЗОВАНИЙ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Проблемы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Текущее состояние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Перспективы (Задачи)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Из завершенных листов, без Карт четвертичных образований составлено 35 комплектов.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2019 г. завершается составление 9 из 35 листов КЧО 1000/3. </a:t>
                      </a:r>
                      <a:r>
                        <a:rPr lang="ru-RU" sz="1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Отделы 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ВСЕГЕИ в рамках объекта </a:t>
                      </a:r>
                      <a:r>
                        <a:rPr lang="ru-RU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Роснедр</a:t>
                      </a:r>
                      <a:r>
                        <a:rPr lang="ru-RU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Создание оставшихся 26 листов Карт четвертичных образований в 2020-2025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г.г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35" y="2055686"/>
            <a:ext cx="6671247" cy="43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4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" y="0"/>
            <a:ext cx="1696667" cy="2317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27" y="12957"/>
            <a:ext cx="1659956" cy="2304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87" y="12958"/>
            <a:ext cx="1860799" cy="2304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90" y="12958"/>
            <a:ext cx="2099403" cy="2304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613050"/>
              </p:ext>
            </p:extLst>
          </p:nvPr>
        </p:nvGraphicFramePr>
        <p:xfrm>
          <a:off x="3627700" y="2603599"/>
          <a:ext cx="2333090" cy="159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2" name="Acrobat Document" r:id="rId8" imgW="25650743" imgH="17554320" progId="AcroExch.Document.DC">
                  <p:embed/>
                </p:oleObj>
              </mc:Choice>
              <mc:Fallback>
                <p:oleObj name="Acrobat Document" r:id="rId8" imgW="25650743" imgH="1755432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700" y="2603599"/>
                        <a:ext cx="2333090" cy="159537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646750"/>
              </p:ext>
            </p:extLst>
          </p:nvPr>
        </p:nvGraphicFramePr>
        <p:xfrm>
          <a:off x="90256" y="2463409"/>
          <a:ext cx="2405062" cy="1646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3" name="Acrobat Document" r:id="rId10" imgW="25650743" imgH="17554320" progId="AcroExch.Document.DC">
                  <p:embed/>
                </p:oleObj>
              </mc:Choice>
              <mc:Fallback>
                <p:oleObj name="Acrobat Document" r:id="rId10" imgW="25650743" imgH="1755432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56" y="2463409"/>
                        <a:ext cx="2405062" cy="164635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561907"/>
              </p:ext>
            </p:extLst>
          </p:nvPr>
        </p:nvGraphicFramePr>
        <p:xfrm>
          <a:off x="6865525" y="2872277"/>
          <a:ext cx="2043203" cy="298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4" name="Acrobat Document" r:id="rId12" imgW="17554319" imgH="25650810" progId="AcroExch.Document.DC">
                  <p:embed/>
                </p:oleObj>
              </mc:Choice>
              <mc:Fallback>
                <p:oleObj name="Acrobat Document" r:id="rId12" imgW="17554319" imgH="2565081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525" y="2872277"/>
                        <a:ext cx="2043203" cy="298683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Объект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74" y="4365694"/>
            <a:ext cx="2730823" cy="18519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610157"/>
              </p:ext>
            </p:extLst>
          </p:nvPr>
        </p:nvGraphicFramePr>
        <p:xfrm>
          <a:off x="132306" y="4309782"/>
          <a:ext cx="2913380" cy="1749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5" name="Acrobat Document" r:id="rId15" imgW="37795110" imgH="22707540" progId="AcroExch.Document.DC">
                  <p:embed/>
                </p:oleObj>
              </mc:Choice>
              <mc:Fallback>
                <p:oleObj name="Acrobat Document" r:id="rId15" imgW="37795110" imgH="2270754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06" y="4309782"/>
                        <a:ext cx="2913380" cy="174934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557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757796"/>
              </p:ext>
            </p:extLst>
          </p:nvPr>
        </p:nvGraphicFramePr>
        <p:xfrm>
          <a:off x="0" y="127130"/>
          <a:ext cx="9144000" cy="1097280"/>
        </p:xfrm>
        <a:graphic>
          <a:graphicData uri="http://schemas.openxmlformats.org/drawingml/2006/table">
            <a:tbl>
              <a:tblPr firstRow="1" firstCol="1" bandRow="1"/>
              <a:tblGrid>
                <a:gridCol w="914400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ПРОБЛЕМА КАРТИРОВАНИЯ СЕВЕРНЫХ ТЕРРИТОРИЙ (МАРИНИЗМ, ГЛЯЦИОЛИЗМ)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Решена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переводом проблемы из идеологической плоскости в плоскость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реализма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– работы на конкретных разрезах.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44" y="1794406"/>
            <a:ext cx="2556910" cy="456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73" y="1792490"/>
            <a:ext cx="2502172" cy="4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16250" y="1284625"/>
            <a:ext cx="46974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четвертичных образований листа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R-45,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ГГК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-1000 </a:t>
            </a:r>
            <a:endPara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490654" y="2297296"/>
            <a:ext cx="304276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– карты 2-го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(новая серия) 2000 г., составленные П.П. </a:t>
            </a:r>
            <a:r>
              <a:rPr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Генераловым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(левый фрагмент) 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А.Д. </a:t>
            </a:r>
            <a:r>
              <a:rPr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Матюшковым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(правый фрагмент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– цифровая карта 3-поколения в формате ГИС, Д.В. Назаров, 2016 г.</a:t>
            </a:r>
          </a:p>
        </p:txBody>
      </p:sp>
      <p:sp>
        <p:nvSpPr>
          <p:cNvPr id="13" name="Номер слайда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45912-FDAB-4BF6-9657-BC7ABAF8EA37}" type="slidenum">
              <a:rPr kumimoji="0" lang="ru-RU" altLang="ru-RU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9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88094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Карты четвертичных образований, лист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R-42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16" y="1085592"/>
            <a:ext cx="4523525" cy="44082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0"/>
            <a:ext cx="4542416" cy="44477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10074" y="4915823"/>
            <a:ext cx="172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 1:2 500 000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г.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5651" y="5727480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м-б 1:1 000 000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г.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Инструкция_19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2521"/>
            <a:ext cx="3673475" cy="47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Инструкция_1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5138" y="1220058"/>
            <a:ext cx="3336925" cy="47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 descr="Инструкция_19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4700" y="1896333"/>
            <a:ext cx="2984500" cy="40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27038" y="0"/>
            <a:ext cx="8259762" cy="142081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          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1931        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1940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D30482-CD95-4803-A857-9CDE6BCA0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87" y="1337750"/>
            <a:ext cx="3529013" cy="4663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5DF52E-F9A2-40FC-A2E3-51F3B7472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96" y="1407319"/>
            <a:ext cx="2912441" cy="4593431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DC9BC9-9550-4CED-9EB3-80DBE457D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998"/>
            <a:ext cx="3188441" cy="465875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1B17D83-FFD0-4B12-8C36-33A533D1B077}"/>
              </a:ext>
            </a:extLst>
          </p:cNvPr>
          <p:cNvSpPr/>
          <p:nvPr/>
        </p:nvSpPr>
        <p:spPr>
          <a:xfrm>
            <a:off x="3293269" y="1337750"/>
            <a:ext cx="1871663" cy="155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/>
          <p:cNvSpPr/>
          <p:nvPr/>
        </p:nvSpPr>
        <p:spPr>
          <a:xfrm>
            <a:off x="792480" y="876085"/>
            <a:ext cx="923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R-42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42135" y="945654"/>
            <a:ext cx="923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R-42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29923" y="907350"/>
            <a:ext cx="9231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R-42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 flipH="1">
            <a:off x="5956300" y="3705225"/>
            <a:ext cx="930276" cy="6350"/>
          </a:xfrm>
          <a:prstGeom prst="line">
            <a:avLst/>
          </a:prstGeom>
          <a:noFill/>
          <a:ln w="476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21" name="Прямая соединительная линия 20"/>
          <p:cNvCxnSpPr/>
          <p:nvPr/>
        </p:nvCxnSpPr>
        <p:spPr>
          <a:xfrm>
            <a:off x="5976493" y="3733800"/>
            <a:ext cx="0" cy="3124200"/>
          </a:xfrm>
          <a:prstGeom prst="line">
            <a:avLst/>
          </a:prstGeom>
          <a:noFill/>
          <a:ln w="4762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36F546E-DBB8-40D4-B116-15385BA2E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71" y="115420"/>
            <a:ext cx="5754029" cy="26021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37" y="3515005"/>
            <a:ext cx="4606923" cy="3075366"/>
          </a:xfrm>
          <a:prstGeom prst="rect">
            <a:avLst/>
          </a:prstGeom>
          <a:ln w="44450">
            <a:solidFill>
              <a:sysClr val="window" lastClr="FFFFFF"/>
            </a:solidFill>
          </a:ln>
        </p:spPr>
      </p:pic>
      <p:pic>
        <p:nvPicPr>
          <p:cNvPr id="25" name="Picture 4" descr="Рис_4">
            <a:extLst>
              <a:ext uri="{FF2B5EF4-FFF2-40B4-BE49-F238E27FC236}">
                <a16:creationId xmlns:a16="http://schemas.microsoft.com/office/drawing/2014/main" xmlns="" id="{1D3C1911-4E0A-4756-A57C-C22D78DB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74" y="2739794"/>
            <a:ext cx="3812026" cy="2534733"/>
          </a:xfrm>
          <a:prstGeom prst="rect">
            <a:avLst/>
          </a:prstGeom>
          <a:noFill/>
          <a:ln w="44450"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B75415B-7054-49CD-BF58-52D1F4942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" y="2788583"/>
            <a:ext cx="3105895" cy="2073350"/>
          </a:xfrm>
          <a:prstGeom prst="rect">
            <a:avLst/>
          </a:prstGeom>
          <a:ln w="44450">
            <a:solidFill>
              <a:sysClr val="window" lastClr="FFFFFF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5721F926-77E8-4BD2-99B9-677FD526D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" y="44407"/>
            <a:ext cx="3496089" cy="2673162"/>
          </a:xfrm>
          <a:prstGeom prst="rect">
            <a:avLst/>
          </a:prstGeom>
          <a:ln w="44450"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32582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74">
            <a:off x="65175" y="2621813"/>
            <a:ext cx="2096460" cy="2805281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93292"/>
              </p:ext>
            </p:extLst>
          </p:nvPr>
        </p:nvGraphicFramePr>
        <p:xfrm>
          <a:off x="116677" y="0"/>
          <a:ext cx="9027322" cy="1508760"/>
        </p:xfrm>
        <a:graphic>
          <a:graphicData uri="http://schemas.openxmlformats.org/drawingml/2006/table">
            <a:tbl>
              <a:tblPr firstRow="1" firstCol="1" bandRow="1"/>
              <a:tblGrid>
                <a:gridCol w="2961060"/>
                <a:gridCol w="3456878"/>
                <a:gridCol w="2609384"/>
              </a:tblGrid>
              <a:tr h="16726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СОЗДАНИЕ БЕСШОВНЫХ КАРТ НА КРУПНЫЕ РЕГИОНЫ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Проблемы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Текущее состояние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Перспективы (Задачи)</a:t>
                      </a:r>
                      <a:endParaRPr lang="ru-RU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Отсутствие Карт четвертичных </a:t>
                      </a:r>
                      <a:r>
                        <a:rPr lang="ru-RU" sz="17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образований </a:t>
                      </a: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бесшовных блоках </a:t>
                      </a:r>
                      <a:r>
                        <a:rPr lang="ru-RU" sz="1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Госгеолкарт</a:t>
                      </a: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1000/3. 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Создание бесшовной Карты четвертичных образований Прикаспийского региона. </a:t>
                      </a:r>
                      <a:r>
                        <a:rPr lang="ru-RU" sz="17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ВСЕГЕИ, </a:t>
                      </a:r>
                      <a:r>
                        <a:rPr lang="ru-RU" sz="17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Южморгео</a:t>
                      </a:r>
                      <a:r>
                        <a:rPr lang="ru-RU" sz="17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Создание бесшовных Карт четвертичных образований на другие регионы.</a:t>
                      </a:r>
                      <a:endParaRPr lang="ru-RU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0294" r="8954" b="11282"/>
          <a:stretch/>
        </p:blipFill>
        <p:spPr>
          <a:xfrm>
            <a:off x="1879556" y="1594883"/>
            <a:ext cx="7264443" cy="46889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632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/>
          <p:nvPr/>
        </p:nvGrpSpPr>
        <p:grpSpPr bwMode="auto">
          <a:xfrm>
            <a:off x="2496313" y="5240740"/>
            <a:ext cx="1870972" cy="1617260"/>
            <a:chOff x="3779921" y="1826261"/>
            <a:chExt cx="2556" cy="2827"/>
          </a:xfrm>
        </p:grpSpPr>
        <p:grpSp>
          <p:nvGrpSpPr>
            <p:cNvPr id="5" name="Group 9"/>
            <p:cNvGrpSpPr>
              <a:grpSpLocks noChangeAspect="1"/>
            </p:cNvGrpSpPr>
            <p:nvPr/>
          </p:nvGrpSpPr>
          <p:grpSpPr bwMode="auto">
            <a:xfrm>
              <a:off x="3779921" y="1827245"/>
              <a:ext cx="2540" cy="1843"/>
              <a:chOff x="3779921" y="1827245"/>
              <a:chExt cx="2540" cy="1843"/>
            </a:xfrm>
          </p:grpSpPr>
          <p:pic>
            <p:nvPicPr>
              <p:cNvPr id="7" name="Picture 10" descr="39bk360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5246" r="25246"/>
              <a:stretch>
                <a:fillRect/>
              </a:stretch>
            </p:blipFill>
            <p:spPr bwMode="auto">
              <a:xfrm>
                <a:off x="3779921" y="1827245"/>
                <a:ext cx="1217" cy="1843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  <p:pic>
            <p:nvPicPr>
              <p:cNvPr id="8" name="Picture 11" descr="39bk360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246" r="25246"/>
              <a:stretch>
                <a:fillRect/>
              </a:stretch>
            </p:blipFill>
            <p:spPr bwMode="auto">
              <a:xfrm>
                <a:off x="3781244" y="1827245"/>
                <a:ext cx="1217" cy="1843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</p:pic>
        </p:grpSp>
        <p:pic>
          <p:nvPicPr>
            <p:cNvPr id="6" name="Picture 12" descr="46nuklbj"/>
            <p:cNvPicPr>
              <a:picLocks noChangeAspect="1" noChangeArrowheads="1"/>
            </p:cNvPicPr>
            <p:nvPr/>
          </p:nvPicPr>
          <p:blipFill>
            <a:blip r:embed="rId5" cstate="print"/>
            <a:srcRect l="4430" t="29527" r="4651" b="29527"/>
            <a:stretch>
              <a:fillRect/>
            </a:stretch>
          </p:blipFill>
          <p:spPr bwMode="auto">
            <a:xfrm>
              <a:off x="3779938" y="1826261"/>
              <a:ext cx="2539" cy="859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13BA314-A406-418C-9C78-726C925D5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740"/>
            <a:ext cx="2433817" cy="1617260"/>
          </a:xfrm>
          <a:prstGeom prst="rect">
            <a:avLst/>
          </a:prstGeom>
          <a:ln w="38100">
            <a:solidFill>
              <a:sysClr val="window" lastClr="FFFFFF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130A9D-5F0F-4124-BE30-72C834F10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2" y="5141654"/>
            <a:ext cx="2371322" cy="77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algn="l"/>
            <a:r>
              <a:rPr lang="ru-RU" sz="1800" b="1" dirty="0">
                <a:solidFill>
                  <a:prstClr val="white"/>
                </a:solidFill>
                <a:cs typeface="Arial" pitchFamily="34" charset="0"/>
              </a:rPr>
              <a:t>Пределы датирования:</a:t>
            </a:r>
          </a:p>
          <a:p>
            <a:pPr algn="l"/>
            <a:r>
              <a:rPr lang="ru-RU" sz="1800" b="1" dirty="0">
                <a:solidFill>
                  <a:prstClr val="white"/>
                </a:solidFill>
                <a:cs typeface="Arial" pitchFamily="34" charset="0"/>
              </a:rPr>
              <a:t>кварц – до 100–150 тыс. лет,</a:t>
            </a:r>
          </a:p>
          <a:p>
            <a:pPr algn="l"/>
            <a:r>
              <a:rPr lang="ru-RU" sz="1800" b="1" dirty="0">
                <a:solidFill>
                  <a:prstClr val="white"/>
                </a:solidFill>
                <a:cs typeface="Arial" pitchFamily="34" charset="0"/>
              </a:rPr>
              <a:t>полевые шпаты</a:t>
            </a:r>
            <a:r>
              <a:rPr lang="en-US" sz="1800" b="1" dirty="0">
                <a:solidFill>
                  <a:prstClr val="white"/>
                </a:solidFill>
                <a:cs typeface="Arial" pitchFamily="34" charset="0"/>
              </a:rPr>
              <a:t> –</a:t>
            </a:r>
            <a:r>
              <a:rPr lang="ru-RU" sz="1800" b="1" dirty="0">
                <a:solidFill>
                  <a:prstClr val="white"/>
                </a:solidFill>
                <a:cs typeface="Arial" pitchFamily="34" charset="0"/>
              </a:rPr>
              <a:t> до 500 тыс. лет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3AFA118D-645A-4CEA-86AC-B457A02720E2}"/>
              </a:ext>
            </a:extLst>
          </p:cNvPr>
          <p:cNvGrpSpPr/>
          <p:nvPr/>
        </p:nvGrpSpPr>
        <p:grpSpPr>
          <a:xfrm>
            <a:off x="4433165" y="4511040"/>
            <a:ext cx="2504832" cy="1901093"/>
            <a:chOff x="2296254" y="2824459"/>
            <a:chExt cx="2406819" cy="221068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8618A1AC-FDCC-4020-B0AF-785F1B45C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8" r="7761"/>
            <a:stretch/>
          </p:blipFill>
          <p:spPr>
            <a:xfrm>
              <a:off x="2296254" y="2824459"/>
              <a:ext cx="2281822" cy="1908426"/>
            </a:xfrm>
            <a:prstGeom prst="rect">
              <a:avLst/>
            </a:prstGeom>
            <a:ln w="38100">
              <a:solidFill>
                <a:sysClr val="window" lastClr="FFFFFF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48F30CB-2DF1-4823-850F-A68853BCC352}"/>
                </a:ext>
              </a:extLst>
            </p:cNvPr>
            <p:cNvSpPr txBox="1"/>
            <p:nvPr/>
          </p:nvSpPr>
          <p:spPr>
            <a:xfrm>
              <a:off x="2296254" y="4732884"/>
              <a:ext cx="2406819" cy="302256"/>
            </a:xfrm>
            <a:prstGeom prst="rect">
              <a:avLst/>
            </a:prstGeom>
            <a:noFill/>
            <a:ln w="3810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Низкофоновый гамма-спектрометр высокого разрешения </a:t>
              </a: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Canberra</a:t>
              </a:r>
              <a:endParaRPr kumimoji="0" lang="ru-RU" sz="12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8947F83-DDB1-46BA-A34D-28EC1C4F54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5" t="2382" r="6695" b="7132"/>
          <a:stretch/>
        </p:blipFill>
        <p:spPr>
          <a:xfrm>
            <a:off x="6983360" y="4551984"/>
            <a:ext cx="2160640" cy="2288859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916666"/>
              </p:ext>
            </p:extLst>
          </p:nvPr>
        </p:nvGraphicFramePr>
        <p:xfrm>
          <a:off x="0" y="0"/>
          <a:ext cx="9065939" cy="3901440"/>
        </p:xfrm>
        <a:graphic>
          <a:graphicData uri="http://schemas.openxmlformats.org/drawingml/2006/table">
            <a:tbl>
              <a:tblPr firstRow="1" firstCol="1" bandRow="1"/>
              <a:tblGrid>
                <a:gridCol w="1705970"/>
                <a:gridCol w="4440740"/>
                <a:gridCol w="2919229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ЛАБОРАТОРНАЯ БАЗА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Проблемы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Текущее состояние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Перспективы (Задачи)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Слабое применение современных методов абсолютного датирования четвертичных образований (AMS, ОSL, ESR).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конце 2017 г. в ФГБУ «ВСЕГЕИ» по целевой субсидии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Роснедр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запущена единственная в России ОСЛ лаборатория.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Приобретение дополнительных приборов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AMS - метод радиоуглеродного датирования с использованием ускорительного масс-спектрометра.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Оборудование в России отсутствует.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Приобретение оборудования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ESR (или ЭПР) электронно-сенсорно-резонансное датирование.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Оборудование в России отсутствует.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Приобретение оборудования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7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3AC21EA-CFCE-4E2E-B652-8C68DF2FA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361"/>
            <a:ext cx="6277234" cy="39496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8995793-67FB-4FDE-93B3-F751D9EFF061}"/>
              </a:ext>
            </a:extLst>
          </p:cNvPr>
          <p:cNvSpPr txBox="1"/>
          <p:nvPr/>
        </p:nvSpPr>
        <p:spPr>
          <a:xfrm>
            <a:off x="1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ЯР, АСТРАХАНСКАЯ ОБЛАСТЬ, НИЖНЯЯ ВОЛГА, ПРИКАСПИЙ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AB0D0CE-37D0-41AC-94BF-BAB24EFD1987}"/>
              </a:ext>
            </a:extLst>
          </p:cNvPr>
          <p:cNvSpPr txBox="1"/>
          <p:nvPr/>
        </p:nvSpPr>
        <p:spPr>
          <a:xfrm>
            <a:off x="6588005" y="4340114"/>
            <a:ext cx="1436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лет</a:t>
            </a:r>
          </a:p>
        </p:txBody>
      </p:sp>
      <p:pic>
        <p:nvPicPr>
          <p:cNvPr id="21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9332"/>
            <a:ext cx="9144000" cy="2837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8995793-67FB-4FDE-93B3-F751D9EFF061}"/>
              </a:ext>
            </a:extLst>
          </p:cNvPr>
          <p:cNvSpPr txBox="1"/>
          <p:nvPr/>
        </p:nvSpPr>
        <p:spPr>
          <a:xfrm>
            <a:off x="1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  ДАТИРОВАНИЕ АРХЕОЛОГИЧЕСКИХ ОБЪЕКТОВ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66D49C-40E5-4724-B678-59983700FC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15265" r="10555" b="11263"/>
          <a:stretch/>
        </p:blipFill>
        <p:spPr>
          <a:xfrm>
            <a:off x="2852382" y="3856532"/>
            <a:ext cx="4585648" cy="3060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1EB70CE-60D2-43D0-A4C1-A64A77131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402" y="369332"/>
            <a:ext cx="6043598" cy="355010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B0731D2-72F8-4F4F-8F52-6FD74366ADF2}"/>
              </a:ext>
            </a:extLst>
          </p:cNvPr>
          <p:cNvSpPr/>
          <p:nvPr/>
        </p:nvSpPr>
        <p:spPr>
          <a:xfrm>
            <a:off x="3100401" y="3648050"/>
            <a:ext cx="5974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Датирование </a:t>
            </a:r>
            <a:r>
              <a:rPr 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средневековой</a:t>
            </a:r>
            <a:r>
              <a:rPr lang="ru-RU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 дамбы</a:t>
            </a:r>
            <a:r>
              <a:rPr lang="en-US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 [</a:t>
            </a:r>
            <a:r>
              <a:rPr lang="en-US" sz="14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Malim&amp;Hayes</a:t>
            </a:r>
            <a:r>
              <a:rPr lang="en-US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, 2008]</a:t>
            </a:r>
            <a:endParaRPr lang="ru-RU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DA50BCE-1A9F-49ED-A22C-06327E537472}"/>
              </a:ext>
            </a:extLst>
          </p:cNvPr>
          <p:cNvSpPr/>
          <p:nvPr/>
        </p:nvSpPr>
        <p:spPr>
          <a:xfrm>
            <a:off x="7153371" y="4121404"/>
            <a:ext cx="19906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cs typeface="Arial" panose="020B0604020202020204" pitchFamily="34" charset="0"/>
              </a:rPr>
              <a:t>Датирование античной керамики </a:t>
            </a: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[</a:t>
            </a:r>
            <a:r>
              <a:rPr lang="en-US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Oke&amp;Yurdatapan</a:t>
            </a:r>
            <a:r>
              <a:rPr 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, 2000].</a:t>
            </a:r>
            <a:endParaRPr lang="ru-RU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AD3422B-5EC6-4DEE-9BC2-4340E1034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2866030" cy="311786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1B9FA87-5417-4AD6-BA4C-AA3492264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404"/>
            <a:ext cx="2866030" cy="273659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53AC289-46C6-40EA-BAC5-060DCD435D28}"/>
              </a:ext>
            </a:extLst>
          </p:cNvPr>
          <p:cNvSpPr/>
          <p:nvPr/>
        </p:nvSpPr>
        <p:spPr>
          <a:xfrm>
            <a:off x="0" y="3432607"/>
            <a:ext cx="28660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Датирование средневековых построек в Англии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[Bailiff, 2007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;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Duller, 2008]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244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9041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создания лаборатории 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AMS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датирования, которой в России до сих пор нет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AMS </a:t>
            </a: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датирование – разновидность радиоуглеродного метода, позволяет определять возраст микроскопических органических соединений, т.е. датировать практически любые четвертичные образования возрастом </a:t>
            </a:r>
            <a:b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 60 тыс. лет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37C6352C-EF88-4F84-9AAB-CAD14880E66D}"/>
              </a:ext>
            </a:extLst>
          </p:cNvPr>
          <p:cNvGrpSpPr/>
          <p:nvPr/>
        </p:nvGrpSpPr>
        <p:grpSpPr>
          <a:xfrm>
            <a:off x="283268" y="1677692"/>
            <a:ext cx="9461623" cy="3866308"/>
            <a:chOff x="376051" y="344374"/>
            <a:chExt cx="12614816" cy="6503452"/>
          </a:xfrm>
        </p:grpSpPr>
        <p:pic>
          <p:nvPicPr>
            <p:cNvPr id="15" name="Picture 2" descr="C:\Users\макс\Desktop\Учёба\Курсовая 3 курс\Иллюстрации\Сцинтилляционный счётчик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15" y="1329784"/>
              <a:ext cx="4312871" cy="177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73793" y="344374"/>
              <a:ext cx="4849545" cy="98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Сцинтилляционный метод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Традиционный </a:t>
              </a:r>
              <a:r>
                <a:rPr kumimoji="0" lang="ru-RU" sz="1600" b="1" i="0" u="none" strike="noStrike" kern="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98749" y="344375"/>
              <a:ext cx="6392118" cy="569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Ускорительная масс-спектрометрия (</a:t>
              </a: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AMS</a:t>
              </a:r>
              <a:r>
                <a: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18" name="Picture 3" descr="C:\Users\макс\Desktop\Учёба\Курсовая 3 курс\Иллюстрации\Схема ускорителя (Блинов 1999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015" y="1046374"/>
              <a:ext cx="3780209" cy="2435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484094" y="3516179"/>
              <a:ext cx="910884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 г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39175" y="3500873"/>
              <a:ext cx="2116278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меньше 0,1 мг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19191" y="4190583"/>
              <a:ext cx="1532816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 месяцев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33045" y="4233005"/>
              <a:ext cx="904472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час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93581" y="4946183"/>
              <a:ext cx="1316957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высокая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16574" y="4953369"/>
              <a:ext cx="1124607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низкая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94704" y="3490110"/>
              <a:ext cx="6625327" cy="62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Масса образца, необходимая для анализа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65104" y="4012455"/>
              <a:ext cx="8097440" cy="108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Время измерения образца возрастом 50 тыс. лет для достижения точности в 1 %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10538" y="4993486"/>
              <a:ext cx="7806037" cy="62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Вероятность загрязнения молодым углеродом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30632" y="5623473"/>
              <a:ext cx="4328302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Нижний предел датирования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89946" y="5640531"/>
              <a:ext cx="2099180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40-50 тыс. лет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22551" y="5623473"/>
              <a:ext cx="2099180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50-60 тыс. лет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20642" y="6206761"/>
              <a:ext cx="5737922" cy="62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Стоимость оборудования и анализа</a:t>
              </a: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476921" y="4153455"/>
              <a:ext cx="1119187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476921" y="3428369"/>
              <a:ext cx="1119187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476921" y="4943608"/>
              <a:ext cx="1119187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476921" y="5666546"/>
              <a:ext cx="1119187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476921" y="6249957"/>
              <a:ext cx="1119187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76921" y="6773832"/>
              <a:ext cx="1119187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983028" y="6226579"/>
              <a:ext cx="1124607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низкая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871605" y="6180080"/>
              <a:ext cx="1316957" cy="621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высокая</a:t>
              </a:r>
            </a:p>
          </p:txBody>
        </p:sp>
        <p:sp>
          <p:nvSpPr>
            <p:cNvPr id="41" name="Плюс 40"/>
            <p:cNvSpPr/>
            <p:nvPr/>
          </p:nvSpPr>
          <p:spPr>
            <a:xfrm>
              <a:off x="11125955" y="3523172"/>
              <a:ext cx="618543" cy="550072"/>
            </a:xfrm>
            <a:prstGeom prst="mathPlus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Плюс 41"/>
            <p:cNvSpPr/>
            <p:nvPr/>
          </p:nvSpPr>
          <p:spPr>
            <a:xfrm>
              <a:off x="11125955" y="4273496"/>
              <a:ext cx="618543" cy="550072"/>
            </a:xfrm>
            <a:prstGeom prst="mathPlus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Плюс 42"/>
            <p:cNvSpPr/>
            <p:nvPr/>
          </p:nvSpPr>
          <p:spPr>
            <a:xfrm>
              <a:off x="11125954" y="5054736"/>
              <a:ext cx="618543" cy="550072"/>
            </a:xfrm>
            <a:prstGeom prst="mathPlus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Плюс 43"/>
            <p:cNvSpPr/>
            <p:nvPr/>
          </p:nvSpPr>
          <p:spPr>
            <a:xfrm>
              <a:off x="11125954" y="5692424"/>
              <a:ext cx="618543" cy="550072"/>
            </a:xfrm>
            <a:prstGeom prst="mathPlus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Плюс 44"/>
            <p:cNvSpPr/>
            <p:nvPr/>
          </p:nvSpPr>
          <p:spPr>
            <a:xfrm>
              <a:off x="376051" y="6235761"/>
              <a:ext cx="618543" cy="550072"/>
            </a:xfrm>
            <a:prstGeom prst="mathPlus">
              <a:avLst/>
            </a:prstGeom>
            <a:solidFill>
              <a:srgbClr val="00B05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Минус 45"/>
            <p:cNvSpPr/>
            <p:nvPr/>
          </p:nvSpPr>
          <p:spPr>
            <a:xfrm>
              <a:off x="11137518" y="6286154"/>
              <a:ext cx="595413" cy="515173"/>
            </a:xfrm>
            <a:prstGeom prst="mathMinus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Минус 46"/>
            <p:cNvSpPr/>
            <p:nvPr/>
          </p:nvSpPr>
          <p:spPr>
            <a:xfrm>
              <a:off x="391479" y="5706070"/>
              <a:ext cx="595413" cy="515173"/>
            </a:xfrm>
            <a:prstGeom prst="mathMinus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Минус 47"/>
            <p:cNvSpPr/>
            <p:nvPr/>
          </p:nvSpPr>
          <p:spPr>
            <a:xfrm>
              <a:off x="387615" y="5049324"/>
              <a:ext cx="595413" cy="515173"/>
            </a:xfrm>
            <a:prstGeom prst="mathMinus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Минус 48"/>
            <p:cNvSpPr/>
            <p:nvPr/>
          </p:nvSpPr>
          <p:spPr>
            <a:xfrm>
              <a:off x="387615" y="4267863"/>
              <a:ext cx="595413" cy="515173"/>
            </a:xfrm>
            <a:prstGeom prst="mathMinus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Минус 49"/>
            <p:cNvSpPr/>
            <p:nvPr/>
          </p:nvSpPr>
          <p:spPr>
            <a:xfrm>
              <a:off x="387615" y="3540621"/>
              <a:ext cx="595413" cy="515173"/>
            </a:xfrm>
            <a:prstGeom prst="mathMinus">
              <a:avLst/>
            </a:prstGeom>
            <a:solidFill>
              <a:srgbClr val="FF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7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3135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1372" b="2698"/>
          <a:stretch/>
        </p:blipFill>
        <p:spPr bwMode="auto">
          <a:xfrm>
            <a:off x="0" y="-1"/>
            <a:ext cx="9144000" cy="63135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1115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0" fontAlgn="base" hangingPunct="0">
              <a:spcBef>
                <a:spcPct val="15000"/>
              </a:spcBef>
              <a:spcAft>
                <a:spcPct val="15000"/>
              </a:spcAft>
              <a:buClrTx/>
              <a:buSzTx/>
              <a:buFontTx/>
              <a:buNone/>
              <a:defRPr/>
            </a:pPr>
            <a:r>
              <a:rPr lang="ru-RU" altLang="ru-RU" sz="4000" b="1" i="1" dirty="0" smtClean="0">
                <a:solidFill>
                  <a:srgbClr val="0101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</a:rPr>
              <a:t>БЛАГОДАРИМ   ЗА   ВНИМАНИЕ!</a:t>
            </a:r>
            <a:endParaRPr lang="ru-RU" altLang="ru-RU" sz="4000" dirty="0" smtClean="0">
              <a:solidFill>
                <a:srgbClr val="010199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7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b="24733"/>
          <a:stretch/>
        </p:blipFill>
        <p:spPr>
          <a:xfrm>
            <a:off x="0" y="1211392"/>
            <a:ext cx="4594418" cy="3144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6"/>
          <a:stretch/>
        </p:blipFill>
        <p:spPr>
          <a:xfrm>
            <a:off x="4546600" y="3088834"/>
            <a:ext cx="4597400" cy="3191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6709" y="1888505"/>
            <a:ext cx="444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 Волге. Осмотр членами Конференции окрестностей с.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Пролейки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в 80 км выше Сталинграда во время экскурсии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65100"/>
            <a:ext cx="485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Проф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 С.А. Яковлев дает пояснения во время экскурсии в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Лесном (Ленинград) </a:t>
            </a: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сентября 1932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540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9"/>
          <a:stretch/>
        </p:blipFill>
        <p:spPr>
          <a:xfrm>
            <a:off x="2840223" y="476559"/>
            <a:ext cx="6303777" cy="54162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311304"/>
            <a:ext cx="28402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Осмотр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членами Конференции разрезов лёсса в окрестностях Днепропетровска.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Третий в верхнем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ряду слева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–Д.И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 Мушкетов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 белой шляпе с тростью),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 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Скутиль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(Чехословакия, в темном берете),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. Бертран (Франция, с бородой).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шурфе: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….И.М. Губкин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(в фуражке, кожанке 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галстуке)….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085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82" y="885192"/>
            <a:ext cx="4505494" cy="53667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Карта отложений четвертичной системы Европейской части СССР и </a:t>
            </a:r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прилегающих 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 ней территорий м-ба 1:2 500 000</a:t>
            </a:r>
            <a:endParaRPr lang="ru-RU" sz="2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55" r="8834"/>
          <a:stretch/>
        </p:blipFill>
        <p:spPr>
          <a:xfrm>
            <a:off x="6358270" y="1579434"/>
            <a:ext cx="2785730" cy="46046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Первые стратиграфические шкалы</a:t>
            </a:r>
            <a:endParaRPr lang="ru-RU" sz="21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950" y="458857"/>
            <a:ext cx="2307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Сопоставление четвертичной серии и плиоцена УССР и Швейцарии (1934) 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171" r="4899" b="2089"/>
          <a:stretch/>
        </p:blipFill>
        <p:spPr>
          <a:xfrm>
            <a:off x="2908005" y="997466"/>
            <a:ext cx="3391786" cy="34880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28465" y="415489"/>
            <a:ext cx="3087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Деление четвертичного периода (по Громову, 1948)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0" y="3373029"/>
            <a:ext cx="2763935" cy="28110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-237543" y="2093233"/>
            <a:ext cx="3087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Корреляция морских каспийских отложений и ледниковых образований Севера (по Православлеву, 1929)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786500"/>
            <a:ext cx="8924544" cy="2944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 2019</a:t>
            </a:r>
            <a:endParaRPr lang="ru-RU" sz="23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728" y="947111"/>
            <a:ext cx="1138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Международные шкалы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063" y="1128279"/>
            <a:ext cx="202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Общие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шкалы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7055" y="1136671"/>
            <a:ext cx="6481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региональных стратиграфических схем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отложений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2410" y="305615"/>
            <a:ext cx="19242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Международная </a:t>
            </a:r>
            <a:r>
              <a:rPr lang="ru-RU" sz="15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хроностратиграфи-ческая</a:t>
            </a:r>
            <a:r>
              <a:rPr lang="ru-RU" sz="1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шкала, 2018</a:t>
            </a:r>
            <a:endParaRPr lang="ru-RU" sz="15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61" y="1044100"/>
            <a:ext cx="4158731" cy="5362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9777" y="305615"/>
            <a:ext cx="22184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Общая </a:t>
            </a:r>
            <a:r>
              <a:rPr lang="ru-RU" sz="15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стратиграфи-ческая</a:t>
            </a:r>
            <a:r>
              <a:rPr lang="ru-RU" sz="1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шкала </a:t>
            </a:r>
            <a:r>
              <a:rPr lang="ru-RU" sz="15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России, 2019 </a:t>
            </a:r>
            <a:endParaRPr lang="ru-RU" sz="1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95536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 2019</a:t>
            </a:r>
            <a:endParaRPr lang="ru-RU" sz="23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1982266" y="5866867"/>
            <a:ext cx="719370" cy="319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895600" y="5866867"/>
            <a:ext cx="3185480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0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Межрегиональная стратиграфическая схема </a:t>
            </a:r>
            <a:r>
              <a:rPr lang="ru-RU" sz="23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квартера</a:t>
            </a:r>
            <a:r>
              <a:rPr lang="ru-RU" sz="23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3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 2019</a:t>
            </a:r>
            <a:endParaRPr lang="ru-RU" sz="23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127" y="446276"/>
            <a:ext cx="8205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Корреляция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региональных стратиграфических схем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четвертичных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отложений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России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/>
          <a:stretch/>
        </p:blipFill>
        <p:spPr>
          <a:xfrm>
            <a:off x="1323703" y="758622"/>
            <a:ext cx="6278573" cy="5483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70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BEA943-5128-42CB-9A83-522E14AD08F1}">
  <ds:schemaRefs>
    <ds:schemaRef ds:uri="ead7e9e8-aee4-4293-900d-1b39f43043aa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6255</TotalTime>
  <Words>3677</Words>
  <Application>Microsoft Office PowerPoint</Application>
  <PresentationFormat>Экран (4:3)</PresentationFormat>
  <Paragraphs>273</Paragraphs>
  <Slides>28</Slides>
  <Notes>28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Застрожнов Андрей Станиславович</cp:lastModifiedBy>
  <cp:revision>100</cp:revision>
  <cp:lastPrinted>2018-02-01T08:07:10Z</cp:lastPrinted>
  <dcterms:created xsi:type="dcterms:W3CDTF">2018-01-22T07:17:49Z</dcterms:created>
  <dcterms:modified xsi:type="dcterms:W3CDTF">2019-04-23T13:17:03Z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