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notesSlides/notesSlide2.xml" ContentType="application/vnd.openxmlformats-officedocument.presentationml.notesSlide+xml"/>
  <Override PartName="/ppt/charts/chart5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rts/style3.xml" ContentType="application/vnd.ms-office.chartstyle+xml"/>
  <Override PartName="/ppt/charts/colors3.xml" ContentType="application/vnd.ms-office.chartcolorstyl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74"/>
  </p:notesMasterIdLst>
  <p:sldIdLst>
    <p:sldId id="262" r:id="rId2"/>
    <p:sldId id="258" r:id="rId3"/>
    <p:sldId id="266" r:id="rId4"/>
    <p:sldId id="277" r:id="rId5"/>
    <p:sldId id="268" r:id="rId6"/>
    <p:sldId id="377" r:id="rId7"/>
    <p:sldId id="329" r:id="rId8"/>
    <p:sldId id="337" r:id="rId9"/>
    <p:sldId id="338" r:id="rId10"/>
    <p:sldId id="340" r:id="rId11"/>
    <p:sldId id="341" r:id="rId12"/>
    <p:sldId id="349" r:id="rId13"/>
    <p:sldId id="339" r:id="rId14"/>
    <p:sldId id="342" r:id="rId15"/>
    <p:sldId id="380" r:id="rId16"/>
    <p:sldId id="381" r:id="rId17"/>
    <p:sldId id="348" r:id="rId18"/>
    <p:sldId id="353" r:id="rId19"/>
    <p:sldId id="296" r:id="rId20"/>
    <p:sldId id="297" r:id="rId21"/>
    <p:sldId id="270" r:id="rId22"/>
    <p:sldId id="303" r:id="rId23"/>
    <p:sldId id="306" r:id="rId24"/>
    <p:sldId id="304" r:id="rId25"/>
    <p:sldId id="305" r:id="rId26"/>
    <p:sldId id="345" r:id="rId27"/>
    <p:sldId id="355" r:id="rId28"/>
    <p:sldId id="352" r:id="rId29"/>
    <p:sldId id="361" r:id="rId30"/>
    <p:sldId id="374" r:id="rId31"/>
    <p:sldId id="362" r:id="rId32"/>
    <p:sldId id="372" r:id="rId33"/>
    <p:sldId id="373" r:id="rId34"/>
    <p:sldId id="354" r:id="rId35"/>
    <p:sldId id="347" r:id="rId36"/>
    <p:sldId id="357" r:id="rId37"/>
    <p:sldId id="356" r:id="rId38"/>
    <p:sldId id="350" r:id="rId39"/>
    <p:sldId id="358" r:id="rId40"/>
    <p:sldId id="375" r:id="rId41"/>
    <p:sldId id="376" r:id="rId42"/>
    <p:sldId id="364" r:id="rId43"/>
    <p:sldId id="365" r:id="rId44"/>
    <p:sldId id="366" r:id="rId45"/>
    <p:sldId id="367" r:id="rId46"/>
    <p:sldId id="368" r:id="rId47"/>
    <p:sldId id="360" r:id="rId48"/>
    <p:sldId id="382" r:id="rId49"/>
    <p:sldId id="383" r:id="rId50"/>
    <p:sldId id="384" r:id="rId51"/>
    <p:sldId id="280" r:id="rId52"/>
    <p:sldId id="351" r:id="rId53"/>
    <p:sldId id="333" r:id="rId54"/>
    <p:sldId id="334" r:id="rId55"/>
    <p:sldId id="335" r:id="rId56"/>
    <p:sldId id="336" r:id="rId57"/>
    <p:sldId id="378" r:id="rId58"/>
    <p:sldId id="281" r:id="rId59"/>
    <p:sldId id="315" r:id="rId60"/>
    <p:sldId id="316" r:id="rId61"/>
    <p:sldId id="317" r:id="rId62"/>
    <p:sldId id="318" r:id="rId63"/>
    <p:sldId id="319" r:id="rId64"/>
    <p:sldId id="320" r:id="rId65"/>
    <p:sldId id="321" r:id="rId66"/>
    <p:sldId id="322" r:id="rId67"/>
    <p:sldId id="323" r:id="rId68"/>
    <p:sldId id="324" r:id="rId69"/>
    <p:sldId id="325" r:id="rId70"/>
    <p:sldId id="326" r:id="rId71"/>
    <p:sldId id="327" r:id="rId72"/>
    <p:sldId id="260" r:id="rId73"/>
  </p:sldIdLst>
  <p:sldSz cx="12192000" cy="6858000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14" autoAdjust="0"/>
    <p:restoredTop sz="94660"/>
  </p:normalViewPr>
  <p:slideViewPr>
    <p:cSldViewPr snapToGrid="0">
      <p:cViewPr>
        <p:scale>
          <a:sx n="100" d="100"/>
          <a:sy n="100" d="100"/>
        </p:scale>
        <p:origin x="-102" y="-31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viewProps" Target="view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D:\&#1040;&#1082;&#1090;&#1099;_&#1044;&#1086;&#1075;&#1086;&#1074;&#1086;&#1088;&#1099;\&#1047;&#1072;&#1087;&#1088;&#1086;&#1089;&#1099;_2007-2019\&#1062;&#1058;&#1054;_&#1047;&#1072;&#1087;&#1088;&#1086;&#1089;&#1099;_&#1087;&#1086;&#1076;_&#1043;&#1043;&#1050;_1&#1084;&#1083;&#1085;-200.xls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D:\&#1040;&#1082;&#1090;&#1099;_&#1044;&#1086;&#1075;&#1086;&#1074;&#1086;&#1088;&#1099;\&#1047;&#1072;&#1087;&#1088;&#1086;&#1089;&#1099;_2007-2019\&#1062;&#1058;&#1054;_&#1047;&#1072;&#1087;&#1088;&#1086;&#1089;&#1099;_&#1087;&#1086;&#1076;_&#1043;&#1043;&#1050;_1&#1084;&#1083;&#1085;-200.xls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D:\&#1040;&#1082;&#1090;&#1099;_&#1044;&#1086;&#1075;&#1086;&#1074;&#1086;&#1088;&#1099;\&#1047;&#1072;&#1087;&#1088;&#1086;&#1089;&#1099;_2007-2019\&#1062;&#1058;&#1054;_&#1047;&#1072;&#1087;&#1088;&#1086;&#1089;&#1099;_&#1087;&#1086;&#1076;_&#1043;&#1043;&#1050;_1&#1084;&#1083;&#1085;-200.xls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D:\&#1040;&#1082;&#1090;&#1099;_&#1044;&#1086;&#1075;&#1086;&#1074;&#1086;&#1088;&#1099;\&#1047;&#1072;&#1087;&#1088;&#1086;&#1089;&#1099;_2007-2019\&#1062;&#1058;&#1054;_&#1047;&#1072;&#1087;&#1088;&#1086;&#1089;&#1099;_&#1087;&#1086;&#1076;_&#1043;&#1043;&#1050;_1&#1084;&#1083;&#1085;-200.xls" TargetMode="External"/></Relationships>
</file>

<file path=ppt/charts/_rels/chart5.xml.rels><?xml version="1.0" encoding="UTF-8" standalone="yes"?>
<Relationships xmlns="http://schemas.openxmlformats.org/package/2006/relationships"><Relationship Id="rId3" Type="http://schemas.microsoft.com/office/2011/relationships/chartStyle" Target="style3.xml"/><Relationship Id="rId2" Type="http://schemas.microsoft.com/office/2011/relationships/chartColorStyle" Target="colors3.xml"/><Relationship Id="rId1" Type="http://schemas.openxmlformats.org/officeDocument/2006/relationships/package" Target="../embeddings/_____Microsoft_Excel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8487874465049931E-2"/>
          <c:y val="7.784442517956057E-2"/>
          <c:w val="0.72610556348074184"/>
          <c:h val="0.7754502354425457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Лист1!$H$1</c:f>
              <c:strCache>
                <c:ptCount val="1"/>
                <c:pt idx="0">
                  <c:v>Запрос_ГГК-1000</c:v>
                </c:pt>
              </c:strCache>
            </c:strRef>
          </c:tx>
          <c:spPr>
            <a:solidFill>
              <a:srgbClr val="9999FF"/>
            </a:solidFill>
            <a:ln w="12700">
              <a:solidFill>
                <a:srgbClr val="000000"/>
              </a:solidFill>
              <a:prstDash val="solid"/>
            </a:ln>
          </c:spPr>
          <c:invertIfNegative val="0"/>
          <c:dLbls>
            <c:spPr>
              <a:noFill/>
              <a:ln w="25400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000000"/>
                    </a:solidFill>
                    <a:latin typeface="Arial Cyr"/>
                    <a:ea typeface="Arial Cyr"/>
                    <a:cs typeface="Arial Cyr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val>
            <c:numRef>
              <c:f>Лист1!$H$2:$H$12</c:f>
              <c:numCache>
                <c:formatCode>General</c:formatCode>
                <c:ptCount val="11"/>
                <c:pt idx="0">
                  <c:v>2</c:v>
                </c:pt>
                <c:pt idx="1">
                  <c:v>1</c:v>
                </c:pt>
                <c:pt idx="2">
                  <c:v>2</c:v>
                </c:pt>
                <c:pt idx="3">
                  <c:v>5</c:v>
                </c:pt>
                <c:pt idx="4">
                  <c:v>4</c:v>
                </c:pt>
                <c:pt idx="5">
                  <c:v>4</c:v>
                </c:pt>
                <c:pt idx="6">
                  <c:v>4</c:v>
                </c:pt>
                <c:pt idx="7">
                  <c:v>3</c:v>
                </c:pt>
                <c:pt idx="8">
                  <c:v>3</c:v>
                </c:pt>
                <c:pt idx="9">
                  <c:v>1</c:v>
                </c:pt>
                <c:pt idx="10">
                  <c:v>1</c:v>
                </c:pt>
              </c:numCache>
            </c:numRef>
          </c:val>
        </c:ser>
        <c:ser>
          <c:idx val="3"/>
          <c:order val="1"/>
          <c:tx>
            <c:strRef>
              <c:f>Лист1!$J$1</c:f>
              <c:strCache>
                <c:ptCount val="1"/>
                <c:pt idx="0">
                  <c:v>Запрос_ЦТО_1mln</c:v>
                </c:pt>
              </c:strCache>
            </c:strRef>
          </c:tx>
          <c:spPr>
            <a:solidFill>
              <a:srgbClr val="FFFFCC"/>
            </a:solidFill>
            <a:ln w="12700">
              <a:solidFill>
                <a:srgbClr val="000000"/>
              </a:solidFill>
              <a:prstDash val="solid"/>
            </a:ln>
          </c:spPr>
          <c:invertIfNegative val="0"/>
          <c:dLbls>
            <c:spPr>
              <a:noFill/>
              <a:ln w="25400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000000"/>
                    </a:solidFill>
                    <a:latin typeface="Arial Cyr"/>
                    <a:ea typeface="Arial Cyr"/>
                    <a:cs typeface="Arial Cyr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val>
            <c:numRef>
              <c:f>Лист1!$J$2:$J$12</c:f>
              <c:numCache>
                <c:formatCode>General</c:formatCode>
                <c:ptCount val="11"/>
                <c:pt idx="0">
                  <c:v>6</c:v>
                </c:pt>
                <c:pt idx="1">
                  <c:v>14</c:v>
                </c:pt>
                <c:pt idx="2">
                  <c:v>7</c:v>
                </c:pt>
                <c:pt idx="3">
                  <c:v>18</c:v>
                </c:pt>
                <c:pt idx="4">
                  <c:v>8</c:v>
                </c:pt>
                <c:pt idx="5">
                  <c:v>5</c:v>
                </c:pt>
                <c:pt idx="6">
                  <c:v>9</c:v>
                </c:pt>
                <c:pt idx="7">
                  <c:v>5</c:v>
                </c:pt>
                <c:pt idx="8">
                  <c:v>7</c:v>
                </c:pt>
                <c:pt idx="9">
                  <c:v>3</c:v>
                </c:pt>
                <c:pt idx="10">
                  <c:v>1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00213888"/>
        <c:axId val="100215808"/>
      </c:barChart>
      <c:catAx>
        <c:axId val="100213888"/>
        <c:scaling>
          <c:orientation val="minMax"/>
        </c:scaling>
        <c:delete val="1"/>
        <c:axPos val="b"/>
        <c:title>
          <c:tx>
            <c:rich>
              <a:bodyPr/>
              <a:lstStyle/>
              <a:p>
                <a:pPr>
                  <a:defRPr sz="1000" b="1" i="0" u="none" strike="noStrike" baseline="0">
                    <a:solidFill>
                      <a:srgbClr val="000000"/>
                    </a:solidFill>
                    <a:latin typeface="Arial Cyr"/>
                    <a:ea typeface="Arial Cyr"/>
                    <a:cs typeface="Arial Cyr"/>
                  </a:defRPr>
                </a:pPr>
                <a:r>
                  <a:rPr lang="ru-RU"/>
                  <a:t>2009   2010     2011     2012    2013     2014    2015    2016    2017    2018    2019</a:t>
                </a:r>
              </a:p>
            </c:rich>
          </c:tx>
          <c:layout>
            <c:manualLayout>
              <c:xMode val="edge"/>
              <c:yMode val="edge"/>
              <c:x val="7.8459343794579167E-2"/>
              <c:y val="0.88622884050576656"/>
            </c:manualLayout>
          </c:layout>
          <c:overlay val="0"/>
          <c:spPr>
            <a:noFill/>
            <a:ln w="25400">
              <a:noFill/>
            </a:ln>
          </c:spPr>
        </c:title>
        <c:majorTickMark val="out"/>
        <c:minorTickMark val="none"/>
        <c:tickLblPos val="nextTo"/>
        <c:crossAx val="100215808"/>
        <c:crosses val="autoZero"/>
        <c:auto val="1"/>
        <c:lblAlgn val="ctr"/>
        <c:lblOffset val="100"/>
        <c:noMultiLvlLbl val="0"/>
      </c:catAx>
      <c:valAx>
        <c:axId val="100215808"/>
        <c:scaling>
          <c:orientation val="minMax"/>
        </c:scaling>
        <c:delete val="0"/>
        <c:axPos val="l"/>
        <c:majorGridlines>
          <c:spPr>
            <a:ln w="3175">
              <a:solidFill>
                <a:srgbClr val="000000"/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000000"/>
                </a:solidFill>
                <a:latin typeface="Arial Cyr"/>
                <a:ea typeface="Arial Cyr"/>
                <a:cs typeface="Arial Cyr"/>
              </a:defRPr>
            </a:pPr>
            <a:endParaRPr lang="ru-RU"/>
          </a:p>
        </c:txPr>
        <c:crossAx val="100213888"/>
        <c:crosses val="autoZero"/>
        <c:crossBetween val="between"/>
      </c:valAx>
      <c:spPr>
        <a:solidFill>
          <a:srgbClr val="C0C0C0"/>
        </a:solidFill>
        <a:ln w="12700">
          <a:solidFill>
            <a:srgbClr val="808080"/>
          </a:solidFill>
          <a:prstDash val="solid"/>
        </a:ln>
      </c:spPr>
    </c:plotArea>
    <c:legend>
      <c:legendPos val="r"/>
      <c:layout>
        <c:manualLayout>
          <c:xMode val="edge"/>
          <c:yMode val="edge"/>
          <c:x val="0.80028530670470754"/>
          <c:y val="0.40119819131004297"/>
          <c:w val="0.18830242510699002"/>
          <c:h val="0.12874270318158096"/>
        </c:manualLayout>
      </c:layout>
      <c:overlay val="0"/>
      <c:spPr>
        <a:solidFill>
          <a:srgbClr val="FFFFFF"/>
        </a:solidFill>
        <a:ln w="3175">
          <a:solidFill>
            <a:srgbClr val="000000"/>
          </a:solidFill>
          <a:prstDash val="solid"/>
        </a:ln>
      </c:spPr>
      <c:txPr>
        <a:bodyPr/>
        <a:lstStyle/>
        <a:p>
          <a:pPr>
            <a:defRPr sz="920" b="0" i="0" u="none" strike="noStrike" baseline="0">
              <a:solidFill>
                <a:srgbClr val="000000"/>
              </a:solidFill>
              <a:latin typeface="Arial Cyr"/>
              <a:ea typeface="Arial Cyr"/>
              <a:cs typeface="Arial Cyr"/>
            </a:defRPr>
          </a:pPr>
          <a:endParaRPr lang="ru-RU"/>
        </a:p>
      </c:txPr>
    </c:legend>
    <c:plotVisOnly val="1"/>
    <c:dispBlanksAs val="gap"/>
    <c:showDLblsOverMax val="0"/>
  </c:chart>
  <c:spPr>
    <a:solidFill>
      <a:srgbClr val="FFFFFF"/>
    </a:solidFill>
    <a:ln w="3175">
      <a:solidFill>
        <a:srgbClr val="000000"/>
      </a:solidFill>
      <a:prstDash val="solid"/>
    </a:ln>
  </c:spPr>
  <c:txPr>
    <a:bodyPr/>
    <a:lstStyle/>
    <a:p>
      <a:pPr>
        <a:defRPr sz="1000" b="0" i="0" u="none" strike="noStrike" baseline="0">
          <a:solidFill>
            <a:srgbClr val="000000"/>
          </a:solidFill>
          <a:latin typeface="Arial Cyr"/>
          <a:ea typeface="Arial Cyr"/>
          <a:cs typeface="Arial Cyr"/>
        </a:defRPr>
      </a:pPr>
      <a:endParaRPr lang="ru-RU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8459343794579167E-2"/>
          <c:y val="7.784442517956057E-2"/>
          <c:w val="0.65477888730385159"/>
          <c:h val="0.77545023544254577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Лист1!$I$1</c:f>
              <c:strCache>
                <c:ptCount val="1"/>
                <c:pt idx="0">
                  <c:v>НЛ_ГГК-1000</c:v>
                </c:pt>
              </c:strCache>
            </c:strRef>
          </c:tx>
          <c:spPr>
            <a:solidFill>
              <a:srgbClr val="993300"/>
            </a:solidFill>
            <a:ln w="12700">
              <a:solidFill>
                <a:srgbClr val="000000"/>
              </a:solidFill>
              <a:prstDash val="solid"/>
            </a:ln>
          </c:spPr>
          <c:invertIfNegative val="0"/>
          <c:dLbls>
            <c:spPr>
              <a:noFill/>
              <a:ln w="25400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000000"/>
                    </a:solidFill>
                    <a:latin typeface="Arial Cyr"/>
                    <a:ea typeface="Arial Cyr"/>
                    <a:cs typeface="Arial Cyr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val>
            <c:numRef>
              <c:f>Лист1!$I$2:$I$12</c:f>
              <c:numCache>
                <c:formatCode>General</c:formatCode>
                <c:ptCount val="11"/>
                <c:pt idx="0">
                  <c:v>24</c:v>
                </c:pt>
                <c:pt idx="1">
                  <c:v>2</c:v>
                </c:pt>
                <c:pt idx="2">
                  <c:v>11</c:v>
                </c:pt>
                <c:pt idx="3">
                  <c:v>31</c:v>
                </c:pt>
                <c:pt idx="4">
                  <c:v>29</c:v>
                </c:pt>
                <c:pt idx="5">
                  <c:v>19</c:v>
                </c:pt>
                <c:pt idx="6">
                  <c:v>12</c:v>
                </c:pt>
                <c:pt idx="7">
                  <c:v>5</c:v>
                </c:pt>
                <c:pt idx="8">
                  <c:v>14</c:v>
                </c:pt>
                <c:pt idx="9">
                  <c:v>14</c:v>
                </c:pt>
                <c:pt idx="10">
                  <c:v>7</c:v>
                </c:pt>
              </c:numCache>
            </c:numRef>
          </c:val>
        </c:ser>
        <c:ser>
          <c:idx val="2"/>
          <c:order val="1"/>
          <c:tx>
            <c:strRef>
              <c:f>Лист1!$K$1</c:f>
              <c:strCache>
                <c:ptCount val="1"/>
                <c:pt idx="0">
                  <c:v>Общее_кол-во_НЛ_1mln</c:v>
                </c:pt>
              </c:strCache>
            </c:strRef>
          </c:tx>
          <c:spPr>
            <a:solidFill>
              <a:srgbClr val="CCFFFF"/>
            </a:solidFill>
            <a:ln w="12700">
              <a:solidFill>
                <a:srgbClr val="000000"/>
              </a:solidFill>
              <a:prstDash val="solid"/>
            </a:ln>
          </c:spPr>
          <c:invertIfNegative val="0"/>
          <c:dLbls>
            <c:spPr>
              <a:noFill/>
              <a:ln w="25400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000000"/>
                    </a:solidFill>
                    <a:latin typeface="Arial Cyr"/>
                    <a:ea typeface="Arial Cyr"/>
                    <a:cs typeface="Arial Cyr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val>
            <c:numRef>
              <c:f>Лист1!$K$2:$K$12</c:f>
              <c:numCache>
                <c:formatCode>General</c:formatCode>
                <c:ptCount val="11"/>
                <c:pt idx="0">
                  <c:v>150</c:v>
                </c:pt>
                <c:pt idx="1">
                  <c:v>304</c:v>
                </c:pt>
                <c:pt idx="2">
                  <c:v>263</c:v>
                </c:pt>
                <c:pt idx="3">
                  <c:v>349</c:v>
                </c:pt>
                <c:pt idx="4">
                  <c:v>320</c:v>
                </c:pt>
                <c:pt idx="5">
                  <c:v>31</c:v>
                </c:pt>
                <c:pt idx="6">
                  <c:v>761</c:v>
                </c:pt>
                <c:pt idx="7">
                  <c:v>8</c:v>
                </c:pt>
                <c:pt idx="8">
                  <c:v>918</c:v>
                </c:pt>
                <c:pt idx="9">
                  <c:v>475</c:v>
                </c:pt>
                <c:pt idx="10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01851520"/>
        <c:axId val="101853440"/>
      </c:barChart>
      <c:catAx>
        <c:axId val="101851520"/>
        <c:scaling>
          <c:orientation val="minMax"/>
        </c:scaling>
        <c:delete val="1"/>
        <c:axPos val="b"/>
        <c:title>
          <c:tx>
            <c:rich>
              <a:bodyPr/>
              <a:lstStyle/>
              <a:p>
                <a:pPr>
                  <a:defRPr sz="1000" b="1" i="0" u="none" strike="noStrike" baseline="0">
                    <a:solidFill>
                      <a:srgbClr val="000000"/>
                    </a:solidFill>
                    <a:latin typeface="Arial Cyr"/>
                    <a:ea typeface="Arial Cyr"/>
                    <a:cs typeface="Arial Cyr"/>
                  </a:defRPr>
                </a:pPr>
                <a:r>
                  <a:rPr lang="ru-RU"/>
                  <a:t>2009    2010    2011     2012     2013      2014    2015    2016    2017    2018  2019</a:t>
                </a:r>
              </a:p>
            </c:rich>
          </c:tx>
          <c:layout>
            <c:manualLayout>
              <c:xMode val="edge"/>
              <c:yMode val="edge"/>
              <c:x val="6.2767475035663337E-2"/>
              <c:y val="0.88622884050576656"/>
            </c:manualLayout>
          </c:layout>
          <c:overlay val="0"/>
          <c:spPr>
            <a:noFill/>
            <a:ln w="25400">
              <a:noFill/>
            </a:ln>
          </c:spPr>
        </c:title>
        <c:majorTickMark val="out"/>
        <c:minorTickMark val="none"/>
        <c:tickLblPos val="nextTo"/>
        <c:crossAx val="101853440"/>
        <c:crosses val="autoZero"/>
        <c:auto val="1"/>
        <c:lblAlgn val="ctr"/>
        <c:lblOffset val="100"/>
        <c:noMultiLvlLbl val="0"/>
      </c:catAx>
      <c:valAx>
        <c:axId val="101853440"/>
        <c:scaling>
          <c:orientation val="minMax"/>
        </c:scaling>
        <c:delete val="0"/>
        <c:axPos val="l"/>
        <c:majorGridlines>
          <c:spPr>
            <a:ln w="3175">
              <a:solidFill>
                <a:srgbClr val="000000"/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000000"/>
                </a:solidFill>
                <a:latin typeface="Arial Cyr"/>
                <a:ea typeface="Arial Cyr"/>
                <a:cs typeface="Arial Cyr"/>
              </a:defRPr>
            </a:pPr>
            <a:endParaRPr lang="ru-RU"/>
          </a:p>
        </c:txPr>
        <c:crossAx val="101851520"/>
        <c:crosses val="autoZero"/>
        <c:crossBetween val="between"/>
      </c:valAx>
      <c:spPr>
        <a:solidFill>
          <a:srgbClr val="C0C0C0"/>
        </a:solidFill>
        <a:ln w="12700">
          <a:solidFill>
            <a:srgbClr val="808080"/>
          </a:solidFill>
          <a:prstDash val="solid"/>
        </a:ln>
      </c:spPr>
    </c:plotArea>
    <c:legend>
      <c:legendPos val="r"/>
      <c:layout>
        <c:manualLayout>
          <c:xMode val="edge"/>
          <c:yMode val="edge"/>
          <c:x val="0.7489300998573466"/>
          <c:y val="0.40119819131004297"/>
          <c:w val="0.21911351947216581"/>
          <c:h val="0.20059911672717556"/>
        </c:manualLayout>
      </c:layout>
      <c:overlay val="0"/>
      <c:spPr>
        <a:solidFill>
          <a:srgbClr val="FFFFFF"/>
        </a:solidFill>
        <a:ln w="3175">
          <a:solidFill>
            <a:srgbClr val="000000"/>
          </a:solidFill>
          <a:prstDash val="solid"/>
        </a:ln>
      </c:spPr>
      <c:txPr>
        <a:bodyPr/>
        <a:lstStyle/>
        <a:p>
          <a:pPr>
            <a:defRPr sz="920" b="0" i="0" u="none" strike="noStrike" baseline="0">
              <a:solidFill>
                <a:srgbClr val="000000"/>
              </a:solidFill>
              <a:latin typeface="Arial Cyr"/>
              <a:ea typeface="Arial Cyr"/>
              <a:cs typeface="Arial Cyr"/>
            </a:defRPr>
          </a:pPr>
          <a:endParaRPr lang="ru-RU"/>
        </a:p>
      </c:txPr>
    </c:legend>
    <c:plotVisOnly val="1"/>
    <c:dispBlanksAs val="gap"/>
    <c:showDLblsOverMax val="0"/>
  </c:chart>
  <c:spPr>
    <a:solidFill>
      <a:srgbClr val="FFFFFF"/>
    </a:solidFill>
    <a:ln w="3175">
      <a:solidFill>
        <a:srgbClr val="000000"/>
      </a:solidFill>
      <a:prstDash val="solid"/>
    </a:ln>
  </c:spPr>
  <c:txPr>
    <a:bodyPr/>
    <a:lstStyle/>
    <a:p>
      <a:pPr>
        <a:defRPr sz="1000" b="0" i="0" u="none" strike="noStrike" baseline="0">
          <a:solidFill>
            <a:srgbClr val="000000"/>
          </a:solidFill>
          <a:latin typeface="Arial Cyr"/>
          <a:ea typeface="Arial Cyr"/>
          <a:cs typeface="Arial Cyr"/>
        </a:defRPr>
      </a:pPr>
      <a:endParaRPr lang="ru-RU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8571469427643297E-2"/>
          <c:y val="7.784442517956057E-2"/>
          <c:w val="0.680000474330688"/>
          <c:h val="0.7754502354425457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Запросы ГГК-200</c:v>
                </c:pt>
              </c:strCache>
            </c:strRef>
          </c:tx>
          <c:spPr>
            <a:solidFill>
              <a:srgbClr val="9999FF"/>
            </a:solidFill>
            <a:ln w="12700">
              <a:solidFill>
                <a:srgbClr val="000000"/>
              </a:solidFill>
              <a:prstDash val="solid"/>
            </a:ln>
          </c:spPr>
          <c:invertIfNegative val="0"/>
          <c:dLbls>
            <c:spPr>
              <a:noFill/>
              <a:ln w="25400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000000"/>
                    </a:solidFill>
                    <a:latin typeface="Arial Cyr"/>
                    <a:ea typeface="Arial Cyr"/>
                    <a:cs typeface="Arial Cyr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val>
            <c:numRef>
              <c:f>Лист1!$B$2:$B$12</c:f>
              <c:numCache>
                <c:formatCode>General</c:formatCode>
                <c:ptCount val="11"/>
                <c:pt idx="0">
                  <c:v>1.2</c:v>
                </c:pt>
                <c:pt idx="1">
                  <c:v>1</c:v>
                </c:pt>
                <c:pt idx="2">
                  <c:v>6</c:v>
                </c:pt>
                <c:pt idx="3">
                  <c:v>10</c:v>
                </c:pt>
                <c:pt idx="4">
                  <c:v>17</c:v>
                </c:pt>
                <c:pt idx="5">
                  <c:v>21</c:v>
                </c:pt>
                <c:pt idx="6">
                  <c:v>14</c:v>
                </c:pt>
                <c:pt idx="7">
                  <c:v>9</c:v>
                </c:pt>
                <c:pt idx="8">
                  <c:v>16</c:v>
                </c:pt>
                <c:pt idx="9">
                  <c:v>8</c:v>
                </c:pt>
                <c:pt idx="10">
                  <c:v>1</c:v>
                </c:pt>
              </c:numCache>
            </c:numRef>
          </c:val>
        </c:ser>
        <c:ser>
          <c:idx val="2"/>
          <c:order val="1"/>
          <c:tx>
            <c:strRef>
              <c:f>Лист1!$D$1</c:f>
              <c:strCache>
                <c:ptCount val="1"/>
                <c:pt idx="0">
                  <c:v>Общее кол-во запросов</c:v>
                </c:pt>
              </c:strCache>
            </c:strRef>
          </c:tx>
          <c:spPr>
            <a:solidFill>
              <a:srgbClr val="FFFFCC"/>
            </a:solidFill>
            <a:ln w="12700">
              <a:solidFill>
                <a:srgbClr val="000000"/>
              </a:solidFill>
              <a:prstDash val="solid"/>
            </a:ln>
          </c:spPr>
          <c:invertIfNegative val="0"/>
          <c:dLbls>
            <c:spPr>
              <a:noFill/>
              <a:ln w="25400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000000"/>
                    </a:solidFill>
                    <a:latin typeface="Arial Cyr"/>
                    <a:ea typeface="Arial Cyr"/>
                    <a:cs typeface="Arial Cyr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val>
            <c:numRef>
              <c:f>Лист1!$D$2:$D$12</c:f>
              <c:numCache>
                <c:formatCode>General</c:formatCode>
                <c:ptCount val="11"/>
                <c:pt idx="0">
                  <c:v>19</c:v>
                </c:pt>
                <c:pt idx="1">
                  <c:v>22</c:v>
                </c:pt>
                <c:pt idx="2">
                  <c:v>17</c:v>
                </c:pt>
                <c:pt idx="3">
                  <c:v>32</c:v>
                </c:pt>
                <c:pt idx="4">
                  <c:v>34</c:v>
                </c:pt>
                <c:pt idx="5">
                  <c:v>32</c:v>
                </c:pt>
                <c:pt idx="6">
                  <c:v>37</c:v>
                </c:pt>
                <c:pt idx="7">
                  <c:v>22</c:v>
                </c:pt>
                <c:pt idx="8">
                  <c:v>36</c:v>
                </c:pt>
                <c:pt idx="9">
                  <c:v>22</c:v>
                </c:pt>
                <c:pt idx="10">
                  <c:v>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12976640"/>
        <c:axId val="112978560"/>
      </c:barChart>
      <c:catAx>
        <c:axId val="112976640"/>
        <c:scaling>
          <c:orientation val="minMax"/>
        </c:scaling>
        <c:delete val="1"/>
        <c:axPos val="b"/>
        <c:title>
          <c:tx>
            <c:rich>
              <a:bodyPr/>
              <a:lstStyle/>
              <a:p>
                <a:pPr>
                  <a:defRPr sz="1000" b="1" i="0" u="none" strike="noStrike" baseline="0">
                    <a:solidFill>
                      <a:srgbClr val="000000"/>
                    </a:solidFill>
                    <a:latin typeface="Arial Cyr"/>
                    <a:ea typeface="Arial Cyr"/>
                    <a:cs typeface="Arial Cyr"/>
                  </a:defRPr>
                </a:pPr>
                <a:r>
                  <a:rPr lang="ru-RU"/>
                  <a:t>2009   2010   2011   2012    2013    2014  2015   2016   2017   2018    2019</a:t>
                </a:r>
              </a:p>
            </c:rich>
          </c:tx>
          <c:layout>
            <c:manualLayout>
              <c:xMode val="edge"/>
              <c:yMode val="edge"/>
              <c:x val="8.4285773078803763E-2"/>
              <c:y val="0.88622884050576656"/>
            </c:manualLayout>
          </c:layout>
          <c:overlay val="0"/>
          <c:spPr>
            <a:noFill/>
            <a:ln w="25400">
              <a:noFill/>
            </a:ln>
          </c:spPr>
        </c:title>
        <c:majorTickMark val="out"/>
        <c:minorTickMark val="none"/>
        <c:tickLblPos val="nextTo"/>
        <c:crossAx val="112978560"/>
        <c:crosses val="autoZero"/>
        <c:auto val="1"/>
        <c:lblAlgn val="ctr"/>
        <c:lblOffset val="100"/>
        <c:noMultiLvlLbl val="0"/>
      </c:catAx>
      <c:valAx>
        <c:axId val="112978560"/>
        <c:scaling>
          <c:orientation val="minMax"/>
        </c:scaling>
        <c:delete val="0"/>
        <c:axPos val="l"/>
        <c:majorGridlines>
          <c:spPr>
            <a:ln w="3175">
              <a:solidFill>
                <a:srgbClr val="000000"/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000000"/>
                </a:solidFill>
                <a:latin typeface="Arial Cyr"/>
                <a:ea typeface="Arial Cyr"/>
                <a:cs typeface="Arial Cyr"/>
              </a:defRPr>
            </a:pPr>
            <a:endParaRPr lang="ru-RU"/>
          </a:p>
        </c:txPr>
        <c:crossAx val="112976640"/>
        <c:crosses val="autoZero"/>
        <c:crossBetween val="between"/>
      </c:valAx>
      <c:spPr>
        <a:solidFill>
          <a:srgbClr val="C0C0C0"/>
        </a:solidFill>
        <a:ln w="12700">
          <a:solidFill>
            <a:srgbClr val="808080"/>
          </a:solidFill>
          <a:prstDash val="solid"/>
        </a:ln>
      </c:spPr>
    </c:plotArea>
    <c:legend>
      <c:legendPos val="r"/>
      <c:layout>
        <c:manualLayout>
          <c:xMode val="edge"/>
          <c:yMode val="edge"/>
          <c:x val="0.75428624043404047"/>
          <c:y val="0.40119819131004297"/>
          <c:w val="0.23428587771057319"/>
          <c:h val="0.12874270318158096"/>
        </c:manualLayout>
      </c:layout>
      <c:overlay val="0"/>
      <c:spPr>
        <a:solidFill>
          <a:srgbClr val="FFFFFF"/>
        </a:solidFill>
        <a:ln w="3175">
          <a:solidFill>
            <a:srgbClr val="000000"/>
          </a:solidFill>
          <a:prstDash val="solid"/>
        </a:ln>
      </c:spPr>
      <c:txPr>
        <a:bodyPr/>
        <a:lstStyle/>
        <a:p>
          <a:pPr>
            <a:defRPr sz="920" b="0" i="0" u="none" strike="noStrike" baseline="0">
              <a:solidFill>
                <a:srgbClr val="000000"/>
              </a:solidFill>
              <a:latin typeface="Arial Cyr"/>
              <a:ea typeface="Arial Cyr"/>
              <a:cs typeface="Arial Cyr"/>
            </a:defRPr>
          </a:pPr>
          <a:endParaRPr lang="ru-RU"/>
        </a:p>
      </c:txPr>
    </c:legend>
    <c:plotVisOnly val="1"/>
    <c:dispBlanksAs val="gap"/>
    <c:showDLblsOverMax val="0"/>
  </c:chart>
  <c:spPr>
    <a:solidFill>
      <a:srgbClr val="FFFFFF"/>
    </a:solidFill>
    <a:ln w="3175">
      <a:solidFill>
        <a:srgbClr val="000000"/>
      </a:solidFill>
      <a:prstDash val="solid"/>
    </a:ln>
  </c:spPr>
  <c:txPr>
    <a:bodyPr/>
    <a:lstStyle/>
    <a:p>
      <a:pPr>
        <a:defRPr sz="1000" b="0" i="0" u="none" strike="noStrike" baseline="0">
          <a:solidFill>
            <a:srgbClr val="000000"/>
          </a:solidFill>
          <a:latin typeface="Arial Cyr"/>
          <a:ea typeface="Arial Cyr"/>
          <a:cs typeface="Arial Cyr"/>
        </a:defRPr>
      </a:pPr>
      <a:endParaRPr lang="ru-RU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8571483378545887E-2"/>
          <c:y val="7.784442517956057E-2"/>
          <c:w val="0.71285764010717079"/>
          <c:h val="0.77545023544254577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Лист1!$C$1</c:f>
              <c:strCache>
                <c:ptCount val="1"/>
                <c:pt idx="0">
                  <c:v>НЛ_ГГК-200</c:v>
                </c:pt>
              </c:strCache>
            </c:strRef>
          </c:tx>
          <c:spPr>
            <a:solidFill>
              <a:srgbClr val="993300"/>
            </a:solidFill>
            <a:ln w="12700">
              <a:solidFill>
                <a:srgbClr val="000000"/>
              </a:solidFill>
              <a:prstDash val="solid"/>
            </a:ln>
          </c:spPr>
          <c:invertIfNegative val="0"/>
          <c:dLbls>
            <c:spPr>
              <a:noFill/>
              <a:ln w="25400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000000"/>
                    </a:solidFill>
                    <a:latin typeface="Arial Cyr"/>
                    <a:ea typeface="Arial Cyr"/>
                    <a:cs typeface="Arial Cyr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val>
            <c:numRef>
              <c:f>Лист1!$C$2:$C$12</c:f>
              <c:numCache>
                <c:formatCode>General</c:formatCode>
                <c:ptCount val="11"/>
                <c:pt idx="0">
                  <c:v>2</c:v>
                </c:pt>
                <c:pt idx="1">
                  <c:v>1</c:v>
                </c:pt>
                <c:pt idx="2">
                  <c:v>10</c:v>
                </c:pt>
                <c:pt idx="3">
                  <c:v>42</c:v>
                </c:pt>
                <c:pt idx="4">
                  <c:v>59</c:v>
                </c:pt>
                <c:pt idx="5">
                  <c:v>52</c:v>
                </c:pt>
                <c:pt idx="6">
                  <c:v>78</c:v>
                </c:pt>
                <c:pt idx="7">
                  <c:v>26</c:v>
                </c:pt>
                <c:pt idx="8">
                  <c:v>49</c:v>
                </c:pt>
                <c:pt idx="9">
                  <c:v>23</c:v>
                </c:pt>
                <c:pt idx="10">
                  <c:v>1</c:v>
                </c:pt>
              </c:numCache>
            </c:numRef>
          </c:val>
        </c:ser>
        <c:ser>
          <c:idx val="3"/>
          <c:order val="1"/>
          <c:tx>
            <c:strRef>
              <c:f>Лист1!$E$1</c:f>
              <c:strCache>
                <c:ptCount val="1"/>
                <c:pt idx="0">
                  <c:v>Общее кол-во НЛ</c:v>
                </c:pt>
              </c:strCache>
            </c:strRef>
          </c:tx>
          <c:spPr>
            <a:solidFill>
              <a:srgbClr val="CCFFFF"/>
            </a:solidFill>
            <a:ln w="12700">
              <a:solidFill>
                <a:srgbClr val="000000"/>
              </a:solidFill>
              <a:prstDash val="solid"/>
            </a:ln>
          </c:spPr>
          <c:invertIfNegative val="0"/>
          <c:dLbls>
            <c:spPr>
              <a:noFill/>
              <a:ln w="25400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000000"/>
                    </a:solidFill>
                    <a:latin typeface="Arial Cyr"/>
                    <a:ea typeface="Arial Cyr"/>
                    <a:cs typeface="Arial Cyr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val>
            <c:numRef>
              <c:f>Лист1!$E$2:$E$12</c:f>
              <c:numCache>
                <c:formatCode>General</c:formatCode>
                <c:ptCount val="11"/>
                <c:pt idx="0">
                  <c:v>241</c:v>
                </c:pt>
                <c:pt idx="1">
                  <c:v>997</c:v>
                </c:pt>
                <c:pt idx="2">
                  <c:v>407</c:v>
                </c:pt>
                <c:pt idx="3">
                  <c:v>504</c:v>
                </c:pt>
                <c:pt idx="4">
                  <c:v>974</c:v>
                </c:pt>
                <c:pt idx="5">
                  <c:v>556</c:v>
                </c:pt>
                <c:pt idx="6">
                  <c:v>2443</c:v>
                </c:pt>
                <c:pt idx="7">
                  <c:v>890</c:v>
                </c:pt>
                <c:pt idx="8">
                  <c:v>3548</c:v>
                </c:pt>
                <c:pt idx="9">
                  <c:v>2391</c:v>
                </c:pt>
                <c:pt idx="10">
                  <c:v>60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13094656"/>
        <c:axId val="113096576"/>
      </c:barChart>
      <c:catAx>
        <c:axId val="113094656"/>
        <c:scaling>
          <c:orientation val="minMax"/>
        </c:scaling>
        <c:delete val="1"/>
        <c:axPos val="b"/>
        <c:title>
          <c:tx>
            <c:rich>
              <a:bodyPr/>
              <a:lstStyle/>
              <a:p>
                <a:pPr>
                  <a:defRPr sz="1000" b="1" i="0" u="none" strike="noStrike" baseline="0">
                    <a:solidFill>
                      <a:srgbClr val="000000"/>
                    </a:solidFill>
                    <a:latin typeface="Arial Cyr"/>
                    <a:ea typeface="Arial Cyr"/>
                    <a:cs typeface="Arial Cyr"/>
                  </a:defRPr>
                </a:pPr>
                <a:r>
                  <a:rPr lang="ru-RU"/>
                  <a:t>2009    2010    2011    2012    2013    2014    2015    2016    2017    2018  2019</a:t>
                </a:r>
              </a:p>
            </c:rich>
          </c:tx>
          <c:layout>
            <c:manualLayout>
              <c:xMode val="edge"/>
              <c:yMode val="edge"/>
              <c:x val="0.10285721460464188"/>
              <c:y val="0.88622884050576656"/>
            </c:manualLayout>
          </c:layout>
          <c:overlay val="0"/>
          <c:spPr>
            <a:noFill/>
            <a:ln w="25400">
              <a:noFill/>
            </a:ln>
          </c:spPr>
        </c:title>
        <c:majorTickMark val="out"/>
        <c:minorTickMark val="none"/>
        <c:tickLblPos val="nextTo"/>
        <c:crossAx val="113096576"/>
        <c:crosses val="autoZero"/>
        <c:auto val="1"/>
        <c:lblAlgn val="ctr"/>
        <c:lblOffset val="100"/>
        <c:noMultiLvlLbl val="0"/>
      </c:catAx>
      <c:valAx>
        <c:axId val="113096576"/>
        <c:scaling>
          <c:orientation val="minMax"/>
        </c:scaling>
        <c:delete val="0"/>
        <c:axPos val="l"/>
        <c:majorGridlines>
          <c:spPr>
            <a:ln w="3175">
              <a:solidFill>
                <a:srgbClr val="000000"/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000000"/>
                </a:solidFill>
                <a:latin typeface="Arial Cyr"/>
                <a:ea typeface="Arial Cyr"/>
                <a:cs typeface="Arial Cyr"/>
              </a:defRPr>
            </a:pPr>
            <a:endParaRPr lang="ru-RU"/>
          </a:p>
        </c:txPr>
        <c:crossAx val="113094656"/>
        <c:crosses val="autoZero"/>
        <c:crossBetween val="between"/>
      </c:valAx>
      <c:spPr>
        <a:solidFill>
          <a:srgbClr val="C0C0C0"/>
        </a:solidFill>
        <a:ln w="12700">
          <a:solidFill>
            <a:srgbClr val="808080"/>
          </a:solidFill>
          <a:prstDash val="solid"/>
        </a:ln>
      </c:spPr>
    </c:plotArea>
    <c:legend>
      <c:legendPos val="r"/>
      <c:layout>
        <c:manualLayout>
          <c:xMode val="edge"/>
          <c:yMode val="edge"/>
          <c:x val="0.80714342016142593"/>
          <c:y val="0.40119819131004297"/>
          <c:w val="0.18142869798318778"/>
          <c:h val="0.12874270318158096"/>
        </c:manualLayout>
      </c:layout>
      <c:overlay val="0"/>
      <c:spPr>
        <a:solidFill>
          <a:srgbClr val="FFFFFF"/>
        </a:solidFill>
        <a:ln w="3175">
          <a:solidFill>
            <a:srgbClr val="000000"/>
          </a:solidFill>
          <a:prstDash val="solid"/>
        </a:ln>
      </c:spPr>
      <c:txPr>
        <a:bodyPr/>
        <a:lstStyle/>
        <a:p>
          <a:pPr>
            <a:defRPr sz="920" b="0" i="0" u="none" strike="noStrike" baseline="0">
              <a:solidFill>
                <a:srgbClr val="000000"/>
              </a:solidFill>
              <a:latin typeface="Arial Cyr"/>
              <a:ea typeface="Arial Cyr"/>
              <a:cs typeface="Arial Cyr"/>
            </a:defRPr>
          </a:pPr>
          <a:endParaRPr lang="ru-RU"/>
        </a:p>
      </c:txPr>
    </c:legend>
    <c:plotVisOnly val="1"/>
    <c:dispBlanksAs val="gap"/>
    <c:showDLblsOverMax val="0"/>
  </c:chart>
  <c:spPr>
    <a:solidFill>
      <a:srgbClr val="FFFFFF"/>
    </a:solidFill>
    <a:ln w="3175">
      <a:solidFill>
        <a:srgbClr val="000000"/>
      </a:solidFill>
      <a:prstDash val="solid"/>
    </a:ln>
  </c:spPr>
  <c:txPr>
    <a:bodyPr/>
    <a:lstStyle/>
    <a:p>
      <a:pPr>
        <a:defRPr sz="1000" b="0" i="0" u="none" strike="noStrike" baseline="0">
          <a:solidFill>
            <a:srgbClr val="000000"/>
          </a:solidFill>
          <a:latin typeface="Arial Cyr"/>
          <a:ea typeface="Arial Cyr"/>
          <a:cs typeface="Arial Cyr"/>
        </a:defRPr>
      </a:pPr>
      <a:endParaRPr lang="ru-RU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1"/>
          <c:order val="0"/>
          <c:tx>
            <c:strRef>
              <c:f>Лист1!$A$3</c:f>
              <c:strCache>
                <c:ptCount val="1"/>
                <c:pt idx="0">
                  <c:v>геологические отчеты</c:v>
                </c:pt>
              </c:strCache>
            </c:strRef>
          </c:tx>
          <c:spPr>
            <a:solidFill>
              <a:srgbClr val="153F71"/>
            </a:solidFill>
            <a:ln>
              <a:noFill/>
            </a:ln>
            <a:effectLst/>
          </c:spPr>
          <c:invertIfNegative val="0"/>
          <c:cat>
            <c:strRef>
              <c:f>Лист1!$B$1:$Y$1</c:f>
              <c:strCache>
                <c:ptCount val="24"/>
                <c:pt idx="0">
                  <c:v>1994</c:v>
                </c:pt>
                <c:pt idx="1">
                  <c:v>1995</c:v>
                </c:pt>
                <c:pt idx="2">
                  <c:v>1996</c:v>
                </c:pt>
                <c:pt idx="3">
                  <c:v>1997</c:v>
                </c:pt>
                <c:pt idx="4">
                  <c:v>1998</c:v>
                </c:pt>
                <c:pt idx="5">
                  <c:v>1999</c:v>
                </c:pt>
                <c:pt idx="6">
                  <c:v>2000</c:v>
                </c:pt>
                <c:pt idx="7">
                  <c:v>2001</c:v>
                </c:pt>
                <c:pt idx="8">
                  <c:v>2002</c:v>
                </c:pt>
                <c:pt idx="9">
                  <c:v>2003</c:v>
                </c:pt>
                <c:pt idx="10">
                  <c:v>2004</c:v>
                </c:pt>
                <c:pt idx="11">
                  <c:v>2005</c:v>
                </c:pt>
                <c:pt idx="12">
                  <c:v>2006</c:v>
                </c:pt>
                <c:pt idx="13">
                  <c:v>2007</c:v>
                </c:pt>
                <c:pt idx="14">
                  <c:v>2008</c:v>
                </c:pt>
                <c:pt idx="15">
                  <c:v>2009</c:v>
                </c:pt>
                <c:pt idx="16">
                  <c:v>2010</c:v>
                </c:pt>
                <c:pt idx="17">
                  <c:v>2011</c:v>
                </c:pt>
                <c:pt idx="18">
                  <c:v>2012</c:v>
                </c:pt>
                <c:pt idx="19">
                  <c:v>2013</c:v>
                </c:pt>
                <c:pt idx="20">
                  <c:v>2014</c:v>
                </c:pt>
                <c:pt idx="21">
                  <c:v>2015</c:v>
                </c:pt>
                <c:pt idx="22">
                  <c:v>2016</c:v>
                </c:pt>
                <c:pt idx="23">
                  <c:v>2017</c:v>
                </c:pt>
              </c:strCache>
            </c:strRef>
          </c:cat>
          <c:val>
            <c:numRef>
              <c:f>Лист1!$B$3:$Y$3</c:f>
              <c:numCache>
                <c:formatCode>General</c:formatCode>
                <c:ptCount val="24"/>
                <c:pt idx="0">
                  <c:v>1423</c:v>
                </c:pt>
                <c:pt idx="1">
                  <c:v>1438</c:v>
                </c:pt>
                <c:pt idx="2">
                  <c:v>1028</c:v>
                </c:pt>
                <c:pt idx="3">
                  <c:v>859</c:v>
                </c:pt>
                <c:pt idx="4">
                  <c:v>864</c:v>
                </c:pt>
                <c:pt idx="5">
                  <c:v>1461</c:v>
                </c:pt>
                <c:pt idx="6">
                  <c:v>1437</c:v>
                </c:pt>
                <c:pt idx="7">
                  <c:v>1851</c:v>
                </c:pt>
                <c:pt idx="8">
                  <c:v>1813</c:v>
                </c:pt>
                <c:pt idx="9">
                  <c:v>1932</c:v>
                </c:pt>
                <c:pt idx="10">
                  <c:v>1941</c:v>
                </c:pt>
                <c:pt idx="11">
                  <c:v>1582</c:v>
                </c:pt>
                <c:pt idx="12">
                  <c:v>1703</c:v>
                </c:pt>
                <c:pt idx="13">
                  <c:v>1940</c:v>
                </c:pt>
                <c:pt idx="14">
                  <c:v>1719</c:v>
                </c:pt>
                <c:pt idx="15">
                  <c:v>2250</c:v>
                </c:pt>
                <c:pt idx="16">
                  <c:v>2294</c:v>
                </c:pt>
                <c:pt idx="17">
                  <c:v>2895</c:v>
                </c:pt>
                <c:pt idx="18">
                  <c:v>4644</c:v>
                </c:pt>
                <c:pt idx="19">
                  <c:v>3599</c:v>
                </c:pt>
                <c:pt idx="20">
                  <c:v>4139</c:v>
                </c:pt>
                <c:pt idx="21">
                  <c:v>3883</c:v>
                </c:pt>
                <c:pt idx="22">
                  <c:v>3534</c:v>
                </c:pt>
                <c:pt idx="23">
                  <c:v>3663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E9B-45DC-BB86-79B19A684ACD}"/>
            </c:ext>
          </c:extLst>
        </c:ser>
        <c:ser>
          <c:idx val="2"/>
          <c:order val="1"/>
          <c:tx>
            <c:strRef>
              <c:f>Лист1!$A$4</c:f>
              <c:strCache>
                <c:ptCount val="1"/>
                <c:pt idx="0">
                  <c:v>в.т.ч.отчеты с электронными версиями</c:v>
                </c:pt>
              </c:strCache>
            </c:strRef>
          </c:tx>
          <c:spPr>
            <a:solidFill>
              <a:srgbClr val="FFA300"/>
            </a:solidFill>
            <a:ln>
              <a:noFill/>
            </a:ln>
            <a:effectLst/>
          </c:spPr>
          <c:invertIfNegative val="0"/>
          <c:cat>
            <c:strRef>
              <c:f>Лист1!$B$1:$Y$1</c:f>
              <c:strCache>
                <c:ptCount val="24"/>
                <c:pt idx="0">
                  <c:v>1994</c:v>
                </c:pt>
                <c:pt idx="1">
                  <c:v>1995</c:v>
                </c:pt>
                <c:pt idx="2">
                  <c:v>1996</c:v>
                </c:pt>
                <c:pt idx="3">
                  <c:v>1997</c:v>
                </c:pt>
                <c:pt idx="4">
                  <c:v>1998</c:v>
                </c:pt>
                <c:pt idx="5">
                  <c:v>1999</c:v>
                </c:pt>
                <c:pt idx="6">
                  <c:v>2000</c:v>
                </c:pt>
                <c:pt idx="7">
                  <c:v>2001</c:v>
                </c:pt>
                <c:pt idx="8">
                  <c:v>2002</c:v>
                </c:pt>
                <c:pt idx="9">
                  <c:v>2003</c:v>
                </c:pt>
                <c:pt idx="10">
                  <c:v>2004</c:v>
                </c:pt>
                <c:pt idx="11">
                  <c:v>2005</c:v>
                </c:pt>
                <c:pt idx="12">
                  <c:v>2006</c:v>
                </c:pt>
                <c:pt idx="13">
                  <c:v>2007</c:v>
                </c:pt>
                <c:pt idx="14">
                  <c:v>2008</c:v>
                </c:pt>
                <c:pt idx="15">
                  <c:v>2009</c:v>
                </c:pt>
                <c:pt idx="16">
                  <c:v>2010</c:v>
                </c:pt>
                <c:pt idx="17">
                  <c:v>2011</c:v>
                </c:pt>
                <c:pt idx="18">
                  <c:v>2012</c:v>
                </c:pt>
                <c:pt idx="19">
                  <c:v>2013</c:v>
                </c:pt>
                <c:pt idx="20">
                  <c:v>2014</c:v>
                </c:pt>
                <c:pt idx="21">
                  <c:v>2015</c:v>
                </c:pt>
                <c:pt idx="22">
                  <c:v>2016</c:v>
                </c:pt>
                <c:pt idx="23">
                  <c:v>2017</c:v>
                </c:pt>
              </c:strCache>
            </c:strRef>
          </c:cat>
          <c:val>
            <c:numRef>
              <c:f>Лист1!$B$4:$Y$4</c:f>
              <c:numCache>
                <c:formatCode>General</c:formatCode>
                <c:ptCount val="24"/>
                <c:pt idx="0">
                  <c:v>7</c:v>
                </c:pt>
                <c:pt idx="1">
                  <c:v>10</c:v>
                </c:pt>
                <c:pt idx="2">
                  <c:v>12</c:v>
                </c:pt>
                <c:pt idx="3">
                  <c:v>23</c:v>
                </c:pt>
                <c:pt idx="4">
                  <c:v>18</c:v>
                </c:pt>
                <c:pt idx="5">
                  <c:v>91</c:v>
                </c:pt>
                <c:pt idx="6">
                  <c:v>456</c:v>
                </c:pt>
                <c:pt idx="7">
                  <c:v>1264</c:v>
                </c:pt>
                <c:pt idx="8">
                  <c:v>1420</c:v>
                </c:pt>
                <c:pt idx="9">
                  <c:v>1564</c:v>
                </c:pt>
                <c:pt idx="10">
                  <c:v>1338</c:v>
                </c:pt>
                <c:pt idx="11">
                  <c:v>1174</c:v>
                </c:pt>
                <c:pt idx="12">
                  <c:v>1209</c:v>
                </c:pt>
                <c:pt idx="13">
                  <c:v>1448</c:v>
                </c:pt>
                <c:pt idx="14">
                  <c:v>1290</c:v>
                </c:pt>
                <c:pt idx="15">
                  <c:v>1845</c:v>
                </c:pt>
                <c:pt idx="16">
                  <c:v>2008</c:v>
                </c:pt>
                <c:pt idx="17">
                  <c:v>2571</c:v>
                </c:pt>
                <c:pt idx="18">
                  <c:v>4327</c:v>
                </c:pt>
                <c:pt idx="19">
                  <c:v>3353</c:v>
                </c:pt>
                <c:pt idx="20">
                  <c:v>3784</c:v>
                </c:pt>
                <c:pt idx="21">
                  <c:v>3774</c:v>
                </c:pt>
                <c:pt idx="22">
                  <c:v>3340</c:v>
                </c:pt>
                <c:pt idx="23">
                  <c:v>3411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E9B-45DC-BB86-79B19A684AC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198615808"/>
        <c:axId val="198617344"/>
      </c:barChart>
      <c:catAx>
        <c:axId val="198615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rgbClr val="153F71"/>
                </a:solidFill>
                <a:latin typeface="Arial" panose="020B0604020202020204" pitchFamily="34" charset="0"/>
                <a:ea typeface="+mn-ea"/>
                <a:cs typeface="+mn-cs"/>
              </a:defRPr>
            </a:pPr>
            <a:endParaRPr lang="ru-RU"/>
          </a:p>
        </c:txPr>
        <c:crossAx val="198617344"/>
        <c:crossesAt val="0"/>
        <c:auto val="1"/>
        <c:lblAlgn val="ctr"/>
        <c:lblOffset val="100"/>
        <c:noMultiLvlLbl val="0"/>
      </c:catAx>
      <c:valAx>
        <c:axId val="1986173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1200" b="1" i="0" baseline="0" dirty="0" smtClean="0">
                    <a:effectLst/>
                    <a:latin typeface="Arial" panose="020B0604020202020204" pitchFamily="34" charset="0"/>
                    <a:cs typeface="Arial" panose="020B0604020202020204" pitchFamily="34" charset="0"/>
                  </a:rPr>
                  <a:t>кол-во геологических отчетов</a:t>
                </a:r>
                <a:endParaRPr lang="ru-RU" sz="1200" dirty="0">
                  <a:effectLst/>
                  <a:latin typeface="Arial" panose="020B0604020202020204" pitchFamily="34" charset="0"/>
                  <a:cs typeface="Arial" panose="020B0604020202020204" pitchFamily="34" charset="0"/>
                </a:endParaRPr>
              </a:p>
            </c:rich>
          </c:tx>
          <c:layout>
            <c:manualLayout>
              <c:xMode val="edge"/>
              <c:yMode val="edge"/>
              <c:x val="0"/>
              <c:y val="0.20459164826618895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+mn-cs"/>
              </a:defRPr>
            </a:pPr>
            <a:endParaRPr lang="ru-RU"/>
          </a:p>
        </c:txPr>
        <c:crossAx val="198615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1">
    <c:autoUpdate val="0"/>
  </c:externalData>
</c:chartSpac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B247EE6-F8B3-432C-A3AF-8DA551956B48}" type="datetimeFigureOut">
              <a:rPr lang="ru-RU" smtClean="0"/>
              <a:t>22.04.2019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5E87A3D-BB68-4EAD-91E7-4A711CA723D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685196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 smtClean="0"/>
              <a:t>Начальный слайд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5E87A3D-BB68-4EAD-91E7-4A711CA723D8}" type="slidenum">
              <a:rPr lang="ru-RU" smtClean="0"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3439273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576250-63A3-407A-9C61-DF1F12D2062B}" type="slidenum">
              <a:rPr lang="ru-RU" smtClean="0"/>
              <a:t>72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0515913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EB19FE-7B69-4198-8CDD-AAE7AC39FC13}" type="datetimeFigureOut">
              <a:rPr lang="ru-RU" smtClean="0"/>
              <a:t>22.04.2019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4C9252-7F5B-40B2-924E-8636884E5C9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9088169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EB19FE-7B69-4198-8CDD-AAE7AC39FC13}" type="datetimeFigureOut">
              <a:rPr lang="ru-RU" smtClean="0"/>
              <a:t>22.04.2019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4C9252-7F5B-40B2-924E-8636884E5C9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4690850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EB19FE-7B69-4198-8CDD-AAE7AC39FC13}" type="datetimeFigureOut">
              <a:rPr lang="ru-RU" smtClean="0"/>
              <a:t>22.04.2019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4C9252-7F5B-40B2-924E-8636884E5C9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7885945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EB19FE-7B69-4198-8CDD-AAE7AC39FC13}" type="datetimeFigureOut">
              <a:rPr lang="ru-RU" smtClean="0"/>
              <a:t>22.04.2019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4C9252-7F5B-40B2-924E-8636884E5C9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842205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EB19FE-7B69-4198-8CDD-AAE7AC39FC13}" type="datetimeFigureOut">
              <a:rPr lang="ru-RU" smtClean="0"/>
              <a:t>22.04.2019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4C9252-7F5B-40B2-924E-8636884E5C9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9573666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EB19FE-7B69-4198-8CDD-AAE7AC39FC13}" type="datetimeFigureOut">
              <a:rPr lang="ru-RU" smtClean="0"/>
              <a:t>22.04.2019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4C9252-7F5B-40B2-924E-8636884E5C9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2277930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EB19FE-7B69-4198-8CDD-AAE7AC39FC13}" type="datetimeFigureOut">
              <a:rPr lang="ru-RU" smtClean="0"/>
              <a:t>22.04.2019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4C9252-7F5B-40B2-924E-8636884E5C9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033603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EB19FE-7B69-4198-8CDD-AAE7AC39FC13}" type="datetimeFigureOut">
              <a:rPr lang="ru-RU" smtClean="0"/>
              <a:t>22.04.2019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4C9252-7F5B-40B2-924E-8636884E5C9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1784991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EB19FE-7B69-4198-8CDD-AAE7AC39FC13}" type="datetimeFigureOut">
              <a:rPr lang="ru-RU" smtClean="0"/>
              <a:t>22.04.2019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4C9252-7F5B-40B2-924E-8636884E5C9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7927681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EB19FE-7B69-4198-8CDD-AAE7AC39FC13}" type="datetimeFigureOut">
              <a:rPr lang="ru-RU" smtClean="0"/>
              <a:t>22.04.2019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4C9252-7F5B-40B2-924E-8636884E5C9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1091097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EB19FE-7B69-4198-8CDD-AAE7AC39FC13}" type="datetimeFigureOut">
              <a:rPr lang="ru-RU" smtClean="0"/>
              <a:t>22.04.2019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4C9252-7F5B-40B2-924E-8636884E5C9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089638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AEB19FE-7B69-4198-8CDD-AAE7AC39FC13}" type="datetimeFigureOut">
              <a:rPr lang="ru-RU" smtClean="0"/>
              <a:t>22.04.2019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A4C9252-7F5B-40B2-924E-8636884E5C9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379703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.JPG"/><Relationship Id="rId5" Type="http://schemas.openxmlformats.org/officeDocument/2006/relationships/image" Target="../media/image19.JPG"/><Relationship Id="rId4" Type="http://schemas.openxmlformats.org/officeDocument/2006/relationships/image" Target="../media/image18.JP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GIF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g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g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pkk5.rosreestr.ru/arcgis/rest/" TargetMode="External"/><Relationship Id="rId2" Type="http://schemas.openxmlformats.org/officeDocument/2006/relationships/hyperlink" Target="http://pkk5.rosreestr.ru/" TargetMode="Externa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g"/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g"/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g"/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1.jpg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g"/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g"/><Relationship Id="rId2" Type="http://schemas.openxmlformats.org/officeDocument/2006/relationships/image" Target="../media/image44.jpg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g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.xml"/><Relationship Id="rId5" Type="http://schemas.openxmlformats.org/officeDocument/2006/relationships/hyperlink" Target="https://pkk5.rosreestr.ru/arcgis/services" TargetMode="External"/><Relationship Id="rId4" Type="http://schemas.openxmlformats.org/officeDocument/2006/relationships/image" Target="../media/image48.JPG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g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hyperlink" Target="http://pkk5.rosreestr.ru/arcgis/services" TargetMode="Externa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g"/><Relationship Id="rId2" Type="http://schemas.openxmlformats.org/officeDocument/2006/relationships/image" Target="../media/image52.jpg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g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microsoft.com/office/2007/relationships/hdphoto" Target="../media/hdphoto1.wdp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205" b="30114"/>
          <a:stretch/>
        </p:blipFill>
        <p:spPr>
          <a:xfrm>
            <a:off x="0" y="-817581"/>
            <a:ext cx="12192001" cy="4362447"/>
          </a:xfrm>
          <a:prstGeom prst="rect">
            <a:avLst/>
          </a:prstGeom>
        </p:spPr>
      </p:pic>
      <p:sp>
        <p:nvSpPr>
          <p:cNvPr id="21" name="Прямоугольник 20"/>
          <p:cNvSpPr/>
          <p:nvPr/>
        </p:nvSpPr>
        <p:spPr>
          <a:xfrm>
            <a:off x="631075" y="5222332"/>
            <a:ext cx="2894404" cy="9002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050" dirty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ФЕДЕРАЛЬНОЕ ГОСУДАРСТВЕННОЕ</a:t>
            </a:r>
            <a:br>
              <a:rPr lang="ru-RU" sz="1050" dirty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050" dirty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БЮДЖЕТНОЕ </a:t>
            </a:r>
            <a:r>
              <a:rPr lang="ru-RU" sz="1050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УЧРЕЖДЕНИЕ</a:t>
            </a:r>
            <a:br>
              <a:rPr lang="ru-RU" sz="1050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050" dirty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ru-RU" sz="1050" dirty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050" b="1" dirty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«РОССИЙСКИЙ ФЕДЕРАЛЬНЫЙ</a:t>
            </a:r>
            <a:br>
              <a:rPr lang="ru-RU" sz="1050" b="1" dirty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050" b="1" dirty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ГЕОЛОГИЧЕСКИЙ ФОНД»</a:t>
            </a:r>
            <a:endParaRPr lang="ru-RU" sz="1050" dirty="0">
              <a:solidFill>
                <a:schemeClr val="tx2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3894564" y="3544866"/>
            <a:ext cx="210645" cy="1677466"/>
          </a:xfrm>
          <a:prstGeom prst="rect">
            <a:avLst/>
          </a:prstGeom>
          <a:solidFill>
            <a:srgbClr val="FFA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" name="Группа 2"/>
          <p:cNvGrpSpPr/>
          <p:nvPr/>
        </p:nvGrpSpPr>
        <p:grpSpPr>
          <a:xfrm>
            <a:off x="1534432" y="3845318"/>
            <a:ext cx="1081403" cy="1247553"/>
            <a:chOff x="2862573" y="3845318"/>
            <a:chExt cx="1081403" cy="1247553"/>
          </a:xfrm>
        </p:grpSpPr>
        <p:sp>
          <p:nvSpPr>
            <p:cNvPr id="28" name="Freeform 5"/>
            <p:cNvSpPr>
              <a:spLocks/>
            </p:cNvSpPr>
            <p:nvPr/>
          </p:nvSpPr>
          <p:spPr bwMode="auto">
            <a:xfrm>
              <a:off x="3079728" y="4248295"/>
              <a:ext cx="647093" cy="532687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6"/>
            <p:cNvSpPr>
              <a:spLocks noEditPoints="1"/>
            </p:cNvSpPr>
            <p:nvPr/>
          </p:nvSpPr>
          <p:spPr bwMode="auto">
            <a:xfrm>
              <a:off x="2862573" y="4010736"/>
              <a:ext cx="1081403" cy="108213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7"/>
            <p:cNvSpPr>
              <a:spLocks noEditPoints="1"/>
            </p:cNvSpPr>
            <p:nvPr/>
          </p:nvSpPr>
          <p:spPr bwMode="auto">
            <a:xfrm>
              <a:off x="2877876" y="3849691"/>
              <a:ext cx="67041" cy="92546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8"/>
            <p:cNvSpPr>
              <a:spLocks noEditPoints="1"/>
            </p:cNvSpPr>
            <p:nvPr/>
          </p:nvSpPr>
          <p:spPr bwMode="auto">
            <a:xfrm>
              <a:off x="2960220" y="3848233"/>
              <a:ext cx="95461" cy="9546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9"/>
            <p:cNvSpPr>
              <a:spLocks/>
            </p:cNvSpPr>
            <p:nvPr/>
          </p:nvSpPr>
          <p:spPr bwMode="auto">
            <a:xfrm>
              <a:off x="3072441" y="3848233"/>
              <a:ext cx="85259" cy="9546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10"/>
            <p:cNvSpPr>
              <a:spLocks/>
            </p:cNvSpPr>
            <p:nvPr/>
          </p:nvSpPr>
          <p:spPr bwMode="auto">
            <a:xfrm>
              <a:off x="3165716" y="3849691"/>
              <a:ext cx="56839" cy="92546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11"/>
            <p:cNvSpPr>
              <a:spLocks/>
            </p:cNvSpPr>
            <p:nvPr/>
          </p:nvSpPr>
          <p:spPr bwMode="auto">
            <a:xfrm>
              <a:off x="3240773" y="3849691"/>
              <a:ext cx="59754" cy="92546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12"/>
            <p:cNvSpPr>
              <a:spLocks noEditPoints="1"/>
            </p:cNvSpPr>
            <p:nvPr/>
          </p:nvSpPr>
          <p:spPr bwMode="auto">
            <a:xfrm>
              <a:off x="3310729" y="3848233"/>
              <a:ext cx="94732" cy="9546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13"/>
            <p:cNvSpPr>
              <a:spLocks/>
            </p:cNvSpPr>
            <p:nvPr/>
          </p:nvSpPr>
          <p:spPr bwMode="auto">
            <a:xfrm>
              <a:off x="3417849" y="3849691"/>
              <a:ext cx="79429" cy="92546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14"/>
            <p:cNvSpPr>
              <a:spLocks noEditPoints="1"/>
            </p:cNvSpPr>
            <p:nvPr/>
          </p:nvSpPr>
          <p:spPr bwMode="auto">
            <a:xfrm>
              <a:off x="3516953" y="3845318"/>
              <a:ext cx="104205" cy="98376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15"/>
            <p:cNvSpPr>
              <a:spLocks noEditPoints="1"/>
            </p:cNvSpPr>
            <p:nvPr/>
          </p:nvSpPr>
          <p:spPr bwMode="auto">
            <a:xfrm>
              <a:off x="3637919" y="3848233"/>
              <a:ext cx="94732" cy="9546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16"/>
            <p:cNvSpPr>
              <a:spLocks/>
            </p:cNvSpPr>
            <p:nvPr/>
          </p:nvSpPr>
          <p:spPr bwMode="auto">
            <a:xfrm>
              <a:off x="3754512" y="3849691"/>
              <a:ext cx="77972" cy="92546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17"/>
            <p:cNvSpPr>
              <a:spLocks noEditPoints="1"/>
            </p:cNvSpPr>
            <p:nvPr/>
          </p:nvSpPr>
          <p:spPr bwMode="auto">
            <a:xfrm>
              <a:off x="3850701" y="3849691"/>
              <a:ext cx="93275" cy="109307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0" name="Прямоугольник 19"/>
          <p:cNvSpPr/>
          <p:nvPr/>
        </p:nvSpPr>
        <p:spPr>
          <a:xfrm>
            <a:off x="4210493" y="3845317"/>
            <a:ext cx="7981507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800" b="1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Вопросы использования ЕЭКО </a:t>
            </a:r>
            <a:r>
              <a:rPr lang="ru-RU" sz="2800" b="1" dirty="0" err="1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Росреестра</a:t>
            </a:r>
            <a:r>
              <a:rPr lang="ru-RU" sz="2800" b="1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r>
              <a:rPr lang="ru-RU" sz="2800" b="1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ЦТО для </a:t>
            </a:r>
            <a:r>
              <a:rPr lang="ru-RU" sz="2800" b="1" dirty="0" err="1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ГосГеолКарт</a:t>
            </a:r>
            <a:r>
              <a:rPr lang="ru-RU" sz="2800" b="1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разных масштабов.</a:t>
            </a:r>
          </a:p>
        </p:txBody>
      </p:sp>
      <p:sp>
        <p:nvSpPr>
          <p:cNvPr id="23" name="Прямоугольник 22"/>
          <p:cNvSpPr/>
          <p:nvPr/>
        </p:nvSpPr>
        <p:spPr>
          <a:xfrm>
            <a:off x="5478581" y="5339183"/>
            <a:ext cx="6188282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000" b="1" dirty="0" err="1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Немынов</a:t>
            </a:r>
            <a:r>
              <a:rPr lang="ru-RU" sz="2000" b="1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М.П.</a:t>
            </a:r>
            <a:r>
              <a:rPr lang="ru-RU" sz="2800" b="1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ru-RU" sz="2800" b="1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2000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Нач. отдела геоинформационного обеспечения</a:t>
            </a:r>
            <a:r>
              <a:rPr lang="ru-RU" sz="2000" b="1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ru-RU" sz="2000" b="1" dirty="0">
              <a:solidFill>
                <a:schemeClr val="tx2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024943" y="6396887"/>
            <a:ext cx="57449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Совещание 23-25 апреля 2019 г.      ВСЕГЕИ,  С-Петербург</a:t>
            </a:r>
            <a:endParaRPr lang="ru-RU" dirty="0"/>
          </a:p>
        </p:txBody>
      </p:sp>
      <p:sp>
        <p:nvSpPr>
          <p:cNvPr id="4" name="TextBox 3"/>
          <p:cNvSpPr txBox="1"/>
          <p:nvPr/>
        </p:nvSpPr>
        <p:spPr>
          <a:xfrm>
            <a:off x="3466216" y="-653330"/>
            <a:ext cx="8686801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/>
              <a:t>Состояние и перспективы развития Государственного геологического картографирования территории Российской Федерации и ее континентального </a:t>
            </a:r>
            <a:r>
              <a:rPr lang="ru-RU" sz="2800" dirty="0" smtClean="0"/>
              <a:t>шельфа</a:t>
            </a:r>
            <a:endParaRPr lang="ru-RU" sz="2800" dirty="0"/>
          </a:p>
        </p:txBody>
      </p:sp>
    </p:spTree>
    <p:extLst>
      <p:ext uri="{BB962C8B-B14F-4D97-AF65-F5344CB8AC3E}">
        <p14:creationId xmlns:p14="http://schemas.microsoft.com/office/powerpoint/2010/main" val="1972109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3415">
        <p14:gallery dir="l"/>
      </p:transition>
    </mc:Choice>
    <mc:Fallback xmlns="">
      <p:transition spd="slow" advTm="3415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8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4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5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2" name="Прямоугольник 141"/>
          <p:cNvSpPr/>
          <p:nvPr/>
        </p:nvSpPr>
        <p:spPr>
          <a:xfrm>
            <a:off x="2263419" y="98584"/>
            <a:ext cx="981628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Материалы 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Росгеолфонда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,</a:t>
            </a:r>
            <a:r>
              <a:rPr lang="ru-RU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ru-RU" sz="3200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масштаб </a:t>
            </a:r>
            <a:r>
              <a:rPr lang="ru-RU" sz="3200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1:1000 000 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144" name="Рисунок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9631" y="1027113"/>
            <a:ext cx="8736012" cy="4651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" name="Text Box 4"/>
          <p:cNvSpPr txBox="1">
            <a:spLocks noChangeArrowheads="1"/>
          </p:cNvSpPr>
          <p:nvPr/>
        </p:nvSpPr>
        <p:spPr bwMode="auto">
          <a:xfrm>
            <a:off x="1462561" y="5681294"/>
            <a:ext cx="9023350" cy="754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914400" indent="-45720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371600" indent="-4572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828800" indent="-4572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286000" indent="-4572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743200" indent="-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3200400" indent="-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657600" indent="-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4114800" indent="-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  <a:buFontTx/>
              <a:buChar char="•"/>
              <a:defRPr/>
            </a:pPr>
            <a:r>
              <a:rPr lang="ru-RU" dirty="0" smtClean="0">
                <a:latin typeface="+mj-lt"/>
              </a:rPr>
              <a:t>Полная, 40 слоев. Сшита на всю территорию РФ (227 НЛ). Полистно – после конвертации и разгрузки - для </a:t>
            </a:r>
            <a:r>
              <a:rPr lang="ru-RU" dirty="0" err="1" smtClean="0">
                <a:latin typeface="+mj-lt"/>
              </a:rPr>
              <a:t>ГосГеолКарты</a:t>
            </a:r>
            <a:r>
              <a:rPr lang="ru-RU" dirty="0" smtClean="0">
                <a:latin typeface="+mj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236270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4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5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2" name="Прямоугольник 141"/>
          <p:cNvSpPr/>
          <p:nvPr/>
        </p:nvSpPr>
        <p:spPr>
          <a:xfrm>
            <a:off x="2263419" y="98584"/>
            <a:ext cx="981628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Материалы 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Росгеолфонда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,</a:t>
            </a:r>
            <a:r>
              <a:rPr lang="ru-RU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ru-RU" sz="3200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масштаб 1:1000 000 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3" name="Text Box 4"/>
          <p:cNvSpPr txBox="1">
            <a:spLocks noChangeArrowheads="1"/>
          </p:cNvSpPr>
          <p:nvPr/>
        </p:nvSpPr>
        <p:spPr bwMode="auto">
          <a:xfrm>
            <a:off x="1471538" y="5672142"/>
            <a:ext cx="8880475" cy="754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914400" indent="-45720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371600" indent="-4572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828800" indent="-4572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286000" indent="-4572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743200" indent="-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3200400" indent="-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657600" indent="-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4114800" indent="-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  <a:buFontTx/>
              <a:buChar char="•"/>
              <a:defRPr/>
            </a:pPr>
            <a:r>
              <a:rPr lang="ru-RU" dirty="0" smtClean="0">
                <a:latin typeface="+mj-lt"/>
              </a:rPr>
              <a:t>Разгруженная, 14 слоев.</a:t>
            </a:r>
            <a:r>
              <a:rPr lang="en-US" dirty="0">
                <a:latin typeface="+mj-lt"/>
              </a:rPr>
              <a:t> </a:t>
            </a:r>
            <a:r>
              <a:rPr lang="ru-RU" dirty="0" smtClean="0">
                <a:latin typeface="+mj-lt"/>
              </a:rPr>
              <a:t>Используется в задачах изученности (ИС Недра, </a:t>
            </a:r>
            <a:r>
              <a:rPr lang="ru-RU" dirty="0" err="1" smtClean="0">
                <a:latin typeface="+mj-lt"/>
              </a:rPr>
              <a:t>Диафонд</a:t>
            </a:r>
            <a:r>
              <a:rPr lang="ru-RU" dirty="0" smtClean="0">
                <a:latin typeface="+mj-lt"/>
              </a:rPr>
              <a:t>), и других отраслевых ГИС.</a:t>
            </a:r>
          </a:p>
        </p:txBody>
      </p:sp>
      <p:pic>
        <p:nvPicPr>
          <p:cNvPr id="146" name="Рисунок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1526" y="1033463"/>
            <a:ext cx="8734425" cy="463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09529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752496" y="121160"/>
            <a:ext cx="972435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Обслуживание ЦТО-1000 000 по заявкам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aphicFrame>
        <p:nvGraphicFramePr>
          <p:cNvPr id="145" name="Диаграмма 14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97439605"/>
              </p:ext>
            </p:extLst>
          </p:nvPr>
        </p:nvGraphicFramePr>
        <p:xfrm>
          <a:off x="61784" y="1625674"/>
          <a:ext cx="6991350" cy="3181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6" name="Диаграмма 14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30293647"/>
              </p:ext>
            </p:extLst>
          </p:nvPr>
        </p:nvGraphicFramePr>
        <p:xfrm>
          <a:off x="5485651" y="3582064"/>
          <a:ext cx="6706349" cy="3181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363972" y="1208200"/>
            <a:ext cx="341741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dirty="0" smtClean="0"/>
              <a:t>Количество запросов</a:t>
            </a:r>
            <a:endParaRPr lang="ru-RU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7262184" y="2977116"/>
            <a:ext cx="46485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dirty="0" smtClean="0"/>
              <a:t>Количество запрошенных НЛ</a:t>
            </a:r>
            <a:endParaRPr lang="ru-RU" sz="2800" dirty="0"/>
          </a:p>
        </p:txBody>
      </p:sp>
    </p:spTree>
    <p:extLst>
      <p:ext uri="{BB962C8B-B14F-4D97-AF65-F5344CB8AC3E}">
        <p14:creationId xmlns:p14="http://schemas.microsoft.com/office/powerpoint/2010/main" val="1683593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46" grpId="0">
        <p:bldAsOne/>
      </p:bldGraphic>
      <p:bldP spid="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4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5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2" name="Прямоугольник 141"/>
          <p:cNvSpPr/>
          <p:nvPr/>
        </p:nvSpPr>
        <p:spPr>
          <a:xfrm>
            <a:off x="2263419" y="98584"/>
            <a:ext cx="981628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Материалы 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Росгеолфонда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ru-RU" sz="3200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масштаб 1:200 </a:t>
            </a:r>
            <a:r>
              <a:rPr lang="ru-RU" sz="3200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000 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3" name="Прямоугольник 142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214190" y="1112703"/>
            <a:ext cx="11977809" cy="5264070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pPr marL="457200" indent="-457200">
              <a:buFont typeface="Arial" pitchFamily="34" charset="0"/>
              <a:buChar char="•"/>
            </a:pPr>
            <a:r>
              <a:rPr lang="ru-RU" sz="2800" dirty="0" smtClean="0">
                <a:latin typeface="Arial" pitchFamily="34" charset="0"/>
                <a:cs typeface="Arial" pitchFamily="34" charset="0"/>
              </a:rPr>
              <a:t>ЦТО 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на </a:t>
            </a:r>
            <a:r>
              <a:rPr lang="ru-RU" sz="2800" dirty="0"/>
              <a:t>5 104 </a:t>
            </a:r>
            <a:r>
              <a:rPr lang="ru-RU" sz="2800" dirty="0" smtClean="0"/>
              <a:t>НЛ (без Новой земли, </a:t>
            </a:r>
            <a:r>
              <a:rPr lang="ru-RU" sz="2800" dirty="0" err="1" smtClean="0"/>
              <a:t>арх.Северная</a:t>
            </a:r>
            <a:r>
              <a:rPr lang="ru-RU" sz="2800" dirty="0" smtClean="0"/>
              <a:t> земля,.. </a:t>
            </a:r>
            <a:r>
              <a:rPr lang="en-US" sz="2800" dirty="0" smtClean="0"/>
              <a:t>~ </a:t>
            </a:r>
            <a:r>
              <a:rPr lang="ru-RU" sz="2800" dirty="0" smtClean="0"/>
              <a:t>150 НЛ).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ru-RU" sz="2800" dirty="0" smtClean="0">
                <a:cs typeface="Arial" pitchFamily="34" charset="0"/>
              </a:rPr>
              <a:t>Оцифровывались полистно с </a:t>
            </a:r>
            <a:r>
              <a:rPr lang="ru-RU" sz="2800" dirty="0">
                <a:cs typeface="Arial" pitchFamily="34" charset="0"/>
              </a:rPr>
              <a:t>1995 по 2016гг</a:t>
            </a:r>
            <a:r>
              <a:rPr lang="ru-RU" sz="2800" dirty="0" smtClean="0">
                <a:cs typeface="Arial" pitchFamily="34" charset="0"/>
              </a:rPr>
              <a:t>., </a:t>
            </a:r>
            <a:r>
              <a:rPr lang="ru-RU" sz="2800" i="1" dirty="0">
                <a:cs typeface="Arial" pitchFamily="34" charset="0"/>
              </a:rPr>
              <a:t>по государственным топографическим </a:t>
            </a:r>
            <a:r>
              <a:rPr lang="ru-RU" sz="2800" i="1" dirty="0" smtClean="0">
                <a:cs typeface="Arial" pitchFamily="34" charset="0"/>
              </a:rPr>
              <a:t>картам </a:t>
            </a:r>
            <a:r>
              <a:rPr lang="ru-RU" sz="2800" i="1" dirty="0" err="1" smtClean="0">
                <a:cs typeface="Arial" pitchFamily="34" charset="0"/>
              </a:rPr>
              <a:t>Роскартографии</a:t>
            </a:r>
            <a:r>
              <a:rPr lang="ru-RU" sz="2800" i="1" dirty="0" smtClean="0">
                <a:cs typeface="Arial" pitchFamily="34" charset="0"/>
              </a:rPr>
              <a:t>!!!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ru-RU" sz="2800" dirty="0" err="1" smtClean="0">
                <a:cs typeface="Arial" pitchFamily="34" charset="0"/>
              </a:rPr>
              <a:t>ГлавНИВЦ</a:t>
            </a:r>
            <a:r>
              <a:rPr lang="ru-RU" sz="2800" dirty="0" smtClean="0">
                <a:cs typeface="Arial" pitchFamily="34" charset="0"/>
              </a:rPr>
              <a:t>, </a:t>
            </a:r>
            <a:r>
              <a:rPr lang="ru-RU" sz="2800" dirty="0" err="1" smtClean="0">
                <a:cs typeface="Arial" pitchFamily="34" charset="0"/>
              </a:rPr>
              <a:t>Росгеолфонд</a:t>
            </a:r>
            <a:r>
              <a:rPr lang="ru-RU" sz="2800" dirty="0" smtClean="0">
                <a:cs typeface="Arial" pitchFamily="34" charset="0"/>
              </a:rPr>
              <a:t> (основной подрядчик – картографическое предприятие ООО «Новые </a:t>
            </a:r>
            <a:r>
              <a:rPr lang="ru-RU" sz="2800" dirty="0" err="1" smtClean="0">
                <a:cs typeface="Arial" pitchFamily="34" charset="0"/>
              </a:rPr>
              <a:t>КартСистемы</a:t>
            </a:r>
            <a:r>
              <a:rPr lang="ru-RU" sz="2800" dirty="0" smtClean="0">
                <a:cs typeface="Arial" pitchFamily="34" charset="0"/>
              </a:rPr>
              <a:t>», Ногинск).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ru-RU" sz="2800" dirty="0" smtClean="0">
                <a:cs typeface="Arial" pitchFamily="34" charset="0"/>
              </a:rPr>
              <a:t>ЦТО обновлялась по «дежурным картам» </a:t>
            </a:r>
            <a:r>
              <a:rPr lang="ru-RU" sz="2800" dirty="0" err="1" smtClean="0">
                <a:cs typeface="Arial" pitchFamily="34" charset="0"/>
              </a:rPr>
              <a:t>Роскартографии</a:t>
            </a:r>
            <a:r>
              <a:rPr lang="ru-RU" sz="2800" dirty="0" smtClean="0">
                <a:cs typeface="Arial" pitchFamily="34" charset="0"/>
              </a:rPr>
              <a:t> с 2009 по 2016гг.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ru-RU" sz="2800" dirty="0" smtClean="0"/>
              <a:t>ЦТО сшита по территориям 72-х субъектов </a:t>
            </a:r>
            <a:r>
              <a:rPr lang="ru-RU" sz="2800" dirty="0" smtClean="0"/>
              <a:t>РФ.</a:t>
            </a:r>
            <a:endParaRPr lang="ru-RU" sz="2800" dirty="0" smtClean="0"/>
          </a:p>
          <a:p>
            <a:pPr marL="342900" indent="-342900">
              <a:buFont typeface="Arial" pitchFamily="34" charset="0"/>
              <a:buChar char="•"/>
            </a:pPr>
            <a:r>
              <a:rPr lang="ru-RU" sz="2800" dirty="0" smtClean="0"/>
              <a:t>Форматы: </a:t>
            </a:r>
            <a:r>
              <a:rPr lang="en-US" sz="2800" dirty="0" err="1" smtClean="0"/>
              <a:t>ArcInfo</a:t>
            </a:r>
            <a:r>
              <a:rPr lang="en-US" sz="2800" dirty="0" smtClean="0"/>
              <a:t>, </a:t>
            </a:r>
            <a:r>
              <a:rPr lang="ru-RU" sz="2800" dirty="0" smtClean="0"/>
              <a:t>БГД </a:t>
            </a:r>
            <a:r>
              <a:rPr lang="en-US" sz="2800" dirty="0" smtClean="0"/>
              <a:t>ArcGIS</a:t>
            </a:r>
            <a:r>
              <a:rPr lang="ru-RU" sz="2800" dirty="0" smtClean="0"/>
              <a:t>, </a:t>
            </a:r>
            <a:r>
              <a:rPr lang="ru-RU" sz="2800" dirty="0" err="1" smtClean="0"/>
              <a:t>шейп</a:t>
            </a:r>
            <a:r>
              <a:rPr lang="ru-RU" sz="2800" dirty="0" smtClean="0"/>
              <a:t>.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ru-RU" sz="2800" b="1" i="1" dirty="0" smtClean="0"/>
              <a:t>Классификатор </a:t>
            </a:r>
            <a:r>
              <a:rPr lang="ru-RU" sz="2800" b="1" i="1" dirty="0" err="1" smtClean="0"/>
              <a:t>Росгеолфонда</a:t>
            </a:r>
            <a:r>
              <a:rPr lang="ru-RU" sz="2800" b="1" i="1" dirty="0" smtClean="0"/>
              <a:t> (полная нагрузка, 350 </a:t>
            </a:r>
            <a:r>
              <a:rPr lang="ru-RU" sz="2800" b="1" i="1" dirty="0"/>
              <a:t>типов </a:t>
            </a:r>
            <a:r>
              <a:rPr lang="ru-RU" sz="2800" b="1" i="1" dirty="0" smtClean="0"/>
              <a:t>объектов, 48 </a:t>
            </a:r>
            <a:r>
              <a:rPr lang="ru-RU" sz="2800" b="1" i="1" dirty="0"/>
              <a:t>слоев</a:t>
            </a:r>
            <a:r>
              <a:rPr lang="ru-RU" sz="2800" b="1" i="1" dirty="0" smtClean="0"/>
              <a:t>).</a:t>
            </a:r>
            <a:endParaRPr lang="ru-RU" sz="2800" b="1" i="1" dirty="0"/>
          </a:p>
          <a:p>
            <a:pPr marL="342900" indent="-342900">
              <a:buFont typeface="Arial" pitchFamily="34" charset="0"/>
              <a:buChar char="•"/>
            </a:pPr>
            <a:r>
              <a:rPr lang="ru-RU" sz="2800" dirty="0" smtClean="0"/>
              <a:t>Полистно -</a:t>
            </a:r>
            <a:r>
              <a:rPr lang="ru-RU" sz="2800" b="1" i="1" dirty="0" smtClean="0"/>
              <a:t> для ГГК-200/2 разгружается и конвертируется по Единым  требованиям НРС (100 типов объектов, до 20 слоев).</a:t>
            </a:r>
          </a:p>
        </p:txBody>
      </p:sp>
    </p:spTree>
    <p:extLst>
      <p:ext uri="{BB962C8B-B14F-4D97-AF65-F5344CB8AC3E}">
        <p14:creationId xmlns:p14="http://schemas.microsoft.com/office/powerpoint/2010/main" val="3374643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5842" y="963804"/>
            <a:ext cx="8263610" cy="589419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29716" y="1010077"/>
            <a:ext cx="3788222" cy="41626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  <a:buFontTx/>
              <a:buChar char="•"/>
            </a:pPr>
            <a:r>
              <a:rPr lang="ru-RU" sz="2400" dirty="0" smtClean="0"/>
              <a:t> При </a:t>
            </a:r>
            <a:r>
              <a:rPr lang="ru-RU" sz="2400" dirty="0"/>
              <a:t>обновлении </a:t>
            </a:r>
            <a:r>
              <a:rPr lang="ru-RU" sz="2400" dirty="0" smtClean="0"/>
              <a:t>ЦТО-200 по дежурным </a:t>
            </a:r>
            <a:r>
              <a:rPr lang="ru-RU" sz="2400" dirty="0"/>
              <a:t>картам </a:t>
            </a:r>
            <a:r>
              <a:rPr lang="ru-RU" sz="2400" dirty="0" smtClean="0"/>
              <a:t>м-ба 1:100 000 (ЦКГФ</a:t>
            </a:r>
            <a:r>
              <a:rPr lang="ru-RU" sz="2400" dirty="0"/>
              <a:t>, </a:t>
            </a:r>
            <a:r>
              <a:rPr lang="ru-RU" sz="2400" dirty="0" err="1" smtClean="0"/>
              <a:t>Росреестр</a:t>
            </a:r>
            <a:r>
              <a:rPr lang="ru-RU" sz="2400" dirty="0" smtClean="0"/>
              <a:t>) актуализировались </a:t>
            </a:r>
            <a:r>
              <a:rPr lang="ru-RU" sz="2400" dirty="0"/>
              <a:t>слои:</a:t>
            </a:r>
          </a:p>
          <a:p>
            <a:pPr lvl="1">
              <a:spcBef>
                <a:spcPts val="300"/>
              </a:spcBef>
              <a:buFontTx/>
              <a:buChar char="•"/>
            </a:pPr>
            <a:r>
              <a:rPr lang="ru-RU" sz="2400" dirty="0"/>
              <a:t> </a:t>
            </a:r>
            <a:r>
              <a:rPr lang="ru-RU" sz="2000" dirty="0"/>
              <a:t>границы </a:t>
            </a:r>
            <a:r>
              <a:rPr lang="ru-RU" sz="2000" dirty="0" smtClean="0"/>
              <a:t>(субъектов </a:t>
            </a:r>
            <a:r>
              <a:rPr lang="ru-RU" sz="2000" dirty="0"/>
              <a:t>РФ)</a:t>
            </a:r>
          </a:p>
          <a:p>
            <a:pPr lvl="1">
              <a:spcBef>
                <a:spcPts val="300"/>
              </a:spcBef>
              <a:buFontTx/>
              <a:buChar char="•"/>
            </a:pPr>
            <a:r>
              <a:rPr lang="ru-RU" sz="2000" dirty="0"/>
              <a:t> названия </a:t>
            </a:r>
            <a:r>
              <a:rPr lang="ru-RU" sz="2000" dirty="0" smtClean="0"/>
              <a:t>геогр. </a:t>
            </a:r>
            <a:r>
              <a:rPr lang="ru-RU" sz="2000" dirty="0"/>
              <a:t>объектов </a:t>
            </a:r>
          </a:p>
          <a:p>
            <a:pPr lvl="1">
              <a:spcBef>
                <a:spcPts val="300"/>
              </a:spcBef>
              <a:buFontTx/>
              <a:buChar char="•"/>
            </a:pPr>
            <a:r>
              <a:rPr lang="ru-RU" sz="2000" dirty="0"/>
              <a:t> контуры </a:t>
            </a:r>
            <a:r>
              <a:rPr lang="ru-RU" sz="2000" dirty="0" smtClean="0"/>
              <a:t>НП, название,  состояние (жил</a:t>
            </a:r>
            <a:r>
              <a:rPr lang="ru-RU" sz="2000" dirty="0"/>
              <a:t>./нежил.)</a:t>
            </a:r>
          </a:p>
          <a:p>
            <a:pPr>
              <a:spcBef>
                <a:spcPts val="300"/>
              </a:spcBef>
              <a:buFontTx/>
              <a:buChar char="•"/>
            </a:pPr>
            <a:endParaRPr lang="ru-RU" sz="2400" dirty="0" smtClean="0"/>
          </a:p>
          <a:p>
            <a:pPr>
              <a:spcBef>
                <a:spcPts val="300"/>
              </a:spcBef>
              <a:buFontTx/>
              <a:buChar char="•"/>
            </a:pPr>
            <a:r>
              <a:rPr lang="ru-RU" sz="2400" dirty="0" smtClean="0"/>
              <a:t> Могут не «сидеть</a:t>
            </a:r>
            <a:r>
              <a:rPr lang="ru-RU" sz="2400" dirty="0"/>
              <a:t>» на растре источника!!! </a:t>
            </a:r>
            <a:endParaRPr lang="ru-RU" sz="1600" dirty="0"/>
          </a:p>
        </p:txBody>
      </p:sp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4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5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2" name="Прямоугольник 141"/>
          <p:cNvSpPr/>
          <p:nvPr/>
        </p:nvSpPr>
        <p:spPr>
          <a:xfrm>
            <a:off x="2263419" y="98584"/>
            <a:ext cx="981628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Материалы 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Росгеолфонда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ru-RU" sz="3200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масштаб 1:200 </a:t>
            </a:r>
            <a:r>
              <a:rPr lang="ru-RU" sz="3200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000 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1881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4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5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2" name="Прямоугольник 141"/>
          <p:cNvSpPr/>
          <p:nvPr/>
        </p:nvSpPr>
        <p:spPr>
          <a:xfrm>
            <a:off x="911225" y="98584"/>
            <a:ext cx="112117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ЦТО-200: Сравнение карт 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Росреестра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и 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Росгеолфонда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815" y="1098550"/>
            <a:ext cx="10058400" cy="544830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6021445" y="1171575"/>
            <a:ext cx="271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Бурея, масштаб 1:300 000</a:t>
            </a:r>
            <a:endParaRPr lang="ru-RU" dirty="0"/>
          </a:p>
        </p:txBody>
      </p:sp>
      <p:grpSp>
        <p:nvGrpSpPr>
          <p:cNvPr id="4" name="Группа 3"/>
          <p:cNvGrpSpPr/>
          <p:nvPr/>
        </p:nvGrpSpPr>
        <p:grpSpPr>
          <a:xfrm>
            <a:off x="821689" y="1098550"/>
            <a:ext cx="10058400" cy="5448300"/>
            <a:chOff x="821689" y="1098550"/>
            <a:chExt cx="10058400" cy="5448300"/>
          </a:xfrm>
        </p:grpSpPr>
        <p:pic>
          <p:nvPicPr>
            <p:cNvPr id="3" name="Рисунок 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1689" y="1098550"/>
              <a:ext cx="10058400" cy="5448300"/>
            </a:xfrm>
            <a:prstGeom prst="rect">
              <a:avLst/>
            </a:prstGeom>
          </p:spPr>
        </p:pic>
        <p:sp>
          <p:nvSpPr>
            <p:cNvPr id="143" name="TextBox 142"/>
            <p:cNvSpPr txBox="1"/>
            <p:nvPr/>
          </p:nvSpPr>
          <p:spPr>
            <a:xfrm>
              <a:off x="6614657" y="1247775"/>
              <a:ext cx="271112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ru-RU" dirty="0" smtClean="0"/>
                <a:t>Бурея, масштаб 1:200 000</a:t>
              </a:r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1360907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4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5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5" name="Рисунок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815" y="1098550"/>
            <a:ext cx="10058400" cy="544830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6021445" y="1171575"/>
            <a:ext cx="271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Бурея, масштаб 1:300 000</a:t>
            </a:r>
            <a:endParaRPr lang="ru-RU" dirty="0"/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882" y="1098550"/>
            <a:ext cx="10058400" cy="5448300"/>
          </a:xfrm>
          <a:prstGeom prst="rect">
            <a:avLst/>
          </a:prstGeom>
        </p:spPr>
      </p:pic>
      <p:sp>
        <p:nvSpPr>
          <p:cNvPr id="144" name="TextBox 143"/>
          <p:cNvSpPr txBox="1"/>
          <p:nvPr/>
        </p:nvSpPr>
        <p:spPr>
          <a:xfrm>
            <a:off x="6614657" y="1247775"/>
            <a:ext cx="27111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Бурея, масштаб 1:200 000</a:t>
            </a:r>
            <a:endParaRPr lang="ru-RU" dirty="0"/>
          </a:p>
        </p:txBody>
      </p:sp>
      <p:sp>
        <p:nvSpPr>
          <p:cNvPr id="143" name="Прямоугольник 142"/>
          <p:cNvSpPr/>
          <p:nvPr/>
        </p:nvSpPr>
        <p:spPr>
          <a:xfrm>
            <a:off x="911225" y="98584"/>
            <a:ext cx="112117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ЦТО-200: Сравнение карт 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Росреестра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и 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Росгеолфонда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632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2712846" y="121160"/>
            <a:ext cx="876400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Обслуживание ЦТО-200 по заявкам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aphicFrame>
        <p:nvGraphicFramePr>
          <p:cNvPr id="143" name="Диаграмма 14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63110224"/>
              </p:ext>
            </p:extLst>
          </p:nvPr>
        </p:nvGraphicFramePr>
        <p:xfrm>
          <a:off x="144754" y="1604408"/>
          <a:ext cx="6667500" cy="3181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4" name="Диаграмма 14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3751981"/>
              </p:ext>
            </p:extLst>
          </p:nvPr>
        </p:nvGraphicFramePr>
        <p:xfrm>
          <a:off x="5179252" y="3380045"/>
          <a:ext cx="6667500" cy="3181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5" name="TextBox 144"/>
          <p:cNvSpPr txBox="1"/>
          <p:nvPr/>
        </p:nvSpPr>
        <p:spPr>
          <a:xfrm>
            <a:off x="1363972" y="1112503"/>
            <a:ext cx="341741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dirty="0" smtClean="0"/>
              <a:t>Количество запросов</a:t>
            </a:r>
            <a:endParaRPr lang="ru-RU" sz="2800" dirty="0"/>
          </a:p>
        </p:txBody>
      </p:sp>
      <p:sp>
        <p:nvSpPr>
          <p:cNvPr id="146" name="TextBox 145"/>
          <p:cNvSpPr txBox="1"/>
          <p:nvPr/>
        </p:nvSpPr>
        <p:spPr>
          <a:xfrm>
            <a:off x="7262184" y="2881419"/>
            <a:ext cx="46485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dirty="0" smtClean="0"/>
              <a:t>Количество запрошенных НЛ</a:t>
            </a:r>
            <a:endParaRPr lang="ru-RU" sz="2800" dirty="0"/>
          </a:p>
        </p:txBody>
      </p:sp>
    </p:spTree>
    <p:extLst>
      <p:ext uri="{BB962C8B-B14F-4D97-AF65-F5344CB8AC3E}">
        <p14:creationId xmlns:p14="http://schemas.microsoft.com/office/powerpoint/2010/main" val="2202757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44" grpId="0">
        <p:bldAsOne/>
      </p:bldGraphic>
      <p:bldP spid="14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4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5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2" name="Прямоугольник 141"/>
          <p:cNvSpPr/>
          <p:nvPr/>
        </p:nvSpPr>
        <p:spPr>
          <a:xfrm>
            <a:off x="1761812" y="65218"/>
            <a:ext cx="981628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Согласование Перечня с 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Роснедрами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(ГГК-200)</a:t>
            </a:r>
            <a:r>
              <a:rPr lang="ru-RU" sz="3200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8208" y="973270"/>
            <a:ext cx="5991225" cy="5124450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5296" y="3750137"/>
            <a:ext cx="8686800" cy="2762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8903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4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5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2" name="Прямоугольник 141"/>
          <p:cNvSpPr/>
          <p:nvPr/>
        </p:nvSpPr>
        <p:spPr>
          <a:xfrm>
            <a:off x="924112" y="121160"/>
            <a:ext cx="1119885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Материалы </a:t>
            </a:r>
            <a:r>
              <a:rPr lang="ru-RU" sz="3200" b="1" dirty="0" err="1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Росреестра</a:t>
            </a:r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имеющиеся в </a:t>
            </a:r>
            <a:r>
              <a:rPr lang="ru-RU" sz="3200" b="1" dirty="0" err="1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Росгеолфонде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3" name="Прямоугольник 142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214191" y="1112703"/>
            <a:ext cx="11494584" cy="2247859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pPr marL="342900" indent="-342900">
              <a:buFont typeface="Arial" pitchFamily="34" charset="0"/>
              <a:buChar char="•"/>
            </a:pPr>
            <a:r>
              <a:rPr lang="ru-RU" sz="2800" dirty="0" smtClean="0">
                <a:latin typeface="Arial" pitchFamily="34" charset="0"/>
                <a:cs typeface="Arial" pitchFamily="34" charset="0"/>
              </a:rPr>
              <a:t>Масштаб </a:t>
            </a:r>
            <a:r>
              <a:rPr lang="ru-RU" sz="2800" b="1" dirty="0" smtClean="0">
                <a:latin typeface="Arial" pitchFamily="34" charset="0"/>
                <a:cs typeface="Arial" pitchFamily="34" charset="0"/>
              </a:rPr>
              <a:t>1:100 000 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(с 2015 г.)</a:t>
            </a:r>
          </a:p>
          <a:p>
            <a:pPr lvl="1"/>
            <a:r>
              <a:rPr lang="ru-RU" sz="2800" dirty="0" smtClean="0"/>
              <a:t>ЦТК на 19 </a:t>
            </a:r>
            <a:r>
              <a:rPr lang="ru-RU" sz="2800" dirty="0"/>
              <a:t>000 </a:t>
            </a:r>
            <a:r>
              <a:rPr lang="ru-RU" sz="2800" dirty="0" smtClean="0"/>
              <a:t>НЛ на территорию РФ </a:t>
            </a:r>
            <a:r>
              <a:rPr lang="ru-RU" sz="2800" dirty="0"/>
              <a:t>(без </a:t>
            </a:r>
            <a:r>
              <a:rPr lang="ru-RU" sz="2800" dirty="0" err="1"/>
              <a:t>Р.Крым</a:t>
            </a:r>
            <a:r>
              <a:rPr lang="ru-RU" sz="2800" dirty="0"/>
              <a:t>), собранные </a:t>
            </a:r>
            <a:r>
              <a:rPr lang="ru-RU" sz="2800" dirty="0" smtClean="0"/>
              <a:t>в единое географическое пространство, не сведенные по границам листов, полная нагрузка, в форматах БГД </a:t>
            </a:r>
            <a:r>
              <a:rPr lang="en-US" sz="2800" dirty="0" smtClean="0"/>
              <a:t>ArcGIS</a:t>
            </a:r>
            <a:r>
              <a:rPr lang="ru-RU" sz="2800" dirty="0" smtClean="0"/>
              <a:t>, </a:t>
            </a:r>
            <a:r>
              <a:rPr lang="ru-RU" sz="2800" dirty="0" err="1" smtClean="0"/>
              <a:t>шейп</a:t>
            </a:r>
            <a:endParaRPr lang="ru-RU" sz="2800" dirty="0" smtClean="0"/>
          </a:p>
          <a:p>
            <a:pPr lvl="1"/>
            <a:r>
              <a:rPr lang="ru-RU" sz="2800" b="1" i="1" dirty="0" smtClean="0"/>
              <a:t>классификатор </a:t>
            </a:r>
            <a:r>
              <a:rPr lang="ru-RU" sz="2800" b="1" i="1" dirty="0" err="1" smtClean="0"/>
              <a:t>Росгеолфонда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.</a:t>
            </a:r>
            <a:endParaRPr lang="ru-RU" sz="2800" b="1" i="1" dirty="0" smtClean="0"/>
          </a:p>
        </p:txBody>
      </p:sp>
    </p:spTree>
    <p:extLst>
      <p:ext uri="{BB962C8B-B14F-4D97-AF65-F5344CB8AC3E}">
        <p14:creationId xmlns:p14="http://schemas.microsoft.com/office/powerpoint/2010/main" val="19993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Рисунок 10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978" t="-81" r="41493" b="-47"/>
          <a:stretch/>
        </p:blipFill>
        <p:spPr>
          <a:xfrm>
            <a:off x="-25399" y="-6349"/>
            <a:ext cx="2530474" cy="6886574"/>
          </a:xfrm>
          <a:prstGeom prst="rect">
            <a:avLst/>
          </a:prstGeom>
        </p:spPr>
      </p:pic>
      <p:grpSp>
        <p:nvGrpSpPr>
          <p:cNvPr id="1332" name="Группа 1331"/>
          <p:cNvGrpSpPr/>
          <p:nvPr/>
        </p:nvGrpSpPr>
        <p:grpSpPr>
          <a:xfrm>
            <a:off x="2500762" y="1"/>
            <a:ext cx="9691238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2712846" y="-6436"/>
            <a:ext cx="9170403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800" b="1" dirty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Вопросы использования ЕЭКО </a:t>
            </a:r>
            <a:r>
              <a:rPr lang="ru-RU" sz="2800" b="1" dirty="0" err="1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Росреестра</a:t>
            </a:r>
            <a:r>
              <a:rPr lang="ru-RU" sz="2800" b="1" dirty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r>
              <a:rPr lang="ru-RU" sz="2800" b="1" dirty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ЦТО для </a:t>
            </a:r>
            <a:r>
              <a:rPr lang="ru-RU" sz="2800" b="1" dirty="0" err="1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ГосГеолКарт</a:t>
            </a:r>
            <a:r>
              <a:rPr lang="ru-RU" sz="2800" b="1" dirty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разных масштабов</a:t>
            </a:r>
            <a:r>
              <a:rPr lang="ru-RU" sz="2800" b="1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ru-RU" sz="2800" b="1" dirty="0">
              <a:solidFill>
                <a:schemeClr val="tx2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Прямоугольник 104"/>
          <p:cNvSpPr/>
          <p:nvPr/>
        </p:nvSpPr>
        <p:spPr>
          <a:xfrm>
            <a:off x="2765404" y="1172851"/>
            <a:ext cx="66262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fontAlgn="ctr" hangingPunct="0">
              <a:spcBef>
                <a:spcPts val="511"/>
              </a:spcBef>
              <a:buClr>
                <a:srgbClr val="C00000"/>
              </a:buClr>
              <a:defRPr/>
            </a:pPr>
            <a:r>
              <a:rPr lang="ru-RU" sz="24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Содержание доклада</a:t>
            </a:r>
            <a:endParaRPr lang="ru-RU" sz="2400" b="1" dirty="0">
              <a:solidFill>
                <a:schemeClr val="tx2">
                  <a:lumMod val="60000"/>
                  <a:lumOff val="4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Прямоугольник 105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2765404" y="1903196"/>
            <a:ext cx="9261122" cy="3786742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pPr marL="342900" indent="-342900">
              <a:buFont typeface="Arial" pitchFamily="34" charset="0"/>
              <a:buChar char="•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Определение, состав, состояние и распространение ЕЭКО.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>
                <a:latin typeface="Arial" pitchFamily="34" charset="0"/>
                <a:cs typeface="Arial" pitchFamily="34" charset="0"/>
              </a:rPr>
              <a:t>Использование в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отрасли материалов </a:t>
            </a:r>
            <a:r>
              <a:rPr lang="ru-RU" sz="2400" dirty="0" err="1" smtClean="0">
                <a:latin typeface="Arial" pitchFamily="34" charset="0"/>
                <a:cs typeface="Arial" pitchFamily="34" charset="0"/>
              </a:rPr>
              <a:t>Росреестра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 (ЕЭКО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и ее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компонент). История вопроса.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Имеющиеся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в </a:t>
            </a:r>
            <a:r>
              <a:rPr lang="ru-RU" sz="2400" dirty="0" err="1">
                <a:latin typeface="Arial" pitchFamily="34" charset="0"/>
                <a:cs typeface="Arial" pitchFamily="34" charset="0"/>
              </a:rPr>
              <a:t>Росгеолфонде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 исходные компоненты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ЕЭКО.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>
                <a:latin typeface="Arial" pitchFamily="34" charset="0"/>
                <a:cs typeface="Arial" pitchFamily="34" charset="0"/>
              </a:rPr>
              <a:t>Конверторы из файлов </a:t>
            </a:r>
            <a:r>
              <a:rPr lang="en-US" sz="2400" dirty="0">
                <a:latin typeface="Arial" pitchFamily="34" charset="0"/>
                <a:cs typeface="Arial" pitchFamily="34" charset="0"/>
              </a:rPr>
              <a:t>SXF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с ЦТК ОП масштаба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1:50 000 в отраслевые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классификаторы.</a:t>
            </a:r>
          </a:p>
          <a:p>
            <a:pPr marL="342900" indent="-342900">
              <a:buFont typeface="Arial" pitchFamily="34" charset="0"/>
              <a:buChar char="•"/>
            </a:pPr>
            <a:endParaRPr lang="ru-RU" sz="2400" dirty="0" smtClean="0">
              <a:latin typeface="Arial" pitchFamily="34" charset="0"/>
              <a:cs typeface="Arial" pitchFamily="34" charset="0"/>
            </a:endParaRP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ЦТО для ГГК-1000 и ГГК-200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Вопросы и проблемы создания согласованной   (взаимоувязанной) ЦТО м-</a:t>
            </a:r>
            <a:r>
              <a:rPr lang="ru-RU" sz="2400" dirty="0" err="1" smtClean="0">
                <a:latin typeface="Arial" pitchFamily="34" charset="0"/>
                <a:cs typeface="Arial" pitchFamily="34" charset="0"/>
              </a:rPr>
              <a:t>бов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 1:1000 000 и 1:200 000</a:t>
            </a:r>
            <a:endParaRPr lang="ru-RU" sz="2400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52" name="Прямоугольник 151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3095543" y="6235420"/>
            <a:ext cx="8822093" cy="401200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r>
              <a:rPr lang="ru-RU" sz="2000" dirty="0" smtClean="0">
                <a:latin typeface="Arial" pitchFamily="34" charset="0"/>
                <a:cs typeface="Arial" pitchFamily="34" charset="0"/>
              </a:rPr>
              <a:t>Дополнительно: Особенности ЦТК ОП масштаба 1:50 000</a:t>
            </a:r>
            <a:endParaRPr lang="ru-RU" sz="20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9254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2290946" y="121160"/>
            <a:ext cx="763090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ЦТК ОП масштаба 1:100 000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5" name="Рисунок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327" y="1051381"/>
            <a:ext cx="10058400" cy="5443061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66097" y="1187794"/>
            <a:ext cx="10058400" cy="54430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6165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980168" y="121160"/>
            <a:ext cx="1107284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ЦТК ОП м-ба </a:t>
            </a:r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1:50 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000 и Конверторы из 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SXF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-файлов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6" name="Прямоугольник 105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214190" y="1261449"/>
            <a:ext cx="11301294" cy="4833183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pPr marL="342900" lvl="1" indent="-342900">
              <a:buFont typeface="Arial" pitchFamily="34" charset="0"/>
              <a:buChar char="•"/>
            </a:pPr>
            <a:r>
              <a:rPr lang="ru-RU" sz="2800" dirty="0" smtClean="0">
                <a:latin typeface="Arial" pitchFamily="34" charset="0"/>
                <a:cs typeface="Arial" pitchFamily="34" charset="0"/>
              </a:rPr>
              <a:t>Карты получены </a:t>
            </a:r>
            <a:r>
              <a:rPr lang="ru-RU" sz="2800" dirty="0" err="1" smtClean="0">
                <a:latin typeface="Arial" pitchFamily="34" charset="0"/>
                <a:cs typeface="Arial" pitchFamily="34" charset="0"/>
              </a:rPr>
              <a:t>Росгеолфондом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 из </a:t>
            </a:r>
            <a:r>
              <a:rPr lang="ru-RU" sz="2800" dirty="0" err="1" smtClean="0">
                <a:latin typeface="Arial" pitchFamily="34" charset="0"/>
                <a:cs typeface="Arial" pitchFamily="34" charset="0"/>
              </a:rPr>
              <a:t>Росреестра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 благодаря 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усилиям </a:t>
            </a:r>
            <a:r>
              <a:rPr lang="ru-RU" sz="2800" dirty="0" err="1" smtClean="0">
                <a:latin typeface="Arial" pitchFamily="34" charset="0"/>
                <a:cs typeface="Arial" pitchFamily="34" charset="0"/>
              </a:rPr>
              <a:t>Роснедр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 в 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2018 г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.</a:t>
            </a:r>
            <a:endParaRPr lang="ru-RU" sz="2000" i="1" dirty="0">
              <a:solidFill>
                <a:schemeClr val="accent1">
                  <a:lumMod val="75000"/>
                </a:schemeClr>
              </a:solidFill>
            </a:endParaRPr>
          </a:p>
          <a:p>
            <a:pPr marL="914400" lvl="1" indent="-457200">
              <a:buFont typeface="Courier New" pitchFamily="49" charset="0"/>
              <a:buChar char="o"/>
            </a:pPr>
            <a:r>
              <a:rPr lang="ru-RU" sz="2800" b="1" dirty="0" smtClean="0"/>
              <a:t>50</a:t>
            </a:r>
            <a:r>
              <a:rPr lang="ru-RU" sz="2800" b="1" dirty="0"/>
              <a:t> 530 файлов </a:t>
            </a:r>
            <a:r>
              <a:rPr lang="ru-RU" sz="2800" dirty="0" smtClean="0"/>
              <a:t>полистно в </a:t>
            </a:r>
            <a:r>
              <a:rPr lang="ru-RU" sz="2800" dirty="0"/>
              <a:t>формате </a:t>
            </a:r>
            <a:r>
              <a:rPr lang="en-US" sz="2800" dirty="0"/>
              <a:t>SXF</a:t>
            </a:r>
            <a:r>
              <a:rPr lang="ru-RU" sz="2800" dirty="0" smtClean="0"/>
              <a:t>, </a:t>
            </a:r>
            <a:r>
              <a:rPr lang="ru-RU" sz="2800" dirty="0"/>
              <a:t>не сведенные по границам </a:t>
            </a:r>
            <a:r>
              <a:rPr lang="ru-RU" sz="2800" dirty="0" smtClean="0"/>
              <a:t>листов, </a:t>
            </a:r>
            <a:r>
              <a:rPr lang="ru-RU" sz="2800" dirty="0"/>
              <a:t>на всю РФ (без </a:t>
            </a:r>
            <a:r>
              <a:rPr lang="ru-RU" sz="2800" dirty="0" err="1"/>
              <a:t>Р.Крым</a:t>
            </a:r>
            <a:r>
              <a:rPr lang="ru-RU" sz="2800" dirty="0"/>
              <a:t>), классификатор </a:t>
            </a:r>
            <a:r>
              <a:rPr lang="ru-RU" sz="2800" dirty="0" err="1" smtClean="0"/>
              <a:t>Росреестра</a:t>
            </a:r>
            <a:r>
              <a:rPr lang="ru-RU" sz="2800" dirty="0" smtClean="0"/>
              <a:t>.</a:t>
            </a:r>
          </a:p>
          <a:p>
            <a:pPr marL="914400" lvl="1" indent="-457200">
              <a:buFont typeface="Courier New" pitchFamily="49" charset="0"/>
              <a:buChar char="o"/>
            </a:pPr>
            <a:r>
              <a:rPr lang="en-US" sz="2800" dirty="0" smtClean="0"/>
              <a:t>SXF</a:t>
            </a:r>
            <a:r>
              <a:rPr lang="ru-RU" sz="2800" dirty="0" smtClean="0"/>
              <a:t> </a:t>
            </a:r>
            <a:r>
              <a:rPr lang="ru-RU" sz="2800" dirty="0"/>
              <a:t>- </a:t>
            </a:r>
            <a:r>
              <a:rPr lang="ru-RU" sz="2800" i="1" dirty="0" err="1"/>
              <a:t>Storage</a:t>
            </a:r>
            <a:r>
              <a:rPr lang="ru-RU" sz="2800" i="1" dirty="0"/>
              <a:t> </a:t>
            </a:r>
            <a:r>
              <a:rPr lang="ru-RU" sz="2800" i="1" dirty="0" err="1"/>
              <a:t>and</a:t>
            </a:r>
            <a:r>
              <a:rPr lang="ru-RU" sz="2800" i="1" dirty="0"/>
              <a:t> </a:t>
            </a:r>
            <a:r>
              <a:rPr lang="ru-RU" sz="2800" i="1" dirty="0" err="1"/>
              <a:t>eXchange</a:t>
            </a:r>
            <a:r>
              <a:rPr lang="ru-RU" sz="2800" i="1" dirty="0"/>
              <a:t> </a:t>
            </a:r>
            <a:r>
              <a:rPr lang="ru-RU" sz="2800" i="1" dirty="0" err="1" smtClean="0"/>
              <a:t>Format</a:t>
            </a:r>
            <a:r>
              <a:rPr lang="ru-RU" sz="2800" dirty="0" smtClean="0"/>
              <a:t> </a:t>
            </a:r>
            <a:r>
              <a:rPr lang="ru-RU" sz="2800" dirty="0"/>
              <a:t>– это узкоспециализированный отраслевой формат, в который в полистном исполнении (по номенклатурным листам) выгружается картографическая основа из внутреннего представления ГИС Панорама (КБ «Панорама</a:t>
            </a:r>
            <a:r>
              <a:rPr lang="ru-RU" sz="2800" dirty="0" smtClean="0"/>
              <a:t>»).</a:t>
            </a:r>
          </a:p>
          <a:p>
            <a:pPr marL="914400" lvl="1" indent="-457200">
              <a:buFont typeface="Courier New" pitchFamily="49" charset="0"/>
              <a:buChar char="o"/>
            </a:pPr>
            <a:r>
              <a:rPr lang="ru-RU" sz="2800" dirty="0" smtClean="0"/>
              <a:t>Работа </a:t>
            </a:r>
            <a:r>
              <a:rPr lang="ru-RU" sz="2800" dirty="0"/>
              <a:t>с исходными файлами в формате </a:t>
            </a:r>
            <a:r>
              <a:rPr lang="en-US" sz="2800" dirty="0"/>
              <a:t>SXF</a:t>
            </a:r>
            <a:r>
              <a:rPr lang="ru-RU" sz="2800" dirty="0"/>
              <a:t> напрямую в используемых в отрасли ГИС </a:t>
            </a:r>
            <a:r>
              <a:rPr lang="ru-RU" sz="2800" dirty="0" smtClean="0"/>
              <a:t>невозможна без предварительной конвертации.</a:t>
            </a:r>
            <a:endParaRPr lang="ru-RU" sz="2400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863853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050208" y="121160"/>
            <a:ext cx="1114179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Выгрузка из 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SXF</a:t>
            </a:r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 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ArcGIS, 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инструмент 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SXF-Tools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6" name="Прямоугольник 105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963346" y="864837"/>
            <a:ext cx="10840231" cy="524311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r>
              <a:rPr lang="ru-RU" sz="2800" dirty="0" smtClean="0">
                <a:latin typeface="Arial" pitchFamily="34" charset="0"/>
                <a:cs typeface="Arial" pitchFamily="34" charset="0"/>
              </a:rPr>
              <a:t>Классификация </a:t>
            </a:r>
            <a:r>
              <a:rPr lang="ru-RU" sz="2800" dirty="0" err="1" smtClean="0">
                <a:latin typeface="Arial" pitchFamily="34" charset="0"/>
                <a:cs typeface="Arial" pitchFamily="34" charset="0"/>
              </a:rPr>
              <a:t>Росреестра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, БГД, более 300 слоев</a:t>
            </a:r>
            <a:endParaRPr lang="ru-RU" sz="2400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5" name="Рисунок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274" y="1402971"/>
            <a:ext cx="10058400" cy="54515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5206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597120" y="121160"/>
            <a:ext cx="1052584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Конвертор из 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SXF</a:t>
            </a:r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– 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ArcGIS </a:t>
            </a:r>
            <a:r>
              <a:rPr lang="en-US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DataInterOperability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3" name="Рисунок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282" y="888206"/>
            <a:ext cx="7902663" cy="5986866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9444" y="945610"/>
            <a:ext cx="7750610" cy="5929462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3279" y="1064452"/>
            <a:ext cx="10058400" cy="5634373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5286" y="651526"/>
            <a:ext cx="6048375" cy="5562600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06418" y="3432826"/>
            <a:ext cx="7677150" cy="33623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891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963346" y="121160"/>
            <a:ext cx="1115962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Конвертация из 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SXF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в 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ArcGIS </a:t>
            </a:r>
            <a:r>
              <a:rPr lang="en-US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DataInterOperability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6" name="Прямоугольник 105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963346" y="864837"/>
            <a:ext cx="11089669" cy="524311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r>
              <a:rPr lang="ru-RU" sz="2800" dirty="0" smtClean="0">
                <a:latin typeface="Arial" pitchFamily="34" charset="0"/>
                <a:cs typeface="Arial" pitchFamily="34" charset="0"/>
              </a:rPr>
              <a:t>Классификация </a:t>
            </a:r>
            <a:r>
              <a:rPr lang="ru-RU" sz="2800" dirty="0" err="1" smtClean="0">
                <a:latin typeface="Arial" pitchFamily="34" charset="0"/>
                <a:cs typeface="Arial" pitchFamily="34" charset="0"/>
              </a:rPr>
              <a:t>Росгеолфонда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ru-RU" sz="2800" dirty="0" err="1" smtClean="0">
                <a:latin typeface="Arial" pitchFamily="34" charset="0"/>
                <a:cs typeface="Arial" pitchFamily="34" charset="0"/>
              </a:rPr>
              <a:t>шейп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-формат, 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35-40 слоев</a:t>
            </a:r>
            <a:endParaRPr lang="ru-RU" sz="2400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2080" y="1344058"/>
            <a:ext cx="9828236" cy="55054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5206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016095" y="121160"/>
            <a:ext cx="1052584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Конвертация из 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SXF</a:t>
            </a:r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 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ArcGIS </a:t>
            </a:r>
            <a:r>
              <a:rPr lang="en-US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DataInterOperability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6" name="Прямоугольник 105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457549" y="864837"/>
            <a:ext cx="11459243" cy="524311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r>
              <a:rPr lang="ru-RU" sz="2800" dirty="0" smtClean="0">
                <a:latin typeface="Arial" pitchFamily="34" charset="0"/>
                <a:cs typeface="Arial" pitchFamily="34" charset="0"/>
              </a:rPr>
              <a:t>Классификация по Единым требованиям НРС для ГГК, 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15-20 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слоев</a:t>
            </a:r>
            <a:endParaRPr lang="ru-RU" sz="2400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3" name="Рисунок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2638" y="1342435"/>
            <a:ext cx="9797692" cy="54883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9458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448754" y="121160"/>
            <a:ext cx="1002809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ЦТО для 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ГосГеолКарт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разных масштабов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396629" y="3047539"/>
            <a:ext cx="2499402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Arial" pitchFamily="34" charset="0"/>
              <a:buChar char="•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Проблемы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Вопросы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Ответы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И решения….</a:t>
            </a:r>
            <a:endParaRPr lang="ru-RU" sz="2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72803" y="1392865"/>
            <a:ext cx="11335972" cy="16619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 smtClean="0">
                <a:latin typeface="Arial" pitchFamily="34" charset="0"/>
                <a:cs typeface="Arial" pitchFamily="34" charset="0"/>
              </a:rPr>
              <a:t>Некоторые соображения о возможности (и необходимости!) создания «взаимоувязанной» согласованной ЦТО масштабов 1:200 000 и 1:1000 000 для ГГК-200/2 и ГГК-1000/3 </a:t>
            </a:r>
            <a:endParaRPr lang="ru-RU" dirty="0" smtClean="0"/>
          </a:p>
          <a:p>
            <a:endParaRPr lang="ru-RU" dirty="0"/>
          </a:p>
        </p:txBody>
      </p:sp>
      <p:sp>
        <p:nvSpPr>
          <p:cNvPr id="12" name="TextBox 11"/>
          <p:cNvSpPr txBox="1"/>
          <p:nvPr/>
        </p:nvSpPr>
        <p:spPr>
          <a:xfrm>
            <a:off x="382411" y="4720855"/>
            <a:ext cx="10568851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dirty="0" smtClean="0">
                <a:solidFill>
                  <a:schemeClr val="accent1">
                    <a:lumMod val="50000"/>
                  </a:schemeClr>
                </a:solidFill>
              </a:rPr>
              <a:t>… которые возникают в </a:t>
            </a:r>
            <a:r>
              <a:rPr lang="ru-RU" sz="2400" dirty="0">
                <a:solidFill>
                  <a:schemeClr val="accent1">
                    <a:lumMod val="50000"/>
                  </a:schemeClr>
                </a:solidFill>
              </a:rPr>
              <a:t>процессе перехода:</a:t>
            </a:r>
          </a:p>
          <a:p>
            <a:pPr marL="342900" indent="-342900">
              <a:buFontTx/>
              <a:buChar char="-"/>
            </a:pPr>
            <a:r>
              <a:rPr lang="ru-RU" sz="2400" dirty="0">
                <a:solidFill>
                  <a:schemeClr val="accent1">
                    <a:lumMod val="50000"/>
                  </a:schemeClr>
                </a:solidFill>
              </a:rPr>
              <a:t>от </a:t>
            </a:r>
            <a:r>
              <a:rPr lang="ru-RU" sz="2400" dirty="0" smtClean="0">
                <a:solidFill>
                  <a:schemeClr val="accent1">
                    <a:lumMod val="50000"/>
                  </a:schemeClr>
                </a:solidFill>
              </a:rPr>
              <a:t>использования традиционных бумажных </a:t>
            </a:r>
            <a:r>
              <a:rPr lang="ru-RU" sz="2400" dirty="0">
                <a:solidFill>
                  <a:schemeClr val="accent1">
                    <a:lumMod val="50000"/>
                  </a:schemeClr>
                </a:solidFill>
              </a:rPr>
              <a:t>карт разных масштабов  к </a:t>
            </a:r>
            <a:r>
              <a:rPr lang="ru-RU" sz="2400" dirty="0" smtClean="0">
                <a:solidFill>
                  <a:schemeClr val="accent1">
                    <a:lumMod val="50000"/>
                  </a:schemeClr>
                </a:solidFill>
              </a:rPr>
              <a:t>электронной картографии, которая развязала руки и выпустила Джина… </a:t>
            </a:r>
            <a:endParaRPr lang="ru-RU" sz="2400" dirty="0">
              <a:solidFill>
                <a:schemeClr val="accent1">
                  <a:lumMod val="50000"/>
                </a:schemeClr>
              </a:solidFill>
            </a:endParaRPr>
          </a:p>
          <a:p>
            <a:pPr marL="342900" indent="-342900">
              <a:buFontTx/>
              <a:buChar char="-"/>
            </a:pPr>
            <a:r>
              <a:rPr lang="ru-RU" sz="2400" dirty="0" smtClean="0">
                <a:solidFill>
                  <a:schemeClr val="accent1">
                    <a:lumMod val="50000"/>
                  </a:schemeClr>
                </a:solidFill>
              </a:rPr>
              <a:t>… и </a:t>
            </a:r>
            <a:r>
              <a:rPr lang="ru-RU" sz="2400" dirty="0">
                <a:solidFill>
                  <a:schemeClr val="accent1">
                    <a:lumMod val="50000"/>
                  </a:schemeClr>
                </a:solidFill>
              </a:rPr>
              <a:t>обратно к изданию карты…</a:t>
            </a:r>
          </a:p>
          <a:p>
            <a:endParaRPr lang="ru-RU" sz="2400" dirty="0"/>
          </a:p>
        </p:txBody>
      </p:sp>
    </p:spTree>
    <p:extLst>
      <p:ext uri="{BB962C8B-B14F-4D97-AF65-F5344CB8AC3E}">
        <p14:creationId xmlns:p14="http://schemas.microsoft.com/office/powerpoint/2010/main" val="41841774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4858" y="1296582"/>
            <a:ext cx="10058400" cy="5448300"/>
          </a:xfrm>
          <a:prstGeom prst="rect">
            <a:avLst/>
          </a:prstGeom>
        </p:spPr>
      </p:pic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5" name="Прямоугольник 144"/>
          <p:cNvSpPr/>
          <p:nvPr/>
        </p:nvSpPr>
        <p:spPr>
          <a:xfrm>
            <a:off x="1174467" y="78836"/>
            <a:ext cx="1080951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Расположение объектов на ЦТО разных масштабов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 flipH="1">
            <a:off x="6627349" y="4453470"/>
            <a:ext cx="122620" cy="90683"/>
          </a:xfrm>
          <a:prstGeom prst="rect">
            <a:avLst/>
          </a:prstGeom>
          <a:solidFill>
            <a:srgbClr val="FF00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endParaRPr lang="ru-RU" dirty="0"/>
          </a:p>
        </p:txBody>
      </p:sp>
      <p:cxnSp>
        <p:nvCxnSpPr>
          <p:cNvPr id="7" name="Прямая со стрелкой 6"/>
          <p:cNvCxnSpPr/>
          <p:nvPr/>
        </p:nvCxnSpPr>
        <p:spPr>
          <a:xfrm flipH="1">
            <a:off x="6709927" y="1667561"/>
            <a:ext cx="1209442" cy="2785909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1064016" y="935661"/>
            <a:ext cx="53508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000" dirty="0" smtClean="0"/>
              <a:t>Гидрография, масштабы</a:t>
            </a:r>
            <a:r>
              <a:rPr lang="ru-RU" sz="2000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ru-RU" sz="2000" dirty="0" smtClean="0">
                <a:solidFill>
                  <a:schemeClr val="accent6"/>
                </a:solidFill>
              </a:rPr>
              <a:t>1:200 000 </a:t>
            </a:r>
            <a:r>
              <a:rPr lang="ru-RU" sz="2000" dirty="0" smtClean="0"/>
              <a:t>и </a:t>
            </a:r>
            <a:r>
              <a:rPr lang="ru-RU" sz="2000" dirty="0" smtClean="0">
                <a:solidFill>
                  <a:schemeClr val="accent1">
                    <a:lumMod val="50000"/>
                  </a:schemeClr>
                </a:solidFill>
              </a:rPr>
              <a:t>1:1000 000</a:t>
            </a:r>
            <a:endParaRPr lang="ru-RU" sz="2000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751726" y="927776"/>
            <a:ext cx="290714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000" dirty="0" smtClean="0"/>
              <a:t>Главный вопрос:</a:t>
            </a:r>
          </a:p>
          <a:p>
            <a:r>
              <a:rPr lang="ru-RU" sz="2000" dirty="0" smtClean="0"/>
              <a:t>На каком берегу объект?</a:t>
            </a:r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3583197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144" name="Picture 2" descr="O-48ti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5083" y="946967"/>
            <a:ext cx="8157160" cy="5900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5" name="Прямоугольник 144"/>
          <p:cNvSpPr/>
          <p:nvPr/>
        </p:nvSpPr>
        <p:spPr>
          <a:xfrm>
            <a:off x="1180979" y="121160"/>
            <a:ext cx="1080300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Расхождение - не от качества оцифровки 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топооснов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5041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3" name="Прямоугольник 142"/>
          <p:cNvSpPr/>
          <p:nvPr/>
        </p:nvSpPr>
        <p:spPr>
          <a:xfrm>
            <a:off x="1180979" y="121160"/>
            <a:ext cx="1041283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Качество оцифровки 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топооснов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по растрам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144" name="Picture 2" descr="O-48_ЦМ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3498" y="938550"/>
            <a:ext cx="8157160" cy="5900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26711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2712846" y="121160"/>
            <a:ext cx="876400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Определение 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и состав ЕЭКО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Прямоугольник 105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211148" y="1214532"/>
            <a:ext cx="11430435" cy="5264070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pPr marL="342900" indent="-342900">
              <a:buFont typeface="Arial" pitchFamily="34" charset="0"/>
              <a:buChar char="•"/>
            </a:pPr>
            <a:r>
              <a:rPr lang="ru-RU" sz="2800" b="1" i="1" dirty="0" smtClean="0">
                <a:latin typeface="Arial" pitchFamily="34" charset="0"/>
                <a:cs typeface="Arial" pitchFamily="34" charset="0"/>
              </a:rPr>
              <a:t>Основные </a:t>
            </a:r>
            <a:r>
              <a:rPr lang="ru-RU" sz="2800" b="1" i="1" dirty="0">
                <a:latin typeface="Arial" pitchFamily="34" charset="0"/>
                <a:cs typeface="Arial" pitchFamily="34" charset="0"/>
              </a:rPr>
              <a:t>положения </a:t>
            </a:r>
            <a:r>
              <a:rPr lang="ru-RU" sz="2800" b="1" i="1" dirty="0" smtClean="0">
                <a:latin typeface="Arial" pitchFamily="34" charset="0"/>
                <a:cs typeface="Arial" pitchFamily="34" charset="0"/>
              </a:rPr>
              <a:t>ЕЭКО:</a:t>
            </a:r>
          </a:p>
          <a:p>
            <a:pPr lvl="1"/>
            <a:r>
              <a:rPr lang="ru-RU" sz="2800" dirty="0" smtClean="0">
                <a:latin typeface="Arial" pitchFamily="34" charset="0"/>
                <a:cs typeface="Arial" pitchFamily="34" charset="0"/>
              </a:rPr>
              <a:t>(из 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Приказа Министерства экономического 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развития 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Российской Федерации от 24.12.2008 № 467 «Об утверждении требований к составу, структуре, порядку ведения и использования единой электронной картографической основы 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(ЕЭКО) федерального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, регионального и муниципального назначения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»):</a:t>
            </a:r>
          </a:p>
          <a:p>
            <a:pPr marL="800100" lvl="1" indent="-342900" fontAlgn="base">
              <a:buFont typeface="Arial" pitchFamily="34" charset="0"/>
              <a:buChar char="•"/>
            </a:pPr>
            <a:r>
              <a:rPr lang="ru-RU" sz="2800" dirty="0">
                <a:latin typeface="Arial" pitchFamily="34" charset="0"/>
                <a:cs typeface="Arial" pitchFamily="34" charset="0"/>
              </a:rPr>
              <a:t>ЕЭКО создается на основе государственных топографических карт масштабов 1:2000, 1:5 000, 1:10 000, 1:25 000, 1:50 000, 1:100 000, 1:200 000, 1:500 000, 1:1 000 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000</a:t>
            </a:r>
            <a:endParaRPr lang="ru-RU" sz="2800" dirty="0">
              <a:latin typeface="Arial" pitchFamily="34" charset="0"/>
              <a:cs typeface="Arial" pitchFamily="34" charset="0"/>
            </a:endParaRPr>
          </a:p>
          <a:p>
            <a:pPr marL="800100" lvl="1" indent="-342900" fontAlgn="base">
              <a:buFont typeface="Arial" pitchFamily="34" charset="0"/>
              <a:buChar char="•"/>
            </a:pPr>
            <a:r>
              <a:rPr lang="ru-RU" sz="2800" dirty="0">
                <a:latin typeface="Arial" pitchFamily="34" charset="0"/>
                <a:cs typeface="Arial" pitchFamily="34" charset="0"/>
              </a:rPr>
              <a:t>ЕЭКО открыта и 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доступна </a:t>
            </a:r>
            <a:endParaRPr lang="ru-RU" sz="2800" dirty="0">
              <a:latin typeface="Arial" pitchFamily="34" charset="0"/>
              <a:cs typeface="Arial" pitchFamily="34" charset="0"/>
            </a:endParaRPr>
          </a:p>
          <a:p>
            <a:pPr marL="800100" lvl="1" indent="-342900">
              <a:buFont typeface="Arial" pitchFamily="34" charset="0"/>
              <a:buChar char="•"/>
            </a:pPr>
            <a:r>
              <a:rPr lang="ru-RU" sz="2800" dirty="0">
                <a:latin typeface="Arial" pitchFamily="34" charset="0"/>
                <a:cs typeface="Arial" pitchFamily="34" charset="0"/>
              </a:rPr>
              <a:t>ЕЭКО является федеральным государственным информационным ресурсом</a:t>
            </a: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4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4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3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4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5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969737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3" name="Прямоугольник 142"/>
          <p:cNvSpPr/>
          <p:nvPr/>
        </p:nvSpPr>
        <p:spPr>
          <a:xfrm>
            <a:off x="1180979" y="121160"/>
            <a:ext cx="1073305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«Несогласованность» ЦТО карт разных масштабов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4" name="Text Box 3"/>
          <p:cNvSpPr txBox="1">
            <a:spLocks noChangeArrowheads="1"/>
          </p:cNvSpPr>
          <p:nvPr/>
        </p:nvSpPr>
        <p:spPr bwMode="auto">
          <a:xfrm>
            <a:off x="239310" y="1250170"/>
            <a:ext cx="11289981" cy="33275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square" lIns="90488" tIns="44450" rIns="90488" bIns="44450"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914400" indent="-45720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371600" indent="-4572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828800" indent="-4572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286000" indent="-4572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743200" indent="-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3200400" indent="-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657600" indent="-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4114800" indent="-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  <a:buFontTx/>
              <a:buChar char="•"/>
            </a:pPr>
            <a:r>
              <a:rPr lang="ru-RU" dirty="0" smtClean="0">
                <a:latin typeface="Arial" charset="0"/>
              </a:rPr>
              <a:t>«Несогласованность</a:t>
            </a:r>
            <a:r>
              <a:rPr lang="ru-RU" dirty="0">
                <a:latin typeface="Arial" charset="0"/>
              </a:rPr>
              <a:t>» </a:t>
            </a:r>
            <a:r>
              <a:rPr lang="ru-RU" dirty="0" smtClean="0">
                <a:latin typeface="Arial" charset="0"/>
              </a:rPr>
              <a:t>ЦТО </a:t>
            </a:r>
            <a:r>
              <a:rPr lang="ru-RU" b="1" dirty="0" smtClean="0">
                <a:latin typeface="Arial" charset="0"/>
              </a:rPr>
              <a:t>разных масштабов </a:t>
            </a:r>
            <a:r>
              <a:rPr lang="ru-RU" dirty="0" smtClean="0">
                <a:latin typeface="Arial" charset="0"/>
              </a:rPr>
              <a:t>вовсе не </a:t>
            </a:r>
            <a:r>
              <a:rPr lang="ru-RU" dirty="0">
                <a:latin typeface="Arial" charset="0"/>
              </a:rPr>
              <a:t>из-за плохого качества </a:t>
            </a:r>
            <a:r>
              <a:rPr lang="ru-RU" dirty="0" smtClean="0">
                <a:latin typeface="Arial" charset="0"/>
              </a:rPr>
              <a:t>оцифровки. Она </a:t>
            </a:r>
            <a:r>
              <a:rPr lang="ru-RU" b="1" dirty="0">
                <a:latin typeface="Arial" charset="0"/>
              </a:rPr>
              <a:t>заложена</a:t>
            </a:r>
            <a:r>
              <a:rPr lang="ru-RU" dirty="0">
                <a:latin typeface="Arial" charset="0"/>
              </a:rPr>
              <a:t> в </a:t>
            </a:r>
            <a:r>
              <a:rPr lang="ru-RU" dirty="0" smtClean="0">
                <a:latin typeface="Arial" charset="0"/>
              </a:rPr>
              <a:t>основу каждого масштаба.</a:t>
            </a:r>
          </a:p>
          <a:p>
            <a:pPr>
              <a:lnSpc>
                <a:spcPct val="90000"/>
              </a:lnSpc>
              <a:spcBef>
                <a:spcPct val="50000"/>
              </a:spcBef>
              <a:buFontTx/>
              <a:buChar char="•"/>
            </a:pPr>
            <a:endParaRPr lang="ru-RU" sz="2800" dirty="0" smtClean="0">
              <a:latin typeface="Arial" charset="0"/>
            </a:endParaRPr>
          </a:p>
          <a:p>
            <a:pPr>
              <a:lnSpc>
                <a:spcPct val="90000"/>
              </a:lnSpc>
              <a:spcBef>
                <a:spcPct val="50000"/>
              </a:spcBef>
              <a:buFontTx/>
              <a:buChar char="•"/>
            </a:pPr>
            <a:r>
              <a:rPr lang="ru-RU" dirty="0">
                <a:latin typeface="Arial" charset="0"/>
              </a:rPr>
              <a:t>Каждому масштабу </a:t>
            </a:r>
            <a:r>
              <a:rPr lang="ru-RU" dirty="0" smtClean="0">
                <a:latin typeface="Arial" charset="0"/>
              </a:rPr>
              <a:t>соответствует своя </a:t>
            </a:r>
            <a:r>
              <a:rPr lang="ru-RU" dirty="0">
                <a:latin typeface="Arial" charset="0"/>
              </a:rPr>
              <a:t>нагрузка карты, с </a:t>
            </a:r>
            <a:r>
              <a:rPr lang="ru-RU" dirty="0" smtClean="0">
                <a:latin typeface="Arial" charset="0"/>
              </a:rPr>
              <a:t>определенной степенью </a:t>
            </a:r>
            <a:r>
              <a:rPr lang="ru-RU" dirty="0">
                <a:latin typeface="Arial" charset="0"/>
              </a:rPr>
              <a:t>разгрузки и </a:t>
            </a:r>
            <a:r>
              <a:rPr lang="ru-RU" dirty="0" smtClean="0">
                <a:latin typeface="Arial" charset="0"/>
              </a:rPr>
              <a:t>генерализации от крупного масштаба к мелкому.</a:t>
            </a:r>
          </a:p>
          <a:p>
            <a:pPr marL="457200" lvl="1" indent="0">
              <a:lnSpc>
                <a:spcPct val="90000"/>
              </a:lnSpc>
              <a:spcBef>
                <a:spcPct val="50000"/>
              </a:spcBef>
            </a:pPr>
            <a:r>
              <a:rPr lang="ru-RU" b="1" dirty="0" smtClean="0">
                <a:latin typeface="Arial" charset="0"/>
              </a:rPr>
              <a:t>Причем генерализации не только объектов, но и их геометрии!</a:t>
            </a:r>
            <a:endParaRPr lang="ru-RU" b="1" dirty="0">
              <a:latin typeface="Arial" charset="0"/>
            </a:endParaRPr>
          </a:p>
          <a:p>
            <a:pPr>
              <a:lnSpc>
                <a:spcPct val="90000"/>
              </a:lnSpc>
              <a:spcBef>
                <a:spcPct val="50000"/>
              </a:spcBef>
              <a:buFontTx/>
              <a:buChar char="•"/>
            </a:pPr>
            <a:endParaRPr lang="ru-RU" sz="2800" dirty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2575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3" name="Прямоугольник 142"/>
          <p:cNvSpPr/>
          <p:nvPr/>
        </p:nvSpPr>
        <p:spPr>
          <a:xfrm>
            <a:off x="1180979" y="121160"/>
            <a:ext cx="1073305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Опыт 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Росреестра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(слой </a:t>
            </a:r>
            <a:r>
              <a:rPr lang="ru-RU" sz="3200" b="1" i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Границы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на ПКК)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4016" y="1073888"/>
            <a:ext cx="10058400" cy="5657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6711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337" y="1073887"/>
            <a:ext cx="10058400" cy="5657850"/>
          </a:xfrm>
          <a:prstGeom prst="rect">
            <a:avLst/>
          </a:prstGeom>
        </p:spPr>
      </p:pic>
      <p:sp>
        <p:nvSpPr>
          <p:cNvPr id="145" name="Прямоугольник 144"/>
          <p:cNvSpPr/>
          <p:nvPr/>
        </p:nvSpPr>
        <p:spPr>
          <a:xfrm>
            <a:off x="1180979" y="121160"/>
            <a:ext cx="1073305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Опыт 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Росреестра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(слой </a:t>
            </a:r>
            <a:r>
              <a:rPr lang="ru-RU" sz="3200" b="1" i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Границы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на ПКК)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2687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325" y="1073888"/>
            <a:ext cx="10058400" cy="5657850"/>
          </a:xfrm>
          <a:prstGeom prst="rect">
            <a:avLst/>
          </a:prstGeom>
        </p:spPr>
      </p:pic>
      <p:sp>
        <p:nvSpPr>
          <p:cNvPr id="145" name="Прямоугольник 144"/>
          <p:cNvSpPr/>
          <p:nvPr/>
        </p:nvSpPr>
        <p:spPr>
          <a:xfrm>
            <a:off x="1180979" y="121160"/>
            <a:ext cx="1073305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Опыт 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Росреестра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(слой </a:t>
            </a:r>
            <a:r>
              <a:rPr lang="ru-RU" sz="3200" b="1" i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Границы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на ПКК)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2687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11106" y="1115816"/>
            <a:ext cx="10840216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b="1" dirty="0">
                <a:latin typeface="Arial" charset="0"/>
              </a:rPr>
              <a:t>Основные </a:t>
            </a:r>
            <a:r>
              <a:rPr lang="ru-RU" sz="2400" b="1" dirty="0" smtClean="0">
                <a:latin typeface="Arial" charset="0"/>
              </a:rPr>
              <a:t>требования :</a:t>
            </a:r>
          </a:p>
          <a:p>
            <a:endParaRPr lang="ru-RU" sz="2400" b="1" dirty="0">
              <a:latin typeface="Arial" charset="0"/>
            </a:endParaRP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 smtClean="0">
                <a:latin typeface="Arial" charset="0"/>
              </a:rPr>
              <a:t>Устранить </a:t>
            </a:r>
            <a:r>
              <a:rPr lang="ru-RU" sz="2400" dirty="0">
                <a:latin typeface="Arial" charset="0"/>
              </a:rPr>
              <a:t>«…расхождения в положении одних и тех же объектов на </a:t>
            </a:r>
            <a:r>
              <a:rPr lang="ru-RU" sz="2400" dirty="0" err="1">
                <a:latin typeface="Arial" charset="0"/>
              </a:rPr>
              <a:t>топоосновах</a:t>
            </a:r>
            <a:r>
              <a:rPr lang="ru-RU" sz="2400" dirty="0">
                <a:latin typeface="Arial" charset="0"/>
              </a:rPr>
              <a:t> Топо-200 и Топо-1000</a:t>
            </a:r>
            <a:r>
              <a:rPr lang="ru-RU" sz="2400" dirty="0" smtClean="0">
                <a:latin typeface="Arial" charset="0"/>
              </a:rPr>
              <a:t>» (гидрография, НП, дороги, …).</a:t>
            </a:r>
          </a:p>
          <a:p>
            <a:pPr marL="342900" indent="-342900">
              <a:buFont typeface="Arial" pitchFamily="34" charset="0"/>
              <a:buChar char="•"/>
            </a:pPr>
            <a:endParaRPr lang="ru-RU" sz="2400" dirty="0" smtClean="0">
              <a:latin typeface="Arial" charset="0"/>
            </a:endParaRP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 smtClean="0">
                <a:latin typeface="Arial" charset="0"/>
              </a:rPr>
              <a:t>Обеспечить </a:t>
            </a:r>
            <a:r>
              <a:rPr lang="ru-RU" sz="2400" dirty="0">
                <a:latin typeface="Arial" charset="0"/>
              </a:rPr>
              <a:t>согласованное (реальное) размещение геологических объектов (скважин, шурфов,…), имеющих точные географические координаты (до метра), с объектами базовой </a:t>
            </a:r>
            <a:r>
              <a:rPr lang="ru-RU" sz="2400" dirty="0" smtClean="0">
                <a:latin typeface="Arial" charset="0"/>
              </a:rPr>
              <a:t>карты.</a:t>
            </a:r>
          </a:p>
          <a:p>
            <a:endParaRPr lang="ru-RU" sz="2400" dirty="0">
              <a:latin typeface="Arial" charset="0"/>
            </a:endParaRPr>
          </a:p>
          <a:p>
            <a:r>
              <a:rPr lang="ru-RU" sz="2400" b="1" dirty="0" smtClean="0">
                <a:latin typeface="Arial" charset="0"/>
              </a:rPr>
              <a:t>И все это вопреки основному картографическому канону:</a:t>
            </a:r>
          </a:p>
          <a:p>
            <a:endParaRPr lang="ru-RU" sz="2400" b="1" dirty="0" smtClean="0">
              <a:latin typeface="Arial" charset="0"/>
            </a:endParaRP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 smtClean="0">
                <a:latin typeface="Arial" charset="0"/>
              </a:rPr>
              <a:t>Каждому масштабу своя нагрузка карты, с соответствующим уровнем разгрузки и генерализации геометрии объектов.</a:t>
            </a:r>
          </a:p>
          <a:p>
            <a:pPr>
              <a:buFontTx/>
              <a:buChar char="•"/>
            </a:pPr>
            <a:endParaRPr lang="ru-RU" sz="2400" dirty="0">
              <a:latin typeface="Arial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180979" y="121160"/>
            <a:ext cx="1041283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Как хотят решить проблему в геологии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0477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441206" y="1041987"/>
            <a:ext cx="11035642" cy="4893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b="1" dirty="0" smtClean="0">
                <a:latin typeface="Arial" charset="0"/>
              </a:rPr>
              <a:t>В </a:t>
            </a:r>
            <a:r>
              <a:rPr lang="ru-RU" sz="2400" b="1" dirty="0">
                <a:latin typeface="Arial" charset="0"/>
              </a:rPr>
              <a:t>рамках рабочего совещания</a:t>
            </a:r>
            <a:r>
              <a:rPr lang="ru-RU" sz="2400" b="1" dirty="0" smtClean="0">
                <a:latin typeface="Arial" charset="0"/>
              </a:rPr>
              <a:t>:</a:t>
            </a:r>
          </a:p>
          <a:p>
            <a:endParaRPr lang="ru-RU" sz="2400" b="1" dirty="0">
              <a:latin typeface="Arial" charset="0"/>
            </a:endParaRPr>
          </a:p>
          <a:p>
            <a:r>
              <a:rPr lang="ru-RU" sz="2400" b="1" dirty="0" smtClean="0">
                <a:latin typeface="Arial" charset="0"/>
              </a:rPr>
              <a:t>«</a:t>
            </a:r>
            <a:r>
              <a:rPr lang="ru-RU" sz="2400" dirty="0">
                <a:latin typeface="Arial" charset="0"/>
              </a:rPr>
              <a:t>Основные проблемы и стратегические направления развития программно-технологического обеспечения Государственного геологического картографирования на период до 2020 года», ФГУП ГНЦ РФ </a:t>
            </a:r>
            <a:r>
              <a:rPr lang="ru-RU" sz="2400" dirty="0" err="1">
                <a:latin typeface="Arial" charset="0"/>
              </a:rPr>
              <a:t>ВНИИгеосистем</a:t>
            </a:r>
            <a:r>
              <a:rPr lang="ru-RU" sz="2400" dirty="0">
                <a:latin typeface="Arial" charset="0"/>
              </a:rPr>
              <a:t> (</a:t>
            </a:r>
            <a:r>
              <a:rPr lang="ru-RU" sz="2400" dirty="0" err="1">
                <a:latin typeface="Arial" charset="0"/>
              </a:rPr>
              <a:t>г.Москва</a:t>
            </a:r>
            <a:r>
              <a:rPr lang="ru-RU" sz="2400" dirty="0">
                <a:latin typeface="Arial" charset="0"/>
              </a:rPr>
              <a:t>, </a:t>
            </a:r>
            <a:r>
              <a:rPr lang="ru-RU" sz="2400" i="1" dirty="0">
                <a:latin typeface="Arial" charset="0"/>
              </a:rPr>
              <a:t>22-24 мая 2012 года</a:t>
            </a:r>
            <a:r>
              <a:rPr lang="ru-RU" sz="2400" dirty="0" smtClean="0">
                <a:latin typeface="Arial" charset="0"/>
              </a:rPr>
              <a:t>).</a:t>
            </a:r>
          </a:p>
          <a:p>
            <a:endParaRPr lang="ru-RU" sz="2400" dirty="0" smtClean="0">
              <a:latin typeface="Arial" charset="0"/>
            </a:endParaRPr>
          </a:p>
          <a:p>
            <a:r>
              <a:rPr lang="ru-RU" sz="2400" b="1" dirty="0" smtClean="0">
                <a:latin typeface="Arial" charset="0"/>
              </a:rPr>
              <a:t>   была проведена секция:</a:t>
            </a:r>
          </a:p>
          <a:p>
            <a:endParaRPr lang="ru-RU" sz="2400" b="1" dirty="0" smtClean="0">
              <a:latin typeface="Arial" charset="0"/>
            </a:endParaRPr>
          </a:p>
          <a:p>
            <a:r>
              <a:rPr lang="ru-RU" sz="2400" dirty="0">
                <a:latin typeface="Arial" charset="0"/>
              </a:rPr>
              <a:t>«Состояние и проблемы создания взаимоувязанной цифровой топографической основы масштабов 1:200 000 – 1:1 000 000 для обеспечения работ по Государственному геологическому картографированию территории РФ</a:t>
            </a:r>
            <a:r>
              <a:rPr lang="ru-RU" sz="2400" dirty="0" smtClean="0">
                <a:latin typeface="Arial" charset="0"/>
              </a:rPr>
              <a:t>».</a:t>
            </a:r>
            <a:endParaRPr lang="ru-RU" sz="2400" dirty="0"/>
          </a:p>
        </p:txBody>
      </p:sp>
      <p:sp>
        <p:nvSpPr>
          <p:cNvPr id="143" name="Прямоугольник 142"/>
          <p:cNvSpPr/>
          <p:nvPr/>
        </p:nvSpPr>
        <p:spPr>
          <a:xfrm>
            <a:off x="1180979" y="121160"/>
            <a:ext cx="1041283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Взаимоувязанная ЦТО для ГГК разных масштабов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931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441206" y="1041987"/>
            <a:ext cx="11542778" cy="56323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b="1" dirty="0" smtClean="0">
                <a:latin typeface="Arial" charset="0"/>
              </a:rPr>
              <a:t>На секции:</a:t>
            </a:r>
          </a:p>
          <a:p>
            <a:endParaRPr lang="ru-RU" sz="2400" dirty="0" smtClean="0">
              <a:latin typeface="Arial" charset="0"/>
            </a:endParaRP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 smtClean="0">
                <a:latin typeface="Arial" charset="0"/>
              </a:rPr>
              <a:t>Были заслушаны 8 докладов специалистов отрасли – ВСЕГЕИ, </a:t>
            </a:r>
            <a:r>
              <a:rPr lang="ru-RU" sz="2400" dirty="0" err="1" smtClean="0">
                <a:latin typeface="Arial" charset="0"/>
              </a:rPr>
              <a:t>Росгеолфонда</a:t>
            </a:r>
            <a:r>
              <a:rPr lang="ru-RU" sz="2400" dirty="0" smtClean="0">
                <a:latin typeface="Arial" charset="0"/>
              </a:rPr>
              <a:t>, </a:t>
            </a:r>
            <a:r>
              <a:rPr lang="ru-RU" sz="2400" dirty="0" err="1" smtClean="0">
                <a:latin typeface="Arial" charset="0"/>
              </a:rPr>
              <a:t>ВНИИГеосистем</a:t>
            </a:r>
            <a:r>
              <a:rPr lang="ru-RU" sz="2400" dirty="0" smtClean="0">
                <a:latin typeface="Arial" charset="0"/>
              </a:rPr>
              <a:t>, Картфабрики </a:t>
            </a:r>
            <a:r>
              <a:rPr lang="ru-RU" sz="2400" dirty="0">
                <a:latin typeface="Arial" charset="0"/>
              </a:rPr>
              <a:t>(геологи, </a:t>
            </a:r>
            <a:r>
              <a:rPr lang="ru-RU" sz="2400" dirty="0" smtClean="0">
                <a:latin typeface="Arial" charset="0"/>
              </a:rPr>
              <a:t>картографы), а также  представителей </a:t>
            </a:r>
            <a:r>
              <a:rPr lang="ru-RU" sz="2400" dirty="0" err="1" smtClean="0">
                <a:latin typeface="Arial" charset="0"/>
              </a:rPr>
              <a:t>Росреестра</a:t>
            </a:r>
            <a:r>
              <a:rPr lang="ru-RU" sz="2400" dirty="0" smtClean="0">
                <a:latin typeface="Arial" charset="0"/>
              </a:rPr>
              <a:t> (</a:t>
            </a:r>
            <a:r>
              <a:rPr lang="ru-RU" sz="2400" dirty="0" err="1" smtClean="0">
                <a:latin typeface="Arial" charset="0"/>
              </a:rPr>
              <a:t>ГосГисЦентр</a:t>
            </a:r>
            <a:r>
              <a:rPr lang="ru-RU" sz="2400" dirty="0" smtClean="0">
                <a:latin typeface="Arial" charset="0"/>
              </a:rPr>
              <a:t>) и картографических предприятий (Новые </a:t>
            </a:r>
            <a:r>
              <a:rPr lang="ru-RU" sz="2400" dirty="0" err="1" smtClean="0">
                <a:latin typeface="Arial" charset="0"/>
              </a:rPr>
              <a:t>КартСистемы</a:t>
            </a:r>
            <a:r>
              <a:rPr lang="ru-RU" sz="2400" dirty="0" smtClean="0">
                <a:latin typeface="Arial" charset="0"/>
              </a:rPr>
              <a:t>-Вектор).</a:t>
            </a:r>
          </a:p>
          <a:p>
            <a:pPr marL="342900" indent="-342900">
              <a:buFont typeface="Arial" pitchFamily="34" charset="0"/>
              <a:buChar char="•"/>
            </a:pPr>
            <a:endParaRPr lang="ru-RU" sz="2400" dirty="0">
              <a:latin typeface="Arial" charset="0"/>
            </a:endParaRP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 smtClean="0">
                <a:latin typeface="Arial" charset="0"/>
              </a:rPr>
              <a:t>Состоялась дискуссия о необходимости и возможности решения этой проблемы.</a:t>
            </a:r>
          </a:p>
          <a:p>
            <a:pPr marL="342900" indent="-342900">
              <a:buFont typeface="Arial" pitchFamily="34" charset="0"/>
              <a:buChar char="•"/>
            </a:pPr>
            <a:endParaRPr lang="ru-RU" sz="2400" dirty="0">
              <a:latin typeface="Arial" charset="0"/>
            </a:endParaRP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 smtClean="0">
                <a:latin typeface="Arial" charset="0"/>
              </a:rPr>
              <a:t>Обсуждались имеющийся опыт и технологии </a:t>
            </a:r>
            <a:r>
              <a:rPr lang="ru-RU" sz="2400" dirty="0">
                <a:latin typeface="Arial" charset="0"/>
              </a:rPr>
              <a:t>создания взаимоувязанной </a:t>
            </a:r>
            <a:r>
              <a:rPr lang="ru-RU" sz="2400" dirty="0" smtClean="0">
                <a:latin typeface="Arial" charset="0"/>
              </a:rPr>
              <a:t>ЦТО, т.е. особого, нетрадиционного геоинформационного продукта.</a:t>
            </a:r>
          </a:p>
          <a:p>
            <a:pPr marL="342900" indent="-342900">
              <a:buFont typeface="Arial" pitchFamily="34" charset="0"/>
              <a:buChar char="•"/>
            </a:pPr>
            <a:endParaRPr lang="ru-RU" sz="2400" dirty="0">
              <a:latin typeface="Arial" charset="0"/>
            </a:endParaRP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 smtClean="0">
                <a:latin typeface="Arial" charset="0"/>
              </a:rPr>
              <a:t>Были поставлены вопросы, </a:t>
            </a:r>
            <a:r>
              <a:rPr lang="ru-RU" sz="2400" dirty="0">
                <a:latin typeface="Arial" charset="0"/>
              </a:rPr>
              <a:t>ответы </a:t>
            </a:r>
            <a:r>
              <a:rPr lang="ru-RU" sz="2400" dirty="0" smtClean="0">
                <a:latin typeface="Arial" charset="0"/>
              </a:rPr>
              <a:t>на которые от геологов-составителей </a:t>
            </a:r>
            <a:r>
              <a:rPr lang="ru-RU" sz="2400" dirty="0" err="1" smtClean="0">
                <a:latin typeface="Arial" charset="0"/>
              </a:rPr>
              <a:t>ГосГеолКарты</a:t>
            </a:r>
            <a:r>
              <a:rPr lang="ru-RU" sz="2400" dirty="0" smtClean="0">
                <a:latin typeface="Arial" charset="0"/>
              </a:rPr>
              <a:t> не были получены…</a:t>
            </a:r>
            <a:endParaRPr lang="ru-RU" sz="2400" dirty="0">
              <a:latin typeface="Arial" charset="0"/>
            </a:endParaRPr>
          </a:p>
        </p:txBody>
      </p:sp>
      <p:sp>
        <p:nvSpPr>
          <p:cNvPr id="143" name="Прямоугольник 142"/>
          <p:cNvSpPr/>
          <p:nvPr/>
        </p:nvSpPr>
        <p:spPr>
          <a:xfrm>
            <a:off x="1180979" y="121160"/>
            <a:ext cx="1041283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Взаимоувязанная ЦТО для ГГК разных масштабов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8038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405202" y="1063140"/>
            <a:ext cx="11370763" cy="4893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b="1" dirty="0" smtClean="0">
                <a:latin typeface="Arial" pitchFamily="34" charset="0"/>
                <a:cs typeface="Arial" pitchFamily="34" charset="0"/>
              </a:rPr>
              <a:t>Решением Совещания были зафиксированы лишь основные проблемы:</a:t>
            </a:r>
          </a:p>
          <a:p>
            <a:endParaRPr lang="ru-RU" sz="2400" dirty="0">
              <a:latin typeface="Arial" pitchFamily="34" charset="0"/>
              <a:cs typeface="Arial" pitchFamily="34" charset="0"/>
            </a:endParaRPr>
          </a:p>
          <a:p>
            <a:pPr>
              <a:buFontTx/>
              <a:buChar char="•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Отсутствие взаимоувязанной векторной цифровой топографической основы масштабов 1:200 000 – 1:1 000000 для задач Государственного геологического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картографирования.</a:t>
            </a:r>
          </a:p>
          <a:p>
            <a:pPr>
              <a:buFontTx/>
              <a:buChar char="•"/>
            </a:pPr>
            <a:endParaRPr lang="ru-RU" sz="2400" dirty="0" smtClean="0">
              <a:latin typeface="Arial" pitchFamily="34" charset="0"/>
              <a:cs typeface="Arial" pitchFamily="34" charset="0"/>
            </a:endParaRPr>
          </a:p>
          <a:p>
            <a:pPr>
              <a:buFontTx/>
              <a:buChar char="•"/>
            </a:pPr>
            <a:r>
              <a:rPr lang="ru-RU" sz="2400" dirty="0">
                <a:latin typeface="Arial" pitchFamily="34" charset="0"/>
                <a:cs typeface="Arial" pitchFamily="34" charset="0"/>
              </a:rPr>
              <a:t>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Отсутствие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нормативно-методических требований по ее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формированию.</a:t>
            </a:r>
            <a:endParaRPr lang="ru-RU" sz="2400" dirty="0">
              <a:latin typeface="Arial" pitchFamily="34" charset="0"/>
              <a:cs typeface="Arial" pitchFamily="34" charset="0"/>
            </a:endParaRPr>
          </a:p>
          <a:p>
            <a:endParaRPr lang="ru-RU" sz="2400" dirty="0">
              <a:latin typeface="Arial" pitchFamily="34" charset="0"/>
              <a:cs typeface="Arial" pitchFamily="34" charset="0"/>
            </a:endParaRPr>
          </a:p>
          <a:p>
            <a:pPr>
              <a:buFontTx/>
              <a:buChar char="•"/>
            </a:pPr>
            <a:r>
              <a:rPr lang="ru-RU" sz="2400" dirty="0">
                <a:latin typeface="Arial" pitchFamily="34" charset="0"/>
                <a:cs typeface="Arial" pitchFamily="34" charset="0"/>
              </a:rPr>
              <a:t>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Наличие существенных расхождений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в положении одних и тех же объектов на </a:t>
            </a:r>
            <a:r>
              <a:rPr lang="ru-RU" sz="2400" dirty="0" err="1">
                <a:latin typeface="Arial" pitchFamily="34" charset="0"/>
                <a:cs typeface="Arial" pitchFamily="34" charset="0"/>
              </a:rPr>
              <a:t>топоосновах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 Топо-200  и Топо-1000   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в процессе подготовки листов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ГосГеолКарты-1000/3 </a:t>
            </a:r>
            <a:r>
              <a:rPr lang="ru-RU" sz="2400" i="1" dirty="0" smtClean="0">
                <a:latin typeface="Arial" pitchFamily="34" charset="0"/>
                <a:cs typeface="Arial" pitchFamily="34" charset="0"/>
              </a:rPr>
              <a:t>ведут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ru-RU" sz="2400" b="1" i="1" dirty="0">
                <a:latin typeface="Arial" pitchFamily="34" charset="0"/>
                <a:cs typeface="Arial" pitchFamily="34" charset="0"/>
              </a:rPr>
              <a:t>к значительному увеличению </a:t>
            </a:r>
            <a:r>
              <a:rPr lang="ru-RU" sz="2400" b="1" i="1" dirty="0" smtClean="0">
                <a:latin typeface="Arial" pitchFamily="34" charset="0"/>
                <a:cs typeface="Arial" pitchFamily="34" charset="0"/>
              </a:rPr>
              <a:t>трудозатрат:</a:t>
            </a:r>
          </a:p>
          <a:p>
            <a:pPr marL="800100" lvl="1" indent="-342900">
              <a:buFont typeface="Arial" pitchFamily="34" charset="0"/>
              <a:buChar char="•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по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их взаимной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увязке</a:t>
            </a:r>
          </a:p>
          <a:p>
            <a:pPr marL="800100" lvl="1" indent="-342900">
              <a:buFont typeface="Arial" pitchFamily="34" charset="0"/>
              <a:buChar char="•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по их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увязке с геологическими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материалами.</a:t>
            </a:r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43" name="Прямоугольник 142"/>
          <p:cNvSpPr/>
          <p:nvPr/>
        </p:nvSpPr>
        <p:spPr>
          <a:xfrm>
            <a:off x="1180979" y="121160"/>
            <a:ext cx="1041283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Взаимоувязанная ЦТО для ГГК разных масштабов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7905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430352" y="1097301"/>
            <a:ext cx="11345614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b="1" dirty="0">
                <a:latin typeface="Arial" pitchFamily="34" charset="0"/>
                <a:cs typeface="Arial" pitchFamily="34" charset="0"/>
              </a:rPr>
              <a:t>Совещание рекомендовало:</a:t>
            </a:r>
          </a:p>
          <a:p>
            <a:endParaRPr lang="ru-RU" sz="2400" dirty="0">
              <a:latin typeface="Arial" pitchFamily="34" charset="0"/>
              <a:cs typeface="Arial" pitchFamily="34" charset="0"/>
            </a:endParaRPr>
          </a:p>
          <a:p>
            <a:pPr>
              <a:buFontTx/>
              <a:buChar char="•"/>
            </a:pPr>
            <a:r>
              <a:rPr lang="ru-RU" sz="2400" dirty="0">
                <a:latin typeface="Arial" pitchFamily="34" charset="0"/>
                <a:cs typeface="Arial" pitchFamily="34" charset="0"/>
              </a:rPr>
              <a:t> В целях организации работ по подготовке взаимоувязанной ЦТО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масштабов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1:200 000 - 1:1 000 000 для задач Государственного геологического картографирования,   ФГУП «ВСЕГЕИ» совместно с ФГУНПП «</a:t>
            </a:r>
            <a:r>
              <a:rPr lang="ru-RU" sz="2400" dirty="0" err="1">
                <a:latin typeface="Arial" pitchFamily="34" charset="0"/>
                <a:cs typeface="Arial" pitchFamily="34" charset="0"/>
              </a:rPr>
              <a:t>Росгеолфонд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» разработать согласованную методику ее создания и Требования к ее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содержанию.</a:t>
            </a:r>
            <a:endParaRPr lang="ru-RU" sz="2400" dirty="0">
              <a:latin typeface="Arial" pitchFamily="34" charset="0"/>
              <a:cs typeface="Arial" pitchFamily="34" charset="0"/>
            </a:endParaRPr>
          </a:p>
          <a:p>
            <a:endParaRPr lang="ru-RU" sz="2400" dirty="0">
              <a:latin typeface="Arial" pitchFamily="34" charset="0"/>
              <a:cs typeface="Arial" pitchFamily="34" charset="0"/>
            </a:endParaRPr>
          </a:p>
          <a:p>
            <a:pPr>
              <a:buFontTx/>
              <a:buChar char="•"/>
            </a:pPr>
            <a:r>
              <a:rPr lang="ru-RU" sz="2400" dirty="0">
                <a:latin typeface="Arial" pitchFamily="34" charset="0"/>
                <a:cs typeface="Arial" pitchFamily="34" charset="0"/>
              </a:rPr>
              <a:t> Для всех вновь начинаемых объектов по составлению комплектов листов ГК-1000/3 предусмотреть создание ФГУНПП «</a:t>
            </a:r>
            <a:r>
              <a:rPr lang="ru-RU" sz="2400" dirty="0" err="1">
                <a:latin typeface="Arial" pitchFamily="34" charset="0"/>
                <a:cs typeface="Arial" pitchFamily="34" charset="0"/>
              </a:rPr>
              <a:t>Росгеолфонд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» цифровых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моделей топографических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основ м-ба 1:1 000 000 на основе базовой </a:t>
            </a:r>
            <a:r>
              <a:rPr lang="ru-RU" sz="2400" dirty="0" err="1">
                <a:latin typeface="Arial" pitchFamily="34" charset="0"/>
                <a:cs typeface="Arial" pitchFamily="34" charset="0"/>
              </a:rPr>
              <a:t>топоосновы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масштаба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1:200 000 с последующей разгрузкой, частичной генерализацией и актуализацией с использованием данных дистанционного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зондирования.</a:t>
            </a:r>
            <a:endParaRPr lang="ru-RU" dirty="0"/>
          </a:p>
        </p:txBody>
      </p:sp>
      <p:sp>
        <p:nvSpPr>
          <p:cNvPr id="143" name="Прямоугольник 142"/>
          <p:cNvSpPr/>
          <p:nvPr/>
        </p:nvSpPr>
        <p:spPr>
          <a:xfrm>
            <a:off x="1180979" y="121160"/>
            <a:ext cx="1041283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Взаимоувязанная ЦТО для ГГК разных масштабов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572942" y="6360280"/>
            <a:ext cx="253146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000" dirty="0" smtClean="0">
                <a:solidFill>
                  <a:schemeClr val="accent1">
                    <a:lumMod val="50000"/>
                  </a:schemeClr>
                </a:solidFill>
              </a:rPr>
              <a:t>А вопросы остались…</a:t>
            </a:r>
            <a:endParaRPr lang="ru-RU" sz="2000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6160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381753" y="1073887"/>
            <a:ext cx="11697954" cy="57554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b="1" dirty="0" smtClean="0">
                <a:latin typeface="Arial" pitchFamily="34" charset="0"/>
                <a:cs typeface="Arial" pitchFamily="34" charset="0"/>
              </a:rPr>
              <a:t>Вопросы и Факты </a:t>
            </a:r>
            <a:r>
              <a:rPr lang="ru-RU" sz="2400" b="1" dirty="0">
                <a:latin typeface="Arial" pitchFamily="34" charset="0"/>
                <a:cs typeface="Arial" pitchFamily="34" charset="0"/>
              </a:rPr>
              <a:t>:</a:t>
            </a:r>
            <a:endParaRPr lang="ru-RU" sz="2400" b="1" dirty="0" smtClean="0">
              <a:latin typeface="Arial" pitchFamily="34" charset="0"/>
              <a:cs typeface="Arial" pitchFamily="34" charset="0"/>
            </a:endParaRP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 smtClean="0">
                <a:solidFill>
                  <a:schemeClr val="accent1">
                    <a:lumMod val="50000"/>
                  </a:schemeClr>
                </a:solidFill>
                <a:latin typeface="Arial" charset="0"/>
              </a:rPr>
              <a:t>Вопрос</a:t>
            </a:r>
            <a:r>
              <a:rPr lang="ru-RU" sz="2400" dirty="0" smtClean="0">
                <a:latin typeface="Arial" charset="0"/>
              </a:rPr>
              <a:t>: Что </a:t>
            </a:r>
            <a:r>
              <a:rPr lang="ru-RU" sz="2400" dirty="0">
                <a:latin typeface="Arial" charset="0"/>
              </a:rPr>
              <a:t>важней – точные координаты геологических </a:t>
            </a:r>
            <a:r>
              <a:rPr lang="ru-RU" sz="2400" dirty="0" smtClean="0">
                <a:latin typeface="Arial" charset="0"/>
              </a:rPr>
              <a:t>объектов </a:t>
            </a:r>
            <a:r>
              <a:rPr lang="ru-RU" sz="3600" dirty="0" smtClean="0">
                <a:latin typeface="Arial" charset="0"/>
              </a:rPr>
              <a:t>и</a:t>
            </a:r>
            <a:r>
              <a:rPr lang="ru-RU" sz="2400" dirty="0" smtClean="0">
                <a:latin typeface="Arial" charset="0"/>
              </a:rPr>
              <a:t> (</a:t>
            </a:r>
            <a:r>
              <a:rPr lang="ru-RU" sz="3600" dirty="0" smtClean="0">
                <a:latin typeface="Arial" charset="0"/>
              </a:rPr>
              <a:t>или?</a:t>
            </a:r>
            <a:r>
              <a:rPr lang="ru-RU" sz="2400" dirty="0" smtClean="0">
                <a:latin typeface="Arial" charset="0"/>
              </a:rPr>
              <a:t>) </a:t>
            </a:r>
            <a:r>
              <a:rPr lang="ru-RU" sz="2400" dirty="0">
                <a:latin typeface="Arial" charset="0"/>
              </a:rPr>
              <a:t>их расположение относительно берега реки</a:t>
            </a:r>
            <a:r>
              <a:rPr lang="ru-RU" sz="2400" dirty="0" smtClean="0">
                <a:latin typeface="Arial" charset="0"/>
              </a:rPr>
              <a:t>?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 smtClean="0">
                <a:solidFill>
                  <a:schemeClr val="accent1">
                    <a:lumMod val="50000"/>
                  </a:schemeClr>
                </a:solidFill>
                <a:latin typeface="Arial" charset="0"/>
              </a:rPr>
              <a:t>Вопрос</a:t>
            </a:r>
            <a:r>
              <a:rPr lang="ru-RU" sz="2400" dirty="0" smtClean="0">
                <a:latin typeface="Arial" charset="0"/>
              </a:rPr>
              <a:t>: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Как сопоставимы трудозатраты двух процессов?:</a:t>
            </a:r>
          </a:p>
          <a:p>
            <a:pPr marL="914400" lvl="1" indent="-457200">
              <a:buFont typeface="+mj-lt"/>
              <a:buAutoNum type="arabicPeriod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Перенос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геологических объектов с подготовленной ГГК-200 на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ГГК-1000 с классическим использованием ЦТО (в пределах </a:t>
            </a:r>
            <a:r>
              <a:rPr lang="ru-RU" sz="2400" smtClean="0">
                <a:latin typeface="Arial" pitchFamily="34" charset="0"/>
                <a:cs typeface="Arial" pitchFamily="34" charset="0"/>
              </a:rPr>
              <a:t>точности масштаба!).</a:t>
            </a:r>
            <a:endParaRPr lang="ru-RU" sz="2400" dirty="0">
              <a:latin typeface="Arial" pitchFamily="34" charset="0"/>
              <a:cs typeface="Arial" pitchFamily="34" charset="0"/>
            </a:endParaRPr>
          </a:p>
          <a:p>
            <a:pPr marL="914400" lvl="1" indent="-457200">
              <a:buFont typeface="+mj-lt"/>
              <a:buAutoNum type="arabicPeriod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Или предварительное Создание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взаимоувязанной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ЦТО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м-</a:t>
            </a:r>
            <a:r>
              <a:rPr lang="ru-RU" sz="2400" dirty="0" err="1" smtClean="0">
                <a:latin typeface="Arial" pitchFamily="34" charset="0"/>
                <a:cs typeface="Arial" pitchFamily="34" charset="0"/>
              </a:rPr>
              <a:t>бов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1:1000 000 и 1:200 000 (читай –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«</a:t>
            </a:r>
            <a:r>
              <a:rPr lang="ru-RU" sz="2400" b="1" dirty="0" smtClean="0">
                <a:latin typeface="Arial" pitchFamily="34" charset="0"/>
                <a:cs typeface="Arial" pitchFamily="34" charset="0"/>
              </a:rPr>
              <a:t>разгруженной </a:t>
            </a:r>
            <a:r>
              <a:rPr lang="ru-RU" sz="2400" b="1" dirty="0" err="1" smtClean="0">
                <a:latin typeface="Arial" pitchFamily="34" charset="0"/>
                <a:cs typeface="Arial" pitchFamily="34" charset="0"/>
              </a:rPr>
              <a:t>двухсотки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»).</a:t>
            </a:r>
          </a:p>
          <a:p>
            <a:pPr lvl="2"/>
            <a:r>
              <a:rPr lang="ru-RU" sz="2000" i="1" dirty="0" smtClean="0">
                <a:latin typeface="Arial" pitchFamily="34" charset="0"/>
                <a:cs typeface="Arial" pitchFamily="34" charset="0"/>
              </a:rPr>
              <a:t>(Трудозатраты </a:t>
            </a:r>
            <a:r>
              <a:rPr lang="ru-RU" sz="2000" i="1" dirty="0" smtClean="0">
                <a:latin typeface="Arial" pitchFamily="34" charset="0"/>
                <a:cs typeface="Arial" pitchFamily="34" charset="0"/>
              </a:rPr>
              <a:t>по результатам опробования п.2. </a:t>
            </a:r>
            <a:r>
              <a:rPr lang="ru-RU" sz="2000" i="1" dirty="0" smtClean="0">
                <a:latin typeface="Arial" pitchFamily="34" charset="0"/>
                <a:cs typeface="Arial" pitchFamily="34" charset="0"/>
              </a:rPr>
              <a:t>приводились на совещании в 2012г.)</a:t>
            </a:r>
            <a:endParaRPr lang="ru-RU" sz="2000" i="1" dirty="0">
              <a:latin typeface="Arial" charset="0"/>
            </a:endParaRP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 smtClean="0">
                <a:latin typeface="Arial" charset="0"/>
              </a:rPr>
              <a:t>Допустим, создадим </a:t>
            </a:r>
            <a:r>
              <a:rPr lang="ru-RU" sz="2400" i="1" dirty="0" smtClean="0">
                <a:latin typeface="Arial" charset="0"/>
              </a:rPr>
              <a:t>новый геоинформационный продукт </a:t>
            </a:r>
            <a:r>
              <a:rPr lang="ru-RU" sz="2400" dirty="0" smtClean="0">
                <a:latin typeface="Arial" charset="0"/>
              </a:rPr>
              <a:t>– «Согласованная взаимоувязанная ЦТО м-</a:t>
            </a:r>
            <a:r>
              <a:rPr lang="ru-RU" sz="2400" dirty="0" err="1" smtClean="0">
                <a:latin typeface="Arial" charset="0"/>
              </a:rPr>
              <a:t>бов</a:t>
            </a:r>
            <a:r>
              <a:rPr lang="ru-RU" sz="2400" dirty="0" smtClean="0">
                <a:latin typeface="Arial" charset="0"/>
              </a:rPr>
              <a:t> 1:1000 000 и 1:200 000».</a:t>
            </a:r>
          </a:p>
          <a:p>
            <a:pPr lvl="1"/>
            <a:r>
              <a:rPr lang="ru-RU" sz="2400" dirty="0" smtClean="0">
                <a:solidFill>
                  <a:schemeClr val="accent1">
                    <a:lumMod val="50000"/>
                  </a:schemeClr>
                </a:solidFill>
                <a:latin typeface="Arial" charset="0"/>
              </a:rPr>
              <a:t>Вопрос:</a:t>
            </a:r>
            <a:r>
              <a:rPr lang="ru-RU" sz="2400" dirty="0" smtClean="0">
                <a:latin typeface="Arial" charset="0"/>
              </a:rPr>
              <a:t> А более крупные масштабы (1:100 000, 1:50 000, …) разве не нужно учитывать? Эти карты уже сейчас доступны для использования в повседневной работе, как дополнительные справочные слои. Поместив их в подложку, опять мы окажемся на другом берегу!</a:t>
            </a:r>
          </a:p>
        </p:txBody>
      </p:sp>
      <p:sp>
        <p:nvSpPr>
          <p:cNvPr id="144" name="Прямоугольник 143"/>
          <p:cNvSpPr/>
          <p:nvPr/>
        </p:nvSpPr>
        <p:spPr>
          <a:xfrm>
            <a:off x="1180979" y="121160"/>
            <a:ext cx="1041283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Взаимоувязанная ЦТО для ГГК разных масштабов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5043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4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5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2" name="Прямоугольник 141"/>
          <p:cNvSpPr/>
          <p:nvPr/>
        </p:nvSpPr>
        <p:spPr>
          <a:xfrm>
            <a:off x="2664294" y="121160"/>
            <a:ext cx="693577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Исходные </a:t>
            </a:r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компоненты 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ЕЭКО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3" name="Прямоугольник 142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214189" y="1261449"/>
            <a:ext cx="11494585" cy="5264070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pPr marL="457200" indent="-457200">
              <a:buFont typeface="Arial" pitchFamily="34" charset="0"/>
              <a:buChar char="•"/>
            </a:pPr>
            <a:r>
              <a:rPr lang="ru-RU" sz="2800" dirty="0" smtClean="0">
                <a:latin typeface="Arial" pitchFamily="34" charset="0"/>
                <a:cs typeface="Arial" pitchFamily="34" charset="0"/>
              </a:rPr>
              <a:t>Изданные государственные 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топографические 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карты и планы 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масштабов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:</a:t>
            </a:r>
            <a:endParaRPr lang="ru-RU" sz="2800" dirty="0">
              <a:latin typeface="Arial" pitchFamily="34" charset="0"/>
              <a:cs typeface="Arial" pitchFamily="34" charset="0"/>
            </a:endParaRPr>
          </a:p>
          <a:p>
            <a:pPr lvl="1"/>
            <a:r>
              <a:rPr lang="ru-RU" sz="2800" dirty="0">
                <a:latin typeface="Arial" pitchFamily="34" charset="0"/>
                <a:cs typeface="Arial" pitchFamily="34" charset="0"/>
              </a:rPr>
              <a:t>1:2000, 1:5 000, 1:10 000, 1:25 000, 1:50 000,</a:t>
            </a:r>
          </a:p>
          <a:p>
            <a:pPr lvl="1"/>
            <a:r>
              <a:rPr lang="ru-RU" sz="2800" dirty="0">
                <a:latin typeface="Arial" pitchFamily="34" charset="0"/>
                <a:cs typeface="Arial" pitchFamily="34" charset="0"/>
              </a:rPr>
              <a:t>1:100 000, 1:200 000, 1:500 000, 1:1 000 000.</a:t>
            </a:r>
          </a:p>
          <a:p>
            <a:pPr marL="457200" indent="-457200">
              <a:buFont typeface="Arial" pitchFamily="34" charset="0"/>
              <a:buChar char="•"/>
            </a:pPr>
            <a:r>
              <a:rPr lang="ru-RU" sz="2800" dirty="0">
                <a:latin typeface="Arial" pitchFamily="34" charset="0"/>
                <a:cs typeface="Arial" pitchFamily="34" charset="0"/>
              </a:rPr>
              <a:t>Цифровые топографические карты (ЦТК) 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этих 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же масштабов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.</a:t>
            </a:r>
            <a:endParaRPr lang="ru-RU" sz="2800" dirty="0" smtClean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  <a:p>
            <a:pPr lvl="1"/>
            <a:r>
              <a:rPr lang="ru-RU" sz="2800" dirty="0" smtClean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(</a:t>
            </a:r>
            <a:r>
              <a:rPr lang="ru-RU" sz="2800" dirty="0" err="1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Росреестр</a:t>
            </a:r>
            <a:r>
              <a:rPr lang="ru-RU" sz="2800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, ФГБУ «Центр геодезии, картографии и ИПД</a:t>
            </a:r>
            <a:r>
              <a:rPr lang="ru-RU" sz="2800" dirty="0" smtClean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»)</a:t>
            </a:r>
          </a:p>
          <a:p>
            <a:pPr lvl="1"/>
            <a:endParaRPr lang="ru-RU" sz="2800" dirty="0" smtClean="0">
              <a:latin typeface="Arial" pitchFamily="34" charset="0"/>
              <a:cs typeface="Arial" pitchFamily="34" charset="0"/>
            </a:endParaRPr>
          </a:p>
          <a:p>
            <a:pPr marL="914400" lvl="1" indent="-457200">
              <a:buFont typeface="Arial" pitchFamily="34" charset="0"/>
              <a:buChar char="•"/>
            </a:pPr>
            <a:r>
              <a:rPr lang="ru-RU" sz="2800" dirty="0" smtClean="0">
                <a:latin typeface="Arial" pitchFamily="34" charset="0"/>
                <a:cs typeface="Arial" pitchFamily="34" charset="0"/>
              </a:rPr>
              <a:t>Оцифрованы полистно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, 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в СК-42 (с 2009 г. СК-95).</a:t>
            </a:r>
          </a:p>
          <a:p>
            <a:pPr marL="914400" lvl="1" indent="-457200">
              <a:buFont typeface="Arial" pitchFamily="34" charset="0"/>
              <a:buChar char="•"/>
            </a:pPr>
            <a:r>
              <a:rPr lang="ru-RU" sz="2800" dirty="0" smtClean="0">
                <a:latin typeface="Arial" pitchFamily="34" charset="0"/>
                <a:cs typeface="Arial" pitchFamily="34" charset="0"/>
              </a:rPr>
              <a:t>Не сведены 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по границам 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листов.</a:t>
            </a:r>
          </a:p>
          <a:p>
            <a:pPr marL="914400" lvl="1" indent="-457200">
              <a:buFont typeface="Arial" pitchFamily="34" charset="0"/>
              <a:buChar char="•"/>
            </a:pPr>
            <a:r>
              <a:rPr lang="ru-RU" sz="2800" dirty="0" smtClean="0">
                <a:latin typeface="Arial" pitchFamily="34" charset="0"/>
                <a:cs typeface="Arial" pitchFamily="34" charset="0"/>
              </a:rPr>
              <a:t>Распространяются полистно в файлах 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в формате 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SXF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.</a:t>
            </a:r>
            <a:endParaRPr lang="ru-RU" sz="2800" dirty="0">
              <a:latin typeface="Arial" pitchFamily="34" charset="0"/>
              <a:cs typeface="Arial" pitchFamily="34" charset="0"/>
            </a:endParaRPr>
          </a:p>
          <a:p>
            <a:pPr marL="914400" lvl="1" indent="-457200">
              <a:buFont typeface="Arial" pitchFamily="34" charset="0"/>
              <a:buChar char="•"/>
            </a:pPr>
            <a:r>
              <a:rPr lang="ru-RU" sz="2800" dirty="0" smtClean="0">
                <a:latin typeface="Arial" pitchFamily="34" charset="0"/>
                <a:cs typeface="Arial" pitchFamily="34" charset="0"/>
              </a:rPr>
              <a:t>Классификатор </a:t>
            </a:r>
            <a:r>
              <a:rPr lang="ru-RU" sz="2800" dirty="0" err="1" smtClean="0">
                <a:latin typeface="Arial" pitchFamily="34" charset="0"/>
                <a:cs typeface="Arial" pitchFamily="34" charset="0"/>
              </a:rPr>
              <a:t>Росреестра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. ЦТК 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на 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каждый лист 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содержит 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более 300 слоев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.</a:t>
            </a:r>
            <a:endParaRPr lang="ru-RU" sz="24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9190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381753" y="1073887"/>
            <a:ext cx="11671262" cy="4893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b="1" dirty="0" smtClean="0">
                <a:latin typeface="Arial" pitchFamily="34" charset="0"/>
                <a:cs typeface="Arial" pitchFamily="34" charset="0"/>
              </a:rPr>
              <a:t>Факты и Вопросы: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>
                <a:latin typeface="Arial" pitchFamily="34" charset="0"/>
                <a:cs typeface="Arial" pitchFamily="34" charset="0"/>
              </a:rPr>
              <a:t>Площадь листа ГГК-1000, состоящая из 36 </a:t>
            </a:r>
            <a:r>
              <a:rPr lang="ru-RU" sz="2400" dirty="0" err="1" smtClean="0">
                <a:latin typeface="Arial" pitchFamily="34" charset="0"/>
                <a:cs typeface="Arial" pitchFamily="34" charset="0"/>
              </a:rPr>
              <a:t>двухсоток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, пусть и разгруженных,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будет просто испещрена подробными контурами и надписями объектов этих слоев ЦТО (не считая геологической нагрузки!!!).</a:t>
            </a:r>
          </a:p>
          <a:p>
            <a:pPr lvl="1"/>
            <a:r>
              <a:rPr lang="ru-RU" sz="2400" dirty="0">
                <a:latin typeface="Arial" charset="0"/>
              </a:rPr>
              <a:t>В ГИС-проектах с такой картой еще можно будет худо-медленно работать в скользящем окне с масштабом, близким к 1:200 000. </a:t>
            </a:r>
          </a:p>
          <a:p>
            <a:pPr lvl="1"/>
            <a:r>
              <a:rPr lang="ru-RU" sz="2400" dirty="0">
                <a:solidFill>
                  <a:schemeClr val="accent1">
                    <a:lumMod val="50000"/>
                  </a:schemeClr>
                </a:solidFill>
                <a:latin typeface="Arial" charset="0"/>
              </a:rPr>
              <a:t>Вопрос</a:t>
            </a:r>
            <a:r>
              <a:rPr lang="ru-RU" sz="2400" dirty="0">
                <a:latin typeface="Arial" charset="0"/>
              </a:rPr>
              <a:t>: А будет ли дальнейшее издание такой </a:t>
            </a:r>
            <a:r>
              <a:rPr lang="ru-RU" sz="2400" dirty="0" smtClean="0">
                <a:latin typeface="Arial" charset="0"/>
              </a:rPr>
              <a:t>перенасыщенной электронной карты, выведенной в пределы листа </a:t>
            </a:r>
            <a:r>
              <a:rPr lang="ru-RU" sz="2400" dirty="0">
                <a:latin typeface="Arial" charset="0"/>
              </a:rPr>
              <a:t>ГГК-1000/3</a:t>
            </a:r>
            <a:r>
              <a:rPr lang="ru-RU" sz="2400" dirty="0" smtClean="0">
                <a:latin typeface="Arial" charset="0"/>
              </a:rPr>
              <a:t>?</a:t>
            </a:r>
          </a:p>
          <a:p>
            <a:pPr lvl="1"/>
            <a:endParaRPr lang="ru-RU" sz="2400" dirty="0">
              <a:latin typeface="Arial" charset="0"/>
            </a:endParaRP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Вопрос(ы)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: Кто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будет потребителем этого нового продукта - «ГГК-1000, взаимоувязанной с ГГК-200»? Его это устроит?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Как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он будет с этим работать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? Только в среде ГИС-проекта, или с бумажной картой в том числе?              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Или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это работа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ради создания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традиционного продукта ГГК-1000?</a:t>
            </a:r>
            <a:endParaRPr lang="ru-RU" sz="2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180979" y="121160"/>
            <a:ext cx="1041283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Взаимоувязанная ЦТО для ГГК разных масштабов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34980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381753" y="1073887"/>
            <a:ext cx="11421825" cy="4893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b="1" dirty="0" smtClean="0">
                <a:latin typeface="Arial" pitchFamily="34" charset="0"/>
                <a:cs typeface="Arial" pitchFamily="34" charset="0"/>
              </a:rPr>
              <a:t>Факты и Вопросы: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При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замещении гидрографии из крупного масштаба (пусть и с частичной объектовой нагрузкой) замены потребуют и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остальные слои , которые должны быть согласованы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с гидрографией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,–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рельеф, границы, дорожная сеть, населенные пункты, мосты, … . </a:t>
            </a:r>
            <a:endParaRPr lang="ru-RU" sz="2400" dirty="0" smtClean="0">
              <a:latin typeface="Arial" pitchFamily="34" charset="0"/>
              <a:cs typeface="Arial" pitchFamily="34" charset="0"/>
            </a:endParaRPr>
          </a:p>
          <a:p>
            <a:pPr lvl="1"/>
            <a:r>
              <a:rPr lang="ru-RU" sz="2400" dirty="0">
                <a:latin typeface="Arial" pitchFamily="34" charset="0"/>
                <a:cs typeface="Arial" pitchFamily="34" charset="0"/>
              </a:rPr>
              <a:t>Т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.е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. по факту будет создана «</a:t>
            </a:r>
            <a:r>
              <a:rPr lang="ru-RU" sz="2400" b="1" dirty="0">
                <a:latin typeface="Arial" pitchFamily="34" charset="0"/>
                <a:cs typeface="Arial" pitchFamily="34" charset="0"/>
              </a:rPr>
              <a:t>разгруженная </a:t>
            </a:r>
            <a:r>
              <a:rPr lang="ru-RU" sz="2400" b="1" dirty="0" err="1">
                <a:latin typeface="Arial" pitchFamily="34" charset="0"/>
                <a:cs typeface="Arial" pitchFamily="34" charset="0"/>
              </a:rPr>
              <a:t>двухсотка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».</a:t>
            </a:r>
          </a:p>
          <a:p>
            <a:pPr lvl="1"/>
            <a:endParaRPr lang="ru-RU" sz="2400" dirty="0">
              <a:latin typeface="Arial" pitchFamily="34" charset="0"/>
              <a:cs typeface="Arial" pitchFamily="34" charset="0"/>
            </a:endParaRPr>
          </a:p>
          <a:p>
            <a:pPr lvl="1"/>
            <a:r>
              <a:rPr lang="ru-RU" sz="2400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Вопрос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: Тогда зачем создавать </a:t>
            </a:r>
            <a:r>
              <a:rPr lang="ru-RU" sz="2400" dirty="0" err="1">
                <a:latin typeface="Arial" pitchFamily="34" charset="0"/>
                <a:cs typeface="Arial" pitchFamily="34" charset="0"/>
              </a:rPr>
              <a:t>ГосГеолКарту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  масштаба 1:1000 000, если все объекты </a:t>
            </a:r>
            <a:r>
              <a:rPr lang="ru-RU" sz="2400" dirty="0" err="1" smtClean="0">
                <a:latin typeface="Arial" pitchFamily="34" charset="0"/>
                <a:cs typeface="Arial" pitchFamily="34" charset="0"/>
              </a:rPr>
              <a:t>топоосновы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 будут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заимствованы из масштаба 1:200 000?</a:t>
            </a:r>
          </a:p>
          <a:p>
            <a:pPr lvl="1"/>
            <a:r>
              <a:rPr lang="ru-RU" sz="2400" dirty="0" smtClean="0">
                <a:latin typeface="Arial" pitchFamily="34" charset="0"/>
                <a:cs typeface="Arial" pitchFamily="34" charset="0"/>
              </a:rPr>
              <a:t>Ведь игнорируя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нагрузку ЦТО масштаба 1:1000 000, можно из «</a:t>
            </a:r>
            <a:r>
              <a:rPr lang="ru-RU" sz="2400" b="1" dirty="0">
                <a:latin typeface="Arial" pitchFamily="34" charset="0"/>
                <a:cs typeface="Arial" pitchFamily="34" charset="0"/>
              </a:rPr>
              <a:t>разгруженной </a:t>
            </a:r>
            <a:r>
              <a:rPr lang="ru-RU" sz="2400" b="1" dirty="0" err="1">
                <a:latin typeface="Arial" pitchFamily="34" charset="0"/>
                <a:cs typeface="Arial" pitchFamily="34" charset="0"/>
              </a:rPr>
              <a:t>двухсотки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» составлять не только ГГК-1000, но и собирать </a:t>
            </a:r>
            <a:r>
              <a:rPr lang="ru-RU" sz="2400" dirty="0" err="1" smtClean="0">
                <a:latin typeface="Arial" pitchFamily="34" charset="0"/>
                <a:cs typeface="Arial" pitchFamily="34" charset="0"/>
              </a:rPr>
              <a:t>ГеолКарту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, например, в пределах субъекта РФ, или в других границах.</a:t>
            </a:r>
            <a:endParaRPr lang="ru-RU" sz="2400" b="1" dirty="0">
              <a:latin typeface="Arial" pitchFamily="34" charset="0"/>
              <a:cs typeface="Arial" pitchFamily="34" charset="0"/>
            </a:endParaRPr>
          </a:p>
          <a:p>
            <a:pPr marL="342900" indent="-342900">
              <a:buFont typeface="Arial" pitchFamily="34" charset="0"/>
              <a:buChar char="•"/>
            </a:pPr>
            <a:endParaRPr lang="ru-RU" sz="2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180979" y="121160"/>
            <a:ext cx="1041283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Взаимоувязанная ЦТО для ГГК разных масштабов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4182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3" name="Прямоугольник 142"/>
          <p:cNvSpPr/>
          <p:nvPr/>
        </p:nvSpPr>
        <p:spPr>
          <a:xfrm>
            <a:off x="1102697" y="121160"/>
            <a:ext cx="1088128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ЦТО масштаба 1:1000 000 (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N-50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)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4596" y="1314012"/>
            <a:ext cx="10058400" cy="54483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081575" y="1010086"/>
            <a:ext cx="53663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ЦТО масштаба 1:1000 000 на лист </a:t>
            </a:r>
            <a:r>
              <a:rPr lang="en-US" dirty="0" smtClean="0"/>
              <a:t>N-50</a:t>
            </a:r>
            <a:r>
              <a:rPr lang="ru-RU" dirty="0" smtClean="0"/>
              <a:t>, гидрография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95918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3" name="Прямоугольник 142"/>
          <p:cNvSpPr/>
          <p:nvPr/>
        </p:nvSpPr>
        <p:spPr>
          <a:xfrm>
            <a:off x="1180979" y="121160"/>
            <a:ext cx="1041283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Взаимоувязанная ЦТО для ГГК разных масштабов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0692" y="1317850"/>
            <a:ext cx="10058400" cy="5448300"/>
          </a:xfrm>
          <a:prstGeom prst="rect">
            <a:avLst/>
          </a:prstGeom>
        </p:spPr>
      </p:pic>
      <p:sp>
        <p:nvSpPr>
          <p:cNvPr id="144" name="TextBox 143"/>
          <p:cNvSpPr txBox="1"/>
          <p:nvPr/>
        </p:nvSpPr>
        <p:spPr>
          <a:xfrm>
            <a:off x="1081575" y="1010086"/>
            <a:ext cx="78029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ЦТО масштаба 1:1000 000 на лист </a:t>
            </a:r>
            <a:r>
              <a:rPr lang="en-US" dirty="0" smtClean="0"/>
              <a:t>N-50</a:t>
            </a:r>
            <a:r>
              <a:rPr lang="ru-RU" dirty="0" smtClean="0"/>
              <a:t>, гидрография с масштаба 1:1000 000</a:t>
            </a:r>
            <a:endParaRPr lang="ru-RU" dirty="0"/>
          </a:p>
        </p:txBody>
      </p:sp>
      <p:sp>
        <p:nvSpPr>
          <p:cNvPr id="4" name="TextBox 3"/>
          <p:cNvSpPr txBox="1"/>
          <p:nvPr/>
        </p:nvSpPr>
        <p:spPr>
          <a:xfrm>
            <a:off x="6818537" y="1464479"/>
            <a:ext cx="35529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/>
              <a:t>Масштаб отображения 1:1000 000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95918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3" name="Прямоугольник 142"/>
          <p:cNvSpPr/>
          <p:nvPr/>
        </p:nvSpPr>
        <p:spPr>
          <a:xfrm>
            <a:off x="1180979" y="121160"/>
            <a:ext cx="1041283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Взаимоувязанная ЦТО для ГГК разных масштабов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075" y="1317848"/>
            <a:ext cx="10058400" cy="5448300"/>
          </a:xfrm>
          <a:prstGeom prst="rect">
            <a:avLst/>
          </a:prstGeom>
        </p:spPr>
      </p:pic>
      <p:sp>
        <p:nvSpPr>
          <p:cNvPr id="144" name="TextBox 143"/>
          <p:cNvSpPr txBox="1"/>
          <p:nvPr/>
        </p:nvSpPr>
        <p:spPr>
          <a:xfrm>
            <a:off x="1081575" y="1010086"/>
            <a:ext cx="78029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ЦТО масштаба 1:1000 000 на лист </a:t>
            </a:r>
            <a:r>
              <a:rPr lang="en-US" dirty="0" smtClean="0"/>
              <a:t>N-50</a:t>
            </a:r>
            <a:r>
              <a:rPr lang="ru-RU" dirty="0" smtClean="0"/>
              <a:t>, гидрография с масштаба 1:200 000</a:t>
            </a:r>
            <a:endParaRPr lang="ru-RU" dirty="0"/>
          </a:p>
        </p:txBody>
      </p:sp>
      <p:sp>
        <p:nvSpPr>
          <p:cNvPr id="145" name="TextBox 144"/>
          <p:cNvSpPr txBox="1"/>
          <p:nvPr/>
        </p:nvSpPr>
        <p:spPr>
          <a:xfrm>
            <a:off x="6818537" y="1464479"/>
            <a:ext cx="35529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/>
              <a:t>Масштаб отображения 1:1000 000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95918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3" name="Прямоугольник 142"/>
          <p:cNvSpPr/>
          <p:nvPr/>
        </p:nvSpPr>
        <p:spPr>
          <a:xfrm>
            <a:off x="1180979" y="121160"/>
            <a:ext cx="1041283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Взаимоувязанная ЦТО для ГГК разных масштабов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252" y="1317847"/>
            <a:ext cx="10058400" cy="5448300"/>
          </a:xfrm>
          <a:prstGeom prst="rect">
            <a:avLst/>
          </a:prstGeom>
        </p:spPr>
      </p:pic>
      <p:sp>
        <p:nvSpPr>
          <p:cNvPr id="144" name="TextBox 143"/>
          <p:cNvSpPr txBox="1"/>
          <p:nvPr/>
        </p:nvSpPr>
        <p:spPr>
          <a:xfrm>
            <a:off x="1081575" y="1010086"/>
            <a:ext cx="85909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ЦТО масштаба 1:1000 000 на лист </a:t>
            </a:r>
            <a:r>
              <a:rPr lang="en-US" dirty="0" smtClean="0"/>
              <a:t>N-50</a:t>
            </a:r>
            <a:r>
              <a:rPr lang="ru-RU" dirty="0" smtClean="0"/>
              <a:t>, гидрография и рельеф с масштаба 1:1000 000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95918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3" name="Прямоугольник 142"/>
          <p:cNvSpPr/>
          <p:nvPr/>
        </p:nvSpPr>
        <p:spPr>
          <a:xfrm>
            <a:off x="1180979" y="121160"/>
            <a:ext cx="1041283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Взаимоувязанная ЦТО для ГГК разных масштабов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252" y="1314003"/>
            <a:ext cx="10058400" cy="5448300"/>
          </a:xfrm>
          <a:prstGeom prst="rect">
            <a:avLst/>
          </a:prstGeom>
        </p:spPr>
      </p:pic>
      <p:sp>
        <p:nvSpPr>
          <p:cNvPr id="144" name="TextBox 143"/>
          <p:cNvSpPr txBox="1"/>
          <p:nvPr/>
        </p:nvSpPr>
        <p:spPr>
          <a:xfrm>
            <a:off x="1081575" y="1010086"/>
            <a:ext cx="85909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ЦТО масштаба 1:1000 000 на лист </a:t>
            </a:r>
            <a:r>
              <a:rPr lang="en-US" dirty="0" smtClean="0"/>
              <a:t>N-50</a:t>
            </a:r>
            <a:r>
              <a:rPr lang="ru-RU" dirty="0" smtClean="0"/>
              <a:t>, гидрография и рельеф с масштаба 1:200 000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95918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381753" y="1073887"/>
            <a:ext cx="10597121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ru-RU" sz="2400" b="1" dirty="0" smtClean="0">
              <a:latin typeface="Arial" pitchFamily="34" charset="0"/>
              <a:cs typeface="Arial" pitchFamily="34" charset="0"/>
            </a:endParaRPr>
          </a:p>
          <a:p>
            <a:r>
              <a:rPr lang="ru-RU" sz="2400" b="1" dirty="0" smtClean="0">
                <a:latin typeface="Arial" pitchFamily="34" charset="0"/>
                <a:cs typeface="Arial" pitchFamily="34" charset="0"/>
              </a:rPr>
              <a:t>Резюме на сегодняшний день:</a:t>
            </a:r>
          </a:p>
          <a:p>
            <a:endParaRPr lang="ru-RU" sz="2400" b="1" dirty="0">
              <a:latin typeface="Arial" pitchFamily="34" charset="0"/>
              <a:cs typeface="Arial" pitchFamily="34" charset="0"/>
            </a:endParaRP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>
                <a:latin typeface="Arial" pitchFamily="34" charset="0"/>
                <a:cs typeface="Arial" pitchFamily="34" charset="0"/>
              </a:rPr>
              <a:t>Существует ряд противоречий между основными требованиями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.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Какими-то нужно поступиться.</a:t>
            </a:r>
            <a:endParaRPr lang="ru-RU" sz="2400" dirty="0">
              <a:latin typeface="Arial" pitchFamily="34" charset="0"/>
              <a:cs typeface="Arial" pitchFamily="34" charset="0"/>
            </a:endParaRPr>
          </a:p>
          <a:p>
            <a:pPr marL="342900" indent="-342900">
              <a:buFont typeface="Arial" pitchFamily="34" charset="0"/>
              <a:buChar char="•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Многие требования хорошо согласовываются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только на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снимке</a:t>
            </a:r>
          </a:p>
          <a:p>
            <a:pPr lvl="1"/>
            <a:r>
              <a:rPr lang="ru-RU" sz="2400" dirty="0" smtClean="0">
                <a:latin typeface="Arial" pitchFamily="34" charset="0"/>
                <a:cs typeface="Arial" pitchFamily="34" charset="0"/>
              </a:rPr>
              <a:t>(Но с использованием снимков возникнет много других вопросов…)</a:t>
            </a:r>
            <a:endParaRPr lang="ru-RU" sz="2400" dirty="0"/>
          </a:p>
        </p:txBody>
      </p:sp>
      <p:sp>
        <p:nvSpPr>
          <p:cNvPr id="144" name="Прямоугольник 143"/>
          <p:cNvSpPr/>
          <p:nvPr/>
        </p:nvSpPr>
        <p:spPr>
          <a:xfrm>
            <a:off x="1180979" y="121160"/>
            <a:ext cx="1041283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Взаимоувязанная ЦТО для ГГК разных масштабов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4935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188272" y="121160"/>
            <a:ext cx="108647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Использование ЦТК крупного масштаба в отрасли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6" name="Прямоугольник 105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214189" y="1261449"/>
            <a:ext cx="11449484" cy="5264070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pPr marL="457200" indent="-457200">
              <a:buFont typeface="Arial" pitchFamily="34" charset="0"/>
              <a:buChar char="•"/>
            </a:pPr>
            <a:r>
              <a:rPr lang="ru-RU" sz="2800" dirty="0" smtClean="0">
                <a:latin typeface="Arial" pitchFamily="34" charset="0"/>
                <a:cs typeface="Arial" pitchFamily="34" charset="0"/>
              </a:rPr>
              <a:t>ЦТК ОП масштабов </a:t>
            </a:r>
            <a:r>
              <a:rPr lang="ru-RU" sz="2800" b="1" dirty="0" smtClean="0">
                <a:latin typeface="Arial" pitchFamily="34" charset="0"/>
                <a:cs typeface="Arial" pitchFamily="34" charset="0"/>
              </a:rPr>
              <a:t>1:100 000, 1:50 000</a:t>
            </a:r>
          </a:p>
          <a:p>
            <a:r>
              <a:rPr lang="ru-RU" sz="2800" dirty="0">
                <a:latin typeface="Arial" pitchFamily="34" charset="0"/>
                <a:cs typeface="Arial" pitchFamily="34" charset="0"/>
              </a:rPr>
              <a:t>	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полистно, или собранные по планшетам и регионам:</a:t>
            </a:r>
          </a:p>
          <a:p>
            <a:pPr marL="457200" indent="-457200">
              <a:buFont typeface="Arial" pitchFamily="34" charset="0"/>
              <a:buChar char="•"/>
            </a:pPr>
            <a:endParaRPr lang="ru-RU" sz="2800" dirty="0" smtClean="0">
              <a:latin typeface="Arial" pitchFamily="34" charset="0"/>
              <a:cs typeface="Arial" pitchFamily="34" charset="0"/>
            </a:endParaRPr>
          </a:p>
          <a:p>
            <a:pPr marL="914400" lvl="1" indent="-457200">
              <a:buFont typeface="Courier New" pitchFamily="49" charset="0"/>
              <a:buChar char="o"/>
            </a:pPr>
            <a:r>
              <a:rPr lang="ru-RU" sz="2800" dirty="0" smtClean="0">
                <a:cs typeface="Arial" pitchFamily="34" charset="0"/>
              </a:rPr>
              <a:t>Для ведения </a:t>
            </a:r>
            <a:r>
              <a:rPr lang="ru-RU" sz="2800" dirty="0">
                <a:cs typeface="Arial" pitchFamily="34" charset="0"/>
              </a:rPr>
              <a:t>ГИС-проектов с </a:t>
            </a:r>
            <a:r>
              <a:rPr lang="ru-RU" sz="2800" dirty="0" smtClean="0">
                <a:cs typeface="Arial" pitchFamily="34" charset="0"/>
              </a:rPr>
              <a:t>локальными территориями</a:t>
            </a:r>
            <a:r>
              <a:rPr lang="ru-RU" sz="2800" dirty="0">
                <a:cs typeface="Arial" pitchFamily="34" charset="0"/>
              </a:rPr>
              <a:t>, с более точным нанесением контуров участков недр на подробную основу, </a:t>
            </a:r>
            <a:r>
              <a:rPr lang="ru-RU" sz="2800" dirty="0" smtClean="0">
                <a:cs typeface="Arial" pitchFamily="34" charset="0"/>
              </a:rPr>
              <a:t>а также созданием </a:t>
            </a:r>
            <a:r>
              <a:rPr lang="ru-RU" sz="2800" dirty="0">
                <a:cs typeface="Arial" pitchFamily="34" charset="0"/>
              </a:rPr>
              <a:t>подробных макетов </a:t>
            </a:r>
            <a:r>
              <a:rPr lang="ru-RU" sz="2800" dirty="0" smtClean="0">
                <a:cs typeface="Arial" pitchFamily="34" charset="0"/>
              </a:rPr>
              <a:t>карт</a:t>
            </a:r>
          </a:p>
          <a:p>
            <a:pPr marL="914400" lvl="1" indent="-457200">
              <a:buFont typeface="Courier New" pitchFamily="49" charset="0"/>
              <a:buChar char="o"/>
            </a:pPr>
            <a:r>
              <a:rPr lang="ru-RU" sz="2800" dirty="0" smtClean="0">
                <a:cs typeface="Arial" pitchFamily="34" charset="0"/>
              </a:rPr>
              <a:t>Для привязки </a:t>
            </a:r>
            <a:r>
              <a:rPr lang="ru-RU" sz="2800" dirty="0">
                <a:cs typeface="Arial" pitchFamily="34" charset="0"/>
              </a:rPr>
              <a:t>объектов </a:t>
            </a:r>
            <a:r>
              <a:rPr lang="ru-RU" sz="2800" dirty="0" smtClean="0">
                <a:cs typeface="Arial" pitchFamily="34" charset="0"/>
              </a:rPr>
              <a:t>или формирования контуров участков (лицензий) в </a:t>
            </a:r>
            <a:r>
              <a:rPr lang="ru-RU" sz="2800" dirty="0">
                <a:cs typeface="Arial" pitchFamily="34" charset="0"/>
              </a:rPr>
              <a:t>случаях текстового описания </a:t>
            </a:r>
            <a:r>
              <a:rPr lang="ru-RU" sz="2800" dirty="0" smtClean="0">
                <a:cs typeface="Arial" pitchFamily="34" charset="0"/>
              </a:rPr>
              <a:t>по объектам базовой карты, отсутствующим в мелких масштабах (мелкие реки, НП,…)</a:t>
            </a:r>
          </a:p>
          <a:p>
            <a:pPr marL="914400" lvl="1" indent="-457200">
              <a:buFont typeface="Courier New" pitchFamily="49" charset="0"/>
              <a:buChar char="o"/>
            </a:pPr>
            <a:r>
              <a:rPr lang="ru-RU" sz="2800" dirty="0">
                <a:cs typeface="Arial" pitchFamily="34" charset="0"/>
              </a:rPr>
              <a:t>Для обеспечения более подробными векторными картами специалистов при проведении полевых </a:t>
            </a:r>
            <a:r>
              <a:rPr lang="ru-RU" sz="2800" dirty="0" smtClean="0">
                <a:cs typeface="Arial" pitchFamily="34" charset="0"/>
              </a:rPr>
              <a:t>работ</a:t>
            </a:r>
          </a:p>
          <a:p>
            <a:pPr marL="914400" lvl="1" indent="-457200">
              <a:buFont typeface="Courier New" pitchFamily="49" charset="0"/>
              <a:buChar char="o"/>
            </a:pPr>
            <a:r>
              <a:rPr lang="ru-RU" sz="2800" dirty="0" smtClean="0">
                <a:cs typeface="Arial" pitchFamily="34" charset="0"/>
              </a:rPr>
              <a:t>И</a:t>
            </a:r>
            <a:r>
              <a:rPr lang="ru-RU" sz="2800" dirty="0">
                <a:cs typeface="Arial" pitchFamily="34" charset="0"/>
              </a:rPr>
              <a:t>, возможно, др</a:t>
            </a:r>
            <a:r>
              <a:rPr lang="ru-RU" sz="2800" dirty="0" smtClean="0">
                <a:cs typeface="Arial" pitchFamily="34" charset="0"/>
              </a:rPr>
              <a:t>.</a:t>
            </a: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84875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597120" y="121160"/>
            <a:ext cx="1052584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Росгеолфонд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готов поставлять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6" name="Прямоугольник 105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192198" y="1041107"/>
            <a:ext cx="11516578" cy="4833183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pPr marL="342900" indent="-342900">
              <a:buFont typeface="Arial" pitchFamily="34" charset="0"/>
              <a:buChar char="•"/>
            </a:pPr>
            <a:r>
              <a:rPr lang="ru-RU" sz="2800" dirty="0" smtClean="0">
                <a:latin typeface="Arial" pitchFamily="34" charset="0"/>
                <a:cs typeface="Arial" pitchFamily="34" charset="0"/>
              </a:rPr>
              <a:t>ЦТК 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ОП масштаба </a:t>
            </a:r>
            <a:r>
              <a:rPr lang="ru-RU" sz="2800" b="1" dirty="0">
                <a:latin typeface="Arial" pitchFamily="34" charset="0"/>
                <a:cs typeface="Arial" pitchFamily="34" charset="0"/>
              </a:rPr>
              <a:t>1:50 000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, конвертированные из 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SXF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-файлов, полистно или собранные 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в единое географическое 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пространство (</a:t>
            </a:r>
            <a:r>
              <a:rPr lang="ru-RU" sz="2800" i="1" dirty="0" smtClean="0">
                <a:latin typeface="Arial" pitchFamily="34" charset="0"/>
                <a:cs typeface="Arial" pitchFamily="34" charset="0"/>
              </a:rPr>
              <a:t>например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, в пределах листа масштаба 1:200 000 по 16 НЛ), </a:t>
            </a:r>
          </a:p>
          <a:p>
            <a:pPr lvl="1"/>
            <a:r>
              <a:rPr lang="ru-RU" sz="2800" dirty="0" smtClean="0">
                <a:latin typeface="Arial" pitchFamily="34" charset="0"/>
                <a:cs typeface="Arial" pitchFamily="34" charset="0"/>
              </a:rPr>
              <a:t>с разработанными ГИС-проектами 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в среде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ArcMap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:</a:t>
            </a:r>
          </a:p>
          <a:p>
            <a:pPr marL="342900" indent="-342900">
              <a:buFont typeface="Arial" pitchFamily="34" charset="0"/>
              <a:buChar char="•"/>
            </a:pPr>
            <a:endParaRPr lang="ru-RU" sz="2800" dirty="0" smtClean="0">
              <a:latin typeface="Arial" pitchFamily="34" charset="0"/>
              <a:cs typeface="Arial" pitchFamily="34" charset="0"/>
            </a:endParaRPr>
          </a:p>
          <a:p>
            <a:pPr marL="800100" lvl="1" indent="-342900">
              <a:buFont typeface="Courier New" pitchFamily="49" charset="0"/>
              <a:buChar char="o"/>
            </a:pPr>
            <a:r>
              <a:rPr lang="ru-RU" sz="2400" i="1" dirty="0" smtClean="0"/>
              <a:t>В </a:t>
            </a:r>
            <a:r>
              <a:rPr lang="ru-RU" sz="2400" i="1" dirty="0"/>
              <a:t>классификаторе </a:t>
            </a:r>
            <a:r>
              <a:rPr lang="ru-RU" sz="2400" i="1" dirty="0" err="1"/>
              <a:t>Росреестра</a:t>
            </a:r>
            <a:r>
              <a:rPr lang="ru-RU" sz="2400" dirty="0"/>
              <a:t>, с полной объектовой нагрузкой в составе </a:t>
            </a:r>
            <a:r>
              <a:rPr lang="ru-RU" sz="2400" dirty="0" smtClean="0"/>
              <a:t>300 слоев, в </a:t>
            </a:r>
            <a:r>
              <a:rPr lang="ru-RU" sz="2400" dirty="0"/>
              <a:t>формате </a:t>
            </a:r>
            <a:r>
              <a:rPr lang="ru-RU" sz="2400" dirty="0" smtClean="0"/>
              <a:t>БГД.</a:t>
            </a:r>
          </a:p>
          <a:p>
            <a:pPr marL="800100" lvl="1" indent="-342900">
              <a:buFont typeface="Courier New" pitchFamily="49" charset="0"/>
              <a:buChar char="o"/>
            </a:pPr>
            <a:r>
              <a:rPr lang="ru-RU" sz="2400" i="1" dirty="0" smtClean="0"/>
              <a:t>В </a:t>
            </a:r>
            <a:r>
              <a:rPr lang="ru-RU" sz="2400" i="1" dirty="0"/>
              <a:t>классификаторе </a:t>
            </a:r>
            <a:r>
              <a:rPr lang="ru-RU" sz="2400" i="1" dirty="0" err="1" smtClean="0"/>
              <a:t>Росгеолфонда</a:t>
            </a:r>
            <a:r>
              <a:rPr lang="ru-RU" sz="2400" i="1" dirty="0" smtClean="0"/>
              <a:t>, унифицированном с масштабным рядом 1:1000 000 – 1:200 000 – 1:100 000 – 1:50 000, с </a:t>
            </a:r>
            <a:r>
              <a:rPr lang="ru-RU" sz="2400" i="1" dirty="0"/>
              <a:t>полной объектовой нагрузкой</a:t>
            </a:r>
            <a:r>
              <a:rPr lang="ru-RU" sz="2400" dirty="0"/>
              <a:t> в составе </a:t>
            </a:r>
            <a:r>
              <a:rPr lang="ru-RU" sz="2400" dirty="0" smtClean="0"/>
              <a:t>35 слоев, </a:t>
            </a:r>
            <a:r>
              <a:rPr lang="ru-RU" sz="2400" dirty="0"/>
              <a:t>в </a:t>
            </a:r>
            <a:r>
              <a:rPr lang="ru-RU" sz="2400" dirty="0" err="1" smtClean="0"/>
              <a:t>шейп</a:t>
            </a:r>
            <a:r>
              <a:rPr lang="ru-RU" sz="2400" dirty="0" smtClean="0"/>
              <a:t>-формате.</a:t>
            </a:r>
          </a:p>
          <a:p>
            <a:pPr marL="800100" lvl="1" indent="-342900">
              <a:buFont typeface="Courier New" pitchFamily="49" charset="0"/>
              <a:buChar char="o"/>
            </a:pPr>
            <a:r>
              <a:rPr lang="ru-RU" sz="2400" i="1" dirty="0" smtClean="0"/>
              <a:t>В классификаторе </a:t>
            </a:r>
            <a:r>
              <a:rPr lang="ru-RU" sz="2400" i="1" dirty="0"/>
              <a:t>по единым требованиям </a:t>
            </a:r>
            <a:r>
              <a:rPr lang="ru-RU" sz="2400" i="1" dirty="0" smtClean="0"/>
              <a:t>НРС для нужд ГГК</a:t>
            </a:r>
            <a:r>
              <a:rPr lang="ru-RU" sz="2400" dirty="0" smtClean="0"/>
              <a:t>, </a:t>
            </a:r>
            <a:r>
              <a:rPr lang="ru-RU" sz="2400" i="1" dirty="0"/>
              <a:t>с разгруженной объектовой нагрузкой</a:t>
            </a:r>
            <a:r>
              <a:rPr lang="ru-RU" sz="2400" dirty="0"/>
              <a:t> в составе порядка </a:t>
            </a:r>
            <a:r>
              <a:rPr lang="ru-RU" sz="2400" dirty="0" smtClean="0"/>
              <a:t>15-20 слоев, </a:t>
            </a:r>
            <a:r>
              <a:rPr lang="ru-RU" sz="2400" dirty="0"/>
              <a:t>в </a:t>
            </a:r>
            <a:r>
              <a:rPr lang="ru-RU" sz="2400" dirty="0" err="1" smtClean="0"/>
              <a:t>шейп</a:t>
            </a:r>
            <a:r>
              <a:rPr lang="ru-RU" sz="2400" dirty="0" smtClean="0"/>
              <a:t>-формате.</a:t>
            </a:r>
            <a:endParaRPr lang="ru-RU" sz="2400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934532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064016" y="121160"/>
            <a:ext cx="1064475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Состояние (реализация) и распространение ЕЭКО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6" name="Прямоугольник 105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214191" y="984991"/>
            <a:ext cx="11865516" cy="4648517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pPr lvl="1"/>
            <a:endParaRPr lang="ru-RU" sz="2400" dirty="0">
              <a:latin typeface="Arial" pitchFamily="34" charset="0"/>
              <a:cs typeface="Arial" pitchFamily="34" charset="0"/>
            </a:endParaRPr>
          </a:p>
          <a:p>
            <a:pPr marL="514350" indent="-514350">
              <a:buFont typeface="+mj-lt"/>
              <a:buAutoNum type="arabicPeriod"/>
            </a:pPr>
            <a:r>
              <a:rPr lang="ru-RU" sz="2800" dirty="0" smtClean="0">
                <a:latin typeface="Arial" pitchFamily="34" charset="0"/>
                <a:cs typeface="Arial" pitchFamily="34" charset="0"/>
              </a:rPr>
              <a:t>На 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сайте </a:t>
            </a:r>
            <a:r>
              <a:rPr lang="ru-RU" sz="2800" dirty="0" err="1" smtClean="0">
                <a:latin typeface="Arial" pitchFamily="34" charset="0"/>
                <a:cs typeface="Arial" pitchFamily="34" charset="0"/>
              </a:rPr>
              <a:t>Росреестра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ru-RU" sz="2800" u="sng" dirty="0">
                <a:hlinkClick r:id="rId2"/>
              </a:rPr>
              <a:t>http</a:t>
            </a:r>
            <a:r>
              <a:rPr lang="ru-RU" sz="2800" u="sng" dirty="0" smtClean="0">
                <a:hlinkClick r:id="rId2"/>
              </a:rPr>
              <a:t>://rosreestr.ru</a:t>
            </a:r>
            <a:r>
              <a:rPr lang="ru-RU" sz="2800" u="sng" dirty="0" smtClean="0"/>
              <a:t> </a:t>
            </a:r>
            <a:endParaRPr lang="ru-RU" sz="2800" dirty="0">
              <a:latin typeface="Arial" pitchFamily="34" charset="0"/>
              <a:cs typeface="Arial" pitchFamily="34" charset="0"/>
            </a:endParaRPr>
          </a:p>
          <a:p>
            <a:pPr lvl="1"/>
            <a:r>
              <a:rPr lang="ru-RU" sz="2800" dirty="0" smtClean="0">
                <a:latin typeface="Arial" pitchFamily="34" charset="0"/>
                <a:cs typeface="Arial" pitchFamily="34" charset="0"/>
              </a:rPr>
              <a:t>Базовая карта в составе Публичной Кадастровой карты (ПКК) -</a:t>
            </a:r>
          </a:p>
          <a:p>
            <a:pPr lvl="1"/>
            <a:r>
              <a:rPr lang="ru-RU" sz="2400" dirty="0" smtClean="0">
                <a:latin typeface="Arial" pitchFamily="34" charset="0"/>
                <a:cs typeface="Arial" pitchFamily="34" charset="0"/>
              </a:rPr>
              <a:t>(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тонким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клиентом, вприглядку с точки зрения ГИС-специалиста,</a:t>
            </a:r>
          </a:p>
          <a:p>
            <a:pPr lvl="1"/>
            <a:r>
              <a:rPr lang="ru-RU" sz="2400" dirty="0" smtClean="0">
                <a:latin typeface="Arial" pitchFamily="34" charset="0"/>
                <a:cs typeface="Arial" pitchFamily="34" charset="0"/>
              </a:rPr>
              <a:t>аналог Яндекс- и </a:t>
            </a:r>
            <a:r>
              <a:rPr lang="en-US" sz="2400" dirty="0" smtClean="0">
                <a:latin typeface="Arial" pitchFamily="34" charset="0"/>
                <a:cs typeface="Arial" pitchFamily="34" charset="0"/>
              </a:rPr>
              <a:t>Google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-картам</a:t>
            </a:r>
            <a:r>
              <a:rPr lang="en-US" sz="2400" dirty="0" smtClean="0">
                <a:latin typeface="Arial" pitchFamily="34" charset="0"/>
                <a:cs typeface="Arial" pitchFamily="34" charset="0"/>
              </a:rPr>
              <a:t>)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.</a:t>
            </a:r>
            <a:endParaRPr lang="en-US" sz="2400" dirty="0" smtClean="0">
              <a:latin typeface="Arial" pitchFamily="34" charset="0"/>
              <a:cs typeface="Arial" pitchFamily="34" charset="0"/>
            </a:endParaRPr>
          </a:p>
          <a:p>
            <a:pPr lvl="1"/>
            <a:endParaRPr lang="ru-RU" sz="2800" dirty="0" smtClean="0">
              <a:latin typeface="Arial" pitchFamily="34" charset="0"/>
              <a:cs typeface="Arial" pitchFamily="34" charset="0"/>
            </a:endParaRPr>
          </a:p>
          <a:p>
            <a:pPr marL="514350" indent="-514350">
              <a:buFont typeface="+mj-lt"/>
              <a:buAutoNum type="arabicPeriod"/>
            </a:pPr>
            <a:r>
              <a:rPr lang="ru-RU" sz="2800" dirty="0">
                <a:latin typeface="Arial" pitchFamily="34" charset="0"/>
                <a:cs typeface="Arial" pitchFamily="34" charset="0"/>
              </a:rPr>
              <a:t>Картографические 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сервисы 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(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WMS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-Сервис, 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т.е. растры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)</a:t>
            </a:r>
            <a:endParaRPr lang="en-US" sz="2800" dirty="0">
              <a:latin typeface="Arial" pitchFamily="34" charset="0"/>
              <a:cs typeface="Arial" pitchFamily="34" charset="0"/>
            </a:endParaRPr>
          </a:p>
          <a:p>
            <a:pPr lvl="1"/>
            <a:r>
              <a:rPr lang="ru-RU" sz="2800" dirty="0" smtClean="0"/>
              <a:t>Веб-сервис </a:t>
            </a:r>
            <a:r>
              <a:rPr lang="ru-RU" sz="2800" dirty="0"/>
              <a:t>ГИС </a:t>
            </a:r>
            <a:r>
              <a:rPr lang="ru-RU" sz="2800" dirty="0" smtClean="0"/>
              <a:t>подгружается в ГИС-проекты как слои с </a:t>
            </a:r>
            <a:r>
              <a:rPr lang="ru-RU" sz="2800" dirty="0" err="1" smtClean="0"/>
              <a:t>картосновой</a:t>
            </a:r>
            <a:r>
              <a:rPr lang="ru-RU" sz="2800" dirty="0" smtClean="0"/>
              <a:t> (растровая </a:t>
            </a:r>
            <a:r>
              <a:rPr lang="ru-RU" sz="2800" dirty="0"/>
              <a:t>подложка</a:t>
            </a:r>
            <a:r>
              <a:rPr lang="ru-RU" sz="2800" dirty="0" smtClean="0"/>
              <a:t>) - </a:t>
            </a:r>
            <a:r>
              <a:rPr lang="ru-RU" sz="2800" dirty="0"/>
              <a:t>Групповой слой </a:t>
            </a:r>
            <a:r>
              <a:rPr lang="en-US" sz="2800" i="1" dirty="0" err="1" smtClean="0"/>
              <a:t>BaseMap</a:t>
            </a:r>
            <a:r>
              <a:rPr lang="ru-RU" sz="2800" i="1" dirty="0" smtClean="0"/>
              <a:t>.</a:t>
            </a:r>
            <a:endParaRPr lang="ru-RU" sz="2800" dirty="0">
              <a:latin typeface="Arial" pitchFamily="34" charset="0"/>
              <a:cs typeface="Arial" pitchFamily="34" charset="0"/>
            </a:endParaRPr>
          </a:p>
          <a:p>
            <a:pPr lvl="1"/>
            <a:r>
              <a:rPr lang="ru-RU" sz="2800" dirty="0" smtClean="0"/>
              <a:t>Доступ </a:t>
            </a:r>
            <a:r>
              <a:rPr lang="ru-RU" sz="2800" dirty="0"/>
              <a:t>по</a:t>
            </a:r>
            <a:r>
              <a:rPr lang="en-US" sz="2800" dirty="0"/>
              <a:t> </a:t>
            </a:r>
            <a:r>
              <a:rPr lang="ru-RU" sz="2800" dirty="0" smtClean="0"/>
              <a:t>адресу: </a:t>
            </a:r>
            <a:r>
              <a:rPr lang="ru-RU" sz="2800" u="sng" dirty="0" smtClean="0">
                <a:hlinkClick r:id="rId3"/>
              </a:rPr>
              <a:t>http</a:t>
            </a:r>
            <a:r>
              <a:rPr lang="ru-RU" sz="2800" u="sng" dirty="0">
                <a:hlinkClick r:id="rId3"/>
              </a:rPr>
              <a:t>://pkk5.rosreestr.ru/arcgis/rest</a:t>
            </a:r>
            <a:r>
              <a:rPr lang="ru-RU" sz="2800" dirty="0" smtClean="0">
                <a:hlinkClick r:id="rId3"/>
              </a:rPr>
              <a:t>/</a:t>
            </a:r>
            <a:endParaRPr lang="ru-RU" sz="2800" dirty="0" smtClean="0"/>
          </a:p>
          <a:p>
            <a:pPr lvl="1"/>
            <a:r>
              <a:rPr lang="ru-RU" sz="2800" dirty="0"/>
              <a:t> </a:t>
            </a:r>
            <a:r>
              <a:rPr lang="ru-RU" sz="2800" dirty="0" smtClean="0"/>
              <a:t>                                                                  </a:t>
            </a:r>
            <a:r>
              <a:rPr lang="en-US" sz="2800" dirty="0"/>
              <a:t>(</a:t>
            </a:r>
            <a:r>
              <a:rPr lang="ru-RU" sz="2800" dirty="0"/>
              <a:t> или </a:t>
            </a:r>
            <a:r>
              <a:rPr lang="ru-RU" sz="2800" dirty="0">
                <a:solidFill>
                  <a:schemeClr val="accent1">
                    <a:lumMod val="50000"/>
                  </a:schemeClr>
                </a:solidFill>
              </a:rPr>
              <a:t>…/</a:t>
            </a:r>
            <a:r>
              <a:rPr lang="en-US" sz="2800" dirty="0" err="1">
                <a:solidFill>
                  <a:schemeClr val="accent1">
                    <a:lumMod val="50000"/>
                  </a:schemeClr>
                </a:solidFill>
              </a:rPr>
              <a:t>arcgis</a:t>
            </a:r>
            <a:r>
              <a:rPr lang="en-US" sz="2800" dirty="0">
                <a:solidFill>
                  <a:schemeClr val="accent1">
                    <a:lumMod val="50000"/>
                  </a:schemeClr>
                </a:solidFill>
              </a:rPr>
              <a:t>/services </a:t>
            </a:r>
            <a:r>
              <a:rPr lang="en-US" sz="2800" dirty="0" smtClean="0"/>
              <a:t>)</a:t>
            </a:r>
            <a:r>
              <a:rPr lang="ru-RU" sz="2800" dirty="0" smtClean="0"/>
              <a:t>.</a:t>
            </a: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447489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06" name="Прямоугольник 105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214188" y="1261449"/>
            <a:ext cx="11908779" cy="4833183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pPr marL="457200" indent="-457200">
              <a:buFont typeface="Arial" pitchFamily="34" charset="0"/>
              <a:buChar char="•"/>
            </a:pPr>
            <a:r>
              <a:rPr lang="ru-RU" sz="2800" dirty="0" smtClean="0">
                <a:latin typeface="Arial" pitchFamily="34" charset="0"/>
                <a:cs typeface="Arial" pitchFamily="34" charset="0"/>
              </a:rPr>
              <a:t>ЦТК ОП масштаба 1:50 000, сгруппированные по 16 НЛ в пределах листа м-ба 1:200 000:</a:t>
            </a:r>
          </a:p>
          <a:p>
            <a:pPr marL="457200" indent="-457200">
              <a:buFont typeface="Arial" pitchFamily="34" charset="0"/>
              <a:buChar char="•"/>
            </a:pPr>
            <a:endParaRPr lang="ru-RU" sz="2800" dirty="0" smtClean="0">
              <a:latin typeface="Arial" pitchFamily="34" charset="0"/>
              <a:cs typeface="Arial" pitchFamily="34" charset="0"/>
            </a:endParaRPr>
          </a:p>
          <a:p>
            <a:pPr marL="914400" lvl="1" indent="-457200">
              <a:buFont typeface="Courier New" pitchFamily="49" charset="0"/>
              <a:buChar char="o"/>
            </a:pPr>
            <a:r>
              <a:rPr lang="ru-RU" sz="2800" dirty="0" smtClean="0"/>
              <a:t>Для создания </a:t>
            </a:r>
            <a:r>
              <a:rPr lang="ru-RU" sz="2800" dirty="0"/>
              <a:t>ЦТО масштаба 1:200 000 </a:t>
            </a:r>
            <a:r>
              <a:rPr lang="ru-RU" sz="2800" dirty="0" smtClean="0"/>
              <a:t>при формировании комплектов ГГК-200 и подготовке к изданию:</a:t>
            </a:r>
          </a:p>
          <a:p>
            <a:pPr marL="1371600" lvl="2" indent="-457200">
              <a:buFontTx/>
              <a:buChar char="-"/>
            </a:pPr>
            <a:r>
              <a:rPr lang="ru-RU" sz="2800" dirty="0" smtClean="0"/>
              <a:t>Как </a:t>
            </a:r>
            <a:r>
              <a:rPr lang="ru-RU" sz="2800" dirty="0"/>
              <a:t>минимум – </a:t>
            </a:r>
            <a:r>
              <a:rPr lang="ru-RU" sz="2800" dirty="0" err="1"/>
              <a:t>справочно</a:t>
            </a:r>
            <a:r>
              <a:rPr lang="ru-RU" sz="2800" dirty="0"/>
              <a:t>, в качестве более подробной </a:t>
            </a:r>
            <a:r>
              <a:rPr lang="ru-RU" sz="2800" dirty="0" smtClean="0"/>
              <a:t>подложки.</a:t>
            </a:r>
          </a:p>
          <a:p>
            <a:pPr marL="1371600" lvl="2" indent="-457200">
              <a:buFontTx/>
              <a:buChar char="-"/>
            </a:pPr>
            <a:r>
              <a:rPr lang="ru-RU" sz="2800" dirty="0" smtClean="0"/>
              <a:t>Как </a:t>
            </a:r>
            <a:r>
              <a:rPr lang="ru-RU" sz="2800" dirty="0"/>
              <a:t>максимум -  </a:t>
            </a:r>
            <a:r>
              <a:rPr lang="ru-RU" sz="2800" dirty="0" smtClean="0"/>
              <a:t>актуализация </a:t>
            </a:r>
            <a:r>
              <a:rPr lang="ru-RU" sz="2800" dirty="0"/>
              <a:t>объектов местности 200-ки с карт более крупного </a:t>
            </a:r>
            <a:r>
              <a:rPr lang="ru-RU" sz="2800" dirty="0" smtClean="0"/>
              <a:t>масштаба (уточнение </a:t>
            </a:r>
            <a:r>
              <a:rPr lang="ru-RU" sz="2800" dirty="0"/>
              <a:t>границ, характеристик, </a:t>
            </a:r>
            <a:r>
              <a:rPr lang="ru-RU" sz="2800" dirty="0" smtClean="0"/>
              <a:t>названий географических объектов, переноса объектов и </a:t>
            </a:r>
            <a:r>
              <a:rPr lang="ru-RU" sz="2800" dirty="0"/>
              <a:t>др</a:t>
            </a:r>
            <a:r>
              <a:rPr lang="ru-RU" sz="2800" dirty="0" smtClean="0"/>
              <a:t>.).</a:t>
            </a:r>
          </a:p>
          <a:p>
            <a:pPr lvl="4"/>
            <a:r>
              <a:rPr lang="ru-RU" sz="2800" dirty="0" smtClean="0">
                <a:solidFill>
                  <a:srgbClr val="FF0000"/>
                </a:solidFill>
              </a:rPr>
              <a:t>!!! </a:t>
            </a:r>
            <a:r>
              <a:rPr lang="ru-RU" sz="2800" dirty="0" smtClean="0"/>
              <a:t>    </a:t>
            </a:r>
            <a:r>
              <a:rPr lang="ru-RU" sz="2800" i="1" dirty="0" smtClean="0">
                <a:solidFill>
                  <a:srgbClr val="FF0000"/>
                </a:solidFill>
              </a:rPr>
              <a:t>Последнее </a:t>
            </a:r>
            <a:r>
              <a:rPr lang="ru-RU" sz="2800" i="1" dirty="0">
                <a:solidFill>
                  <a:srgbClr val="FF0000"/>
                </a:solidFill>
              </a:rPr>
              <a:t>требует </a:t>
            </a:r>
            <a:r>
              <a:rPr lang="ru-RU" sz="2800" i="1" dirty="0" smtClean="0">
                <a:solidFill>
                  <a:srgbClr val="FF0000"/>
                </a:solidFill>
              </a:rPr>
              <a:t>опробования и обсуждения  результатов специалистами</a:t>
            </a:r>
            <a:r>
              <a:rPr lang="ru-RU" sz="2800" dirty="0" smtClean="0"/>
              <a:t>.</a:t>
            </a: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3" name="Прямоугольник 142"/>
          <p:cNvSpPr/>
          <p:nvPr/>
        </p:nvSpPr>
        <p:spPr>
          <a:xfrm>
            <a:off x="1174467" y="121160"/>
            <a:ext cx="1087854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Использование ЦТК 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ОП м-ба 1:50 000 для ГГК-200 ?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1396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614432" y="-17069"/>
            <a:ext cx="9749182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8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Вопросы использования ЕЭКО.</a:t>
            </a:r>
          </a:p>
          <a:p>
            <a:r>
              <a:rPr lang="ru-RU" sz="28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                                  ЦТО </a:t>
            </a:r>
            <a:r>
              <a:rPr lang="ru-RU" sz="2800" b="1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для ГГК разных </a:t>
            </a:r>
            <a:r>
              <a:rPr lang="ru-RU" sz="28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масштабов.</a:t>
            </a:r>
            <a:endParaRPr lang="ru-RU" sz="28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6" name="Прямоугольник 105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3075874" y="2804927"/>
            <a:ext cx="5896268" cy="708977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r>
              <a:rPr lang="ru-RU" sz="4000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Спасибо за внимание!</a:t>
            </a:r>
            <a:endParaRPr lang="ru-RU" sz="4000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40460149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180979" y="121160"/>
            <a:ext cx="1041283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Взаимоувязанная ЦТО для ГГК разных масштабов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386160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2290946" y="121160"/>
            <a:ext cx="948686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Особенности ЦТК ОП масштаба 1:50 000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3" name="Прямоугольник 142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214191" y="1261449"/>
            <a:ext cx="11494584" cy="4586961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pPr marL="342900" indent="-342900">
              <a:buFont typeface="Arial" pitchFamily="34" charset="0"/>
              <a:buChar char="•"/>
            </a:pPr>
            <a:endParaRPr lang="ru-RU" sz="2800" dirty="0" smtClean="0">
              <a:latin typeface="Arial" pitchFamily="34" charset="0"/>
              <a:cs typeface="Arial" pitchFamily="34" charset="0"/>
            </a:endParaRPr>
          </a:p>
          <a:p>
            <a:pPr marL="342900" indent="-342900">
              <a:buFont typeface="Arial" pitchFamily="34" charset="0"/>
              <a:buChar char="•"/>
            </a:pPr>
            <a:r>
              <a:rPr lang="ru-RU" sz="2800" dirty="0">
                <a:latin typeface="Arial" pitchFamily="34" charset="0"/>
                <a:cs typeface="Arial" pitchFamily="34" charset="0"/>
              </a:rPr>
              <a:t>50 530 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SXF-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файлов 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полистно, не сведенные по границам листов</a:t>
            </a:r>
            <a:endParaRPr lang="ru-RU" sz="2800" dirty="0" smtClean="0">
              <a:latin typeface="Arial" pitchFamily="34" charset="0"/>
              <a:cs typeface="Arial" pitchFamily="34" charset="0"/>
            </a:endParaRPr>
          </a:p>
          <a:p>
            <a:pPr marL="342900" indent="-342900">
              <a:buFont typeface="Arial" pitchFamily="34" charset="0"/>
              <a:buChar char="•"/>
            </a:pPr>
            <a:r>
              <a:rPr lang="ru-RU" sz="2800" dirty="0" smtClean="0">
                <a:latin typeface="Arial" pitchFamily="34" charset="0"/>
                <a:cs typeface="Arial" pitchFamily="34" charset="0"/>
              </a:rPr>
              <a:t>Годы оцифровки – 2005-2011, единичные в 2012.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ru-RU" sz="2800" dirty="0" smtClean="0">
                <a:latin typeface="Arial" pitchFamily="34" charset="0"/>
                <a:cs typeface="Arial" pitchFamily="34" charset="0"/>
              </a:rPr>
              <a:t>Актуализация – это не только год оцифровки!</a:t>
            </a:r>
          </a:p>
          <a:p>
            <a:pPr lvl="1"/>
            <a:r>
              <a:rPr lang="ru-RU" sz="2400" dirty="0" smtClean="0">
                <a:latin typeface="Arial" pitchFamily="34" charset="0"/>
                <a:cs typeface="Arial" pitchFamily="34" charset="0"/>
              </a:rPr>
              <a:t>В основном это год состояния местности (90-е – 2010гг.)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ru-RU" sz="2800" dirty="0" smtClean="0">
                <a:latin typeface="Arial" pitchFamily="34" charset="0"/>
                <a:cs typeface="Arial" pitchFamily="34" charset="0"/>
              </a:rPr>
              <a:t>Пространственная привязка – СК-42 (с 2009 г. - СК-95)</a:t>
            </a:r>
          </a:p>
          <a:p>
            <a:pPr lvl="1"/>
            <a:r>
              <a:rPr lang="ru-RU" sz="2400" dirty="0" smtClean="0">
                <a:latin typeface="Arial" pitchFamily="34" charset="0"/>
                <a:cs typeface="Arial" pitchFamily="34" charset="0"/>
              </a:rPr>
              <a:t>Но системы нет. Определяется полистно опытным путем.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ru-RU" sz="2800" dirty="0" smtClean="0">
                <a:latin typeface="Arial" pitchFamily="34" charset="0"/>
                <a:cs typeface="Arial" pitchFamily="34" charset="0"/>
              </a:rPr>
              <a:t>Объектовая нагрузка подробная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ru-RU" sz="2800" dirty="0" smtClean="0">
                <a:latin typeface="Arial" pitchFamily="34" charset="0"/>
                <a:cs typeface="Arial" pitchFamily="34" charset="0"/>
              </a:rPr>
              <a:t>Объектовая </a:t>
            </a:r>
            <a:r>
              <a:rPr lang="ru-RU" sz="2800" i="1" dirty="0" smtClean="0">
                <a:latin typeface="Arial" pitchFamily="34" charset="0"/>
                <a:cs typeface="Arial" pitchFamily="34" charset="0"/>
              </a:rPr>
              <a:t>разгрузка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:</a:t>
            </a:r>
          </a:p>
          <a:p>
            <a:pPr lvl="1"/>
            <a:r>
              <a:rPr lang="ru-RU" sz="2400" dirty="0" smtClean="0">
                <a:latin typeface="Arial" pitchFamily="34" charset="0"/>
                <a:cs typeface="Arial" pitchFamily="34" charset="0"/>
              </a:rPr>
              <a:t>ЦТК ОП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вследствие </a:t>
            </a:r>
            <a:r>
              <a:rPr lang="ru-RU" sz="2400" dirty="0" err="1">
                <a:latin typeface="Arial" pitchFamily="34" charset="0"/>
                <a:cs typeface="Arial" pitchFamily="34" charset="0"/>
              </a:rPr>
              <a:t>разгруженности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 не содержит, в частности, трубопроводы, изобаты, отметки глубин, и ряд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других</a:t>
            </a:r>
            <a:endParaRPr lang="ru-RU" sz="24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4832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597120" y="121160"/>
            <a:ext cx="1052584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Пространственная привязка – СК-42 или СК-95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6" name="Рисунок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44" y="1363711"/>
            <a:ext cx="7714742" cy="5454591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8199" y="1243973"/>
            <a:ext cx="7678310" cy="54288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4260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35897" y="-13760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597120" y="121160"/>
            <a:ext cx="1052584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Объектовая нагрузка. Гидрография и рельеф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5" name="Рисунок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5270" y="1020481"/>
            <a:ext cx="9417347" cy="56982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3785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35897" y="-13760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597120" y="121160"/>
            <a:ext cx="1052584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Объектовая нагрузка. Гидрография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407" y="1389148"/>
            <a:ext cx="7705922" cy="5448354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0741" y="1365784"/>
            <a:ext cx="7738965" cy="5471717"/>
          </a:xfrm>
          <a:prstGeom prst="rect">
            <a:avLst/>
          </a:prstGeom>
        </p:spPr>
      </p:pic>
      <p:sp>
        <p:nvSpPr>
          <p:cNvPr id="143" name="Прямоугольник 142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2433372" y="864837"/>
            <a:ext cx="6056764" cy="524311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r>
              <a:rPr lang="ru-RU" sz="2800" dirty="0" smtClean="0">
                <a:latin typeface="Arial" pitchFamily="34" charset="0"/>
                <a:cs typeface="Arial" pitchFamily="34" charset="0"/>
              </a:rPr>
              <a:t>Масштабы 1:50 000 и 1:200 000</a:t>
            </a:r>
            <a:endParaRPr lang="ru-RU" sz="24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42288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35897" y="-13760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3125020" y="121160"/>
            <a:ext cx="622376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Объектовая нагрузка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3" name="Прямоугольник 142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1668102" y="864837"/>
            <a:ext cx="7771184" cy="524311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r>
              <a:rPr lang="ru-RU" sz="2800" dirty="0" smtClean="0">
                <a:latin typeface="Arial" pitchFamily="34" charset="0"/>
                <a:cs typeface="Arial" pitchFamily="34" charset="0"/>
              </a:rPr>
              <a:t>16 НЛ масштаба 1:50 000 на 1 НЛ 1:200 000</a:t>
            </a:r>
            <a:endParaRPr lang="ru-RU" sz="2400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179" y="1396067"/>
            <a:ext cx="10058400" cy="5461933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246" y="1334955"/>
            <a:ext cx="9914859" cy="5468640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8600" y="1288655"/>
            <a:ext cx="10058400" cy="55147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9508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2712846" y="121160"/>
            <a:ext cx="876400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ЕЭКО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40460149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71" y="950350"/>
            <a:ext cx="9446067" cy="5893622"/>
          </a:xfrm>
          <a:prstGeom prst="rect">
            <a:avLst/>
          </a:prstGeom>
        </p:spPr>
      </p:pic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589112" y="121160"/>
            <a:ext cx="1046482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2. Публичная кадастровая карта - </a:t>
            </a:r>
            <a:r>
              <a:rPr lang="en-US" sz="3200" dirty="0" smtClean="0">
                <a:solidFill>
                  <a:schemeClr val="accent1">
                    <a:lumMod val="50000"/>
                  </a:schemeClr>
                </a:solidFill>
                <a:cs typeface="Arial" pitchFamily="34" charset="0"/>
              </a:rPr>
              <a:t>www.rosreestr.ru</a:t>
            </a:r>
            <a:endParaRPr lang="ru-RU" sz="3200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6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7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3" name="Рисунок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2583" y="950350"/>
            <a:ext cx="11140385" cy="58936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1269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064017" y="121160"/>
            <a:ext cx="534216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ЕЭКО с сайта 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Росреестра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3" name="Рисунок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815" y="1216192"/>
            <a:ext cx="10058400" cy="5335325"/>
          </a:xfrm>
          <a:prstGeom prst="rect">
            <a:avLst/>
          </a:prstGeom>
        </p:spPr>
      </p:pic>
      <p:sp>
        <p:nvSpPr>
          <p:cNvPr id="6" name="Скругленный прямоугольник 5"/>
          <p:cNvSpPr/>
          <p:nvPr/>
        </p:nvSpPr>
        <p:spPr>
          <a:xfrm>
            <a:off x="293616" y="4582633"/>
            <a:ext cx="2395875" cy="999460"/>
          </a:xfrm>
          <a:prstGeom prst="roundRect">
            <a:avLst/>
          </a:prstGeom>
          <a:noFill/>
          <a:ln w="254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" name="Группа 7"/>
          <p:cNvGrpSpPr/>
          <p:nvPr/>
        </p:nvGrpSpPr>
        <p:grpSpPr>
          <a:xfrm>
            <a:off x="2164848" y="120636"/>
            <a:ext cx="9958120" cy="6737364"/>
            <a:chOff x="2164848" y="120636"/>
            <a:chExt cx="9958120" cy="6737364"/>
          </a:xfrm>
        </p:grpSpPr>
        <p:grpSp>
          <p:nvGrpSpPr>
            <p:cNvPr id="7" name="Группа 6"/>
            <p:cNvGrpSpPr/>
            <p:nvPr/>
          </p:nvGrpSpPr>
          <p:grpSpPr>
            <a:xfrm>
              <a:off x="2164848" y="890430"/>
              <a:ext cx="9958120" cy="5967570"/>
              <a:chOff x="4368355" y="1187839"/>
              <a:chExt cx="10058400" cy="5986848"/>
            </a:xfrm>
          </p:grpSpPr>
          <p:pic>
            <p:nvPicPr>
              <p:cNvPr id="4" name="Рисунок 3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368355" y="1187839"/>
                <a:ext cx="10058400" cy="5986848"/>
              </a:xfrm>
              <a:prstGeom prst="rect">
                <a:avLst/>
              </a:prstGeom>
            </p:spPr>
          </p:pic>
          <p:sp>
            <p:nvSpPr>
              <p:cNvPr id="143" name="Скругленный прямоугольник 142"/>
              <p:cNvSpPr/>
              <p:nvPr/>
            </p:nvSpPr>
            <p:spPr>
              <a:xfrm>
                <a:off x="4603063" y="3883854"/>
                <a:ext cx="1542639" cy="900797"/>
              </a:xfrm>
              <a:prstGeom prst="roundRect">
                <a:avLst/>
              </a:prstGeom>
              <a:noFill/>
              <a:ln w="254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44" name="Прямоугольник 143"/>
            <p:cNvSpPr/>
            <p:nvPr/>
          </p:nvSpPr>
          <p:spPr>
            <a:xfrm>
              <a:off x="6681774" y="120636"/>
              <a:ext cx="4463314" cy="107721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ru-RU" sz="3200" b="1" dirty="0" smtClean="0">
                  <a:solidFill>
                    <a:schemeClr val="accent1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и </a:t>
              </a:r>
              <a:r>
                <a:rPr lang="en-US" sz="3200" b="1" dirty="0">
                  <a:solidFill>
                    <a:schemeClr val="accent1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WMS</a:t>
              </a:r>
              <a:r>
                <a:rPr lang="ru-RU" sz="3200" b="1" dirty="0">
                  <a:solidFill>
                    <a:schemeClr val="accent1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-сервис в ГИС</a:t>
              </a:r>
            </a:p>
            <a:p>
              <a:endParaRPr lang="ru-RU" sz="3200" b="1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6788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2514541" y="121160"/>
            <a:ext cx="746054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ПКК на базовой карте (ЕЭКО)</a:t>
            </a:r>
            <a:endParaRPr lang="ru-RU" sz="3200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6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7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5613" y="1214056"/>
            <a:ext cx="10058400" cy="53353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370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2137234" y="121160"/>
            <a:ext cx="884163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Мультимасштабная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Базовая карта (ЕЭКО)</a:t>
            </a:r>
            <a:endParaRPr lang="ru-RU" sz="3200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6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7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3" name="Рисунок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1641" y="1201622"/>
            <a:ext cx="10058400" cy="5347295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593" y="3441049"/>
            <a:ext cx="5210175" cy="26860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7253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589112" y="121160"/>
            <a:ext cx="1046482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Соглашение об использовании … (в 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т.ч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. ЕЭКО)</a:t>
            </a:r>
            <a:endParaRPr lang="ru-RU" sz="3200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6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7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4" name="Прямоугольник 143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214190" y="1261449"/>
            <a:ext cx="11838825" cy="5694957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r>
              <a:rPr lang="ru-RU" sz="2800" dirty="0">
                <a:latin typeface="Arial" pitchFamily="34" charset="0"/>
                <a:cs typeface="Arial" pitchFamily="34" charset="0"/>
              </a:rPr>
              <a:t>2.1.   Продуктом являются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:</a:t>
            </a:r>
          </a:p>
          <a:p>
            <a:r>
              <a:rPr lang="ru-RU" sz="2400" dirty="0" smtClean="0">
                <a:latin typeface="Arial" pitchFamily="34" charset="0"/>
                <a:cs typeface="Arial" pitchFamily="34" charset="0"/>
              </a:rPr>
              <a:t>.... 2.1.6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.     Единая электронная картографическая основа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Российской  Федерации –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далее Единая электронная картографическая основа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.</a:t>
            </a:r>
          </a:p>
          <a:p>
            <a:endParaRPr lang="ru-RU" sz="2400" dirty="0">
              <a:latin typeface="Arial" pitchFamily="34" charset="0"/>
              <a:cs typeface="Arial" pitchFamily="34" charset="0"/>
            </a:endParaRPr>
          </a:p>
          <a:p>
            <a:r>
              <a:rPr lang="ru-RU" sz="2400" dirty="0" smtClean="0">
                <a:latin typeface="Arial" pitchFamily="34" charset="0"/>
                <a:cs typeface="Arial" pitchFamily="34" charset="0"/>
              </a:rPr>
              <a:t>2.6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.   Публичная кадастровая карта доступна для использования </a:t>
            </a:r>
            <a:r>
              <a:rPr lang="ru-RU" sz="2400" i="1" dirty="0">
                <a:latin typeface="Arial" pitchFamily="34" charset="0"/>
                <a:cs typeface="Arial" pitchFamily="34" charset="0"/>
              </a:rPr>
              <a:t>в форме изображений и сведений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, которые воспроизводятся с помощью Веб-приложения.</a:t>
            </a:r>
          </a:p>
          <a:p>
            <a:r>
              <a:rPr lang="ru-RU" sz="2400" dirty="0">
                <a:latin typeface="Arial" pitchFamily="34" charset="0"/>
                <a:cs typeface="Arial" pitchFamily="34" charset="0"/>
              </a:rPr>
              <a:t>2.7.   Пространственные данные, на основе которых создана Публичная кадастровая карта, доступны для использования в следующих формах:</a:t>
            </a:r>
          </a:p>
          <a:p>
            <a:pPr lvl="1"/>
            <a:r>
              <a:rPr lang="ru-RU" sz="2400" dirty="0">
                <a:latin typeface="Arial" pitchFamily="34" charset="0"/>
                <a:cs typeface="Arial" pitchFamily="34" charset="0"/>
              </a:rPr>
              <a:t>2.7.1.     в форме Веб-сервисов;</a:t>
            </a:r>
          </a:p>
          <a:p>
            <a:pPr lvl="1"/>
            <a:r>
              <a:rPr lang="ru-RU" sz="2400" dirty="0">
                <a:latin typeface="Arial" pitchFamily="34" charset="0"/>
                <a:cs typeface="Arial" pitchFamily="34" charset="0"/>
              </a:rPr>
              <a:t>2.7.2.     в форме Наборов данных, в </a:t>
            </a:r>
            <a:r>
              <a:rPr lang="ru-RU" sz="2400" dirty="0" err="1">
                <a:latin typeface="Arial" pitchFamily="34" charset="0"/>
                <a:cs typeface="Arial" pitchFamily="34" charset="0"/>
              </a:rPr>
              <a:t>т.ч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. в форме Наборов открытых данных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.</a:t>
            </a:r>
          </a:p>
          <a:p>
            <a:r>
              <a:rPr lang="ru-RU" sz="2400" dirty="0">
                <a:latin typeface="Arial" pitchFamily="34" charset="0"/>
                <a:cs typeface="Arial" pitchFamily="34" charset="0"/>
              </a:rPr>
              <a:t>2.14. Публичная кадастровая карта и Единая электронная картографическая основа воспроизводятся в цилиндрической проекции Меркатора на </a:t>
            </a:r>
            <a:r>
              <a:rPr lang="ru-RU" sz="2400" dirty="0" err="1">
                <a:latin typeface="Arial" pitchFamily="34" charset="0"/>
                <a:cs typeface="Arial" pitchFamily="34" charset="0"/>
              </a:rPr>
              <a:t>датуме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 WGS84 – координатная система отсчета </a:t>
            </a:r>
            <a:r>
              <a:rPr lang="ru-RU" sz="2400" dirty="0" err="1">
                <a:latin typeface="Arial" pitchFamily="34" charset="0"/>
                <a:cs typeface="Arial" pitchFamily="34" charset="0"/>
              </a:rPr>
              <a:t>Web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 </a:t>
            </a:r>
            <a:r>
              <a:rPr lang="ru-RU" sz="2400" dirty="0" err="1">
                <a:latin typeface="Arial" pitchFamily="34" charset="0"/>
                <a:cs typeface="Arial" pitchFamily="34" charset="0"/>
              </a:rPr>
              <a:t>Mercator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 WGS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84</a:t>
            </a:r>
          </a:p>
          <a:p>
            <a:r>
              <a:rPr lang="ru-RU" sz="2400" dirty="0" smtClean="0">
                <a:latin typeface="Arial" pitchFamily="34" charset="0"/>
                <a:cs typeface="Arial" pitchFamily="34" charset="0"/>
              </a:rPr>
              <a:t>(</a:t>
            </a:r>
            <a:r>
              <a:rPr lang="ru-RU" sz="2400" dirty="0" err="1" smtClean="0">
                <a:latin typeface="Arial" pitchFamily="34" charset="0"/>
                <a:cs typeface="Arial" pitchFamily="34" charset="0"/>
              </a:rPr>
              <a:t>Web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 </a:t>
            </a:r>
            <a:r>
              <a:rPr lang="ru-RU" sz="2400" dirty="0" err="1">
                <a:latin typeface="Arial" pitchFamily="34" charset="0"/>
                <a:cs typeface="Arial" pitchFamily="34" charset="0"/>
              </a:rPr>
              <a:t>Mercator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 </a:t>
            </a:r>
            <a:r>
              <a:rPr lang="ru-RU" sz="2400" dirty="0" err="1">
                <a:latin typeface="Arial" pitchFamily="34" charset="0"/>
                <a:cs typeface="Arial" pitchFamily="34" charset="0"/>
              </a:rPr>
              <a:t>Auxiliary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 </a:t>
            </a:r>
            <a:r>
              <a:rPr lang="ru-RU" sz="2400" dirty="0" err="1">
                <a:latin typeface="Arial" pitchFamily="34" charset="0"/>
                <a:cs typeface="Arial" pitchFamily="34" charset="0"/>
              </a:rPr>
              <a:t>Sphere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 WKID 102100).</a:t>
            </a:r>
          </a:p>
          <a:p>
            <a:endParaRPr lang="ru-RU" sz="2400" dirty="0"/>
          </a:p>
        </p:txBody>
      </p:sp>
      <p:sp>
        <p:nvSpPr>
          <p:cNvPr id="3" name="TextBox 2"/>
          <p:cNvSpPr txBox="1"/>
          <p:nvPr/>
        </p:nvSpPr>
        <p:spPr>
          <a:xfrm>
            <a:off x="4590818" y="925416"/>
            <a:ext cx="26238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000" dirty="0" smtClean="0"/>
              <a:t>(… с сайта </a:t>
            </a:r>
            <a:r>
              <a:rPr lang="ru-RU" sz="2000" dirty="0" err="1" smtClean="0"/>
              <a:t>Росреестра</a:t>
            </a:r>
            <a:r>
              <a:rPr lang="ru-RU" sz="2000" dirty="0" smtClean="0"/>
              <a:t>)</a:t>
            </a:r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3840468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589112" y="121160"/>
            <a:ext cx="1046482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Соглашение об использовании … (в 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т.ч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. ЕЭКО)</a:t>
            </a:r>
            <a:endParaRPr lang="ru-RU" sz="3200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6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7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4" name="Прямоугольник 143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214190" y="1261449"/>
            <a:ext cx="11838825" cy="5202514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r>
              <a:rPr lang="ru-RU" sz="2800" dirty="0" smtClean="0">
                <a:latin typeface="Arial" pitchFamily="34" charset="0"/>
                <a:cs typeface="Arial" pitchFamily="34" charset="0"/>
              </a:rPr>
              <a:t>3. Условия использования:</a:t>
            </a:r>
          </a:p>
          <a:p>
            <a:endParaRPr lang="ru-RU" sz="2800" dirty="0" smtClean="0">
              <a:latin typeface="Arial" pitchFamily="34" charset="0"/>
              <a:cs typeface="Arial" pitchFamily="34" charset="0"/>
            </a:endParaRPr>
          </a:p>
          <a:p>
            <a:r>
              <a:rPr lang="ru-RU" sz="2400" dirty="0">
                <a:latin typeface="Arial" pitchFamily="34" charset="0"/>
                <a:cs typeface="Arial" pitchFamily="34" charset="0"/>
              </a:rPr>
              <a:t>3.1.   Публичная кадастровая карта предназначена для использования </a:t>
            </a:r>
            <a:r>
              <a:rPr lang="ru-RU" sz="2400" b="1" i="1" dirty="0">
                <a:latin typeface="Arial" pitchFamily="34" charset="0"/>
                <a:cs typeface="Arial" pitchFamily="34" charset="0"/>
              </a:rPr>
              <a:t>неограниченным кругом лиц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.</a:t>
            </a:r>
          </a:p>
          <a:p>
            <a:r>
              <a:rPr lang="ru-RU" sz="2400" dirty="0">
                <a:latin typeface="Arial" pitchFamily="34" charset="0"/>
                <a:cs typeface="Arial" pitchFamily="34" charset="0"/>
              </a:rPr>
              <a:t>3.2.   Публичная кадастровая карта размещена на официальном сайте </a:t>
            </a:r>
            <a:r>
              <a:rPr lang="ru-RU" sz="2400" dirty="0" err="1">
                <a:latin typeface="Arial" pitchFamily="34" charset="0"/>
                <a:cs typeface="Arial" pitchFamily="34" charset="0"/>
              </a:rPr>
              <a:t>Росреестра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 в сети Интернет для просмотра Пользователем </a:t>
            </a:r>
            <a:r>
              <a:rPr lang="ru-RU" sz="2400" b="1" i="1" dirty="0">
                <a:latin typeface="Arial" pitchFamily="34" charset="0"/>
                <a:cs typeface="Arial" pitchFamily="34" charset="0"/>
              </a:rPr>
              <a:t>без подачи запросов и взимания платы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.</a:t>
            </a:r>
          </a:p>
          <a:p>
            <a:r>
              <a:rPr lang="ru-RU" sz="2400" dirty="0">
                <a:latin typeface="Arial" pitchFamily="34" charset="0"/>
                <a:cs typeface="Arial" pitchFamily="34" charset="0"/>
              </a:rPr>
              <a:t>3.3.   Любая информация, размещенная на Публичной кадастровой карте, включая картографические материалы (далее – «Данные»), предназначена исключительно </a:t>
            </a:r>
            <a:r>
              <a:rPr lang="ru-RU" sz="2400" b="1" i="1" dirty="0">
                <a:latin typeface="Arial" pitchFamily="34" charset="0"/>
                <a:cs typeface="Arial" pitchFamily="34" charset="0"/>
              </a:rPr>
              <a:t>для некоммерческого использования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.</a:t>
            </a:r>
            <a:endParaRPr lang="ru-RU" sz="2400" dirty="0" smtClean="0">
              <a:latin typeface="Arial" pitchFamily="34" charset="0"/>
              <a:cs typeface="Arial" pitchFamily="34" charset="0"/>
            </a:endParaRPr>
          </a:p>
          <a:p>
            <a:endParaRPr lang="ru-RU" sz="2800" dirty="0" smtClean="0"/>
          </a:p>
          <a:p>
            <a:endParaRPr lang="ru-RU" sz="2800" dirty="0"/>
          </a:p>
          <a:p>
            <a:endParaRPr lang="ru-RU" sz="2800" dirty="0"/>
          </a:p>
        </p:txBody>
      </p:sp>
    </p:spTree>
    <p:extLst>
      <p:ext uri="{BB962C8B-B14F-4D97-AF65-F5344CB8AC3E}">
        <p14:creationId xmlns:p14="http://schemas.microsoft.com/office/powerpoint/2010/main" val="13208900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589112" y="121160"/>
            <a:ext cx="1046482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Соглашение об использовании … (в 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т.ч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. ЕЭКО)</a:t>
            </a:r>
            <a:endParaRPr lang="ru-RU" sz="3200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6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7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4" name="Прямоугольник 143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214190" y="1261449"/>
            <a:ext cx="11838825" cy="4648517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r>
              <a:rPr lang="ru-RU" sz="2800" dirty="0">
                <a:latin typeface="Arial" pitchFamily="34" charset="0"/>
                <a:cs typeface="Arial" pitchFamily="34" charset="0"/>
              </a:rPr>
              <a:t>4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. Отказ от ответственности:</a:t>
            </a:r>
          </a:p>
          <a:p>
            <a:endParaRPr lang="ru-RU" sz="2800" dirty="0" smtClean="0">
              <a:latin typeface="Arial" pitchFamily="34" charset="0"/>
              <a:cs typeface="Arial" pitchFamily="34" charset="0"/>
            </a:endParaRPr>
          </a:p>
          <a:p>
            <a:r>
              <a:rPr lang="ru-RU" sz="2400" dirty="0">
                <a:latin typeface="Arial" pitchFamily="34" charset="0"/>
                <a:cs typeface="Arial" pitchFamily="34" charset="0"/>
              </a:rPr>
              <a:t>4.1.   Пользователь должен </a:t>
            </a:r>
            <a:r>
              <a:rPr lang="ru-RU" sz="2400" b="1" i="1" dirty="0">
                <a:latin typeface="Arial" pitchFamily="34" charset="0"/>
                <a:cs typeface="Arial" pitchFamily="34" charset="0"/>
              </a:rPr>
              <a:t>самостоятельно оценивать все риски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, связанные с использованием Публичной кадастровой карты, включая оценку их надежности, полноты или полезности.</a:t>
            </a:r>
          </a:p>
          <a:p>
            <a:r>
              <a:rPr lang="ru-RU" sz="2400" dirty="0">
                <a:latin typeface="Arial" pitchFamily="34" charset="0"/>
                <a:cs typeface="Arial" pitchFamily="34" charset="0"/>
              </a:rPr>
              <a:t>4.2.   Пользователь </a:t>
            </a:r>
            <a:r>
              <a:rPr lang="ru-RU" sz="2400" b="1" i="1" dirty="0">
                <a:latin typeface="Arial" pitchFamily="34" charset="0"/>
                <a:cs typeface="Arial" pitchFamily="34" charset="0"/>
              </a:rPr>
              <a:t>самостоятельно несет все риски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любого использования (невозможности использования) Публичной кадастровой карты.</a:t>
            </a:r>
          </a:p>
          <a:p>
            <a:r>
              <a:rPr lang="ru-RU" sz="2400" dirty="0">
                <a:latin typeface="Arial" pitchFamily="34" charset="0"/>
                <a:cs typeface="Arial" pitchFamily="34" charset="0"/>
              </a:rPr>
              <a:t>4.3.   </a:t>
            </a:r>
            <a:r>
              <a:rPr lang="ru-RU" sz="2400" dirty="0" err="1">
                <a:latin typeface="Arial" pitchFamily="34" charset="0"/>
                <a:cs typeface="Arial" pitchFamily="34" charset="0"/>
              </a:rPr>
              <a:t>Росреестр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 </a:t>
            </a:r>
            <a:r>
              <a:rPr lang="ru-RU" sz="2400" b="1" i="1" dirty="0">
                <a:latin typeface="Arial" pitchFamily="34" charset="0"/>
                <a:cs typeface="Arial" pitchFamily="34" charset="0"/>
              </a:rPr>
              <a:t>не гарантирует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степень соответствия Публичной кадастровой карты запросам и потребностям Пользователя.</a:t>
            </a:r>
          </a:p>
          <a:p>
            <a:r>
              <a:rPr lang="ru-RU" sz="2400" dirty="0">
                <a:latin typeface="Arial" pitchFamily="34" charset="0"/>
                <a:cs typeface="Arial" pitchFamily="34" charset="0"/>
              </a:rPr>
              <a:t>4.4.   </a:t>
            </a:r>
            <a:r>
              <a:rPr lang="ru-RU" sz="2400" dirty="0" err="1">
                <a:latin typeface="Arial" pitchFamily="34" charset="0"/>
                <a:cs typeface="Arial" pitchFamily="34" charset="0"/>
              </a:rPr>
              <a:t>Росреестр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 </a:t>
            </a:r>
            <a:r>
              <a:rPr lang="ru-RU" sz="2400" b="1" i="1" dirty="0">
                <a:latin typeface="Arial" pitchFamily="34" charset="0"/>
                <a:cs typeface="Arial" pitchFamily="34" charset="0"/>
              </a:rPr>
              <a:t>не несет ответственности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за любые возможные убытки, причиненные в результате использования (невозможности использования) Публичной кадастровой карты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.</a:t>
            </a:r>
            <a:endParaRPr lang="ru-RU" sz="24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3878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589112" y="121160"/>
            <a:ext cx="1046482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Соглашение об использовании и сервисы</a:t>
            </a:r>
            <a:endParaRPr lang="ru-RU" sz="3200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6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7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5" name="Рисунок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4569" y="1030174"/>
            <a:ext cx="10058400" cy="5662117"/>
          </a:xfrm>
          <a:prstGeom prst="rect">
            <a:avLst/>
          </a:prstGeom>
        </p:spPr>
      </p:pic>
      <p:sp>
        <p:nvSpPr>
          <p:cNvPr id="6" name="Полилиния 5"/>
          <p:cNvSpPr/>
          <p:nvPr/>
        </p:nvSpPr>
        <p:spPr>
          <a:xfrm>
            <a:off x="3727050" y="2789496"/>
            <a:ext cx="3699778" cy="1284790"/>
          </a:xfrm>
          <a:custGeom>
            <a:avLst/>
            <a:gdLst>
              <a:gd name="connsiteX0" fmla="*/ 486136 w 3865944"/>
              <a:gd name="connsiteY0" fmla="*/ 0 h 1284790"/>
              <a:gd name="connsiteX1" fmla="*/ 254643 w 3865944"/>
              <a:gd name="connsiteY1" fmla="*/ 34724 h 1284790"/>
              <a:gd name="connsiteX2" fmla="*/ 23149 w 3865944"/>
              <a:gd name="connsiteY2" fmla="*/ 219919 h 1284790"/>
              <a:gd name="connsiteX3" fmla="*/ 0 w 3865944"/>
              <a:gd name="connsiteY3" fmla="*/ 324091 h 1284790"/>
              <a:gd name="connsiteX4" fmla="*/ 0 w 3865944"/>
              <a:gd name="connsiteY4" fmla="*/ 717631 h 1284790"/>
              <a:gd name="connsiteX5" fmla="*/ 196769 w 3865944"/>
              <a:gd name="connsiteY5" fmla="*/ 1134319 h 1284790"/>
              <a:gd name="connsiteX6" fmla="*/ 532435 w 3865944"/>
              <a:gd name="connsiteY6" fmla="*/ 1250066 h 1284790"/>
              <a:gd name="connsiteX7" fmla="*/ 1088020 w 3865944"/>
              <a:gd name="connsiteY7" fmla="*/ 1284790 h 1284790"/>
              <a:gd name="connsiteX8" fmla="*/ 1828800 w 3865944"/>
              <a:gd name="connsiteY8" fmla="*/ 1238491 h 1284790"/>
              <a:gd name="connsiteX9" fmla="*/ 1967696 w 3865944"/>
              <a:gd name="connsiteY9" fmla="*/ 1203767 h 1284790"/>
              <a:gd name="connsiteX10" fmla="*/ 2488557 w 3865944"/>
              <a:gd name="connsiteY10" fmla="*/ 1203767 h 1284790"/>
              <a:gd name="connsiteX11" fmla="*/ 2662177 w 3865944"/>
              <a:gd name="connsiteY11" fmla="*/ 1203767 h 1284790"/>
              <a:gd name="connsiteX12" fmla="*/ 3102015 w 3865944"/>
              <a:gd name="connsiteY12" fmla="*/ 1169043 h 1284790"/>
              <a:gd name="connsiteX13" fmla="*/ 3217762 w 3865944"/>
              <a:gd name="connsiteY13" fmla="*/ 1134319 h 1284790"/>
              <a:gd name="connsiteX14" fmla="*/ 3252486 w 3865944"/>
              <a:gd name="connsiteY14" fmla="*/ 1122745 h 1284790"/>
              <a:gd name="connsiteX15" fmla="*/ 3507129 w 3865944"/>
              <a:gd name="connsiteY15" fmla="*/ 1041722 h 1284790"/>
              <a:gd name="connsiteX16" fmla="*/ 3622876 w 3865944"/>
              <a:gd name="connsiteY16" fmla="*/ 972274 h 1284790"/>
              <a:gd name="connsiteX17" fmla="*/ 3865944 w 3865944"/>
              <a:gd name="connsiteY17" fmla="*/ 601884 h 1284790"/>
              <a:gd name="connsiteX18" fmla="*/ 3495554 w 3865944"/>
              <a:gd name="connsiteY18" fmla="*/ 277793 h 1284790"/>
              <a:gd name="connsiteX19" fmla="*/ 3125164 w 3865944"/>
              <a:gd name="connsiteY19" fmla="*/ 208345 h 1284790"/>
              <a:gd name="connsiteX20" fmla="*/ 2615878 w 3865944"/>
              <a:gd name="connsiteY20" fmla="*/ 92598 h 1284790"/>
              <a:gd name="connsiteX21" fmla="*/ 1238491 w 3865944"/>
              <a:gd name="connsiteY21" fmla="*/ 11575 h 1284790"/>
              <a:gd name="connsiteX22" fmla="*/ 1226916 w 3865944"/>
              <a:gd name="connsiteY22" fmla="*/ 11575 h 128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865944" h="1284790">
                <a:moveTo>
                  <a:pt x="486136" y="0"/>
                </a:moveTo>
                <a:lnTo>
                  <a:pt x="254643" y="34724"/>
                </a:lnTo>
                <a:lnTo>
                  <a:pt x="23149" y="219919"/>
                </a:lnTo>
                <a:lnTo>
                  <a:pt x="0" y="324091"/>
                </a:lnTo>
                <a:lnTo>
                  <a:pt x="0" y="717631"/>
                </a:lnTo>
                <a:lnTo>
                  <a:pt x="196769" y="1134319"/>
                </a:lnTo>
                <a:lnTo>
                  <a:pt x="532435" y="1250066"/>
                </a:lnTo>
                <a:lnTo>
                  <a:pt x="1088020" y="1284790"/>
                </a:lnTo>
                <a:lnTo>
                  <a:pt x="1828800" y="1238491"/>
                </a:lnTo>
                <a:lnTo>
                  <a:pt x="1967696" y="1203767"/>
                </a:lnTo>
                <a:lnTo>
                  <a:pt x="2488557" y="1203767"/>
                </a:lnTo>
                <a:lnTo>
                  <a:pt x="2662177" y="1203767"/>
                </a:lnTo>
                <a:lnTo>
                  <a:pt x="3102015" y="1169043"/>
                </a:lnTo>
                <a:lnTo>
                  <a:pt x="3217762" y="1134319"/>
                </a:lnTo>
                <a:cubicBezTo>
                  <a:pt x="3229423" y="1130731"/>
                  <a:pt x="3252486" y="1122745"/>
                  <a:pt x="3252486" y="1122745"/>
                </a:cubicBezTo>
                <a:lnTo>
                  <a:pt x="3507129" y="1041722"/>
                </a:lnTo>
                <a:lnTo>
                  <a:pt x="3622876" y="972274"/>
                </a:lnTo>
                <a:lnTo>
                  <a:pt x="3865944" y="601884"/>
                </a:lnTo>
                <a:lnTo>
                  <a:pt x="3495554" y="277793"/>
                </a:lnTo>
                <a:lnTo>
                  <a:pt x="3125164" y="208345"/>
                </a:lnTo>
                <a:lnTo>
                  <a:pt x="2615878" y="92598"/>
                </a:lnTo>
                <a:lnTo>
                  <a:pt x="1238491" y="11575"/>
                </a:lnTo>
                <a:lnTo>
                  <a:pt x="1226916" y="11575"/>
                </a:lnTo>
              </a:path>
            </a:pathLst>
          </a:custGeom>
          <a:ln w="57150">
            <a:solidFill>
              <a:srgbClr val="FF0000"/>
            </a:solidFill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852243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186156" y="121160"/>
            <a:ext cx="1093681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3. </a:t>
            </a:r>
            <a:r>
              <a:rPr lang="en-US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WebMap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 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сервис </a:t>
            </a:r>
            <a:r>
              <a:rPr lang="ru-RU" sz="2800" u="sng" dirty="0">
                <a:solidFill>
                  <a:schemeClr val="accent1">
                    <a:lumMod val="75000"/>
                  </a:schemeClr>
                </a:solidFill>
              </a:rPr>
              <a:t>http://pkk5.rosreestr.ru/arcgis</a:t>
            </a:r>
            <a:r>
              <a:rPr lang="en-US" sz="2800" u="sng" dirty="0" smtClean="0">
                <a:solidFill>
                  <a:schemeClr val="accent1">
                    <a:lumMod val="75000"/>
                  </a:schemeClr>
                </a:solidFill>
              </a:rPr>
              <a:t>/rest/services</a:t>
            </a:r>
            <a:endParaRPr lang="ru-RU" sz="28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6301737" y="1084720"/>
            <a:ext cx="356661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3200" dirty="0" smtClean="0"/>
              <a:t>ПКК - </a:t>
            </a:r>
            <a:r>
              <a:rPr lang="en-US" sz="3200" dirty="0" err="1" smtClean="0"/>
              <a:t>CadastreWMS</a:t>
            </a:r>
            <a:endParaRPr lang="ru-RU" sz="3200" dirty="0"/>
          </a:p>
        </p:txBody>
      </p:sp>
      <p:grpSp>
        <p:nvGrpSpPr>
          <p:cNvPr id="117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8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146" name="Рисунок 14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9450" y="959184"/>
            <a:ext cx="9506088" cy="5658107"/>
          </a:xfrm>
          <a:prstGeom prst="rect">
            <a:avLst/>
          </a:prstGeom>
        </p:spPr>
      </p:pic>
      <p:cxnSp>
        <p:nvCxnSpPr>
          <p:cNvPr id="6" name="Прямая со стрелкой 5"/>
          <p:cNvCxnSpPr/>
          <p:nvPr/>
        </p:nvCxnSpPr>
        <p:spPr>
          <a:xfrm>
            <a:off x="1462561" y="2615609"/>
            <a:ext cx="536610" cy="606056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1" name="Прямая со стрелкой 10"/>
          <p:cNvCxnSpPr/>
          <p:nvPr/>
        </p:nvCxnSpPr>
        <p:spPr>
          <a:xfrm flipV="1">
            <a:off x="1462561" y="3296093"/>
            <a:ext cx="674674" cy="80965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168765" y="2169042"/>
            <a:ext cx="156992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dirty="0" smtClean="0"/>
              <a:t>В </a:t>
            </a:r>
            <a:r>
              <a:rPr lang="en-US" sz="1600" dirty="0" err="1" smtClean="0"/>
              <a:t>ArcCatalog</a:t>
            </a:r>
            <a:r>
              <a:rPr lang="ru-RU" sz="1600" dirty="0" smtClean="0"/>
              <a:t> в </a:t>
            </a:r>
            <a:r>
              <a:rPr lang="ru-RU" sz="1600" i="1" dirty="0" smtClean="0"/>
              <a:t>ГИС-серверах</a:t>
            </a:r>
            <a:r>
              <a:rPr lang="ru-RU" sz="1600" dirty="0" smtClean="0"/>
              <a:t> выбрать </a:t>
            </a:r>
            <a:r>
              <a:rPr lang="ru-RU" sz="1600" i="1" dirty="0" smtClean="0"/>
              <a:t>Добавить </a:t>
            </a:r>
            <a:r>
              <a:rPr lang="en-US" sz="1600" i="1" dirty="0" smtClean="0"/>
              <a:t>ArcGIS-server</a:t>
            </a:r>
            <a:endParaRPr lang="ru-RU" sz="1600" i="1" dirty="0"/>
          </a:p>
        </p:txBody>
      </p:sp>
      <p:pic>
        <p:nvPicPr>
          <p:cNvPr id="20" name="Рисунок 1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91779" y="3133925"/>
            <a:ext cx="3941697" cy="3392058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193874" y="3700130"/>
            <a:ext cx="154401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dirty="0" smtClean="0"/>
              <a:t>Выбрать </a:t>
            </a:r>
            <a:r>
              <a:rPr lang="ru-RU" sz="1600" i="1" dirty="0" smtClean="0"/>
              <a:t>Использовать ГИС-сервисы</a:t>
            </a:r>
            <a:endParaRPr lang="ru-RU" sz="1600" i="1" dirty="0"/>
          </a:p>
        </p:txBody>
      </p:sp>
      <p:cxnSp>
        <p:nvCxnSpPr>
          <p:cNvPr id="24" name="Прямая со стрелкой 23"/>
          <p:cNvCxnSpPr/>
          <p:nvPr/>
        </p:nvCxnSpPr>
        <p:spPr>
          <a:xfrm>
            <a:off x="1614431" y="4380614"/>
            <a:ext cx="3278569" cy="372139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5" name="Рисунок 14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15149" y="3377058"/>
            <a:ext cx="3870428" cy="3059481"/>
          </a:xfrm>
          <a:prstGeom prst="rect">
            <a:avLst/>
          </a:prstGeom>
        </p:spPr>
      </p:pic>
      <p:sp>
        <p:nvSpPr>
          <p:cNvPr id="29" name="TextBox 28"/>
          <p:cNvSpPr txBox="1"/>
          <p:nvPr/>
        </p:nvSpPr>
        <p:spPr>
          <a:xfrm>
            <a:off x="197892" y="5071727"/>
            <a:ext cx="374430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dirty="0" smtClean="0"/>
              <a:t>Ввести </a:t>
            </a:r>
            <a:r>
              <a:rPr lang="en-US" sz="1600" dirty="0" smtClean="0"/>
              <a:t>URL</a:t>
            </a:r>
            <a:r>
              <a:rPr lang="ru-RU" sz="1600" dirty="0" smtClean="0"/>
              <a:t>-ссылку </a:t>
            </a:r>
            <a:r>
              <a:rPr lang="ru-RU" sz="1600" u="sng" dirty="0" err="1" smtClean="0">
                <a:solidFill>
                  <a:schemeClr val="accent1">
                    <a:lumMod val="75000"/>
                  </a:schemeClr>
                </a:solidFill>
                <a:hlinkClick r:id="rId5"/>
              </a:rPr>
              <a:t>http</a:t>
            </a:r>
            <a:r>
              <a:rPr lang="en-US" sz="1600" u="sng" dirty="0" smtClean="0">
                <a:solidFill>
                  <a:schemeClr val="accent1">
                    <a:lumMod val="75000"/>
                  </a:schemeClr>
                </a:solidFill>
                <a:hlinkClick r:id="rId5"/>
              </a:rPr>
              <a:t>s</a:t>
            </a:r>
            <a:r>
              <a:rPr lang="ru-RU" sz="1600" u="sng" dirty="0" smtClean="0">
                <a:solidFill>
                  <a:schemeClr val="accent1">
                    <a:lumMod val="75000"/>
                  </a:schemeClr>
                </a:solidFill>
                <a:hlinkClick r:id="rId5"/>
              </a:rPr>
              <a:t>://pkk5.rosreestr.ru/</a:t>
            </a:r>
            <a:r>
              <a:rPr lang="ru-RU" sz="1600" u="sng" dirty="0" err="1" smtClean="0">
                <a:solidFill>
                  <a:schemeClr val="accent1">
                    <a:lumMod val="75000"/>
                  </a:schemeClr>
                </a:solidFill>
                <a:hlinkClick r:id="rId5"/>
              </a:rPr>
              <a:t>arcgis</a:t>
            </a:r>
            <a:r>
              <a:rPr lang="en-US" sz="1600" u="sng" dirty="0" smtClean="0">
                <a:solidFill>
                  <a:schemeClr val="accent1">
                    <a:lumMod val="75000"/>
                  </a:schemeClr>
                </a:solidFill>
                <a:hlinkClick r:id="rId5"/>
              </a:rPr>
              <a:t>/services</a:t>
            </a:r>
            <a:endParaRPr lang="ru-RU" sz="1600" u="sng" dirty="0" smtClean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ru-RU" sz="1600" dirty="0" smtClean="0"/>
              <a:t>Нажать </a:t>
            </a:r>
            <a:r>
              <a:rPr lang="ru-RU" sz="1600" b="1" i="1" dirty="0" smtClean="0"/>
              <a:t>ОК</a:t>
            </a:r>
          </a:p>
        </p:txBody>
      </p:sp>
      <p:cxnSp>
        <p:nvCxnSpPr>
          <p:cNvPr id="31" name="Прямая со стрелкой 30"/>
          <p:cNvCxnSpPr>
            <a:stCxn id="29" idx="3"/>
          </p:cNvCxnSpPr>
          <p:nvPr/>
        </p:nvCxnSpPr>
        <p:spPr>
          <a:xfrm flipV="1">
            <a:off x="3942195" y="4029741"/>
            <a:ext cx="4420821" cy="1457485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TextBox 98"/>
          <p:cNvSpPr txBox="1"/>
          <p:nvPr/>
        </p:nvSpPr>
        <p:spPr>
          <a:xfrm>
            <a:off x="239079" y="6271298"/>
            <a:ext cx="33656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dirty="0" smtClean="0"/>
              <a:t>Раскрыть добавленный </a:t>
            </a:r>
            <a:r>
              <a:rPr lang="en-US" sz="1600" dirty="0" smtClean="0"/>
              <a:t>WMS-</a:t>
            </a:r>
            <a:r>
              <a:rPr lang="ru-RU" sz="1600" dirty="0" smtClean="0"/>
              <a:t>сервис  </a:t>
            </a:r>
            <a:r>
              <a:rPr lang="en-US" sz="1600" i="1" dirty="0" err="1" smtClean="0"/>
              <a:t>arcgis</a:t>
            </a:r>
            <a:r>
              <a:rPr lang="en-US" sz="1600" i="1" dirty="0" smtClean="0"/>
              <a:t> on pkk5.rosreestr</a:t>
            </a:r>
            <a:endParaRPr lang="ru-RU" sz="1600" i="1" dirty="0"/>
          </a:p>
        </p:txBody>
      </p:sp>
      <p:sp>
        <p:nvSpPr>
          <p:cNvPr id="100" name="TextBox 99"/>
          <p:cNvSpPr txBox="1"/>
          <p:nvPr/>
        </p:nvSpPr>
        <p:spPr>
          <a:xfrm>
            <a:off x="-33028" y="21690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1</a:t>
            </a:r>
            <a:endParaRPr lang="ru-RU" dirty="0"/>
          </a:p>
        </p:txBody>
      </p:sp>
      <p:sp>
        <p:nvSpPr>
          <p:cNvPr id="101" name="TextBox 100"/>
          <p:cNvSpPr txBox="1"/>
          <p:nvPr/>
        </p:nvSpPr>
        <p:spPr>
          <a:xfrm>
            <a:off x="0" y="366432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2</a:t>
            </a:r>
            <a:endParaRPr lang="ru-RU" dirty="0"/>
          </a:p>
        </p:txBody>
      </p:sp>
      <p:sp>
        <p:nvSpPr>
          <p:cNvPr id="102" name="TextBox 101"/>
          <p:cNvSpPr txBox="1"/>
          <p:nvPr/>
        </p:nvSpPr>
        <p:spPr>
          <a:xfrm>
            <a:off x="857" y="5071724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3</a:t>
            </a:r>
            <a:endParaRPr lang="ru-RU" dirty="0"/>
          </a:p>
        </p:txBody>
      </p:sp>
      <p:sp>
        <p:nvSpPr>
          <p:cNvPr id="103" name="TextBox 102"/>
          <p:cNvSpPr txBox="1"/>
          <p:nvPr/>
        </p:nvSpPr>
        <p:spPr>
          <a:xfrm>
            <a:off x="-33028" y="6271625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4</a:t>
            </a:r>
            <a:endParaRPr lang="ru-RU" dirty="0"/>
          </a:p>
        </p:txBody>
      </p:sp>
      <p:cxnSp>
        <p:nvCxnSpPr>
          <p:cNvPr id="105" name="Прямая со стрелкой 104"/>
          <p:cNvCxnSpPr/>
          <p:nvPr/>
        </p:nvCxnSpPr>
        <p:spPr>
          <a:xfrm flipH="1" flipV="1">
            <a:off x="2026784" y="3848988"/>
            <a:ext cx="1378802" cy="2408762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21688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064016" y="121160"/>
            <a:ext cx="1073956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Работа с 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WMS-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сервисом </a:t>
            </a:r>
            <a:r>
              <a:rPr lang="en-US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BaseMap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 ГИС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(</a:t>
            </a:r>
            <a:r>
              <a:rPr lang="en-US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ArcMap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)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2" name="Рисунок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4016" y="1013552"/>
            <a:ext cx="10058400" cy="57262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1660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11017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075032" y="121160"/>
            <a:ext cx="1059965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WMS-</a:t>
            </a:r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сервис </a:t>
            </a:r>
            <a:r>
              <a:rPr lang="en-US" sz="3200" b="1" dirty="0" err="1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BaseMap</a:t>
            </a:r>
            <a:r>
              <a:rPr lang="en-US" sz="3200" b="1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и 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шейпы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в </a:t>
            </a:r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ГИС</a:t>
            </a:r>
            <a:r>
              <a:rPr lang="en-US" sz="3200" b="1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(</a:t>
            </a:r>
            <a:r>
              <a:rPr lang="en-US" sz="3200" b="1" dirty="0" err="1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ArcMap</a:t>
            </a:r>
            <a:r>
              <a:rPr lang="en-US" sz="3200" b="1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)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7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8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818" y="1013552"/>
            <a:ext cx="10058400" cy="5726287"/>
          </a:xfrm>
          <a:prstGeom prst="rect">
            <a:avLst/>
          </a:prstGeom>
        </p:spPr>
      </p:pic>
      <p:sp>
        <p:nvSpPr>
          <p:cNvPr id="145" name="TextBox 144"/>
          <p:cNvSpPr txBox="1"/>
          <p:nvPr/>
        </p:nvSpPr>
        <p:spPr>
          <a:xfrm>
            <a:off x="1146522" y="4895294"/>
            <a:ext cx="485832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dirty="0" smtClean="0"/>
              <a:t>Согласованность</a:t>
            </a:r>
            <a:r>
              <a:rPr lang="en-US" sz="2400" dirty="0" smtClean="0"/>
              <a:t> </a:t>
            </a:r>
            <a:r>
              <a:rPr lang="ru-RU" sz="2400" dirty="0" smtClean="0"/>
              <a:t>пространственных данных в ГИС-проекте</a:t>
            </a:r>
            <a:r>
              <a:rPr lang="en-US" sz="2400" dirty="0" smtClean="0"/>
              <a:t> </a:t>
            </a:r>
            <a:r>
              <a:rPr lang="ru-RU" sz="2400" dirty="0" smtClean="0"/>
              <a:t>из разных источников, форматов, сервисов, систем координат….</a:t>
            </a:r>
            <a:endParaRPr lang="ru-RU" sz="2400" dirty="0"/>
          </a:p>
        </p:txBody>
      </p:sp>
    </p:spTree>
    <p:extLst>
      <p:ext uri="{BB962C8B-B14F-4D97-AF65-F5344CB8AC3E}">
        <p14:creationId xmlns:p14="http://schemas.microsoft.com/office/powerpoint/2010/main" val="1163094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064016" y="121160"/>
            <a:ext cx="1101569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WMS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BaseMap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,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3200" b="1" dirty="0" err="1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шейпы</a:t>
            </a:r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и 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WFS-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сервисы в </a:t>
            </a:r>
            <a:r>
              <a:rPr lang="en-US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ArcMap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4925" y="1013551"/>
            <a:ext cx="10058400" cy="57262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3145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089816" y="97509"/>
            <a:ext cx="1002715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Использование ЕЭКО и ее компонент в отрасли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6" name="Прямоугольник 105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214190" y="942459"/>
            <a:ext cx="11908778" cy="3540521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pPr marL="342900" indent="-342900">
              <a:buFont typeface="Arial" pitchFamily="34" charset="0"/>
              <a:buChar char="•"/>
            </a:pPr>
            <a:r>
              <a:rPr lang="ru-RU" sz="2800" dirty="0" smtClean="0">
                <a:latin typeface="Arial" pitchFamily="34" charset="0"/>
                <a:cs typeface="Arial" pitchFamily="34" charset="0"/>
              </a:rPr>
              <a:t>ЕЭКО:   Картографический сервис 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(WMS) 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с </a:t>
            </a:r>
            <a:r>
              <a:rPr lang="ru-RU" sz="2800" dirty="0" err="1">
                <a:latin typeface="Arial" pitchFamily="34" charset="0"/>
                <a:cs typeface="Arial" pitchFamily="34" charset="0"/>
              </a:rPr>
              <a:t>мультимасштабной</a:t>
            </a:r>
            <a:r>
              <a:rPr lang="ru-RU" sz="2800" dirty="0">
                <a:latin typeface="Arial" pitchFamily="34" charset="0"/>
                <a:cs typeface="Arial" pitchFamily="34" charset="0"/>
              </a:rPr>
              <a:t> Базовой </a:t>
            </a:r>
            <a:r>
              <a:rPr lang="ru-RU" sz="2800" dirty="0" smtClean="0">
                <a:latin typeface="Arial" pitchFamily="34" charset="0"/>
                <a:cs typeface="Arial" pitchFamily="34" charset="0"/>
              </a:rPr>
              <a:t>картой  </a:t>
            </a:r>
            <a:r>
              <a:rPr lang="ru-RU" sz="2800" u="sng" dirty="0">
                <a:hlinkClick r:id="rId2"/>
              </a:rPr>
              <a:t>http://</a:t>
            </a:r>
            <a:r>
              <a:rPr lang="ru-RU" sz="2800" u="sng" dirty="0" smtClean="0">
                <a:hlinkClick r:id="rId2"/>
              </a:rPr>
              <a:t>pkk5.rosreestr.ru/arcgis/</a:t>
            </a:r>
            <a:r>
              <a:rPr lang="en-US" sz="2800" u="sng" dirty="0" smtClean="0">
                <a:hlinkClick r:id="rId2"/>
              </a:rPr>
              <a:t>services</a:t>
            </a:r>
            <a:r>
              <a:rPr lang="en-US" sz="2800" u="sng" dirty="0" smtClean="0"/>
              <a:t> </a:t>
            </a:r>
            <a:endParaRPr lang="ru-RU" sz="2800" dirty="0" smtClean="0">
              <a:latin typeface="Arial" pitchFamily="34" charset="0"/>
              <a:cs typeface="Arial" pitchFamily="34" charset="0"/>
            </a:endParaRPr>
          </a:p>
          <a:p>
            <a:pPr marL="800100" lvl="1" indent="-342900">
              <a:buFont typeface="Courier New" pitchFamily="49" charset="0"/>
              <a:buChar char="o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В ГИС-проектах на рабочих местах - уже несколько лет.</a:t>
            </a:r>
          </a:p>
          <a:p>
            <a:pPr marL="800100" lvl="1" indent="-342900">
              <a:buFont typeface="Courier New" pitchFamily="49" charset="0"/>
              <a:buChar char="o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В отраслевых ГИС, в </a:t>
            </a:r>
            <a:r>
              <a:rPr lang="en-US" sz="2400" dirty="0" smtClean="0">
                <a:latin typeface="Arial" pitchFamily="34" charset="0"/>
                <a:cs typeface="Arial" pitchFamily="34" charset="0"/>
              </a:rPr>
              <a:t>Web-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приложениях – наши дни. </a:t>
            </a:r>
          </a:p>
          <a:p>
            <a:pPr lvl="1"/>
            <a:endParaRPr lang="ru-RU" sz="2000" dirty="0">
              <a:latin typeface="Arial" pitchFamily="34" charset="0"/>
              <a:cs typeface="Arial" pitchFamily="34" charset="0"/>
            </a:endParaRPr>
          </a:p>
          <a:p>
            <a:pPr marL="457200" indent="-457200">
              <a:buFont typeface="Arial" pitchFamily="34" charset="0"/>
              <a:buChar char="•"/>
            </a:pPr>
            <a:r>
              <a:rPr lang="ru-RU" sz="2800" dirty="0" smtClean="0">
                <a:latin typeface="Arial" pitchFamily="34" charset="0"/>
                <a:cs typeface="Arial" pitchFamily="34" charset="0"/>
              </a:rPr>
              <a:t>Исходные материалы (компоненты) ЕЭКО:</a:t>
            </a:r>
          </a:p>
          <a:p>
            <a:pPr marL="914400" lvl="1" indent="-457200">
              <a:buFont typeface="Courier New" pitchFamily="49" charset="0"/>
              <a:buChar char="o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1:100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000: ЦТК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с 2015 г.</a:t>
            </a:r>
            <a:endParaRPr lang="ru-RU" sz="2400" dirty="0">
              <a:latin typeface="Arial" pitchFamily="34" charset="0"/>
              <a:cs typeface="Arial" pitchFamily="34" charset="0"/>
            </a:endParaRPr>
          </a:p>
          <a:p>
            <a:pPr marL="914400" lvl="1" indent="-457200">
              <a:buFont typeface="Courier New" pitchFamily="49" charset="0"/>
              <a:buChar char="o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1:50 000: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ЦТК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ОП, </a:t>
            </a:r>
            <a:r>
              <a:rPr lang="ru-RU" sz="2400" b="1" i="1" dirty="0" smtClean="0">
                <a:latin typeface="Arial" pitchFamily="34" charset="0"/>
                <a:cs typeface="Arial" pitchFamily="34" charset="0"/>
              </a:rPr>
              <a:t>конвертированные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из </a:t>
            </a:r>
            <a:r>
              <a:rPr lang="en-US" sz="2400" dirty="0" smtClean="0">
                <a:latin typeface="Arial" pitchFamily="34" charset="0"/>
                <a:cs typeface="Arial" pitchFamily="34" charset="0"/>
              </a:rPr>
              <a:t>SXF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 в отраслевые классификаторы, полистно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или собранные по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регионам, с 2018г.</a:t>
            </a: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98720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064016" y="121160"/>
            <a:ext cx="1101569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WMS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BaseMap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,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3200" b="1" dirty="0" err="1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шейпы</a:t>
            </a:r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и 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WFS-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сервисы в </a:t>
            </a:r>
            <a:r>
              <a:rPr lang="en-US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ArcMap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3" name="Рисунок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0859" y="1013552"/>
            <a:ext cx="10058400" cy="5726287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879" y="2834589"/>
            <a:ext cx="5229225" cy="3905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9070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1064016" y="121160"/>
            <a:ext cx="1101569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Недостатки 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WMS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-сервиса ЕЭКО – только «подложка»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5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745" y="1013552"/>
            <a:ext cx="10330671" cy="57344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312534" y="2957466"/>
            <a:ext cx="254857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 smtClean="0"/>
              <a:t>Достоинства</a:t>
            </a:r>
          </a:p>
          <a:p>
            <a:r>
              <a:rPr lang="en-US" dirty="0" smtClean="0"/>
              <a:t>WFS-</a:t>
            </a:r>
            <a:r>
              <a:rPr lang="ru-RU" dirty="0" smtClean="0"/>
              <a:t>сервиса:</a:t>
            </a:r>
            <a:endParaRPr lang="ru-RU" dirty="0"/>
          </a:p>
          <a:p>
            <a:r>
              <a:rPr lang="ru-RU" dirty="0" smtClean="0"/>
              <a:t>Контуры и атрибуты объектов слоя</a:t>
            </a:r>
          </a:p>
        </p:txBody>
      </p:sp>
      <p:cxnSp>
        <p:nvCxnSpPr>
          <p:cNvPr id="8" name="Прямая со стрелкой 7"/>
          <p:cNvCxnSpPr/>
          <p:nvPr/>
        </p:nvCxnSpPr>
        <p:spPr>
          <a:xfrm flipV="1">
            <a:off x="2577199" y="3078866"/>
            <a:ext cx="1653091" cy="67000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Прямая со стрелкой 10"/>
          <p:cNvCxnSpPr/>
          <p:nvPr/>
        </p:nvCxnSpPr>
        <p:spPr>
          <a:xfrm>
            <a:off x="2563393" y="3880796"/>
            <a:ext cx="1088869" cy="598607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04221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Прямоугольник 1"/>
          <p:cNvSpPr/>
          <p:nvPr/>
        </p:nvSpPr>
        <p:spPr>
          <a:xfrm>
            <a:off x="0" y="-1415"/>
            <a:ext cx="9476169" cy="6859415"/>
          </a:xfrm>
          <a:custGeom>
            <a:avLst/>
            <a:gdLst>
              <a:gd name="connsiteX0" fmla="*/ 0 w 3978665"/>
              <a:gd name="connsiteY0" fmla="*/ 0 h 6858000"/>
              <a:gd name="connsiteX1" fmla="*/ 3978665 w 3978665"/>
              <a:gd name="connsiteY1" fmla="*/ 0 h 6858000"/>
              <a:gd name="connsiteX2" fmla="*/ 3978665 w 3978665"/>
              <a:gd name="connsiteY2" fmla="*/ 6858000 h 6858000"/>
              <a:gd name="connsiteX3" fmla="*/ 0 w 3978665"/>
              <a:gd name="connsiteY3" fmla="*/ 6858000 h 6858000"/>
              <a:gd name="connsiteX4" fmla="*/ 0 w 3978665"/>
              <a:gd name="connsiteY4" fmla="*/ 0 h 6858000"/>
              <a:gd name="connsiteX0" fmla="*/ 0 w 8181014"/>
              <a:gd name="connsiteY0" fmla="*/ 9728 h 6867728"/>
              <a:gd name="connsiteX1" fmla="*/ 8181014 w 8181014"/>
              <a:gd name="connsiteY1" fmla="*/ 0 h 6867728"/>
              <a:gd name="connsiteX2" fmla="*/ 3978665 w 8181014"/>
              <a:gd name="connsiteY2" fmla="*/ 6867728 h 6867728"/>
              <a:gd name="connsiteX3" fmla="*/ 0 w 8181014"/>
              <a:gd name="connsiteY3" fmla="*/ 6867728 h 6867728"/>
              <a:gd name="connsiteX4" fmla="*/ 0 w 8181014"/>
              <a:gd name="connsiteY4" fmla="*/ 9728 h 6867728"/>
              <a:gd name="connsiteX0" fmla="*/ 0 w 10365959"/>
              <a:gd name="connsiteY0" fmla="*/ 1415 h 6859415"/>
              <a:gd name="connsiteX1" fmla="*/ 10365959 w 10365959"/>
              <a:gd name="connsiteY1" fmla="*/ 0 h 6859415"/>
              <a:gd name="connsiteX2" fmla="*/ 3978665 w 10365959"/>
              <a:gd name="connsiteY2" fmla="*/ 6859415 h 6859415"/>
              <a:gd name="connsiteX3" fmla="*/ 0 w 10365959"/>
              <a:gd name="connsiteY3" fmla="*/ 6859415 h 6859415"/>
              <a:gd name="connsiteX4" fmla="*/ 0 w 10365959"/>
              <a:gd name="connsiteY4" fmla="*/ 1415 h 6859415"/>
              <a:gd name="connsiteX0" fmla="*/ 0 w 10365959"/>
              <a:gd name="connsiteY0" fmla="*/ 1415 h 6859415"/>
              <a:gd name="connsiteX1" fmla="*/ 10365959 w 10365959"/>
              <a:gd name="connsiteY1" fmla="*/ 0 h 6859415"/>
              <a:gd name="connsiteX2" fmla="*/ 2932939 w 10365959"/>
              <a:gd name="connsiteY2" fmla="*/ 6859415 h 6859415"/>
              <a:gd name="connsiteX3" fmla="*/ 0 w 10365959"/>
              <a:gd name="connsiteY3" fmla="*/ 6859415 h 6859415"/>
              <a:gd name="connsiteX4" fmla="*/ 0 w 10365959"/>
              <a:gd name="connsiteY4" fmla="*/ 1415 h 6859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65959" h="6859415">
                <a:moveTo>
                  <a:pt x="0" y="1415"/>
                </a:moveTo>
                <a:lnTo>
                  <a:pt x="10365959" y="0"/>
                </a:lnTo>
                <a:lnTo>
                  <a:pt x="2932939" y="6859415"/>
                </a:lnTo>
                <a:lnTo>
                  <a:pt x="0" y="6859415"/>
                </a:lnTo>
                <a:lnTo>
                  <a:pt x="0" y="1415"/>
                </a:lnTo>
                <a:close/>
              </a:path>
            </a:pathLst>
          </a:custGeom>
          <a:blipFill dpi="0" rotWithShape="1">
            <a:blip r:embed="rId3">
              <a:alphaModFix amt="36000"/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25000"/>
                      </a14:imgEffect>
                      <a14:imgEffect>
                        <a14:brightnessContrast bright="40000" contrast="-40000"/>
                      </a14:imgEffect>
                    </a14:imgLayer>
                  </a14:imgProps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4" name="Группа 3"/>
          <p:cNvGrpSpPr/>
          <p:nvPr/>
        </p:nvGrpSpPr>
        <p:grpSpPr>
          <a:xfrm>
            <a:off x="2500762" y="1"/>
            <a:ext cx="9691238" cy="888205"/>
            <a:chOff x="2500762" y="1"/>
            <a:chExt cx="9691238" cy="888205"/>
          </a:xfrm>
        </p:grpSpPr>
        <p:sp>
          <p:nvSpPr>
            <p:cNvPr id="135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5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6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7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8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9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0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1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2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3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4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5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0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1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2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4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5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8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3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4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6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7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8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9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0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1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2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3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4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5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6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7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8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9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0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1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2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3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9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32" name="Подзаголовок 631"/>
          <p:cNvSpPr txBox="1">
            <a:spLocks/>
          </p:cNvSpPr>
          <p:nvPr/>
        </p:nvSpPr>
        <p:spPr>
          <a:xfrm>
            <a:off x="11043069" y="94765"/>
            <a:ext cx="992897" cy="589113"/>
          </a:xfrm>
          <a:prstGeom prst="rect">
            <a:avLst/>
          </a:prstGeom>
          <a:noFill/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spcBef>
                <a:spcPts val="500"/>
              </a:spcBef>
            </a:pPr>
            <a:r>
              <a:rPr lang="ru-RU" sz="3600" b="1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ru-RU" sz="3600" b="1" dirty="0">
              <a:solidFill>
                <a:schemeClr val="tx2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2721811" y="121160"/>
            <a:ext cx="8764001" cy="646331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r>
              <a:rPr lang="ru-RU" b="1" dirty="0" smtClean="0">
                <a:ln w="0"/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ea typeface="Myriad Pro" charset="0"/>
                <a:cs typeface="Arial" panose="020B0604020202020204" pitchFamily="34" charset="0"/>
              </a:rPr>
              <a:t>ЗАГОЛОВОК</a:t>
            </a:r>
            <a:br>
              <a:rPr lang="ru-RU" b="1" dirty="0" smtClean="0">
                <a:ln w="0"/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ea typeface="Myriad Pro" charset="0"/>
                <a:cs typeface="Arial" panose="020B0604020202020204" pitchFamily="34" charset="0"/>
              </a:rPr>
            </a:br>
            <a:r>
              <a:rPr lang="ru-RU" b="1" dirty="0" smtClean="0">
                <a:ln w="0"/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ea typeface="Myriad Pro" charset="0"/>
                <a:cs typeface="Arial" panose="020B0604020202020204" pitchFamily="34" charset="0"/>
              </a:rPr>
              <a:t>СЛАЙДА</a:t>
            </a:r>
            <a:endParaRPr lang="ru-RU" b="1" dirty="0">
              <a:ln w="0"/>
              <a:solidFill>
                <a:schemeClr val="tx2">
                  <a:lumMod val="75000"/>
                </a:schemeClr>
              </a:solidFill>
              <a:latin typeface="Arial" panose="020B0604020202020204" pitchFamily="34" charset="0"/>
              <a:ea typeface="Myriad Pro" charset="0"/>
              <a:cs typeface="Arial" panose="020B0604020202020204" pitchFamily="34" charset="0"/>
            </a:endParaRPr>
          </a:p>
        </p:txBody>
      </p:sp>
      <p:sp>
        <p:nvSpPr>
          <p:cNvPr id="232" name="Freeform 5"/>
          <p:cNvSpPr>
            <a:spLocks/>
          </p:cNvSpPr>
          <p:nvPr/>
        </p:nvSpPr>
        <p:spPr bwMode="auto">
          <a:xfrm>
            <a:off x="449996" y="404467"/>
            <a:ext cx="312769" cy="255352"/>
          </a:xfrm>
          <a:custGeom>
            <a:avLst/>
            <a:gdLst>
              <a:gd name="T0" fmla="*/ 173 w 248"/>
              <a:gd name="T1" fmla="*/ 0 h 204"/>
              <a:gd name="T2" fmla="*/ 155 w 248"/>
              <a:gd name="T3" fmla="*/ 15 h 204"/>
              <a:gd name="T4" fmla="*/ 183 w 248"/>
              <a:gd name="T5" fmla="*/ 48 h 204"/>
              <a:gd name="T6" fmla="*/ 124 w 248"/>
              <a:gd name="T7" fmla="*/ 98 h 204"/>
              <a:gd name="T8" fmla="*/ 64 w 248"/>
              <a:gd name="T9" fmla="*/ 48 h 204"/>
              <a:gd name="T10" fmla="*/ 92 w 248"/>
              <a:gd name="T11" fmla="*/ 15 h 204"/>
              <a:gd name="T12" fmla="*/ 74 w 248"/>
              <a:gd name="T13" fmla="*/ 0 h 204"/>
              <a:gd name="T14" fmla="*/ 29 w 248"/>
              <a:gd name="T15" fmla="*/ 47 h 204"/>
              <a:gd name="T16" fmla="*/ 0 w 248"/>
              <a:gd name="T17" fmla="*/ 112 h 204"/>
              <a:gd name="T18" fmla="*/ 6 w 248"/>
              <a:gd name="T19" fmla="*/ 117 h 204"/>
              <a:gd name="T20" fmla="*/ 49 w 248"/>
              <a:gd name="T21" fmla="*/ 66 h 204"/>
              <a:gd name="T22" fmla="*/ 106 w 248"/>
              <a:gd name="T23" fmla="*/ 113 h 204"/>
              <a:gd name="T24" fmla="*/ 18 w 248"/>
              <a:gd name="T25" fmla="*/ 187 h 204"/>
              <a:gd name="T26" fmla="*/ 33 w 248"/>
              <a:gd name="T27" fmla="*/ 204 h 204"/>
              <a:gd name="T28" fmla="*/ 124 w 248"/>
              <a:gd name="T29" fmla="*/ 128 h 204"/>
              <a:gd name="T30" fmla="*/ 215 w 248"/>
              <a:gd name="T31" fmla="*/ 204 h 204"/>
              <a:gd name="T32" fmla="*/ 230 w 248"/>
              <a:gd name="T33" fmla="*/ 187 h 204"/>
              <a:gd name="T34" fmla="*/ 142 w 248"/>
              <a:gd name="T35" fmla="*/ 113 h 204"/>
              <a:gd name="T36" fmla="*/ 198 w 248"/>
              <a:gd name="T37" fmla="*/ 66 h 204"/>
              <a:gd name="T38" fmla="*/ 241 w 248"/>
              <a:gd name="T39" fmla="*/ 117 h 204"/>
              <a:gd name="T40" fmla="*/ 248 w 248"/>
              <a:gd name="T41" fmla="*/ 112 h 204"/>
              <a:gd name="T42" fmla="*/ 218 w 248"/>
              <a:gd name="T43" fmla="*/ 47 h 204"/>
              <a:gd name="T44" fmla="*/ 173 w 248"/>
              <a:gd name="T45" fmla="*/ 0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48" h="204">
                <a:moveTo>
                  <a:pt x="173" y="0"/>
                </a:moveTo>
                <a:cubicBezTo>
                  <a:pt x="155" y="15"/>
                  <a:pt x="155" y="15"/>
                  <a:pt x="155" y="15"/>
                </a:cubicBezTo>
                <a:cubicBezTo>
                  <a:pt x="183" y="48"/>
                  <a:pt x="183" y="48"/>
                  <a:pt x="183" y="48"/>
                </a:cubicBezTo>
                <a:cubicBezTo>
                  <a:pt x="124" y="98"/>
                  <a:pt x="124" y="98"/>
                  <a:pt x="124" y="98"/>
                </a:cubicBezTo>
                <a:cubicBezTo>
                  <a:pt x="64" y="48"/>
                  <a:pt x="64" y="48"/>
                  <a:pt x="64" y="48"/>
                </a:cubicBezTo>
                <a:cubicBezTo>
                  <a:pt x="92" y="15"/>
                  <a:pt x="92" y="15"/>
                  <a:pt x="92" y="15"/>
                </a:cubicBezTo>
                <a:cubicBezTo>
                  <a:pt x="74" y="0"/>
                  <a:pt x="74" y="0"/>
                  <a:pt x="74" y="0"/>
                </a:cubicBezTo>
                <a:cubicBezTo>
                  <a:pt x="74" y="0"/>
                  <a:pt x="50" y="18"/>
                  <a:pt x="29" y="47"/>
                </a:cubicBezTo>
                <a:cubicBezTo>
                  <a:pt x="8" y="75"/>
                  <a:pt x="0" y="112"/>
                  <a:pt x="0" y="112"/>
                </a:cubicBezTo>
                <a:cubicBezTo>
                  <a:pt x="6" y="117"/>
                  <a:pt x="6" y="117"/>
                  <a:pt x="6" y="117"/>
                </a:cubicBezTo>
                <a:cubicBezTo>
                  <a:pt x="49" y="66"/>
                  <a:pt x="49" y="66"/>
                  <a:pt x="49" y="66"/>
                </a:cubicBezTo>
                <a:cubicBezTo>
                  <a:pt x="106" y="113"/>
                  <a:pt x="106" y="113"/>
                  <a:pt x="106" y="113"/>
                </a:cubicBezTo>
                <a:cubicBezTo>
                  <a:pt x="18" y="187"/>
                  <a:pt x="18" y="187"/>
                  <a:pt x="18" y="187"/>
                </a:cubicBezTo>
                <a:cubicBezTo>
                  <a:pt x="33" y="204"/>
                  <a:pt x="33" y="204"/>
                  <a:pt x="33" y="204"/>
                </a:cubicBezTo>
                <a:cubicBezTo>
                  <a:pt x="124" y="128"/>
                  <a:pt x="124" y="128"/>
                  <a:pt x="124" y="128"/>
                </a:cubicBezTo>
                <a:cubicBezTo>
                  <a:pt x="215" y="204"/>
                  <a:pt x="215" y="204"/>
                  <a:pt x="215" y="204"/>
                </a:cubicBezTo>
                <a:cubicBezTo>
                  <a:pt x="230" y="187"/>
                  <a:pt x="230" y="187"/>
                  <a:pt x="230" y="187"/>
                </a:cubicBezTo>
                <a:cubicBezTo>
                  <a:pt x="142" y="113"/>
                  <a:pt x="142" y="113"/>
                  <a:pt x="142" y="113"/>
                </a:cubicBezTo>
                <a:cubicBezTo>
                  <a:pt x="198" y="66"/>
                  <a:pt x="198" y="66"/>
                  <a:pt x="198" y="66"/>
                </a:cubicBezTo>
                <a:cubicBezTo>
                  <a:pt x="241" y="117"/>
                  <a:pt x="241" y="117"/>
                  <a:pt x="241" y="117"/>
                </a:cubicBezTo>
                <a:cubicBezTo>
                  <a:pt x="248" y="112"/>
                  <a:pt x="248" y="112"/>
                  <a:pt x="248" y="112"/>
                </a:cubicBezTo>
                <a:cubicBezTo>
                  <a:pt x="248" y="112"/>
                  <a:pt x="239" y="75"/>
                  <a:pt x="218" y="47"/>
                </a:cubicBezTo>
                <a:cubicBezTo>
                  <a:pt x="198" y="18"/>
                  <a:pt x="173" y="0"/>
                  <a:pt x="173" y="0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33" name="Freeform 6"/>
          <p:cNvSpPr>
            <a:spLocks noEditPoints="1"/>
          </p:cNvSpPr>
          <p:nvPr/>
        </p:nvSpPr>
        <p:spPr bwMode="auto">
          <a:xfrm>
            <a:off x="344228" y="289634"/>
            <a:ext cx="522793" cy="521281"/>
          </a:xfrm>
          <a:custGeom>
            <a:avLst/>
            <a:gdLst>
              <a:gd name="T0" fmla="*/ 236 w 415"/>
              <a:gd name="T1" fmla="*/ 26 h 415"/>
              <a:gd name="T2" fmla="*/ 208 w 415"/>
              <a:gd name="T3" fmla="*/ 49 h 415"/>
              <a:gd name="T4" fmla="*/ 179 w 415"/>
              <a:gd name="T5" fmla="*/ 26 h 415"/>
              <a:gd name="T6" fmla="*/ 106 w 415"/>
              <a:gd name="T7" fmla="*/ 0 h 415"/>
              <a:gd name="T8" fmla="*/ 0 w 415"/>
              <a:gd name="T9" fmla="*/ 0 h 415"/>
              <a:gd name="T10" fmla="*/ 0 w 415"/>
              <a:gd name="T11" fmla="*/ 352 h 415"/>
              <a:gd name="T12" fmla="*/ 89 w 415"/>
              <a:gd name="T13" fmla="*/ 352 h 415"/>
              <a:gd name="T14" fmla="*/ 162 w 415"/>
              <a:gd name="T15" fmla="*/ 378 h 415"/>
              <a:gd name="T16" fmla="*/ 208 w 415"/>
              <a:gd name="T17" fmla="*/ 415 h 415"/>
              <a:gd name="T18" fmla="*/ 254 w 415"/>
              <a:gd name="T19" fmla="*/ 378 h 415"/>
              <a:gd name="T20" fmla="*/ 327 w 415"/>
              <a:gd name="T21" fmla="*/ 352 h 415"/>
              <a:gd name="T22" fmla="*/ 415 w 415"/>
              <a:gd name="T23" fmla="*/ 352 h 415"/>
              <a:gd name="T24" fmla="*/ 415 w 415"/>
              <a:gd name="T25" fmla="*/ 0 h 415"/>
              <a:gd name="T26" fmla="*/ 309 w 415"/>
              <a:gd name="T27" fmla="*/ 0 h 415"/>
              <a:gd name="T28" fmla="*/ 236 w 415"/>
              <a:gd name="T29" fmla="*/ 26 h 415"/>
              <a:gd name="T30" fmla="*/ 392 w 415"/>
              <a:gd name="T31" fmla="*/ 329 h 415"/>
              <a:gd name="T32" fmla="*/ 327 w 415"/>
              <a:gd name="T33" fmla="*/ 329 h 415"/>
              <a:gd name="T34" fmla="*/ 239 w 415"/>
              <a:gd name="T35" fmla="*/ 360 h 415"/>
              <a:gd name="T36" fmla="*/ 208 w 415"/>
              <a:gd name="T37" fmla="*/ 385 h 415"/>
              <a:gd name="T38" fmla="*/ 176 w 415"/>
              <a:gd name="T39" fmla="*/ 360 h 415"/>
              <a:gd name="T40" fmla="*/ 89 w 415"/>
              <a:gd name="T41" fmla="*/ 329 h 415"/>
              <a:gd name="T42" fmla="*/ 23 w 415"/>
              <a:gd name="T43" fmla="*/ 329 h 415"/>
              <a:gd name="T44" fmla="*/ 23 w 415"/>
              <a:gd name="T45" fmla="*/ 23 h 415"/>
              <a:gd name="T46" fmla="*/ 106 w 415"/>
              <a:gd name="T47" fmla="*/ 23 h 415"/>
              <a:gd name="T48" fmla="*/ 164 w 415"/>
              <a:gd name="T49" fmla="*/ 44 h 415"/>
              <a:gd name="T50" fmla="*/ 193 w 415"/>
              <a:gd name="T51" fmla="*/ 67 h 415"/>
              <a:gd name="T52" fmla="*/ 208 w 415"/>
              <a:gd name="T53" fmla="*/ 79 h 415"/>
              <a:gd name="T54" fmla="*/ 222 w 415"/>
              <a:gd name="T55" fmla="*/ 67 h 415"/>
              <a:gd name="T56" fmla="*/ 251 w 415"/>
              <a:gd name="T57" fmla="*/ 44 h 415"/>
              <a:gd name="T58" fmla="*/ 309 w 415"/>
              <a:gd name="T59" fmla="*/ 23 h 415"/>
              <a:gd name="T60" fmla="*/ 392 w 415"/>
              <a:gd name="T61" fmla="*/ 23 h 415"/>
              <a:gd name="T62" fmla="*/ 392 w 415"/>
              <a:gd name="T63" fmla="*/ 329 h 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15" h="415">
                <a:moveTo>
                  <a:pt x="236" y="26"/>
                </a:moveTo>
                <a:cubicBezTo>
                  <a:pt x="208" y="49"/>
                  <a:pt x="208" y="49"/>
                  <a:pt x="208" y="49"/>
                </a:cubicBezTo>
                <a:cubicBezTo>
                  <a:pt x="179" y="26"/>
                  <a:pt x="179" y="26"/>
                  <a:pt x="179" y="26"/>
                </a:cubicBezTo>
                <a:cubicBezTo>
                  <a:pt x="158" y="9"/>
                  <a:pt x="133" y="0"/>
                  <a:pt x="10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2"/>
                  <a:pt x="0" y="352"/>
                  <a:pt x="0" y="352"/>
                </a:cubicBezTo>
                <a:cubicBezTo>
                  <a:pt x="89" y="352"/>
                  <a:pt x="89" y="352"/>
                  <a:pt x="89" y="352"/>
                </a:cubicBezTo>
                <a:cubicBezTo>
                  <a:pt x="115" y="352"/>
                  <a:pt x="141" y="361"/>
                  <a:pt x="162" y="378"/>
                </a:cubicBezTo>
                <a:cubicBezTo>
                  <a:pt x="208" y="415"/>
                  <a:pt x="208" y="415"/>
                  <a:pt x="208" y="415"/>
                </a:cubicBezTo>
                <a:cubicBezTo>
                  <a:pt x="254" y="378"/>
                  <a:pt x="254" y="378"/>
                  <a:pt x="254" y="378"/>
                </a:cubicBezTo>
                <a:cubicBezTo>
                  <a:pt x="274" y="361"/>
                  <a:pt x="300" y="352"/>
                  <a:pt x="327" y="352"/>
                </a:cubicBezTo>
                <a:cubicBezTo>
                  <a:pt x="415" y="352"/>
                  <a:pt x="415" y="352"/>
                  <a:pt x="415" y="352"/>
                </a:cubicBezTo>
                <a:cubicBezTo>
                  <a:pt x="415" y="0"/>
                  <a:pt x="415" y="0"/>
                  <a:pt x="415" y="0"/>
                </a:cubicBezTo>
                <a:cubicBezTo>
                  <a:pt x="309" y="0"/>
                  <a:pt x="309" y="0"/>
                  <a:pt x="309" y="0"/>
                </a:cubicBezTo>
                <a:cubicBezTo>
                  <a:pt x="283" y="0"/>
                  <a:pt x="257" y="9"/>
                  <a:pt x="236" y="26"/>
                </a:cubicBezTo>
                <a:close/>
                <a:moveTo>
                  <a:pt x="392" y="329"/>
                </a:moveTo>
                <a:cubicBezTo>
                  <a:pt x="327" y="329"/>
                  <a:pt x="327" y="329"/>
                  <a:pt x="327" y="329"/>
                </a:cubicBezTo>
                <a:cubicBezTo>
                  <a:pt x="295" y="329"/>
                  <a:pt x="264" y="340"/>
                  <a:pt x="239" y="360"/>
                </a:cubicBezTo>
                <a:cubicBezTo>
                  <a:pt x="208" y="385"/>
                  <a:pt x="208" y="385"/>
                  <a:pt x="208" y="385"/>
                </a:cubicBezTo>
                <a:cubicBezTo>
                  <a:pt x="176" y="360"/>
                  <a:pt x="176" y="360"/>
                  <a:pt x="176" y="360"/>
                </a:cubicBezTo>
                <a:cubicBezTo>
                  <a:pt x="152" y="340"/>
                  <a:pt x="120" y="329"/>
                  <a:pt x="89" y="329"/>
                </a:cubicBezTo>
                <a:cubicBezTo>
                  <a:pt x="23" y="329"/>
                  <a:pt x="23" y="329"/>
                  <a:pt x="23" y="329"/>
                </a:cubicBezTo>
                <a:cubicBezTo>
                  <a:pt x="23" y="23"/>
                  <a:pt x="23" y="23"/>
                  <a:pt x="23" y="23"/>
                </a:cubicBezTo>
                <a:cubicBezTo>
                  <a:pt x="106" y="23"/>
                  <a:pt x="106" y="23"/>
                  <a:pt x="106" y="23"/>
                </a:cubicBezTo>
                <a:cubicBezTo>
                  <a:pt x="127" y="23"/>
                  <a:pt x="148" y="30"/>
                  <a:pt x="164" y="44"/>
                </a:cubicBezTo>
                <a:cubicBezTo>
                  <a:pt x="193" y="67"/>
                  <a:pt x="193" y="67"/>
                  <a:pt x="193" y="67"/>
                </a:cubicBezTo>
                <a:cubicBezTo>
                  <a:pt x="208" y="79"/>
                  <a:pt x="208" y="79"/>
                  <a:pt x="208" y="79"/>
                </a:cubicBezTo>
                <a:cubicBezTo>
                  <a:pt x="222" y="67"/>
                  <a:pt x="222" y="67"/>
                  <a:pt x="222" y="67"/>
                </a:cubicBezTo>
                <a:cubicBezTo>
                  <a:pt x="251" y="44"/>
                  <a:pt x="251" y="44"/>
                  <a:pt x="251" y="44"/>
                </a:cubicBezTo>
                <a:cubicBezTo>
                  <a:pt x="267" y="30"/>
                  <a:pt x="288" y="23"/>
                  <a:pt x="309" y="23"/>
                </a:cubicBezTo>
                <a:cubicBezTo>
                  <a:pt x="392" y="23"/>
                  <a:pt x="392" y="23"/>
                  <a:pt x="392" y="23"/>
                </a:cubicBezTo>
                <a:cubicBezTo>
                  <a:pt x="392" y="329"/>
                  <a:pt x="392" y="329"/>
                  <a:pt x="392" y="329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34" name="Freeform 7"/>
          <p:cNvSpPr>
            <a:spLocks noEditPoints="1"/>
          </p:cNvSpPr>
          <p:nvPr/>
        </p:nvSpPr>
        <p:spPr bwMode="auto">
          <a:xfrm>
            <a:off x="344228" y="212576"/>
            <a:ext cx="30219" cy="42307"/>
          </a:xfrm>
          <a:custGeom>
            <a:avLst/>
            <a:gdLst>
              <a:gd name="T0" fmla="*/ 0 w 24"/>
              <a:gd name="T1" fmla="*/ 34 h 34"/>
              <a:gd name="T2" fmla="*/ 0 w 24"/>
              <a:gd name="T3" fmla="*/ 1 h 34"/>
              <a:gd name="T4" fmla="*/ 10 w 24"/>
              <a:gd name="T5" fmla="*/ 0 h 34"/>
              <a:gd name="T6" fmla="*/ 24 w 24"/>
              <a:gd name="T7" fmla="*/ 12 h 34"/>
              <a:gd name="T8" fmla="*/ 12 w 24"/>
              <a:gd name="T9" fmla="*/ 23 h 34"/>
              <a:gd name="T10" fmla="*/ 8 w 24"/>
              <a:gd name="T11" fmla="*/ 23 h 34"/>
              <a:gd name="T12" fmla="*/ 8 w 24"/>
              <a:gd name="T13" fmla="*/ 34 h 34"/>
              <a:gd name="T14" fmla="*/ 0 w 24"/>
              <a:gd name="T15" fmla="*/ 34 h 34"/>
              <a:gd name="T16" fmla="*/ 8 w 24"/>
              <a:gd name="T17" fmla="*/ 8 h 34"/>
              <a:gd name="T18" fmla="*/ 8 w 24"/>
              <a:gd name="T19" fmla="*/ 16 h 34"/>
              <a:gd name="T20" fmla="*/ 11 w 24"/>
              <a:gd name="T21" fmla="*/ 16 h 34"/>
              <a:gd name="T22" fmla="*/ 16 w 24"/>
              <a:gd name="T23" fmla="*/ 12 h 34"/>
              <a:gd name="T24" fmla="*/ 11 w 24"/>
              <a:gd name="T25" fmla="*/ 8 h 34"/>
              <a:gd name="T26" fmla="*/ 8 w 24"/>
              <a:gd name="T27" fmla="*/ 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4" h="34">
                <a:moveTo>
                  <a:pt x="0" y="34"/>
                </a:moveTo>
                <a:cubicBezTo>
                  <a:pt x="0" y="1"/>
                  <a:pt x="0" y="1"/>
                  <a:pt x="0" y="1"/>
                </a:cubicBezTo>
                <a:cubicBezTo>
                  <a:pt x="2" y="1"/>
                  <a:pt x="8" y="0"/>
                  <a:pt x="10" y="0"/>
                </a:cubicBezTo>
                <a:cubicBezTo>
                  <a:pt x="21" y="0"/>
                  <a:pt x="24" y="6"/>
                  <a:pt x="24" y="12"/>
                </a:cubicBezTo>
                <a:cubicBezTo>
                  <a:pt x="24" y="18"/>
                  <a:pt x="19" y="23"/>
                  <a:pt x="12" y="23"/>
                </a:cubicBezTo>
                <a:cubicBezTo>
                  <a:pt x="11" y="23"/>
                  <a:pt x="9" y="23"/>
                  <a:pt x="8" y="23"/>
                </a:cubicBezTo>
                <a:cubicBezTo>
                  <a:pt x="8" y="34"/>
                  <a:pt x="8" y="34"/>
                  <a:pt x="8" y="34"/>
                </a:cubicBezTo>
                <a:cubicBezTo>
                  <a:pt x="0" y="34"/>
                  <a:pt x="0" y="34"/>
                  <a:pt x="0" y="34"/>
                </a:cubicBezTo>
                <a:close/>
                <a:moveTo>
                  <a:pt x="8" y="8"/>
                </a:moveTo>
                <a:cubicBezTo>
                  <a:pt x="8" y="16"/>
                  <a:pt x="8" y="16"/>
                  <a:pt x="8" y="16"/>
                </a:cubicBezTo>
                <a:cubicBezTo>
                  <a:pt x="9" y="16"/>
                  <a:pt x="10" y="16"/>
                  <a:pt x="11" y="16"/>
                </a:cubicBezTo>
                <a:cubicBezTo>
                  <a:pt x="13" y="16"/>
                  <a:pt x="16" y="15"/>
                  <a:pt x="16" y="12"/>
                </a:cubicBezTo>
                <a:cubicBezTo>
                  <a:pt x="16" y="9"/>
                  <a:pt x="14" y="8"/>
                  <a:pt x="11" y="8"/>
                </a:cubicBezTo>
                <a:cubicBezTo>
                  <a:pt x="10" y="8"/>
                  <a:pt x="9" y="8"/>
                  <a:pt x="8" y="8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35" name="Freeform 8"/>
          <p:cNvSpPr>
            <a:spLocks noEditPoints="1"/>
          </p:cNvSpPr>
          <p:nvPr/>
        </p:nvSpPr>
        <p:spPr bwMode="auto">
          <a:xfrm>
            <a:off x="385024" y="212576"/>
            <a:ext cx="45329" cy="43817"/>
          </a:xfrm>
          <a:custGeom>
            <a:avLst/>
            <a:gdLst>
              <a:gd name="T0" fmla="*/ 18 w 36"/>
              <a:gd name="T1" fmla="*/ 0 h 35"/>
              <a:gd name="T2" fmla="*/ 36 w 36"/>
              <a:gd name="T3" fmla="*/ 18 h 35"/>
              <a:gd name="T4" fmla="*/ 18 w 36"/>
              <a:gd name="T5" fmla="*/ 35 h 35"/>
              <a:gd name="T6" fmla="*/ 0 w 36"/>
              <a:gd name="T7" fmla="*/ 18 h 35"/>
              <a:gd name="T8" fmla="*/ 18 w 36"/>
              <a:gd name="T9" fmla="*/ 0 h 35"/>
              <a:gd name="T10" fmla="*/ 18 w 36"/>
              <a:gd name="T11" fmla="*/ 28 h 35"/>
              <a:gd name="T12" fmla="*/ 27 w 36"/>
              <a:gd name="T13" fmla="*/ 18 h 35"/>
              <a:gd name="T14" fmla="*/ 18 w 36"/>
              <a:gd name="T15" fmla="*/ 7 h 35"/>
              <a:gd name="T16" fmla="*/ 8 w 36"/>
              <a:gd name="T17" fmla="*/ 18 h 35"/>
              <a:gd name="T18" fmla="*/ 18 w 36"/>
              <a:gd name="T19" fmla="*/ 28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" h="35">
                <a:moveTo>
                  <a:pt x="18" y="0"/>
                </a:moveTo>
                <a:cubicBezTo>
                  <a:pt x="28" y="0"/>
                  <a:pt x="36" y="7"/>
                  <a:pt x="36" y="18"/>
                </a:cubicBezTo>
                <a:cubicBezTo>
                  <a:pt x="36" y="28"/>
                  <a:pt x="28" y="35"/>
                  <a:pt x="18" y="35"/>
                </a:cubicBezTo>
                <a:cubicBezTo>
                  <a:pt x="7" y="35"/>
                  <a:pt x="0" y="28"/>
                  <a:pt x="0" y="18"/>
                </a:cubicBezTo>
                <a:cubicBezTo>
                  <a:pt x="0" y="8"/>
                  <a:pt x="7" y="0"/>
                  <a:pt x="18" y="0"/>
                </a:cubicBezTo>
                <a:close/>
                <a:moveTo>
                  <a:pt x="18" y="28"/>
                </a:moveTo>
                <a:cubicBezTo>
                  <a:pt x="24" y="28"/>
                  <a:pt x="27" y="23"/>
                  <a:pt x="27" y="18"/>
                </a:cubicBezTo>
                <a:cubicBezTo>
                  <a:pt x="27" y="11"/>
                  <a:pt x="23" y="7"/>
                  <a:pt x="18" y="7"/>
                </a:cubicBezTo>
                <a:cubicBezTo>
                  <a:pt x="12" y="7"/>
                  <a:pt x="8" y="11"/>
                  <a:pt x="8" y="18"/>
                </a:cubicBezTo>
                <a:cubicBezTo>
                  <a:pt x="8" y="23"/>
                  <a:pt x="12" y="28"/>
                  <a:pt x="18" y="28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36" name="Freeform 9"/>
          <p:cNvSpPr>
            <a:spLocks/>
          </p:cNvSpPr>
          <p:nvPr/>
        </p:nvSpPr>
        <p:spPr bwMode="auto">
          <a:xfrm>
            <a:off x="439419" y="212576"/>
            <a:ext cx="36263" cy="43817"/>
          </a:xfrm>
          <a:custGeom>
            <a:avLst/>
            <a:gdLst>
              <a:gd name="T0" fmla="*/ 29 w 29"/>
              <a:gd name="T1" fmla="*/ 31 h 35"/>
              <a:gd name="T2" fmla="*/ 18 w 29"/>
              <a:gd name="T3" fmla="*/ 35 h 35"/>
              <a:gd name="T4" fmla="*/ 0 w 29"/>
              <a:gd name="T5" fmla="*/ 18 h 35"/>
              <a:gd name="T6" fmla="*/ 18 w 29"/>
              <a:gd name="T7" fmla="*/ 0 h 35"/>
              <a:gd name="T8" fmla="*/ 28 w 29"/>
              <a:gd name="T9" fmla="*/ 4 h 35"/>
              <a:gd name="T10" fmla="*/ 25 w 29"/>
              <a:gd name="T11" fmla="*/ 9 h 35"/>
              <a:gd name="T12" fmla="*/ 18 w 29"/>
              <a:gd name="T13" fmla="*/ 7 h 35"/>
              <a:gd name="T14" fmla="*/ 8 w 29"/>
              <a:gd name="T15" fmla="*/ 18 h 35"/>
              <a:gd name="T16" fmla="*/ 19 w 29"/>
              <a:gd name="T17" fmla="*/ 28 h 35"/>
              <a:gd name="T18" fmla="*/ 26 w 29"/>
              <a:gd name="T19" fmla="*/ 25 h 35"/>
              <a:gd name="T20" fmla="*/ 29 w 29"/>
              <a:gd name="T21" fmla="*/ 3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9" h="35">
                <a:moveTo>
                  <a:pt x="29" y="31"/>
                </a:moveTo>
                <a:cubicBezTo>
                  <a:pt x="27" y="33"/>
                  <a:pt x="22" y="35"/>
                  <a:pt x="18" y="35"/>
                </a:cubicBezTo>
                <a:cubicBezTo>
                  <a:pt x="7" y="35"/>
                  <a:pt x="0" y="28"/>
                  <a:pt x="0" y="18"/>
                </a:cubicBezTo>
                <a:cubicBezTo>
                  <a:pt x="0" y="8"/>
                  <a:pt x="6" y="0"/>
                  <a:pt x="18" y="0"/>
                </a:cubicBezTo>
                <a:cubicBezTo>
                  <a:pt x="22" y="0"/>
                  <a:pt x="26" y="2"/>
                  <a:pt x="28" y="4"/>
                </a:cubicBezTo>
                <a:cubicBezTo>
                  <a:pt x="25" y="9"/>
                  <a:pt x="25" y="9"/>
                  <a:pt x="25" y="9"/>
                </a:cubicBezTo>
                <a:cubicBezTo>
                  <a:pt x="23" y="8"/>
                  <a:pt x="21" y="7"/>
                  <a:pt x="18" y="7"/>
                </a:cubicBezTo>
                <a:cubicBezTo>
                  <a:pt x="13" y="7"/>
                  <a:pt x="8" y="11"/>
                  <a:pt x="8" y="18"/>
                </a:cubicBezTo>
                <a:cubicBezTo>
                  <a:pt x="8" y="24"/>
                  <a:pt x="12" y="28"/>
                  <a:pt x="19" y="28"/>
                </a:cubicBezTo>
                <a:cubicBezTo>
                  <a:pt x="21" y="28"/>
                  <a:pt x="24" y="27"/>
                  <a:pt x="26" y="25"/>
                </a:cubicBezTo>
                <a:cubicBezTo>
                  <a:pt x="29" y="31"/>
                  <a:pt x="29" y="31"/>
                  <a:pt x="29" y="3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37" name="Freeform 10"/>
          <p:cNvSpPr>
            <a:spLocks/>
          </p:cNvSpPr>
          <p:nvPr/>
        </p:nvSpPr>
        <p:spPr bwMode="auto">
          <a:xfrm>
            <a:off x="486259" y="214086"/>
            <a:ext cx="24175" cy="40795"/>
          </a:xfrm>
          <a:custGeom>
            <a:avLst/>
            <a:gdLst>
              <a:gd name="T0" fmla="*/ 0 w 16"/>
              <a:gd name="T1" fmla="*/ 0 h 27"/>
              <a:gd name="T2" fmla="*/ 16 w 16"/>
              <a:gd name="T3" fmla="*/ 0 h 27"/>
              <a:gd name="T4" fmla="*/ 16 w 16"/>
              <a:gd name="T5" fmla="*/ 6 h 27"/>
              <a:gd name="T6" fmla="*/ 7 w 16"/>
              <a:gd name="T7" fmla="*/ 6 h 27"/>
              <a:gd name="T8" fmla="*/ 7 w 16"/>
              <a:gd name="T9" fmla="*/ 27 h 27"/>
              <a:gd name="T10" fmla="*/ 0 w 16"/>
              <a:gd name="T11" fmla="*/ 27 h 27"/>
              <a:gd name="T12" fmla="*/ 0 w 16"/>
              <a:gd name="T13" fmla="*/ 0 h 27"/>
              <a:gd name="T14" fmla="*/ 0 w 16"/>
              <a:gd name="T1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27">
                <a:moveTo>
                  <a:pt x="0" y="0"/>
                </a:moveTo>
                <a:lnTo>
                  <a:pt x="16" y="0"/>
                </a:lnTo>
                <a:lnTo>
                  <a:pt x="16" y="6"/>
                </a:lnTo>
                <a:lnTo>
                  <a:pt x="7" y="6"/>
                </a:lnTo>
                <a:lnTo>
                  <a:pt x="7" y="27"/>
                </a:lnTo>
                <a:lnTo>
                  <a:pt x="0" y="27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38" name="Freeform 11"/>
          <p:cNvSpPr>
            <a:spLocks/>
          </p:cNvSpPr>
          <p:nvPr/>
        </p:nvSpPr>
        <p:spPr bwMode="auto">
          <a:xfrm>
            <a:off x="522522" y="214086"/>
            <a:ext cx="25687" cy="40795"/>
          </a:xfrm>
          <a:custGeom>
            <a:avLst/>
            <a:gdLst>
              <a:gd name="T0" fmla="*/ 0 w 17"/>
              <a:gd name="T1" fmla="*/ 0 h 27"/>
              <a:gd name="T2" fmla="*/ 16 w 17"/>
              <a:gd name="T3" fmla="*/ 0 h 27"/>
              <a:gd name="T4" fmla="*/ 16 w 17"/>
              <a:gd name="T5" fmla="*/ 6 h 27"/>
              <a:gd name="T6" fmla="*/ 6 w 17"/>
              <a:gd name="T7" fmla="*/ 6 h 27"/>
              <a:gd name="T8" fmla="*/ 6 w 17"/>
              <a:gd name="T9" fmla="*/ 11 h 27"/>
              <a:gd name="T10" fmla="*/ 16 w 17"/>
              <a:gd name="T11" fmla="*/ 11 h 27"/>
              <a:gd name="T12" fmla="*/ 16 w 17"/>
              <a:gd name="T13" fmla="*/ 16 h 27"/>
              <a:gd name="T14" fmla="*/ 6 w 17"/>
              <a:gd name="T15" fmla="*/ 16 h 27"/>
              <a:gd name="T16" fmla="*/ 6 w 17"/>
              <a:gd name="T17" fmla="*/ 21 h 27"/>
              <a:gd name="T18" fmla="*/ 17 w 17"/>
              <a:gd name="T19" fmla="*/ 21 h 27"/>
              <a:gd name="T20" fmla="*/ 17 w 17"/>
              <a:gd name="T21" fmla="*/ 27 h 27"/>
              <a:gd name="T22" fmla="*/ 0 w 17"/>
              <a:gd name="T23" fmla="*/ 27 h 27"/>
              <a:gd name="T24" fmla="*/ 0 w 17"/>
              <a:gd name="T25" fmla="*/ 0 h 27"/>
              <a:gd name="T26" fmla="*/ 0 w 17"/>
              <a:gd name="T2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" h="27">
                <a:moveTo>
                  <a:pt x="0" y="0"/>
                </a:moveTo>
                <a:lnTo>
                  <a:pt x="16" y="0"/>
                </a:lnTo>
                <a:lnTo>
                  <a:pt x="16" y="6"/>
                </a:lnTo>
                <a:lnTo>
                  <a:pt x="6" y="6"/>
                </a:lnTo>
                <a:lnTo>
                  <a:pt x="6" y="11"/>
                </a:lnTo>
                <a:lnTo>
                  <a:pt x="16" y="11"/>
                </a:lnTo>
                <a:lnTo>
                  <a:pt x="16" y="16"/>
                </a:lnTo>
                <a:lnTo>
                  <a:pt x="6" y="16"/>
                </a:lnTo>
                <a:lnTo>
                  <a:pt x="6" y="21"/>
                </a:lnTo>
                <a:lnTo>
                  <a:pt x="17" y="21"/>
                </a:lnTo>
                <a:lnTo>
                  <a:pt x="17" y="27"/>
                </a:lnTo>
                <a:lnTo>
                  <a:pt x="0" y="27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39" name="Freeform 12"/>
          <p:cNvSpPr>
            <a:spLocks noEditPoints="1"/>
          </p:cNvSpPr>
          <p:nvPr/>
        </p:nvSpPr>
        <p:spPr bwMode="auto">
          <a:xfrm>
            <a:off x="558785" y="212576"/>
            <a:ext cx="45329" cy="43817"/>
          </a:xfrm>
          <a:custGeom>
            <a:avLst/>
            <a:gdLst>
              <a:gd name="T0" fmla="*/ 18 w 36"/>
              <a:gd name="T1" fmla="*/ 0 h 35"/>
              <a:gd name="T2" fmla="*/ 36 w 36"/>
              <a:gd name="T3" fmla="*/ 18 h 35"/>
              <a:gd name="T4" fmla="*/ 18 w 36"/>
              <a:gd name="T5" fmla="*/ 35 h 35"/>
              <a:gd name="T6" fmla="*/ 0 w 36"/>
              <a:gd name="T7" fmla="*/ 18 h 35"/>
              <a:gd name="T8" fmla="*/ 18 w 36"/>
              <a:gd name="T9" fmla="*/ 0 h 35"/>
              <a:gd name="T10" fmla="*/ 18 w 36"/>
              <a:gd name="T11" fmla="*/ 28 h 35"/>
              <a:gd name="T12" fmla="*/ 28 w 36"/>
              <a:gd name="T13" fmla="*/ 18 h 35"/>
              <a:gd name="T14" fmla="*/ 18 w 36"/>
              <a:gd name="T15" fmla="*/ 7 h 35"/>
              <a:gd name="T16" fmla="*/ 8 w 36"/>
              <a:gd name="T17" fmla="*/ 18 h 35"/>
              <a:gd name="T18" fmla="*/ 18 w 36"/>
              <a:gd name="T19" fmla="*/ 28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" h="35">
                <a:moveTo>
                  <a:pt x="18" y="0"/>
                </a:moveTo>
                <a:cubicBezTo>
                  <a:pt x="29" y="0"/>
                  <a:pt x="36" y="7"/>
                  <a:pt x="36" y="18"/>
                </a:cubicBezTo>
                <a:cubicBezTo>
                  <a:pt x="36" y="28"/>
                  <a:pt x="29" y="35"/>
                  <a:pt x="18" y="35"/>
                </a:cubicBezTo>
                <a:cubicBezTo>
                  <a:pt x="8" y="35"/>
                  <a:pt x="0" y="28"/>
                  <a:pt x="0" y="18"/>
                </a:cubicBezTo>
                <a:cubicBezTo>
                  <a:pt x="0" y="8"/>
                  <a:pt x="7" y="0"/>
                  <a:pt x="18" y="0"/>
                </a:cubicBezTo>
                <a:close/>
                <a:moveTo>
                  <a:pt x="18" y="28"/>
                </a:moveTo>
                <a:cubicBezTo>
                  <a:pt x="25" y="28"/>
                  <a:pt x="28" y="23"/>
                  <a:pt x="28" y="18"/>
                </a:cubicBezTo>
                <a:cubicBezTo>
                  <a:pt x="28" y="11"/>
                  <a:pt x="24" y="7"/>
                  <a:pt x="18" y="7"/>
                </a:cubicBezTo>
                <a:cubicBezTo>
                  <a:pt x="13" y="7"/>
                  <a:pt x="8" y="11"/>
                  <a:pt x="8" y="18"/>
                </a:cubicBezTo>
                <a:cubicBezTo>
                  <a:pt x="8" y="23"/>
                  <a:pt x="13" y="28"/>
                  <a:pt x="18" y="28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40" name="Freeform 13"/>
          <p:cNvSpPr>
            <a:spLocks/>
          </p:cNvSpPr>
          <p:nvPr/>
        </p:nvSpPr>
        <p:spPr bwMode="auto">
          <a:xfrm>
            <a:off x="611668" y="214086"/>
            <a:ext cx="37774" cy="43817"/>
          </a:xfrm>
          <a:custGeom>
            <a:avLst/>
            <a:gdLst>
              <a:gd name="T0" fmla="*/ 22 w 30"/>
              <a:gd name="T1" fmla="*/ 7 h 35"/>
              <a:gd name="T2" fmla="*/ 15 w 30"/>
              <a:gd name="T3" fmla="*/ 7 h 35"/>
              <a:gd name="T4" fmla="*/ 14 w 30"/>
              <a:gd name="T5" fmla="*/ 13 h 35"/>
              <a:gd name="T6" fmla="*/ 0 w 30"/>
              <a:gd name="T7" fmla="*/ 33 h 35"/>
              <a:gd name="T8" fmla="*/ 0 w 30"/>
              <a:gd name="T9" fmla="*/ 26 h 35"/>
              <a:gd name="T10" fmla="*/ 7 w 30"/>
              <a:gd name="T11" fmla="*/ 6 h 35"/>
              <a:gd name="T12" fmla="*/ 8 w 30"/>
              <a:gd name="T13" fmla="*/ 0 h 35"/>
              <a:gd name="T14" fmla="*/ 30 w 30"/>
              <a:gd name="T15" fmla="*/ 0 h 35"/>
              <a:gd name="T16" fmla="*/ 30 w 30"/>
              <a:gd name="T17" fmla="*/ 33 h 35"/>
              <a:gd name="T18" fmla="*/ 22 w 30"/>
              <a:gd name="T19" fmla="*/ 33 h 35"/>
              <a:gd name="T20" fmla="*/ 22 w 30"/>
              <a:gd name="T21" fmla="*/ 7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35">
                <a:moveTo>
                  <a:pt x="22" y="7"/>
                </a:moveTo>
                <a:cubicBezTo>
                  <a:pt x="15" y="7"/>
                  <a:pt x="15" y="7"/>
                  <a:pt x="15" y="7"/>
                </a:cubicBezTo>
                <a:cubicBezTo>
                  <a:pt x="14" y="13"/>
                  <a:pt x="14" y="13"/>
                  <a:pt x="14" y="13"/>
                </a:cubicBezTo>
                <a:cubicBezTo>
                  <a:pt x="12" y="31"/>
                  <a:pt x="8" y="35"/>
                  <a:pt x="0" y="33"/>
                </a:cubicBezTo>
                <a:cubicBezTo>
                  <a:pt x="0" y="26"/>
                  <a:pt x="0" y="26"/>
                  <a:pt x="0" y="26"/>
                </a:cubicBezTo>
                <a:cubicBezTo>
                  <a:pt x="3" y="26"/>
                  <a:pt x="6" y="25"/>
                  <a:pt x="7" y="6"/>
                </a:cubicBezTo>
                <a:cubicBezTo>
                  <a:pt x="8" y="0"/>
                  <a:pt x="8" y="0"/>
                  <a:pt x="8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33"/>
                  <a:pt x="30" y="33"/>
                  <a:pt x="30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2" y="7"/>
                  <a:pt x="22" y="7"/>
                  <a:pt x="22" y="7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41" name="Freeform 14"/>
          <p:cNvSpPr>
            <a:spLocks noEditPoints="1"/>
          </p:cNvSpPr>
          <p:nvPr/>
        </p:nvSpPr>
        <p:spPr bwMode="auto">
          <a:xfrm>
            <a:off x="661530" y="212576"/>
            <a:ext cx="48351" cy="43817"/>
          </a:xfrm>
          <a:custGeom>
            <a:avLst/>
            <a:gdLst>
              <a:gd name="T0" fmla="*/ 15 w 38"/>
              <a:gd name="T1" fmla="*/ 30 h 35"/>
              <a:gd name="T2" fmla="*/ 0 w 38"/>
              <a:gd name="T3" fmla="*/ 17 h 35"/>
              <a:gd name="T4" fmla="*/ 15 w 38"/>
              <a:gd name="T5" fmla="*/ 4 h 35"/>
              <a:gd name="T6" fmla="*/ 15 w 38"/>
              <a:gd name="T7" fmla="*/ 0 h 35"/>
              <a:gd name="T8" fmla="*/ 22 w 38"/>
              <a:gd name="T9" fmla="*/ 0 h 35"/>
              <a:gd name="T10" fmla="*/ 22 w 38"/>
              <a:gd name="T11" fmla="*/ 4 h 35"/>
              <a:gd name="T12" fmla="*/ 38 w 38"/>
              <a:gd name="T13" fmla="*/ 17 h 35"/>
              <a:gd name="T14" fmla="*/ 22 w 38"/>
              <a:gd name="T15" fmla="*/ 30 h 35"/>
              <a:gd name="T16" fmla="*/ 22 w 38"/>
              <a:gd name="T17" fmla="*/ 35 h 35"/>
              <a:gd name="T18" fmla="*/ 15 w 38"/>
              <a:gd name="T19" fmla="*/ 35 h 35"/>
              <a:gd name="T20" fmla="*/ 15 w 38"/>
              <a:gd name="T21" fmla="*/ 30 h 35"/>
              <a:gd name="T22" fmla="*/ 15 w 38"/>
              <a:gd name="T23" fmla="*/ 23 h 35"/>
              <a:gd name="T24" fmla="*/ 15 w 38"/>
              <a:gd name="T25" fmla="*/ 11 h 35"/>
              <a:gd name="T26" fmla="*/ 8 w 38"/>
              <a:gd name="T27" fmla="*/ 17 h 35"/>
              <a:gd name="T28" fmla="*/ 15 w 38"/>
              <a:gd name="T29" fmla="*/ 23 h 35"/>
              <a:gd name="T30" fmla="*/ 22 w 38"/>
              <a:gd name="T31" fmla="*/ 11 h 35"/>
              <a:gd name="T32" fmla="*/ 22 w 38"/>
              <a:gd name="T33" fmla="*/ 23 h 35"/>
              <a:gd name="T34" fmla="*/ 29 w 38"/>
              <a:gd name="T35" fmla="*/ 17 h 35"/>
              <a:gd name="T36" fmla="*/ 22 w 38"/>
              <a:gd name="T37" fmla="*/ 1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8" h="35">
                <a:moveTo>
                  <a:pt x="15" y="30"/>
                </a:moveTo>
                <a:cubicBezTo>
                  <a:pt x="6" y="30"/>
                  <a:pt x="0" y="26"/>
                  <a:pt x="0" y="17"/>
                </a:cubicBezTo>
                <a:cubicBezTo>
                  <a:pt x="0" y="9"/>
                  <a:pt x="6" y="4"/>
                  <a:pt x="15" y="4"/>
                </a:cubicBezTo>
                <a:cubicBezTo>
                  <a:pt x="15" y="0"/>
                  <a:pt x="15" y="0"/>
                  <a:pt x="15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4"/>
                  <a:pt x="22" y="4"/>
                  <a:pt x="22" y="4"/>
                </a:cubicBezTo>
                <a:cubicBezTo>
                  <a:pt x="31" y="4"/>
                  <a:pt x="38" y="9"/>
                  <a:pt x="38" y="17"/>
                </a:cubicBezTo>
                <a:cubicBezTo>
                  <a:pt x="38" y="25"/>
                  <a:pt x="31" y="30"/>
                  <a:pt x="22" y="30"/>
                </a:cubicBezTo>
                <a:cubicBezTo>
                  <a:pt x="22" y="35"/>
                  <a:pt x="22" y="35"/>
                  <a:pt x="22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15" y="23"/>
                </a:moveTo>
                <a:cubicBezTo>
                  <a:pt x="15" y="11"/>
                  <a:pt x="15" y="11"/>
                  <a:pt x="15" y="11"/>
                </a:cubicBezTo>
                <a:cubicBezTo>
                  <a:pt x="10" y="11"/>
                  <a:pt x="8" y="14"/>
                  <a:pt x="8" y="17"/>
                </a:cubicBezTo>
                <a:cubicBezTo>
                  <a:pt x="8" y="21"/>
                  <a:pt x="10" y="23"/>
                  <a:pt x="15" y="23"/>
                </a:cubicBezTo>
                <a:close/>
                <a:moveTo>
                  <a:pt x="22" y="11"/>
                </a:moveTo>
                <a:cubicBezTo>
                  <a:pt x="22" y="23"/>
                  <a:pt x="22" y="23"/>
                  <a:pt x="22" y="23"/>
                </a:cubicBezTo>
                <a:cubicBezTo>
                  <a:pt x="27" y="23"/>
                  <a:pt x="29" y="21"/>
                  <a:pt x="29" y="17"/>
                </a:cubicBezTo>
                <a:cubicBezTo>
                  <a:pt x="29" y="14"/>
                  <a:pt x="28" y="11"/>
                  <a:pt x="22" y="1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42" name="Freeform 15"/>
          <p:cNvSpPr>
            <a:spLocks noEditPoints="1"/>
          </p:cNvSpPr>
          <p:nvPr/>
        </p:nvSpPr>
        <p:spPr bwMode="auto">
          <a:xfrm>
            <a:off x="718947" y="212576"/>
            <a:ext cx="45329" cy="43817"/>
          </a:xfrm>
          <a:custGeom>
            <a:avLst/>
            <a:gdLst>
              <a:gd name="T0" fmla="*/ 18 w 36"/>
              <a:gd name="T1" fmla="*/ 0 h 35"/>
              <a:gd name="T2" fmla="*/ 36 w 36"/>
              <a:gd name="T3" fmla="*/ 18 h 35"/>
              <a:gd name="T4" fmla="*/ 18 w 36"/>
              <a:gd name="T5" fmla="*/ 35 h 35"/>
              <a:gd name="T6" fmla="*/ 0 w 36"/>
              <a:gd name="T7" fmla="*/ 18 h 35"/>
              <a:gd name="T8" fmla="*/ 18 w 36"/>
              <a:gd name="T9" fmla="*/ 0 h 35"/>
              <a:gd name="T10" fmla="*/ 18 w 36"/>
              <a:gd name="T11" fmla="*/ 28 h 35"/>
              <a:gd name="T12" fmla="*/ 27 w 36"/>
              <a:gd name="T13" fmla="*/ 18 h 35"/>
              <a:gd name="T14" fmla="*/ 18 w 36"/>
              <a:gd name="T15" fmla="*/ 7 h 35"/>
              <a:gd name="T16" fmla="*/ 8 w 36"/>
              <a:gd name="T17" fmla="*/ 18 h 35"/>
              <a:gd name="T18" fmla="*/ 18 w 36"/>
              <a:gd name="T19" fmla="*/ 28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" h="35">
                <a:moveTo>
                  <a:pt x="18" y="0"/>
                </a:moveTo>
                <a:cubicBezTo>
                  <a:pt x="28" y="0"/>
                  <a:pt x="36" y="7"/>
                  <a:pt x="36" y="18"/>
                </a:cubicBezTo>
                <a:cubicBezTo>
                  <a:pt x="36" y="28"/>
                  <a:pt x="28" y="35"/>
                  <a:pt x="18" y="35"/>
                </a:cubicBezTo>
                <a:cubicBezTo>
                  <a:pt x="7" y="35"/>
                  <a:pt x="0" y="28"/>
                  <a:pt x="0" y="18"/>
                </a:cubicBezTo>
                <a:cubicBezTo>
                  <a:pt x="0" y="8"/>
                  <a:pt x="7" y="0"/>
                  <a:pt x="18" y="0"/>
                </a:cubicBezTo>
                <a:close/>
                <a:moveTo>
                  <a:pt x="18" y="28"/>
                </a:moveTo>
                <a:cubicBezTo>
                  <a:pt x="24" y="28"/>
                  <a:pt x="27" y="23"/>
                  <a:pt x="27" y="18"/>
                </a:cubicBezTo>
                <a:cubicBezTo>
                  <a:pt x="27" y="11"/>
                  <a:pt x="23" y="7"/>
                  <a:pt x="18" y="7"/>
                </a:cubicBezTo>
                <a:cubicBezTo>
                  <a:pt x="12" y="7"/>
                  <a:pt x="8" y="11"/>
                  <a:pt x="8" y="18"/>
                </a:cubicBezTo>
                <a:cubicBezTo>
                  <a:pt x="8" y="23"/>
                  <a:pt x="12" y="28"/>
                  <a:pt x="18" y="28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43" name="Freeform 16"/>
          <p:cNvSpPr>
            <a:spLocks/>
          </p:cNvSpPr>
          <p:nvPr/>
        </p:nvSpPr>
        <p:spPr bwMode="auto">
          <a:xfrm>
            <a:off x="774852" y="214086"/>
            <a:ext cx="36263" cy="40795"/>
          </a:xfrm>
          <a:custGeom>
            <a:avLst/>
            <a:gdLst>
              <a:gd name="T0" fmla="*/ 18 w 24"/>
              <a:gd name="T1" fmla="*/ 16 h 27"/>
              <a:gd name="T2" fmla="*/ 7 w 24"/>
              <a:gd name="T3" fmla="*/ 16 h 27"/>
              <a:gd name="T4" fmla="*/ 7 w 24"/>
              <a:gd name="T5" fmla="*/ 27 h 27"/>
              <a:gd name="T6" fmla="*/ 0 w 24"/>
              <a:gd name="T7" fmla="*/ 27 h 27"/>
              <a:gd name="T8" fmla="*/ 0 w 24"/>
              <a:gd name="T9" fmla="*/ 0 h 27"/>
              <a:gd name="T10" fmla="*/ 7 w 24"/>
              <a:gd name="T11" fmla="*/ 0 h 27"/>
              <a:gd name="T12" fmla="*/ 7 w 24"/>
              <a:gd name="T13" fmla="*/ 11 h 27"/>
              <a:gd name="T14" fmla="*/ 18 w 24"/>
              <a:gd name="T15" fmla="*/ 11 h 27"/>
              <a:gd name="T16" fmla="*/ 18 w 24"/>
              <a:gd name="T17" fmla="*/ 0 h 27"/>
              <a:gd name="T18" fmla="*/ 24 w 24"/>
              <a:gd name="T19" fmla="*/ 0 h 27"/>
              <a:gd name="T20" fmla="*/ 24 w 24"/>
              <a:gd name="T21" fmla="*/ 27 h 27"/>
              <a:gd name="T22" fmla="*/ 18 w 24"/>
              <a:gd name="T23" fmla="*/ 27 h 27"/>
              <a:gd name="T24" fmla="*/ 18 w 24"/>
              <a:gd name="T25" fmla="*/ 16 h 27"/>
              <a:gd name="T26" fmla="*/ 18 w 24"/>
              <a:gd name="T27" fmla="*/ 16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4" h="27">
                <a:moveTo>
                  <a:pt x="18" y="16"/>
                </a:moveTo>
                <a:lnTo>
                  <a:pt x="7" y="16"/>
                </a:lnTo>
                <a:lnTo>
                  <a:pt x="7" y="27"/>
                </a:lnTo>
                <a:lnTo>
                  <a:pt x="0" y="27"/>
                </a:lnTo>
                <a:lnTo>
                  <a:pt x="0" y="0"/>
                </a:lnTo>
                <a:lnTo>
                  <a:pt x="7" y="0"/>
                </a:lnTo>
                <a:lnTo>
                  <a:pt x="7" y="11"/>
                </a:lnTo>
                <a:lnTo>
                  <a:pt x="18" y="11"/>
                </a:lnTo>
                <a:lnTo>
                  <a:pt x="18" y="0"/>
                </a:lnTo>
                <a:lnTo>
                  <a:pt x="24" y="0"/>
                </a:lnTo>
                <a:lnTo>
                  <a:pt x="24" y="27"/>
                </a:lnTo>
                <a:lnTo>
                  <a:pt x="18" y="27"/>
                </a:lnTo>
                <a:lnTo>
                  <a:pt x="18" y="16"/>
                </a:lnTo>
                <a:lnTo>
                  <a:pt x="18" y="16"/>
                </a:ln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44" name="Freeform 17"/>
          <p:cNvSpPr>
            <a:spLocks noEditPoints="1"/>
          </p:cNvSpPr>
          <p:nvPr/>
        </p:nvSpPr>
        <p:spPr bwMode="auto">
          <a:xfrm>
            <a:off x="821692" y="214086"/>
            <a:ext cx="43818" cy="48351"/>
          </a:xfrm>
          <a:custGeom>
            <a:avLst/>
            <a:gdLst>
              <a:gd name="T0" fmla="*/ 0 w 35"/>
              <a:gd name="T1" fmla="*/ 26 h 39"/>
              <a:gd name="T2" fmla="*/ 3 w 35"/>
              <a:gd name="T3" fmla="*/ 26 h 39"/>
              <a:gd name="T4" fmla="*/ 8 w 35"/>
              <a:gd name="T5" fmla="*/ 6 h 39"/>
              <a:gd name="T6" fmla="*/ 9 w 35"/>
              <a:gd name="T7" fmla="*/ 0 h 39"/>
              <a:gd name="T8" fmla="*/ 31 w 35"/>
              <a:gd name="T9" fmla="*/ 0 h 39"/>
              <a:gd name="T10" fmla="*/ 31 w 35"/>
              <a:gd name="T11" fmla="*/ 26 h 39"/>
              <a:gd name="T12" fmla="*/ 35 w 35"/>
              <a:gd name="T13" fmla="*/ 26 h 39"/>
              <a:gd name="T14" fmla="*/ 35 w 35"/>
              <a:gd name="T15" fmla="*/ 39 h 39"/>
              <a:gd name="T16" fmla="*/ 28 w 35"/>
              <a:gd name="T17" fmla="*/ 39 h 39"/>
              <a:gd name="T18" fmla="*/ 28 w 35"/>
              <a:gd name="T19" fmla="*/ 33 h 39"/>
              <a:gd name="T20" fmla="*/ 7 w 35"/>
              <a:gd name="T21" fmla="*/ 33 h 39"/>
              <a:gd name="T22" fmla="*/ 7 w 35"/>
              <a:gd name="T23" fmla="*/ 39 h 39"/>
              <a:gd name="T24" fmla="*/ 0 w 35"/>
              <a:gd name="T25" fmla="*/ 39 h 39"/>
              <a:gd name="T26" fmla="*/ 0 w 35"/>
              <a:gd name="T27" fmla="*/ 26 h 39"/>
              <a:gd name="T28" fmla="*/ 12 w 35"/>
              <a:gd name="T29" fmla="*/ 26 h 39"/>
              <a:gd name="T30" fmla="*/ 23 w 35"/>
              <a:gd name="T31" fmla="*/ 26 h 39"/>
              <a:gd name="T32" fmla="*/ 23 w 35"/>
              <a:gd name="T33" fmla="*/ 7 h 39"/>
              <a:gd name="T34" fmla="*/ 16 w 35"/>
              <a:gd name="T35" fmla="*/ 7 h 39"/>
              <a:gd name="T36" fmla="*/ 16 w 35"/>
              <a:gd name="T37" fmla="*/ 13 h 39"/>
              <a:gd name="T38" fmla="*/ 12 w 35"/>
              <a:gd name="T39" fmla="*/ 26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39">
                <a:moveTo>
                  <a:pt x="0" y="26"/>
                </a:moveTo>
                <a:cubicBezTo>
                  <a:pt x="3" y="26"/>
                  <a:pt x="3" y="26"/>
                  <a:pt x="3" y="26"/>
                </a:cubicBezTo>
                <a:cubicBezTo>
                  <a:pt x="5" y="24"/>
                  <a:pt x="8" y="17"/>
                  <a:pt x="8" y="6"/>
                </a:cubicBezTo>
                <a:cubicBezTo>
                  <a:pt x="9" y="0"/>
                  <a:pt x="9" y="0"/>
                  <a:pt x="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26"/>
                  <a:pt x="31" y="26"/>
                  <a:pt x="31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9"/>
                  <a:pt x="35" y="39"/>
                  <a:pt x="35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3"/>
                  <a:pt x="28" y="33"/>
                  <a:pt x="28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39"/>
                  <a:pt x="7" y="39"/>
                  <a:pt x="7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26"/>
                  <a:pt x="0" y="26"/>
                  <a:pt x="0" y="26"/>
                </a:cubicBezTo>
                <a:close/>
                <a:moveTo>
                  <a:pt x="12" y="26"/>
                </a:moveTo>
                <a:cubicBezTo>
                  <a:pt x="23" y="26"/>
                  <a:pt x="23" y="26"/>
                  <a:pt x="23" y="26"/>
                </a:cubicBezTo>
                <a:cubicBezTo>
                  <a:pt x="23" y="7"/>
                  <a:pt x="23" y="7"/>
                  <a:pt x="23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13"/>
                  <a:pt x="16" y="13"/>
                  <a:pt x="16" y="13"/>
                </a:cubicBezTo>
                <a:cubicBezTo>
                  <a:pt x="15" y="18"/>
                  <a:pt x="13" y="25"/>
                  <a:pt x="12" y="26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aphicFrame>
        <p:nvGraphicFramePr>
          <p:cNvPr id="116" name="Диаграмма 115"/>
          <p:cNvGraphicFramePr/>
          <p:nvPr>
            <p:extLst>
              <p:ext uri="{D42A27DB-BD31-4B8C-83A1-F6EECF244321}">
                <p14:modId xmlns:p14="http://schemas.microsoft.com/office/powerpoint/2010/main" val="1485861756"/>
              </p:ext>
            </p:extLst>
          </p:nvPr>
        </p:nvGraphicFramePr>
        <p:xfrm>
          <a:off x="570192" y="1154474"/>
          <a:ext cx="11051616" cy="54006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086050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16" grpId="0">
        <p:bldAsOne/>
      </p:bldGraphic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4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5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2" name="Прямоугольник 141"/>
          <p:cNvSpPr/>
          <p:nvPr/>
        </p:nvSpPr>
        <p:spPr>
          <a:xfrm>
            <a:off x="2263419" y="98584"/>
            <a:ext cx="954015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Материалы 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Росреестра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(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Роскартографии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)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3" name="Прямоугольник 142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214191" y="1112703"/>
            <a:ext cx="11865516" cy="4894738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pPr lvl="1"/>
            <a:r>
              <a:rPr lang="ru-RU" sz="2400" dirty="0">
                <a:latin typeface="Arial" pitchFamily="34" charset="0"/>
                <a:cs typeface="Arial" pitchFamily="34" charset="0"/>
              </a:rPr>
              <a:t>Масштаб 1:1000 000 и 1:200 000:</a:t>
            </a:r>
          </a:p>
          <a:p>
            <a:pPr marL="914400" lvl="1" indent="-457200">
              <a:buFont typeface="Courier New" pitchFamily="49" charset="0"/>
              <a:buChar char="o"/>
            </a:pPr>
            <a:r>
              <a:rPr lang="ru-RU" sz="2400" dirty="0">
                <a:latin typeface="Arial" pitchFamily="34" charset="0"/>
                <a:cs typeface="Arial" pitchFamily="34" charset="0"/>
              </a:rPr>
              <a:t>Готовые ЦТК - единичные случаи заказа в </a:t>
            </a:r>
            <a:r>
              <a:rPr lang="ru-RU" sz="2400" dirty="0" err="1" smtClean="0">
                <a:latin typeface="Arial" pitchFamily="34" charset="0"/>
                <a:cs typeface="Arial" pitchFamily="34" charset="0"/>
              </a:rPr>
              <a:t>Росреестре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 (</a:t>
            </a:r>
            <a:r>
              <a:rPr lang="ru-RU" sz="2400" dirty="0" err="1" smtClean="0">
                <a:latin typeface="Arial" pitchFamily="34" charset="0"/>
                <a:cs typeface="Arial" pitchFamily="34" charset="0"/>
              </a:rPr>
              <a:t>Роскартографии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)</a:t>
            </a:r>
            <a:endParaRPr lang="ru-RU" sz="2400" dirty="0">
              <a:latin typeface="Arial" pitchFamily="34" charset="0"/>
              <a:cs typeface="Arial" pitchFamily="34" charset="0"/>
            </a:endParaRPr>
          </a:p>
          <a:p>
            <a:pPr marL="914400" lvl="1" indent="-457200">
              <a:buFont typeface="Courier New" pitchFamily="49" charset="0"/>
              <a:buChar char="o"/>
            </a:pPr>
            <a:r>
              <a:rPr lang="ru-RU" sz="2400" b="1" i="1" dirty="0">
                <a:latin typeface="Arial" pitchFamily="34" charset="0"/>
                <a:cs typeface="Arial" pitchFamily="34" charset="0"/>
              </a:rPr>
              <a:t>Государственные топографические карты (тиражные)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при создании ЦТО для </a:t>
            </a:r>
            <a:r>
              <a:rPr lang="ru-RU" sz="2400" dirty="0" err="1">
                <a:latin typeface="Arial" pitchFamily="34" charset="0"/>
                <a:cs typeface="Arial" pitchFamily="34" charset="0"/>
              </a:rPr>
              <a:t>ГосГеолКарты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 – </a:t>
            </a:r>
            <a:r>
              <a:rPr lang="ru-RU" sz="2400" b="1" dirty="0">
                <a:latin typeface="Arial" pitchFamily="34" charset="0"/>
                <a:cs typeface="Arial" pitchFamily="34" charset="0"/>
              </a:rPr>
              <a:t>Всегда, т.е. с 1995 года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.</a:t>
            </a:r>
          </a:p>
          <a:p>
            <a:pPr marL="457200" indent="-457200">
              <a:buFont typeface="Arial" pitchFamily="34" charset="0"/>
              <a:buChar char="•"/>
            </a:pPr>
            <a:endParaRPr lang="ru-RU" sz="2400" dirty="0">
              <a:latin typeface="Arial" pitchFamily="34" charset="0"/>
              <a:cs typeface="Arial" pitchFamily="34" charset="0"/>
            </a:endParaRPr>
          </a:p>
          <a:p>
            <a:pPr marL="457200" indent="-457200">
              <a:buFont typeface="Arial" pitchFamily="34" charset="0"/>
              <a:buChar char="•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Оцифрованы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полистно,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по государственным топографическим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картам.</a:t>
            </a:r>
            <a:endParaRPr lang="ru-RU" sz="2400" dirty="0" smtClean="0">
              <a:latin typeface="Arial" pitchFamily="34" charset="0"/>
              <a:cs typeface="Arial" pitchFamily="34" charset="0"/>
            </a:endParaRPr>
          </a:p>
          <a:p>
            <a:pPr marL="457200" indent="-457200">
              <a:buFont typeface="Arial" pitchFamily="34" charset="0"/>
              <a:buChar char="•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В СК-42. Не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сведены по границам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листов, классификатор </a:t>
            </a:r>
            <a:r>
              <a:rPr lang="ru-RU" sz="2400" dirty="0" err="1" smtClean="0">
                <a:latin typeface="Arial" pitchFamily="34" charset="0"/>
                <a:cs typeface="Arial" pitchFamily="34" charset="0"/>
              </a:rPr>
              <a:t>Росреестра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.</a:t>
            </a:r>
          </a:p>
          <a:p>
            <a:pPr marL="457200" indent="-457200">
              <a:buFont typeface="Arial" pitchFamily="34" charset="0"/>
              <a:buChar char="•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Распространяются </a:t>
            </a:r>
            <a:r>
              <a:rPr lang="ru-RU" sz="2400" dirty="0">
                <a:latin typeface="Arial" pitchFamily="34" charset="0"/>
                <a:cs typeface="Arial" pitchFamily="34" charset="0"/>
              </a:rPr>
              <a:t>в файлах в формате </a:t>
            </a:r>
            <a:r>
              <a:rPr lang="en-US" sz="2400" dirty="0">
                <a:latin typeface="Arial" pitchFamily="34" charset="0"/>
                <a:cs typeface="Arial" pitchFamily="34" charset="0"/>
              </a:rPr>
              <a:t>SXF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.</a:t>
            </a:r>
          </a:p>
          <a:p>
            <a:pPr marL="457200" indent="-457200">
              <a:buFont typeface="Arial" pitchFamily="34" charset="0"/>
              <a:buChar char="•"/>
            </a:pPr>
            <a:r>
              <a:rPr lang="ru-RU" sz="2400" b="1" i="1" dirty="0" smtClean="0">
                <a:latin typeface="Arial" pitchFamily="34" charset="0"/>
                <a:cs typeface="Arial" pitchFamily="34" charset="0"/>
              </a:rPr>
              <a:t>Обновлений не проводилось!</a:t>
            </a:r>
            <a:endParaRPr lang="ru-RU" sz="2400" b="1" i="1" dirty="0">
              <a:latin typeface="Arial" pitchFamily="34" charset="0"/>
              <a:cs typeface="Arial" pitchFamily="34" charset="0"/>
            </a:endParaRPr>
          </a:p>
          <a:p>
            <a:pPr marL="914400" lvl="1" indent="-457200">
              <a:buFont typeface="Arial" pitchFamily="34" charset="0"/>
              <a:buChar char="•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Масштаб 1:1000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000</a:t>
            </a:r>
            <a:r>
              <a:rPr lang="en-US" sz="2400" dirty="0" smtClean="0">
                <a:latin typeface="Arial" pitchFamily="34" charset="0"/>
                <a:cs typeface="Arial" pitchFamily="34" charset="0"/>
              </a:rPr>
              <a:t>   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-    </a:t>
            </a:r>
            <a:r>
              <a:rPr lang="ru-RU" sz="2400" dirty="0" smtClean="0"/>
              <a:t>227 </a:t>
            </a:r>
            <a:r>
              <a:rPr lang="ru-RU" sz="2400" dirty="0" smtClean="0"/>
              <a:t>НЛ</a:t>
            </a:r>
          </a:p>
          <a:p>
            <a:pPr lvl="2"/>
            <a:r>
              <a:rPr lang="ru-RU" sz="2400" dirty="0">
                <a:cs typeface="Arial" pitchFamily="34" charset="0"/>
              </a:rPr>
              <a:t>Оцифровка закончена в </a:t>
            </a:r>
            <a:r>
              <a:rPr lang="ru-RU" sz="2400" b="1" dirty="0" smtClean="0">
                <a:cs typeface="Arial" pitchFamily="34" charset="0"/>
              </a:rPr>
              <a:t>2000-2001</a:t>
            </a:r>
            <a:r>
              <a:rPr lang="ru-RU" sz="2400" dirty="0" smtClean="0">
                <a:cs typeface="Arial" pitchFamily="34" charset="0"/>
              </a:rPr>
              <a:t>гг</a:t>
            </a:r>
            <a:r>
              <a:rPr lang="ru-RU" sz="2400" dirty="0">
                <a:cs typeface="Arial" pitchFamily="34" charset="0"/>
              </a:rPr>
              <a:t>. </a:t>
            </a:r>
          </a:p>
          <a:p>
            <a:pPr marL="914400" lvl="1" indent="-457200">
              <a:buFont typeface="Arial" pitchFamily="34" charset="0"/>
              <a:buChar char="•"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Масштаб 1:200 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000      -    </a:t>
            </a:r>
            <a:r>
              <a:rPr lang="ru-RU" sz="2400" dirty="0" smtClean="0"/>
              <a:t>3 </a:t>
            </a:r>
            <a:r>
              <a:rPr lang="ru-RU" sz="2400" dirty="0" smtClean="0"/>
              <a:t>504 НЛ</a:t>
            </a:r>
          </a:p>
          <a:p>
            <a:pPr lvl="2"/>
            <a:r>
              <a:rPr lang="ru-RU" sz="2400" dirty="0" smtClean="0">
                <a:cs typeface="Arial" pitchFamily="34" charset="0"/>
              </a:rPr>
              <a:t>Оцифровка закончена в </a:t>
            </a:r>
            <a:r>
              <a:rPr lang="ru-RU" sz="2400" b="1" dirty="0" smtClean="0">
                <a:cs typeface="Arial" pitchFamily="34" charset="0"/>
              </a:rPr>
              <a:t>2004г</a:t>
            </a:r>
            <a:r>
              <a:rPr lang="ru-RU" sz="2400" dirty="0" smtClean="0">
                <a:cs typeface="Arial" pitchFamily="34" charset="0"/>
              </a:rPr>
              <a:t>. </a:t>
            </a:r>
            <a:endParaRPr lang="ru-RU" sz="2400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6336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Группа 1331"/>
          <p:cNvGrpSpPr/>
          <p:nvPr/>
        </p:nvGrpSpPr>
        <p:grpSpPr>
          <a:xfrm>
            <a:off x="0" y="1"/>
            <a:ext cx="12192000" cy="888205"/>
            <a:chOff x="2500762" y="1"/>
            <a:chExt cx="9691238" cy="888205"/>
          </a:xfrm>
        </p:grpSpPr>
        <p:sp>
          <p:nvSpPr>
            <p:cNvPr id="1220" name="Freeform 1130"/>
            <p:cNvSpPr>
              <a:spLocks/>
            </p:cNvSpPr>
            <p:nvPr/>
          </p:nvSpPr>
          <p:spPr bwMode="auto">
            <a:xfrm>
              <a:off x="11533528" y="222418"/>
              <a:ext cx="658472" cy="665788"/>
            </a:xfrm>
            <a:custGeom>
              <a:avLst/>
              <a:gdLst>
                <a:gd name="T0" fmla="*/ 0 w 450"/>
                <a:gd name="T1" fmla="*/ 455 h 455"/>
                <a:gd name="T2" fmla="*/ 13 w 450"/>
                <a:gd name="T3" fmla="*/ 455 h 455"/>
                <a:gd name="T4" fmla="*/ 450 w 450"/>
                <a:gd name="T5" fmla="*/ 13 h 455"/>
                <a:gd name="T6" fmla="*/ 450 w 450"/>
                <a:gd name="T7" fmla="*/ 0 h 455"/>
                <a:gd name="T8" fmla="*/ 0 w 450"/>
                <a:gd name="T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455">
                  <a:moveTo>
                    <a:pt x="0" y="455"/>
                  </a:moveTo>
                  <a:lnTo>
                    <a:pt x="13" y="455"/>
                  </a:lnTo>
                  <a:lnTo>
                    <a:pt x="450" y="13"/>
                  </a:lnTo>
                  <a:lnTo>
                    <a:pt x="450" y="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131"/>
            <p:cNvSpPr>
              <a:spLocks/>
            </p:cNvSpPr>
            <p:nvPr/>
          </p:nvSpPr>
          <p:spPr bwMode="auto">
            <a:xfrm>
              <a:off x="11643274" y="333626"/>
              <a:ext cx="548726" cy="554580"/>
            </a:xfrm>
            <a:custGeom>
              <a:avLst/>
              <a:gdLst>
                <a:gd name="T0" fmla="*/ 0 w 375"/>
                <a:gd name="T1" fmla="*/ 379 h 379"/>
                <a:gd name="T2" fmla="*/ 13 w 375"/>
                <a:gd name="T3" fmla="*/ 379 h 379"/>
                <a:gd name="T4" fmla="*/ 375 w 375"/>
                <a:gd name="T5" fmla="*/ 13 h 379"/>
                <a:gd name="T6" fmla="*/ 375 w 375"/>
                <a:gd name="T7" fmla="*/ 13 h 379"/>
                <a:gd name="T8" fmla="*/ 375 w 375"/>
                <a:gd name="T9" fmla="*/ 0 h 379"/>
                <a:gd name="T10" fmla="*/ 0 w 375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79">
                  <a:moveTo>
                    <a:pt x="0" y="379"/>
                  </a:moveTo>
                  <a:lnTo>
                    <a:pt x="13" y="379"/>
                  </a:lnTo>
                  <a:lnTo>
                    <a:pt x="375" y="13"/>
                  </a:lnTo>
                  <a:lnTo>
                    <a:pt x="375" y="13"/>
                  </a:lnTo>
                  <a:lnTo>
                    <a:pt x="375" y="0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132"/>
            <p:cNvSpPr>
              <a:spLocks/>
            </p:cNvSpPr>
            <p:nvPr/>
          </p:nvSpPr>
          <p:spPr bwMode="auto">
            <a:xfrm>
              <a:off x="11423784" y="111209"/>
              <a:ext cx="768216" cy="776997"/>
            </a:xfrm>
            <a:custGeom>
              <a:avLst/>
              <a:gdLst>
                <a:gd name="T0" fmla="*/ 0 w 525"/>
                <a:gd name="T1" fmla="*/ 531 h 531"/>
                <a:gd name="T2" fmla="*/ 12 w 525"/>
                <a:gd name="T3" fmla="*/ 531 h 531"/>
                <a:gd name="T4" fmla="*/ 525 w 525"/>
                <a:gd name="T5" fmla="*/ 13 h 531"/>
                <a:gd name="T6" fmla="*/ 525 w 525"/>
                <a:gd name="T7" fmla="*/ 0 h 531"/>
                <a:gd name="T8" fmla="*/ 0 w 525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531">
                  <a:moveTo>
                    <a:pt x="0" y="531"/>
                  </a:moveTo>
                  <a:lnTo>
                    <a:pt x="12" y="531"/>
                  </a:lnTo>
                  <a:lnTo>
                    <a:pt x="525" y="13"/>
                  </a:lnTo>
                  <a:lnTo>
                    <a:pt x="525" y="0"/>
                  </a:lnTo>
                  <a:lnTo>
                    <a:pt x="0" y="53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133"/>
            <p:cNvSpPr>
              <a:spLocks/>
            </p:cNvSpPr>
            <p:nvPr/>
          </p:nvSpPr>
          <p:spPr bwMode="auto">
            <a:xfrm>
              <a:off x="11861301" y="554581"/>
              <a:ext cx="330699" cy="333625"/>
            </a:xfrm>
            <a:custGeom>
              <a:avLst/>
              <a:gdLst>
                <a:gd name="T0" fmla="*/ 0 w 226"/>
                <a:gd name="T1" fmla="*/ 228 h 228"/>
                <a:gd name="T2" fmla="*/ 13 w 226"/>
                <a:gd name="T3" fmla="*/ 228 h 228"/>
                <a:gd name="T4" fmla="*/ 226 w 226"/>
                <a:gd name="T5" fmla="*/ 12 h 228"/>
                <a:gd name="T6" fmla="*/ 226 w 226"/>
                <a:gd name="T7" fmla="*/ 0 h 228"/>
                <a:gd name="T8" fmla="*/ 0 w 22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28">
                  <a:moveTo>
                    <a:pt x="0" y="228"/>
                  </a:moveTo>
                  <a:lnTo>
                    <a:pt x="13" y="228"/>
                  </a:lnTo>
                  <a:lnTo>
                    <a:pt x="226" y="12"/>
                  </a:lnTo>
                  <a:lnTo>
                    <a:pt x="226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134"/>
            <p:cNvSpPr>
              <a:spLocks/>
            </p:cNvSpPr>
            <p:nvPr/>
          </p:nvSpPr>
          <p:spPr bwMode="auto">
            <a:xfrm>
              <a:off x="12082255" y="776998"/>
              <a:ext cx="109745" cy="111208"/>
            </a:xfrm>
            <a:custGeom>
              <a:avLst/>
              <a:gdLst>
                <a:gd name="T0" fmla="*/ 0 w 75"/>
                <a:gd name="T1" fmla="*/ 76 h 76"/>
                <a:gd name="T2" fmla="*/ 12 w 75"/>
                <a:gd name="T3" fmla="*/ 76 h 76"/>
                <a:gd name="T4" fmla="*/ 75 w 75"/>
                <a:gd name="T5" fmla="*/ 12 h 76"/>
                <a:gd name="T6" fmla="*/ 75 w 75"/>
                <a:gd name="T7" fmla="*/ 0 h 76"/>
                <a:gd name="T8" fmla="*/ 0 w 7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0" y="76"/>
                  </a:moveTo>
                  <a:lnTo>
                    <a:pt x="12" y="76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135"/>
            <p:cNvSpPr>
              <a:spLocks/>
            </p:cNvSpPr>
            <p:nvPr/>
          </p:nvSpPr>
          <p:spPr bwMode="auto">
            <a:xfrm>
              <a:off x="11971047" y="665789"/>
              <a:ext cx="220953" cy="222417"/>
            </a:xfrm>
            <a:custGeom>
              <a:avLst/>
              <a:gdLst>
                <a:gd name="T0" fmla="*/ 0 w 151"/>
                <a:gd name="T1" fmla="*/ 152 h 152"/>
                <a:gd name="T2" fmla="*/ 13 w 151"/>
                <a:gd name="T3" fmla="*/ 152 h 152"/>
                <a:gd name="T4" fmla="*/ 151 w 151"/>
                <a:gd name="T5" fmla="*/ 12 h 152"/>
                <a:gd name="T6" fmla="*/ 151 w 151"/>
                <a:gd name="T7" fmla="*/ 0 h 152"/>
                <a:gd name="T8" fmla="*/ 0 w 151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152"/>
                  </a:moveTo>
                  <a:lnTo>
                    <a:pt x="13" y="152"/>
                  </a:lnTo>
                  <a:lnTo>
                    <a:pt x="151" y="12"/>
                  </a:lnTo>
                  <a:lnTo>
                    <a:pt x="151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136"/>
            <p:cNvSpPr>
              <a:spLocks/>
            </p:cNvSpPr>
            <p:nvPr/>
          </p:nvSpPr>
          <p:spPr bwMode="auto">
            <a:xfrm>
              <a:off x="11754483" y="446299"/>
              <a:ext cx="437517" cy="441907"/>
            </a:xfrm>
            <a:custGeom>
              <a:avLst/>
              <a:gdLst>
                <a:gd name="T0" fmla="*/ 0 w 299"/>
                <a:gd name="T1" fmla="*/ 302 h 302"/>
                <a:gd name="T2" fmla="*/ 10 w 299"/>
                <a:gd name="T3" fmla="*/ 302 h 302"/>
                <a:gd name="T4" fmla="*/ 299 w 299"/>
                <a:gd name="T5" fmla="*/ 10 h 302"/>
                <a:gd name="T6" fmla="*/ 299 w 299"/>
                <a:gd name="T7" fmla="*/ 0 h 302"/>
                <a:gd name="T8" fmla="*/ 0 w 299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2">
                  <a:moveTo>
                    <a:pt x="0" y="302"/>
                  </a:moveTo>
                  <a:lnTo>
                    <a:pt x="10" y="302"/>
                  </a:lnTo>
                  <a:lnTo>
                    <a:pt x="299" y="10"/>
                  </a:lnTo>
                  <a:lnTo>
                    <a:pt x="299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137"/>
            <p:cNvSpPr>
              <a:spLocks/>
            </p:cNvSpPr>
            <p:nvPr/>
          </p:nvSpPr>
          <p:spPr bwMode="auto">
            <a:xfrm>
              <a:off x="109862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138"/>
            <p:cNvSpPr>
              <a:spLocks/>
            </p:cNvSpPr>
            <p:nvPr/>
          </p:nvSpPr>
          <p:spPr bwMode="auto">
            <a:xfrm>
              <a:off x="10877983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139"/>
            <p:cNvSpPr>
              <a:spLocks/>
            </p:cNvSpPr>
            <p:nvPr/>
          </p:nvSpPr>
          <p:spPr bwMode="auto">
            <a:xfrm>
              <a:off x="1109601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140"/>
            <p:cNvSpPr>
              <a:spLocks/>
            </p:cNvSpPr>
            <p:nvPr/>
          </p:nvSpPr>
          <p:spPr bwMode="auto">
            <a:xfrm>
              <a:off x="1076823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141"/>
            <p:cNvSpPr>
              <a:spLocks/>
            </p:cNvSpPr>
            <p:nvPr/>
          </p:nvSpPr>
          <p:spPr bwMode="auto">
            <a:xfrm>
              <a:off x="1065849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142"/>
            <p:cNvSpPr>
              <a:spLocks/>
            </p:cNvSpPr>
            <p:nvPr/>
          </p:nvSpPr>
          <p:spPr bwMode="auto">
            <a:xfrm>
              <a:off x="1054728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143"/>
            <p:cNvSpPr>
              <a:spLocks/>
            </p:cNvSpPr>
            <p:nvPr/>
          </p:nvSpPr>
          <p:spPr bwMode="auto">
            <a:xfrm>
              <a:off x="1033072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144"/>
            <p:cNvSpPr>
              <a:spLocks/>
            </p:cNvSpPr>
            <p:nvPr/>
          </p:nvSpPr>
          <p:spPr bwMode="auto">
            <a:xfrm>
              <a:off x="10440466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145"/>
            <p:cNvSpPr>
              <a:spLocks/>
            </p:cNvSpPr>
            <p:nvPr/>
          </p:nvSpPr>
          <p:spPr bwMode="auto">
            <a:xfrm>
              <a:off x="10219512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146"/>
            <p:cNvSpPr>
              <a:spLocks/>
            </p:cNvSpPr>
            <p:nvPr/>
          </p:nvSpPr>
          <p:spPr bwMode="auto">
            <a:xfrm>
              <a:off x="1010976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147"/>
            <p:cNvSpPr>
              <a:spLocks/>
            </p:cNvSpPr>
            <p:nvPr/>
          </p:nvSpPr>
          <p:spPr bwMode="auto">
            <a:xfrm>
              <a:off x="1000294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148"/>
            <p:cNvSpPr>
              <a:spLocks/>
            </p:cNvSpPr>
            <p:nvPr/>
          </p:nvSpPr>
          <p:spPr bwMode="auto">
            <a:xfrm>
              <a:off x="967224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149"/>
            <p:cNvSpPr>
              <a:spLocks/>
            </p:cNvSpPr>
            <p:nvPr/>
          </p:nvSpPr>
          <p:spPr bwMode="auto">
            <a:xfrm>
              <a:off x="978199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150"/>
            <p:cNvSpPr>
              <a:spLocks/>
            </p:cNvSpPr>
            <p:nvPr/>
          </p:nvSpPr>
          <p:spPr bwMode="auto">
            <a:xfrm>
              <a:off x="989320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151"/>
            <p:cNvSpPr>
              <a:spLocks/>
            </p:cNvSpPr>
            <p:nvPr/>
          </p:nvSpPr>
          <p:spPr bwMode="auto">
            <a:xfrm>
              <a:off x="956543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152"/>
            <p:cNvSpPr>
              <a:spLocks/>
            </p:cNvSpPr>
            <p:nvPr/>
          </p:nvSpPr>
          <p:spPr bwMode="auto">
            <a:xfrm>
              <a:off x="934447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153"/>
            <p:cNvSpPr>
              <a:spLocks/>
            </p:cNvSpPr>
            <p:nvPr/>
          </p:nvSpPr>
          <p:spPr bwMode="auto">
            <a:xfrm>
              <a:off x="945422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154"/>
            <p:cNvSpPr>
              <a:spLocks/>
            </p:cNvSpPr>
            <p:nvPr/>
          </p:nvSpPr>
          <p:spPr bwMode="auto">
            <a:xfrm>
              <a:off x="9126449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155"/>
            <p:cNvSpPr>
              <a:spLocks/>
            </p:cNvSpPr>
            <p:nvPr/>
          </p:nvSpPr>
          <p:spPr bwMode="auto">
            <a:xfrm>
              <a:off x="92347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156"/>
            <p:cNvSpPr>
              <a:spLocks/>
            </p:cNvSpPr>
            <p:nvPr/>
          </p:nvSpPr>
          <p:spPr bwMode="auto">
            <a:xfrm>
              <a:off x="901670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157"/>
            <p:cNvSpPr>
              <a:spLocks/>
            </p:cNvSpPr>
            <p:nvPr/>
          </p:nvSpPr>
          <p:spPr bwMode="auto">
            <a:xfrm>
              <a:off x="8795750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158"/>
            <p:cNvSpPr>
              <a:spLocks/>
            </p:cNvSpPr>
            <p:nvPr/>
          </p:nvSpPr>
          <p:spPr bwMode="auto">
            <a:xfrm>
              <a:off x="890695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159"/>
            <p:cNvSpPr>
              <a:spLocks/>
            </p:cNvSpPr>
            <p:nvPr/>
          </p:nvSpPr>
          <p:spPr bwMode="auto">
            <a:xfrm>
              <a:off x="857918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160"/>
            <p:cNvSpPr>
              <a:spLocks/>
            </p:cNvSpPr>
            <p:nvPr/>
          </p:nvSpPr>
          <p:spPr bwMode="auto">
            <a:xfrm>
              <a:off x="868893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161"/>
            <p:cNvSpPr>
              <a:spLocks/>
            </p:cNvSpPr>
            <p:nvPr/>
          </p:nvSpPr>
          <p:spPr bwMode="auto">
            <a:xfrm>
              <a:off x="846797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162"/>
            <p:cNvSpPr>
              <a:spLocks/>
            </p:cNvSpPr>
            <p:nvPr/>
          </p:nvSpPr>
          <p:spPr bwMode="auto">
            <a:xfrm>
              <a:off x="825141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163"/>
            <p:cNvSpPr>
              <a:spLocks/>
            </p:cNvSpPr>
            <p:nvPr/>
          </p:nvSpPr>
          <p:spPr bwMode="auto">
            <a:xfrm>
              <a:off x="835823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164"/>
            <p:cNvSpPr>
              <a:spLocks/>
            </p:cNvSpPr>
            <p:nvPr/>
          </p:nvSpPr>
          <p:spPr bwMode="auto">
            <a:xfrm>
              <a:off x="792071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165"/>
            <p:cNvSpPr>
              <a:spLocks/>
            </p:cNvSpPr>
            <p:nvPr/>
          </p:nvSpPr>
          <p:spPr bwMode="auto">
            <a:xfrm>
              <a:off x="814166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166"/>
            <p:cNvSpPr>
              <a:spLocks/>
            </p:cNvSpPr>
            <p:nvPr/>
          </p:nvSpPr>
          <p:spPr bwMode="auto">
            <a:xfrm>
              <a:off x="803046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167"/>
            <p:cNvSpPr>
              <a:spLocks/>
            </p:cNvSpPr>
            <p:nvPr/>
          </p:nvSpPr>
          <p:spPr bwMode="auto">
            <a:xfrm>
              <a:off x="759294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168"/>
            <p:cNvSpPr>
              <a:spLocks/>
            </p:cNvSpPr>
            <p:nvPr/>
          </p:nvSpPr>
          <p:spPr bwMode="auto">
            <a:xfrm>
              <a:off x="770268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169"/>
            <p:cNvSpPr>
              <a:spLocks/>
            </p:cNvSpPr>
            <p:nvPr/>
          </p:nvSpPr>
          <p:spPr bwMode="auto">
            <a:xfrm>
              <a:off x="781389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170"/>
            <p:cNvSpPr>
              <a:spLocks/>
            </p:cNvSpPr>
            <p:nvPr/>
          </p:nvSpPr>
          <p:spPr bwMode="auto">
            <a:xfrm>
              <a:off x="73749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1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1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171"/>
            <p:cNvSpPr>
              <a:spLocks/>
            </p:cNvSpPr>
            <p:nvPr/>
          </p:nvSpPr>
          <p:spPr bwMode="auto">
            <a:xfrm>
              <a:off x="74831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172"/>
            <p:cNvSpPr>
              <a:spLocks/>
            </p:cNvSpPr>
            <p:nvPr/>
          </p:nvSpPr>
          <p:spPr bwMode="auto">
            <a:xfrm>
              <a:off x="715542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173"/>
            <p:cNvSpPr>
              <a:spLocks/>
            </p:cNvSpPr>
            <p:nvPr/>
          </p:nvSpPr>
          <p:spPr bwMode="auto">
            <a:xfrm>
              <a:off x="726517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174"/>
            <p:cNvSpPr>
              <a:spLocks/>
            </p:cNvSpPr>
            <p:nvPr/>
          </p:nvSpPr>
          <p:spPr bwMode="auto">
            <a:xfrm>
              <a:off x="682765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175"/>
            <p:cNvSpPr>
              <a:spLocks/>
            </p:cNvSpPr>
            <p:nvPr/>
          </p:nvSpPr>
          <p:spPr bwMode="auto">
            <a:xfrm>
              <a:off x="7044215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3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176"/>
            <p:cNvSpPr>
              <a:spLocks/>
            </p:cNvSpPr>
            <p:nvPr/>
          </p:nvSpPr>
          <p:spPr bwMode="auto">
            <a:xfrm>
              <a:off x="693739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177"/>
            <p:cNvSpPr>
              <a:spLocks/>
            </p:cNvSpPr>
            <p:nvPr/>
          </p:nvSpPr>
          <p:spPr bwMode="auto">
            <a:xfrm>
              <a:off x="660669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178"/>
            <p:cNvSpPr>
              <a:spLocks/>
            </p:cNvSpPr>
            <p:nvPr/>
          </p:nvSpPr>
          <p:spPr bwMode="auto">
            <a:xfrm>
              <a:off x="649987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179"/>
            <p:cNvSpPr>
              <a:spLocks/>
            </p:cNvSpPr>
            <p:nvPr/>
          </p:nvSpPr>
          <p:spPr bwMode="auto">
            <a:xfrm>
              <a:off x="67179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180"/>
            <p:cNvSpPr>
              <a:spLocks/>
            </p:cNvSpPr>
            <p:nvPr/>
          </p:nvSpPr>
          <p:spPr bwMode="auto">
            <a:xfrm>
              <a:off x="639013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181"/>
            <p:cNvSpPr>
              <a:spLocks/>
            </p:cNvSpPr>
            <p:nvPr/>
          </p:nvSpPr>
          <p:spPr bwMode="auto">
            <a:xfrm>
              <a:off x="60623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182"/>
            <p:cNvSpPr>
              <a:spLocks/>
            </p:cNvSpPr>
            <p:nvPr/>
          </p:nvSpPr>
          <p:spPr bwMode="auto">
            <a:xfrm>
              <a:off x="5951153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183"/>
            <p:cNvSpPr>
              <a:spLocks/>
            </p:cNvSpPr>
            <p:nvPr/>
          </p:nvSpPr>
          <p:spPr bwMode="auto">
            <a:xfrm>
              <a:off x="616918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184"/>
            <p:cNvSpPr>
              <a:spLocks/>
            </p:cNvSpPr>
            <p:nvPr/>
          </p:nvSpPr>
          <p:spPr bwMode="auto">
            <a:xfrm>
              <a:off x="627892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185"/>
            <p:cNvSpPr>
              <a:spLocks/>
            </p:cNvSpPr>
            <p:nvPr/>
          </p:nvSpPr>
          <p:spPr bwMode="auto">
            <a:xfrm>
              <a:off x="57316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186"/>
            <p:cNvSpPr>
              <a:spLocks/>
            </p:cNvSpPr>
            <p:nvPr/>
          </p:nvSpPr>
          <p:spPr bwMode="auto">
            <a:xfrm>
              <a:off x="584140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187"/>
            <p:cNvSpPr>
              <a:spLocks/>
            </p:cNvSpPr>
            <p:nvPr/>
          </p:nvSpPr>
          <p:spPr bwMode="auto">
            <a:xfrm>
              <a:off x="5513635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592 w 613"/>
                <a:gd name="T3" fmla="*/ 8 h 607"/>
                <a:gd name="T4" fmla="*/ 0 w 613"/>
                <a:gd name="T5" fmla="*/ 607 h 607"/>
                <a:gd name="T6" fmla="*/ 13 w 613"/>
                <a:gd name="T7" fmla="*/ 607 h 607"/>
                <a:gd name="T8" fmla="*/ 613 w 613"/>
                <a:gd name="T9" fmla="*/ 0 h 607"/>
                <a:gd name="T10" fmla="*/ 601 w 613"/>
                <a:gd name="T11" fmla="*/ 0 h 607"/>
                <a:gd name="T12" fmla="*/ 592 w 613"/>
                <a:gd name="T13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592" y="8"/>
                  </a:lnTo>
                  <a:lnTo>
                    <a:pt x="0" y="607"/>
                  </a:ln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188"/>
            <p:cNvSpPr>
              <a:spLocks/>
            </p:cNvSpPr>
            <p:nvPr/>
          </p:nvSpPr>
          <p:spPr bwMode="auto">
            <a:xfrm>
              <a:off x="562484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189"/>
            <p:cNvSpPr>
              <a:spLocks/>
            </p:cNvSpPr>
            <p:nvPr/>
          </p:nvSpPr>
          <p:spPr bwMode="auto">
            <a:xfrm>
              <a:off x="5185862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190"/>
            <p:cNvSpPr>
              <a:spLocks/>
            </p:cNvSpPr>
            <p:nvPr/>
          </p:nvSpPr>
          <p:spPr bwMode="auto">
            <a:xfrm>
              <a:off x="5294144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191"/>
            <p:cNvSpPr>
              <a:spLocks/>
            </p:cNvSpPr>
            <p:nvPr/>
          </p:nvSpPr>
          <p:spPr bwMode="auto">
            <a:xfrm>
              <a:off x="540389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192"/>
            <p:cNvSpPr>
              <a:spLocks/>
            </p:cNvSpPr>
            <p:nvPr/>
          </p:nvSpPr>
          <p:spPr bwMode="auto">
            <a:xfrm>
              <a:off x="4966372" y="1"/>
              <a:ext cx="896984" cy="888205"/>
            </a:xfrm>
            <a:custGeom>
              <a:avLst/>
              <a:gdLst>
                <a:gd name="T0" fmla="*/ 592 w 613"/>
                <a:gd name="T1" fmla="*/ 8 h 607"/>
                <a:gd name="T2" fmla="*/ 0 w 613"/>
                <a:gd name="T3" fmla="*/ 607 h 607"/>
                <a:gd name="T4" fmla="*/ 12 w 613"/>
                <a:gd name="T5" fmla="*/ 607 h 607"/>
                <a:gd name="T6" fmla="*/ 613 w 613"/>
                <a:gd name="T7" fmla="*/ 0 h 607"/>
                <a:gd name="T8" fmla="*/ 600 w 613"/>
                <a:gd name="T9" fmla="*/ 0 h 607"/>
                <a:gd name="T10" fmla="*/ 592 w 613"/>
                <a:gd name="T11" fmla="*/ 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607">
                  <a:moveTo>
                    <a:pt x="592" y="8"/>
                  </a:moveTo>
                  <a:lnTo>
                    <a:pt x="0" y="607"/>
                  </a:ln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592" y="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193"/>
            <p:cNvSpPr>
              <a:spLocks/>
            </p:cNvSpPr>
            <p:nvPr/>
          </p:nvSpPr>
          <p:spPr bwMode="auto">
            <a:xfrm>
              <a:off x="507611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194"/>
            <p:cNvSpPr>
              <a:spLocks/>
            </p:cNvSpPr>
            <p:nvPr/>
          </p:nvSpPr>
          <p:spPr bwMode="auto">
            <a:xfrm>
              <a:off x="463859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195"/>
            <p:cNvSpPr>
              <a:spLocks/>
            </p:cNvSpPr>
            <p:nvPr/>
          </p:nvSpPr>
          <p:spPr bwMode="auto">
            <a:xfrm>
              <a:off x="474834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196"/>
            <p:cNvSpPr>
              <a:spLocks/>
            </p:cNvSpPr>
            <p:nvPr/>
          </p:nvSpPr>
          <p:spPr bwMode="auto">
            <a:xfrm>
              <a:off x="485516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197"/>
            <p:cNvSpPr>
              <a:spLocks/>
            </p:cNvSpPr>
            <p:nvPr/>
          </p:nvSpPr>
          <p:spPr bwMode="auto">
            <a:xfrm>
              <a:off x="452739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198"/>
            <p:cNvSpPr>
              <a:spLocks/>
            </p:cNvSpPr>
            <p:nvPr/>
          </p:nvSpPr>
          <p:spPr bwMode="auto">
            <a:xfrm>
              <a:off x="408987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199"/>
            <p:cNvSpPr>
              <a:spLocks/>
            </p:cNvSpPr>
            <p:nvPr/>
          </p:nvSpPr>
          <p:spPr bwMode="auto">
            <a:xfrm>
              <a:off x="4310827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200"/>
            <p:cNvSpPr>
              <a:spLocks/>
            </p:cNvSpPr>
            <p:nvPr/>
          </p:nvSpPr>
          <p:spPr bwMode="auto">
            <a:xfrm>
              <a:off x="441764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201"/>
            <p:cNvSpPr>
              <a:spLocks/>
            </p:cNvSpPr>
            <p:nvPr/>
          </p:nvSpPr>
          <p:spPr bwMode="auto">
            <a:xfrm>
              <a:off x="4199618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202"/>
            <p:cNvSpPr>
              <a:spLocks/>
            </p:cNvSpPr>
            <p:nvPr/>
          </p:nvSpPr>
          <p:spPr bwMode="auto">
            <a:xfrm>
              <a:off x="387330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0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0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203"/>
            <p:cNvSpPr>
              <a:spLocks/>
            </p:cNvSpPr>
            <p:nvPr/>
          </p:nvSpPr>
          <p:spPr bwMode="auto">
            <a:xfrm>
              <a:off x="39801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204"/>
            <p:cNvSpPr>
              <a:spLocks/>
            </p:cNvSpPr>
            <p:nvPr/>
          </p:nvSpPr>
          <p:spPr bwMode="auto">
            <a:xfrm>
              <a:off x="343432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205"/>
            <p:cNvSpPr>
              <a:spLocks/>
            </p:cNvSpPr>
            <p:nvPr/>
          </p:nvSpPr>
          <p:spPr bwMode="auto">
            <a:xfrm>
              <a:off x="365235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206"/>
            <p:cNvSpPr>
              <a:spLocks/>
            </p:cNvSpPr>
            <p:nvPr/>
          </p:nvSpPr>
          <p:spPr bwMode="auto">
            <a:xfrm>
              <a:off x="3762101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207"/>
            <p:cNvSpPr>
              <a:spLocks/>
            </p:cNvSpPr>
            <p:nvPr/>
          </p:nvSpPr>
          <p:spPr bwMode="auto">
            <a:xfrm>
              <a:off x="3214838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208"/>
            <p:cNvSpPr>
              <a:spLocks/>
            </p:cNvSpPr>
            <p:nvPr/>
          </p:nvSpPr>
          <p:spPr bwMode="auto">
            <a:xfrm>
              <a:off x="35426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2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2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209"/>
            <p:cNvSpPr>
              <a:spLocks/>
            </p:cNvSpPr>
            <p:nvPr/>
          </p:nvSpPr>
          <p:spPr bwMode="auto">
            <a:xfrm>
              <a:off x="3324583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210"/>
            <p:cNvSpPr>
              <a:spLocks/>
            </p:cNvSpPr>
            <p:nvPr/>
          </p:nvSpPr>
          <p:spPr bwMode="auto">
            <a:xfrm>
              <a:off x="2996810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1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1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211"/>
            <p:cNvSpPr>
              <a:spLocks/>
            </p:cNvSpPr>
            <p:nvPr/>
          </p:nvSpPr>
          <p:spPr bwMode="auto">
            <a:xfrm>
              <a:off x="3103629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3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3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1212"/>
            <p:cNvSpPr>
              <a:spLocks/>
            </p:cNvSpPr>
            <p:nvPr/>
          </p:nvSpPr>
          <p:spPr bwMode="auto">
            <a:xfrm>
              <a:off x="2775857" y="1"/>
              <a:ext cx="898448" cy="888205"/>
            </a:xfrm>
            <a:custGeom>
              <a:avLst/>
              <a:gdLst>
                <a:gd name="T0" fmla="*/ 0 w 614"/>
                <a:gd name="T1" fmla="*/ 607 h 607"/>
                <a:gd name="T2" fmla="*/ 13 w 614"/>
                <a:gd name="T3" fmla="*/ 607 h 607"/>
                <a:gd name="T4" fmla="*/ 614 w 614"/>
                <a:gd name="T5" fmla="*/ 0 h 607"/>
                <a:gd name="T6" fmla="*/ 601 w 614"/>
                <a:gd name="T7" fmla="*/ 0 h 607"/>
                <a:gd name="T8" fmla="*/ 0 w 614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607">
                  <a:moveTo>
                    <a:pt x="0" y="607"/>
                  </a:moveTo>
                  <a:lnTo>
                    <a:pt x="13" y="607"/>
                  </a:lnTo>
                  <a:lnTo>
                    <a:pt x="614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2887065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2 w 613"/>
                <a:gd name="T3" fmla="*/ 607 h 607"/>
                <a:gd name="T4" fmla="*/ 613 w 613"/>
                <a:gd name="T5" fmla="*/ 0 h 607"/>
                <a:gd name="T6" fmla="*/ 600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2" y="607"/>
                  </a:lnTo>
                  <a:lnTo>
                    <a:pt x="613" y="0"/>
                  </a:lnTo>
                  <a:lnTo>
                    <a:pt x="600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2669038" y="1"/>
              <a:ext cx="894058" cy="888205"/>
            </a:xfrm>
            <a:custGeom>
              <a:avLst/>
              <a:gdLst>
                <a:gd name="T0" fmla="*/ 0 w 611"/>
                <a:gd name="T1" fmla="*/ 607 h 607"/>
                <a:gd name="T2" fmla="*/ 11 w 611"/>
                <a:gd name="T3" fmla="*/ 607 h 607"/>
                <a:gd name="T4" fmla="*/ 611 w 611"/>
                <a:gd name="T5" fmla="*/ 0 h 607"/>
                <a:gd name="T6" fmla="*/ 601 w 611"/>
                <a:gd name="T7" fmla="*/ 0 h 607"/>
                <a:gd name="T8" fmla="*/ 0 w 611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607">
                  <a:moveTo>
                    <a:pt x="0" y="607"/>
                  </a:moveTo>
                  <a:lnTo>
                    <a:pt x="11" y="607"/>
                  </a:lnTo>
                  <a:lnTo>
                    <a:pt x="611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11316964" y="2928"/>
              <a:ext cx="875036" cy="885278"/>
            </a:xfrm>
            <a:custGeom>
              <a:avLst/>
              <a:gdLst>
                <a:gd name="T0" fmla="*/ 0 w 598"/>
                <a:gd name="T1" fmla="*/ 605 h 605"/>
                <a:gd name="T2" fmla="*/ 10 w 598"/>
                <a:gd name="T3" fmla="*/ 605 h 605"/>
                <a:gd name="T4" fmla="*/ 598 w 598"/>
                <a:gd name="T5" fmla="*/ 11 h 605"/>
                <a:gd name="T6" fmla="*/ 598 w 598"/>
                <a:gd name="T7" fmla="*/ 0 h 605"/>
                <a:gd name="T8" fmla="*/ 0 w 598"/>
                <a:gd name="T9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605">
                  <a:moveTo>
                    <a:pt x="0" y="605"/>
                  </a:moveTo>
                  <a:lnTo>
                    <a:pt x="10" y="605"/>
                  </a:lnTo>
                  <a:lnTo>
                    <a:pt x="598" y="11"/>
                  </a:lnTo>
                  <a:lnTo>
                    <a:pt x="598" y="0"/>
                  </a:lnTo>
                  <a:lnTo>
                    <a:pt x="0" y="605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216"/>
            <p:cNvSpPr>
              <a:spLocks/>
            </p:cNvSpPr>
            <p:nvPr/>
          </p:nvSpPr>
          <p:spPr bwMode="auto">
            <a:xfrm>
              <a:off x="11205756" y="1"/>
              <a:ext cx="896984" cy="888205"/>
            </a:xfrm>
            <a:custGeom>
              <a:avLst/>
              <a:gdLst>
                <a:gd name="T0" fmla="*/ 0 w 613"/>
                <a:gd name="T1" fmla="*/ 607 h 607"/>
                <a:gd name="T2" fmla="*/ 13 w 613"/>
                <a:gd name="T3" fmla="*/ 607 h 607"/>
                <a:gd name="T4" fmla="*/ 613 w 613"/>
                <a:gd name="T5" fmla="*/ 0 h 607"/>
                <a:gd name="T6" fmla="*/ 601 w 613"/>
                <a:gd name="T7" fmla="*/ 0 h 607"/>
                <a:gd name="T8" fmla="*/ 0 w 613"/>
                <a:gd name="T9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0" y="607"/>
                  </a:moveTo>
                  <a:lnTo>
                    <a:pt x="13" y="607"/>
                  </a:lnTo>
                  <a:lnTo>
                    <a:pt x="613" y="0"/>
                  </a:lnTo>
                  <a:lnTo>
                    <a:pt x="601" y="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217"/>
            <p:cNvSpPr>
              <a:spLocks/>
            </p:cNvSpPr>
            <p:nvPr/>
          </p:nvSpPr>
          <p:spPr bwMode="auto">
            <a:xfrm>
              <a:off x="2500762" y="1"/>
              <a:ext cx="845770" cy="851623"/>
            </a:xfrm>
            <a:custGeom>
              <a:avLst/>
              <a:gdLst>
                <a:gd name="T0" fmla="*/ 578 w 578"/>
                <a:gd name="T1" fmla="*/ 0 h 582"/>
                <a:gd name="T2" fmla="*/ 565 w 578"/>
                <a:gd name="T3" fmla="*/ 0 h 582"/>
                <a:gd name="T4" fmla="*/ 0 w 578"/>
                <a:gd name="T5" fmla="*/ 571 h 582"/>
                <a:gd name="T6" fmla="*/ 0 w 578"/>
                <a:gd name="T7" fmla="*/ 582 h 582"/>
                <a:gd name="T8" fmla="*/ 578 w 578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82">
                  <a:moveTo>
                    <a:pt x="578" y="0"/>
                  </a:moveTo>
                  <a:lnTo>
                    <a:pt x="565" y="0"/>
                  </a:lnTo>
                  <a:lnTo>
                    <a:pt x="0" y="571"/>
                  </a:lnTo>
                  <a:lnTo>
                    <a:pt x="0" y="58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218"/>
            <p:cNvSpPr>
              <a:spLocks/>
            </p:cNvSpPr>
            <p:nvPr/>
          </p:nvSpPr>
          <p:spPr bwMode="auto">
            <a:xfrm>
              <a:off x="2500762" y="1"/>
              <a:ext cx="406789" cy="408253"/>
            </a:xfrm>
            <a:custGeom>
              <a:avLst/>
              <a:gdLst>
                <a:gd name="T0" fmla="*/ 278 w 278"/>
                <a:gd name="T1" fmla="*/ 0 h 279"/>
                <a:gd name="T2" fmla="*/ 266 w 278"/>
                <a:gd name="T3" fmla="*/ 0 h 279"/>
                <a:gd name="T4" fmla="*/ 0 w 278"/>
                <a:gd name="T5" fmla="*/ 269 h 279"/>
                <a:gd name="T6" fmla="*/ 0 w 278"/>
                <a:gd name="T7" fmla="*/ 279 h 279"/>
                <a:gd name="T8" fmla="*/ 278 w 278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79">
                  <a:moveTo>
                    <a:pt x="278" y="0"/>
                  </a:moveTo>
                  <a:lnTo>
                    <a:pt x="266" y="0"/>
                  </a:lnTo>
                  <a:lnTo>
                    <a:pt x="0" y="269"/>
                  </a:lnTo>
                  <a:lnTo>
                    <a:pt x="0" y="279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219"/>
            <p:cNvSpPr>
              <a:spLocks/>
            </p:cNvSpPr>
            <p:nvPr/>
          </p:nvSpPr>
          <p:spPr bwMode="auto">
            <a:xfrm>
              <a:off x="2500762" y="1"/>
              <a:ext cx="624816" cy="630670"/>
            </a:xfrm>
            <a:custGeom>
              <a:avLst/>
              <a:gdLst>
                <a:gd name="T0" fmla="*/ 427 w 427"/>
                <a:gd name="T1" fmla="*/ 0 h 431"/>
                <a:gd name="T2" fmla="*/ 417 w 427"/>
                <a:gd name="T3" fmla="*/ 0 h 431"/>
                <a:gd name="T4" fmla="*/ 0 w 427"/>
                <a:gd name="T5" fmla="*/ 419 h 431"/>
                <a:gd name="T6" fmla="*/ 0 w 427"/>
                <a:gd name="T7" fmla="*/ 431 h 431"/>
                <a:gd name="T8" fmla="*/ 427 w 427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431">
                  <a:moveTo>
                    <a:pt x="427" y="0"/>
                  </a:moveTo>
                  <a:lnTo>
                    <a:pt x="417" y="0"/>
                  </a:lnTo>
                  <a:lnTo>
                    <a:pt x="0" y="419"/>
                  </a:lnTo>
                  <a:lnTo>
                    <a:pt x="0" y="431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1220"/>
            <p:cNvSpPr>
              <a:spLocks/>
            </p:cNvSpPr>
            <p:nvPr/>
          </p:nvSpPr>
          <p:spPr bwMode="auto">
            <a:xfrm>
              <a:off x="2500762" y="1"/>
              <a:ext cx="734562" cy="738952"/>
            </a:xfrm>
            <a:custGeom>
              <a:avLst/>
              <a:gdLst>
                <a:gd name="T0" fmla="*/ 502 w 502"/>
                <a:gd name="T1" fmla="*/ 0 h 505"/>
                <a:gd name="T2" fmla="*/ 490 w 502"/>
                <a:gd name="T3" fmla="*/ 0 h 505"/>
                <a:gd name="T4" fmla="*/ 0 w 502"/>
                <a:gd name="T5" fmla="*/ 495 h 505"/>
                <a:gd name="T6" fmla="*/ 0 w 502"/>
                <a:gd name="T7" fmla="*/ 505 h 505"/>
                <a:gd name="T8" fmla="*/ 502 w 502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505">
                  <a:moveTo>
                    <a:pt x="502" y="0"/>
                  </a:moveTo>
                  <a:lnTo>
                    <a:pt x="490" y="0"/>
                  </a:lnTo>
                  <a:lnTo>
                    <a:pt x="0" y="495"/>
                  </a:lnTo>
                  <a:lnTo>
                    <a:pt x="0" y="505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221"/>
            <p:cNvSpPr>
              <a:spLocks/>
            </p:cNvSpPr>
            <p:nvPr/>
          </p:nvSpPr>
          <p:spPr bwMode="auto">
            <a:xfrm>
              <a:off x="2500762" y="1"/>
              <a:ext cx="297043" cy="297044"/>
            </a:xfrm>
            <a:custGeom>
              <a:avLst/>
              <a:gdLst>
                <a:gd name="T0" fmla="*/ 203 w 203"/>
                <a:gd name="T1" fmla="*/ 0 h 203"/>
                <a:gd name="T2" fmla="*/ 191 w 203"/>
                <a:gd name="T3" fmla="*/ 0 h 203"/>
                <a:gd name="T4" fmla="*/ 0 w 203"/>
                <a:gd name="T5" fmla="*/ 192 h 203"/>
                <a:gd name="T6" fmla="*/ 0 w 203"/>
                <a:gd name="T7" fmla="*/ 203 h 203"/>
                <a:gd name="T8" fmla="*/ 203 w 203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203" y="0"/>
                  </a:moveTo>
                  <a:lnTo>
                    <a:pt x="191" y="0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1222"/>
            <p:cNvSpPr>
              <a:spLocks/>
            </p:cNvSpPr>
            <p:nvPr/>
          </p:nvSpPr>
          <p:spPr bwMode="auto">
            <a:xfrm>
              <a:off x="2500762" y="1"/>
              <a:ext cx="79017" cy="77554"/>
            </a:xfrm>
            <a:custGeom>
              <a:avLst/>
              <a:gdLst>
                <a:gd name="T0" fmla="*/ 54 w 54"/>
                <a:gd name="T1" fmla="*/ 0 h 53"/>
                <a:gd name="T2" fmla="*/ 42 w 54"/>
                <a:gd name="T3" fmla="*/ 0 h 53"/>
                <a:gd name="T4" fmla="*/ 0 w 54"/>
                <a:gd name="T5" fmla="*/ 40 h 53"/>
                <a:gd name="T6" fmla="*/ 0 w 54"/>
                <a:gd name="T7" fmla="*/ 53 h 53"/>
                <a:gd name="T8" fmla="*/ 54 w 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3">
                  <a:moveTo>
                    <a:pt x="54" y="0"/>
                  </a:moveTo>
                  <a:lnTo>
                    <a:pt x="42" y="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1223"/>
            <p:cNvSpPr>
              <a:spLocks/>
            </p:cNvSpPr>
            <p:nvPr/>
          </p:nvSpPr>
          <p:spPr bwMode="auto">
            <a:xfrm>
              <a:off x="2500762" y="1"/>
              <a:ext cx="187299" cy="188762"/>
            </a:xfrm>
            <a:custGeom>
              <a:avLst/>
              <a:gdLst>
                <a:gd name="T0" fmla="*/ 128 w 128"/>
                <a:gd name="T1" fmla="*/ 0 h 129"/>
                <a:gd name="T2" fmla="*/ 117 w 128"/>
                <a:gd name="T3" fmla="*/ 0 h 129"/>
                <a:gd name="T4" fmla="*/ 0 w 128"/>
                <a:gd name="T5" fmla="*/ 116 h 129"/>
                <a:gd name="T6" fmla="*/ 0 w 128"/>
                <a:gd name="T7" fmla="*/ 129 h 129"/>
                <a:gd name="T8" fmla="*/ 128 w 1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28" y="0"/>
                  </a:moveTo>
                  <a:lnTo>
                    <a:pt x="117" y="0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1224"/>
            <p:cNvSpPr>
              <a:spLocks/>
            </p:cNvSpPr>
            <p:nvPr/>
          </p:nvSpPr>
          <p:spPr bwMode="auto">
            <a:xfrm>
              <a:off x="2559293" y="1"/>
              <a:ext cx="896984" cy="888205"/>
            </a:xfrm>
            <a:custGeom>
              <a:avLst/>
              <a:gdLst>
                <a:gd name="T0" fmla="*/ 613 w 613"/>
                <a:gd name="T1" fmla="*/ 0 h 607"/>
                <a:gd name="T2" fmla="*/ 600 w 613"/>
                <a:gd name="T3" fmla="*/ 0 h 607"/>
                <a:gd name="T4" fmla="*/ 0 w 613"/>
                <a:gd name="T5" fmla="*/ 607 h 607"/>
                <a:gd name="T6" fmla="*/ 10 w 613"/>
                <a:gd name="T7" fmla="*/ 607 h 607"/>
                <a:gd name="T8" fmla="*/ 613 w 613"/>
                <a:gd name="T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607">
                  <a:moveTo>
                    <a:pt x="613" y="0"/>
                  </a:moveTo>
                  <a:lnTo>
                    <a:pt x="600" y="0"/>
                  </a:lnTo>
                  <a:lnTo>
                    <a:pt x="0" y="607"/>
                  </a:lnTo>
                  <a:lnTo>
                    <a:pt x="10" y="607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1225"/>
            <p:cNvSpPr>
              <a:spLocks/>
            </p:cNvSpPr>
            <p:nvPr/>
          </p:nvSpPr>
          <p:spPr bwMode="auto">
            <a:xfrm>
              <a:off x="2500762" y="1"/>
              <a:ext cx="517998" cy="519461"/>
            </a:xfrm>
            <a:custGeom>
              <a:avLst/>
              <a:gdLst>
                <a:gd name="T0" fmla="*/ 354 w 354"/>
                <a:gd name="T1" fmla="*/ 0 h 355"/>
                <a:gd name="T2" fmla="*/ 341 w 354"/>
                <a:gd name="T3" fmla="*/ 0 h 355"/>
                <a:gd name="T4" fmla="*/ 0 w 354"/>
                <a:gd name="T5" fmla="*/ 343 h 355"/>
                <a:gd name="T6" fmla="*/ 0 w 354"/>
                <a:gd name="T7" fmla="*/ 355 h 355"/>
                <a:gd name="T8" fmla="*/ 354 w 354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55">
                  <a:moveTo>
                    <a:pt x="354" y="0"/>
                  </a:moveTo>
                  <a:lnTo>
                    <a:pt x="341" y="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344228" y="212571"/>
            <a:ext cx="522793" cy="598343"/>
            <a:chOff x="344228" y="212571"/>
            <a:chExt cx="522793" cy="598343"/>
          </a:xfrm>
        </p:grpSpPr>
        <p:sp>
          <p:nvSpPr>
            <p:cNvPr id="123" name="Freeform 5"/>
            <p:cNvSpPr>
              <a:spLocks/>
            </p:cNvSpPr>
            <p:nvPr/>
          </p:nvSpPr>
          <p:spPr bwMode="auto">
            <a:xfrm>
              <a:off x="449996" y="404467"/>
              <a:ext cx="312769" cy="255352"/>
            </a:xfrm>
            <a:custGeom>
              <a:avLst/>
              <a:gdLst>
                <a:gd name="T0" fmla="*/ 173 w 248"/>
                <a:gd name="T1" fmla="*/ 0 h 204"/>
                <a:gd name="T2" fmla="*/ 155 w 248"/>
                <a:gd name="T3" fmla="*/ 15 h 204"/>
                <a:gd name="T4" fmla="*/ 183 w 248"/>
                <a:gd name="T5" fmla="*/ 48 h 204"/>
                <a:gd name="T6" fmla="*/ 124 w 248"/>
                <a:gd name="T7" fmla="*/ 98 h 204"/>
                <a:gd name="T8" fmla="*/ 64 w 248"/>
                <a:gd name="T9" fmla="*/ 48 h 204"/>
                <a:gd name="T10" fmla="*/ 92 w 248"/>
                <a:gd name="T11" fmla="*/ 15 h 204"/>
                <a:gd name="T12" fmla="*/ 74 w 248"/>
                <a:gd name="T13" fmla="*/ 0 h 204"/>
                <a:gd name="T14" fmla="*/ 29 w 248"/>
                <a:gd name="T15" fmla="*/ 47 h 204"/>
                <a:gd name="T16" fmla="*/ 0 w 248"/>
                <a:gd name="T17" fmla="*/ 112 h 204"/>
                <a:gd name="T18" fmla="*/ 6 w 248"/>
                <a:gd name="T19" fmla="*/ 117 h 204"/>
                <a:gd name="T20" fmla="*/ 49 w 248"/>
                <a:gd name="T21" fmla="*/ 66 h 204"/>
                <a:gd name="T22" fmla="*/ 106 w 248"/>
                <a:gd name="T23" fmla="*/ 113 h 204"/>
                <a:gd name="T24" fmla="*/ 18 w 248"/>
                <a:gd name="T25" fmla="*/ 187 h 204"/>
                <a:gd name="T26" fmla="*/ 33 w 248"/>
                <a:gd name="T27" fmla="*/ 204 h 204"/>
                <a:gd name="T28" fmla="*/ 124 w 248"/>
                <a:gd name="T29" fmla="*/ 128 h 204"/>
                <a:gd name="T30" fmla="*/ 215 w 248"/>
                <a:gd name="T31" fmla="*/ 204 h 204"/>
                <a:gd name="T32" fmla="*/ 230 w 248"/>
                <a:gd name="T33" fmla="*/ 187 h 204"/>
                <a:gd name="T34" fmla="*/ 142 w 248"/>
                <a:gd name="T35" fmla="*/ 113 h 204"/>
                <a:gd name="T36" fmla="*/ 198 w 248"/>
                <a:gd name="T37" fmla="*/ 66 h 204"/>
                <a:gd name="T38" fmla="*/ 241 w 248"/>
                <a:gd name="T39" fmla="*/ 117 h 204"/>
                <a:gd name="T40" fmla="*/ 248 w 248"/>
                <a:gd name="T41" fmla="*/ 112 h 204"/>
                <a:gd name="T42" fmla="*/ 218 w 248"/>
                <a:gd name="T43" fmla="*/ 47 h 204"/>
                <a:gd name="T44" fmla="*/ 173 w 248"/>
                <a:gd name="T4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8" h="204">
                  <a:moveTo>
                    <a:pt x="173" y="0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0" y="18"/>
                    <a:pt x="29" y="47"/>
                  </a:cubicBezTo>
                  <a:cubicBezTo>
                    <a:pt x="8" y="75"/>
                    <a:pt x="0" y="112"/>
                    <a:pt x="0" y="11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39" y="75"/>
                    <a:pt x="218" y="47"/>
                  </a:cubicBezTo>
                  <a:cubicBezTo>
                    <a:pt x="198" y="18"/>
                    <a:pt x="173" y="0"/>
                    <a:pt x="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"/>
            <p:cNvSpPr>
              <a:spLocks noEditPoints="1"/>
            </p:cNvSpPr>
            <p:nvPr/>
          </p:nvSpPr>
          <p:spPr bwMode="auto">
            <a:xfrm>
              <a:off x="344228" y="289633"/>
              <a:ext cx="522793" cy="521281"/>
            </a:xfrm>
            <a:custGeom>
              <a:avLst/>
              <a:gdLst>
                <a:gd name="T0" fmla="*/ 236 w 415"/>
                <a:gd name="T1" fmla="*/ 26 h 415"/>
                <a:gd name="T2" fmla="*/ 208 w 415"/>
                <a:gd name="T3" fmla="*/ 49 h 415"/>
                <a:gd name="T4" fmla="*/ 179 w 415"/>
                <a:gd name="T5" fmla="*/ 26 h 415"/>
                <a:gd name="T6" fmla="*/ 106 w 415"/>
                <a:gd name="T7" fmla="*/ 0 h 415"/>
                <a:gd name="T8" fmla="*/ 0 w 415"/>
                <a:gd name="T9" fmla="*/ 0 h 415"/>
                <a:gd name="T10" fmla="*/ 0 w 415"/>
                <a:gd name="T11" fmla="*/ 352 h 415"/>
                <a:gd name="T12" fmla="*/ 89 w 415"/>
                <a:gd name="T13" fmla="*/ 352 h 415"/>
                <a:gd name="T14" fmla="*/ 162 w 415"/>
                <a:gd name="T15" fmla="*/ 378 h 415"/>
                <a:gd name="T16" fmla="*/ 208 w 415"/>
                <a:gd name="T17" fmla="*/ 415 h 415"/>
                <a:gd name="T18" fmla="*/ 254 w 415"/>
                <a:gd name="T19" fmla="*/ 378 h 415"/>
                <a:gd name="T20" fmla="*/ 327 w 415"/>
                <a:gd name="T21" fmla="*/ 352 h 415"/>
                <a:gd name="T22" fmla="*/ 415 w 415"/>
                <a:gd name="T23" fmla="*/ 352 h 415"/>
                <a:gd name="T24" fmla="*/ 415 w 415"/>
                <a:gd name="T25" fmla="*/ 0 h 415"/>
                <a:gd name="T26" fmla="*/ 309 w 415"/>
                <a:gd name="T27" fmla="*/ 0 h 415"/>
                <a:gd name="T28" fmla="*/ 236 w 415"/>
                <a:gd name="T29" fmla="*/ 26 h 415"/>
                <a:gd name="T30" fmla="*/ 392 w 415"/>
                <a:gd name="T31" fmla="*/ 329 h 415"/>
                <a:gd name="T32" fmla="*/ 327 w 415"/>
                <a:gd name="T33" fmla="*/ 329 h 415"/>
                <a:gd name="T34" fmla="*/ 239 w 415"/>
                <a:gd name="T35" fmla="*/ 360 h 415"/>
                <a:gd name="T36" fmla="*/ 208 w 415"/>
                <a:gd name="T37" fmla="*/ 385 h 415"/>
                <a:gd name="T38" fmla="*/ 176 w 415"/>
                <a:gd name="T39" fmla="*/ 360 h 415"/>
                <a:gd name="T40" fmla="*/ 89 w 415"/>
                <a:gd name="T41" fmla="*/ 329 h 415"/>
                <a:gd name="T42" fmla="*/ 23 w 415"/>
                <a:gd name="T43" fmla="*/ 329 h 415"/>
                <a:gd name="T44" fmla="*/ 23 w 415"/>
                <a:gd name="T45" fmla="*/ 23 h 415"/>
                <a:gd name="T46" fmla="*/ 106 w 415"/>
                <a:gd name="T47" fmla="*/ 23 h 415"/>
                <a:gd name="T48" fmla="*/ 164 w 415"/>
                <a:gd name="T49" fmla="*/ 44 h 415"/>
                <a:gd name="T50" fmla="*/ 193 w 415"/>
                <a:gd name="T51" fmla="*/ 67 h 415"/>
                <a:gd name="T52" fmla="*/ 208 w 415"/>
                <a:gd name="T53" fmla="*/ 79 h 415"/>
                <a:gd name="T54" fmla="*/ 222 w 415"/>
                <a:gd name="T55" fmla="*/ 67 h 415"/>
                <a:gd name="T56" fmla="*/ 251 w 415"/>
                <a:gd name="T57" fmla="*/ 44 h 415"/>
                <a:gd name="T58" fmla="*/ 309 w 415"/>
                <a:gd name="T59" fmla="*/ 23 h 415"/>
                <a:gd name="T60" fmla="*/ 392 w 415"/>
                <a:gd name="T61" fmla="*/ 23 h 415"/>
                <a:gd name="T62" fmla="*/ 392 w 415"/>
                <a:gd name="T63" fmla="*/ 32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5" h="415">
                  <a:moveTo>
                    <a:pt x="236" y="26"/>
                  </a:moveTo>
                  <a:cubicBezTo>
                    <a:pt x="208" y="49"/>
                    <a:pt x="208" y="49"/>
                    <a:pt x="208" y="49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58" y="9"/>
                    <a:pt x="133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115" y="352"/>
                    <a:pt x="141" y="361"/>
                    <a:pt x="162" y="378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254" y="378"/>
                    <a:pt x="254" y="378"/>
                    <a:pt x="254" y="378"/>
                  </a:cubicBezTo>
                  <a:cubicBezTo>
                    <a:pt x="274" y="361"/>
                    <a:pt x="300" y="352"/>
                    <a:pt x="327" y="352"/>
                  </a:cubicBezTo>
                  <a:cubicBezTo>
                    <a:pt x="415" y="352"/>
                    <a:pt x="415" y="352"/>
                    <a:pt x="415" y="352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283" y="0"/>
                    <a:pt x="257" y="9"/>
                    <a:pt x="236" y="26"/>
                  </a:cubicBezTo>
                  <a:close/>
                  <a:moveTo>
                    <a:pt x="392" y="329"/>
                  </a:moveTo>
                  <a:cubicBezTo>
                    <a:pt x="327" y="329"/>
                    <a:pt x="327" y="329"/>
                    <a:pt x="327" y="329"/>
                  </a:cubicBezTo>
                  <a:cubicBezTo>
                    <a:pt x="295" y="329"/>
                    <a:pt x="264" y="340"/>
                    <a:pt x="239" y="360"/>
                  </a:cubicBezTo>
                  <a:cubicBezTo>
                    <a:pt x="208" y="385"/>
                    <a:pt x="208" y="385"/>
                    <a:pt x="208" y="385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52" y="340"/>
                    <a:pt x="120" y="329"/>
                    <a:pt x="89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27" y="23"/>
                    <a:pt x="148" y="30"/>
                    <a:pt x="164" y="4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67" y="30"/>
                    <a:pt x="288" y="23"/>
                    <a:pt x="309" y="23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92" y="329"/>
                    <a:pt x="392" y="329"/>
                    <a:pt x="392" y="3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"/>
            <p:cNvSpPr>
              <a:spLocks noEditPoints="1"/>
            </p:cNvSpPr>
            <p:nvPr/>
          </p:nvSpPr>
          <p:spPr bwMode="auto">
            <a:xfrm>
              <a:off x="344228" y="212575"/>
              <a:ext cx="30219" cy="42307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1 h 34"/>
                <a:gd name="T4" fmla="*/ 10 w 24"/>
                <a:gd name="T5" fmla="*/ 0 h 34"/>
                <a:gd name="T6" fmla="*/ 24 w 24"/>
                <a:gd name="T7" fmla="*/ 12 h 34"/>
                <a:gd name="T8" fmla="*/ 12 w 24"/>
                <a:gd name="T9" fmla="*/ 23 h 34"/>
                <a:gd name="T10" fmla="*/ 8 w 24"/>
                <a:gd name="T11" fmla="*/ 23 h 34"/>
                <a:gd name="T12" fmla="*/ 8 w 24"/>
                <a:gd name="T13" fmla="*/ 34 h 34"/>
                <a:gd name="T14" fmla="*/ 0 w 24"/>
                <a:gd name="T15" fmla="*/ 34 h 34"/>
                <a:gd name="T16" fmla="*/ 8 w 24"/>
                <a:gd name="T17" fmla="*/ 8 h 34"/>
                <a:gd name="T18" fmla="*/ 8 w 24"/>
                <a:gd name="T19" fmla="*/ 16 h 34"/>
                <a:gd name="T20" fmla="*/ 11 w 24"/>
                <a:gd name="T21" fmla="*/ 16 h 34"/>
                <a:gd name="T22" fmla="*/ 16 w 24"/>
                <a:gd name="T23" fmla="*/ 12 h 34"/>
                <a:gd name="T24" fmla="*/ 11 w 24"/>
                <a:gd name="T25" fmla="*/ 8 h 34"/>
                <a:gd name="T26" fmla="*/ 8 w 24"/>
                <a:gd name="T2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8" y="0"/>
                    <a:pt x="10" y="0"/>
                  </a:cubicBezTo>
                  <a:cubicBezTo>
                    <a:pt x="21" y="0"/>
                    <a:pt x="24" y="6"/>
                    <a:pt x="24" y="12"/>
                  </a:cubicBezTo>
                  <a:cubicBezTo>
                    <a:pt x="24" y="18"/>
                    <a:pt x="19" y="23"/>
                    <a:pt x="12" y="23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8" y="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6"/>
                    <a:pt x="16" y="15"/>
                    <a:pt x="16" y="12"/>
                  </a:cubicBezTo>
                  <a:cubicBezTo>
                    <a:pt x="16" y="9"/>
                    <a:pt x="14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8"/>
            <p:cNvSpPr>
              <a:spLocks noEditPoints="1"/>
            </p:cNvSpPr>
            <p:nvPr/>
          </p:nvSpPr>
          <p:spPr bwMode="auto">
            <a:xfrm>
              <a:off x="385023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9"/>
            <p:cNvSpPr>
              <a:spLocks/>
            </p:cNvSpPr>
            <p:nvPr/>
          </p:nvSpPr>
          <p:spPr bwMode="auto">
            <a:xfrm>
              <a:off x="439418" y="212575"/>
              <a:ext cx="36263" cy="43817"/>
            </a:xfrm>
            <a:custGeom>
              <a:avLst/>
              <a:gdLst>
                <a:gd name="T0" fmla="*/ 29 w 29"/>
                <a:gd name="T1" fmla="*/ 31 h 35"/>
                <a:gd name="T2" fmla="*/ 18 w 29"/>
                <a:gd name="T3" fmla="*/ 35 h 35"/>
                <a:gd name="T4" fmla="*/ 0 w 29"/>
                <a:gd name="T5" fmla="*/ 18 h 35"/>
                <a:gd name="T6" fmla="*/ 18 w 29"/>
                <a:gd name="T7" fmla="*/ 0 h 35"/>
                <a:gd name="T8" fmla="*/ 28 w 29"/>
                <a:gd name="T9" fmla="*/ 4 h 35"/>
                <a:gd name="T10" fmla="*/ 25 w 29"/>
                <a:gd name="T11" fmla="*/ 9 h 35"/>
                <a:gd name="T12" fmla="*/ 18 w 29"/>
                <a:gd name="T13" fmla="*/ 7 h 35"/>
                <a:gd name="T14" fmla="*/ 8 w 29"/>
                <a:gd name="T15" fmla="*/ 18 h 35"/>
                <a:gd name="T16" fmla="*/ 19 w 29"/>
                <a:gd name="T17" fmla="*/ 28 h 35"/>
                <a:gd name="T18" fmla="*/ 26 w 29"/>
                <a:gd name="T19" fmla="*/ 25 h 35"/>
                <a:gd name="T20" fmla="*/ 29 w 29"/>
                <a:gd name="T2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29" y="31"/>
                  </a:moveTo>
                  <a:cubicBezTo>
                    <a:pt x="27" y="33"/>
                    <a:pt x="22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6" y="0"/>
                    <a:pt x="18" y="0"/>
                  </a:cubicBezTo>
                  <a:cubicBezTo>
                    <a:pt x="22" y="0"/>
                    <a:pt x="26" y="2"/>
                    <a:pt x="28" y="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1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4"/>
                    <a:pt x="12" y="28"/>
                    <a:pt x="19" y="28"/>
                  </a:cubicBezTo>
                  <a:cubicBezTo>
                    <a:pt x="21" y="28"/>
                    <a:pt x="24" y="27"/>
                    <a:pt x="26" y="25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"/>
            <p:cNvSpPr>
              <a:spLocks/>
            </p:cNvSpPr>
            <p:nvPr/>
          </p:nvSpPr>
          <p:spPr bwMode="auto">
            <a:xfrm>
              <a:off x="486258" y="214085"/>
              <a:ext cx="24175" cy="40795"/>
            </a:xfrm>
            <a:custGeom>
              <a:avLst/>
              <a:gdLst>
                <a:gd name="T0" fmla="*/ 0 w 16"/>
                <a:gd name="T1" fmla="*/ 0 h 27"/>
                <a:gd name="T2" fmla="*/ 16 w 16"/>
                <a:gd name="T3" fmla="*/ 0 h 27"/>
                <a:gd name="T4" fmla="*/ 16 w 16"/>
                <a:gd name="T5" fmla="*/ 6 h 27"/>
                <a:gd name="T6" fmla="*/ 7 w 16"/>
                <a:gd name="T7" fmla="*/ 6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0 w 16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7" y="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1"/>
            <p:cNvSpPr>
              <a:spLocks/>
            </p:cNvSpPr>
            <p:nvPr/>
          </p:nvSpPr>
          <p:spPr bwMode="auto">
            <a:xfrm>
              <a:off x="522522" y="214085"/>
              <a:ext cx="25687" cy="40795"/>
            </a:xfrm>
            <a:custGeom>
              <a:avLst/>
              <a:gdLst>
                <a:gd name="T0" fmla="*/ 0 w 17"/>
                <a:gd name="T1" fmla="*/ 0 h 27"/>
                <a:gd name="T2" fmla="*/ 16 w 17"/>
                <a:gd name="T3" fmla="*/ 0 h 27"/>
                <a:gd name="T4" fmla="*/ 16 w 17"/>
                <a:gd name="T5" fmla="*/ 6 h 27"/>
                <a:gd name="T6" fmla="*/ 6 w 17"/>
                <a:gd name="T7" fmla="*/ 6 h 27"/>
                <a:gd name="T8" fmla="*/ 6 w 17"/>
                <a:gd name="T9" fmla="*/ 11 h 27"/>
                <a:gd name="T10" fmla="*/ 16 w 17"/>
                <a:gd name="T11" fmla="*/ 11 h 27"/>
                <a:gd name="T12" fmla="*/ 16 w 17"/>
                <a:gd name="T13" fmla="*/ 16 h 27"/>
                <a:gd name="T14" fmla="*/ 6 w 17"/>
                <a:gd name="T15" fmla="*/ 16 h 27"/>
                <a:gd name="T16" fmla="*/ 6 w 17"/>
                <a:gd name="T17" fmla="*/ 21 h 27"/>
                <a:gd name="T18" fmla="*/ 17 w 17"/>
                <a:gd name="T19" fmla="*/ 21 h 27"/>
                <a:gd name="T20" fmla="*/ 17 w 17"/>
                <a:gd name="T21" fmla="*/ 27 h 27"/>
                <a:gd name="T22" fmla="*/ 0 w 17"/>
                <a:gd name="T23" fmla="*/ 27 h 27"/>
                <a:gd name="T24" fmla="*/ 0 w 17"/>
                <a:gd name="T25" fmla="*/ 0 h 27"/>
                <a:gd name="T26" fmla="*/ 0 w 17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0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1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1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2"/>
            <p:cNvSpPr>
              <a:spLocks noEditPoints="1"/>
            </p:cNvSpPr>
            <p:nvPr/>
          </p:nvSpPr>
          <p:spPr bwMode="auto">
            <a:xfrm>
              <a:off x="558786" y="212575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8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9" y="0"/>
                    <a:pt x="36" y="7"/>
                    <a:pt x="36" y="18"/>
                  </a:cubicBezTo>
                  <a:cubicBezTo>
                    <a:pt x="36" y="28"/>
                    <a:pt x="29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5" y="28"/>
                    <a:pt x="28" y="23"/>
                    <a:pt x="28" y="18"/>
                  </a:cubicBezTo>
                  <a:cubicBezTo>
                    <a:pt x="28" y="11"/>
                    <a:pt x="24" y="7"/>
                    <a:pt x="18" y="7"/>
                  </a:cubicBezTo>
                  <a:cubicBezTo>
                    <a:pt x="13" y="7"/>
                    <a:pt x="8" y="11"/>
                    <a:pt x="8" y="18"/>
                  </a:cubicBezTo>
                  <a:cubicBezTo>
                    <a:pt x="8" y="23"/>
                    <a:pt x="13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3"/>
            <p:cNvSpPr>
              <a:spLocks/>
            </p:cNvSpPr>
            <p:nvPr/>
          </p:nvSpPr>
          <p:spPr bwMode="auto">
            <a:xfrm>
              <a:off x="611670" y="214085"/>
              <a:ext cx="37774" cy="43817"/>
            </a:xfrm>
            <a:custGeom>
              <a:avLst/>
              <a:gdLst>
                <a:gd name="T0" fmla="*/ 22 w 30"/>
                <a:gd name="T1" fmla="*/ 7 h 35"/>
                <a:gd name="T2" fmla="*/ 15 w 30"/>
                <a:gd name="T3" fmla="*/ 7 h 35"/>
                <a:gd name="T4" fmla="*/ 14 w 30"/>
                <a:gd name="T5" fmla="*/ 13 h 35"/>
                <a:gd name="T6" fmla="*/ 0 w 30"/>
                <a:gd name="T7" fmla="*/ 33 h 35"/>
                <a:gd name="T8" fmla="*/ 0 w 30"/>
                <a:gd name="T9" fmla="*/ 26 h 35"/>
                <a:gd name="T10" fmla="*/ 7 w 30"/>
                <a:gd name="T11" fmla="*/ 6 h 35"/>
                <a:gd name="T12" fmla="*/ 8 w 30"/>
                <a:gd name="T13" fmla="*/ 0 h 35"/>
                <a:gd name="T14" fmla="*/ 30 w 30"/>
                <a:gd name="T15" fmla="*/ 0 h 35"/>
                <a:gd name="T16" fmla="*/ 30 w 30"/>
                <a:gd name="T17" fmla="*/ 33 h 35"/>
                <a:gd name="T18" fmla="*/ 22 w 30"/>
                <a:gd name="T19" fmla="*/ 33 h 35"/>
                <a:gd name="T20" fmla="*/ 22 w 3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5">
                  <a:moveTo>
                    <a:pt x="2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31"/>
                    <a:pt x="8" y="35"/>
                    <a:pt x="0" y="3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6"/>
                    <a:pt x="6" y="25"/>
                    <a:pt x="7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661532" y="212575"/>
              <a:ext cx="48351" cy="43817"/>
            </a:xfrm>
            <a:custGeom>
              <a:avLst/>
              <a:gdLst>
                <a:gd name="T0" fmla="*/ 15 w 38"/>
                <a:gd name="T1" fmla="*/ 30 h 35"/>
                <a:gd name="T2" fmla="*/ 0 w 38"/>
                <a:gd name="T3" fmla="*/ 17 h 35"/>
                <a:gd name="T4" fmla="*/ 15 w 38"/>
                <a:gd name="T5" fmla="*/ 4 h 35"/>
                <a:gd name="T6" fmla="*/ 15 w 38"/>
                <a:gd name="T7" fmla="*/ 0 h 35"/>
                <a:gd name="T8" fmla="*/ 22 w 38"/>
                <a:gd name="T9" fmla="*/ 0 h 35"/>
                <a:gd name="T10" fmla="*/ 22 w 38"/>
                <a:gd name="T11" fmla="*/ 4 h 35"/>
                <a:gd name="T12" fmla="*/ 38 w 38"/>
                <a:gd name="T13" fmla="*/ 17 h 35"/>
                <a:gd name="T14" fmla="*/ 22 w 38"/>
                <a:gd name="T15" fmla="*/ 30 h 35"/>
                <a:gd name="T16" fmla="*/ 22 w 38"/>
                <a:gd name="T17" fmla="*/ 35 h 35"/>
                <a:gd name="T18" fmla="*/ 15 w 38"/>
                <a:gd name="T19" fmla="*/ 35 h 35"/>
                <a:gd name="T20" fmla="*/ 15 w 38"/>
                <a:gd name="T21" fmla="*/ 30 h 35"/>
                <a:gd name="T22" fmla="*/ 15 w 38"/>
                <a:gd name="T23" fmla="*/ 23 h 35"/>
                <a:gd name="T24" fmla="*/ 15 w 38"/>
                <a:gd name="T25" fmla="*/ 11 h 35"/>
                <a:gd name="T26" fmla="*/ 8 w 38"/>
                <a:gd name="T27" fmla="*/ 17 h 35"/>
                <a:gd name="T28" fmla="*/ 15 w 38"/>
                <a:gd name="T29" fmla="*/ 23 h 35"/>
                <a:gd name="T30" fmla="*/ 22 w 38"/>
                <a:gd name="T31" fmla="*/ 11 h 35"/>
                <a:gd name="T32" fmla="*/ 22 w 38"/>
                <a:gd name="T33" fmla="*/ 23 h 35"/>
                <a:gd name="T34" fmla="*/ 29 w 38"/>
                <a:gd name="T35" fmla="*/ 17 h 35"/>
                <a:gd name="T36" fmla="*/ 22 w 38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5">
                  <a:moveTo>
                    <a:pt x="15" y="30"/>
                  </a:moveTo>
                  <a:cubicBezTo>
                    <a:pt x="6" y="30"/>
                    <a:pt x="0" y="26"/>
                    <a:pt x="0" y="17"/>
                  </a:cubicBezTo>
                  <a:cubicBezTo>
                    <a:pt x="0" y="9"/>
                    <a:pt x="6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8" y="9"/>
                    <a:pt x="38" y="17"/>
                  </a:cubicBezTo>
                  <a:cubicBezTo>
                    <a:pt x="38" y="25"/>
                    <a:pt x="31" y="30"/>
                    <a:pt x="22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8" y="14"/>
                    <a:pt x="8" y="17"/>
                  </a:cubicBezTo>
                  <a:cubicBezTo>
                    <a:pt x="8" y="21"/>
                    <a:pt x="10" y="23"/>
                    <a:pt x="15" y="23"/>
                  </a:cubicBezTo>
                  <a:close/>
                  <a:moveTo>
                    <a:pt x="22" y="11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7" y="23"/>
                    <a:pt x="29" y="21"/>
                    <a:pt x="29" y="17"/>
                  </a:cubicBezTo>
                  <a:cubicBezTo>
                    <a:pt x="29" y="14"/>
                    <a:pt x="28" y="11"/>
                    <a:pt x="22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5"/>
            <p:cNvSpPr>
              <a:spLocks noEditPoints="1"/>
            </p:cNvSpPr>
            <p:nvPr/>
          </p:nvSpPr>
          <p:spPr bwMode="auto">
            <a:xfrm>
              <a:off x="718952" y="212571"/>
              <a:ext cx="45329" cy="43817"/>
            </a:xfrm>
            <a:custGeom>
              <a:avLst/>
              <a:gdLst>
                <a:gd name="T0" fmla="*/ 18 w 36"/>
                <a:gd name="T1" fmla="*/ 0 h 35"/>
                <a:gd name="T2" fmla="*/ 36 w 36"/>
                <a:gd name="T3" fmla="*/ 18 h 35"/>
                <a:gd name="T4" fmla="*/ 18 w 36"/>
                <a:gd name="T5" fmla="*/ 35 h 35"/>
                <a:gd name="T6" fmla="*/ 0 w 36"/>
                <a:gd name="T7" fmla="*/ 18 h 35"/>
                <a:gd name="T8" fmla="*/ 18 w 36"/>
                <a:gd name="T9" fmla="*/ 0 h 35"/>
                <a:gd name="T10" fmla="*/ 18 w 36"/>
                <a:gd name="T11" fmla="*/ 28 h 35"/>
                <a:gd name="T12" fmla="*/ 27 w 36"/>
                <a:gd name="T13" fmla="*/ 18 h 35"/>
                <a:gd name="T14" fmla="*/ 18 w 36"/>
                <a:gd name="T15" fmla="*/ 7 h 35"/>
                <a:gd name="T16" fmla="*/ 8 w 36"/>
                <a:gd name="T17" fmla="*/ 18 h 35"/>
                <a:gd name="T18" fmla="*/ 18 w 36"/>
                <a:gd name="T1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28" y="0"/>
                    <a:pt x="36" y="7"/>
                    <a:pt x="36" y="18"/>
                  </a:cubicBezTo>
                  <a:cubicBezTo>
                    <a:pt x="36" y="28"/>
                    <a:pt x="28" y="35"/>
                    <a:pt x="18" y="35"/>
                  </a:cubicBezTo>
                  <a:cubicBezTo>
                    <a:pt x="7" y="35"/>
                    <a:pt x="0" y="28"/>
                    <a:pt x="0" y="18"/>
                  </a:cubicBezTo>
                  <a:cubicBezTo>
                    <a:pt x="0" y="8"/>
                    <a:pt x="7" y="0"/>
                    <a:pt x="18" y="0"/>
                  </a:cubicBezTo>
                  <a:close/>
                  <a:moveTo>
                    <a:pt x="18" y="28"/>
                  </a:moveTo>
                  <a:cubicBezTo>
                    <a:pt x="24" y="28"/>
                    <a:pt x="27" y="23"/>
                    <a:pt x="27" y="18"/>
                  </a:cubicBezTo>
                  <a:cubicBezTo>
                    <a:pt x="27" y="11"/>
                    <a:pt x="23" y="7"/>
                    <a:pt x="18" y="7"/>
                  </a:cubicBezTo>
                  <a:cubicBezTo>
                    <a:pt x="12" y="7"/>
                    <a:pt x="8" y="11"/>
                    <a:pt x="8" y="18"/>
                  </a:cubicBezTo>
                  <a:cubicBezTo>
                    <a:pt x="8" y="23"/>
                    <a:pt x="12" y="28"/>
                    <a:pt x="1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6"/>
            <p:cNvSpPr>
              <a:spLocks/>
            </p:cNvSpPr>
            <p:nvPr/>
          </p:nvSpPr>
          <p:spPr bwMode="auto">
            <a:xfrm>
              <a:off x="774854" y="214088"/>
              <a:ext cx="36263" cy="40795"/>
            </a:xfrm>
            <a:custGeom>
              <a:avLst/>
              <a:gdLst>
                <a:gd name="T0" fmla="*/ 18 w 24"/>
                <a:gd name="T1" fmla="*/ 16 h 27"/>
                <a:gd name="T2" fmla="*/ 7 w 24"/>
                <a:gd name="T3" fmla="*/ 16 h 27"/>
                <a:gd name="T4" fmla="*/ 7 w 24"/>
                <a:gd name="T5" fmla="*/ 27 h 27"/>
                <a:gd name="T6" fmla="*/ 0 w 24"/>
                <a:gd name="T7" fmla="*/ 27 h 27"/>
                <a:gd name="T8" fmla="*/ 0 w 24"/>
                <a:gd name="T9" fmla="*/ 0 h 27"/>
                <a:gd name="T10" fmla="*/ 7 w 24"/>
                <a:gd name="T11" fmla="*/ 0 h 27"/>
                <a:gd name="T12" fmla="*/ 7 w 24"/>
                <a:gd name="T13" fmla="*/ 11 h 27"/>
                <a:gd name="T14" fmla="*/ 18 w 24"/>
                <a:gd name="T15" fmla="*/ 11 h 27"/>
                <a:gd name="T16" fmla="*/ 18 w 24"/>
                <a:gd name="T17" fmla="*/ 0 h 27"/>
                <a:gd name="T18" fmla="*/ 24 w 24"/>
                <a:gd name="T19" fmla="*/ 0 h 27"/>
                <a:gd name="T20" fmla="*/ 24 w 24"/>
                <a:gd name="T21" fmla="*/ 27 h 27"/>
                <a:gd name="T22" fmla="*/ 18 w 24"/>
                <a:gd name="T23" fmla="*/ 27 h 27"/>
                <a:gd name="T24" fmla="*/ 18 w 24"/>
                <a:gd name="T25" fmla="*/ 16 h 27"/>
                <a:gd name="T26" fmla="*/ 18 w 24"/>
                <a:gd name="T2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7">
                  <a:moveTo>
                    <a:pt x="18" y="16"/>
                  </a:moveTo>
                  <a:lnTo>
                    <a:pt x="7" y="16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7"/>
            <p:cNvSpPr>
              <a:spLocks noEditPoints="1"/>
            </p:cNvSpPr>
            <p:nvPr/>
          </p:nvSpPr>
          <p:spPr bwMode="auto">
            <a:xfrm>
              <a:off x="821689" y="214094"/>
              <a:ext cx="43818" cy="48351"/>
            </a:xfrm>
            <a:custGeom>
              <a:avLst/>
              <a:gdLst>
                <a:gd name="T0" fmla="*/ 0 w 35"/>
                <a:gd name="T1" fmla="*/ 26 h 39"/>
                <a:gd name="T2" fmla="*/ 3 w 35"/>
                <a:gd name="T3" fmla="*/ 26 h 39"/>
                <a:gd name="T4" fmla="*/ 8 w 35"/>
                <a:gd name="T5" fmla="*/ 6 h 39"/>
                <a:gd name="T6" fmla="*/ 9 w 35"/>
                <a:gd name="T7" fmla="*/ 0 h 39"/>
                <a:gd name="T8" fmla="*/ 31 w 35"/>
                <a:gd name="T9" fmla="*/ 0 h 39"/>
                <a:gd name="T10" fmla="*/ 31 w 35"/>
                <a:gd name="T11" fmla="*/ 26 h 39"/>
                <a:gd name="T12" fmla="*/ 35 w 35"/>
                <a:gd name="T13" fmla="*/ 26 h 39"/>
                <a:gd name="T14" fmla="*/ 35 w 35"/>
                <a:gd name="T15" fmla="*/ 39 h 39"/>
                <a:gd name="T16" fmla="*/ 28 w 35"/>
                <a:gd name="T17" fmla="*/ 39 h 39"/>
                <a:gd name="T18" fmla="*/ 28 w 35"/>
                <a:gd name="T19" fmla="*/ 33 h 39"/>
                <a:gd name="T20" fmla="*/ 7 w 35"/>
                <a:gd name="T21" fmla="*/ 33 h 39"/>
                <a:gd name="T22" fmla="*/ 7 w 35"/>
                <a:gd name="T23" fmla="*/ 39 h 39"/>
                <a:gd name="T24" fmla="*/ 0 w 35"/>
                <a:gd name="T25" fmla="*/ 39 h 39"/>
                <a:gd name="T26" fmla="*/ 0 w 35"/>
                <a:gd name="T27" fmla="*/ 26 h 39"/>
                <a:gd name="T28" fmla="*/ 12 w 35"/>
                <a:gd name="T29" fmla="*/ 26 h 39"/>
                <a:gd name="T30" fmla="*/ 23 w 35"/>
                <a:gd name="T31" fmla="*/ 26 h 39"/>
                <a:gd name="T32" fmla="*/ 23 w 35"/>
                <a:gd name="T33" fmla="*/ 7 h 39"/>
                <a:gd name="T34" fmla="*/ 16 w 35"/>
                <a:gd name="T35" fmla="*/ 7 h 39"/>
                <a:gd name="T36" fmla="*/ 16 w 35"/>
                <a:gd name="T37" fmla="*/ 13 h 39"/>
                <a:gd name="T38" fmla="*/ 12 w 35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9">
                  <a:moveTo>
                    <a:pt x="0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5" y="24"/>
                    <a:pt x="8" y="17"/>
                    <a:pt x="8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8"/>
                    <a:pt x="13" y="25"/>
                    <a:pt x="12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4" name="Group 4"/>
          <p:cNvGrpSpPr>
            <a:grpSpLocks noChangeAspect="1"/>
          </p:cNvGrpSpPr>
          <p:nvPr/>
        </p:nvGrpSpPr>
        <p:grpSpPr bwMode="auto">
          <a:xfrm>
            <a:off x="349088" y="209520"/>
            <a:ext cx="510746" cy="589113"/>
            <a:chOff x="1" y="0"/>
            <a:chExt cx="1486" cy="1714"/>
          </a:xfrm>
        </p:grpSpPr>
        <p:sp>
          <p:nvSpPr>
            <p:cNvPr id="115" name="AutoShape 3"/>
            <p:cNvSpPr>
              <a:spLocks noChangeAspect="1" noChangeArrowheads="1" noTextEdit="1"/>
            </p:cNvSpPr>
            <p:nvPr/>
          </p:nvSpPr>
          <p:spPr bwMode="auto">
            <a:xfrm>
              <a:off x="1" y="0"/>
              <a:ext cx="1486" cy="1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" name="Freeform 5"/>
            <p:cNvSpPr>
              <a:spLocks/>
            </p:cNvSpPr>
            <p:nvPr/>
          </p:nvSpPr>
          <p:spPr bwMode="auto">
            <a:xfrm>
              <a:off x="301" y="555"/>
              <a:ext cx="888" cy="731"/>
            </a:xfrm>
            <a:custGeom>
              <a:avLst/>
              <a:gdLst>
                <a:gd name="T0" fmla="*/ 296 w 423"/>
                <a:gd name="T1" fmla="*/ 0 h 348"/>
                <a:gd name="T2" fmla="*/ 266 w 423"/>
                <a:gd name="T3" fmla="*/ 25 h 348"/>
                <a:gd name="T4" fmla="*/ 313 w 423"/>
                <a:gd name="T5" fmla="*/ 82 h 348"/>
                <a:gd name="T6" fmla="*/ 212 w 423"/>
                <a:gd name="T7" fmla="*/ 167 h 348"/>
                <a:gd name="T8" fmla="*/ 110 w 423"/>
                <a:gd name="T9" fmla="*/ 81 h 348"/>
                <a:gd name="T10" fmla="*/ 158 w 423"/>
                <a:gd name="T11" fmla="*/ 25 h 348"/>
                <a:gd name="T12" fmla="*/ 128 w 423"/>
                <a:gd name="T13" fmla="*/ 0 h 348"/>
                <a:gd name="T14" fmla="*/ 50 w 423"/>
                <a:gd name="T15" fmla="*/ 79 h 348"/>
                <a:gd name="T16" fmla="*/ 0 w 423"/>
                <a:gd name="T17" fmla="*/ 190 h 348"/>
                <a:gd name="T18" fmla="*/ 11 w 423"/>
                <a:gd name="T19" fmla="*/ 199 h 348"/>
                <a:gd name="T20" fmla="*/ 85 w 423"/>
                <a:gd name="T21" fmla="*/ 112 h 348"/>
                <a:gd name="T22" fmla="*/ 181 w 423"/>
                <a:gd name="T23" fmla="*/ 192 h 348"/>
                <a:gd name="T24" fmla="*/ 31 w 423"/>
                <a:gd name="T25" fmla="*/ 318 h 348"/>
                <a:gd name="T26" fmla="*/ 57 w 423"/>
                <a:gd name="T27" fmla="*/ 348 h 348"/>
                <a:gd name="T28" fmla="*/ 212 w 423"/>
                <a:gd name="T29" fmla="*/ 218 h 348"/>
                <a:gd name="T30" fmla="*/ 367 w 423"/>
                <a:gd name="T31" fmla="*/ 348 h 348"/>
                <a:gd name="T32" fmla="*/ 393 w 423"/>
                <a:gd name="T33" fmla="*/ 318 h 348"/>
                <a:gd name="T34" fmla="*/ 243 w 423"/>
                <a:gd name="T35" fmla="*/ 192 h 348"/>
                <a:gd name="T36" fmla="*/ 338 w 423"/>
                <a:gd name="T37" fmla="*/ 112 h 348"/>
                <a:gd name="T38" fmla="*/ 412 w 423"/>
                <a:gd name="T39" fmla="*/ 199 h 348"/>
                <a:gd name="T40" fmla="*/ 423 w 423"/>
                <a:gd name="T41" fmla="*/ 190 h 348"/>
                <a:gd name="T42" fmla="*/ 373 w 423"/>
                <a:gd name="T43" fmla="*/ 79 h 348"/>
                <a:gd name="T44" fmla="*/ 296 w 423"/>
                <a:gd name="T4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3" h="348">
                  <a:moveTo>
                    <a:pt x="296" y="0"/>
                  </a:moveTo>
                  <a:cubicBezTo>
                    <a:pt x="266" y="25"/>
                    <a:pt x="266" y="25"/>
                    <a:pt x="266" y="25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86" y="31"/>
                    <a:pt x="50" y="79"/>
                  </a:cubicBezTo>
                  <a:cubicBezTo>
                    <a:pt x="15" y="128"/>
                    <a:pt x="0" y="190"/>
                    <a:pt x="0" y="19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412" y="199"/>
                    <a:pt x="412" y="199"/>
                    <a:pt x="412" y="199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3" y="190"/>
                    <a:pt x="408" y="128"/>
                    <a:pt x="373" y="79"/>
                  </a:cubicBezTo>
                  <a:cubicBezTo>
                    <a:pt x="338" y="31"/>
                    <a:pt x="296" y="0"/>
                    <a:pt x="296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6"/>
            <p:cNvSpPr>
              <a:spLocks noEditPoints="1"/>
            </p:cNvSpPr>
            <p:nvPr/>
          </p:nvSpPr>
          <p:spPr bwMode="auto">
            <a:xfrm>
              <a:off x="3" y="229"/>
              <a:ext cx="1484" cy="1485"/>
            </a:xfrm>
            <a:custGeom>
              <a:avLst/>
              <a:gdLst>
                <a:gd name="T0" fmla="*/ 403 w 707"/>
                <a:gd name="T1" fmla="*/ 44 h 707"/>
                <a:gd name="T2" fmla="*/ 354 w 707"/>
                <a:gd name="T3" fmla="*/ 83 h 707"/>
                <a:gd name="T4" fmla="*/ 305 w 707"/>
                <a:gd name="T5" fmla="*/ 44 h 707"/>
                <a:gd name="T6" fmla="*/ 181 w 707"/>
                <a:gd name="T7" fmla="*/ 0 h 707"/>
                <a:gd name="T8" fmla="*/ 0 w 707"/>
                <a:gd name="T9" fmla="*/ 0 h 707"/>
                <a:gd name="T10" fmla="*/ 0 w 707"/>
                <a:gd name="T11" fmla="*/ 599 h 707"/>
                <a:gd name="T12" fmla="*/ 151 w 707"/>
                <a:gd name="T13" fmla="*/ 599 h 707"/>
                <a:gd name="T14" fmla="*/ 275 w 707"/>
                <a:gd name="T15" fmla="*/ 643 h 707"/>
                <a:gd name="T16" fmla="*/ 354 w 707"/>
                <a:gd name="T17" fmla="*/ 707 h 707"/>
                <a:gd name="T18" fmla="*/ 432 w 707"/>
                <a:gd name="T19" fmla="*/ 643 h 707"/>
                <a:gd name="T20" fmla="*/ 556 w 707"/>
                <a:gd name="T21" fmla="*/ 599 h 707"/>
                <a:gd name="T22" fmla="*/ 707 w 707"/>
                <a:gd name="T23" fmla="*/ 599 h 707"/>
                <a:gd name="T24" fmla="*/ 707 w 707"/>
                <a:gd name="T25" fmla="*/ 0 h 707"/>
                <a:gd name="T26" fmla="*/ 526 w 707"/>
                <a:gd name="T27" fmla="*/ 0 h 707"/>
                <a:gd name="T28" fmla="*/ 403 w 707"/>
                <a:gd name="T29" fmla="*/ 44 h 707"/>
                <a:gd name="T30" fmla="*/ 668 w 707"/>
                <a:gd name="T31" fmla="*/ 560 h 707"/>
                <a:gd name="T32" fmla="*/ 556 w 707"/>
                <a:gd name="T33" fmla="*/ 560 h 707"/>
                <a:gd name="T34" fmla="*/ 407 w 707"/>
                <a:gd name="T35" fmla="*/ 613 h 707"/>
                <a:gd name="T36" fmla="*/ 354 w 707"/>
                <a:gd name="T37" fmla="*/ 657 h 707"/>
                <a:gd name="T38" fmla="*/ 300 w 707"/>
                <a:gd name="T39" fmla="*/ 613 h 707"/>
                <a:gd name="T40" fmla="*/ 151 w 707"/>
                <a:gd name="T41" fmla="*/ 560 h 707"/>
                <a:gd name="T42" fmla="*/ 39 w 707"/>
                <a:gd name="T43" fmla="*/ 560 h 707"/>
                <a:gd name="T44" fmla="*/ 39 w 707"/>
                <a:gd name="T45" fmla="*/ 39 h 707"/>
                <a:gd name="T46" fmla="*/ 181 w 707"/>
                <a:gd name="T47" fmla="*/ 39 h 707"/>
                <a:gd name="T48" fmla="*/ 280 w 707"/>
                <a:gd name="T49" fmla="*/ 74 h 707"/>
                <a:gd name="T50" fmla="*/ 329 w 707"/>
                <a:gd name="T51" fmla="*/ 114 h 707"/>
                <a:gd name="T52" fmla="*/ 354 w 707"/>
                <a:gd name="T53" fmla="*/ 134 h 707"/>
                <a:gd name="T54" fmla="*/ 378 w 707"/>
                <a:gd name="T55" fmla="*/ 114 h 707"/>
                <a:gd name="T56" fmla="*/ 428 w 707"/>
                <a:gd name="T57" fmla="*/ 74 h 707"/>
                <a:gd name="T58" fmla="*/ 526 w 707"/>
                <a:gd name="T59" fmla="*/ 39 h 707"/>
                <a:gd name="T60" fmla="*/ 668 w 707"/>
                <a:gd name="T61" fmla="*/ 39 h 707"/>
                <a:gd name="T62" fmla="*/ 668 w 707"/>
                <a:gd name="T63" fmla="*/ 56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7" h="707">
                  <a:moveTo>
                    <a:pt x="403" y="44"/>
                  </a:moveTo>
                  <a:cubicBezTo>
                    <a:pt x="354" y="83"/>
                    <a:pt x="354" y="83"/>
                    <a:pt x="354" y="83"/>
                  </a:cubicBezTo>
                  <a:cubicBezTo>
                    <a:pt x="305" y="44"/>
                    <a:pt x="305" y="44"/>
                    <a:pt x="305" y="44"/>
                  </a:cubicBezTo>
                  <a:cubicBezTo>
                    <a:pt x="270" y="15"/>
                    <a:pt x="226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151" y="599"/>
                    <a:pt x="151" y="599"/>
                    <a:pt x="151" y="599"/>
                  </a:cubicBezTo>
                  <a:cubicBezTo>
                    <a:pt x="196" y="599"/>
                    <a:pt x="240" y="615"/>
                    <a:pt x="275" y="643"/>
                  </a:cubicBezTo>
                  <a:cubicBezTo>
                    <a:pt x="354" y="707"/>
                    <a:pt x="354" y="707"/>
                    <a:pt x="354" y="707"/>
                  </a:cubicBezTo>
                  <a:cubicBezTo>
                    <a:pt x="432" y="643"/>
                    <a:pt x="432" y="643"/>
                    <a:pt x="432" y="643"/>
                  </a:cubicBezTo>
                  <a:cubicBezTo>
                    <a:pt x="467" y="615"/>
                    <a:pt x="511" y="599"/>
                    <a:pt x="556" y="599"/>
                  </a:cubicBezTo>
                  <a:cubicBezTo>
                    <a:pt x="707" y="599"/>
                    <a:pt x="707" y="599"/>
                    <a:pt x="707" y="599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481" y="0"/>
                    <a:pt x="438" y="15"/>
                    <a:pt x="403" y="44"/>
                  </a:cubicBezTo>
                  <a:close/>
                  <a:moveTo>
                    <a:pt x="668" y="560"/>
                  </a:moveTo>
                  <a:cubicBezTo>
                    <a:pt x="556" y="560"/>
                    <a:pt x="556" y="560"/>
                    <a:pt x="556" y="560"/>
                  </a:cubicBezTo>
                  <a:cubicBezTo>
                    <a:pt x="502" y="560"/>
                    <a:pt x="449" y="579"/>
                    <a:pt x="407" y="613"/>
                  </a:cubicBezTo>
                  <a:cubicBezTo>
                    <a:pt x="354" y="657"/>
                    <a:pt x="354" y="657"/>
                    <a:pt x="354" y="657"/>
                  </a:cubicBezTo>
                  <a:cubicBezTo>
                    <a:pt x="300" y="613"/>
                    <a:pt x="300" y="613"/>
                    <a:pt x="300" y="613"/>
                  </a:cubicBezTo>
                  <a:cubicBezTo>
                    <a:pt x="258" y="579"/>
                    <a:pt x="205" y="560"/>
                    <a:pt x="151" y="560"/>
                  </a:cubicBezTo>
                  <a:cubicBezTo>
                    <a:pt x="39" y="560"/>
                    <a:pt x="39" y="560"/>
                    <a:pt x="39" y="56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217" y="39"/>
                    <a:pt x="252" y="51"/>
                    <a:pt x="280" y="7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54" y="134"/>
                    <a:pt x="354" y="134"/>
                    <a:pt x="354" y="134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428" y="74"/>
                    <a:pt x="428" y="74"/>
                    <a:pt x="428" y="74"/>
                  </a:cubicBezTo>
                  <a:cubicBezTo>
                    <a:pt x="455" y="51"/>
                    <a:pt x="491" y="39"/>
                    <a:pt x="526" y="39"/>
                  </a:cubicBezTo>
                  <a:cubicBezTo>
                    <a:pt x="668" y="39"/>
                    <a:pt x="668" y="39"/>
                    <a:pt x="668" y="39"/>
                  </a:cubicBezTo>
                  <a:cubicBezTo>
                    <a:pt x="668" y="560"/>
                    <a:pt x="668" y="560"/>
                    <a:pt x="668" y="56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7"/>
            <p:cNvSpPr>
              <a:spLocks noEditPoints="1"/>
            </p:cNvSpPr>
            <p:nvPr/>
          </p:nvSpPr>
          <p:spPr bwMode="auto">
            <a:xfrm>
              <a:off x="24" y="8"/>
              <a:ext cx="92" cy="127"/>
            </a:xfrm>
            <a:custGeom>
              <a:avLst/>
              <a:gdLst>
                <a:gd name="T0" fmla="*/ 0 w 44"/>
                <a:gd name="T1" fmla="*/ 0 h 60"/>
                <a:gd name="T2" fmla="*/ 25 w 44"/>
                <a:gd name="T3" fmla="*/ 0 h 60"/>
                <a:gd name="T4" fmla="*/ 44 w 44"/>
                <a:gd name="T5" fmla="*/ 20 h 60"/>
                <a:gd name="T6" fmla="*/ 25 w 44"/>
                <a:gd name="T7" fmla="*/ 41 h 60"/>
                <a:gd name="T8" fmla="*/ 14 w 44"/>
                <a:gd name="T9" fmla="*/ 41 h 60"/>
                <a:gd name="T10" fmla="*/ 14 w 44"/>
                <a:gd name="T11" fmla="*/ 60 h 60"/>
                <a:gd name="T12" fmla="*/ 0 w 44"/>
                <a:gd name="T13" fmla="*/ 60 h 60"/>
                <a:gd name="T14" fmla="*/ 0 w 44"/>
                <a:gd name="T15" fmla="*/ 0 h 60"/>
                <a:gd name="T16" fmla="*/ 22 w 44"/>
                <a:gd name="T17" fmla="*/ 29 h 60"/>
                <a:gd name="T18" fmla="*/ 29 w 44"/>
                <a:gd name="T19" fmla="*/ 20 h 60"/>
                <a:gd name="T20" fmla="*/ 22 w 44"/>
                <a:gd name="T21" fmla="*/ 12 h 60"/>
                <a:gd name="T22" fmla="*/ 14 w 44"/>
                <a:gd name="T23" fmla="*/ 12 h 60"/>
                <a:gd name="T24" fmla="*/ 14 w 44"/>
                <a:gd name="T25" fmla="*/ 29 h 60"/>
                <a:gd name="T26" fmla="*/ 22 w 44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60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44" y="8"/>
                    <a:pt x="44" y="20"/>
                  </a:cubicBezTo>
                  <a:cubicBezTo>
                    <a:pt x="44" y="32"/>
                    <a:pt x="36" y="41"/>
                    <a:pt x="2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2" y="29"/>
                  </a:moveTo>
                  <a:cubicBezTo>
                    <a:pt x="27" y="29"/>
                    <a:pt x="29" y="25"/>
                    <a:pt x="29" y="20"/>
                  </a:cubicBezTo>
                  <a:cubicBezTo>
                    <a:pt x="29" y="16"/>
                    <a:pt x="27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8"/>
            <p:cNvSpPr>
              <a:spLocks noEditPoints="1"/>
            </p:cNvSpPr>
            <p:nvPr/>
          </p:nvSpPr>
          <p:spPr bwMode="auto">
            <a:xfrm>
              <a:off x="137" y="6"/>
              <a:ext cx="131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9"/>
            <p:cNvSpPr>
              <a:spLocks/>
            </p:cNvSpPr>
            <p:nvPr/>
          </p:nvSpPr>
          <p:spPr bwMode="auto">
            <a:xfrm>
              <a:off x="291" y="6"/>
              <a:ext cx="117" cy="131"/>
            </a:xfrm>
            <a:custGeom>
              <a:avLst/>
              <a:gdLst>
                <a:gd name="T0" fmla="*/ 32 w 56"/>
                <a:gd name="T1" fmla="*/ 0 h 62"/>
                <a:gd name="T2" fmla="*/ 54 w 56"/>
                <a:gd name="T3" fmla="*/ 8 h 62"/>
                <a:gd name="T4" fmla="*/ 47 w 56"/>
                <a:gd name="T5" fmla="*/ 19 h 62"/>
                <a:gd name="T6" fmla="*/ 32 w 56"/>
                <a:gd name="T7" fmla="*/ 13 h 62"/>
                <a:gd name="T8" fmla="*/ 16 w 56"/>
                <a:gd name="T9" fmla="*/ 30 h 62"/>
                <a:gd name="T10" fmla="*/ 32 w 56"/>
                <a:gd name="T11" fmla="*/ 48 h 62"/>
                <a:gd name="T12" fmla="*/ 48 w 56"/>
                <a:gd name="T13" fmla="*/ 41 h 62"/>
                <a:gd name="T14" fmla="*/ 56 w 56"/>
                <a:gd name="T15" fmla="*/ 52 h 62"/>
                <a:gd name="T16" fmla="*/ 32 w 56"/>
                <a:gd name="T17" fmla="*/ 62 h 62"/>
                <a:gd name="T18" fmla="*/ 0 w 56"/>
                <a:gd name="T19" fmla="*/ 31 h 62"/>
                <a:gd name="T20" fmla="*/ 32 w 56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2">
                  <a:moveTo>
                    <a:pt x="32" y="0"/>
                  </a:moveTo>
                  <a:cubicBezTo>
                    <a:pt x="40" y="0"/>
                    <a:pt x="48" y="3"/>
                    <a:pt x="54" y="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6"/>
                    <a:pt x="38" y="13"/>
                    <a:pt x="32" y="13"/>
                  </a:cubicBezTo>
                  <a:cubicBezTo>
                    <a:pt x="20" y="13"/>
                    <a:pt x="16" y="22"/>
                    <a:pt x="16" y="30"/>
                  </a:cubicBezTo>
                  <a:cubicBezTo>
                    <a:pt x="16" y="39"/>
                    <a:pt x="21" y="48"/>
                    <a:pt x="32" y="48"/>
                  </a:cubicBezTo>
                  <a:cubicBezTo>
                    <a:pt x="38" y="48"/>
                    <a:pt x="44" y="45"/>
                    <a:pt x="48" y="4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57"/>
                    <a:pt x="43" y="62"/>
                    <a:pt x="32" y="62"/>
                  </a:cubicBezTo>
                  <a:cubicBezTo>
                    <a:pt x="13" y="62"/>
                    <a:pt x="0" y="48"/>
                    <a:pt x="0" y="31"/>
                  </a:cubicBezTo>
                  <a:cubicBezTo>
                    <a:pt x="0" y="13"/>
                    <a:pt x="13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10"/>
            <p:cNvSpPr>
              <a:spLocks/>
            </p:cNvSpPr>
            <p:nvPr/>
          </p:nvSpPr>
          <p:spPr bwMode="auto">
            <a:xfrm>
              <a:off x="419" y="8"/>
              <a:ext cx="78" cy="127"/>
            </a:xfrm>
            <a:custGeom>
              <a:avLst/>
              <a:gdLst>
                <a:gd name="T0" fmla="*/ 0 w 78"/>
                <a:gd name="T1" fmla="*/ 0 h 127"/>
                <a:gd name="T2" fmla="*/ 78 w 78"/>
                <a:gd name="T3" fmla="*/ 0 h 127"/>
                <a:gd name="T4" fmla="*/ 78 w 78"/>
                <a:gd name="T5" fmla="*/ 26 h 127"/>
                <a:gd name="T6" fmla="*/ 32 w 78"/>
                <a:gd name="T7" fmla="*/ 26 h 127"/>
                <a:gd name="T8" fmla="*/ 32 w 78"/>
                <a:gd name="T9" fmla="*/ 127 h 127"/>
                <a:gd name="T10" fmla="*/ 0 w 78"/>
                <a:gd name="T11" fmla="*/ 127 h 127"/>
                <a:gd name="T12" fmla="*/ 0 w 78"/>
                <a:gd name="T13" fmla="*/ 0 h 127"/>
                <a:gd name="T14" fmla="*/ 0 w 78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1"/>
            <p:cNvSpPr>
              <a:spLocks/>
            </p:cNvSpPr>
            <p:nvPr/>
          </p:nvSpPr>
          <p:spPr bwMode="auto">
            <a:xfrm>
              <a:off x="522" y="8"/>
              <a:ext cx="82" cy="127"/>
            </a:xfrm>
            <a:custGeom>
              <a:avLst/>
              <a:gdLst>
                <a:gd name="T0" fmla="*/ 0 w 82"/>
                <a:gd name="T1" fmla="*/ 0 h 127"/>
                <a:gd name="T2" fmla="*/ 78 w 82"/>
                <a:gd name="T3" fmla="*/ 0 h 127"/>
                <a:gd name="T4" fmla="*/ 78 w 82"/>
                <a:gd name="T5" fmla="*/ 26 h 127"/>
                <a:gd name="T6" fmla="*/ 32 w 82"/>
                <a:gd name="T7" fmla="*/ 26 h 127"/>
                <a:gd name="T8" fmla="*/ 32 w 82"/>
                <a:gd name="T9" fmla="*/ 49 h 127"/>
                <a:gd name="T10" fmla="*/ 69 w 82"/>
                <a:gd name="T11" fmla="*/ 49 h 127"/>
                <a:gd name="T12" fmla="*/ 69 w 82"/>
                <a:gd name="T13" fmla="*/ 76 h 127"/>
                <a:gd name="T14" fmla="*/ 32 w 82"/>
                <a:gd name="T15" fmla="*/ 76 h 127"/>
                <a:gd name="T16" fmla="*/ 32 w 82"/>
                <a:gd name="T17" fmla="*/ 99 h 127"/>
                <a:gd name="T18" fmla="*/ 82 w 82"/>
                <a:gd name="T19" fmla="*/ 99 h 127"/>
                <a:gd name="T20" fmla="*/ 82 w 82"/>
                <a:gd name="T21" fmla="*/ 127 h 127"/>
                <a:gd name="T22" fmla="*/ 0 w 82"/>
                <a:gd name="T23" fmla="*/ 127 h 127"/>
                <a:gd name="T24" fmla="*/ 0 w 82"/>
                <a:gd name="T25" fmla="*/ 0 h 127"/>
                <a:gd name="T26" fmla="*/ 0 w 82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7">
                  <a:moveTo>
                    <a:pt x="0" y="0"/>
                  </a:moveTo>
                  <a:lnTo>
                    <a:pt x="78" y="0"/>
                  </a:lnTo>
                  <a:lnTo>
                    <a:pt x="78" y="26"/>
                  </a:lnTo>
                  <a:lnTo>
                    <a:pt x="32" y="26"/>
                  </a:lnTo>
                  <a:lnTo>
                    <a:pt x="32" y="49"/>
                  </a:lnTo>
                  <a:lnTo>
                    <a:pt x="69" y="49"/>
                  </a:lnTo>
                  <a:lnTo>
                    <a:pt x="69" y="76"/>
                  </a:lnTo>
                  <a:lnTo>
                    <a:pt x="32" y="76"/>
                  </a:lnTo>
                  <a:lnTo>
                    <a:pt x="32" y="99"/>
                  </a:lnTo>
                  <a:lnTo>
                    <a:pt x="82" y="99"/>
                  </a:lnTo>
                  <a:lnTo>
                    <a:pt x="82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2"/>
            <p:cNvSpPr>
              <a:spLocks noEditPoints="1"/>
            </p:cNvSpPr>
            <p:nvPr/>
          </p:nvSpPr>
          <p:spPr bwMode="auto">
            <a:xfrm>
              <a:off x="618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3"/>
            <p:cNvSpPr>
              <a:spLocks/>
            </p:cNvSpPr>
            <p:nvPr/>
          </p:nvSpPr>
          <p:spPr bwMode="auto">
            <a:xfrm>
              <a:off x="765" y="8"/>
              <a:ext cx="109" cy="127"/>
            </a:xfrm>
            <a:custGeom>
              <a:avLst/>
              <a:gdLst>
                <a:gd name="T0" fmla="*/ 12 w 52"/>
                <a:gd name="T1" fmla="*/ 20 h 60"/>
                <a:gd name="T2" fmla="*/ 12 w 52"/>
                <a:gd name="T3" fmla="*/ 0 h 60"/>
                <a:gd name="T4" fmla="*/ 52 w 52"/>
                <a:gd name="T5" fmla="*/ 0 h 60"/>
                <a:gd name="T6" fmla="*/ 52 w 52"/>
                <a:gd name="T7" fmla="*/ 60 h 60"/>
                <a:gd name="T8" fmla="*/ 37 w 52"/>
                <a:gd name="T9" fmla="*/ 60 h 60"/>
                <a:gd name="T10" fmla="*/ 37 w 52"/>
                <a:gd name="T11" fmla="*/ 12 h 60"/>
                <a:gd name="T12" fmla="*/ 26 w 52"/>
                <a:gd name="T13" fmla="*/ 12 h 60"/>
                <a:gd name="T14" fmla="*/ 26 w 52"/>
                <a:gd name="T15" fmla="*/ 20 h 60"/>
                <a:gd name="T16" fmla="*/ 0 w 52"/>
                <a:gd name="T17" fmla="*/ 60 h 60"/>
                <a:gd name="T18" fmla="*/ 0 w 52"/>
                <a:gd name="T19" fmla="*/ 47 h 60"/>
                <a:gd name="T20" fmla="*/ 12 w 52"/>
                <a:gd name="T21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12" y="2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49"/>
                    <a:pt x="17" y="60"/>
                    <a:pt x="0" y="6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7" y="46"/>
                    <a:pt x="12" y="41"/>
                    <a:pt x="12" y="2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4"/>
            <p:cNvSpPr>
              <a:spLocks noEditPoints="1"/>
            </p:cNvSpPr>
            <p:nvPr/>
          </p:nvSpPr>
          <p:spPr bwMode="auto">
            <a:xfrm>
              <a:off x="901" y="2"/>
              <a:ext cx="143" cy="135"/>
            </a:xfrm>
            <a:custGeom>
              <a:avLst/>
              <a:gdLst>
                <a:gd name="T0" fmla="*/ 27 w 68"/>
                <a:gd name="T1" fmla="*/ 6 h 64"/>
                <a:gd name="T2" fmla="*/ 27 w 68"/>
                <a:gd name="T3" fmla="*/ 0 h 64"/>
                <a:gd name="T4" fmla="*/ 42 w 68"/>
                <a:gd name="T5" fmla="*/ 0 h 64"/>
                <a:gd name="T6" fmla="*/ 42 w 68"/>
                <a:gd name="T7" fmla="*/ 6 h 64"/>
                <a:gd name="T8" fmla="*/ 68 w 68"/>
                <a:gd name="T9" fmla="*/ 31 h 64"/>
                <a:gd name="T10" fmla="*/ 42 w 68"/>
                <a:gd name="T11" fmla="*/ 56 h 64"/>
                <a:gd name="T12" fmla="*/ 42 w 68"/>
                <a:gd name="T13" fmla="*/ 64 h 64"/>
                <a:gd name="T14" fmla="*/ 27 w 68"/>
                <a:gd name="T15" fmla="*/ 64 h 64"/>
                <a:gd name="T16" fmla="*/ 27 w 68"/>
                <a:gd name="T17" fmla="*/ 56 h 64"/>
                <a:gd name="T18" fmla="*/ 0 w 68"/>
                <a:gd name="T19" fmla="*/ 31 h 64"/>
                <a:gd name="T20" fmla="*/ 27 w 68"/>
                <a:gd name="T21" fmla="*/ 6 h 64"/>
                <a:gd name="T22" fmla="*/ 27 w 68"/>
                <a:gd name="T23" fmla="*/ 44 h 64"/>
                <a:gd name="T24" fmla="*/ 27 w 68"/>
                <a:gd name="T25" fmla="*/ 18 h 64"/>
                <a:gd name="T26" fmla="*/ 15 w 68"/>
                <a:gd name="T27" fmla="*/ 31 h 64"/>
                <a:gd name="T28" fmla="*/ 27 w 68"/>
                <a:gd name="T29" fmla="*/ 44 h 64"/>
                <a:gd name="T30" fmla="*/ 54 w 68"/>
                <a:gd name="T31" fmla="*/ 31 h 64"/>
                <a:gd name="T32" fmla="*/ 42 w 68"/>
                <a:gd name="T33" fmla="*/ 18 h 64"/>
                <a:gd name="T34" fmla="*/ 42 w 68"/>
                <a:gd name="T35" fmla="*/ 44 h 64"/>
                <a:gd name="T36" fmla="*/ 54 w 68"/>
                <a:gd name="T3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64">
                  <a:moveTo>
                    <a:pt x="27" y="6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58" y="6"/>
                    <a:pt x="68" y="17"/>
                    <a:pt x="68" y="31"/>
                  </a:cubicBezTo>
                  <a:cubicBezTo>
                    <a:pt x="68" y="45"/>
                    <a:pt x="58" y="56"/>
                    <a:pt x="42" y="5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17"/>
                    <a:pt x="11" y="6"/>
                    <a:pt x="27" y="6"/>
                  </a:cubicBezTo>
                  <a:close/>
                  <a:moveTo>
                    <a:pt x="27" y="44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0" y="18"/>
                    <a:pt x="15" y="24"/>
                    <a:pt x="15" y="31"/>
                  </a:cubicBezTo>
                  <a:cubicBezTo>
                    <a:pt x="15" y="38"/>
                    <a:pt x="20" y="44"/>
                    <a:pt x="27" y="44"/>
                  </a:cubicBezTo>
                  <a:close/>
                  <a:moveTo>
                    <a:pt x="54" y="31"/>
                  </a:moveTo>
                  <a:cubicBezTo>
                    <a:pt x="54" y="24"/>
                    <a:pt x="49" y="18"/>
                    <a:pt x="42" y="18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9" y="44"/>
                    <a:pt x="54" y="38"/>
                    <a:pt x="54" y="3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5"/>
            <p:cNvSpPr>
              <a:spLocks noEditPoints="1"/>
            </p:cNvSpPr>
            <p:nvPr/>
          </p:nvSpPr>
          <p:spPr bwMode="auto">
            <a:xfrm>
              <a:off x="1067" y="6"/>
              <a:ext cx="130" cy="131"/>
            </a:xfrm>
            <a:custGeom>
              <a:avLst/>
              <a:gdLst>
                <a:gd name="T0" fmla="*/ 31 w 62"/>
                <a:gd name="T1" fmla="*/ 0 h 62"/>
                <a:gd name="T2" fmla="*/ 62 w 62"/>
                <a:gd name="T3" fmla="*/ 30 h 62"/>
                <a:gd name="T4" fmla="*/ 31 w 62"/>
                <a:gd name="T5" fmla="*/ 62 h 62"/>
                <a:gd name="T6" fmla="*/ 0 w 62"/>
                <a:gd name="T7" fmla="*/ 30 h 62"/>
                <a:gd name="T8" fmla="*/ 31 w 62"/>
                <a:gd name="T9" fmla="*/ 0 h 62"/>
                <a:gd name="T10" fmla="*/ 31 w 62"/>
                <a:gd name="T11" fmla="*/ 48 h 62"/>
                <a:gd name="T12" fmla="*/ 47 w 62"/>
                <a:gd name="T13" fmla="*/ 30 h 62"/>
                <a:gd name="T14" fmla="*/ 31 w 62"/>
                <a:gd name="T15" fmla="*/ 13 h 62"/>
                <a:gd name="T16" fmla="*/ 15 w 62"/>
                <a:gd name="T17" fmla="*/ 30 h 62"/>
                <a:gd name="T18" fmla="*/ 31 w 62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49" y="0"/>
                    <a:pt x="62" y="13"/>
                    <a:pt x="62" y="30"/>
                  </a:cubicBezTo>
                  <a:cubicBezTo>
                    <a:pt x="62" y="48"/>
                    <a:pt x="49" y="62"/>
                    <a:pt x="31" y="62"/>
                  </a:cubicBezTo>
                  <a:cubicBezTo>
                    <a:pt x="13" y="62"/>
                    <a:pt x="0" y="48"/>
                    <a:pt x="0" y="30"/>
                  </a:cubicBezTo>
                  <a:cubicBezTo>
                    <a:pt x="0" y="13"/>
                    <a:pt x="13" y="0"/>
                    <a:pt x="31" y="0"/>
                  </a:cubicBezTo>
                  <a:close/>
                  <a:moveTo>
                    <a:pt x="31" y="48"/>
                  </a:moveTo>
                  <a:cubicBezTo>
                    <a:pt x="40" y="48"/>
                    <a:pt x="47" y="41"/>
                    <a:pt x="47" y="30"/>
                  </a:cubicBezTo>
                  <a:cubicBezTo>
                    <a:pt x="47" y="21"/>
                    <a:pt x="40" y="13"/>
                    <a:pt x="31" y="13"/>
                  </a:cubicBezTo>
                  <a:cubicBezTo>
                    <a:pt x="22" y="13"/>
                    <a:pt x="15" y="21"/>
                    <a:pt x="15" y="30"/>
                  </a:cubicBezTo>
                  <a:cubicBezTo>
                    <a:pt x="15" y="41"/>
                    <a:pt x="22" y="48"/>
                    <a:pt x="31" y="4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6"/>
            <p:cNvSpPr>
              <a:spLocks/>
            </p:cNvSpPr>
            <p:nvPr/>
          </p:nvSpPr>
          <p:spPr bwMode="auto">
            <a:xfrm>
              <a:off x="1227" y="8"/>
              <a:ext cx="107" cy="127"/>
            </a:xfrm>
            <a:custGeom>
              <a:avLst/>
              <a:gdLst>
                <a:gd name="T0" fmla="*/ 0 w 107"/>
                <a:gd name="T1" fmla="*/ 0 h 127"/>
                <a:gd name="T2" fmla="*/ 31 w 107"/>
                <a:gd name="T3" fmla="*/ 0 h 127"/>
                <a:gd name="T4" fmla="*/ 31 w 107"/>
                <a:gd name="T5" fmla="*/ 51 h 127"/>
                <a:gd name="T6" fmla="*/ 77 w 107"/>
                <a:gd name="T7" fmla="*/ 51 h 127"/>
                <a:gd name="T8" fmla="*/ 77 w 107"/>
                <a:gd name="T9" fmla="*/ 0 h 127"/>
                <a:gd name="T10" fmla="*/ 107 w 107"/>
                <a:gd name="T11" fmla="*/ 0 h 127"/>
                <a:gd name="T12" fmla="*/ 107 w 107"/>
                <a:gd name="T13" fmla="*/ 127 h 127"/>
                <a:gd name="T14" fmla="*/ 77 w 107"/>
                <a:gd name="T15" fmla="*/ 127 h 127"/>
                <a:gd name="T16" fmla="*/ 77 w 107"/>
                <a:gd name="T17" fmla="*/ 76 h 127"/>
                <a:gd name="T18" fmla="*/ 31 w 107"/>
                <a:gd name="T19" fmla="*/ 76 h 127"/>
                <a:gd name="T20" fmla="*/ 31 w 107"/>
                <a:gd name="T21" fmla="*/ 127 h 127"/>
                <a:gd name="T22" fmla="*/ 0 w 107"/>
                <a:gd name="T23" fmla="*/ 127 h 127"/>
                <a:gd name="T24" fmla="*/ 0 w 107"/>
                <a:gd name="T25" fmla="*/ 0 h 127"/>
                <a:gd name="T26" fmla="*/ 0 w 107"/>
                <a:gd name="T2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27">
                  <a:moveTo>
                    <a:pt x="0" y="0"/>
                  </a:moveTo>
                  <a:lnTo>
                    <a:pt x="31" y="0"/>
                  </a:lnTo>
                  <a:lnTo>
                    <a:pt x="31" y="51"/>
                  </a:lnTo>
                  <a:lnTo>
                    <a:pt x="77" y="51"/>
                  </a:lnTo>
                  <a:lnTo>
                    <a:pt x="77" y="0"/>
                  </a:lnTo>
                  <a:lnTo>
                    <a:pt x="107" y="0"/>
                  </a:lnTo>
                  <a:lnTo>
                    <a:pt x="107" y="127"/>
                  </a:lnTo>
                  <a:lnTo>
                    <a:pt x="77" y="127"/>
                  </a:lnTo>
                  <a:lnTo>
                    <a:pt x="77" y="76"/>
                  </a:lnTo>
                  <a:lnTo>
                    <a:pt x="31" y="76"/>
                  </a:lnTo>
                  <a:lnTo>
                    <a:pt x="31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7"/>
            <p:cNvSpPr>
              <a:spLocks noEditPoints="1"/>
            </p:cNvSpPr>
            <p:nvPr/>
          </p:nvSpPr>
          <p:spPr bwMode="auto">
            <a:xfrm>
              <a:off x="1359" y="8"/>
              <a:ext cx="128" cy="150"/>
            </a:xfrm>
            <a:custGeom>
              <a:avLst/>
              <a:gdLst>
                <a:gd name="T0" fmla="*/ 6 w 61"/>
                <a:gd name="T1" fmla="*/ 47 h 71"/>
                <a:gd name="T2" fmla="*/ 14 w 61"/>
                <a:gd name="T3" fmla="*/ 14 h 71"/>
                <a:gd name="T4" fmla="*/ 14 w 61"/>
                <a:gd name="T5" fmla="*/ 0 h 71"/>
                <a:gd name="T6" fmla="*/ 54 w 61"/>
                <a:gd name="T7" fmla="*/ 0 h 71"/>
                <a:gd name="T8" fmla="*/ 54 w 61"/>
                <a:gd name="T9" fmla="*/ 47 h 71"/>
                <a:gd name="T10" fmla="*/ 61 w 61"/>
                <a:gd name="T11" fmla="*/ 47 h 71"/>
                <a:gd name="T12" fmla="*/ 61 w 61"/>
                <a:gd name="T13" fmla="*/ 71 h 71"/>
                <a:gd name="T14" fmla="*/ 48 w 61"/>
                <a:gd name="T15" fmla="*/ 71 h 71"/>
                <a:gd name="T16" fmla="*/ 48 w 61"/>
                <a:gd name="T17" fmla="*/ 60 h 71"/>
                <a:gd name="T18" fmla="*/ 14 w 61"/>
                <a:gd name="T19" fmla="*/ 60 h 71"/>
                <a:gd name="T20" fmla="*/ 14 w 61"/>
                <a:gd name="T21" fmla="*/ 71 h 71"/>
                <a:gd name="T22" fmla="*/ 0 w 61"/>
                <a:gd name="T23" fmla="*/ 71 h 71"/>
                <a:gd name="T24" fmla="*/ 0 w 61"/>
                <a:gd name="T25" fmla="*/ 47 h 71"/>
                <a:gd name="T26" fmla="*/ 6 w 61"/>
                <a:gd name="T27" fmla="*/ 47 h 71"/>
                <a:gd name="T28" fmla="*/ 40 w 61"/>
                <a:gd name="T29" fmla="*/ 47 h 71"/>
                <a:gd name="T30" fmla="*/ 40 w 61"/>
                <a:gd name="T31" fmla="*/ 12 h 71"/>
                <a:gd name="T32" fmla="*/ 28 w 61"/>
                <a:gd name="T33" fmla="*/ 12 h 71"/>
                <a:gd name="T34" fmla="*/ 28 w 61"/>
                <a:gd name="T35" fmla="*/ 15 h 71"/>
                <a:gd name="T36" fmla="*/ 21 w 61"/>
                <a:gd name="T37" fmla="*/ 47 h 71"/>
                <a:gd name="T38" fmla="*/ 40 w 61"/>
                <a:gd name="T39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71">
                  <a:moveTo>
                    <a:pt x="6" y="47"/>
                  </a:moveTo>
                  <a:cubicBezTo>
                    <a:pt x="13" y="37"/>
                    <a:pt x="14" y="25"/>
                    <a:pt x="14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lose/>
                  <a:moveTo>
                    <a:pt x="40" y="47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25"/>
                    <a:pt x="26" y="38"/>
                    <a:pt x="21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2" name="Прямоугольник 141"/>
          <p:cNvSpPr/>
          <p:nvPr/>
        </p:nvSpPr>
        <p:spPr>
          <a:xfrm>
            <a:off x="2263419" y="98584"/>
            <a:ext cx="981628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Материалы, созданные в </a:t>
            </a:r>
            <a:r>
              <a:rPr lang="ru-RU" sz="3200" b="1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Росгеолфонде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3" name="Прямоугольник 142">
            <a:extLst>
              <a:ext uri="{FF2B5EF4-FFF2-40B4-BE49-F238E27FC236}">
                <a16:creationId xmlns:a16="http://schemas.microsoft.com/office/drawing/2014/main" xmlns="" id="{117B5438-A69D-438B-B3F3-AC804246E399}"/>
              </a:ext>
            </a:extLst>
          </p:cNvPr>
          <p:cNvSpPr/>
          <p:nvPr/>
        </p:nvSpPr>
        <p:spPr>
          <a:xfrm>
            <a:off x="214190" y="1112703"/>
            <a:ext cx="11908777" cy="5264070"/>
          </a:xfrm>
          <a:prstGeom prst="rect">
            <a:avLst/>
          </a:prstGeom>
        </p:spPr>
        <p:txBody>
          <a:bodyPr wrap="square" bIns="46800">
            <a:spAutoFit/>
          </a:bodyPr>
          <a:lstStyle/>
          <a:p>
            <a:r>
              <a:rPr lang="ru-RU" sz="2800" dirty="0" smtClean="0">
                <a:latin typeface="Arial" pitchFamily="34" charset="0"/>
                <a:cs typeface="Arial" pitchFamily="34" charset="0"/>
              </a:rPr>
              <a:t>	Масштаб </a:t>
            </a:r>
            <a:r>
              <a:rPr lang="ru-RU" sz="2800" b="1" dirty="0" smtClean="0">
                <a:latin typeface="Arial" pitchFamily="34" charset="0"/>
                <a:cs typeface="Arial" pitchFamily="34" charset="0"/>
              </a:rPr>
              <a:t>1:1000 000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ru-RU" sz="2800" dirty="0" smtClean="0"/>
              <a:t>ЦТО на 227НЛ, </a:t>
            </a:r>
            <a:r>
              <a:rPr lang="ru-RU" sz="2800" dirty="0" smtClean="0">
                <a:cs typeface="Arial" pitchFamily="34" charset="0"/>
              </a:rPr>
              <a:t>Оцифрованы </a:t>
            </a:r>
            <a:r>
              <a:rPr lang="ru-RU" sz="2800" dirty="0">
                <a:cs typeface="Arial" pitchFamily="34" charset="0"/>
              </a:rPr>
              <a:t>полистно, по </a:t>
            </a:r>
            <a:r>
              <a:rPr lang="ru-RU" sz="2800" i="1" dirty="0">
                <a:cs typeface="Arial" pitchFamily="34" charset="0"/>
              </a:rPr>
              <a:t>государственным топографическим </a:t>
            </a:r>
            <a:r>
              <a:rPr lang="ru-RU" sz="2800" i="1" dirty="0" smtClean="0">
                <a:cs typeface="Arial" pitchFamily="34" charset="0"/>
              </a:rPr>
              <a:t>картам </a:t>
            </a:r>
            <a:r>
              <a:rPr lang="ru-RU" sz="2800" i="1" dirty="0" err="1" smtClean="0">
                <a:cs typeface="Arial" pitchFamily="34" charset="0"/>
              </a:rPr>
              <a:t>Роскартографии</a:t>
            </a:r>
            <a:r>
              <a:rPr lang="ru-RU" sz="2800" i="1" dirty="0" smtClean="0">
                <a:cs typeface="Arial" pitchFamily="34" charset="0"/>
              </a:rPr>
              <a:t> </a:t>
            </a:r>
            <a:r>
              <a:rPr lang="ru-RU" sz="2800" dirty="0" smtClean="0">
                <a:cs typeface="Arial" pitchFamily="34" charset="0"/>
              </a:rPr>
              <a:t>(1999г., обновлена в 2007г.)</a:t>
            </a:r>
            <a:r>
              <a:rPr lang="ru-RU" sz="2800" dirty="0" smtClean="0"/>
              <a:t>.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ru-RU" sz="2800" dirty="0" smtClean="0"/>
              <a:t>ЦТО сшита на территорию РФ (включая </a:t>
            </a:r>
            <a:r>
              <a:rPr lang="ru-RU" sz="2800" dirty="0" err="1" smtClean="0"/>
              <a:t>Р.Крым</a:t>
            </a:r>
            <a:r>
              <a:rPr lang="ru-RU" sz="2800" dirty="0" smtClean="0"/>
              <a:t>), в 2 состояниях:</a:t>
            </a:r>
          </a:p>
          <a:p>
            <a:pPr lvl="1"/>
            <a:r>
              <a:rPr lang="ru-RU" sz="2800" dirty="0"/>
              <a:t>	</a:t>
            </a:r>
            <a:r>
              <a:rPr lang="ru-RU" sz="2800" dirty="0" smtClean="0"/>
              <a:t>С полной нагрузкой, и разгруженная.</a:t>
            </a:r>
            <a:endParaRPr lang="ru-RU" sz="2800" dirty="0"/>
          </a:p>
          <a:p>
            <a:pPr marL="457200" indent="-457200">
              <a:buFont typeface="Arial" pitchFamily="34" charset="0"/>
              <a:buChar char="•"/>
            </a:pPr>
            <a:r>
              <a:rPr lang="ru-RU" sz="2800" dirty="0" smtClean="0"/>
              <a:t>Форматы: </a:t>
            </a:r>
            <a:r>
              <a:rPr lang="en-US" sz="2800" dirty="0" err="1" smtClean="0"/>
              <a:t>ArcInfo</a:t>
            </a:r>
            <a:r>
              <a:rPr lang="en-US" sz="2800" dirty="0" smtClean="0"/>
              <a:t>, </a:t>
            </a:r>
            <a:r>
              <a:rPr lang="ru-RU" sz="2800" dirty="0" smtClean="0"/>
              <a:t>БГД </a:t>
            </a:r>
            <a:r>
              <a:rPr lang="en-US" sz="2800" dirty="0" smtClean="0"/>
              <a:t>ArcGIS</a:t>
            </a:r>
            <a:r>
              <a:rPr lang="ru-RU" sz="2800" dirty="0" smtClean="0"/>
              <a:t>, </a:t>
            </a:r>
            <a:r>
              <a:rPr lang="ru-RU" sz="2800" dirty="0" err="1" smtClean="0"/>
              <a:t>шейп</a:t>
            </a:r>
            <a:r>
              <a:rPr lang="ru-RU" sz="2800" dirty="0" smtClean="0"/>
              <a:t>. </a:t>
            </a:r>
            <a:r>
              <a:rPr lang="ru-RU" sz="2800" b="1" i="1" dirty="0" smtClean="0"/>
              <a:t>Классификатор </a:t>
            </a:r>
            <a:r>
              <a:rPr lang="ru-RU" sz="2800" b="1" i="1" dirty="0" err="1" smtClean="0"/>
              <a:t>Росгеолфонда</a:t>
            </a:r>
            <a:r>
              <a:rPr lang="ru-RU" sz="2800" b="1" i="1" dirty="0" smtClean="0"/>
              <a:t>.</a:t>
            </a:r>
          </a:p>
          <a:p>
            <a:pPr lvl="1"/>
            <a:endParaRPr lang="ru-RU" sz="2800" dirty="0" smtClean="0"/>
          </a:p>
          <a:p>
            <a:pPr marL="457200" indent="-457200">
              <a:buFont typeface="Arial" pitchFamily="34" charset="0"/>
              <a:buChar char="•"/>
            </a:pPr>
            <a:r>
              <a:rPr lang="ru-RU" sz="2800" dirty="0" smtClean="0"/>
              <a:t>Полистно -</a:t>
            </a:r>
            <a:r>
              <a:rPr lang="ru-RU" sz="2800" b="1" i="1" dirty="0" smtClean="0"/>
              <a:t> для ГГК-1000/3 - разгружается и конвертируется по Единым  требованиям НРС</a:t>
            </a:r>
          </a:p>
          <a:p>
            <a:pPr marL="457200" indent="-457200">
              <a:buFont typeface="Arial" pitchFamily="34" charset="0"/>
              <a:buChar char="•"/>
            </a:pPr>
            <a:endParaRPr lang="ru-RU" sz="2800" b="1" i="1" dirty="0" smtClean="0"/>
          </a:p>
          <a:p>
            <a:pPr marL="457200" indent="-457200">
              <a:buFont typeface="Arial" pitchFamily="34" charset="0"/>
              <a:buChar char="•"/>
            </a:pPr>
            <a:r>
              <a:rPr lang="ru-RU" sz="2800" dirty="0" smtClean="0">
                <a:cs typeface="Arial" pitchFamily="34" charset="0"/>
              </a:rPr>
              <a:t>Обновляется в РГФ по мере изменений границ и </a:t>
            </a:r>
            <a:r>
              <a:rPr lang="ru-RU" sz="2800" dirty="0" err="1" smtClean="0">
                <a:cs typeface="Arial" pitchFamily="34" charset="0"/>
              </a:rPr>
              <a:t>адм.террит</a:t>
            </a:r>
            <a:r>
              <a:rPr lang="ru-RU" sz="2800" dirty="0" smtClean="0">
                <a:cs typeface="Arial" pitchFamily="34" charset="0"/>
              </a:rPr>
              <a:t>. привязки, географических названий, появления значимых объектов (ж/д, мосты…).</a:t>
            </a:r>
            <a:endParaRPr lang="ru-RU" sz="2800" b="1" i="1" dirty="0" smtClean="0"/>
          </a:p>
        </p:txBody>
      </p:sp>
    </p:spTree>
    <p:extLst>
      <p:ext uri="{BB962C8B-B14F-4D97-AF65-F5344CB8AC3E}">
        <p14:creationId xmlns:p14="http://schemas.microsoft.com/office/powerpoint/2010/main" val="1624594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18714</TotalTime>
  <Words>2594</Words>
  <Application>Microsoft Office PowerPoint</Application>
  <PresentationFormat>Произвольный</PresentationFormat>
  <Paragraphs>342</Paragraphs>
  <Slides>72</Slides>
  <Notes>2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72</vt:i4>
      </vt:variant>
    </vt:vector>
  </HeadingPairs>
  <TitlesOfParts>
    <vt:vector size="73" baseType="lpstr"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Кононенко Ольга Антоновна</dc:creator>
  <cp:lastModifiedBy>Немынов Михаил Петрович</cp:lastModifiedBy>
  <cp:revision>280</cp:revision>
  <dcterms:created xsi:type="dcterms:W3CDTF">2018-09-03T09:38:13Z</dcterms:created>
  <dcterms:modified xsi:type="dcterms:W3CDTF">2019-04-22T08:56:33Z</dcterms:modified>
</cp:coreProperties>
</file>