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8" r:id="rId2"/>
    <p:sldId id="351" r:id="rId3"/>
    <p:sldId id="356" r:id="rId4"/>
    <p:sldId id="357" r:id="rId5"/>
    <p:sldId id="358" r:id="rId6"/>
    <p:sldId id="349" r:id="rId7"/>
    <p:sldId id="359" r:id="rId8"/>
    <p:sldId id="360" r:id="rId9"/>
    <p:sldId id="361" r:id="rId10"/>
    <p:sldId id="337" r:id="rId11"/>
    <p:sldId id="334" r:id="rId12"/>
    <p:sldId id="335" r:id="rId13"/>
    <p:sldId id="338" r:id="rId14"/>
    <p:sldId id="346" r:id="rId15"/>
    <p:sldId id="354" r:id="rId16"/>
    <p:sldId id="339" r:id="rId17"/>
    <p:sldId id="345" r:id="rId18"/>
    <p:sldId id="363" r:id="rId19"/>
    <p:sldId id="362" r:id="rId20"/>
    <p:sldId id="343" r:id="rId21"/>
    <p:sldId id="306" r:id="rId22"/>
    <p:sldId id="307" r:id="rId23"/>
    <p:sldId id="308" r:id="rId24"/>
    <p:sldId id="313" r:id="rId25"/>
    <p:sldId id="355" r:id="rId26"/>
    <p:sldId id="352" r:id="rId27"/>
    <p:sldId id="319" r:id="rId28"/>
    <p:sldId id="303" r:id="rId29"/>
    <p:sldId id="324" r:id="rId30"/>
    <p:sldId id="323" r:id="rId31"/>
    <p:sldId id="353" r:id="rId32"/>
    <p:sldId id="332" r:id="rId33"/>
  </p:sldIdLst>
  <p:sldSz cx="9144000" cy="6858000" type="screen4x3"/>
  <p:notesSz cx="6718300" cy="98679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E01"/>
    <a:srgbClr val="FF0000"/>
    <a:srgbClr val="FFCC99"/>
    <a:srgbClr val="F69636"/>
    <a:srgbClr val="66CCFF"/>
    <a:srgbClr val="FF8181"/>
    <a:srgbClr val="FF4747"/>
    <a:srgbClr val="9999FF"/>
    <a:srgbClr val="333333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5052" autoAdjust="0"/>
  </p:normalViewPr>
  <p:slideViewPr>
    <p:cSldViewPr>
      <p:cViewPr varScale="1">
        <p:scale>
          <a:sx n="111" d="100"/>
          <a:sy n="111" d="100"/>
        </p:scale>
        <p:origin x="162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000" b="1" dirty="0">
                <a:solidFill>
                  <a:schemeClr val="tx1"/>
                </a:solidFill>
                <a:effectLst/>
              </a:rPr>
              <a:t>Региональные ГСР масштаба 1:200 000</a:t>
            </a:r>
          </a:p>
        </c:rich>
      </c:tx>
      <c:layout>
        <c:manualLayout>
          <c:xMode val="edge"/>
          <c:yMode val="edge"/>
          <c:x val="0.2099600448277542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93123857518518"/>
          <c:y val="0.32481683625158275"/>
          <c:w val="0.63055765218136184"/>
          <c:h val="0.50265618187138217"/>
        </c:manualLayout>
      </c:layout>
      <c:pie3DChart>
        <c:varyColors val="1"/>
        <c:ser>
          <c:idx val="0"/>
          <c:order val="0"/>
          <c:tx>
            <c:strRef>
              <c:f>Лист1!$A$4</c:f>
              <c:strCache>
                <c:ptCount val="1"/>
                <c:pt idx="0">
                  <c:v>Региональные ГСР масштаба 1:200 000</c:v>
                </c:pt>
              </c:strCache>
            </c:strRef>
          </c:tx>
          <c:explosion val="29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5627665185919562"/>
                  <c:y val="4.2924934383202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01747154487045"/>
                  <c:y val="-0.136847034120734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Лист1!$B$1:$C$1</c:f>
              <c:strCache>
                <c:ptCount val="2"/>
                <c:pt idx="0">
                  <c:v>ВСЕГЕИ</c:v>
                </c:pt>
                <c:pt idx="1">
                  <c:v>Подряд</c:v>
                </c:pt>
              </c:strCache>
            </c:strRef>
          </c:cat>
          <c:val>
            <c:numRef>
              <c:f>Лист1!$B$4:$C$4</c:f>
              <c:numCache>
                <c:formatCode>0%</c:formatCode>
                <c:ptCount val="2"/>
                <c:pt idx="0">
                  <c:v>0.33999999999999997</c:v>
                </c:pt>
                <c:pt idx="1">
                  <c:v>0.66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2175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B6DE59B-36BF-4806-AADB-7F933071A5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770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6DE59B-36BF-4806-AADB-7F933071A5E6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402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9191" indent="-2881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2601" indent="-23052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3642" indent="-23052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4682" indent="-23052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5723" indent="-23052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6763" indent="-23052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7804" indent="-23052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8844" indent="-23052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0228E5-8E11-4D73-8DC7-02485FBF2A27}" type="slidenum">
              <a:rPr lang="ru-RU" altLang="ru-RU" sz="1200" baseline="0">
                <a:solidFill>
                  <a:srgbClr val="000000"/>
                </a:solidFill>
              </a:rPr>
              <a:pPr/>
              <a:t>32</a:t>
            </a:fld>
            <a:endParaRPr lang="ru-RU" altLang="ru-RU" sz="1200" baseline="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5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3FB7C6-1E00-403F-BDA0-711488E000AC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36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599EF2E-59F3-4CE6-B345-07ECAA686E44}" type="slidenum">
              <a:rPr lang="ru-RU" altLang="ru-RU" sz="1200" baseline="0"/>
              <a:pPr eaLnBrk="1" hangingPunct="1"/>
              <a:t>7</a:t>
            </a:fld>
            <a:endParaRPr lang="ru-RU" altLang="ru-RU" sz="1200" baseline="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59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52E4EB3-30A1-441A-95AA-41539090C5BF}" type="slidenum">
              <a:rPr lang="ru-RU" altLang="ru-RU" sz="1200" baseline="0"/>
              <a:pPr eaLnBrk="1" hangingPunct="1"/>
              <a:t>8</a:t>
            </a:fld>
            <a:endParaRPr lang="ru-RU" altLang="ru-RU" sz="1200" baseline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48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4E4F99D-43B7-4BD8-8C42-1B47F5BD6055}" type="slidenum">
              <a:rPr lang="ru-RU" altLang="ru-RU" sz="1200" baseline="0"/>
              <a:pPr eaLnBrk="1" hangingPunct="1"/>
              <a:t>9</a:t>
            </a:fld>
            <a:endParaRPr lang="ru-RU" altLang="ru-RU" sz="1200" baseline="0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450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CA6ED-F1A8-456D-963A-92B9E3741B7B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19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7A88-7892-4ED9-876D-5DBD43826F62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4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Главное чего удалось добиться это увеличение</a:t>
            </a:r>
            <a:r>
              <a:rPr lang="ru-RU" baseline="0" dirty="0" smtClean="0"/>
              <a:t> доли подготовительных работ в форме оценки изученности и сочетание этого этапа с работами по КАГС-50 и ОГХР что позволит получить гораздо больший  прогнозно-поисковый результат.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CA6ED-F1A8-456D-963A-92B9E3741B7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61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6DE59B-36BF-4806-AADB-7F933071A5E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85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E89CE-CA70-433E-8E40-34A4C3408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28561-1258-4850-8964-526D79AD7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DAE4-1362-4929-AFAD-2AB670AA1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3877496" cy="368503"/>
            <a:chOff x="336529" y="273588"/>
            <a:chExt cx="3877496" cy="36850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693366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 smtClean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  <a:endParaRPr lang="ru-RU" sz="863" b="1" dirty="0">
                <a:solidFill>
                  <a:srgbClr val="232C8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576346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 smtClean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2" y="6110710"/>
            <a:ext cx="541526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2" y="6110710"/>
            <a:ext cx="538479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6110710"/>
            <a:ext cx="54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6110710"/>
            <a:ext cx="54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6093954"/>
            <a:ext cx="570354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61088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78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47" y="6327095"/>
            <a:ext cx="378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6111572" y="6305769"/>
            <a:ext cx="405966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67" y="6322178"/>
            <a:ext cx="378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3" y="6323770"/>
            <a:ext cx="375092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49" y="6323770"/>
            <a:ext cx="373566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4" y="6323770"/>
            <a:ext cx="371464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78144" y="6322980"/>
            <a:ext cx="381208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030859" y="6323770"/>
            <a:ext cx="37251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89695" y="6323770"/>
            <a:ext cx="3816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22688" y="6320745"/>
            <a:ext cx="388039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31162" y="6323770"/>
            <a:ext cx="37675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86883" y="6327095"/>
            <a:ext cx="378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08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59983-37CF-4792-BF3B-98068D4AC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06C9B-B7FA-4AC7-8A0F-7CD139AFC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7C363-1BDE-4494-AD9A-783CD8949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944E4-561E-4BAF-9228-668BC0EA7F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DD984-238F-4227-AB3C-D26FE34D6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62EF2-CA97-415D-B122-F8DFDC48F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86A10-F69D-42E1-B8FD-F4158E700C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D1854-016F-43E0-9C99-FAB8B3FE8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D1D5"/>
            </a:gs>
            <a:gs pos="100000">
              <a:srgbClr val="9D9A9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EF3439A-A932-4D6F-A7F8-B3C71FBC7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notesSlide" Target="../notesSlides/notesSlide7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43.wmf"/><Relationship Id="rId4" Type="http://schemas.openxmlformats.org/officeDocument/2006/relationships/image" Target="../media/image44.gif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0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1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emf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6.emf"/><Relationship Id="rId10" Type="http://schemas.openxmlformats.org/officeDocument/2006/relationships/image" Target="../media/image23.jpeg"/><Relationship Id="rId4" Type="http://schemas.openxmlformats.org/officeDocument/2006/relationships/image" Target="../media/image25.emf"/><Relationship Id="rId9" Type="http://schemas.openxmlformats.org/officeDocument/2006/relationships/image" Target="../media/image30.png"/><Relationship Id="rId1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5.emf"/><Relationship Id="rId4" Type="http://schemas.openxmlformats.org/officeDocument/2006/relationships/image" Target="../media/image33.wmf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596445"/>
            <a:ext cx="792088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«Государственное геологическое картографирование территории Российской Федерации масштаба 1:200 000 - как основа формирования и наращивания поискового задела в интересах воспроизводства МСБ страны» 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М.А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Шишкин</a:t>
            </a:r>
          </a:p>
          <a:p>
            <a:pPr algn="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Заместитель генерального директора ФГБУ ВСЕГЕИ </a:t>
            </a:r>
          </a:p>
          <a:p>
            <a:pPr algn="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по региональным работам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0" y="760562"/>
            <a:ext cx="8150591" cy="272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3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55942" y="-17777"/>
            <a:ext cx="9073008" cy="428628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Состояние проведения 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региональных геолого-съемочных работ м-ба 1:200000 </a:t>
            </a:r>
            <a:b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территории суши Российской Федерации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11715" y="430660"/>
            <a:ext cx="9036496" cy="2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1.</a:t>
            </a:r>
            <a:r>
              <a:rPr lang="ru-RU" sz="900" b="1" dirty="0">
                <a:solidFill>
                  <a:prstClr val="black"/>
                </a:solidFill>
              </a:rPr>
              <a:t> </a:t>
            </a:r>
            <a:r>
              <a:rPr lang="ru-RU" sz="800" b="1" dirty="0">
                <a:solidFill>
                  <a:prstClr val="black"/>
                </a:solidFill>
              </a:rPr>
              <a:t>Проведение в 2017-2019 годах региональных геолого-съемочных работ м-ба 1:200000 на группу листов в пределах Северо-Западного и Центрального ФО  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20446" y="706588"/>
            <a:ext cx="9143999" cy="18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2. </a:t>
            </a:r>
            <a:r>
              <a:rPr lang="ru-RU" sz="800" b="1" dirty="0">
                <a:solidFill>
                  <a:prstClr val="black"/>
                </a:solidFill>
              </a:rPr>
              <a:t>Проведение в 2018-2020 годах региональных геолого-съемочных работ м-ба 1:200000 на группу листов в пределах Северо-Западного и Центрального ФО 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19504" y="1179648"/>
            <a:ext cx="8907885" cy="32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4. </a:t>
            </a:r>
            <a:r>
              <a:rPr lang="ru-RU" sz="800" b="1" dirty="0">
                <a:solidFill>
                  <a:prstClr val="black"/>
                </a:solidFill>
              </a:rPr>
              <a:t>Проведение в 2017-2019 годах региональных геолого-съемочных работ м-ба 1:200000 на группу листов в пределах Уральского  и Приволжского ФО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19504" y="1470133"/>
            <a:ext cx="9162434" cy="32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5.</a:t>
            </a:r>
            <a:r>
              <a:rPr lang="ru-RU" sz="800" b="1" dirty="0">
                <a:solidFill>
                  <a:prstClr val="black"/>
                </a:solidFill>
              </a:rPr>
              <a:t> Проведение в 2018-2020 годах региональных геолого-съемочных работ м-ба 1:200000 на группу листов в пределах Уральского  и Приволжского ФО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 bwMode="auto">
          <a:xfrm>
            <a:off x="46996" y="1965576"/>
            <a:ext cx="9047741" cy="17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7.</a:t>
            </a:r>
            <a:r>
              <a:rPr lang="ru-RU" sz="800" b="1" dirty="0">
                <a:solidFill>
                  <a:prstClr val="black"/>
                </a:solidFill>
              </a:rPr>
              <a:t> Проведение в 2017-2019 годах региональных геолого-съемочных работ м-ба 1:200000 на группу листов в пределах Южного и Северо-Кавказского ФО </a:t>
            </a: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 bwMode="auto">
          <a:xfrm>
            <a:off x="-15765" y="2621549"/>
            <a:ext cx="9118304" cy="1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10.</a:t>
            </a:r>
            <a:r>
              <a:rPr lang="ru-RU" sz="800" b="1" dirty="0">
                <a:solidFill>
                  <a:prstClr val="black"/>
                </a:solidFill>
              </a:rPr>
              <a:t> Проведение в 2017-2019 годах региональных геолого-съемочных работ м-ба 1:200000 на группу листов в пределах Сибирского федерального округа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 bwMode="auto">
          <a:xfrm>
            <a:off x="4285" y="3314738"/>
            <a:ext cx="9075320" cy="20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13. </a:t>
            </a:r>
            <a:r>
              <a:rPr lang="ru-RU" sz="800" b="1" dirty="0">
                <a:solidFill>
                  <a:prstClr val="black"/>
                </a:solidFill>
              </a:rPr>
              <a:t>Проведение в 2017-2019 годах региональных геолого-съемочных работ м-ба 1:200000 на группу листов в пределах Республики Саха (Якутия</a:t>
            </a:r>
            <a:r>
              <a:rPr lang="ru-RU" sz="800" dirty="0">
                <a:solidFill>
                  <a:prstClr val="black"/>
                </a:solidFill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 bwMode="auto">
          <a:xfrm>
            <a:off x="-8199" y="4133602"/>
            <a:ext cx="5012247" cy="17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16. </a:t>
            </a:r>
            <a:r>
              <a:rPr lang="ru-RU" sz="800" b="1" dirty="0">
                <a:solidFill>
                  <a:prstClr val="black"/>
                </a:solidFill>
              </a:rPr>
              <a:t>Проведение в 2017-2019 годах региональных геолого-съемочных работ масштаба 1:200000 на группу листов в пределах Дальневосточного ФО (Южные  районы)</a:t>
            </a: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 bwMode="auto">
          <a:xfrm>
            <a:off x="4285" y="5189678"/>
            <a:ext cx="4999763" cy="32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19. </a:t>
            </a:r>
            <a:r>
              <a:rPr lang="ru-RU" sz="800" b="1" dirty="0">
                <a:solidFill>
                  <a:prstClr val="black"/>
                </a:solidFill>
              </a:rPr>
              <a:t>Проведение в 2017-2019 годах региональных геолого-съемочных работ масштаба 1:200000 на группу листов в пределах Дальневосточного ФО (Северо-Восточные районы)</a:t>
            </a: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 bwMode="auto">
          <a:xfrm>
            <a:off x="19504" y="953169"/>
            <a:ext cx="9143999" cy="18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3. </a:t>
            </a:r>
            <a:r>
              <a:rPr lang="ru-RU" sz="800" b="1" dirty="0">
                <a:solidFill>
                  <a:srgbClr val="7030A0"/>
                </a:solidFill>
              </a:rPr>
              <a:t>Проведение в 2019-2021 годах региональных геолого-съемочных работ м-ба 1:200000 на группу листов в пределах Северо-Западного и Центрального ФО </a:t>
            </a: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 bwMode="auto">
          <a:xfrm>
            <a:off x="33675" y="1733945"/>
            <a:ext cx="9162434" cy="16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6.</a:t>
            </a:r>
            <a:r>
              <a:rPr lang="ru-RU" sz="800" b="1" dirty="0">
                <a:solidFill>
                  <a:prstClr val="black"/>
                </a:solidFill>
              </a:rPr>
              <a:t> </a:t>
            </a:r>
            <a:r>
              <a:rPr lang="ru-RU" sz="800" b="1" dirty="0">
                <a:solidFill>
                  <a:srgbClr val="7030A0"/>
                </a:solidFill>
              </a:rPr>
              <a:t>Проведение в 2019-2021 годах региональных геолого-съемочных работ м-ба 1:200000 на группу листов в пределах Уральского  и Приволжского ФО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 bwMode="auto">
          <a:xfrm>
            <a:off x="33079" y="2195120"/>
            <a:ext cx="9047741" cy="17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8.</a:t>
            </a:r>
            <a:r>
              <a:rPr lang="ru-RU" sz="800" b="1" dirty="0">
                <a:solidFill>
                  <a:prstClr val="black"/>
                </a:solidFill>
              </a:rPr>
              <a:t> Проведение в 2018-2020 годах региональных геолого-съемочных работ м-ба 1:200000 на группу листов в пределах Южного и Северо-Кавказского ФО </a:t>
            </a: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 bwMode="auto">
          <a:xfrm>
            <a:off x="28226" y="2413614"/>
            <a:ext cx="9047741" cy="17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9.</a:t>
            </a:r>
            <a:r>
              <a:rPr lang="ru-RU" sz="800" b="1" dirty="0">
                <a:solidFill>
                  <a:prstClr val="black"/>
                </a:solidFill>
              </a:rPr>
              <a:t> </a:t>
            </a:r>
            <a:r>
              <a:rPr lang="ru-RU" sz="800" b="1" dirty="0">
                <a:solidFill>
                  <a:srgbClr val="7030A0"/>
                </a:solidFill>
              </a:rPr>
              <a:t>Проведение в 2019-2021 годах региональных геолого-съемочных работ м-ба 1:200000 на группу листов в пределах Южного и Северо-Кавказского ФО </a:t>
            </a: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 bwMode="auto">
          <a:xfrm>
            <a:off x="10646" y="2830260"/>
            <a:ext cx="9118304" cy="1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11.</a:t>
            </a:r>
            <a:r>
              <a:rPr lang="ru-RU" sz="800" b="1" dirty="0">
                <a:solidFill>
                  <a:prstClr val="black"/>
                </a:solidFill>
              </a:rPr>
              <a:t> Проведение в 2018-2020 годах региональных геолого-съемочных работ м-ба 1:200000 на группу листов в пределах Сибирского федерального округа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 bwMode="auto">
          <a:xfrm>
            <a:off x="10646" y="3072499"/>
            <a:ext cx="9118304" cy="1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12.</a:t>
            </a:r>
            <a:r>
              <a:rPr lang="ru-RU" sz="800" b="1" dirty="0">
                <a:solidFill>
                  <a:prstClr val="black"/>
                </a:solidFill>
              </a:rPr>
              <a:t> </a:t>
            </a:r>
            <a:r>
              <a:rPr lang="ru-RU" sz="800" b="1" dirty="0">
                <a:solidFill>
                  <a:srgbClr val="7030A0"/>
                </a:solidFill>
              </a:rPr>
              <a:t>Проведение в 2019-2021 годах региональных геолого-съемочных работ м-ба 1:200000 на группу листов в пределах Сибирского федерального округа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endParaRPr lang="ru-RU" sz="1050" dirty="0">
              <a:solidFill>
                <a:srgbClr val="7030A0"/>
              </a:solidFill>
            </a:endParaRP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 bwMode="auto">
          <a:xfrm>
            <a:off x="19417" y="3587693"/>
            <a:ext cx="9075320" cy="20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14. </a:t>
            </a:r>
            <a:r>
              <a:rPr lang="ru-RU" sz="800" b="1" dirty="0">
                <a:solidFill>
                  <a:prstClr val="black"/>
                </a:solidFill>
              </a:rPr>
              <a:t>Проведение в 2018-2020 годах региональных геолого-съемочных работ м-ба 1:200000 на группу листов в пределах Республики Саха (Якутия</a:t>
            </a:r>
            <a:r>
              <a:rPr lang="ru-RU" sz="800" dirty="0">
                <a:solidFill>
                  <a:prstClr val="black"/>
                </a:solidFill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 bwMode="auto">
          <a:xfrm>
            <a:off x="10646" y="3860648"/>
            <a:ext cx="9075320" cy="20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15. </a:t>
            </a:r>
            <a:r>
              <a:rPr lang="ru-RU" sz="800" b="1" dirty="0">
                <a:solidFill>
                  <a:srgbClr val="7030A0"/>
                </a:solidFill>
              </a:rPr>
              <a:t>Проведение в 2019-2021 годах региональных геолого-съемочных работ м-ба 1:200000 на группу листов в пределах Республики Саха (Якутия</a:t>
            </a:r>
            <a:r>
              <a:rPr lang="ru-RU" sz="800" dirty="0">
                <a:solidFill>
                  <a:srgbClr val="7030A0"/>
                </a:solidFill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endParaRPr lang="ru-RU" sz="1050" dirty="0">
              <a:solidFill>
                <a:srgbClr val="7030A0"/>
              </a:solidFill>
            </a:endParaRPr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 bwMode="auto">
          <a:xfrm>
            <a:off x="13704" y="4487438"/>
            <a:ext cx="4990344" cy="19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17. </a:t>
            </a:r>
            <a:r>
              <a:rPr lang="ru-RU" sz="800" b="1" dirty="0">
                <a:solidFill>
                  <a:prstClr val="black"/>
                </a:solidFill>
              </a:rPr>
              <a:t>Проведение в 2018-2020 годах региональных геолого-съемочных работ масштаба 1:200000 на группу листов в пределах Дальневосточного ФО (Южные  районы)</a:t>
            </a: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 bwMode="auto">
          <a:xfrm>
            <a:off x="0" y="4860984"/>
            <a:ext cx="5076056" cy="28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18. </a:t>
            </a:r>
            <a:r>
              <a:rPr lang="ru-RU" sz="800" b="1" dirty="0">
                <a:solidFill>
                  <a:srgbClr val="7030A0"/>
                </a:solidFill>
              </a:rPr>
              <a:t>Проведение в 2019-2021 годах региональных геолого-съемочных работ масштаба 1:200000 на группу листов в пределах Дальневосточного ФО (Южные  районы</a:t>
            </a:r>
            <a:r>
              <a:rPr lang="ru-RU" sz="8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 bwMode="auto">
          <a:xfrm>
            <a:off x="-7013" y="5569479"/>
            <a:ext cx="5011061" cy="32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20. </a:t>
            </a:r>
            <a:r>
              <a:rPr lang="ru-RU" sz="800" b="1" dirty="0">
                <a:solidFill>
                  <a:prstClr val="black"/>
                </a:solidFill>
              </a:rPr>
              <a:t>Проведение в 2018-2020 годах региональных геолого-съемочных работ масштаба 1:200000 на группу листов в пределах Дальневосточного ФО (Северо-Восточные районы)</a:t>
            </a: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 bwMode="auto">
          <a:xfrm>
            <a:off x="-8199" y="5949280"/>
            <a:ext cx="5012247" cy="32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120000"/>
            </a:pPr>
            <a:r>
              <a:rPr lang="ru-RU" sz="800" dirty="0">
                <a:solidFill>
                  <a:prstClr val="black"/>
                </a:solidFill>
              </a:rPr>
              <a:t>21. </a:t>
            </a:r>
            <a:r>
              <a:rPr lang="ru-RU" sz="800" b="1" dirty="0">
                <a:solidFill>
                  <a:srgbClr val="7030A0"/>
                </a:solidFill>
              </a:rPr>
              <a:t>Проведение в 2019-2021 годах региональных геолого-съемочных работ масштаба 1:200000 на группу листов в пределах Дальневосточного ФО (Северо-Восточные районы)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25676"/>
            <a:ext cx="4047147" cy="26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349" y="-11415"/>
            <a:ext cx="7959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Региональные геолого-съемочные работы масштаба 1:200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 выполнявшиеся в 2018 г.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Госгеолкарты-200 второго поколения</a:t>
            </a:r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>
            <a:off x="367089" y="417178"/>
            <a:ext cx="7517280" cy="43943"/>
          </a:xfrm>
          <a:prstGeom prst="line">
            <a:avLst/>
          </a:prstGeom>
          <a:noFill/>
          <a:ln w="57150" cmpd="thinThick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>
              <a:solidFill>
                <a:prstClr val="black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56" y="131574"/>
            <a:ext cx="773531" cy="255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4" y="476544"/>
            <a:ext cx="7163079" cy="4021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" y="4528921"/>
            <a:ext cx="3964044" cy="16561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98867" y="4549691"/>
            <a:ext cx="3080696" cy="10618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201</a:t>
            </a:r>
            <a:r>
              <a:rPr lang="en-US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ru-RU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году в соответствии с </a:t>
            </a:r>
            <a:r>
              <a:rPr lang="ru-RU" sz="105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Госзаданием</a:t>
            </a:r>
            <a:r>
              <a:rPr lang="ru-RU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ФГБУ «ВСЕГЕИ» </a:t>
            </a:r>
            <a:r>
              <a:rPr lang="ru-RU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проводились работы</a:t>
            </a:r>
            <a:endParaRPr lang="ru-RU" sz="105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работы на 1</a:t>
            </a:r>
            <a:r>
              <a:rPr lang="en-US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64</a:t>
            </a:r>
            <a:r>
              <a:rPr lang="ru-RU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номенклатурных листах </a:t>
            </a:r>
            <a:endParaRPr lang="ru-RU" sz="105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или 108 площадях </a:t>
            </a:r>
          </a:p>
          <a:p>
            <a:r>
              <a:rPr lang="ru-RU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которых 28 собственными силами </a:t>
            </a:r>
          </a:p>
          <a:p>
            <a:r>
              <a:rPr lang="ru-RU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80 подрядными организациями </a:t>
            </a:r>
            <a:endParaRPr lang="ru-RU" sz="105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1391309"/>
              </p:ext>
            </p:extLst>
          </p:nvPr>
        </p:nvGraphicFramePr>
        <p:xfrm>
          <a:off x="6858219" y="4175810"/>
          <a:ext cx="2052300" cy="1257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7162616" y="3941376"/>
            <a:ext cx="2074474" cy="1736042"/>
            <a:chOff x="7232732" y="4782516"/>
            <a:chExt cx="2074474" cy="1736042"/>
          </a:xfrm>
        </p:grpSpPr>
        <p:sp>
          <p:nvSpPr>
            <p:cNvPr id="2" name="TextBox 1"/>
            <p:cNvSpPr txBox="1"/>
            <p:nvPr/>
          </p:nvSpPr>
          <p:spPr>
            <a:xfrm>
              <a:off x="8352037" y="5396324"/>
              <a:ext cx="7918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/>
                <a:t>ВСЕГЕИ</a:t>
              </a:r>
              <a:endParaRPr lang="ru-RU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32732" y="6050055"/>
              <a:ext cx="1086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/>
                <a:t>Подрядчики </a:t>
              </a:r>
              <a:endParaRPr lang="ru-RU" sz="1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80629" y="4782516"/>
              <a:ext cx="15808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Calibri" panose="020F0502020204030204" pitchFamily="34" charset="0"/>
                </a:rPr>
                <a:t>1 561 314,7  тыс. руб.</a:t>
              </a:r>
            </a:p>
            <a:p>
              <a:endParaRPr lang="ru-RU" sz="1200" dirty="0">
                <a:latin typeface="Calibri" panose="020F050202020403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458897" y="5673884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latin typeface="Calibri" panose="020F0502020204030204" pitchFamily="34" charset="0"/>
                </a:rPr>
                <a:t>532</a:t>
              </a:r>
              <a:r>
                <a:rPr lang="ru-RU" sz="1200" b="1" dirty="0">
                  <a:solidFill>
                    <a:srgbClr val="403151"/>
                  </a:solidFill>
                  <a:latin typeface="Times New Roman" panose="02020603050405020304" pitchFamily="18" charset="0"/>
                </a:rPr>
                <a:t> </a:t>
              </a:r>
              <a:r>
                <a:rPr lang="ru-RU" sz="1200" b="1" dirty="0" smtClean="0">
                  <a:latin typeface="Calibri" panose="020F0502020204030204" pitchFamily="34" charset="0"/>
                </a:rPr>
                <a:t>280,6 </a:t>
              </a:r>
            </a:p>
            <a:p>
              <a:r>
                <a:rPr lang="ru-RU" sz="1200" b="1" dirty="0" err="1" smtClean="0">
                  <a:latin typeface="Calibri" panose="020F0502020204030204" pitchFamily="34" charset="0"/>
                </a:rPr>
                <a:t>тыс</a:t>
              </a:r>
              <a:r>
                <a:rPr lang="ru-RU" sz="1200" b="1" dirty="0" smtClean="0">
                  <a:latin typeface="Calibri" panose="020F0502020204030204" pitchFamily="34" charset="0"/>
                </a:rPr>
                <a:t> </a:t>
              </a:r>
              <a:r>
                <a:rPr lang="ru-RU" sz="1200" b="1" dirty="0" err="1" smtClean="0">
                  <a:latin typeface="Calibri" panose="020F0502020204030204" pitchFamily="34" charset="0"/>
                </a:rPr>
                <a:t>руб</a:t>
              </a:r>
              <a:r>
                <a:rPr lang="ru-RU" sz="1200" b="1" dirty="0" smtClean="0">
                  <a:latin typeface="Calibri" panose="020F0502020204030204" pitchFamily="34" charset="0"/>
                </a:rPr>
                <a:t> </a:t>
              </a:r>
              <a:endParaRPr lang="ru-RU" sz="1200" b="1" dirty="0">
                <a:latin typeface="Calibri" panose="020F050202020403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321049" y="6241559"/>
              <a:ext cx="15392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latin typeface="Calibri" panose="020F0502020204030204" pitchFamily="34" charset="0"/>
                </a:rPr>
                <a:t>1 029 036,1 </a:t>
              </a:r>
              <a:r>
                <a:rPr lang="ru-RU" sz="1200" b="1" dirty="0" smtClean="0">
                  <a:latin typeface="Calibri" panose="020F0502020204030204" pitchFamily="34" charset="0"/>
                </a:rPr>
                <a:t> тыс. </a:t>
              </a:r>
              <a:r>
                <a:rPr lang="ru-RU" sz="1200" b="1" dirty="0" err="1" smtClean="0">
                  <a:latin typeface="Calibri" panose="020F0502020204030204" pitchFamily="34" charset="0"/>
                </a:rPr>
                <a:t>руб</a:t>
              </a:r>
              <a:endParaRPr lang="ru-RU" sz="1200" b="1" dirty="0">
                <a:latin typeface="Calibri" panose="020F0502020204030204" pitchFamily="34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239" y="468220"/>
            <a:ext cx="2450525" cy="1736643"/>
          </a:xfrm>
          <a:prstGeom prst="rect">
            <a:avLst/>
          </a:prstGeom>
        </p:spPr>
      </p:pic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199478"/>
              </p:ext>
            </p:extLst>
          </p:nvPr>
        </p:nvGraphicFramePr>
        <p:xfrm>
          <a:off x="6999478" y="2199954"/>
          <a:ext cx="2144522" cy="1432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HOTO-PAINT" r:id="rId9" imgW="2266920" imgH="1514160" progId="CorelPHOTOPAINT.Image.17">
                  <p:embed/>
                </p:oleObj>
              </mc:Choice>
              <mc:Fallback>
                <p:oleObj name="PHOTO-PAINT" r:id="rId9" imgW="2266920" imgH="151416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99478" y="2199954"/>
                        <a:ext cx="2144522" cy="1432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024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497" y="8438"/>
            <a:ext cx="9144000" cy="42862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1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Общая схема расположения объектов  региональных геолого-съемочных работ м-ба 1:200000 </a:t>
            </a:r>
            <a:endParaRPr lang="ru-RU" sz="1400" b="1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ru-RU" sz="1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территории суши Российской Федерации в 2019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3" y="437066"/>
            <a:ext cx="8712968" cy="5405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5328552"/>
            <a:ext cx="2367538" cy="14230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63688" y="5851348"/>
            <a:ext cx="3080696" cy="90024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2019 году в соответствии с </a:t>
            </a:r>
            <a:r>
              <a:rPr lang="ru-RU" sz="105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Госзаданием</a:t>
            </a:r>
            <a:r>
              <a:rPr lang="ru-RU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ФГБУ «ВСЕГЕИ» </a:t>
            </a:r>
            <a:r>
              <a:rPr lang="ru-RU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проектируются работы</a:t>
            </a:r>
            <a:endParaRPr lang="ru-RU" sz="105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0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работы на </a:t>
            </a:r>
            <a:r>
              <a:rPr lang="ru-RU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104 площадях </a:t>
            </a:r>
          </a:p>
          <a:p>
            <a:r>
              <a:rPr lang="ru-RU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которых 28 собственными силами </a:t>
            </a:r>
          </a:p>
          <a:p>
            <a:r>
              <a:rPr lang="ru-RU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76 подрядными организациями  </a:t>
            </a:r>
            <a:endParaRPr lang="ru-RU" sz="105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61662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497" y="0"/>
            <a:ext cx="9144000" cy="42862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1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Общая схема расположения объектов 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проектируемых региональных </a:t>
            </a:r>
            <a:r>
              <a:rPr lang="ru-RU" sz="1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геолого-съемочных работ </a:t>
            </a:r>
            <a:endParaRPr lang="ru-RU" sz="1400" b="1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м-ба </a:t>
            </a:r>
            <a:r>
              <a:rPr lang="ru-RU" sz="1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1:200000 на территории суши Российской Федерации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ru-RU" sz="1400" b="1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перпективу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2021 г.</a:t>
            </a:r>
            <a:endParaRPr lang="ru-RU" sz="14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42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943C455-3070-41F3-A449-3FCBFC9A6D1A}" type="slidenum">
              <a:rPr lang="ru-RU" altLang="ru-RU" sz="1400" baseline="0"/>
              <a:pPr/>
              <a:t>14</a:t>
            </a:fld>
            <a:endParaRPr lang="ru-RU" altLang="ru-RU" sz="1400" baseline="0"/>
          </a:p>
        </p:txBody>
      </p:sp>
      <p:pic>
        <p:nvPicPr>
          <p:cNvPr id="26627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87450"/>
            <a:ext cx="2979737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76363"/>
            <a:ext cx="307657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37063"/>
            <a:ext cx="420846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611188" y="4230688"/>
            <a:ext cx="1439862" cy="215900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baseline="0"/>
              <a:t>ОЦЕНКА ИЗУЧЕННОСТИ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0" y="357188"/>
            <a:ext cx="6500813" cy="338137"/>
          </a:xfrm>
          <a:prstGeom prst="rect">
            <a:avLst/>
          </a:prstGeom>
          <a:solidFill>
            <a:srgbClr val="FFC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chemeClr val="tx2"/>
                </a:solidFill>
              </a:rPr>
              <a:t>ОБЯЗАТЕЛЬНЫЕ</a:t>
            </a:r>
            <a:r>
              <a:rPr lang="ru-RU" altLang="ru-RU" sz="1600" b="1" baseline="0">
                <a:solidFill>
                  <a:schemeClr val="tx2"/>
                </a:solidFill>
              </a:rPr>
              <a:t>  </a:t>
            </a:r>
            <a:r>
              <a:rPr lang="ru-RU" altLang="ru-RU" sz="1600" b="1">
                <a:solidFill>
                  <a:schemeClr val="tx2"/>
                </a:solidFill>
              </a:rPr>
              <a:t>МАТЕРИАЛЫ  ДЛЯ  ОБОСНОВАНИЯ  ПОСТАНОВКИ  РАБОТ  ПО  ГСР-200</a:t>
            </a:r>
            <a:endParaRPr lang="ru-RU" altLang="ru-RU" sz="1200">
              <a:solidFill>
                <a:schemeClr val="tx2"/>
              </a:solidFill>
            </a:endParaRPr>
          </a:p>
        </p:txBody>
      </p:sp>
      <p:sp>
        <p:nvSpPr>
          <p:cNvPr id="26632" name="Прямоугольник 25"/>
          <p:cNvSpPr>
            <a:spLocks noChangeArrowheads="1"/>
          </p:cNvSpPr>
          <p:nvPr/>
        </p:nvSpPr>
        <p:spPr bwMode="auto">
          <a:xfrm>
            <a:off x="0" y="744538"/>
            <a:ext cx="6588125" cy="616585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3" name="Text Box 4"/>
          <p:cNvSpPr txBox="1">
            <a:spLocks noChangeArrowheads="1"/>
          </p:cNvSpPr>
          <p:nvPr/>
        </p:nvSpPr>
        <p:spPr bwMode="auto">
          <a:xfrm>
            <a:off x="285750" y="0"/>
            <a:ext cx="8569325" cy="31432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/>
              <a:t>ПОСТАНОВКА РАБОТ ПО СОЗДАНИЮ КОМПЛЕКТОВ ГК-200/2</a:t>
            </a:r>
            <a:endParaRPr lang="ru-RU" altLang="ru-RU" sz="1800" b="1" baseline="0"/>
          </a:p>
        </p:txBody>
      </p:sp>
      <p:sp>
        <p:nvSpPr>
          <p:cNvPr id="26634" name="Стрелка вправо 27"/>
          <p:cNvSpPr>
            <a:spLocks noChangeArrowheads="1"/>
          </p:cNvSpPr>
          <p:nvPr/>
        </p:nvSpPr>
        <p:spPr bwMode="auto">
          <a:xfrm>
            <a:off x="6500813" y="428625"/>
            <a:ext cx="428625" cy="285750"/>
          </a:xfrm>
          <a:prstGeom prst="rightArrow">
            <a:avLst>
              <a:gd name="adj1" fmla="val 50000"/>
              <a:gd name="adj2" fmla="val 5002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C000"/>
              </a:solidFill>
            </a:endParaRPr>
          </a:p>
        </p:txBody>
      </p:sp>
      <p:sp>
        <p:nvSpPr>
          <p:cNvPr id="26635" name="Text Box 6"/>
          <p:cNvSpPr txBox="1">
            <a:spLocks noChangeArrowheads="1"/>
          </p:cNvSpPr>
          <p:nvPr/>
        </p:nvSpPr>
        <p:spPr bwMode="auto">
          <a:xfrm>
            <a:off x="6929438" y="1357313"/>
            <a:ext cx="2214562" cy="215900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baseline="0"/>
              <a:t>ФГБУ ВСЕГЕИ</a:t>
            </a:r>
          </a:p>
        </p:txBody>
      </p:sp>
      <p:pic>
        <p:nvPicPr>
          <p:cNvPr id="26636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1814513"/>
            <a:ext cx="3148013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165475"/>
            <a:ext cx="404812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Text Box 6"/>
          <p:cNvSpPr txBox="1">
            <a:spLocks noChangeArrowheads="1"/>
          </p:cNvSpPr>
          <p:nvPr/>
        </p:nvSpPr>
        <p:spPr bwMode="auto">
          <a:xfrm>
            <a:off x="2540000" y="2960688"/>
            <a:ext cx="4048125" cy="214312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baseline="0"/>
              <a:t>ПРЕДВАРИТЕЛЬНАЯ ПРОГНОЗНО-МИНЕРАГЕНИЧЕСКАЯ КАРТА</a:t>
            </a:r>
          </a:p>
        </p:txBody>
      </p:sp>
      <p:sp>
        <p:nvSpPr>
          <p:cNvPr id="26639" name="Стрелка вниз 35"/>
          <p:cNvSpPr>
            <a:spLocks noChangeArrowheads="1"/>
          </p:cNvSpPr>
          <p:nvPr/>
        </p:nvSpPr>
        <p:spPr bwMode="auto">
          <a:xfrm>
            <a:off x="7786688" y="5072063"/>
            <a:ext cx="357187" cy="3571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6643688" y="5429250"/>
            <a:ext cx="2500312" cy="1061829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050" b="1" baseline="0" dirty="0" smtClean="0">
                <a:cs typeface="Arial" charset="0"/>
              </a:rPr>
              <a:t>ПРОВЕДЕНИЕ ОТКРЫТОГО</a:t>
            </a:r>
            <a:br>
              <a:rPr lang="ru-RU" sz="1050" b="1" baseline="0" dirty="0" smtClean="0">
                <a:cs typeface="Arial" charset="0"/>
              </a:rPr>
            </a:br>
            <a:r>
              <a:rPr lang="ru-RU" sz="1050" b="1" baseline="0" dirty="0" smtClean="0">
                <a:cs typeface="Arial" charset="0"/>
              </a:rPr>
              <a:t>КОНКУРСА НА ПРОИЗВОДСТВО ВИДОВ РАБОТ (ПРИ НЕОБХОДИМОСТИ ПРИВЛЕЧЕНИЯ ПОДРЯДНЫХ ОРГАНИЗАЦИЙ)</a:t>
            </a:r>
          </a:p>
        </p:txBody>
      </p:sp>
      <p:sp>
        <p:nvSpPr>
          <p:cNvPr id="26641" name="Text Box 6"/>
          <p:cNvSpPr txBox="1">
            <a:spLocks noChangeArrowheads="1"/>
          </p:cNvSpPr>
          <p:nvPr/>
        </p:nvSpPr>
        <p:spPr bwMode="auto">
          <a:xfrm>
            <a:off x="0" y="1000125"/>
            <a:ext cx="1439863" cy="215900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baseline="0"/>
              <a:t>ОБОСНОВАНИЕ</a:t>
            </a:r>
          </a:p>
        </p:txBody>
      </p:sp>
      <p:sp>
        <p:nvSpPr>
          <p:cNvPr id="26642" name="Text Box 6"/>
          <p:cNvSpPr txBox="1">
            <a:spLocks noChangeArrowheads="1"/>
          </p:cNvSpPr>
          <p:nvPr/>
        </p:nvSpPr>
        <p:spPr bwMode="auto">
          <a:xfrm>
            <a:off x="1214438" y="1643063"/>
            <a:ext cx="2274887" cy="214312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baseline="0"/>
              <a:t>ПРОЕКТ ТЕХНИЧЕСКОГО ЗАДАНИЯ</a:t>
            </a:r>
          </a:p>
        </p:txBody>
      </p:sp>
      <p:sp>
        <p:nvSpPr>
          <p:cNvPr id="26643" name="Text Box 6"/>
          <p:cNvSpPr txBox="1">
            <a:spLocks noChangeArrowheads="1"/>
          </p:cNvSpPr>
          <p:nvPr/>
        </p:nvSpPr>
        <p:spPr bwMode="auto">
          <a:xfrm>
            <a:off x="4264025" y="1582738"/>
            <a:ext cx="1892300" cy="215900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baseline="0"/>
              <a:t>ОБОСНОВАНИЕ  СТОИМОСТИ</a:t>
            </a:r>
          </a:p>
        </p:txBody>
      </p:sp>
      <p:sp>
        <p:nvSpPr>
          <p:cNvPr id="26644" name="Прямоугольник 28"/>
          <p:cNvSpPr>
            <a:spLocks noChangeArrowheads="1"/>
          </p:cNvSpPr>
          <p:nvPr/>
        </p:nvSpPr>
        <p:spPr bwMode="auto">
          <a:xfrm>
            <a:off x="6929438" y="1928813"/>
            <a:ext cx="2214562" cy="214312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baseline="0"/>
              <a:t>ЭКСПЕРТИЗА ПРЕДЛОЖЕНИЙ </a:t>
            </a:r>
          </a:p>
        </p:txBody>
      </p:sp>
      <p:sp>
        <p:nvSpPr>
          <p:cNvPr id="26645" name="Text Box 6"/>
          <p:cNvSpPr txBox="1">
            <a:spLocks noChangeArrowheads="1"/>
          </p:cNvSpPr>
          <p:nvPr/>
        </p:nvSpPr>
        <p:spPr bwMode="auto">
          <a:xfrm>
            <a:off x="6929438" y="357188"/>
            <a:ext cx="2214562" cy="584200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baseline="0"/>
              <a:t>ДЕПАРТАМЕНТЫ РОСНЕДРА</a:t>
            </a:r>
          </a:p>
          <a:p>
            <a:pPr algn="ctr" eaLnBrk="1" hangingPunct="1"/>
            <a:r>
              <a:rPr lang="ru-RU" altLang="ru-RU" sz="800" b="1" baseline="0"/>
              <a:t>РАССМАТРИВАЮТ</a:t>
            </a:r>
          </a:p>
          <a:p>
            <a:pPr algn="ctr" eaLnBrk="1" hangingPunct="1"/>
            <a:r>
              <a:rPr lang="ru-RU" altLang="ru-RU" sz="800" b="1" baseline="0"/>
              <a:t>И СОСТАВЛЯЮТ </a:t>
            </a:r>
          </a:p>
          <a:p>
            <a:pPr algn="ctr" eaLnBrk="1" hangingPunct="1"/>
            <a:r>
              <a:rPr lang="ru-RU" altLang="ru-RU" sz="800" b="1" baseline="0"/>
              <a:t>ПРОЕКТ ПЕРЕЧНЯ ПО ОКРУГУ</a:t>
            </a:r>
          </a:p>
        </p:txBody>
      </p:sp>
      <p:sp>
        <p:nvSpPr>
          <p:cNvPr id="26646" name="Стрелка вниз 30"/>
          <p:cNvSpPr>
            <a:spLocks noChangeArrowheads="1"/>
          </p:cNvSpPr>
          <p:nvPr/>
        </p:nvSpPr>
        <p:spPr bwMode="auto">
          <a:xfrm>
            <a:off x="7786688" y="1000125"/>
            <a:ext cx="357187" cy="35718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47" name="Стрелка вниз 30"/>
          <p:cNvSpPr>
            <a:spLocks noChangeArrowheads="1"/>
          </p:cNvSpPr>
          <p:nvPr/>
        </p:nvSpPr>
        <p:spPr bwMode="auto">
          <a:xfrm>
            <a:off x="7786688" y="1571625"/>
            <a:ext cx="357187" cy="35718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48" name="Стрелка вниз 30"/>
          <p:cNvSpPr>
            <a:spLocks noChangeArrowheads="1"/>
          </p:cNvSpPr>
          <p:nvPr/>
        </p:nvSpPr>
        <p:spPr bwMode="auto">
          <a:xfrm>
            <a:off x="7786688" y="3143250"/>
            <a:ext cx="357187" cy="35718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49" name="Text Box 6"/>
          <p:cNvSpPr txBox="1">
            <a:spLocks noChangeArrowheads="1"/>
          </p:cNvSpPr>
          <p:nvPr/>
        </p:nvSpPr>
        <p:spPr bwMode="auto">
          <a:xfrm>
            <a:off x="6572250" y="3500438"/>
            <a:ext cx="2571750" cy="708025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baseline="0"/>
              <a:t>РОСНЕДРА</a:t>
            </a:r>
          </a:p>
          <a:p>
            <a:pPr algn="ctr" eaLnBrk="1" hangingPunct="1"/>
            <a:r>
              <a:rPr lang="ru-RU" altLang="ru-RU" sz="800" b="1" baseline="0"/>
              <a:t> УТВЕРЖДАЕТ ПЕРЕЧЕНЬ</a:t>
            </a:r>
          </a:p>
          <a:p>
            <a:pPr algn="ctr" eaLnBrk="1" hangingPunct="1"/>
            <a:r>
              <a:rPr lang="ru-RU" altLang="ru-RU" sz="800" b="1" baseline="0"/>
              <a:t>ВЫДАЕТ </a:t>
            </a:r>
          </a:p>
          <a:p>
            <a:pPr algn="ctr" eaLnBrk="1" hangingPunct="1"/>
            <a:r>
              <a:rPr lang="ru-RU" altLang="ru-RU" sz="800" b="1" baseline="0"/>
              <a:t>ГОСУДАРСТВЕННОЕ ЗАДАНИЕ</a:t>
            </a:r>
          </a:p>
          <a:p>
            <a:pPr algn="ctr" eaLnBrk="1" hangingPunct="1"/>
            <a:r>
              <a:rPr lang="ru-RU" altLang="ru-RU" sz="800" b="1" baseline="0"/>
              <a:t>ФГБУ ВСЕГЕИ</a:t>
            </a:r>
          </a:p>
        </p:txBody>
      </p:sp>
      <p:sp>
        <p:nvSpPr>
          <p:cNvPr id="26650" name="Прямоугольник 28"/>
          <p:cNvSpPr>
            <a:spLocks noChangeArrowheads="1"/>
          </p:cNvSpPr>
          <p:nvPr/>
        </p:nvSpPr>
        <p:spPr bwMode="auto">
          <a:xfrm>
            <a:off x="6500813" y="4572000"/>
            <a:ext cx="2643187" cy="500063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baseline="0"/>
              <a:t>ФГБУ ВСЕГЕИ</a:t>
            </a:r>
          </a:p>
          <a:p>
            <a:pPr algn="ctr" eaLnBrk="1" hangingPunct="1"/>
            <a:r>
              <a:rPr lang="ru-RU" altLang="ru-RU" sz="800" b="1" baseline="0"/>
              <a:t>РАЗРАБАТЫВАЕТ ТЕХНИЧЕСКИЕ ЗАДАНИЯ</a:t>
            </a:r>
          </a:p>
          <a:p>
            <a:pPr algn="ctr" eaLnBrk="1" hangingPunct="1"/>
            <a:r>
              <a:rPr lang="ru-RU" altLang="ru-RU" sz="800" b="1" baseline="0"/>
              <a:t>ПОДГОТАВЛИВАЕТ ПРОЕКТНУЮ ДОКУМЕНТАЦИЮ</a:t>
            </a:r>
          </a:p>
          <a:p>
            <a:pPr algn="ctr" eaLnBrk="1" hangingPunct="1"/>
            <a:endParaRPr lang="ru-RU" altLang="ru-RU" sz="800" b="1" baseline="0"/>
          </a:p>
        </p:txBody>
      </p:sp>
      <p:sp>
        <p:nvSpPr>
          <p:cNvPr id="26651" name="Стрелка вниз 31"/>
          <p:cNvSpPr>
            <a:spLocks noChangeArrowheads="1"/>
          </p:cNvSpPr>
          <p:nvPr/>
        </p:nvSpPr>
        <p:spPr bwMode="auto">
          <a:xfrm>
            <a:off x="7786688" y="2214563"/>
            <a:ext cx="357187" cy="4286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52" name="Text Box 6"/>
          <p:cNvSpPr txBox="1">
            <a:spLocks noChangeArrowheads="1"/>
          </p:cNvSpPr>
          <p:nvPr/>
        </p:nvSpPr>
        <p:spPr bwMode="auto">
          <a:xfrm>
            <a:off x="6715125" y="2643188"/>
            <a:ext cx="2428875" cy="461962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baseline="0"/>
              <a:t>ЭКСПЕРТНЫЕ ЗАКЛЮЧЕНИЯ</a:t>
            </a:r>
          </a:p>
          <a:p>
            <a:pPr algn="ctr" eaLnBrk="1" hangingPunct="1"/>
            <a:r>
              <a:rPr lang="ru-RU" altLang="ru-RU" sz="800" b="1" baseline="0"/>
              <a:t>ПРОТОКОЛ С РЕКОМЕДАЦИЯМИ</a:t>
            </a:r>
          </a:p>
          <a:p>
            <a:pPr algn="ctr" eaLnBrk="1" hangingPunct="1"/>
            <a:r>
              <a:rPr lang="ru-RU" altLang="ru-RU" sz="800" b="1" baseline="0"/>
              <a:t>ПРОЕКТ ПЕРЕЧНЯ</a:t>
            </a:r>
          </a:p>
        </p:txBody>
      </p:sp>
      <p:sp>
        <p:nvSpPr>
          <p:cNvPr id="26653" name="Стрелка вниз 35"/>
          <p:cNvSpPr>
            <a:spLocks noChangeArrowheads="1"/>
          </p:cNvSpPr>
          <p:nvPr/>
        </p:nvSpPr>
        <p:spPr bwMode="auto">
          <a:xfrm>
            <a:off x="7786688" y="4214813"/>
            <a:ext cx="357187" cy="3571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330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73" y="764704"/>
            <a:ext cx="4408089" cy="332847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0" y="0"/>
            <a:ext cx="9144000" cy="57150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принципы обоснования новых объектов для проведения ГДП-200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" y="797496"/>
            <a:ext cx="4391560" cy="4079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764704"/>
            <a:ext cx="9460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/>
              <a:t>ГДП-200</a:t>
            </a:r>
          </a:p>
          <a:p>
            <a:r>
              <a:rPr lang="ru-RU" sz="900" b="1" dirty="0" err="1" smtClean="0"/>
              <a:t>Кыввожская</a:t>
            </a:r>
            <a:endParaRPr lang="ru-RU" sz="900" b="1" dirty="0" smtClean="0"/>
          </a:p>
          <a:p>
            <a:r>
              <a:rPr lang="ru-RU" sz="900" b="1" dirty="0" smtClean="0"/>
              <a:t>площадь</a:t>
            </a:r>
            <a:endParaRPr lang="ru-RU" sz="9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32930"/>
            <a:ext cx="3375816" cy="27301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046" y="494207"/>
            <a:ext cx="4501553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Анализ предварительных прогнозно-</a:t>
            </a:r>
            <a:r>
              <a:rPr lang="ru-RU" sz="1200" dirty="0" err="1" smtClean="0"/>
              <a:t>минерагенических</a:t>
            </a:r>
            <a:r>
              <a:rPr lang="ru-RU" sz="1200" dirty="0" smtClean="0"/>
              <a:t> карт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737155" y="524078"/>
            <a:ext cx="383149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Анализ положения в </a:t>
            </a:r>
            <a:r>
              <a:rPr lang="ru-RU" sz="1200" dirty="0" err="1" smtClean="0"/>
              <a:t>минерагенических</a:t>
            </a:r>
            <a:r>
              <a:rPr lang="ru-RU" sz="1200" dirty="0" smtClean="0"/>
              <a:t> структурах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4095266"/>
            <a:ext cx="439735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Учет наличия действующих лицензий </a:t>
            </a:r>
            <a:r>
              <a:rPr lang="ru-RU" sz="1200" dirty="0" err="1" smtClean="0"/>
              <a:t>недропользователей</a:t>
            </a:r>
            <a:endParaRPr lang="ru-RU" sz="1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19" y="4271429"/>
            <a:ext cx="1939832" cy="23128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5616" y="6445806"/>
            <a:ext cx="304442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Учет наличия заповедников, заказников</a:t>
            </a:r>
          </a:p>
          <a:p>
            <a:r>
              <a:rPr lang="ru-RU" sz="1200" dirty="0" smtClean="0"/>
              <a:t>Состояния ОГХО, ОГФО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740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497" y="0"/>
            <a:ext cx="9144000" cy="42862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1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Общая схема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организации и сопровождения ГСР-200 в ФБГУ ВСЕГЕИ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обеспечивающих качество выполнения работ  </a:t>
            </a:r>
            <a:endParaRPr lang="ru-RU" sz="14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852" y="758549"/>
            <a:ext cx="5351786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/>
              <a:t>Экспертиза проектной документации </a:t>
            </a:r>
            <a:r>
              <a:rPr lang="ru-RU" sz="1400" dirty="0" err="1" smtClean="0"/>
              <a:t>Росгеолэкспертизой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098844" y="1228846"/>
            <a:ext cx="6299802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/>
              <a:t>2.  Обязательное составление детальных графиков камеральных работ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12580" y="1683608"/>
            <a:ext cx="7116820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/>
              <a:t>3.  Рассмотрение квартальных информационных отчетов Ученым советом ВСЕГЕИ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93000" y="2100184"/>
            <a:ext cx="8292142" cy="95410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 startAt="4"/>
            </a:pPr>
            <a:r>
              <a:rPr lang="ru-RU" sz="1400" dirty="0" smtClean="0"/>
              <a:t>Составление и коллегиальное рассмотрение итогов камеральных работ и </a:t>
            </a:r>
          </a:p>
          <a:p>
            <a:r>
              <a:rPr lang="ru-RU" sz="1400" dirty="0" smtClean="0"/>
              <a:t>Программ полевых работ, которые утверждаются зам. Генерального директора по направлению.</a:t>
            </a:r>
          </a:p>
          <a:p>
            <a:r>
              <a:rPr lang="ru-RU" sz="1400" dirty="0" smtClean="0"/>
              <a:t>Рассмотрение Программ полевых работ подрядных организаций проводится на местах </a:t>
            </a:r>
          </a:p>
          <a:p>
            <a:r>
              <a:rPr lang="ru-RU" sz="1400" dirty="0" smtClean="0"/>
              <a:t>в присутствии кураторов объектов.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33837" y="3672699"/>
            <a:ext cx="8060540" cy="95410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 startAt="6"/>
            </a:pPr>
            <a:r>
              <a:rPr lang="ru-RU" sz="1400" dirty="0" smtClean="0"/>
              <a:t>Коллегиальная приемка и оценка качества  результатов полевых работ с составлением </a:t>
            </a:r>
          </a:p>
          <a:p>
            <a:r>
              <a:rPr lang="ru-RU" sz="1400" dirty="0" smtClean="0"/>
              <a:t>актов приемки, </a:t>
            </a:r>
            <a:r>
              <a:rPr lang="ru-RU" sz="1400" dirty="0"/>
              <a:t>которые утверждаются зам. Генерального директора по </a:t>
            </a:r>
            <a:r>
              <a:rPr lang="ru-RU" sz="1400" dirty="0" smtClean="0"/>
              <a:t>направлению</a:t>
            </a:r>
          </a:p>
          <a:p>
            <a:r>
              <a:rPr lang="ru-RU" sz="1400" dirty="0" smtClean="0"/>
              <a:t>Обязательное присутствии </a:t>
            </a:r>
            <a:r>
              <a:rPr lang="ru-RU" sz="1400" dirty="0"/>
              <a:t>кураторов </a:t>
            </a:r>
            <a:r>
              <a:rPr lang="ru-RU" sz="1400" dirty="0" smtClean="0"/>
              <a:t>объектов на приемках полевых материалов подрядных </a:t>
            </a:r>
          </a:p>
          <a:p>
            <a:r>
              <a:rPr lang="ru-RU" sz="1400" dirty="0" smtClean="0"/>
              <a:t>организаций на местах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730" y="3246365"/>
            <a:ext cx="7816050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/>
              <a:t>5.  Выборочные (</a:t>
            </a:r>
            <a:r>
              <a:rPr lang="ru-RU" sz="1400" dirty="0" err="1" smtClean="0"/>
              <a:t>супервайзерские</a:t>
            </a:r>
            <a:r>
              <a:rPr lang="ru-RU" sz="1400" dirty="0" smtClean="0"/>
              <a:t>) проверки ведения полевых работ кураторами объектов 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6154" y="4780694"/>
            <a:ext cx="8028223" cy="52322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 startAt="7"/>
            </a:pPr>
            <a:r>
              <a:rPr lang="ru-RU" sz="1400" dirty="0" smtClean="0"/>
              <a:t>Рассмотрение годовых отчетов Ученым советом ВСЕГЕИ в присутствии исполнителей </a:t>
            </a:r>
          </a:p>
          <a:p>
            <a:r>
              <a:rPr lang="ru-RU" sz="1400" dirty="0" smtClean="0"/>
              <a:t>подрядных организаций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39147" y="5651918"/>
            <a:ext cx="866570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/>
              <a:t>8. Апробация итоговых отчетов по ГДП-200 и подготовленных комплектов </a:t>
            </a:r>
            <a:r>
              <a:rPr lang="ru-RU" sz="1400" dirty="0" err="1" smtClean="0"/>
              <a:t>Госгеолкарт</a:t>
            </a:r>
            <a:r>
              <a:rPr lang="ru-RU" sz="1400" dirty="0" smtClean="0"/>
              <a:t> НРС </a:t>
            </a:r>
            <a:r>
              <a:rPr lang="ru-RU" sz="1400" dirty="0" err="1" smtClean="0"/>
              <a:t>Роснедра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5234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2976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B955985-137F-48B4-8247-CE4F69003189}" type="slidenum">
              <a:rPr lang="ru-RU" altLang="ru-RU" sz="1400" baseline="0"/>
              <a:pPr eaLnBrk="1" hangingPunct="1"/>
              <a:t>17</a:t>
            </a:fld>
            <a:endParaRPr lang="ru-RU" altLang="ru-RU" sz="1400" baseline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0342" y="308299"/>
            <a:ext cx="8640763" cy="14721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ru-RU" dirty="0" smtClean="0"/>
              <a:t>       </a:t>
            </a:r>
            <a:r>
              <a:rPr lang="ru-RU" sz="1800" dirty="0" smtClean="0"/>
              <a:t>Работы по созданию ГК-200/2 согласно действующим нормативно-методическим   документам включают три основных этапа:</a:t>
            </a:r>
            <a:endParaRPr lang="ru-RU" b="1" dirty="0" smtClean="0"/>
          </a:p>
          <a:p>
            <a:pPr eaLnBrk="1" hangingPunct="1">
              <a:spcAft>
                <a:spcPts val="600"/>
              </a:spcAft>
              <a:defRPr/>
            </a:pPr>
            <a:r>
              <a:rPr lang="ru-RU" sz="1800" b="1" dirty="0" smtClean="0"/>
              <a:t>1).  Оценка геологической, геохимической изученности </a:t>
            </a:r>
            <a:r>
              <a:rPr lang="ru-RU" sz="1800" b="1" dirty="0" err="1" smtClean="0"/>
              <a:t>изученности</a:t>
            </a:r>
            <a:r>
              <a:rPr lang="ru-RU" sz="1800" b="1" dirty="0" smtClean="0"/>
              <a:t> и обоснование постановки ГДП-200 </a:t>
            </a:r>
            <a:r>
              <a:rPr lang="ru-RU" sz="1800" dirty="0" smtClean="0"/>
              <a:t>(подготовительный период)</a:t>
            </a: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ru-RU" sz="1800" b="1" dirty="0" smtClean="0"/>
              <a:t>2).</a:t>
            </a:r>
            <a:r>
              <a:rPr lang="ru-RU" sz="1800" dirty="0" smtClean="0"/>
              <a:t>  </a:t>
            </a:r>
            <a:r>
              <a:rPr lang="ru-RU" sz="1800" b="1" dirty="0" smtClean="0"/>
              <a:t>Производство работ по ГДП-200)</a:t>
            </a: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ru-RU" b="1" dirty="0" smtClean="0"/>
              <a:t>3</a:t>
            </a:r>
            <a:r>
              <a:rPr lang="ru-RU" sz="1800" b="1" dirty="0" smtClean="0"/>
              <a:t>).  Составление комплекта и подготовка к изданию комплекта Госгеолкарты-200  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23850" y="0"/>
            <a:ext cx="8569325" cy="31432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/>
              <a:t>СТАДИЙНОСТЬ ПРИ СОЗДАНИИ КОМПЛЕКТОВ ПО ГК-200/2</a:t>
            </a:r>
            <a:endParaRPr lang="ru-RU" altLang="ru-RU" sz="1800" b="1" baseline="0"/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25399" y="1961763"/>
            <a:ext cx="9010650" cy="523220"/>
          </a:xfrm>
          <a:prstGeom prst="rect">
            <a:avLst/>
          </a:prstGeom>
          <a:solidFill>
            <a:srgbClr val="FF9E01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aseline="0" dirty="0" smtClean="0"/>
              <a:t>Важнейший этап:</a:t>
            </a:r>
            <a:r>
              <a:rPr lang="en-US" altLang="ru-RU" sz="1400" baseline="0" dirty="0" smtClean="0"/>
              <a:t> </a:t>
            </a:r>
            <a:r>
              <a:rPr lang="ru-RU" sz="1400" b="1" baseline="0" dirty="0"/>
              <a:t>Оценка геологической, геохимической изученности </a:t>
            </a:r>
            <a:r>
              <a:rPr lang="ru-RU" sz="1400" b="1" baseline="0" dirty="0" err="1"/>
              <a:t>изученности</a:t>
            </a:r>
            <a:r>
              <a:rPr lang="ru-RU" sz="1400" b="1" baseline="0" dirty="0"/>
              <a:t> и обоснование постановки ГДП-200 </a:t>
            </a:r>
            <a:r>
              <a:rPr lang="ru-RU" altLang="ru-RU" sz="1400" b="1" baseline="0" dirty="0"/>
              <a:t>(продолжительность 1-2 года)</a:t>
            </a:r>
          </a:p>
        </p:txBody>
      </p:sp>
      <p:sp>
        <p:nvSpPr>
          <p:cNvPr id="12294" name="Прямоугольник 1"/>
          <p:cNvSpPr>
            <a:spLocks noChangeArrowheads="1"/>
          </p:cNvSpPr>
          <p:nvPr/>
        </p:nvSpPr>
        <p:spPr bwMode="auto">
          <a:xfrm>
            <a:off x="25399" y="2467745"/>
            <a:ext cx="8878888" cy="9128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dirty="0"/>
              <a:t>Целью подготовительного периода является сбор необходимой геологической информации  предшественников, оценка изученности, проведение опережающих работ или составление опережающих основ (дистанционной, геофизической, геохимической) , формирование баз первичных и производных геологических данных, составление комплекта предварительных карт геологического содержания и постановка задач подлежащих решению на последующие этапы, выявление предварительных закономерностей размещения и прогноза полезных ископаемых - как традиционных, так и неизвестных ранее в </a:t>
            </a:r>
            <a:r>
              <a:rPr lang="ru-RU" altLang="ru-RU" sz="1600" dirty="0" err="1"/>
              <a:t>картируемом</a:t>
            </a:r>
            <a:r>
              <a:rPr lang="ru-RU" altLang="ru-RU" sz="1600" dirty="0"/>
              <a:t> </a:t>
            </a:r>
            <a:r>
              <a:rPr lang="ru-RU" altLang="ru-RU" sz="1600" dirty="0" smtClean="0"/>
              <a:t>районе. </a:t>
            </a:r>
            <a:endParaRPr lang="ru-RU" altLang="ru-RU" sz="16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125860" y="3862289"/>
            <a:ext cx="2509838" cy="21431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1. УГЛУБЛЕННАЯ ОЦЕНКА ИЗУЧЕННОСТИ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25860" y="4144864"/>
            <a:ext cx="2520950" cy="46196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2. СОЗДАНИЕ ФАКТОГРАФИЧЕСКИХ БАЗ ДАННЫХ ПО ИТОГАМ ПРЕДШЕСТВУЮЩИХ РАБОТ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133798" y="5083077"/>
            <a:ext cx="2493962" cy="21431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3. СОЗДАНИЕ ДИСТАНЦИОННОЙ ОСНОВЫ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138560" y="5346602"/>
            <a:ext cx="2497138" cy="58477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4. СОЗДАНИЕ ОПРЕЖАЮЩИХ ГЕОФИЗИЧЕСКИХ ОСНОВ ИЛИ ОПЕРЕЖАЮЩИЕ ГЕОФИЗИЧЕСКИЕ РАБОТЫ </a:t>
            </a:r>
            <a:r>
              <a:rPr lang="ru-RU" sz="800" b="1" baseline="0" dirty="0" smtClean="0">
                <a:solidFill>
                  <a:srgbClr val="FF0000"/>
                </a:solidFill>
              </a:rPr>
              <a:t>(КАГС-50)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133798" y="5990478"/>
            <a:ext cx="2493962" cy="58477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5. СОЗДАНИЕ ОПРЕЖАЮЩЕЙ ГЕОХИМИЧЕСКОЙ ОСНОВЫ ИЛИ ОПЕРЕЖАЮЩИЕ ГЕОХИМИЧЕСКИЕ РАБОТЫ</a:t>
            </a:r>
          </a:p>
          <a:p>
            <a:pPr eaLnBrk="1" hangingPunct="1">
              <a:defRPr/>
            </a:pPr>
            <a:r>
              <a:rPr lang="ru-RU" sz="800" b="1" baseline="0" dirty="0" smtClean="0">
                <a:solidFill>
                  <a:srgbClr val="FF0000"/>
                </a:solidFill>
              </a:rPr>
              <a:t>(ОГХР-200)</a:t>
            </a:r>
          </a:p>
        </p:txBody>
      </p:sp>
      <p:sp>
        <p:nvSpPr>
          <p:cNvPr id="12300" name="Прямоугольник 18"/>
          <p:cNvSpPr>
            <a:spLocks noChangeArrowheads="1"/>
          </p:cNvSpPr>
          <p:nvPr/>
        </p:nvSpPr>
        <p:spPr bwMode="auto">
          <a:xfrm>
            <a:off x="3708723" y="4003577"/>
            <a:ext cx="71437" cy="2111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301" name="Text Box 6"/>
          <p:cNvSpPr txBox="1">
            <a:spLocks noChangeArrowheads="1"/>
          </p:cNvSpPr>
          <p:nvPr/>
        </p:nvSpPr>
        <p:spPr bwMode="auto">
          <a:xfrm>
            <a:off x="2267744" y="3477362"/>
            <a:ext cx="4219575" cy="276225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baseline="0" dirty="0"/>
              <a:t>СТРУКТУРА РАБОТ ПОДГОТОВИТЕЛЬНОГО ЭТАПА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4211960" y="3882927"/>
            <a:ext cx="1620838" cy="207749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ru-RU" sz="1000" b="1" baseline="0" dirty="0" smtClean="0"/>
          </a:p>
          <a:p>
            <a:pPr algn="ctr" eaLnBrk="1" hangingPunct="1">
              <a:defRPr/>
            </a:pPr>
            <a:r>
              <a:rPr lang="ru-RU" sz="900" b="1" baseline="0" dirty="0" smtClean="0"/>
              <a:t>АНАЛИЗ </a:t>
            </a:r>
          </a:p>
          <a:p>
            <a:pPr algn="ctr" eaLnBrk="1" hangingPunct="1">
              <a:defRPr/>
            </a:pPr>
            <a:r>
              <a:rPr lang="ru-RU" sz="900" b="1" baseline="0" dirty="0" smtClean="0"/>
              <a:t>И</a:t>
            </a:r>
          </a:p>
          <a:p>
            <a:pPr algn="ctr" eaLnBrk="1" hangingPunct="1">
              <a:defRPr/>
            </a:pPr>
            <a:r>
              <a:rPr lang="ru-RU" sz="900" b="1" baseline="0" dirty="0" smtClean="0"/>
              <a:t>   ИНТЕРПРЕТАЦИЯ   </a:t>
            </a:r>
          </a:p>
          <a:p>
            <a:pPr algn="ctr" eaLnBrk="1" hangingPunct="1">
              <a:defRPr/>
            </a:pPr>
            <a:r>
              <a:rPr lang="ru-RU" sz="900" b="1" baseline="0" dirty="0" smtClean="0"/>
              <a:t>МАТЕРИАЛОВ</a:t>
            </a:r>
          </a:p>
          <a:p>
            <a:pPr algn="ctr" eaLnBrk="1" hangingPunct="1">
              <a:defRPr/>
            </a:pPr>
            <a:endParaRPr lang="ru-RU" sz="900" b="1" baseline="0" dirty="0" smtClean="0"/>
          </a:p>
          <a:p>
            <a:pPr algn="ctr" eaLnBrk="1" hangingPunct="1">
              <a:defRPr/>
            </a:pPr>
            <a:r>
              <a:rPr lang="ru-RU" sz="900" b="1" baseline="0" dirty="0" smtClean="0"/>
              <a:t>РАЗРАБОТКА РАБОЧЕЙ</a:t>
            </a:r>
            <a:br>
              <a:rPr lang="ru-RU" sz="900" b="1" baseline="0" dirty="0" smtClean="0"/>
            </a:br>
            <a:r>
              <a:rPr lang="ru-RU" sz="900" b="1" baseline="0" dirty="0" smtClean="0"/>
              <a:t>ЛЕГЕНДЫ</a:t>
            </a:r>
          </a:p>
          <a:p>
            <a:pPr algn="ctr" eaLnBrk="1" hangingPunct="1">
              <a:defRPr/>
            </a:pPr>
            <a:endParaRPr lang="ru-RU" sz="900" b="1" baseline="0" dirty="0" smtClean="0"/>
          </a:p>
          <a:p>
            <a:pPr algn="ctr" eaLnBrk="1" hangingPunct="1">
              <a:defRPr/>
            </a:pPr>
            <a:r>
              <a:rPr lang="ru-RU" sz="900" b="1" baseline="0" dirty="0" smtClean="0"/>
              <a:t>ОПРЕДЕЛЕНИЕ ПЕРВООЧЕРЕДНЫХ ЗАДАЧ ГДП</a:t>
            </a:r>
          </a:p>
          <a:p>
            <a:pPr algn="ctr" eaLnBrk="1" hangingPunct="1">
              <a:defRPr/>
            </a:pPr>
            <a:endParaRPr lang="ru-RU" sz="1000" b="1" baseline="0" dirty="0" smtClean="0"/>
          </a:p>
          <a:p>
            <a:pPr algn="ctr" eaLnBrk="1" hangingPunct="1">
              <a:defRPr/>
            </a:pPr>
            <a:endParaRPr lang="ru-RU" sz="1000" b="1" baseline="0" dirty="0" smtClean="0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33798" y="4673502"/>
            <a:ext cx="2493962" cy="33813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3. СОЗДАНИЕ КОМПЛЕКТА ПРЕДВАРИТЕЛЬНЫХ КАРТ («НЕСБИВОК»)</a:t>
            </a:r>
          </a:p>
        </p:txBody>
      </p:sp>
      <p:sp>
        <p:nvSpPr>
          <p:cNvPr id="12304" name="Стрелка вправо 24"/>
          <p:cNvSpPr>
            <a:spLocks noChangeArrowheads="1"/>
          </p:cNvSpPr>
          <p:nvPr/>
        </p:nvSpPr>
        <p:spPr bwMode="auto">
          <a:xfrm>
            <a:off x="5867723" y="4770339"/>
            <a:ext cx="325437" cy="606425"/>
          </a:xfrm>
          <a:prstGeom prst="rightArrow">
            <a:avLst>
              <a:gd name="adj1" fmla="val 50000"/>
              <a:gd name="adj2" fmla="val 5410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305" name="Стрелка вправо 26"/>
          <p:cNvSpPr>
            <a:spLocks noChangeArrowheads="1"/>
          </p:cNvSpPr>
          <p:nvPr/>
        </p:nvSpPr>
        <p:spPr bwMode="auto">
          <a:xfrm>
            <a:off x="3805560" y="4765577"/>
            <a:ext cx="334963" cy="608012"/>
          </a:xfrm>
          <a:prstGeom prst="rightArrow">
            <a:avLst>
              <a:gd name="adj1" fmla="val 50000"/>
              <a:gd name="adj2" fmla="val 5410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6278621" y="4818411"/>
            <a:ext cx="1439863" cy="46166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ГЕОЛОГО-МЕТОДИЧЕСКОЙ ЧАСТЬ ПРОЕКТА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6290196" y="5405601"/>
            <a:ext cx="1439863" cy="46037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СМЕТНО-ФИНАНСОВЫЙ РАСЧЕТ ОЖИДАЕМОЙ СТОИМОСТИ РАБОТ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264598" y="4143831"/>
            <a:ext cx="1439863" cy="58477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ОТЧЕТ СОДЕРЖАЩИЙ ОБОСНОВАНИЕ ПОСТАНОВКИ РАБОТ ПО ГДП-200</a:t>
            </a:r>
          </a:p>
        </p:txBody>
      </p:sp>
    </p:spTree>
    <p:extLst>
      <p:ext uri="{BB962C8B-B14F-4D97-AF65-F5344CB8AC3E}">
        <p14:creationId xmlns:p14="http://schemas.microsoft.com/office/powerpoint/2010/main" val="31094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86090"/>
              </p:ext>
            </p:extLst>
          </p:nvPr>
        </p:nvGraphicFramePr>
        <p:xfrm>
          <a:off x="0" y="332656"/>
          <a:ext cx="47831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PHOTO-PAINT" r:id="rId3" imgW="8229600" imgH="6991200" progId="CorelPHOTOPAINT.Image.17">
                  <p:embed/>
                </p:oleObj>
              </mc:Choice>
              <mc:Fallback>
                <p:oleObj name="PHOTO-PAINT" r:id="rId3" imgW="8229600" imgH="699120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32656"/>
                        <a:ext cx="478313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219209"/>
              </p:ext>
            </p:extLst>
          </p:nvPr>
        </p:nvGraphicFramePr>
        <p:xfrm>
          <a:off x="3059832" y="3068960"/>
          <a:ext cx="5909097" cy="362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PHOTO-PAINT" r:id="rId5" imgW="8505720" imgH="5219640" progId="CorelPHOTOPAINT.Image.17">
                  <p:embed/>
                </p:oleObj>
              </mc:Choice>
              <mc:Fallback>
                <p:oleObj name="PHOTO-PAINT" r:id="rId5" imgW="8505720" imgH="521964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59832" y="3068960"/>
                        <a:ext cx="5909097" cy="3626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3850" y="0"/>
            <a:ext cx="8569325" cy="31432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 dirty="0" smtClean="0"/>
              <a:t>Результаты </a:t>
            </a:r>
            <a:r>
              <a:rPr lang="ru-RU" altLang="ru-RU" sz="1400" b="1" baseline="0" dirty="0" smtClean="0"/>
              <a:t>КАГС-50 и Оценки </a:t>
            </a:r>
            <a:r>
              <a:rPr lang="ru-RU" altLang="ru-RU" sz="1400" b="1" baseline="0" dirty="0" smtClean="0"/>
              <a:t> листов </a:t>
            </a:r>
            <a:r>
              <a:rPr lang="en-US" altLang="ru-RU" sz="1400" b="1" baseline="0" dirty="0" smtClean="0"/>
              <a:t>P-56-V,VI (</a:t>
            </a:r>
            <a:r>
              <a:rPr lang="ru-RU" altLang="ru-RU" sz="1400" b="1" baseline="0" dirty="0" err="1" smtClean="0"/>
              <a:t>Балыгчанкская</a:t>
            </a:r>
            <a:r>
              <a:rPr lang="ru-RU" altLang="ru-RU" sz="1400" b="1" baseline="0" smtClean="0"/>
              <a:t> площади</a:t>
            </a:r>
            <a:r>
              <a:rPr lang="en-US" altLang="ru-RU" sz="1400" b="1" baseline="0" dirty="0" smtClean="0"/>
              <a:t>)</a:t>
            </a:r>
            <a:endParaRPr lang="ru-RU" altLang="ru-RU" sz="1800" b="1" baseline="0" dirty="0"/>
          </a:p>
        </p:txBody>
      </p:sp>
    </p:spTree>
    <p:extLst>
      <p:ext uri="{BB962C8B-B14F-4D97-AF65-F5344CB8AC3E}">
        <p14:creationId xmlns:p14="http://schemas.microsoft.com/office/powerpoint/2010/main" val="3392603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242286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3850" y="0"/>
            <a:ext cx="8569325" cy="31432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 dirty="0" smtClean="0"/>
              <a:t>Результаты ОГХР-200 листов </a:t>
            </a:r>
            <a:r>
              <a:rPr lang="en-US" altLang="ru-RU" sz="1400" b="1" baseline="0" dirty="0" smtClean="0"/>
              <a:t>Q-58-XXI,XXII (</a:t>
            </a:r>
            <a:r>
              <a:rPr lang="ru-RU" altLang="ru-RU" sz="1400" b="1" baseline="0" dirty="0" err="1" smtClean="0"/>
              <a:t>Верхнеолойской</a:t>
            </a:r>
            <a:r>
              <a:rPr lang="ru-RU" altLang="ru-RU" sz="1400" b="1" baseline="0" dirty="0" smtClean="0"/>
              <a:t> площади</a:t>
            </a:r>
            <a:r>
              <a:rPr lang="en-US" altLang="ru-RU" sz="1400" b="1" baseline="0" dirty="0" smtClean="0"/>
              <a:t>)</a:t>
            </a:r>
            <a:endParaRPr lang="ru-RU" altLang="ru-RU" sz="1800" b="1" baseline="0" dirty="0"/>
          </a:p>
        </p:txBody>
      </p:sp>
    </p:spTree>
    <p:extLst>
      <p:ext uri="{BB962C8B-B14F-4D97-AF65-F5344CB8AC3E}">
        <p14:creationId xmlns:p14="http://schemas.microsoft.com/office/powerpoint/2010/main" val="3734236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" y="692696"/>
            <a:ext cx="8713057" cy="616530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39952" y="116632"/>
            <a:ext cx="4824536" cy="430887"/>
          </a:xfrm>
          <a:prstGeom prst="rect">
            <a:avLst/>
          </a:prstGeom>
          <a:solidFill>
            <a:srgbClr val="DEE2BC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/>
              <a:t>Состояние изученности Российской Федерации ГСР-200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/>
              <a:t>(на 18.03.19)</a:t>
            </a:r>
            <a:endParaRPr lang="ru-RU" altLang="ru-RU" sz="1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4869160"/>
            <a:ext cx="3129831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750" b="1" dirty="0">
                <a:solidFill>
                  <a:prstClr val="black"/>
                </a:solidFill>
              </a:rPr>
              <a:t>Современное состояние издания Госгеолкарты-200 территории Российской Федерации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5148561"/>
            <a:ext cx="3909449" cy="1664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216" y="5103937"/>
            <a:ext cx="1959047" cy="170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52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045" y="400594"/>
            <a:ext cx="8726079" cy="270843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dirty="0">
                <a:latin typeface="Arial" charset="0"/>
              </a:rPr>
              <a:t>Выделяются следующие структурно-геологические типы районов проведения ГСР-200, отличающиеся строением геологического разреза (сочетанием структурно-вещественных комплексов — СВК, слагающих структурные этажи и ярусы) в пределах глубины непосредственного изучения: </a:t>
            </a:r>
          </a:p>
          <a:p>
            <a:pPr>
              <a:defRPr/>
            </a:pPr>
            <a:r>
              <a:rPr lang="ru-RU" sz="1000" b="1" dirty="0">
                <a:latin typeface="Arial" charset="0"/>
              </a:rPr>
              <a:t>-ОДНОЯРУСНЫЕ  </a:t>
            </a:r>
            <a:r>
              <a:rPr lang="ru-RU" sz="1000" dirty="0">
                <a:latin typeface="Arial" charset="0"/>
              </a:rPr>
              <a:t>-  изучаемые СВК непосредственно выходят на </a:t>
            </a:r>
            <a:r>
              <a:rPr lang="ru-RU" sz="1000" dirty="0" err="1">
                <a:latin typeface="Arial" charset="0"/>
              </a:rPr>
              <a:t>поверхност</a:t>
            </a:r>
            <a:endParaRPr lang="ru-RU" sz="1000" dirty="0">
              <a:latin typeface="Arial" charset="0"/>
            </a:endParaRPr>
          </a:p>
          <a:p>
            <a:pPr>
              <a:defRPr/>
            </a:pPr>
            <a:r>
              <a:rPr lang="ru-RU" sz="1000" dirty="0">
                <a:latin typeface="Arial" charset="0"/>
              </a:rPr>
              <a:t>                               -</a:t>
            </a:r>
            <a:r>
              <a:rPr lang="ru-RU" sz="1000" baseline="0" dirty="0">
                <a:latin typeface="Arial" charset="0"/>
              </a:rPr>
              <a:t> </a:t>
            </a:r>
            <a:r>
              <a:rPr lang="ru-RU" sz="1000" b="1" dirty="0">
                <a:latin typeface="Arial" charset="0"/>
              </a:rPr>
              <a:t>ДВУХЪЯРУСНЫЕ  </a:t>
            </a:r>
            <a:r>
              <a:rPr lang="ru-RU" sz="1000" dirty="0">
                <a:latin typeface="Arial" charset="0"/>
              </a:rPr>
              <a:t>-  изучаемые СВК (складчатые или платформенные) перекрыты слабодислоцированными</a:t>
            </a:r>
          </a:p>
          <a:p>
            <a:pPr>
              <a:defRPr/>
            </a:pPr>
            <a:r>
              <a:rPr lang="ru-RU" sz="1000" dirty="0">
                <a:latin typeface="Arial" charset="0"/>
              </a:rPr>
              <a:t>                                                                   покровными </a:t>
            </a:r>
            <a:r>
              <a:rPr lang="ru-RU" sz="1000" dirty="0" err="1">
                <a:latin typeface="Arial" charset="0"/>
              </a:rPr>
              <a:t>дочетвертичными</a:t>
            </a:r>
            <a:r>
              <a:rPr lang="ru-RU" sz="1000" dirty="0">
                <a:latin typeface="Arial" charset="0"/>
              </a:rPr>
              <a:t> СВК значительной мощности;</a:t>
            </a:r>
          </a:p>
          <a:p>
            <a:pPr>
              <a:defRPr/>
            </a:pPr>
            <a:r>
              <a:rPr lang="ru-RU" sz="1000" dirty="0">
                <a:latin typeface="Arial" charset="0"/>
              </a:rPr>
              <a:t>-                                                                </a:t>
            </a:r>
            <a:r>
              <a:rPr lang="ru-RU" sz="1000" b="1" dirty="0">
                <a:latin typeface="Arial" charset="0"/>
              </a:rPr>
              <a:t>- ТРЕХЪЯРУСНЫЕ  </a:t>
            </a:r>
            <a:r>
              <a:rPr lang="ru-RU" sz="1000" dirty="0">
                <a:latin typeface="Arial" charset="0"/>
              </a:rPr>
              <a:t>- изучаемые складчатые и перекрывающие их покровные (осадочные </a:t>
            </a:r>
          </a:p>
          <a:p>
            <a:pPr>
              <a:defRPr/>
            </a:pPr>
            <a:r>
              <a:rPr lang="ru-RU" sz="1000" dirty="0">
                <a:latin typeface="Arial" charset="0"/>
              </a:rPr>
              <a:t>                                                                                                       или вулканогенные) СВК погребены под более молодыми </a:t>
            </a:r>
            <a:r>
              <a:rPr lang="ru-RU" sz="1000" dirty="0" err="1">
                <a:latin typeface="Arial" charset="0"/>
              </a:rPr>
              <a:t>дочетвер</a:t>
            </a:r>
            <a:r>
              <a:rPr lang="ru-RU" sz="1000" dirty="0">
                <a:latin typeface="Arial" charset="0"/>
              </a:rPr>
              <a:t>-</a:t>
            </a:r>
          </a:p>
          <a:p>
            <a:pPr>
              <a:defRPr/>
            </a:pPr>
            <a:r>
              <a:rPr lang="ru-RU" sz="1000" dirty="0">
                <a:latin typeface="Arial" charset="0"/>
              </a:rPr>
              <a:t>                                                                                                       </a:t>
            </a:r>
            <a:r>
              <a:rPr lang="ru-RU" sz="1000" dirty="0" err="1">
                <a:latin typeface="Arial" charset="0"/>
              </a:rPr>
              <a:t>тичными</a:t>
            </a:r>
            <a:r>
              <a:rPr lang="ru-RU" sz="1000" dirty="0">
                <a:latin typeface="Arial" charset="0"/>
              </a:rPr>
              <a:t> или четвертичными  комплексами значительной мощности.</a:t>
            </a:r>
          </a:p>
          <a:p>
            <a:pPr marL="285750" indent="-285750">
              <a:buFontTx/>
              <a:buChar char="-"/>
              <a:defRPr/>
            </a:pPr>
            <a:endParaRPr lang="ru-RU" sz="1000" dirty="0">
              <a:latin typeface="Arial" charset="0"/>
            </a:endParaRPr>
          </a:p>
          <a:p>
            <a:pPr marL="285750" indent="-285750">
              <a:buFontTx/>
              <a:buChar char="-"/>
              <a:defRPr/>
            </a:pPr>
            <a:endParaRPr lang="ru-RU" sz="1000" dirty="0">
              <a:latin typeface="Arial" charset="0"/>
            </a:endParaRPr>
          </a:p>
          <a:p>
            <a:pPr marL="285750" indent="-285750">
              <a:buFontTx/>
              <a:buChar char="-"/>
              <a:defRPr/>
            </a:pPr>
            <a:endParaRPr lang="ru-RU" sz="1000" dirty="0">
              <a:latin typeface="Arial" charset="0"/>
            </a:endParaRPr>
          </a:p>
          <a:p>
            <a:pPr marL="285750" indent="-285750">
              <a:buFontTx/>
              <a:buChar char="-"/>
              <a:defRPr/>
            </a:pPr>
            <a:endParaRPr lang="ru-RU" sz="1000" dirty="0">
              <a:latin typeface="Arial" charset="0"/>
            </a:endParaRPr>
          </a:p>
          <a:p>
            <a:pPr marL="285750" indent="-285750">
              <a:buFontTx/>
              <a:buChar char="-"/>
              <a:defRPr/>
            </a:pPr>
            <a:endParaRPr lang="ru-RU" sz="1000" dirty="0">
              <a:latin typeface="Arial" charset="0"/>
            </a:endParaRPr>
          </a:p>
          <a:p>
            <a:pPr marL="285750" indent="-285750">
              <a:buFontTx/>
              <a:buChar char="-"/>
              <a:defRPr/>
            </a:pPr>
            <a:endParaRPr lang="ru-RU" sz="1000" dirty="0">
              <a:latin typeface="Arial" charset="0"/>
            </a:endParaRPr>
          </a:p>
          <a:p>
            <a:pPr>
              <a:defRPr/>
            </a:pPr>
            <a:endParaRPr lang="ru-RU" sz="1000" dirty="0">
              <a:latin typeface="Arial" charset="0"/>
            </a:endParaRPr>
          </a:p>
          <a:p>
            <a:pPr>
              <a:defRPr/>
            </a:pPr>
            <a:endParaRPr lang="ru-RU" sz="1000" dirty="0">
              <a:latin typeface="Arial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8876" y="1804262"/>
            <a:ext cx="1327611" cy="624042"/>
          </a:xfrm>
          <a:prstGeom prst="rect">
            <a:avLst/>
          </a:prstGeom>
          <a:solidFill>
            <a:schemeClr val="accent5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71231" y="3971978"/>
            <a:ext cx="1327611" cy="87731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0270" y="2475198"/>
            <a:ext cx="1327611" cy="843979"/>
          </a:xfrm>
          <a:prstGeom prst="rect">
            <a:avLst/>
          </a:prstGeom>
          <a:solidFill>
            <a:schemeClr val="accent5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1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EEBAC1A-4AA0-44BB-A01F-18573B24D08A}" type="slidenum">
              <a:rPr lang="ru-RU" altLang="ru-RU" sz="1400" baseline="0"/>
              <a:pPr eaLnBrk="1" hangingPunct="1"/>
              <a:t>20</a:t>
            </a:fld>
            <a:endParaRPr lang="ru-RU" altLang="ru-RU" sz="1400" baseline="0"/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41313" y="7938"/>
            <a:ext cx="8569325" cy="31432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 dirty="0"/>
              <a:t>ОСОБЕННОСТИ ПРОВЕДЕНИЯ  И ВИДЫ РАБОТ ПО ГСР - 200</a:t>
            </a:r>
            <a:endParaRPr lang="ru-RU" altLang="ru-RU" sz="1800" b="1" baseline="0" dirty="0"/>
          </a:p>
        </p:txBody>
      </p:sp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273050" y="1902334"/>
            <a:ext cx="1125538" cy="450850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/>
              <a:t>Геологическая</a:t>
            </a:r>
            <a:r>
              <a:rPr lang="ru-RU" altLang="ru-RU" sz="1400" b="1" baseline="0" dirty="0"/>
              <a:t> </a:t>
            </a:r>
          </a:p>
          <a:p>
            <a:pPr algn="ctr" eaLnBrk="1" hangingPunct="1"/>
            <a:r>
              <a:rPr lang="ru-RU" altLang="ru-RU" sz="1400" b="1" dirty="0"/>
              <a:t>съемка (ГС-200)</a:t>
            </a:r>
            <a:endParaRPr lang="ru-RU" altLang="ru-RU" sz="1400" dirty="0"/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309563" y="2565400"/>
            <a:ext cx="1089025" cy="666750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/>
              <a:t>Геологическое </a:t>
            </a:r>
          </a:p>
          <a:p>
            <a:pPr algn="ctr" eaLnBrk="1" hangingPunct="1"/>
            <a:r>
              <a:rPr lang="ru-RU" altLang="ru-RU" sz="1400" b="1"/>
              <a:t>доизучение </a:t>
            </a:r>
          </a:p>
          <a:p>
            <a:pPr algn="ctr" eaLnBrk="1" hangingPunct="1"/>
            <a:r>
              <a:rPr lang="ru-RU" altLang="ru-RU" sz="1400" b="1"/>
              <a:t>площадей </a:t>
            </a:r>
          </a:p>
          <a:p>
            <a:pPr algn="ctr" eaLnBrk="1" hangingPunct="1"/>
            <a:r>
              <a:rPr lang="ru-RU" altLang="ru-RU" sz="1400" b="1"/>
              <a:t>(ГДП-200) </a:t>
            </a:r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470762" y="5772122"/>
            <a:ext cx="1290638" cy="666750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/>
              <a:t>Геолого-</a:t>
            </a:r>
          </a:p>
          <a:p>
            <a:pPr algn="ctr" eaLnBrk="1" hangingPunct="1"/>
            <a:r>
              <a:rPr lang="ru-RU" altLang="ru-RU" sz="1400" b="1" dirty="0" err="1"/>
              <a:t>минерагеническое</a:t>
            </a:r>
            <a:endParaRPr lang="ru-RU" altLang="ru-RU" sz="1400" b="1" dirty="0"/>
          </a:p>
          <a:p>
            <a:pPr algn="ctr" eaLnBrk="1" hangingPunct="1"/>
            <a:r>
              <a:rPr lang="ru-RU" altLang="ru-RU" sz="1400" b="1" dirty="0"/>
              <a:t>картирование</a:t>
            </a:r>
          </a:p>
          <a:p>
            <a:pPr algn="ctr" eaLnBrk="1" hangingPunct="1"/>
            <a:r>
              <a:rPr lang="ru-RU" altLang="ru-RU" sz="1400" b="1" dirty="0"/>
              <a:t>(ГМК-200)</a:t>
            </a:r>
          </a:p>
        </p:txBody>
      </p:sp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2032000" y="2116138"/>
            <a:ext cx="1597025" cy="522287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/>
              <a:t>Глубинное </a:t>
            </a:r>
          </a:p>
          <a:p>
            <a:pPr algn="ctr" eaLnBrk="1" hangingPunct="1"/>
            <a:r>
              <a:rPr lang="ru-RU" altLang="ru-RU" sz="1400" b="1"/>
              <a:t>геологическое </a:t>
            </a:r>
          </a:p>
          <a:p>
            <a:pPr algn="ctr" eaLnBrk="1" hangingPunct="1"/>
            <a:r>
              <a:rPr lang="ru-RU" altLang="ru-RU" sz="1400" b="1"/>
              <a:t>картирование (ГГК-200)</a:t>
            </a:r>
          </a:p>
        </p:txBody>
      </p:sp>
      <p:sp>
        <p:nvSpPr>
          <p:cNvPr id="13321" name="Стрелка вниз 4"/>
          <p:cNvSpPr>
            <a:spLocks noChangeArrowheads="1"/>
          </p:cNvSpPr>
          <p:nvPr/>
        </p:nvSpPr>
        <p:spPr bwMode="auto">
          <a:xfrm>
            <a:off x="684213" y="1092903"/>
            <a:ext cx="287337" cy="647700"/>
          </a:xfrm>
          <a:prstGeom prst="downArrow">
            <a:avLst>
              <a:gd name="adj1" fmla="val 50000"/>
              <a:gd name="adj2" fmla="val 5009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22" name="Стрелка вниз 9"/>
          <p:cNvSpPr>
            <a:spLocks noChangeArrowheads="1"/>
          </p:cNvSpPr>
          <p:nvPr/>
        </p:nvSpPr>
        <p:spPr bwMode="auto">
          <a:xfrm>
            <a:off x="2195513" y="1484313"/>
            <a:ext cx="242887" cy="504825"/>
          </a:xfrm>
          <a:prstGeom prst="downArrow">
            <a:avLst>
              <a:gd name="adj1" fmla="val 50000"/>
              <a:gd name="adj2" fmla="val 4995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23" name="Стрелка вниз 12"/>
          <p:cNvSpPr>
            <a:spLocks noChangeArrowheads="1"/>
          </p:cNvSpPr>
          <p:nvPr/>
        </p:nvSpPr>
        <p:spPr bwMode="auto">
          <a:xfrm>
            <a:off x="3132138" y="1736725"/>
            <a:ext cx="241300" cy="298450"/>
          </a:xfrm>
          <a:prstGeom prst="downArrow">
            <a:avLst>
              <a:gd name="adj1" fmla="val 50000"/>
              <a:gd name="adj2" fmla="val 5033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24" name="TextBox 13"/>
          <p:cNvSpPr txBox="1">
            <a:spLocks noChangeArrowheads="1"/>
          </p:cNvSpPr>
          <p:nvPr/>
        </p:nvSpPr>
        <p:spPr bwMode="auto">
          <a:xfrm>
            <a:off x="125892" y="4933455"/>
            <a:ext cx="2305050" cy="811213"/>
          </a:xfrm>
          <a:prstGeom prst="rect">
            <a:avLst/>
          </a:prstGeom>
          <a:solidFill>
            <a:srgbClr val="FFFFCC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/>
              <a:t>При необходимости углубленного изучения минерагенической специализации и закономерностей размещения полезных ископаемых)</a:t>
            </a:r>
          </a:p>
        </p:txBody>
      </p:sp>
      <p:sp>
        <p:nvSpPr>
          <p:cNvPr id="13325" name="TextBox 14"/>
          <p:cNvSpPr txBox="1">
            <a:spLocks noChangeArrowheads="1"/>
          </p:cNvSpPr>
          <p:nvPr/>
        </p:nvSpPr>
        <p:spPr bwMode="auto">
          <a:xfrm>
            <a:off x="389616" y="4053135"/>
            <a:ext cx="1103312" cy="738187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/>
              <a:t>Геологическая</a:t>
            </a:r>
            <a:r>
              <a:rPr lang="ru-RU" altLang="ru-RU" sz="1400" b="1" baseline="0" dirty="0"/>
              <a:t> </a:t>
            </a:r>
          </a:p>
          <a:p>
            <a:pPr algn="ctr" eaLnBrk="1" hangingPunct="1"/>
            <a:r>
              <a:rPr lang="ru-RU" altLang="ru-RU" sz="1400" b="1" dirty="0"/>
              <a:t>съемка  </a:t>
            </a:r>
          </a:p>
          <a:p>
            <a:pPr algn="ctr" eaLnBrk="1" hangingPunct="1"/>
            <a:r>
              <a:rPr lang="ru-RU" altLang="ru-RU" sz="1400" b="1" dirty="0"/>
              <a:t>шельфа </a:t>
            </a:r>
          </a:p>
          <a:p>
            <a:pPr algn="ctr" eaLnBrk="1" hangingPunct="1"/>
            <a:r>
              <a:rPr lang="ru-RU" altLang="ru-RU" sz="1400" b="1" dirty="0"/>
              <a:t>(ГСШ-200)</a:t>
            </a:r>
            <a:endParaRPr lang="ru-RU" altLang="ru-RU" sz="1400" dirty="0"/>
          </a:p>
        </p:txBody>
      </p:sp>
      <p:sp>
        <p:nvSpPr>
          <p:cNvPr id="13326" name="TextBox 15"/>
          <p:cNvSpPr txBox="1">
            <a:spLocks noChangeArrowheads="1"/>
          </p:cNvSpPr>
          <p:nvPr/>
        </p:nvSpPr>
        <p:spPr bwMode="auto">
          <a:xfrm>
            <a:off x="125892" y="3413238"/>
            <a:ext cx="2057400" cy="522287"/>
          </a:xfrm>
          <a:prstGeom prst="rect">
            <a:avLst/>
          </a:prstGeom>
          <a:solidFill>
            <a:srgbClr val="FFFFCC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/>
              <a:t>Для листов, охватывающих участки шельфа или крупных внутренних акваторий</a:t>
            </a:r>
            <a:endParaRPr lang="ru-RU" altLang="ru-RU" sz="1400"/>
          </a:p>
        </p:txBody>
      </p:sp>
      <p:cxnSp>
        <p:nvCxnSpPr>
          <p:cNvPr id="13327" name="Прямая со стрелкой 16"/>
          <p:cNvCxnSpPr>
            <a:cxnSpLocks noChangeShapeType="1"/>
          </p:cNvCxnSpPr>
          <p:nvPr/>
        </p:nvCxnSpPr>
        <p:spPr bwMode="auto">
          <a:xfrm>
            <a:off x="3252788" y="2638425"/>
            <a:ext cx="1255712" cy="1295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8" name="Прямая со стрелкой 19"/>
          <p:cNvCxnSpPr>
            <a:cxnSpLocks noChangeShapeType="1"/>
            <a:stCxn id="13317" idx="3"/>
          </p:cNvCxnSpPr>
          <p:nvPr/>
        </p:nvCxnSpPr>
        <p:spPr bwMode="auto">
          <a:xfrm>
            <a:off x="1398588" y="2127759"/>
            <a:ext cx="3028950" cy="18621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9" name="Прямая со стрелкой 22"/>
          <p:cNvCxnSpPr>
            <a:cxnSpLocks noChangeShapeType="1"/>
            <a:stCxn id="13318" idx="3"/>
          </p:cNvCxnSpPr>
          <p:nvPr/>
        </p:nvCxnSpPr>
        <p:spPr bwMode="auto">
          <a:xfrm>
            <a:off x="1398588" y="2898775"/>
            <a:ext cx="3003997" cy="1202779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1" name="Прямая со стрелкой 12294"/>
          <p:cNvCxnSpPr>
            <a:cxnSpLocks noChangeShapeType="1"/>
            <a:stCxn id="13325" idx="3"/>
          </p:cNvCxnSpPr>
          <p:nvPr/>
        </p:nvCxnSpPr>
        <p:spPr bwMode="auto">
          <a:xfrm flipV="1">
            <a:off x="1492928" y="4186473"/>
            <a:ext cx="3021805" cy="235756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32" name="Прямоугольник 12303"/>
          <p:cNvSpPr>
            <a:spLocks noChangeArrowheads="1"/>
          </p:cNvSpPr>
          <p:nvPr/>
        </p:nvSpPr>
        <p:spPr bwMode="auto">
          <a:xfrm>
            <a:off x="4508499" y="3870166"/>
            <a:ext cx="4600005" cy="10156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/>
              <a:t>Конечным итогом всех этих видов работ является создание комплекта Госгеокарты-200/2 соответствующего листа или группы </a:t>
            </a:r>
            <a:r>
              <a:rPr lang="ru-RU" altLang="ru-RU" b="1" dirty="0" smtClean="0"/>
              <a:t>листов</a:t>
            </a:r>
          </a:p>
          <a:p>
            <a:pPr eaLnBrk="1" hangingPunct="1"/>
            <a:r>
              <a:rPr lang="ru-RU" altLang="ru-RU" b="1" dirty="0" smtClean="0"/>
              <a:t>оценка прогнозных</a:t>
            </a:r>
            <a:r>
              <a:rPr lang="ru-RU" altLang="ru-RU" b="1" baseline="0" dirty="0" smtClean="0"/>
              <a:t> </a:t>
            </a:r>
            <a:r>
              <a:rPr lang="ru-RU" altLang="ru-RU" b="1" dirty="0" smtClean="0"/>
              <a:t>ресурсов, как правило, кат. Р</a:t>
            </a:r>
            <a:r>
              <a:rPr lang="ru-RU" altLang="ru-RU" b="1" dirty="0"/>
              <a:t>3</a:t>
            </a:r>
            <a:r>
              <a:rPr lang="ru-RU" altLang="ru-RU" b="1" dirty="0" smtClean="0"/>
              <a:t>.</a:t>
            </a:r>
            <a:endParaRPr lang="ru-RU" altLang="ru-RU" b="1" dirty="0"/>
          </a:p>
        </p:txBody>
      </p:sp>
      <p:cxnSp>
        <p:nvCxnSpPr>
          <p:cNvPr id="26" name="Прямая со стрелкой 12288"/>
          <p:cNvCxnSpPr>
            <a:cxnSpLocks noChangeShapeType="1"/>
          </p:cNvCxnSpPr>
          <p:nvPr/>
        </p:nvCxnSpPr>
        <p:spPr bwMode="auto">
          <a:xfrm flipV="1">
            <a:off x="1788888" y="4836193"/>
            <a:ext cx="2709863" cy="11191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Прямая со стрелкой 12288"/>
          <p:cNvCxnSpPr>
            <a:cxnSpLocks noChangeShapeType="1"/>
          </p:cNvCxnSpPr>
          <p:nvPr/>
        </p:nvCxnSpPr>
        <p:spPr bwMode="auto">
          <a:xfrm>
            <a:off x="1777191" y="6006566"/>
            <a:ext cx="3138488" cy="3095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Прямоугольник 12303"/>
          <p:cNvSpPr>
            <a:spLocks noChangeArrowheads="1"/>
          </p:cNvSpPr>
          <p:nvPr/>
        </p:nvSpPr>
        <p:spPr bwMode="auto">
          <a:xfrm>
            <a:off x="4931470" y="6187540"/>
            <a:ext cx="4000500" cy="25717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/>
              <a:t>КОМПЛЕКТ ПРОГНОЗНО-МИНЕРАГЕНИЧЕСКИХ КАРТ</a:t>
            </a:r>
            <a:endParaRPr lang="ru-RU" altLang="ru-RU" sz="1600"/>
          </a:p>
        </p:txBody>
      </p:sp>
      <p:sp>
        <p:nvSpPr>
          <p:cNvPr id="29" name="Прямоугольник 12303"/>
          <p:cNvSpPr>
            <a:spLocks noChangeArrowheads="1"/>
          </p:cNvSpPr>
          <p:nvPr/>
        </p:nvSpPr>
        <p:spPr bwMode="auto">
          <a:xfrm>
            <a:off x="115956" y="6437313"/>
            <a:ext cx="3643313" cy="379591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000099"/>
                </a:solidFill>
              </a:rPr>
              <a:t>ДОПУСКАЕТСЯ  ПРОВЕДЕНИЕ  НА ЛИСТАХ ГДЕ ПРОВЕДЕНО ГДП-200</a:t>
            </a:r>
            <a:endParaRPr lang="ru-RU" altLang="ru-RU" sz="1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3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75605"/>
            <a:ext cx="8229600" cy="461665"/>
          </a:xfrm>
          <a:solidFill>
            <a:srgbClr val="DEE2BC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2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Геологическая изученность территории Российской Федерации геолого-съемочными работами </a:t>
            </a:r>
            <a:br>
              <a:rPr lang="ru-RU" altLang="ru-RU" sz="12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altLang="ru-RU" sz="12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масштаба 1:50 000 по состоянию на конец 1991 г.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" y="1059416"/>
            <a:ext cx="904992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51033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685A3C-BE27-467F-920D-38183E59E826}" type="slidenum">
              <a:rPr lang="ru-RU" altLang="ru-RU" b="1" smtClean="0">
                <a:solidFill>
                  <a:schemeClr val="bg1"/>
                </a:solidFill>
              </a:rPr>
              <a:pPr/>
              <a:t>21</a:t>
            </a:fld>
            <a:endParaRPr lang="ru-RU" altLang="ru-RU" b="1" smtClean="0">
              <a:solidFill>
                <a:schemeClr val="bg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41313" y="7938"/>
            <a:ext cx="8569325" cy="31432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 dirty="0" smtClean="0"/>
              <a:t>ПУТИ ПОВЫШЕНИЯ ПРОГНОЗНО-ПОИСКОВОЙ ЭФФЕКТИВНОСТИ РЕГИОНАЛЬНЫХ РАБОТ</a:t>
            </a:r>
            <a:endParaRPr lang="ru-RU" altLang="ru-RU" sz="1800" b="1" baseline="0" dirty="0"/>
          </a:p>
        </p:txBody>
      </p:sp>
    </p:spTree>
    <p:extLst>
      <p:ext uri="{BB962C8B-B14F-4D97-AF65-F5344CB8AC3E}">
        <p14:creationId xmlns:p14="http://schemas.microsoft.com/office/powerpoint/2010/main" val="3314920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261921" cy="528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t="2777" r="42446" b="13333"/>
          <a:stretch/>
        </p:blipFill>
        <p:spPr>
          <a:xfrm>
            <a:off x="3585449" y="577733"/>
            <a:ext cx="5457824" cy="6048672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521" y="577733"/>
            <a:ext cx="3261920" cy="553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000" b="1" baseline="0" dirty="0"/>
              <a:t>ПРЕДВАРИТЕЛЬНАЯ ГЕОЛОГИЧЕСКАЯ КАРТА ЛИСТА </a:t>
            </a:r>
            <a:r>
              <a:rPr lang="en-US" sz="1000" b="1" baseline="0" dirty="0" smtClean="0"/>
              <a:t>Q-41-XI</a:t>
            </a:r>
          </a:p>
          <a:p>
            <a:pPr algn="ctr" eaLnBrk="1" hangingPunct="1">
              <a:defRPr/>
            </a:pPr>
            <a:endParaRPr lang="ru-RU" sz="1000" b="1" baseline="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88024" y="577733"/>
            <a:ext cx="2712244" cy="4001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000" b="1" baseline="0" dirty="0"/>
              <a:t>ПРЕДВАРИТЕЛЬНАЯ ГЕОЛОГИЧЕСКАЯ КАРТА ЛИСТА </a:t>
            </a:r>
            <a:r>
              <a:rPr lang="en-US" sz="1000" b="1" baseline="0" dirty="0" smtClean="0"/>
              <a:t>N-54-XXI</a:t>
            </a:r>
            <a:endParaRPr lang="ru-RU" sz="1000" b="1" baseline="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0" y="208965"/>
            <a:ext cx="8229600" cy="276999"/>
          </a:xfrm>
          <a:solidFill>
            <a:srgbClr val="DEE2BC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«Лоскутное одеяло» карт м-ба 1:50 000 на листах работ по ГДП-200</a:t>
            </a:r>
            <a:endParaRPr lang="ru-RU" altLang="ru-RU" sz="12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67544" y="6441175"/>
            <a:ext cx="8229600" cy="276999"/>
          </a:xfrm>
          <a:prstGeom prst="rect">
            <a:avLst/>
          </a:prstGeom>
          <a:solidFill>
            <a:srgbClr val="DEE2BC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Понятно, что проведение каких-либо осмысленных общих поисков на такой основе невозможно </a:t>
            </a:r>
            <a:endParaRPr lang="ru-RU" altLang="ru-RU" sz="12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126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0" y="208965"/>
            <a:ext cx="8229600" cy="276999"/>
          </a:xfrm>
          <a:solidFill>
            <a:srgbClr val="DEE2BC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Месторождения Приполярного Урала, открытые в результате или на основе работ по ГДП-50</a:t>
            </a:r>
            <a:endParaRPr lang="ru-RU" altLang="ru-RU" sz="12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30" y="836712"/>
            <a:ext cx="4474040" cy="5958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8456" y="531197"/>
            <a:ext cx="1076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Парнокское</a:t>
            </a:r>
            <a:endParaRPr lang="ru-RU" sz="12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436096" y="83671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596336" y="1124744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5240707" y="726839"/>
            <a:ext cx="208000" cy="247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7824" y="3501008"/>
            <a:ext cx="743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Чудное</a:t>
            </a:r>
            <a:endParaRPr lang="ru-R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355976" y="3362508"/>
            <a:ext cx="1442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Каталамбинское</a:t>
            </a:r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71736" y="5733256"/>
            <a:ext cx="932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Сосновое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379313" y="4293096"/>
            <a:ext cx="1420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Сюразьрузьвож</a:t>
            </a:r>
            <a:endParaRPr lang="ru-RU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47080" y="4128755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Синильга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845142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" y="731675"/>
            <a:ext cx="9144000" cy="5419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136027"/>
            <a:ext cx="4366901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В </a:t>
            </a:r>
            <a:r>
              <a:rPr lang="ru-RU" sz="1100" dirty="0"/>
              <a:t>пределах </a:t>
            </a:r>
            <a:r>
              <a:rPr lang="ru-RU" sz="1100" dirty="0" err="1"/>
              <a:t>Дзелятышорского</a:t>
            </a:r>
            <a:r>
              <a:rPr lang="ru-RU" sz="1100" dirty="0"/>
              <a:t> массива </a:t>
            </a:r>
            <a:r>
              <a:rPr lang="ru-RU" sz="1100" dirty="0" smtClean="0"/>
              <a:t>прогнозные ресурсы палладиевых руд кат. Р2 оцениваются в </a:t>
            </a:r>
            <a:r>
              <a:rPr lang="ru-RU" sz="1100" dirty="0"/>
              <a:t>количестве порядка 20 – 70 т (в среднем 36 т) </a:t>
            </a:r>
            <a:r>
              <a:rPr lang="ru-RU" sz="1100" dirty="0" smtClean="0"/>
              <a:t>со </a:t>
            </a:r>
            <a:r>
              <a:rPr lang="ru-RU" sz="1100" dirty="0"/>
              <a:t>средним содержанием 4,0 – 4,3 г/т </a:t>
            </a:r>
            <a:r>
              <a:rPr lang="ru-RU" sz="1100" dirty="0" smtClean="0"/>
              <a:t> (</a:t>
            </a:r>
            <a:r>
              <a:rPr lang="ru-RU" sz="1100" dirty="0"/>
              <a:t>в среднем 4,1 г/т). </a:t>
            </a:r>
            <a:r>
              <a:rPr lang="ru-RU" sz="1100" dirty="0" smtClean="0"/>
              <a:t>Таким </a:t>
            </a:r>
            <a:r>
              <a:rPr lang="ru-RU" sz="1100" dirty="0"/>
              <a:t>образом, </a:t>
            </a:r>
            <a:r>
              <a:rPr lang="ru-RU" sz="1100" b="1" dirty="0"/>
              <a:t>в пределах </a:t>
            </a:r>
            <a:r>
              <a:rPr lang="ru-RU" sz="1100" b="1" dirty="0" err="1"/>
              <a:t>Дзелятышорского</a:t>
            </a:r>
            <a:r>
              <a:rPr lang="ru-RU" sz="1100" b="1" dirty="0"/>
              <a:t> </a:t>
            </a:r>
            <a:r>
              <a:rPr lang="ru-RU" sz="1100" b="1" dirty="0" err="1"/>
              <a:t>верлит-клинопироксенитового</a:t>
            </a:r>
            <a:r>
              <a:rPr lang="ru-RU" sz="1100" b="1" dirty="0"/>
              <a:t> </a:t>
            </a:r>
            <a:r>
              <a:rPr lang="ru-RU" sz="1100" b="1" dirty="0" smtClean="0"/>
              <a:t>массива прогнозируется выявление </a:t>
            </a:r>
            <a:r>
              <a:rPr lang="ru-RU" sz="1100" b="1" dirty="0"/>
              <a:t>среднего </a:t>
            </a:r>
            <a:r>
              <a:rPr lang="ru-RU" sz="1100" b="1" dirty="0" smtClean="0"/>
              <a:t>месторождения палладиевых </a:t>
            </a:r>
            <a:r>
              <a:rPr lang="ru-RU" sz="1100" b="1" dirty="0"/>
              <a:t>золото-платиносодержащих руд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61" y="4021629"/>
            <a:ext cx="7122463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dirty="0" smtClean="0"/>
              <a:t>В итоге по результатам поисково-оценочных работ </a:t>
            </a:r>
          </a:p>
          <a:p>
            <a:r>
              <a:rPr lang="ru-RU" sz="1100" dirty="0" smtClean="0"/>
              <a:t>Ресурсы категории </a:t>
            </a:r>
            <a:r>
              <a:rPr lang="ru-RU" sz="1100" dirty="0"/>
              <a:t>Р</a:t>
            </a:r>
            <a:r>
              <a:rPr lang="ru-RU" sz="1100" baseline="-25000" dirty="0"/>
              <a:t>1</a:t>
            </a:r>
            <a:r>
              <a:rPr lang="ru-RU" sz="1100" dirty="0"/>
              <a:t> локализованы в 13 рудных телах. Прогнозные ресурсы до глубины 250 </a:t>
            </a:r>
            <a:r>
              <a:rPr lang="ru-RU" sz="1100" dirty="0" smtClean="0"/>
              <a:t>м: </a:t>
            </a:r>
          </a:p>
          <a:p>
            <a:r>
              <a:rPr lang="ru-RU" sz="1100" dirty="0" smtClean="0"/>
              <a:t>золото </a:t>
            </a:r>
            <a:r>
              <a:rPr lang="ru-RU" sz="1100" dirty="0"/>
              <a:t>– 1,56 т (</a:t>
            </a:r>
            <a:r>
              <a:rPr lang="ru-RU" sz="1100" dirty="0" err="1"/>
              <a:t>Сср</a:t>
            </a:r>
            <a:r>
              <a:rPr lang="ru-RU" sz="1100" dirty="0"/>
              <a:t>. 0,08 г/т), платина – 2,15 т (0,11 г/т), палладий – 9,29 т (0,48 г/т). </a:t>
            </a:r>
            <a:endParaRPr lang="ru-RU" sz="1100" dirty="0" smtClean="0"/>
          </a:p>
          <a:p>
            <a:r>
              <a:rPr lang="ru-RU" sz="1100" dirty="0" smtClean="0"/>
              <a:t>Основным </a:t>
            </a:r>
            <a:r>
              <a:rPr lang="ru-RU" sz="1100" dirty="0"/>
              <a:t>полезным компонентом </a:t>
            </a:r>
            <a:r>
              <a:rPr lang="ru-RU" sz="1100" dirty="0" smtClean="0"/>
              <a:t>является </a:t>
            </a:r>
            <a:r>
              <a:rPr lang="ru-RU" sz="1100" dirty="0"/>
              <a:t>палладий. </a:t>
            </a:r>
            <a:endParaRPr lang="ru-RU" sz="1100" dirty="0" smtClean="0"/>
          </a:p>
          <a:p>
            <a:r>
              <a:rPr lang="ru-RU" sz="1100" dirty="0" smtClean="0"/>
              <a:t>Соотношение </a:t>
            </a:r>
            <a:r>
              <a:rPr lang="ru-RU" sz="1100" dirty="0"/>
              <a:t>ресурсов золото : </a:t>
            </a:r>
            <a:r>
              <a:rPr lang="ru-RU" sz="1100" dirty="0" smtClean="0"/>
              <a:t>платина </a:t>
            </a:r>
            <a:r>
              <a:rPr lang="ru-RU" sz="1100" dirty="0"/>
              <a:t>: палладий </a:t>
            </a:r>
            <a:r>
              <a:rPr lang="ru-RU" sz="1100" dirty="0" smtClean="0"/>
              <a:t>составляет </a:t>
            </a:r>
            <a:r>
              <a:rPr lang="ru-RU" sz="1100" dirty="0"/>
              <a:t>12,0 : 16,5 : 71,5. </a:t>
            </a:r>
            <a:endParaRPr lang="ru-RU" sz="1100" dirty="0" smtClean="0"/>
          </a:p>
          <a:p>
            <a:r>
              <a:rPr lang="ru-RU" sz="1100" dirty="0" smtClean="0"/>
              <a:t>Суммарные  </a:t>
            </a:r>
            <a:r>
              <a:rPr lang="ru-RU" sz="1100" dirty="0"/>
              <a:t>прогнозные ресурсы категории Р</a:t>
            </a:r>
            <a:r>
              <a:rPr lang="ru-RU" sz="1100" baseline="-25000" dirty="0"/>
              <a:t>1</a:t>
            </a:r>
            <a:r>
              <a:rPr lang="ru-RU" sz="1100" dirty="0"/>
              <a:t> условного палладия оцениваются в 22,37 т (</a:t>
            </a:r>
            <a:r>
              <a:rPr lang="ru-RU" sz="1100" dirty="0" err="1"/>
              <a:t>Сср</a:t>
            </a:r>
            <a:r>
              <a:rPr lang="ru-RU" sz="1100" dirty="0"/>
              <a:t>. 1,15 г/т).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2506" y="-43028"/>
            <a:ext cx="7310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Результат ГДП-200: </a:t>
            </a:r>
            <a:r>
              <a:rPr lang="ru-RU" sz="1400" b="1" dirty="0" smtClean="0"/>
              <a:t>выделен и обоснован новый формационный тип </a:t>
            </a:r>
            <a:r>
              <a:rPr lang="ru-RU" sz="1400" b="1" dirty="0" err="1" smtClean="0"/>
              <a:t>оруденения</a:t>
            </a:r>
            <a:r>
              <a:rPr lang="ru-RU" sz="1400" b="1" dirty="0" smtClean="0"/>
              <a:t> - платиносодержащая (с золотом) титаномагнетитовая формация </a:t>
            </a:r>
            <a:r>
              <a:rPr lang="ru-RU" sz="1400" b="1" dirty="0" err="1" smtClean="0"/>
              <a:t>офиолитовой</a:t>
            </a:r>
            <a:r>
              <a:rPr lang="ru-RU" sz="1400" b="1" dirty="0" smtClean="0"/>
              <a:t> ассоциации </a:t>
            </a:r>
            <a:r>
              <a:rPr lang="ru-RU" sz="1400" b="1" dirty="0" err="1" smtClean="0"/>
              <a:t>уралид</a:t>
            </a:r>
            <a:r>
              <a:rPr lang="ru-RU" sz="1400" b="1" dirty="0" smtClean="0"/>
              <a:t> </a:t>
            </a:r>
            <a:endParaRPr lang="ru-RU" sz="1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036">
            <a:off x="398447" y="196739"/>
            <a:ext cx="1068854" cy="3014840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1178778" y="994109"/>
            <a:ext cx="1880616" cy="15838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85440" y="807012"/>
            <a:ext cx="1610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Проявление Озерное</a:t>
            </a:r>
            <a:endParaRPr lang="ru-RU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23951" y="1298525"/>
            <a:ext cx="1195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Пятиреченское</a:t>
            </a:r>
            <a:endParaRPr lang="ru-RU" sz="1200" b="1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525736" y="853178"/>
            <a:ext cx="3214790" cy="64633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этого на территории проведены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ГС-200, ГС-50, ГДП-50, разномасштабные поиски на хромиты</a:t>
            </a:r>
            <a:endParaRPr lang="ru-RU" alt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83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2073156"/>
            <a:ext cx="2752084" cy="4397646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843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0873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7917F0-6B31-473F-A3F1-9F73F6D430AC}" type="slidenum">
              <a:rPr lang="ru-RU" altLang="ru-RU" sz="1400" baseline="0"/>
              <a:pPr eaLnBrk="1" hangingPunct="1"/>
              <a:t>25</a:t>
            </a:fld>
            <a:endParaRPr lang="ru-RU" altLang="ru-RU" sz="1400" baseline="0"/>
          </a:p>
        </p:txBody>
      </p:sp>
      <p:pic>
        <p:nvPicPr>
          <p:cNvPr id="18436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1" y="2197178"/>
            <a:ext cx="2426835" cy="41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57" y="2021673"/>
            <a:ext cx="3006998" cy="452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77825" y="0"/>
            <a:ext cx="8569325" cy="31432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/>
              <a:t>МЕТОДИКА ПОЛЕВЫХ РАБОТ ПРИ ПРОИЗВОДСТВЕ ГСР-200</a:t>
            </a:r>
            <a:endParaRPr lang="ru-RU" altLang="ru-RU" sz="1800" b="1" baseline="0"/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6149883" y="1549418"/>
            <a:ext cx="2802421" cy="400110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baseline="0" dirty="0"/>
              <a:t>Карта фактического материала по итогам ГДП-200 (2009 г)</a:t>
            </a:r>
          </a:p>
        </p:txBody>
      </p:sp>
      <p:sp>
        <p:nvSpPr>
          <p:cNvPr id="18440" name="Text Box 6"/>
          <p:cNvSpPr txBox="1">
            <a:spLocks noChangeArrowheads="1"/>
          </p:cNvSpPr>
          <p:nvPr/>
        </p:nvSpPr>
        <p:spPr bwMode="auto">
          <a:xfrm>
            <a:off x="107504" y="1549418"/>
            <a:ext cx="2312813" cy="400110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baseline="0" dirty="0"/>
              <a:t>Карта фактического материала по итогам ГС-200 (1959 г)</a:t>
            </a:r>
          </a:p>
        </p:txBody>
      </p:sp>
      <p:sp>
        <p:nvSpPr>
          <p:cNvPr id="18441" name="Прямоугольник 8"/>
          <p:cNvSpPr>
            <a:spLocks noChangeArrowheads="1"/>
          </p:cNvSpPr>
          <p:nvPr/>
        </p:nvSpPr>
        <p:spPr bwMode="auto">
          <a:xfrm>
            <a:off x="107504" y="352425"/>
            <a:ext cx="8712200" cy="11684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b="1" dirty="0"/>
              <a:t>Полевые работы при разных видах современных ГСР -200 (ГДП-200, ГМК-200, ГГК-200)</a:t>
            </a:r>
            <a:r>
              <a:rPr lang="ru-RU" altLang="ru-RU" sz="1400" b="1" baseline="0" dirty="0"/>
              <a:t> </a:t>
            </a:r>
            <a:r>
              <a:rPr lang="ru-RU" altLang="ru-RU" sz="1400" b="1" dirty="0"/>
              <a:t>в зависимости от типа геологического строения района могут отличаться методологией, методикой проведения и итоговыми материалами. Однако все они исключают равномерное </a:t>
            </a:r>
            <a:r>
              <a:rPr lang="ru-RU" altLang="ru-RU" sz="1400" b="1" dirty="0" err="1"/>
              <a:t>исхаживание</a:t>
            </a:r>
            <a:r>
              <a:rPr lang="ru-RU" altLang="ru-RU" sz="1400" b="1" dirty="0"/>
              <a:t> территории, как это было при ГС-200, ГС-50 прежних поколений. </a:t>
            </a:r>
          </a:p>
          <a:p>
            <a:pPr eaLnBrk="1" hangingPunct="1"/>
            <a:r>
              <a:rPr lang="ru-RU" altLang="ru-RU" sz="1400" b="1" dirty="0"/>
              <a:t>Основной их проведения является методика групповой геологической съемки, подразумевающая изучение опорных участков с необходимой детальностью (вплоть до м-ба 1:50 000 и крупнее с целью решения принципиальных вопросов взаимоотношений картографируемых подразделений, установления возраста современными методами, решения вопросов их </a:t>
            </a:r>
            <a:r>
              <a:rPr lang="ru-RU" altLang="ru-RU" sz="1400" b="1" dirty="0" err="1"/>
              <a:t>минерагенической</a:t>
            </a:r>
            <a:r>
              <a:rPr lang="ru-RU" altLang="ru-RU" sz="1400" b="1" dirty="0"/>
              <a:t> специализации и затем прослеживание установленных закономерностей с помощью дистанционных и геофизических методов на всей территории листа.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149883" y="1949528"/>
            <a:ext cx="1368425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000" b="1" baseline="0" dirty="0" smtClean="0"/>
              <a:t>Опорные участки</a:t>
            </a:r>
          </a:p>
        </p:txBody>
      </p:sp>
      <p:cxnSp>
        <p:nvCxnSpPr>
          <p:cNvPr id="18443" name="Прямая со стрелкой 11"/>
          <p:cNvCxnSpPr>
            <a:cxnSpLocks noChangeShapeType="1"/>
          </p:cNvCxnSpPr>
          <p:nvPr/>
        </p:nvCxnSpPr>
        <p:spPr bwMode="auto">
          <a:xfrm>
            <a:off x="6702459" y="2197178"/>
            <a:ext cx="363538" cy="1635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4" name="Прямая со стрелкой 14"/>
          <p:cNvCxnSpPr>
            <a:cxnSpLocks noChangeShapeType="1"/>
          </p:cNvCxnSpPr>
          <p:nvPr/>
        </p:nvCxnSpPr>
        <p:spPr bwMode="auto">
          <a:xfrm>
            <a:off x="6702459" y="2234033"/>
            <a:ext cx="144462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445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60" y="5181915"/>
            <a:ext cx="1836224" cy="169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106731" y="5151045"/>
            <a:ext cx="2065669" cy="369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900" b="1" baseline="0" dirty="0" smtClean="0"/>
              <a:t>Пример полевой карты опорного  участка </a:t>
            </a:r>
            <a:r>
              <a:rPr lang="ru-RU" sz="900" b="1" baseline="0" dirty="0" err="1" smtClean="0"/>
              <a:t>м-ба</a:t>
            </a:r>
            <a:r>
              <a:rPr lang="ru-RU" sz="900" b="1" baseline="0" dirty="0" smtClean="0"/>
              <a:t> 1</a:t>
            </a:r>
            <a:r>
              <a:rPr lang="en-US" sz="900" b="1" baseline="0" dirty="0" smtClean="0"/>
              <a:t>:100 000</a:t>
            </a:r>
            <a:endParaRPr lang="ru-RU" sz="900" b="1" baseline="0" dirty="0" smtClean="0"/>
          </a:p>
        </p:txBody>
      </p:sp>
      <p:cxnSp>
        <p:nvCxnSpPr>
          <p:cNvPr id="18447" name="Прямая со стрелкой 14"/>
          <p:cNvCxnSpPr>
            <a:cxnSpLocks noChangeShapeType="1"/>
          </p:cNvCxnSpPr>
          <p:nvPr/>
        </p:nvCxnSpPr>
        <p:spPr bwMode="auto">
          <a:xfrm flipV="1">
            <a:off x="6850838" y="4858214"/>
            <a:ext cx="179020" cy="32370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089895" y="1577646"/>
            <a:ext cx="2312813" cy="400110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baseline="0" dirty="0"/>
              <a:t>Карта фактического материала по итогам </a:t>
            </a:r>
            <a:r>
              <a:rPr lang="ru-RU" altLang="ru-RU" sz="1000" b="1" baseline="0" dirty="0" smtClean="0"/>
              <a:t>ГДП-50 </a:t>
            </a:r>
            <a:r>
              <a:rPr lang="ru-RU" altLang="ru-RU" sz="1000" b="1" baseline="0" dirty="0"/>
              <a:t>(</a:t>
            </a:r>
            <a:r>
              <a:rPr lang="ru-RU" altLang="ru-RU" sz="1000" b="1" baseline="0" dirty="0" smtClean="0"/>
              <a:t>1983 </a:t>
            </a:r>
            <a:r>
              <a:rPr lang="ru-RU" altLang="ru-RU" sz="1000" b="1" baseline="0" dirty="0"/>
              <a:t>г)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59" y="2007771"/>
            <a:ext cx="2808623" cy="439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0873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4067F3-BE73-4DC3-9266-7E330352720C}" type="slidenum">
              <a:rPr lang="ru-RU" altLang="ru-RU" sz="1400" baseline="0">
                <a:solidFill>
                  <a:srgbClr val="000000"/>
                </a:solidFill>
              </a:rPr>
              <a:pPr/>
              <a:t>26</a:t>
            </a:fld>
            <a:endParaRPr lang="ru-RU" altLang="ru-RU" sz="1400" baseline="0">
              <a:solidFill>
                <a:srgbClr val="000000"/>
              </a:solidFill>
            </a:endParaRPr>
          </a:p>
        </p:txBody>
      </p:sp>
      <p:pic>
        <p:nvPicPr>
          <p:cNvPr id="614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924050"/>
            <a:ext cx="3313113" cy="49339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</p:pic>
      <p:sp>
        <p:nvSpPr>
          <p:cNvPr id="28676" name="Прямоугольник 8"/>
          <p:cNvSpPr>
            <a:spLocks noChangeArrowheads="1"/>
          </p:cNvSpPr>
          <p:nvPr/>
        </p:nvSpPr>
        <p:spPr bwMode="auto">
          <a:xfrm>
            <a:off x="107950" y="312738"/>
            <a:ext cx="8712200" cy="148748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000000"/>
                </a:solidFill>
              </a:rPr>
              <a:t>Полевые работы при разных видах современных ГСР -200 (ГДП-200, ГМК-200, ГГК-200) в зависимости от типа геологического строения района могут отличаться методологией, методикой проведения и итоговыми материалами. </a:t>
            </a:r>
            <a:r>
              <a:rPr lang="ru-RU" altLang="ru-RU" sz="1600" b="1">
                <a:solidFill>
                  <a:srgbClr val="FF0000"/>
                </a:solidFill>
              </a:rPr>
              <a:t>Однако все они исключают равномерное исхаживание территории</a:t>
            </a:r>
            <a:r>
              <a:rPr lang="ru-RU" altLang="ru-RU" sz="1600" b="1">
                <a:solidFill>
                  <a:srgbClr val="000000"/>
                </a:solidFill>
              </a:rPr>
              <a:t>, как это было при ГС-200, ГС-50 прежних поколений. </a:t>
            </a:r>
          </a:p>
          <a:p>
            <a:pPr eaLnBrk="1" hangingPunct="1"/>
            <a:r>
              <a:rPr lang="ru-RU" altLang="ru-RU" sz="1600" b="1">
                <a:solidFill>
                  <a:srgbClr val="000000"/>
                </a:solidFill>
              </a:rPr>
              <a:t>Основной их проведения является методика групповой геологической съемки, подразумевающая изучение опорных участков с необходимой детальностью (</a:t>
            </a:r>
            <a:r>
              <a:rPr lang="ru-RU" altLang="ru-RU" sz="1600" b="1">
                <a:solidFill>
                  <a:srgbClr val="FF0000"/>
                </a:solidFill>
              </a:rPr>
              <a:t>вплоть до м-ба 1:50 000 и крупнее с целью решения принципиальных вопросов взаимоотношений картографируемых подразделений, установления возраста современными методами, решения вопросов их минерагенической специализации </a:t>
            </a:r>
            <a:r>
              <a:rPr lang="ru-RU" altLang="ru-RU" sz="1600" b="1">
                <a:solidFill>
                  <a:srgbClr val="000000"/>
                </a:solidFill>
              </a:rPr>
              <a:t>и затем прослеживание установленных закономерностей с помощью дистанционных и геофизических методов на всей территории листа.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1750" y="2081213"/>
            <a:ext cx="1368425" cy="247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000" b="1" baseline="0" dirty="0" smtClean="0">
                <a:solidFill>
                  <a:srgbClr val="000000"/>
                </a:solidFill>
              </a:rPr>
              <a:t>Опорные участки</a:t>
            </a:r>
          </a:p>
        </p:txBody>
      </p:sp>
      <p:cxnSp>
        <p:nvCxnSpPr>
          <p:cNvPr id="28678" name="Прямая со стрелкой 11"/>
          <p:cNvCxnSpPr>
            <a:cxnSpLocks noChangeShapeType="1"/>
            <a:endCxn id="17" idx="0"/>
          </p:cNvCxnSpPr>
          <p:nvPr/>
        </p:nvCxnSpPr>
        <p:spPr bwMode="auto">
          <a:xfrm>
            <a:off x="1400175" y="2328863"/>
            <a:ext cx="212725" cy="1158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9" name="Прямая со стрелкой 14"/>
          <p:cNvCxnSpPr>
            <a:cxnSpLocks noChangeShapeType="1"/>
          </p:cNvCxnSpPr>
          <p:nvPr/>
        </p:nvCxnSpPr>
        <p:spPr bwMode="auto">
          <a:xfrm flipH="1">
            <a:off x="787400" y="2328863"/>
            <a:ext cx="112713" cy="965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Полилиния 5"/>
          <p:cNvSpPr/>
          <p:nvPr/>
        </p:nvSpPr>
        <p:spPr>
          <a:xfrm>
            <a:off x="484188" y="2205038"/>
            <a:ext cx="1754187" cy="1990725"/>
          </a:xfrm>
          <a:custGeom>
            <a:avLst/>
            <a:gdLst>
              <a:gd name="connsiteX0" fmla="*/ 1753497 w 1753497"/>
              <a:gd name="connsiteY0" fmla="*/ 0 h 1990164"/>
              <a:gd name="connsiteX1" fmla="*/ 1731981 w 1753497"/>
              <a:gd name="connsiteY1" fmla="*/ 247426 h 1990164"/>
              <a:gd name="connsiteX2" fmla="*/ 1721224 w 1753497"/>
              <a:gd name="connsiteY2" fmla="*/ 580913 h 1990164"/>
              <a:gd name="connsiteX3" fmla="*/ 1581374 w 1753497"/>
              <a:gd name="connsiteY3" fmla="*/ 946673 h 1990164"/>
              <a:gd name="connsiteX4" fmla="*/ 1409252 w 1753497"/>
              <a:gd name="connsiteY4" fmla="*/ 1204856 h 1990164"/>
              <a:gd name="connsiteX5" fmla="*/ 1269402 w 1753497"/>
              <a:gd name="connsiteY5" fmla="*/ 1398494 h 1990164"/>
              <a:gd name="connsiteX6" fmla="*/ 1129553 w 1753497"/>
              <a:gd name="connsiteY6" fmla="*/ 1570616 h 1990164"/>
              <a:gd name="connsiteX7" fmla="*/ 1011219 w 1753497"/>
              <a:gd name="connsiteY7" fmla="*/ 1678193 h 1990164"/>
              <a:gd name="connsiteX8" fmla="*/ 925158 w 1753497"/>
              <a:gd name="connsiteY8" fmla="*/ 1764254 h 1990164"/>
              <a:gd name="connsiteX9" fmla="*/ 817581 w 1753497"/>
              <a:gd name="connsiteY9" fmla="*/ 1871830 h 1990164"/>
              <a:gd name="connsiteX10" fmla="*/ 710005 w 1753497"/>
              <a:gd name="connsiteY10" fmla="*/ 1925618 h 1990164"/>
              <a:gd name="connsiteX11" fmla="*/ 580913 w 1753497"/>
              <a:gd name="connsiteY11" fmla="*/ 1968649 h 1990164"/>
              <a:gd name="connsiteX12" fmla="*/ 473337 w 1753497"/>
              <a:gd name="connsiteY12" fmla="*/ 1990164 h 1990164"/>
              <a:gd name="connsiteX13" fmla="*/ 344245 w 1753497"/>
              <a:gd name="connsiteY13" fmla="*/ 1990164 h 1990164"/>
              <a:gd name="connsiteX14" fmla="*/ 172122 w 1753497"/>
              <a:gd name="connsiteY14" fmla="*/ 1979407 h 1990164"/>
              <a:gd name="connsiteX15" fmla="*/ 64546 w 1753497"/>
              <a:gd name="connsiteY15" fmla="*/ 1904103 h 1990164"/>
              <a:gd name="connsiteX16" fmla="*/ 64546 w 1753497"/>
              <a:gd name="connsiteY16" fmla="*/ 1904103 h 1990164"/>
              <a:gd name="connsiteX17" fmla="*/ 0 w 1753497"/>
              <a:gd name="connsiteY17" fmla="*/ 1592131 h 1990164"/>
              <a:gd name="connsiteX18" fmla="*/ 53788 w 1753497"/>
              <a:gd name="connsiteY18" fmla="*/ 1043491 h 1990164"/>
              <a:gd name="connsiteX19" fmla="*/ 118334 w 1753497"/>
              <a:gd name="connsiteY19" fmla="*/ 688489 h 1990164"/>
              <a:gd name="connsiteX20" fmla="*/ 172122 w 1753497"/>
              <a:gd name="connsiteY20" fmla="*/ 398033 h 1990164"/>
              <a:gd name="connsiteX21" fmla="*/ 258184 w 1753497"/>
              <a:gd name="connsiteY21" fmla="*/ 118334 h 1990164"/>
              <a:gd name="connsiteX22" fmla="*/ 258184 w 1753497"/>
              <a:gd name="connsiteY22" fmla="*/ 118334 h 1990164"/>
              <a:gd name="connsiteX23" fmla="*/ 258184 w 1753497"/>
              <a:gd name="connsiteY23" fmla="*/ 118334 h 1990164"/>
              <a:gd name="connsiteX24" fmla="*/ 258184 w 1753497"/>
              <a:gd name="connsiteY24" fmla="*/ 118334 h 199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53497" h="1990164">
                <a:moveTo>
                  <a:pt x="1753497" y="0"/>
                </a:moveTo>
                <a:lnTo>
                  <a:pt x="1731981" y="247426"/>
                </a:lnTo>
                <a:lnTo>
                  <a:pt x="1721224" y="580913"/>
                </a:lnTo>
                <a:lnTo>
                  <a:pt x="1581374" y="946673"/>
                </a:lnTo>
                <a:lnTo>
                  <a:pt x="1409252" y="1204856"/>
                </a:lnTo>
                <a:lnTo>
                  <a:pt x="1269402" y="1398494"/>
                </a:lnTo>
                <a:lnTo>
                  <a:pt x="1129553" y="1570616"/>
                </a:lnTo>
                <a:lnTo>
                  <a:pt x="1011219" y="1678193"/>
                </a:lnTo>
                <a:lnTo>
                  <a:pt x="925158" y="1764254"/>
                </a:lnTo>
                <a:lnTo>
                  <a:pt x="817581" y="1871830"/>
                </a:lnTo>
                <a:lnTo>
                  <a:pt x="710005" y="1925618"/>
                </a:lnTo>
                <a:lnTo>
                  <a:pt x="580913" y="1968649"/>
                </a:lnTo>
                <a:lnTo>
                  <a:pt x="473337" y="1990164"/>
                </a:lnTo>
                <a:lnTo>
                  <a:pt x="344245" y="1990164"/>
                </a:lnTo>
                <a:lnTo>
                  <a:pt x="172122" y="1979407"/>
                </a:lnTo>
                <a:lnTo>
                  <a:pt x="64546" y="1904103"/>
                </a:lnTo>
                <a:lnTo>
                  <a:pt x="64546" y="1904103"/>
                </a:lnTo>
                <a:lnTo>
                  <a:pt x="0" y="1592131"/>
                </a:lnTo>
                <a:lnTo>
                  <a:pt x="53788" y="1043491"/>
                </a:lnTo>
                <a:lnTo>
                  <a:pt x="118334" y="688489"/>
                </a:lnTo>
                <a:lnTo>
                  <a:pt x="172122" y="398033"/>
                </a:lnTo>
                <a:lnTo>
                  <a:pt x="258184" y="118334"/>
                </a:lnTo>
                <a:lnTo>
                  <a:pt x="258184" y="118334"/>
                </a:lnTo>
                <a:lnTo>
                  <a:pt x="258184" y="118334"/>
                </a:lnTo>
                <a:lnTo>
                  <a:pt x="258184" y="118334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441325" y="2333625"/>
            <a:ext cx="2646363" cy="3175000"/>
          </a:xfrm>
          <a:custGeom>
            <a:avLst/>
            <a:gdLst>
              <a:gd name="connsiteX0" fmla="*/ 161364 w 2646381"/>
              <a:gd name="connsiteY0" fmla="*/ 0 h 3173506"/>
              <a:gd name="connsiteX1" fmla="*/ 53788 w 2646381"/>
              <a:gd name="connsiteY1" fmla="*/ 828339 h 3173506"/>
              <a:gd name="connsiteX2" fmla="*/ 0 w 2646381"/>
              <a:gd name="connsiteY2" fmla="*/ 1463040 h 3173506"/>
              <a:gd name="connsiteX3" fmla="*/ 32272 w 2646381"/>
              <a:gd name="connsiteY3" fmla="*/ 1796527 h 3173506"/>
              <a:gd name="connsiteX4" fmla="*/ 96818 w 2646381"/>
              <a:gd name="connsiteY4" fmla="*/ 2033196 h 3173506"/>
              <a:gd name="connsiteX5" fmla="*/ 139849 w 2646381"/>
              <a:gd name="connsiteY5" fmla="*/ 2162287 h 3173506"/>
              <a:gd name="connsiteX6" fmla="*/ 236668 w 2646381"/>
              <a:gd name="connsiteY6" fmla="*/ 2377440 h 3173506"/>
              <a:gd name="connsiteX7" fmla="*/ 365760 w 2646381"/>
              <a:gd name="connsiteY7" fmla="*/ 2549563 h 3173506"/>
              <a:gd name="connsiteX8" fmla="*/ 441063 w 2646381"/>
              <a:gd name="connsiteY8" fmla="*/ 2614109 h 3173506"/>
              <a:gd name="connsiteX9" fmla="*/ 484094 w 2646381"/>
              <a:gd name="connsiteY9" fmla="*/ 2689412 h 3173506"/>
              <a:gd name="connsiteX10" fmla="*/ 602428 w 2646381"/>
              <a:gd name="connsiteY10" fmla="*/ 2786231 h 3173506"/>
              <a:gd name="connsiteX11" fmla="*/ 677731 w 2646381"/>
              <a:gd name="connsiteY11" fmla="*/ 2861535 h 3173506"/>
              <a:gd name="connsiteX12" fmla="*/ 720762 w 2646381"/>
              <a:gd name="connsiteY12" fmla="*/ 2872292 h 3173506"/>
              <a:gd name="connsiteX13" fmla="*/ 720762 w 2646381"/>
              <a:gd name="connsiteY13" fmla="*/ 2893807 h 3173506"/>
              <a:gd name="connsiteX14" fmla="*/ 828338 w 2646381"/>
              <a:gd name="connsiteY14" fmla="*/ 2969111 h 3173506"/>
              <a:gd name="connsiteX15" fmla="*/ 978945 w 2646381"/>
              <a:gd name="connsiteY15" fmla="*/ 3044415 h 3173506"/>
              <a:gd name="connsiteX16" fmla="*/ 1097280 w 2646381"/>
              <a:gd name="connsiteY16" fmla="*/ 3087445 h 3173506"/>
              <a:gd name="connsiteX17" fmla="*/ 1258644 w 2646381"/>
              <a:gd name="connsiteY17" fmla="*/ 3130476 h 3173506"/>
              <a:gd name="connsiteX18" fmla="*/ 1355463 w 2646381"/>
              <a:gd name="connsiteY18" fmla="*/ 3151991 h 3173506"/>
              <a:gd name="connsiteX19" fmla="*/ 1463040 w 2646381"/>
              <a:gd name="connsiteY19" fmla="*/ 3162749 h 3173506"/>
              <a:gd name="connsiteX20" fmla="*/ 1645920 w 2646381"/>
              <a:gd name="connsiteY20" fmla="*/ 3173506 h 3173506"/>
              <a:gd name="connsiteX21" fmla="*/ 1753496 w 2646381"/>
              <a:gd name="connsiteY21" fmla="*/ 3173506 h 3173506"/>
              <a:gd name="connsiteX22" fmla="*/ 1839557 w 2646381"/>
              <a:gd name="connsiteY22" fmla="*/ 3130476 h 3173506"/>
              <a:gd name="connsiteX23" fmla="*/ 2011680 w 2646381"/>
              <a:gd name="connsiteY23" fmla="*/ 3108960 h 3173506"/>
              <a:gd name="connsiteX24" fmla="*/ 2280621 w 2646381"/>
              <a:gd name="connsiteY24" fmla="*/ 3076687 h 3173506"/>
              <a:gd name="connsiteX25" fmla="*/ 2431228 w 2646381"/>
              <a:gd name="connsiteY25" fmla="*/ 2958353 h 3173506"/>
              <a:gd name="connsiteX26" fmla="*/ 2528047 w 2646381"/>
              <a:gd name="connsiteY26" fmla="*/ 2807746 h 3173506"/>
              <a:gd name="connsiteX27" fmla="*/ 2646381 w 2646381"/>
              <a:gd name="connsiteY27" fmla="*/ 2635624 h 317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46381" h="3173506">
                <a:moveTo>
                  <a:pt x="161364" y="0"/>
                </a:moveTo>
                <a:lnTo>
                  <a:pt x="53788" y="828339"/>
                </a:lnTo>
                <a:lnTo>
                  <a:pt x="0" y="1463040"/>
                </a:lnTo>
                <a:lnTo>
                  <a:pt x="32272" y="1796527"/>
                </a:lnTo>
                <a:lnTo>
                  <a:pt x="96818" y="2033196"/>
                </a:lnTo>
                <a:lnTo>
                  <a:pt x="139849" y="2162287"/>
                </a:lnTo>
                <a:lnTo>
                  <a:pt x="236668" y="2377440"/>
                </a:lnTo>
                <a:lnTo>
                  <a:pt x="365760" y="2549563"/>
                </a:lnTo>
                <a:lnTo>
                  <a:pt x="441063" y="2614109"/>
                </a:lnTo>
                <a:lnTo>
                  <a:pt x="484094" y="2689412"/>
                </a:lnTo>
                <a:lnTo>
                  <a:pt x="602428" y="2786231"/>
                </a:lnTo>
                <a:cubicBezTo>
                  <a:pt x="627529" y="2811332"/>
                  <a:pt x="649022" y="2840656"/>
                  <a:pt x="677731" y="2861535"/>
                </a:cubicBezTo>
                <a:cubicBezTo>
                  <a:pt x="689688" y="2870231"/>
                  <a:pt x="708934" y="2863421"/>
                  <a:pt x="720762" y="2872292"/>
                </a:cubicBezTo>
                <a:cubicBezTo>
                  <a:pt x="726499" y="2876595"/>
                  <a:pt x="720762" y="2886635"/>
                  <a:pt x="720762" y="2893807"/>
                </a:cubicBezTo>
                <a:lnTo>
                  <a:pt x="828338" y="2969111"/>
                </a:lnTo>
                <a:lnTo>
                  <a:pt x="978945" y="3044415"/>
                </a:lnTo>
                <a:lnTo>
                  <a:pt x="1097280" y="3087445"/>
                </a:lnTo>
                <a:lnTo>
                  <a:pt x="1258644" y="3130476"/>
                </a:lnTo>
                <a:lnTo>
                  <a:pt x="1355463" y="3151991"/>
                </a:lnTo>
                <a:lnTo>
                  <a:pt x="1463040" y="3162749"/>
                </a:lnTo>
                <a:lnTo>
                  <a:pt x="1645920" y="3173506"/>
                </a:lnTo>
                <a:lnTo>
                  <a:pt x="1753496" y="3173506"/>
                </a:lnTo>
                <a:lnTo>
                  <a:pt x="1839557" y="3130476"/>
                </a:lnTo>
                <a:lnTo>
                  <a:pt x="2011680" y="3108960"/>
                </a:lnTo>
                <a:lnTo>
                  <a:pt x="2280621" y="3076687"/>
                </a:lnTo>
                <a:lnTo>
                  <a:pt x="2431228" y="2958353"/>
                </a:lnTo>
                <a:lnTo>
                  <a:pt x="2528047" y="2807746"/>
                </a:lnTo>
                <a:lnTo>
                  <a:pt x="2646381" y="2635624"/>
                </a:ln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8682" name="TextBox 10"/>
          <p:cNvSpPr txBox="1">
            <a:spLocks noChangeArrowheads="1"/>
          </p:cNvSpPr>
          <p:nvPr/>
        </p:nvSpPr>
        <p:spPr bwMode="auto">
          <a:xfrm>
            <a:off x="900113" y="4652963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28683" name="TextBox 25"/>
          <p:cNvSpPr txBox="1">
            <a:spLocks noChangeArrowheads="1"/>
          </p:cNvSpPr>
          <p:nvPr/>
        </p:nvSpPr>
        <p:spPr bwMode="auto">
          <a:xfrm>
            <a:off x="1212850" y="2924175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2560638" y="4603750"/>
            <a:ext cx="538162" cy="731838"/>
          </a:xfrm>
          <a:custGeom>
            <a:avLst/>
            <a:gdLst>
              <a:gd name="connsiteX0" fmla="*/ 258184 w 537882"/>
              <a:gd name="connsiteY0" fmla="*/ 688489 h 731520"/>
              <a:gd name="connsiteX1" fmla="*/ 150607 w 537882"/>
              <a:gd name="connsiteY1" fmla="*/ 731520 h 731520"/>
              <a:gd name="connsiteX2" fmla="*/ 75304 w 537882"/>
              <a:gd name="connsiteY2" fmla="*/ 731520 h 731520"/>
              <a:gd name="connsiteX3" fmla="*/ 10758 w 537882"/>
              <a:gd name="connsiteY3" fmla="*/ 645459 h 731520"/>
              <a:gd name="connsiteX4" fmla="*/ 0 w 537882"/>
              <a:gd name="connsiteY4" fmla="*/ 537882 h 731520"/>
              <a:gd name="connsiteX5" fmla="*/ 32273 w 537882"/>
              <a:gd name="connsiteY5" fmla="*/ 376518 h 731520"/>
              <a:gd name="connsiteX6" fmla="*/ 96819 w 537882"/>
              <a:gd name="connsiteY6" fmla="*/ 279699 h 731520"/>
              <a:gd name="connsiteX7" fmla="*/ 161365 w 537882"/>
              <a:gd name="connsiteY7" fmla="*/ 172122 h 731520"/>
              <a:gd name="connsiteX8" fmla="*/ 258184 w 537882"/>
              <a:gd name="connsiteY8" fmla="*/ 75303 h 731520"/>
              <a:gd name="connsiteX9" fmla="*/ 355002 w 537882"/>
              <a:gd name="connsiteY9" fmla="*/ 21515 h 731520"/>
              <a:gd name="connsiteX10" fmla="*/ 355002 w 537882"/>
              <a:gd name="connsiteY10" fmla="*/ 21515 h 731520"/>
              <a:gd name="connsiteX11" fmla="*/ 473336 w 537882"/>
              <a:gd name="connsiteY11" fmla="*/ 0 h 731520"/>
              <a:gd name="connsiteX12" fmla="*/ 516367 w 537882"/>
              <a:gd name="connsiteY12" fmla="*/ 43031 h 731520"/>
              <a:gd name="connsiteX13" fmla="*/ 537882 w 537882"/>
              <a:gd name="connsiteY13" fmla="*/ 86061 h 731520"/>
              <a:gd name="connsiteX14" fmla="*/ 537882 w 537882"/>
              <a:gd name="connsiteY14" fmla="*/ 193638 h 731520"/>
              <a:gd name="connsiteX15" fmla="*/ 505609 w 537882"/>
              <a:gd name="connsiteY15" fmla="*/ 311972 h 731520"/>
              <a:gd name="connsiteX16" fmla="*/ 376518 w 537882"/>
              <a:gd name="connsiteY16" fmla="*/ 494852 h 731520"/>
              <a:gd name="connsiteX17" fmla="*/ 258184 w 537882"/>
              <a:gd name="connsiteY17" fmla="*/ 688489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7882" h="731520">
                <a:moveTo>
                  <a:pt x="258184" y="688489"/>
                </a:moveTo>
                <a:lnTo>
                  <a:pt x="150607" y="731520"/>
                </a:lnTo>
                <a:lnTo>
                  <a:pt x="75304" y="731520"/>
                </a:lnTo>
                <a:lnTo>
                  <a:pt x="10758" y="645459"/>
                </a:lnTo>
                <a:lnTo>
                  <a:pt x="0" y="537882"/>
                </a:lnTo>
                <a:lnTo>
                  <a:pt x="32273" y="376518"/>
                </a:lnTo>
                <a:lnTo>
                  <a:pt x="96819" y="279699"/>
                </a:lnTo>
                <a:lnTo>
                  <a:pt x="161365" y="172122"/>
                </a:lnTo>
                <a:lnTo>
                  <a:pt x="258184" y="75303"/>
                </a:lnTo>
                <a:lnTo>
                  <a:pt x="355002" y="21515"/>
                </a:lnTo>
                <a:lnTo>
                  <a:pt x="355002" y="21515"/>
                </a:lnTo>
                <a:lnTo>
                  <a:pt x="473336" y="0"/>
                </a:lnTo>
                <a:lnTo>
                  <a:pt x="516367" y="43031"/>
                </a:lnTo>
                <a:lnTo>
                  <a:pt x="537882" y="86061"/>
                </a:lnTo>
                <a:lnTo>
                  <a:pt x="537882" y="193638"/>
                </a:lnTo>
                <a:lnTo>
                  <a:pt x="505609" y="311972"/>
                </a:lnTo>
                <a:lnTo>
                  <a:pt x="376518" y="494852"/>
                </a:lnTo>
                <a:lnTo>
                  <a:pt x="258184" y="688489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8685" name="TextBox 28"/>
          <p:cNvSpPr txBox="1">
            <a:spLocks noChangeArrowheads="1"/>
          </p:cNvSpPr>
          <p:nvPr/>
        </p:nvSpPr>
        <p:spPr bwMode="auto">
          <a:xfrm>
            <a:off x="2786063" y="4595813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28686" name="Группа 14"/>
          <p:cNvGrpSpPr>
            <a:grpSpLocks/>
          </p:cNvGrpSpPr>
          <p:nvPr/>
        </p:nvGrpSpPr>
        <p:grpSpPr bwMode="auto">
          <a:xfrm>
            <a:off x="3400425" y="2222500"/>
            <a:ext cx="5438775" cy="3430588"/>
            <a:chOff x="3377545" y="2208069"/>
            <a:chExt cx="5795040" cy="3747528"/>
          </a:xfrm>
        </p:grpSpPr>
        <p:pic>
          <p:nvPicPr>
            <p:cNvPr id="28696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719" y="2208069"/>
              <a:ext cx="5731866" cy="3747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7" name="TextBox 24"/>
            <p:cNvSpPr txBox="1">
              <a:spLocks noChangeArrowheads="1"/>
            </p:cNvSpPr>
            <p:nvPr/>
          </p:nvSpPr>
          <p:spPr bwMode="auto">
            <a:xfrm>
              <a:off x="3377545" y="2208069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800">
                  <a:solidFill>
                    <a:srgbClr val="00B050"/>
                  </a:solidFill>
                </a:rPr>
                <a:t>1</a:t>
              </a:r>
            </a:p>
          </p:txBody>
        </p:sp>
        <p:sp>
          <p:nvSpPr>
            <p:cNvPr id="28698" name="TextBox 26"/>
            <p:cNvSpPr txBox="1">
              <a:spLocks noChangeArrowheads="1"/>
            </p:cNvSpPr>
            <p:nvPr/>
          </p:nvSpPr>
          <p:spPr bwMode="auto">
            <a:xfrm>
              <a:off x="4860031" y="2464454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80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28699" name="TextBox 29"/>
            <p:cNvSpPr txBox="1">
              <a:spLocks noChangeArrowheads="1"/>
            </p:cNvSpPr>
            <p:nvPr/>
          </p:nvSpPr>
          <p:spPr bwMode="auto">
            <a:xfrm>
              <a:off x="6150199" y="2893586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80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8700" name="TextBox 12"/>
            <p:cNvSpPr txBox="1">
              <a:spLocks noChangeArrowheads="1"/>
            </p:cNvSpPr>
            <p:nvPr/>
          </p:nvSpPr>
          <p:spPr bwMode="auto">
            <a:xfrm>
              <a:off x="3377545" y="5227877"/>
              <a:ext cx="4175121" cy="25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400" b="1">
                  <a:solidFill>
                    <a:schemeClr val="tx2"/>
                  </a:solidFill>
                </a:rPr>
                <a:t>Разноранговый уровень изучения в составе работ по ГСР-200</a:t>
              </a:r>
            </a:p>
          </p:txBody>
        </p:sp>
      </p:grpSp>
      <p:sp>
        <p:nvSpPr>
          <p:cNvPr id="28687" name="Text Box 4"/>
          <p:cNvSpPr txBox="1">
            <a:spLocks noChangeArrowheads="1"/>
          </p:cNvSpPr>
          <p:nvPr/>
        </p:nvSpPr>
        <p:spPr bwMode="auto">
          <a:xfrm>
            <a:off x="3452813" y="5762625"/>
            <a:ext cx="4208462" cy="912813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FF0000"/>
                </a:solidFill>
              </a:rPr>
              <a:t>ВОПРОС ЛОКАЛИЗАЦИИ ПРОГНОЗНЫХ ПЛОЩАДЕЙ</a:t>
            </a:r>
            <a:r>
              <a:rPr lang="en-US" altLang="ru-RU" sz="1600" b="1">
                <a:solidFill>
                  <a:srgbClr val="FF0000"/>
                </a:solidFill>
              </a:rPr>
              <a:t> </a:t>
            </a:r>
            <a:endParaRPr lang="ru-RU" altLang="ru-RU" sz="1600" b="1">
              <a:solidFill>
                <a:srgbClr val="FF0000"/>
              </a:solidFill>
            </a:endParaRPr>
          </a:p>
          <a:p>
            <a:pPr algn="ctr" eaLnBrk="1" hangingPunct="1"/>
            <a:r>
              <a:rPr lang="ru-RU" altLang="ru-RU" sz="1600" b="1">
                <a:solidFill>
                  <a:srgbClr val="FF0000"/>
                </a:solidFill>
              </a:rPr>
              <a:t>МОЖЕТ БЫТЬ РЕШЕН НА СТАДИИ ГСР-200</a:t>
            </a:r>
          </a:p>
          <a:p>
            <a:pPr algn="ctr" eaLnBrk="1" hangingPunct="1"/>
            <a:r>
              <a:rPr lang="ru-RU" altLang="ru-RU" sz="1600" b="1">
                <a:solidFill>
                  <a:srgbClr val="FF0000"/>
                </a:solidFill>
              </a:rPr>
              <a:t>(при условии увеличения стоимости работ, до уровня реальной оценки прогнозного потенциала соответствующего ранга)</a:t>
            </a:r>
          </a:p>
        </p:txBody>
      </p:sp>
      <p:sp>
        <p:nvSpPr>
          <p:cNvPr id="6151" name="Text Box 6"/>
          <p:cNvSpPr txBox="1">
            <a:spLocks noChangeArrowheads="1"/>
          </p:cNvSpPr>
          <p:nvPr/>
        </p:nvSpPr>
        <p:spPr bwMode="auto">
          <a:xfrm>
            <a:off x="-26988" y="1784350"/>
            <a:ext cx="3448051" cy="2462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000" b="1" dirty="0" smtClean="0">
                <a:solidFill>
                  <a:srgbClr val="000000"/>
                </a:solidFill>
                <a:latin typeface="Arial" charset="0"/>
              </a:rPr>
              <a:t>Карта фактического материала по итогам ГСР-200/2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52813" y="1760538"/>
            <a:ext cx="404336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000" b="1" dirty="0">
                <a:latin typeface="Arial" charset="0"/>
              </a:rPr>
              <a:t>Варианты работ разного масштаба </a:t>
            </a:r>
          </a:p>
          <a:p>
            <a:pPr algn="ctr" eaLnBrk="1" hangingPunct="1">
              <a:defRPr/>
            </a:pPr>
            <a:r>
              <a:rPr lang="ru-RU" sz="1000" b="1" dirty="0">
                <a:latin typeface="Arial" charset="0"/>
              </a:rPr>
              <a:t>в составе ГСР-200</a:t>
            </a:r>
          </a:p>
        </p:txBody>
      </p:sp>
      <p:sp>
        <p:nvSpPr>
          <p:cNvPr id="16" name="Овал 15"/>
          <p:cNvSpPr/>
          <p:nvPr/>
        </p:nvSpPr>
        <p:spPr>
          <a:xfrm flipV="1">
            <a:off x="2635250" y="4970463"/>
            <a:ext cx="258763" cy="25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8691" name="TextBox 35"/>
          <p:cNvSpPr txBox="1">
            <a:spLocks noChangeArrowheads="1"/>
          </p:cNvSpPr>
          <p:nvPr/>
        </p:nvSpPr>
        <p:spPr bwMode="auto">
          <a:xfrm>
            <a:off x="2595563" y="4883150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8692" name="TextBox 36"/>
          <p:cNvSpPr txBox="1">
            <a:spLocks noChangeArrowheads="1"/>
          </p:cNvSpPr>
          <p:nvPr/>
        </p:nvSpPr>
        <p:spPr bwMode="auto">
          <a:xfrm>
            <a:off x="7405688" y="3200400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1581150" y="2303463"/>
            <a:ext cx="366713" cy="377825"/>
          </a:xfrm>
          <a:custGeom>
            <a:avLst/>
            <a:gdLst>
              <a:gd name="connsiteX0" fmla="*/ 32273 w 365760"/>
              <a:gd name="connsiteY0" fmla="*/ 139849 h 376517"/>
              <a:gd name="connsiteX1" fmla="*/ 150607 w 365760"/>
              <a:gd name="connsiteY1" fmla="*/ 21515 h 376517"/>
              <a:gd name="connsiteX2" fmla="*/ 225911 w 365760"/>
              <a:gd name="connsiteY2" fmla="*/ 0 h 376517"/>
              <a:gd name="connsiteX3" fmla="*/ 344245 w 365760"/>
              <a:gd name="connsiteY3" fmla="*/ 32273 h 376517"/>
              <a:gd name="connsiteX4" fmla="*/ 365760 w 365760"/>
              <a:gd name="connsiteY4" fmla="*/ 107576 h 376517"/>
              <a:gd name="connsiteX5" fmla="*/ 365760 w 365760"/>
              <a:gd name="connsiteY5" fmla="*/ 204395 h 376517"/>
              <a:gd name="connsiteX6" fmla="*/ 322730 w 365760"/>
              <a:gd name="connsiteY6" fmla="*/ 290456 h 376517"/>
              <a:gd name="connsiteX7" fmla="*/ 182880 w 365760"/>
              <a:gd name="connsiteY7" fmla="*/ 365760 h 376517"/>
              <a:gd name="connsiteX8" fmla="*/ 107577 w 365760"/>
              <a:gd name="connsiteY8" fmla="*/ 376517 h 376517"/>
              <a:gd name="connsiteX9" fmla="*/ 10758 w 365760"/>
              <a:gd name="connsiteY9" fmla="*/ 355002 h 376517"/>
              <a:gd name="connsiteX10" fmla="*/ 10758 w 365760"/>
              <a:gd name="connsiteY10" fmla="*/ 355002 h 376517"/>
              <a:gd name="connsiteX11" fmla="*/ 0 w 365760"/>
              <a:gd name="connsiteY11" fmla="*/ 236668 h 376517"/>
              <a:gd name="connsiteX12" fmla="*/ 32273 w 365760"/>
              <a:gd name="connsiteY12" fmla="*/ 139849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5760" h="376517">
                <a:moveTo>
                  <a:pt x="32273" y="139849"/>
                </a:moveTo>
                <a:lnTo>
                  <a:pt x="150607" y="21515"/>
                </a:lnTo>
                <a:lnTo>
                  <a:pt x="225911" y="0"/>
                </a:lnTo>
                <a:lnTo>
                  <a:pt x="344245" y="32273"/>
                </a:lnTo>
                <a:lnTo>
                  <a:pt x="365760" y="107576"/>
                </a:lnTo>
                <a:lnTo>
                  <a:pt x="365760" y="204395"/>
                </a:lnTo>
                <a:lnTo>
                  <a:pt x="322730" y="290456"/>
                </a:lnTo>
                <a:lnTo>
                  <a:pt x="182880" y="365760"/>
                </a:lnTo>
                <a:lnTo>
                  <a:pt x="107577" y="376517"/>
                </a:lnTo>
                <a:lnTo>
                  <a:pt x="10758" y="355002"/>
                </a:lnTo>
                <a:lnTo>
                  <a:pt x="10758" y="355002"/>
                </a:lnTo>
                <a:lnTo>
                  <a:pt x="0" y="236668"/>
                </a:lnTo>
                <a:lnTo>
                  <a:pt x="32273" y="139849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8694" name="TextBox 38"/>
          <p:cNvSpPr txBox="1">
            <a:spLocks noChangeArrowheads="1"/>
          </p:cNvSpPr>
          <p:nvPr/>
        </p:nvSpPr>
        <p:spPr bwMode="auto">
          <a:xfrm>
            <a:off x="1616075" y="2303463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69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38138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000000"/>
                </a:solidFill>
              </a:rPr>
              <a:t>МЕТОДИКА ПОЛЕВЫХ РАБОТ ПРОГНОЗНО-ПОИСКОВОЙ</a:t>
            </a:r>
            <a:r>
              <a:rPr lang="ru-RU" altLang="ru-RU" sz="1600" b="1" baseline="0" dirty="0">
                <a:solidFill>
                  <a:srgbClr val="000000"/>
                </a:solidFill>
              </a:rPr>
              <a:t> </a:t>
            </a:r>
            <a:r>
              <a:rPr lang="ru-RU" altLang="ru-RU" sz="1600" b="1" dirty="0">
                <a:solidFill>
                  <a:srgbClr val="000000"/>
                </a:solidFill>
              </a:rPr>
              <a:t>НАПРАВЛЕННОСТИ ПРИ ПРОИЗВОДСТВЕ ГСР-200</a:t>
            </a:r>
          </a:p>
        </p:txBody>
      </p:sp>
    </p:spTree>
    <p:extLst>
      <p:ext uri="{BB962C8B-B14F-4D97-AF65-F5344CB8AC3E}">
        <p14:creationId xmlns:p14="http://schemas.microsoft.com/office/powerpoint/2010/main" val="21502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1327819"/>
          </a:xfrm>
          <a:solidFill>
            <a:srgbClr val="FFC000"/>
          </a:solidFill>
        </p:spPr>
        <p:txBody>
          <a:bodyPr/>
          <a:lstStyle/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Геолого-съемочные работы масштаба 1:200 000 при условии их сопровождении общими поисками могут стать уже завтра наиболее эффективным в прогнозно-поисковом отношении видом региональных исследований и могут решить проблему создания поискового задела </a:t>
            </a:r>
            <a:b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соответвующем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финансировании поисковой составляющей  </a:t>
            </a: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altLang="ru-RU" sz="1600" dirty="0" smtClean="0">
              <a:solidFill>
                <a:schemeClr val="tx1"/>
              </a:solidFill>
            </a:endParaRP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71686" y="1556792"/>
            <a:ext cx="8733284" cy="4525962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Решение этой задачи может быть достигнуто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 счет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новой технологии ведения ГДП-200, которая подразумевает объединение в одном объекте собственно геолого-съемочной (картографической) составляющей и стадии общих поисков с параллельным финансированием за счет региональных работ и работ по ВМСБ.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основе анализа геологической изученности выделяются ключевые участки, в пределах которых происходит концентрация прогнозно-поисковых работ с использованием современных геохимических, геофизических, дистанционных и изотопно-геохронологических методов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исследований, а также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заверочныхъ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горных и буровых работ.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результате чего изученность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локальных участков будет отвечать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масштабу 1:50 000 и крупнее, что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позволит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производить оценку прогнозных ресурсов не только по категории Р</a:t>
            </a:r>
            <a:r>
              <a:rPr lang="ru-RU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, но и Р</a:t>
            </a:r>
            <a:r>
              <a:rPr lang="ru-RU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endParaRPr lang="ru-RU" alt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844470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14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950" y="-12700"/>
          <a:ext cx="8934449" cy="75219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88191"/>
                <a:gridCol w="1430858"/>
                <a:gridCol w="2584758"/>
                <a:gridCol w="2230642"/>
              </a:tblGrid>
              <a:tr h="1445972">
                <a:tc gridSpan="4">
                  <a:txBody>
                    <a:bodyPr/>
                    <a:lstStyle/>
                    <a:p>
                      <a:pPr indent="44958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ПРЕДЛОЖЕНИЯ ФГБУ ВСЕГЕИ </a:t>
                      </a:r>
                    </a:p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 ИЗМЕНЕНИЮ «ПОЛОЖЕНИЯ  О ПОРЯДКЕ ПРОВЕДЕНИЯ ГЕОЛОГОРАЗВЕДОЧНЫХ РАБОТ ПО ЭТАПАМ И СТАДИЯМ» 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(твердые полезные ископаемые)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5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Этапы, стадии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Объект изучения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Цель работ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Основной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конечный результат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401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Этап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. Работы общегеологического и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</a:rPr>
                        <a:t>минерагенического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 назначения.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101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Стадия 1.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Региональное геологическое изучение недр и прогнозирование полезных ископаемых в масштабе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1:500 000 – 1:1 500 000 и мельче.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Территория Российской Федерации,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ее  крупные геолого-структурные, административные, экономические, горнорудные регионы,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шельф и исключительная экономическая зона, глубинные части земной коры.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1. Сводное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и обзорное геологическое картографирование в масштабе 1:1 500 000 – и мельче с целью получения обобщающей геологической информации о геологическом строении и металлогении (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минерагений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) крупных территорий, осуществление широких межрегиональных и глобальных геологических построений и сопоставлений с выделением крупных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минерагенических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подразделений (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мегапровинций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и поясов, провинций,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субпровинций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и областей), характеризующихся определенным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минерагеническим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потенциалом.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2. Мелкомасштабное геологическое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картографированиемасштаба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1:1 000 000 (1:500 000) суши и континентального шельфа России с целью создания Государственной геологической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карты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Российской Федерации масштаба</a:t>
                      </a:r>
                      <a:b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1:1 000 000 в аналоговой и цифровой формах с электронными базами данных, формирующими банк фундаментальной геологической, гидрогеологической, геофизической, геохимической,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минерагенической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, геолого-экономической, экологической и другой информации.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1. Сводные и обзорные геологические карты м-ба 1:1500000 и мельче; комплекты карт, схем и разрезов глубинного строения недр Российской Федерации и ее регионов; специальные (целевые)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effectLst/>
                        </a:rPr>
                        <a:t>геологичес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-кие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карты;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прогнозно-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effectLst/>
                        </a:rPr>
                        <a:t>минерагени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effectLst/>
                        </a:rPr>
                        <a:t>ческие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карты с выделением перспективных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минерагенических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провинций, областей, зон, угленосных бассейнов с оценкой их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effectLst/>
                        </a:rPr>
                        <a:t>минерагени-ческого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потенциала (МП); оценка состояния геологической среды и ее изменения.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2. Государственная геологическая карта м-ба 1:1000000, комплект карт, схем и разрезов глубинного строения недр Российской Федерации и ее регионов; специальные (целевые) геологические карты; прогнозно-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минерагенические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карты. Установление границ площадей в ранге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минерагенических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зон, бассейнов, рудных районов и узлов. Выявление и локализация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минерагенического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потенциала (МП) для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минерагенических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зон и бассейнов; выявление и оценка прогнозных ресурсов категории Р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для рудных районов и узлов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4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263"/>
            <a:ext cx="574833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2600325"/>
            <a:ext cx="68103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681413"/>
            <a:ext cx="53625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142875" y="142875"/>
            <a:ext cx="8569325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baseline="0" dirty="0"/>
              <a:t>ИЗДАНИЕ  </a:t>
            </a:r>
            <a:r>
              <a:rPr lang="ru-RU" altLang="ru-RU" sz="1400" b="1" baseline="0" dirty="0" smtClean="0"/>
              <a:t>ГОСГЕОЛКАРТ</a:t>
            </a:r>
            <a:r>
              <a:rPr lang="ru-RU" altLang="ru-RU" sz="1400" b="1" dirty="0" smtClean="0"/>
              <a:t>Ы-200/2</a:t>
            </a:r>
            <a:endParaRPr lang="ru-RU" altLang="ru-RU" sz="1400" b="1" baseline="0" dirty="0"/>
          </a:p>
        </p:txBody>
      </p:sp>
      <p:pic>
        <p:nvPicPr>
          <p:cNvPr id="19462" name="Picture 2" descr="D:\Документы\Правительство\pic\Рис.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28625"/>
            <a:ext cx="27559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44"/>
          <p:cNvSpPr txBox="1">
            <a:spLocks noChangeArrowheads="1"/>
          </p:cNvSpPr>
          <p:nvPr/>
        </p:nvSpPr>
        <p:spPr bwMode="auto">
          <a:xfrm>
            <a:off x="2000250" y="428625"/>
            <a:ext cx="23161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ПОЛИГРАФИЧЕСКОЕ</a:t>
            </a:r>
            <a:r>
              <a:rPr lang="ru-RU" altLang="ru-RU" sz="1400" b="1" dirty="0"/>
              <a:t> </a:t>
            </a:r>
            <a:r>
              <a:rPr lang="ru-RU" altLang="ru-RU" sz="1600" b="1" dirty="0"/>
              <a:t>ИЗДАНИЕ</a:t>
            </a:r>
          </a:p>
        </p:txBody>
      </p:sp>
      <p:sp>
        <p:nvSpPr>
          <p:cNvPr id="19464" name="Text Box 15"/>
          <p:cNvSpPr txBox="1">
            <a:spLocks noChangeArrowheads="1"/>
          </p:cNvSpPr>
          <p:nvPr/>
        </p:nvSpPr>
        <p:spPr bwMode="auto">
          <a:xfrm>
            <a:off x="0" y="714375"/>
            <a:ext cx="6000750" cy="769938"/>
          </a:xfrm>
          <a:prstGeom prst="rect">
            <a:avLst/>
          </a:prstGeom>
          <a:solidFill>
            <a:srgbClr val="DEE2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100" b="1" baseline="0" dirty="0"/>
              <a:t>Три варианта представление материалов: 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1100" b="1" baseline="0" dirty="0"/>
              <a:t>в виде твердой копии (полиграфическое издание), 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1100" b="1" baseline="0" dirty="0"/>
              <a:t>в виде цифрового оформленного комплекта в растровом формате</a:t>
            </a:r>
            <a:r>
              <a:rPr lang="en-US" altLang="ru-RU" sz="1100" b="1" baseline="0" dirty="0"/>
              <a:t> (pdf, jpg)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1100" b="1" baseline="0" dirty="0"/>
              <a:t> в виде электронной карты в авторском ГИС-формате</a:t>
            </a:r>
            <a:r>
              <a:rPr lang="en-US" altLang="ru-RU" sz="1100" b="1" baseline="0" dirty="0"/>
              <a:t> (</a:t>
            </a:r>
            <a:r>
              <a:rPr lang="ru-RU" altLang="ru-RU" sz="1100" b="1" baseline="0" dirty="0"/>
              <a:t>цифровая модель)</a:t>
            </a:r>
          </a:p>
        </p:txBody>
      </p:sp>
      <p:pic>
        <p:nvPicPr>
          <p:cNvPr id="19465" name="Picture 2" descr="\\Pc-szkgp01\D\2013\Коллегия_Роснедра_март13\p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37492" r="74220" b="35516"/>
          <a:stretch>
            <a:fillRect/>
          </a:stretch>
        </p:blipFill>
        <p:spPr bwMode="auto">
          <a:xfrm>
            <a:off x="63501" y="4768850"/>
            <a:ext cx="17764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44"/>
          <p:cNvSpPr txBox="1">
            <a:spLocks noChangeArrowheads="1"/>
          </p:cNvSpPr>
          <p:nvPr/>
        </p:nvSpPr>
        <p:spPr bwMode="auto">
          <a:xfrm>
            <a:off x="-1" y="4660900"/>
            <a:ext cx="176688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/>
              <a:t>ОБЪЯСНИТЕЛЬНАЯ ЗАПИСКА</a:t>
            </a:r>
          </a:p>
        </p:txBody>
      </p:sp>
      <p:sp>
        <p:nvSpPr>
          <p:cNvPr id="19467" name="Прямоугольник 1"/>
          <p:cNvSpPr>
            <a:spLocks noChangeArrowheads="1"/>
          </p:cNvSpPr>
          <p:nvPr/>
        </p:nvSpPr>
        <p:spPr bwMode="auto">
          <a:xfrm>
            <a:off x="2182242" y="1571592"/>
            <a:ext cx="36164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u="sng" dirty="0">
                <a:solidFill>
                  <a:srgbClr val="0070C0"/>
                </a:solidFill>
              </a:rPr>
              <a:t>http://</a:t>
            </a:r>
            <a:r>
              <a:rPr lang="en-US" altLang="ru-RU" sz="1400" u="sng" dirty="0" smtClean="0">
                <a:solidFill>
                  <a:srgbClr val="0070C0"/>
                </a:solidFill>
              </a:rPr>
              <a:t>www.vsegei.ru/ru/info/pub_ggk200-2/</a:t>
            </a:r>
            <a:endParaRPr lang="ru-RU" altLang="ru-RU" sz="2000" u="sng" dirty="0">
              <a:solidFill>
                <a:srgbClr val="0070C0"/>
              </a:solidFill>
            </a:endParaRPr>
          </a:p>
        </p:txBody>
      </p:sp>
      <p:sp>
        <p:nvSpPr>
          <p:cNvPr id="12" name="TextBox 44"/>
          <p:cNvSpPr txBox="1">
            <a:spLocks noChangeArrowheads="1"/>
          </p:cNvSpPr>
          <p:nvPr/>
        </p:nvSpPr>
        <p:spPr bwMode="auto">
          <a:xfrm>
            <a:off x="-50343" y="1747839"/>
            <a:ext cx="661903" cy="24622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/>
              <a:t>ГК</a:t>
            </a:r>
            <a:endParaRPr lang="ru-RU" altLang="ru-RU" sz="1000" b="1" dirty="0"/>
          </a:p>
        </p:txBody>
      </p:sp>
      <p:sp>
        <p:nvSpPr>
          <p:cNvPr id="13" name="TextBox 44"/>
          <p:cNvSpPr txBox="1">
            <a:spLocks noChangeArrowheads="1"/>
          </p:cNvSpPr>
          <p:nvPr/>
        </p:nvSpPr>
        <p:spPr bwMode="auto">
          <a:xfrm>
            <a:off x="1747212" y="2608104"/>
            <a:ext cx="661903" cy="246221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/>
              <a:t>КЗПИ</a:t>
            </a:r>
            <a:endParaRPr lang="ru-RU" altLang="ru-RU" sz="1000" b="1" dirty="0"/>
          </a:p>
        </p:txBody>
      </p:sp>
      <p:sp>
        <p:nvSpPr>
          <p:cNvPr id="14" name="TextBox 44"/>
          <p:cNvSpPr txBox="1">
            <a:spLocks noChangeArrowheads="1"/>
          </p:cNvSpPr>
          <p:nvPr/>
        </p:nvSpPr>
        <p:spPr bwMode="auto">
          <a:xfrm>
            <a:off x="3563938" y="3681413"/>
            <a:ext cx="661903" cy="24622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/>
              <a:t>КЧО</a:t>
            </a:r>
            <a:endParaRPr lang="ru-RU" altLang="ru-RU" sz="1000" b="1" dirty="0"/>
          </a:p>
        </p:txBody>
      </p:sp>
      <p:pic>
        <p:nvPicPr>
          <p:cNvPr id="15" name="Picture 2" descr="\\Pc-szkgp01\D\2013\Коллегия_Роснедра_март13\p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66716" r="70091"/>
          <a:stretch>
            <a:fillRect/>
          </a:stretch>
        </p:blipFill>
        <p:spPr bwMode="auto">
          <a:xfrm>
            <a:off x="7336283" y="2620442"/>
            <a:ext cx="1700213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6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472318"/>
              </p:ext>
            </p:extLst>
          </p:nvPr>
        </p:nvGraphicFramePr>
        <p:xfrm>
          <a:off x="96253" y="620687"/>
          <a:ext cx="8856662" cy="616872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426668"/>
                <a:gridCol w="1807828"/>
                <a:gridCol w="2140744"/>
                <a:gridCol w="2481422"/>
              </a:tblGrid>
              <a:tr h="312035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Стадия 2.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Комплексное геологическое изучение территорий в масштабе 1:200000 и прогнозирование полезных ископаемых.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Территории перспективных металлогенических зон и их частей суши и шельфа Российской Федерации, минерально-сырьевых центров,  с установленным </a:t>
                      </a:r>
                      <a:r>
                        <a:rPr lang="ru-RU" sz="10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минерагеническим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потенциалом (МП) или прогнозными ресурсами кат. 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, районов с напряженной экологической обстановкой, мелиоративных и природоохранных работ и др.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Комплексное геологическое изучение территорий с целью создания Государственной геологической карты Российской Федерации масштаба</a:t>
                      </a:r>
                      <a:b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1:200 000 в аналоговой и цифровой формах с электронными базами данных, формирующими банк фундаментальной геологической, гидрогеологической, геофизической, геохимической, 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минерагенической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геолого-экономической, экологической и другой информации. Установление закономерностей размещения полезных ископаемых, уточнение, выделение и оконтуривание  перспективных таксонов применительно к видам и геолого-промышленным типам полезных ископаемых.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Государственная  геологическая карта м-ба 1:200000 в обязательном комплекте. При ГМК-200 дополнительно прогнозно-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минерагенические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карты с выделенными перспективными на определенный геолого-промышленный тип месторождений или их комплекс площадями в ранге районов, узлов и бассейнов, а отдельных случаях рудных полей. Оценка прогнозных ресурсов категории Р3, по наиболее изученным таксонам Р2. Рекомендации по проведению дальнейших геологоразведочных работ.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5630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Стадия 3.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Общие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поиски м-ба 1:50000 – </a:t>
                      </a:r>
                      <a:r>
                        <a:rPr lang="ru-RU" sz="11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1:2000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 </a:t>
                      </a:r>
                      <a:endParaRPr lang="ru-RU" sz="11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kern="120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(объединение </a:t>
                      </a:r>
                      <a:r>
                        <a:rPr lang="ru-RU" sz="11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стадий 2-3 в рамках одного объекта ГСР с общими </a:t>
                      </a:r>
                      <a:r>
                        <a:rPr lang="ru-RU" sz="1100" b="1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поисками, если на перспективной</a:t>
                      </a:r>
                      <a:r>
                        <a:rPr lang="ru-RU" sz="1100" b="1" kern="1200" baseline="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площади не составлялась Госгеокарта-200/2</a:t>
                      </a:r>
                      <a:r>
                        <a:rPr lang="ru-RU" sz="1100" b="1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1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Рудоперспективные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структуры включающие рудные узлы, районы и поля в геологических контурах, с имеющимися прогнозными ресурсами кат.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P2 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P3</a:t>
                      </a:r>
                      <a:r>
                        <a:rPr lang="ru-RU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9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сводных геологических, геофизических и геохимических основ соответствующего масштаба. Специализированное геологическое изучение геологических структур с учетом их спецификации на определенные виды полезных ископаемых. </a:t>
                      </a: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Прогнозирование рудных полей с оценкой их прогнозных ресурсов для естественного выделения площадей под детальные поисковые работы. Усовершенствование прогнозно-поисковых моделей (комплексов).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Сводные карты на территорию поисковых работ соответствующего масштаба: геологическая, регистрационная полезных ископаемых, прогнозно-</a:t>
                      </a:r>
                      <a:r>
                        <a:rPr lang="ru-RU" sz="10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минерагенические</a:t>
                      </a: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карты с выделенными перспективными на определенный геолого-промышленный тип месторождений или их комплекс площадями в ранге  рудных полей. Оценка прогнозных ресурсов категории Р2, Рекомендации по проведению дальнейших поисковых и оценочных работ.</a:t>
                      </a:r>
                    </a:p>
                  </a:txBody>
                  <a:tcPr marL="47352" marR="4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187" name="Rectangle 1"/>
          <p:cNvSpPr>
            <a:spLocks noChangeArrowheads="1"/>
          </p:cNvSpPr>
          <p:nvPr/>
        </p:nvSpPr>
        <p:spPr bwMode="auto">
          <a:xfrm>
            <a:off x="1254125" y="133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/>
            </a:r>
            <a:br>
              <a:rPr lang="ru-RU" altLang="ru-RU" sz="1800">
                <a:latin typeface="Arial" panose="020B0604020202020204" pitchFamily="34" charset="0"/>
              </a:rPr>
            </a:b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024992"/>
              </p:ext>
            </p:extLst>
          </p:nvPr>
        </p:nvGraphicFramePr>
        <p:xfrm>
          <a:off x="96254" y="-3470"/>
          <a:ext cx="8856661" cy="62415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59522"/>
                <a:gridCol w="1728192"/>
                <a:gridCol w="2160240"/>
                <a:gridCol w="2508707"/>
              </a:tblGrid>
              <a:tr h="3955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Этапы, стадии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Объект изучения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Цель работ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Основной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конечный результат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876" marR="388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54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96445"/>
            <a:ext cx="4285577" cy="40458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296445"/>
            <a:ext cx="4626963" cy="4017966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38554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baseline="0" dirty="0" smtClean="0">
                <a:solidFill>
                  <a:srgbClr val="000000"/>
                </a:solidFill>
              </a:rPr>
              <a:t>ВЛИЯНИЕ ПРИРОДОРАННЫХ РЕЗЕРВАТОВ НА ВОСПРОИЗВОДСТВО МСБ</a:t>
            </a:r>
            <a:endParaRPr lang="ru-RU" altLang="ru-RU" sz="1600" b="1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744" y="692696"/>
            <a:ext cx="3095079" cy="339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200" b="1" dirty="0" smtClean="0"/>
              <a:t>Республика Коми, Приполярный Урал</a:t>
            </a:r>
            <a:endParaRPr lang="ru-RU" sz="1200" b="1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69211" y="718388"/>
            <a:ext cx="2164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200" b="1" dirty="0" smtClean="0"/>
              <a:t>Республика Саха (Якутия)</a:t>
            </a:r>
            <a:endParaRPr lang="ru-RU" sz="1200" b="1" dirty="0"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4432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5B1214F-8C79-41AB-8C84-9610777CA39D}" type="slidenum">
              <a:rPr lang="ru-RU" altLang="ru-RU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32</a:t>
            </a:fld>
            <a:endParaRPr lang="ru-RU" altLang="ru-RU" sz="1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179388" y="76200"/>
            <a:ext cx="815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Arial" panose="020B0604020202020204" pitchFamily="34" charset="0"/>
              </a:rPr>
              <a:t>СПАСИБО ЗА ВНИМАНИЕ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560840" cy="5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478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153" y="3191691"/>
            <a:ext cx="1905156" cy="15389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540" y="1641779"/>
            <a:ext cx="1679467" cy="1650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333579" y="2067179"/>
            <a:ext cx="1646259" cy="2460777"/>
          </a:xfrm>
          <a:prstGeom prst="rect">
            <a:avLst/>
          </a:prstGeom>
        </p:spPr>
      </p:pic>
      <p:pic>
        <p:nvPicPr>
          <p:cNvPr id="20495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" y="559750"/>
            <a:ext cx="37052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59" y="2304755"/>
            <a:ext cx="1557513" cy="2200101"/>
          </a:xfrm>
          <a:prstGeom prst="rect">
            <a:avLst/>
          </a:prstGeom>
        </p:spPr>
      </p:pic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-18732" y="50422"/>
            <a:ext cx="9002712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ИЗДАНИЕ  ГОСГЕОЛКАРТЫ-200/2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4678931"/>
            <a:ext cx="5089442" cy="175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12100" y="6824663"/>
            <a:ext cx="16065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baseline="-25000" dirty="0">
                <a:solidFill>
                  <a:srgbClr val="FFFFF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2013 год</a:t>
            </a: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4938954" y="325907"/>
            <a:ext cx="2369816" cy="29751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b="1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ЭЛЕКТРОННОЕ ИЗДАНИЕ</a:t>
            </a:r>
            <a:endParaRPr lang="ru-RU" sz="1600" b="1" dirty="0" smtClean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20487" name="Picture 2" descr="\\Pc-szkgp01\D\2013\Коллегия_Роснедра_март13\p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37492" r="74220" b="35516"/>
          <a:stretch>
            <a:fillRect/>
          </a:stretch>
        </p:blipFill>
        <p:spPr bwMode="auto">
          <a:xfrm>
            <a:off x="0" y="2262188"/>
            <a:ext cx="17764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\\Pc-szkgp01\D\2013\Коллегия_Роснедра_март13\p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66716" r="70091"/>
          <a:stretch>
            <a:fillRect/>
          </a:stretch>
        </p:blipFill>
        <p:spPr bwMode="auto">
          <a:xfrm>
            <a:off x="47847" y="4398963"/>
            <a:ext cx="1700213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3779912" y="3210562"/>
            <a:ext cx="707030" cy="789938"/>
          </a:xfrm>
          <a:prstGeom prst="straightConnector1">
            <a:avLst/>
          </a:prstGeom>
          <a:ln w="222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547813" y="5462588"/>
            <a:ext cx="387350" cy="0"/>
          </a:xfrm>
          <a:prstGeom prst="straightConnector1">
            <a:avLst/>
          </a:prstGeom>
          <a:ln w="222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819275" y="3859214"/>
            <a:ext cx="1481804" cy="641667"/>
          </a:xfrm>
          <a:prstGeom prst="straightConnector1">
            <a:avLst/>
          </a:prstGeom>
          <a:ln w="222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2" name="TextBox 44"/>
          <p:cNvSpPr txBox="1">
            <a:spLocks noChangeArrowheads="1"/>
          </p:cNvSpPr>
          <p:nvPr/>
        </p:nvSpPr>
        <p:spPr bwMode="auto">
          <a:xfrm>
            <a:off x="34925" y="2214563"/>
            <a:ext cx="1847850" cy="215900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200" b="1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ОБЪЯСНИТЕЛЬНАЯ ЗАПИСКА</a:t>
            </a:r>
            <a:endParaRPr lang="ru-RU" altLang="ru-RU" sz="2000" b="1" baseline="-25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493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1954AD-1AB0-4F93-8DFB-ACE398830456}" type="slidenum">
              <a:rPr lang="ru-RU" altLang="ru-RU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400" smtClean="0">
              <a:solidFill>
                <a:srgbClr val="000000"/>
              </a:solidFill>
            </a:endParaRPr>
          </a:p>
        </p:txBody>
      </p:sp>
      <p:sp>
        <p:nvSpPr>
          <p:cNvPr id="20494" name="Text Box 15"/>
          <p:cNvSpPr txBox="1">
            <a:spLocks noChangeArrowheads="1"/>
          </p:cNvSpPr>
          <p:nvPr/>
        </p:nvSpPr>
        <p:spPr bwMode="auto">
          <a:xfrm>
            <a:off x="3779912" y="681342"/>
            <a:ext cx="5429250" cy="939800"/>
          </a:xfrm>
          <a:prstGeom prst="rect">
            <a:avLst/>
          </a:prstGeom>
          <a:solidFill>
            <a:srgbClr val="DEE2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Три варианта представление материалов: </a:t>
            </a:r>
          </a:p>
          <a:p>
            <a:pPr eaLnBrk="0" hangingPunct="0">
              <a:spcBef>
                <a:spcPct val="0"/>
              </a:spcBef>
              <a:buFontTx/>
              <a:buChar char="-"/>
            </a:pPr>
            <a:r>
              <a:rPr lang="ru-RU" alt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в виде цифрового оформленного комплекта в одном из растровых форматов, </a:t>
            </a:r>
          </a:p>
          <a:p>
            <a:pPr eaLnBrk="0" hangingPunct="0">
              <a:spcBef>
                <a:spcPct val="0"/>
              </a:spcBef>
              <a:buFontTx/>
              <a:buChar char="-"/>
            </a:pPr>
            <a:r>
              <a:rPr lang="ru-RU" alt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в виде электронной карты в ГИС-формате (цифровая модель), </a:t>
            </a:r>
          </a:p>
          <a:p>
            <a:pPr eaLnBrk="0" hangingPunct="0">
              <a:spcBef>
                <a:spcPct val="0"/>
              </a:spcBef>
              <a:buFontTx/>
              <a:buChar char="-"/>
            </a:pPr>
            <a:r>
              <a:rPr lang="ru-RU" alt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в  виде интерактивной электронной карты</a:t>
            </a:r>
          </a:p>
        </p:txBody>
      </p:sp>
      <p:sp>
        <p:nvSpPr>
          <p:cNvPr id="20496" name="Прямоугольник 10"/>
          <p:cNvSpPr>
            <a:spLocks noChangeArrowheads="1"/>
          </p:cNvSpPr>
          <p:nvPr/>
        </p:nvSpPr>
        <p:spPr bwMode="auto">
          <a:xfrm>
            <a:off x="0" y="218576"/>
            <a:ext cx="26320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ru-RU" sz="2000" u="sng" baseline="-25000" dirty="0" smtClean="0">
                <a:solidFill>
                  <a:srgbClr val="0070C0"/>
                </a:solidFill>
                <a:cs typeface="Arial" panose="020B0604020202020204" pitchFamily="34" charset="0"/>
              </a:rPr>
              <a:t>http://geo.mfvsegei.ru/200k/</a:t>
            </a:r>
            <a:endParaRPr lang="ru-RU" altLang="ru-RU" sz="2000" u="sng" baseline="-25000" dirty="0" smtClean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0500" name="Прямоугольник 1"/>
          <p:cNvSpPr>
            <a:spLocks noChangeArrowheads="1"/>
          </p:cNvSpPr>
          <p:nvPr/>
        </p:nvSpPr>
        <p:spPr bwMode="auto">
          <a:xfrm>
            <a:off x="28741" y="-15546"/>
            <a:ext cx="2287999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ru-RU" u="sng" dirty="0">
                <a:solidFill>
                  <a:srgbClr val="0070C0"/>
                </a:solidFill>
              </a:rPr>
              <a:t>http://www.vsegei.ru/ru/info/</a:t>
            </a:r>
            <a:endParaRPr lang="ru-RU" altLang="ru-RU" u="sng" dirty="0" smtClean="0">
              <a:solidFill>
                <a:srgbClr val="0070C0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4482624" y="4090921"/>
          <a:ext cx="4275391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PHOTO-PAINT" r:id="rId11" imgW="17125920" imgH="10287000" progId="CorelPHOTOPAINT.Image.17">
                  <p:embed/>
                </p:oleObj>
              </mc:Choice>
              <mc:Fallback>
                <p:oleObj name="PHOTO-PAINT" r:id="rId11" imgW="17125920" imgH="1028700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82624" y="4090921"/>
                        <a:ext cx="4275391" cy="256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44"/>
          <p:cNvSpPr txBox="1">
            <a:spLocks noChangeArrowheads="1"/>
          </p:cNvSpPr>
          <p:nvPr/>
        </p:nvSpPr>
        <p:spPr bwMode="auto">
          <a:xfrm>
            <a:off x="4461479" y="4081835"/>
            <a:ext cx="1482955" cy="215444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200" b="1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ЭЛЕКТРОННАЯ  КАРТА</a:t>
            </a:r>
            <a:endParaRPr lang="ru-RU" altLang="ru-RU" sz="2000" b="1" baseline="-25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44"/>
          <p:cNvSpPr txBox="1">
            <a:spLocks noChangeArrowheads="1"/>
          </p:cNvSpPr>
          <p:nvPr/>
        </p:nvSpPr>
        <p:spPr bwMode="auto">
          <a:xfrm>
            <a:off x="2198074" y="2067179"/>
            <a:ext cx="1482955" cy="2154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200" b="1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МАКЕТЫ ПЕЧАТИ  (</a:t>
            </a:r>
            <a:r>
              <a:rPr lang="en-US" altLang="ru-RU" sz="1200" b="1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PDF)</a:t>
            </a:r>
            <a:endParaRPr lang="ru-RU" altLang="ru-RU" sz="2000" b="1" baseline="-25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 rot="1610625">
            <a:off x="2643813" y="1615908"/>
            <a:ext cx="267031" cy="225101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 sz="2000" baseline="-25000" smtClean="0">
              <a:solidFill>
                <a:srgbClr val="000000"/>
              </a:solidFill>
            </a:endParaRPr>
          </a:p>
        </p:txBody>
      </p:sp>
      <p:cxnSp>
        <p:nvCxnSpPr>
          <p:cNvPr id="7" name="Прямая со стрелкой 6"/>
          <p:cNvCxnSpPr>
            <a:endCxn id="22" idx="0"/>
          </p:cNvCxnSpPr>
          <p:nvPr/>
        </p:nvCxnSpPr>
        <p:spPr bwMode="auto">
          <a:xfrm>
            <a:off x="2754954" y="1759317"/>
            <a:ext cx="184598" cy="3078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44"/>
          <p:cNvSpPr txBox="1">
            <a:spLocks noChangeArrowheads="1"/>
          </p:cNvSpPr>
          <p:nvPr/>
        </p:nvSpPr>
        <p:spPr bwMode="auto">
          <a:xfrm rot="1735365">
            <a:off x="2377071" y="1264030"/>
            <a:ext cx="800512" cy="235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ru-RU" sz="1400" b="1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Q-41-V,VI</a:t>
            </a:r>
            <a:endParaRPr lang="ru-RU" altLang="ru-RU" sz="1400" b="1" baseline="-25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5" name="TextBox 44"/>
          <p:cNvSpPr txBox="1">
            <a:spLocks noChangeArrowheads="1"/>
          </p:cNvSpPr>
          <p:nvPr/>
        </p:nvSpPr>
        <p:spPr bwMode="auto">
          <a:xfrm>
            <a:off x="2198074" y="2273169"/>
            <a:ext cx="454839" cy="24622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</a:rPr>
              <a:t>ГК</a:t>
            </a:r>
            <a:endParaRPr lang="ru-RU" altLang="ru-RU" sz="1000" b="1" dirty="0">
              <a:solidFill>
                <a:srgbClr val="00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23" y="5876638"/>
            <a:ext cx="1942390" cy="899514"/>
          </a:xfrm>
          <a:prstGeom prst="rect">
            <a:avLst/>
          </a:prstGeom>
        </p:spPr>
      </p:pic>
      <p:sp>
        <p:nvSpPr>
          <p:cNvPr id="38" name="TextBox 44"/>
          <p:cNvSpPr txBox="1">
            <a:spLocks noChangeArrowheads="1"/>
          </p:cNvSpPr>
          <p:nvPr/>
        </p:nvSpPr>
        <p:spPr bwMode="auto">
          <a:xfrm>
            <a:off x="6565357" y="2922946"/>
            <a:ext cx="2558902" cy="24622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</a:rPr>
              <a:t>Сопровождающая база данных</a:t>
            </a:r>
            <a:endParaRPr lang="ru-RU" altLang="ru-RU" sz="1000" b="1" dirty="0">
              <a:solidFill>
                <a:srgbClr val="000000"/>
              </a:solidFill>
            </a:endParaRPr>
          </a:p>
        </p:txBody>
      </p:sp>
      <p:sp>
        <p:nvSpPr>
          <p:cNvPr id="39" name="TextBox 44"/>
          <p:cNvSpPr txBox="1">
            <a:spLocks noChangeArrowheads="1"/>
          </p:cNvSpPr>
          <p:nvPr/>
        </p:nvSpPr>
        <p:spPr bwMode="auto">
          <a:xfrm>
            <a:off x="3681029" y="1880836"/>
            <a:ext cx="661903" cy="246221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</a:rPr>
              <a:t>КЗПИ</a:t>
            </a:r>
            <a:endParaRPr lang="ru-RU" altLang="ru-RU" sz="1000" b="1" dirty="0">
              <a:solidFill>
                <a:srgbClr val="000000"/>
              </a:solidFill>
            </a:endParaRPr>
          </a:p>
        </p:txBody>
      </p:sp>
      <p:sp>
        <p:nvSpPr>
          <p:cNvPr id="40" name="TextBox 44"/>
          <p:cNvSpPr txBox="1">
            <a:spLocks noChangeArrowheads="1"/>
          </p:cNvSpPr>
          <p:nvPr/>
        </p:nvSpPr>
        <p:spPr bwMode="auto">
          <a:xfrm>
            <a:off x="4130527" y="1592071"/>
            <a:ext cx="661903" cy="24622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</a:rPr>
              <a:t>КЧО</a:t>
            </a:r>
            <a:endParaRPr lang="ru-RU" altLang="ru-RU" sz="1000" b="1" dirty="0">
              <a:solidFill>
                <a:srgbClr val="000000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14" y="1626560"/>
            <a:ext cx="2537884" cy="122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686723"/>
          <a:ext cx="4088831" cy="5616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PHOTO-PAINT" r:id="rId3" imgW="4410000" imgH="6057720" progId="CorelPHOTOPAINT.Image.17">
                  <p:embed/>
                </p:oleObj>
              </mc:Choice>
              <mc:Fallback>
                <p:oleObj name="PHOTO-PAINT" r:id="rId3" imgW="4410000" imgH="605772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86723"/>
                        <a:ext cx="4088831" cy="5616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1268760"/>
            <a:ext cx="3888432" cy="5709713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5444063" y="1880733"/>
          <a:ext cx="3699881" cy="5063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PHOTO-PAINT" r:id="rId6" imgW="4057560" imgH="5553000" progId="CorelPHOTOPAINT.Image.17">
                  <p:embed/>
                </p:oleObj>
              </mc:Choice>
              <mc:Fallback>
                <p:oleObj name="PHOTO-PAINT" r:id="rId6" imgW="4057560" imgH="555300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44063" y="1880733"/>
                        <a:ext cx="3699881" cy="5063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57200"/>
            <a:ext cx="8995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Подготовленный к изданию комплект Госгеолкарты-200 листов Q-40-XX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(г. Сабля)</a:t>
            </a:r>
            <a:endParaRPr 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неизданные комплекты можно получить из Резервного фонда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НРС </a:t>
            </a:r>
            <a:r>
              <a:rPr lang="ru-RU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Роснедра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ctr"/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://www.vsegei.ru/ru/info/catalog_ggk/r-fond/</a:t>
            </a:r>
          </a:p>
          <a:p>
            <a:pPr algn="ctr" fontAlgn="ctr"/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6687" y="536389"/>
            <a:ext cx="1942390" cy="899514"/>
          </a:xfrm>
          <a:prstGeom prst="rect">
            <a:avLst/>
          </a:prstGeom>
        </p:spPr>
      </p:pic>
      <p:pic>
        <p:nvPicPr>
          <p:cNvPr id="9" name="Picture 2" descr="\\Pc-szkgp01\D\2013\Коллегия_Роснедра_март13\p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66716" r="70091"/>
          <a:stretch>
            <a:fillRect/>
          </a:stretch>
        </p:blipFill>
        <p:spPr bwMode="auto">
          <a:xfrm>
            <a:off x="7277167" y="536389"/>
            <a:ext cx="1700213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39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58772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08104" y="1556792"/>
            <a:ext cx="301884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http://www.vsegei.ru/ru/info/</a:t>
            </a:r>
          </a:p>
        </p:txBody>
      </p:sp>
    </p:spTree>
    <p:extLst>
      <p:ext uri="{BB962C8B-B14F-4D97-AF65-F5344CB8AC3E}">
        <p14:creationId xmlns:p14="http://schemas.microsoft.com/office/powerpoint/2010/main" val="324177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Рис_1  Блок первичных данны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00100"/>
            <a:ext cx="6731000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755650" y="4770438"/>
            <a:ext cx="7874000" cy="2087562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tIns="0" bIns="0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/>
              <a:t>За основу организации ба данных  нами принята простая и понятная геологам структура, основанная на традиционно сложившихся формах и картах:</a:t>
            </a:r>
          </a:p>
          <a:p>
            <a:pPr eaLnBrk="1" hangingPunct="1"/>
            <a:r>
              <a:rPr lang="ru-RU" altLang="ru-RU" sz="1800" b="1"/>
              <a:t>- для первичных полевых наблюдений (маршруты, горные выработки, скважины и т.д.) это прямая связь с цифровыми слоями карты фактического материала. </a:t>
            </a:r>
          </a:p>
          <a:p>
            <a:pPr eaLnBrk="1" hangingPunct="1"/>
            <a:r>
              <a:rPr lang="ru-RU" altLang="ru-RU" sz="1800" b="1"/>
              <a:t>- для пунктов опробования  - прямая связь с формами журналов </a:t>
            </a:r>
          </a:p>
          <a:p>
            <a:pPr eaLnBrk="1" hangingPunct="1"/>
            <a:r>
              <a:rPr lang="ru-RU" altLang="ru-RU" sz="1800" b="1"/>
              <a:t>- результаты аналитических исследований связываются с полотном карт через формы журналов опробования. </a:t>
            </a:r>
          </a:p>
          <a:p>
            <a:pPr eaLnBrk="1" hangingPunct="1"/>
            <a:r>
              <a:rPr lang="ru-RU" altLang="ru-RU" sz="1800" b="1"/>
              <a:t>Таким образом заполнение баз данных включается в стандартный технологический процесс ГСР, исключается пустая и ненужная дублирующая работа.</a:t>
            </a:r>
          </a:p>
          <a:p>
            <a:pPr eaLnBrk="1" hangingPunct="1"/>
            <a:r>
              <a:rPr lang="ru-RU" altLang="ru-RU" sz="1800" b="1"/>
              <a:t>При этом сами карты фактов и карты опробования в технологическом процессе могут быть получены прямо со GPS. 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20688" y="392113"/>
            <a:ext cx="8280400" cy="276225"/>
          </a:xfrm>
          <a:prstGeom prst="rect">
            <a:avLst/>
          </a:prstGeom>
          <a:solidFill>
            <a:srgbClr val="DEE2BC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baseline="0"/>
              <a:t>СОЗДАНИЕ СОПРОВОЖДАЮЩИХ ЦИФРОВЫХ  БАЗ ДАННЫХ</a:t>
            </a:r>
          </a:p>
        </p:txBody>
      </p:sp>
      <p:sp>
        <p:nvSpPr>
          <p:cNvPr id="25605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F1391B1-687D-44F5-B582-81AD8374AD90}" type="slidenum">
              <a:rPr lang="ru-RU" altLang="ru-RU" sz="1400" baseline="0"/>
              <a:pPr eaLnBrk="1" hangingPunct="1"/>
              <a:t>7</a:t>
            </a:fld>
            <a:endParaRPr lang="ru-RU" altLang="ru-RU" sz="1400" baseline="0"/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1116013" y="25400"/>
            <a:ext cx="6731000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/>
              <a:t>КАМЕРАЛЬНЫЕ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122831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529763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250825" y="5013325"/>
          <a:ext cx="8675688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PHOTO-PAINT" r:id="rId5" imgW="12085714" imgH="2352381" progId="CorelPHOTOPAINT.Image.13">
                  <p:embed/>
                </p:oleObj>
              </mc:Choice>
              <mc:Fallback>
                <p:oleObj name="PHOTO-PAINT" r:id="rId5" imgW="12085714" imgH="2352381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013325"/>
                        <a:ext cx="8675688" cy="168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1692275" y="3213100"/>
            <a:ext cx="358775" cy="5032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2076450" y="188913"/>
            <a:ext cx="5016500" cy="450850"/>
          </a:xfrm>
          <a:prstGeom prst="rect">
            <a:avLst/>
          </a:prstGeom>
          <a:solidFill>
            <a:srgbClr val="CCFFCC"/>
          </a:solidFill>
          <a:ln w="25400">
            <a:solidFill>
              <a:srgbClr val="00FF00"/>
            </a:solidFill>
            <a:miter lim="800000"/>
            <a:headEnd/>
            <a:tailEnd/>
          </a:ln>
        </p:spPr>
        <p:txBody>
          <a:bodyPr tIns="0" bIns="0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ru-RU" altLang="ru-RU" b="1" baseline="0"/>
              <a:t>КАРТА ФАКТИЧЕСКОГО МАТЕРИАЛА</a:t>
            </a:r>
            <a:endParaRPr lang="ru-RU" altLang="ru-RU" b="1"/>
          </a:p>
        </p:txBody>
      </p:sp>
      <p:sp>
        <p:nvSpPr>
          <p:cNvPr id="2663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B4A6D74-65F6-4256-A5F4-29F8CE22BA65}" type="slidenum">
              <a:rPr lang="ru-RU" altLang="ru-RU" sz="1400" baseline="0"/>
              <a:pPr eaLnBrk="1" hangingPunct="1"/>
              <a:t>8</a:t>
            </a:fld>
            <a:endParaRPr lang="ru-RU" altLang="ru-RU" sz="1400" baseline="0"/>
          </a:p>
        </p:txBody>
      </p:sp>
    </p:spTree>
    <p:extLst>
      <p:ext uri="{BB962C8B-B14F-4D97-AF65-F5344CB8AC3E}">
        <p14:creationId xmlns:p14="http://schemas.microsoft.com/office/powerpoint/2010/main" val="139872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051050" y="0"/>
            <a:ext cx="4608513" cy="450850"/>
          </a:xfrm>
          <a:prstGeom prst="rect">
            <a:avLst/>
          </a:prstGeom>
          <a:solidFill>
            <a:srgbClr val="CCFFCC"/>
          </a:solidFill>
          <a:ln w="25400">
            <a:solidFill>
              <a:srgbClr val="00FF00"/>
            </a:solidFill>
            <a:miter lim="800000"/>
            <a:headEnd/>
            <a:tailEnd/>
          </a:ln>
        </p:spPr>
        <p:txBody>
          <a:bodyPr tIns="0" bIns="0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ru-RU" altLang="ru-RU" b="1" baseline="0"/>
              <a:t>КАРТА   ОПРОБОВАНИЯ</a:t>
            </a:r>
            <a:endParaRPr lang="ru-RU" altLang="ru-RU" b="1"/>
          </a:p>
        </p:txBody>
      </p:sp>
      <p:pic>
        <p:nvPicPr>
          <p:cNvPr id="27651" name="Picture 3" descr="Кар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49275"/>
            <a:ext cx="4824413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связ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187700"/>
            <a:ext cx="72009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4427538" y="1052513"/>
            <a:ext cx="385762" cy="323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5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FF2E438-94E9-44A7-943F-46E98EBF0225}" type="slidenum">
              <a:rPr lang="ru-RU" altLang="ru-RU" sz="1400" baseline="0"/>
              <a:pPr eaLnBrk="1" hangingPunct="1"/>
              <a:t>9</a:t>
            </a:fld>
            <a:endParaRPr lang="ru-RU" altLang="ru-RU" sz="1400" baseline="0"/>
          </a:p>
        </p:txBody>
      </p:sp>
    </p:spTree>
    <p:extLst>
      <p:ext uri="{BB962C8B-B14F-4D97-AF65-F5344CB8AC3E}">
        <p14:creationId xmlns:p14="http://schemas.microsoft.com/office/powerpoint/2010/main" val="257875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2441</TotalTime>
  <Words>2880</Words>
  <Application>Microsoft Office PowerPoint</Application>
  <PresentationFormat>Экран (4:3)</PresentationFormat>
  <Paragraphs>343</Paragraphs>
  <Slides>32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Times New Roman</vt:lpstr>
      <vt:lpstr>Оформление по умолчанию</vt:lpstr>
      <vt:lpstr>PHOTO-PAINT</vt:lpstr>
      <vt:lpstr>Corel PHOTO-PAINT X3 Image</vt:lpstr>
      <vt:lpstr>Corel PHOTO-PAINT X7 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Состояние проведения региональных геолого-съемочных работ м-ба 1:200000  на территории суши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Геологическая изученность территории Российской Федерации геолого-съемочными работами  масштаба 1:50 000 по состоянию на конец 1991 г.</vt:lpstr>
      <vt:lpstr>«Лоскутное одеяло» карт м-ба 1:50 000 на листах работ по ГДП-200</vt:lpstr>
      <vt:lpstr>Месторождения Приполярного Урала, открытые в результате или на основе работ по ГДП-50</vt:lpstr>
      <vt:lpstr>Презентация PowerPoint</vt:lpstr>
      <vt:lpstr>Презентация PowerPoint</vt:lpstr>
      <vt:lpstr>Презентация PowerPoint</vt:lpstr>
      <vt:lpstr> Геолого-съемочные работы масштаба 1:200 000 при условии их сопровождении общими поисками могут стать уже завтра наиболее эффективным в прогнозно-поисковом отношении видом региональных исследований и могут решить проблему создания поискового задела  при соответвующем финансировании поисковой составляющей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vsegei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природных ресурсов и экологии Российской Федерации Федеральное агентство по неропользованию – Роснедра Научно-редакционный  совет по геологическому картированию территории Российской Федерации Федерального агентства по недропользованию (НРС Роснедра)</dc:title>
  <dc:creator>Беза</dc:creator>
  <cp:lastModifiedBy>Шишкин Михаил Александрович</cp:lastModifiedBy>
  <cp:revision>163</cp:revision>
  <cp:lastPrinted>2013-04-15T11:37:38Z</cp:lastPrinted>
  <dcterms:created xsi:type="dcterms:W3CDTF">2013-04-12T11:36:40Z</dcterms:created>
  <dcterms:modified xsi:type="dcterms:W3CDTF">2019-04-23T10:56:49Z</dcterms:modified>
</cp:coreProperties>
</file>