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920" r:id="rId2"/>
  </p:sldMasterIdLst>
  <p:notesMasterIdLst>
    <p:notesMasterId r:id="rId27"/>
  </p:notesMasterIdLst>
  <p:handoutMasterIdLst>
    <p:handoutMasterId r:id="rId28"/>
  </p:handoutMasterIdLst>
  <p:sldIdLst>
    <p:sldId id="535" r:id="rId3"/>
    <p:sldId id="640" r:id="rId4"/>
    <p:sldId id="631" r:id="rId5"/>
    <p:sldId id="563" r:id="rId6"/>
    <p:sldId id="607" r:id="rId7"/>
    <p:sldId id="611" r:id="rId8"/>
    <p:sldId id="632" r:id="rId9"/>
    <p:sldId id="642" r:id="rId10"/>
    <p:sldId id="612" r:id="rId11"/>
    <p:sldId id="621" r:id="rId12"/>
    <p:sldId id="633" r:id="rId13"/>
    <p:sldId id="614" r:id="rId14"/>
    <p:sldId id="613" r:id="rId15"/>
    <p:sldId id="619" r:id="rId16"/>
    <p:sldId id="643" r:id="rId17"/>
    <p:sldId id="646" r:id="rId18"/>
    <p:sldId id="626" r:id="rId19"/>
    <p:sldId id="623" r:id="rId20"/>
    <p:sldId id="636" r:id="rId21"/>
    <p:sldId id="637" r:id="rId22"/>
    <p:sldId id="638" r:id="rId23"/>
    <p:sldId id="641" r:id="rId24"/>
    <p:sldId id="580" r:id="rId25"/>
    <p:sldId id="647" r:id="rId26"/>
  </p:sldIdLst>
  <p:sldSz cx="9144000" cy="6858000" type="screen4x3"/>
  <p:notesSz cx="9931400" cy="67945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w Cen MT" panose="020B0602020104020603" pitchFamily="34" charset="0"/>
      <p:regular r:id="rId33"/>
      <p:bold r:id="rId34"/>
      <p:italic r:id="rId35"/>
      <p:boldItalic r:id="rId36"/>
    </p:embeddedFont>
    <p:embeddedFont>
      <p:font typeface="Tw Cen MT Condensed" panose="020B0606020104020203" pitchFamily="34" charset="0"/>
      <p:regular r:id="rId37"/>
      <p:bold r:id="rId38"/>
    </p:embeddedFont>
    <p:embeddedFont>
      <p:font typeface="Wingdings 3" panose="05040102010807070707" pitchFamily="18" charset="2"/>
      <p:regular r:id="rId39"/>
    </p:embeddedFont>
    <p:embeddedFont>
      <p:font typeface="Batang" panose="02030600000101010101" pitchFamily="18" charset="-127"/>
      <p:regular r:id="rId40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15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0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61"/>
    <a:srgbClr val="000000"/>
    <a:srgbClr val="FD2B01"/>
    <a:srgbClr val="D0D8E8"/>
    <a:srgbClr val="E9EDF4"/>
    <a:srgbClr val="FF9999"/>
    <a:srgbClr val="FE775C"/>
    <a:srgbClr val="A96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5390" autoAdjust="0"/>
  </p:normalViewPr>
  <p:slideViewPr>
    <p:cSldViewPr snapToGrid="0">
      <p:cViewPr>
        <p:scale>
          <a:sx n="75" d="100"/>
          <a:sy n="75" d="100"/>
        </p:scale>
        <p:origin x="-2868" y="-996"/>
      </p:cViewPr>
      <p:guideLst>
        <p:guide orient="horz" pos="2415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69" d="100"/>
          <a:sy n="169" d="100"/>
        </p:scale>
        <p:origin x="-2358" y="-108"/>
      </p:cViewPr>
      <p:guideLst>
        <p:guide orient="horz" pos="2140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1EC7E-EDFA-4AE7-BDE4-D3BDFB523C7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49FB3D-0B96-46B2-9F75-FAAD46C9FB04}">
      <dgm:prSet phldrT="[Текст]" custT="1"/>
      <dgm:spPr/>
      <dgm:t>
        <a:bodyPr/>
        <a:lstStyle/>
        <a:p>
          <a:r>
            <a:rPr lang="ru-RU" sz="2000" dirty="0" smtClean="0"/>
            <a:t>Региональные работы</a:t>
          </a:r>
          <a:endParaRPr lang="ru-RU" sz="2000" dirty="0"/>
        </a:p>
      </dgm:t>
    </dgm:pt>
    <dgm:pt modelId="{EAA0BB14-702B-44D4-B692-E51D97E63BAF}" type="parTrans" cxnId="{D7ED66C3-FE11-4A2D-A75C-3290F45497D8}">
      <dgm:prSet/>
      <dgm:spPr/>
      <dgm:t>
        <a:bodyPr/>
        <a:lstStyle/>
        <a:p>
          <a:endParaRPr lang="ru-RU"/>
        </a:p>
      </dgm:t>
    </dgm:pt>
    <dgm:pt modelId="{EB31EDB9-66CB-4258-9C13-327149BF563C}" type="sibTrans" cxnId="{D7ED66C3-FE11-4A2D-A75C-3290F45497D8}">
      <dgm:prSet/>
      <dgm:spPr/>
      <dgm:t>
        <a:bodyPr/>
        <a:lstStyle/>
        <a:p>
          <a:endParaRPr lang="ru-RU"/>
        </a:p>
      </dgm:t>
    </dgm:pt>
    <dgm:pt modelId="{2D1DB9C9-284F-427E-963E-FD294A71427E}">
      <dgm:prSet phldrT="[Текст]" custT="1"/>
      <dgm:spPr/>
      <dgm:t>
        <a:bodyPr/>
        <a:lstStyle/>
        <a:p>
          <a:endParaRPr lang="ru-RU" sz="1600" b="1" dirty="0" smtClean="0"/>
        </a:p>
        <a:p>
          <a:r>
            <a:rPr lang="ru-RU" sz="1600" b="1" dirty="0" smtClean="0"/>
            <a:t>Сводное и обзорное картографирование</a:t>
          </a:r>
        </a:p>
        <a:p>
          <a:r>
            <a:rPr lang="ru-RU" sz="1600" dirty="0" smtClean="0"/>
            <a:t>масштаба 1 : 2 500 000 – 1 : 15 000 000 </a:t>
          </a:r>
        </a:p>
        <a:p>
          <a:endParaRPr lang="ru-RU" sz="1600" dirty="0"/>
        </a:p>
      </dgm:t>
    </dgm:pt>
    <dgm:pt modelId="{4B4EBEE4-48A3-4707-971D-E4CFF79AE069}" type="parTrans" cxnId="{C6C17300-0CF9-4133-9704-C9F298182DAC}">
      <dgm:prSet/>
      <dgm:spPr/>
      <dgm:t>
        <a:bodyPr/>
        <a:lstStyle/>
        <a:p>
          <a:endParaRPr lang="ru-RU"/>
        </a:p>
      </dgm:t>
    </dgm:pt>
    <dgm:pt modelId="{C961DBB8-18FB-489E-9709-B7CE479F0A73}" type="sibTrans" cxnId="{C6C17300-0CF9-4133-9704-C9F298182DAC}">
      <dgm:prSet/>
      <dgm:spPr/>
      <dgm:t>
        <a:bodyPr/>
        <a:lstStyle/>
        <a:p>
          <a:endParaRPr lang="ru-RU"/>
        </a:p>
      </dgm:t>
    </dgm:pt>
    <dgm:pt modelId="{A379126C-653B-47B3-A8F1-4E08EB39A1F7}">
      <dgm:prSet phldrT="[Текст]" custT="1"/>
      <dgm:spPr/>
      <dgm:t>
        <a:bodyPr/>
        <a:lstStyle/>
        <a:p>
          <a:r>
            <a:rPr lang="ru-RU" sz="1600" b="1" dirty="0" smtClean="0"/>
            <a:t>ГГК-1000</a:t>
          </a:r>
        </a:p>
        <a:p>
          <a:r>
            <a:rPr lang="ru-RU" sz="1600" dirty="0" smtClean="0"/>
            <a:t>Создание комплектов гидрогеологических карт </a:t>
          </a:r>
        </a:p>
        <a:p>
          <a:r>
            <a:rPr lang="ru-RU" sz="1600" dirty="0" smtClean="0"/>
            <a:t>масштаба 1 : 1 000 000</a:t>
          </a:r>
          <a:endParaRPr lang="ru-RU" sz="1600" dirty="0"/>
        </a:p>
      </dgm:t>
    </dgm:pt>
    <dgm:pt modelId="{AAEBF909-5830-4986-91BC-914EE4E06592}" type="parTrans" cxnId="{56126397-8011-40B6-848F-9DC0F5106210}">
      <dgm:prSet/>
      <dgm:spPr/>
      <dgm:t>
        <a:bodyPr/>
        <a:lstStyle/>
        <a:p>
          <a:endParaRPr lang="ru-RU"/>
        </a:p>
      </dgm:t>
    </dgm:pt>
    <dgm:pt modelId="{14A3DC70-1228-4D00-A87D-8650AC43D85C}" type="sibTrans" cxnId="{56126397-8011-40B6-848F-9DC0F5106210}">
      <dgm:prSet/>
      <dgm:spPr/>
      <dgm:t>
        <a:bodyPr/>
        <a:lstStyle/>
        <a:p>
          <a:endParaRPr lang="ru-RU"/>
        </a:p>
      </dgm:t>
    </dgm:pt>
    <dgm:pt modelId="{CBE50C02-69DC-44E7-A03F-19A9EBCDC5EA}">
      <dgm:prSet phldrT="[Текст]" custT="1"/>
      <dgm:spPr/>
      <dgm:t>
        <a:bodyPr/>
        <a:lstStyle/>
        <a:p>
          <a:r>
            <a:rPr lang="ru-RU" sz="1600" b="1" dirty="0" smtClean="0"/>
            <a:t>ГГДП-200</a:t>
          </a:r>
        </a:p>
        <a:p>
          <a:r>
            <a:rPr lang="ru-RU" sz="1600" dirty="0" smtClean="0"/>
            <a:t>Гидрогеологическое </a:t>
          </a:r>
          <a:r>
            <a:rPr lang="ru-RU" sz="1600" dirty="0" err="1" smtClean="0"/>
            <a:t>доизучение</a:t>
          </a:r>
          <a:r>
            <a:rPr lang="ru-RU" sz="1600" dirty="0" smtClean="0"/>
            <a:t> площадей</a:t>
          </a:r>
        </a:p>
        <a:p>
          <a:r>
            <a:rPr lang="ru-RU" sz="1600" dirty="0" smtClean="0"/>
            <a:t> масштаба 1 : 200 000.</a:t>
          </a:r>
          <a:endParaRPr lang="ru-RU" sz="1600" dirty="0"/>
        </a:p>
      </dgm:t>
    </dgm:pt>
    <dgm:pt modelId="{6444821F-E620-4AB9-AF17-8E9D6AE4DCB3}" type="parTrans" cxnId="{051BCAC7-79D2-48ED-A525-0B2B1BD26E2A}">
      <dgm:prSet/>
      <dgm:spPr/>
      <dgm:t>
        <a:bodyPr/>
        <a:lstStyle/>
        <a:p>
          <a:endParaRPr lang="ru-RU"/>
        </a:p>
      </dgm:t>
    </dgm:pt>
    <dgm:pt modelId="{B1CBAD2A-2295-47DC-974F-3B74641497D1}" type="sibTrans" cxnId="{051BCAC7-79D2-48ED-A525-0B2B1BD26E2A}">
      <dgm:prSet/>
      <dgm:spPr/>
      <dgm:t>
        <a:bodyPr/>
        <a:lstStyle/>
        <a:p>
          <a:endParaRPr lang="ru-RU"/>
        </a:p>
      </dgm:t>
    </dgm:pt>
    <dgm:pt modelId="{99E1A494-42B7-48C2-B576-8E7343BF29EA}" type="pres">
      <dgm:prSet presAssocID="{75C1EC7E-EDFA-4AE7-BDE4-D3BDFB523C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164005-4D5A-4FC7-9367-6ED1F4164B60}" type="pres">
      <dgm:prSet presAssocID="{3A49FB3D-0B96-46B2-9F75-FAAD46C9FB04}" presName="hierRoot1" presStyleCnt="0">
        <dgm:presLayoutVars>
          <dgm:hierBranch val="init"/>
        </dgm:presLayoutVars>
      </dgm:prSet>
      <dgm:spPr/>
    </dgm:pt>
    <dgm:pt modelId="{12AE592D-8D69-4E8B-A903-5213CAAC848C}" type="pres">
      <dgm:prSet presAssocID="{3A49FB3D-0B96-46B2-9F75-FAAD46C9FB04}" presName="rootComposite1" presStyleCnt="0"/>
      <dgm:spPr/>
    </dgm:pt>
    <dgm:pt modelId="{3D036953-2832-4BCB-BA5C-4D7527747200}" type="pres">
      <dgm:prSet presAssocID="{3A49FB3D-0B96-46B2-9F75-FAAD46C9FB04}" presName="rootText1" presStyleLbl="node0" presStyleIdx="0" presStyleCnt="1" custScaleX="128795" custScaleY="67010" custLinFactNeighborX="0" custLinFactNeighborY="-158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DDE15-EE95-4497-8949-B02323F83D22}" type="pres">
      <dgm:prSet presAssocID="{3A49FB3D-0B96-46B2-9F75-FAAD46C9FB0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49FE7E7-A41A-4EEB-A1A6-84191321C46E}" type="pres">
      <dgm:prSet presAssocID="{3A49FB3D-0B96-46B2-9F75-FAAD46C9FB04}" presName="hierChild2" presStyleCnt="0"/>
      <dgm:spPr/>
    </dgm:pt>
    <dgm:pt modelId="{792020C0-02A8-48FE-8C39-D431DB600AB4}" type="pres">
      <dgm:prSet presAssocID="{4B4EBEE4-48A3-4707-971D-E4CFF79AE069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2F55CD8-3597-4C9D-9FC2-ED8B31421FDB}" type="pres">
      <dgm:prSet presAssocID="{2D1DB9C9-284F-427E-963E-FD294A71427E}" presName="hierRoot2" presStyleCnt="0">
        <dgm:presLayoutVars>
          <dgm:hierBranch val="init"/>
        </dgm:presLayoutVars>
      </dgm:prSet>
      <dgm:spPr/>
    </dgm:pt>
    <dgm:pt modelId="{7629CB1C-DEE6-432A-83E7-5DE7AD386119}" type="pres">
      <dgm:prSet presAssocID="{2D1DB9C9-284F-427E-963E-FD294A71427E}" presName="rootComposite" presStyleCnt="0"/>
      <dgm:spPr/>
    </dgm:pt>
    <dgm:pt modelId="{C1C76AC6-A542-4E1F-95C2-152073C039FA}" type="pres">
      <dgm:prSet presAssocID="{2D1DB9C9-284F-427E-963E-FD294A71427E}" presName="rootText" presStyleLbl="node2" presStyleIdx="0" presStyleCnt="3" custScaleY="140572" custLinFactNeighborY="6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06698F-302E-439E-9B3C-BA7DA541AF0B}" type="pres">
      <dgm:prSet presAssocID="{2D1DB9C9-284F-427E-963E-FD294A71427E}" presName="rootConnector" presStyleLbl="node2" presStyleIdx="0" presStyleCnt="3"/>
      <dgm:spPr/>
      <dgm:t>
        <a:bodyPr/>
        <a:lstStyle/>
        <a:p>
          <a:endParaRPr lang="ru-RU"/>
        </a:p>
      </dgm:t>
    </dgm:pt>
    <dgm:pt modelId="{88EAF695-15E5-4275-87E6-D28F2AC5D05E}" type="pres">
      <dgm:prSet presAssocID="{2D1DB9C9-284F-427E-963E-FD294A71427E}" presName="hierChild4" presStyleCnt="0"/>
      <dgm:spPr/>
    </dgm:pt>
    <dgm:pt modelId="{131774C1-CB2C-43E7-BC04-B54A2AFCA191}" type="pres">
      <dgm:prSet presAssocID="{2D1DB9C9-284F-427E-963E-FD294A71427E}" presName="hierChild5" presStyleCnt="0"/>
      <dgm:spPr/>
    </dgm:pt>
    <dgm:pt modelId="{8C30E804-DCD4-45A6-89DB-2FADEC461564}" type="pres">
      <dgm:prSet presAssocID="{AAEBF909-5830-4986-91BC-914EE4E0659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D8166D1-2084-4871-976D-D94175EEB7A3}" type="pres">
      <dgm:prSet presAssocID="{A379126C-653B-47B3-A8F1-4E08EB39A1F7}" presName="hierRoot2" presStyleCnt="0">
        <dgm:presLayoutVars>
          <dgm:hierBranch val="init"/>
        </dgm:presLayoutVars>
      </dgm:prSet>
      <dgm:spPr/>
    </dgm:pt>
    <dgm:pt modelId="{EEA5DD3F-E164-4E2E-96DD-39B8ED4DF6B3}" type="pres">
      <dgm:prSet presAssocID="{A379126C-653B-47B3-A8F1-4E08EB39A1F7}" presName="rootComposite" presStyleCnt="0"/>
      <dgm:spPr/>
    </dgm:pt>
    <dgm:pt modelId="{C5C0E273-6191-4308-A92D-FAC666FB3EB9}" type="pres">
      <dgm:prSet presAssocID="{A379126C-653B-47B3-A8F1-4E08EB39A1F7}" presName="rootText" presStyleLbl="node2" presStyleIdx="1" presStyleCnt="3" custScaleY="1447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366760-5826-4D4C-914F-51E9F25C2CA8}" type="pres">
      <dgm:prSet presAssocID="{A379126C-653B-47B3-A8F1-4E08EB39A1F7}" presName="rootConnector" presStyleLbl="node2" presStyleIdx="1" presStyleCnt="3"/>
      <dgm:spPr/>
      <dgm:t>
        <a:bodyPr/>
        <a:lstStyle/>
        <a:p>
          <a:endParaRPr lang="ru-RU"/>
        </a:p>
      </dgm:t>
    </dgm:pt>
    <dgm:pt modelId="{2E94AA60-9CD1-43E7-930C-C52455D21FC0}" type="pres">
      <dgm:prSet presAssocID="{A379126C-653B-47B3-A8F1-4E08EB39A1F7}" presName="hierChild4" presStyleCnt="0"/>
      <dgm:spPr/>
    </dgm:pt>
    <dgm:pt modelId="{CA09E4B3-196F-45A6-BFC4-97CD1714543E}" type="pres">
      <dgm:prSet presAssocID="{A379126C-653B-47B3-A8F1-4E08EB39A1F7}" presName="hierChild5" presStyleCnt="0"/>
      <dgm:spPr/>
    </dgm:pt>
    <dgm:pt modelId="{793F31CA-A2B7-4B7F-B37D-81F9AD6AF10E}" type="pres">
      <dgm:prSet presAssocID="{6444821F-E620-4AB9-AF17-8E9D6AE4DCB3}" presName="Name37" presStyleLbl="parChTrans1D2" presStyleIdx="2" presStyleCnt="3"/>
      <dgm:spPr/>
      <dgm:t>
        <a:bodyPr/>
        <a:lstStyle/>
        <a:p>
          <a:endParaRPr lang="ru-RU"/>
        </a:p>
      </dgm:t>
    </dgm:pt>
    <dgm:pt modelId="{36D418F2-0710-4BCA-A1F1-ADB668B4E5EE}" type="pres">
      <dgm:prSet presAssocID="{CBE50C02-69DC-44E7-A03F-19A9EBCDC5EA}" presName="hierRoot2" presStyleCnt="0">
        <dgm:presLayoutVars>
          <dgm:hierBranch val="init"/>
        </dgm:presLayoutVars>
      </dgm:prSet>
      <dgm:spPr/>
    </dgm:pt>
    <dgm:pt modelId="{6BD641C2-730A-4144-ABB4-CE7B34711372}" type="pres">
      <dgm:prSet presAssocID="{CBE50C02-69DC-44E7-A03F-19A9EBCDC5EA}" presName="rootComposite" presStyleCnt="0"/>
      <dgm:spPr/>
    </dgm:pt>
    <dgm:pt modelId="{FF9DDE96-E336-4FA4-A7D8-476DE7361F59}" type="pres">
      <dgm:prSet presAssocID="{CBE50C02-69DC-44E7-A03F-19A9EBCDC5EA}" presName="rootText" presStyleLbl="node2" presStyleIdx="2" presStyleCnt="3" custScaleY="1426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CA4532-0F36-41CD-89C0-0F90B148B791}" type="pres">
      <dgm:prSet presAssocID="{CBE50C02-69DC-44E7-A03F-19A9EBCDC5EA}" presName="rootConnector" presStyleLbl="node2" presStyleIdx="2" presStyleCnt="3"/>
      <dgm:spPr/>
      <dgm:t>
        <a:bodyPr/>
        <a:lstStyle/>
        <a:p>
          <a:endParaRPr lang="ru-RU"/>
        </a:p>
      </dgm:t>
    </dgm:pt>
    <dgm:pt modelId="{D8C3A37B-F094-4AC8-8328-2966861D32C0}" type="pres">
      <dgm:prSet presAssocID="{CBE50C02-69DC-44E7-A03F-19A9EBCDC5EA}" presName="hierChild4" presStyleCnt="0"/>
      <dgm:spPr/>
    </dgm:pt>
    <dgm:pt modelId="{9D6AFB04-5E16-42E2-A495-2B1C9E58BDC0}" type="pres">
      <dgm:prSet presAssocID="{CBE50C02-69DC-44E7-A03F-19A9EBCDC5EA}" presName="hierChild5" presStyleCnt="0"/>
      <dgm:spPr/>
    </dgm:pt>
    <dgm:pt modelId="{BD6260A1-4581-4306-81BC-D783223A3715}" type="pres">
      <dgm:prSet presAssocID="{3A49FB3D-0B96-46B2-9F75-FAAD46C9FB04}" presName="hierChild3" presStyleCnt="0"/>
      <dgm:spPr/>
    </dgm:pt>
  </dgm:ptLst>
  <dgm:cxnLst>
    <dgm:cxn modelId="{3A219929-CD22-4A54-8D70-5DD1102B1919}" type="presOf" srcId="{A379126C-653B-47B3-A8F1-4E08EB39A1F7}" destId="{EA366760-5826-4D4C-914F-51E9F25C2CA8}" srcOrd="1" destOrd="0" presId="urn:microsoft.com/office/officeart/2005/8/layout/orgChart1"/>
    <dgm:cxn modelId="{192CC82C-4B60-4EA9-8583-F0412CB80EDF}" type="presOf" srcId="{CBE50C02-69DC-44E7-A03F-19A9EBCDC5EA}" destId="{69CA4532-0F36-41CD-89C0-0F90B148B791}" srcOrd="1" destOrd="0" presId="urn:microsoft.com/office/officeart/2005/8/layout/orgChart1"/>
    <dgm:cxn modelId="{56126397-8011-40B6-848F-9DC0F5106210}" srcId="{3A49FB3D-0B96-46B2-9F75-FAAD46C9FB04}" destId="{A379126C-653B-47B3-A8F1-4E08EB39A1F7}" srcOrd="1" destOrd="0" parTransId="{AAEBF909-5830-4986-91BC-914EE4E06592}" sibTransId="{14A3DC70-1228-4D00-A87D-8650AC43D85C}"/>
    <dgm:cxn modelId="{012A5AD7-B15C-4039-89E9-54D3B0F70F3E}" type="presOf" srcId="{A379126C-653B-47B3-A8F1-4E08EB39A1F7}" destId="{C5C0E273-6191-4308-A92D-FAC666FB3EB9}" srcOrd="0" destOrd="0" presId="urn:microsoft.com/office/officeart/2005/8/layout/orgChart1"/>
    <dgm:cxn modelId="{C701DB41-779F-40E1-B1B4-8B63FB9D8C74}" type="presOf" srcId="{2D1DB9C9-284F-427E-963E-FD294A71427E}" destId="{C1C76AC6-A542-4E1F-95C2-152073C039FA}" srcOrd="0" destOrd="0" presId="urn:microsoft.com/office/officeart/2005/8/layout/orgChart1"/>
    <dgm:cxn modelId="{D7ED66C3-FE11-4A2D-A75C-3290F45497D8}" srcId="{75C1EC7E-EDFA-4AE7-BDE4-D3BDFB523C7D}" destId="{3A49FB3D-0B96-46B2-9F75-FAAD46C9FB04}" srcOrd="0" destOrd="0" parTransId="{EAA0BB14-702B-44D4-B692-E51D97E63BAF}" sibTransId="{EB31EDB9-66CB-4258-9C13-327149BF563C}"/>
    <dgm:cxn modelId="{46F705B5-AC2B-43A8-8A71-BA87C745DA65}" type="presOf" srcId="{2D1DB9C9-284F-427E-963E-FD294A71427E}" destId="{3306698F-302E-439E-9B3C-BA7DA541AF0B}" srcOrd="1" destOrd="0" presId="urn:microsoft.com/office/officeart/2005/8/layout/orgChart1"/>
    <dgm:cxn modelId="{15917AD9-8EA6-438C-A27D-B3631642F00E}" type="presOf" srcId="{6444821F-E620-4AB9-AF17-8E9D6AE4DCB3}" destId="{793F31CA-A2B7-4B7F-B37D-81F9AD6AF10E}" srcOrd="0" destOrd="0" presId="urn:microsoft.com/office/officeart/2005/8/layout/orgChart1"/>
    <dgm:cxn modelId="{7F6BFBD2-5A43-4306-A9D7-06E686F7C075}" type="presOf" srcId="{3A49FB3D-0B96-46B2-9F75-FAAD46C9FB04}" destId="{01FDDE15-EE95-4497-8949-B02323F83D22}" srcOrd="1" destOrd="0" presId="urn:microsoft.com/office/officeart/2005/8/layout/orgChart1"/>
    <dgm:cxn modelId="{5A869897-78E6-4F9A-AB7B-CEF51CBA43EB}" type="presOf" srcId="{CBE50C02-69DC-44E7-A03F-19A9EBCDC5EA}" destId="{FF9DDE96-E336-4FA4-A7D8-476DE7361F59}" srcOrd="0" destOrd="0" presId="urn:microsoft.com/office/officeart/2005/8/layout/orgChart1"/>
    <dgm:cxn modelId="{051BCAC7-79D2-48ED-A525-0B2B1BD26E2A}" srcId="{3A49FB3D-0B96-46B2-9F75-FAAD46C9FB04}" destId="{CBE50C02-69DC-44E7-A03F-19A9EBCDC5EA}" srcOrd="2" destOrd="0" parTransId="{6444821F-E620-4AB9-AF17-8E9D6AE4DCB3}" sibTransId="{B1CBAD2A-2295-47DC-974F-3B74641497D1}"/>
    <dgm:cxn modelId="{12725187-348A-4A7D-9132-BF3F66364155}" type="presOf" srcId="{4B4EBEE4-48A3-4707-971D-E4CFF79AE069}" destId="{792020C0-02A8-48FE-8C39-D431DB600AB4}" srcOrd="0" destOrd="0" presId="urn:microsoft.com/office/officeart/2005/8/layout/orgChart1"/>
    <dgm:cxn modelId="{BB88B066-62C8-4549-A854-6575EEEB7A01}" type="presOf" srcId="{75C1EC7E-EDFA-4AE7-BDE4-D3BDFB523C7D}" destId="{99E1A494-42B7-48C2-B576-8E7343BF29EA}" srcOrd="0" destOrd="0" presId="urn:microsoft.com/office/officeart/2005/8/layout/orgChart1"/>
    <dgm:cxn modelId="{C6C17300-0CF9-4133-9704-C9F298182DAC}" srcId="{3A49FB3D-0B96-46B2-9F75-FAAD46C9FB04}" destId="{2D1DB9C9-284F-427E-963E-FD294A71427E}" srcOrd="0" destOrd="0" parTransId="{4B4EBEE4-48A3-4707-971D-E4CFF79AE069}" sibTransId="{C961DBB8-18FB-489E-9709-B7CE479F0A73}"/>
    <dgm:cxn modelId="{E8011330-DDA4-4178-80C4-ACD4B055A050}" type="presOf" srcId="{3A49FB3D-0B96-46B2-9F75-FAAD46C9FB04}" destId="{3D036953-2832-4BCB-BA5C-4D7527747200}" srcOrd="0" destOrd="0" presId="urn:microsoft.com/office/officeart/2005/8/layout/orgChart1"/>
    <dgm:cxn modelId="{5CE365CD-E9EB-4AC9-BE57-94115AE18CE4}" type="presOf" srcId="{AAEBF909-5830-4986-91BC-914EE4E06592}" destId="{8C30E804-DCD4-45A6-89DB-2FADEC461564}" srcOrd="0" destOrd="0" presId="urn:microsoft.com/office/officeart/2005/8/layout/orgChart1"/>
    <dgm:cxn modelId="{AB508FEB-D2AF-4B25-857F-C1A2AE6DD2F4}" type="presParOf" srcId="{99E1A494-42B7-48C2-B576-8E7343BF29EA}" destId="{6D164005-4D5A-4FC7-9367-6ED1F4164B60}" srcOrd="0" destOrd="0" presId="urn:microsoft.com/office/officeart/2005/8/layout/orgChart1"/>
    <dgm:cxn modelId="{B660AB57-21F7-4B57-A4BB-ABD410B54777}" type="presParOf" srcId="{6D164005-4D5A-4FC7-9367-6ED1F4164B60}" destId="{12AE592D-8D69-4E8B-A903-5213CAAC848C}" srcOrd="0" destOrd="0" presId="urn:microsoft.com/office/officeart/2005/8/layout/orgChart1"/>
    <dgm:cxn modelId="{5AFC06BC-F283-455F-A60F-395C285E5066}" type="presParOf" srcId="{12AE592D-8D69-4E8B-A903-5213CAAC848C}" destId="{3D036953-2832-4BCB-BA5C-4D7527747200}" srcOrd="0" destOrd="0" presId="urn:microsoft.com/office/officeart/2005/8/layout/orgChart1"/>
    <dgm:cxn modelId="{21849E8A-2158-4016-AE20-3F5B6C822BB3}" type="presParOf" srcId="{12AE592D-8D69-4E8B-A903-5213CAAC848C}" destId="{01FDDE15-EE95-4497-8949-B02323F83D22}" srcOrd="1" destOrd="0" presId="urn:microsoft.com/office/officeart/2005/8/layout/orgChart1"/>
    <dgm:cxn modelId="{46DAF256-D8BB-43C1-AA64-A02C5B719E82}" type="presParOf" srcId="{6D164005-4D5A-4FC7-9367-6ED1F4164B60}" destId="{649FE7E7-A41A-4EEB-A1A6-84191321C46E}" srcOrd="1" destOrd="0" presId="urn:microsoft.com/office/officeart/2005/8/layout/orgChart1"/>
    <dgm:cxn modelId="{DE1BE901-B8E1-4382-97CB-5A97A3B2DEB1}" type="presParOf" srcId="{649FE7E7-A41A-4EEB-A1A6-84191321C46E}" destId="{792020C0-02A8-48FE-8C39-D431DB600AB4}" srcOrd="0" destOrd="0" presId="urn:microsoft.com/office/officeart/2005/8/layout/orgChart1"/>
    <dgm:cxn modelId="{D84A6014-F219-4261-AE0F-EC3DAE048381}" type="presParOf" srcId="{649FE7E7-A41A-4EEB-A1A6-84191321C46E}" destId="{F2F55CD8-3597-4C9D-9FC2-ED8B31421FDB}" srcOrd="1" destOrd="0" presId="urn:microsoft.com/office/officeart/2005/8/layout/orgChart1"/>
    <dgm:cxn modelId="{7AE96A44-2EB8-4700-97B5-AA0A8CC8AA53}" type="presParOf" srcId="{F2F55CD8-3597-4C9D-9FC2-ED8B31421FDB}" destId="{7629CB1C-DEE6-432A-83E7-5DE7AD386119}" srcOrd="0" destOrd="0" presId="urn:microsoft.com/office/officeart/2005/8/layout/orgChart1"/>
    <dgm:cxn modelId="{42823CEA-1EA8-4B1C-B7E3-109B93B79DA1}" type="presParOf" srcId="{7629CB1C-DEE6-432A-83E7-5DE7AD386119}" destId="{C1C76AC6-A542-4E1F-95C2-152073C039FA}" srcOrd="0" destOrd="0" presId="urn:microsoft.com/office/officeart/2005/8/layout/orgChart1"/>
    <dgm:cxn modelId="{227B5E38-0177-45F6-94E9-FFAEE21DDE42}" type="presParOf" srcId="{7629CB1C-DEE6-432A-83E7-5DE7AD386119}" destId="{3306698F-302E-439E-9B3C-BA7DA541AF0B}" srcOrd="1" destOrd="0" presId="urn:microsoft.com/office/officeart/2005/8/layout/orgChart1"/>
    <dgm:cxn modelId="{385F5B1F-1CFE-4F41-B2FE-BC7E19ADE26D}" type="presParOf" srcId="{F2F55CD8-3597-4C9D-9FC2-ED8B31421FDB}" destId="{88EAF695-15E5-4275-87E6-D28F2AC5D05E}" srcOrd="1" destOrd="0" presId="urn:microsoft.com/office/officeart/2005/8/layout/orgChart1"/>
    <dgm:cxn modelId="{B69B0DCB-59F3-4FF1-A841-2C3B343DD6DD}" type="presParOf" srcId="{F2F55CD8-3597-4C9D-9FC2-ED8B31421FDB}" destId="{131774C1-CB2C-43E7-BC04-B54A2AFCA191}" srcOrd="2" destOrd="0" presId="urn:microsoft.com/office/officeart/2005/8/layout/orgChart1"/>
    <dgm:cxn modelId="{07CFD85C-5BE1-4DF7-A141-A8887A4670AA}" type="presParOf" srcId="{649FE7E7-A41A-4EEB-A1A6-84191321C46E}" destId="{8C30E804-DCD4-45A6-89DB-2FADEC461564}" srcOrd="2" destOrd="0" presId="urn:microsoft.com/office/officeart/2005/8/layout/orgChart1"/>
    <dgm:cxn modelId="{21B2A79A-689F-4CBB-B68F-5185B00D3A33}" type="presParOf" srcId="{649FE7E7-A41A-4EEB-A1A6-84191321C46E}" destId="{5D8166D1-2084-4871-976D-D94175EEB7A3}" srcOrd="3" destOrd="0" presId="urn:microsoft.com/office/officeart/2005/8/layout/orgChart1"/>
    <dgm:cxn modelId="{C08783B9-47FC-4DFB-8202-BCF9674D52F0}" type="presParOf" srcId="{5D8166D1-2084-4871-976D-D94175EEB7A3}" destId="{EEA5DD3F-E164-4E2E-96DD-39B8ED4DF6B3}" srcOrd="0" destOrd="0" presId="urn:microsoft.com/office/officeart/2005/8/layout/orgChart1"/>
    <dgm:cxn modelId="{4BDC446D-A473-40E8-A8B2-1A154A2DADEB}" type="presParOf" srcId="{EEA5DD3F-E164-4E2E-96DD-39B8ED4DF6B3}" destId="{C5C0E273-6191-4308-A92D-FAC666FB3EB9}" srcOrd="0" destOrd="0" presId="urn:microsoft.com/office/officeart/2005/8/layout/orgChart1"/>
    <dgm:cxn modelId="{81123A3B-A4FD-4825-820D-08CCB1D470F4}" type="presParOf" srcId="{EEA5DD3F-E164-4E2E-96DD-39B8ED4DF6B3}" destId="{EA366760-5826-4D4C-914F-51E9F25C2CA8}" srcOrd="1" destOrd="0" presId="urn:microsoft.com/office/officeart/2005/8/layout/orgChart1"/>
    <dgm:cxn modelId="{127F534F-E704-46F3-91CF-A1FFB0CF8478}" type="presParOf" srcId="{5D8166D1-2084-4871-976D-D94175EEB7A3}" destId="{2E94AA60-9CD1-43E7-930C-C52455D21FC0}" srcOrd="1" destOrd="0" presId="urn:microsoft.com/office/officeart/2005/8/layout/orgChart1"/>
    <dgm:cxn modelId="{E363311A-BB48-4828-9B68-3467B20EEDB3}" type="presParOf" srcId="{5D8166D1-2084-4871-976D-D94175EEB7A3}" destId="{CA09E4B3-196F-45A6-BFC4-97CD1714543E}" srcOrd="2" destOrd="0" presId="urn:microsoft.com/office/officeart/2005/8/layout/orgChart1"/>
    <dgm:cxn modelId="{45A381E7-540A-4B2C-9AA2-8F4A6E7A746B}" type="presParOf" srcId="{649FE7E7-A41A-4EEB-A1A6-84191321C46E}" destId="{793F31CA-A2B7-4B7F-B37D-81F9AD6AF10E}" srcOrd="4" destOrd="0" presId="urn:microsoft.com/office/officeart/2005/8/layout/orgChart1"/>
    <dgm:cxn modelId="{FBE16815-AB37-40B0-B8D8-6199129A558A}" type="presParOf" srcId="{649FE7E7-A41A-4EEB-A1A6-84191321C46E}" destId="{36D418F2-0710-4BCA-A1F1-ADB668B4E5EE}" srcOrd="5" destOrd="0" presId="urn:microsoft.com/office/officeart/2005/8/layout/orgChart1"/>
    <dgm:cxn modelId="{5B5171FA-7A78-4C5A-99BF-A769352CE1F0}" type="presParOf" srcId="{36D418F2-0710-4BCA-A1F1-ADB668B4E5EE}" destId="{6BD641C2-730A-4144-ABB4-CE7B34711372}" srcOrd="0" destOrd="0" presId="urn:microsoft.com/office/officeart/2005/8/layout/orgChart1"/>
    <dgm:cxn modelId="{CD302E2E-F6A0-4FAA-820F-B9C4FCB7502C}" type="presParOf" srcId="{6BD641C2-730A-4144-ABB4-CE7B34711372}" destId="{FF9DDE96-E336-4FA4-A7D8-476DE7361F59}" srcOrd="0" destOrd="0" presId="urn:microsoft.com/office/officeart/2005/8/layout/orgChart1"/>
    <dgm:cxn modelId="{9AD8C79C-E484-4A38-8E11-8FC87B31DFBA}" type="presParOf" srcId="{6BD641C2-730A-4144-ABB4-CE7B34711372}" destId="{69CA4532-0F36-41CD-89C0-0F90B148B791}" srcOrd="1" destOrd="0" presId="urn:microsoft.com/office/officeart/2005/8/layout/orgChart1"/>
    <dgm:cxn modelId="{D113421D-F5F8-47F2-B38D-EEC895630733}" type="presParOf" srcId="{36D418F2-0710-4BCA-A1F1-ADB668B4E5EE}" destId="{D8C3A37B-F094-4AC8-8328-2966861D32C0}" srcOrd="1" destOrd="0" presId="urn:microsoft.com/office/officeart/2005/8/layout/orgChart1"/>
    <dgm:cxn modelId="{D46F18B1-D3D7-453C-BFFA-BD0A387D6001}" type="presParOf" srcId="{36D418F2-0710-4BCA-A1F1-ADB668B4E5EE}" destId="{9D6AFB04-5E16-42E2-A495-2B1C9E58BDC0}" srcOrd="2" destOrd="0" presId="urn:microsoft.com/office/officeart/2005/8/layout/orgChart1"/>
    <dgm:cxn modelId="{2DE6102C-A81B-4669-A1CA-6361650E8316}" type="presParOf" srcId="{6D164005-4D5A-4FC7-9367-6ED1F4164B60}" destId="{BD6260A1-4581-4306-81BC-D783223A371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F31CA-A2B7-4B7F-B37D-81F9AD6AF10E}">
      <dsp:nvSpPr>
        <dsp:cNvPr id="0" name=""/>
        <dsp:cNvSpPr/>
      </dsp:nvSpPr>
      <dsp:spPr>
        <a:xfrm>
          <a:off x="4114800" y="1352229"/>
          <a:ext cx="2911251" cy="695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123"/>
              </a:lnTo>
              <a:lnTo>
                <a:pt x="2911251" y="443123"/>
              </a:lnTo>
              <a:lnTo>
                <a:pt x="2911251" y="695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0E804-DCD4-45A6-89DB-2FADEC461564}">
      <dsp:nvSpPr>
        <dsp:cNvPr id="0" name=""/>
        <dsp:cNvSpPr/>
      </dsp:nvSpPr>
      <dsp:spPr>
        <a:xfrm>
          <a:off x="4069080" y="1352229"/>
          <a:ext cx="91440" cy="6957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5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020C0-02A8-48FE-8C39-D431DB600AB4}">
      <dsp:nvSpPr>
        <dsp:cNvPr id="0" name=""/>
        <dsp:cNvSpPr/>
      </dsp:nvSpPr>
      <dsp:spPr>
        <a:xfrm>
          <a:off x="1203548" y="1352229"/>
          <a:ext cx="2911251" cy="704137"/>
        </a:xfrm>
        <a:custGeom>
          <a:avLst/>
          <a:gdLst/>
          <a:ahLst/>
          <a:cxnLst/>
          <a:rect l="0" t="0" r="0" b="0"/>
          <a:pathLst>
            <a:path>
              <a:moveTo>
                <a:pt x="2911251" y="0"/>
              </a:moveTo>
              <a:lnTo>
                <a:pt x="2911251" y="451508"/>
              </a:lnTo>
              <a:lnTo>
                <a:pt x="0" y="451508"/>
              </a:lnTo>
              <a:lnTo>
                <a:pt x="0" y="7041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036953-2832-4BCB-BA5C-4D7527747200}">
      <dsp:nvSpPr>
        <dsp:cNvPr id="0" name=""/>
        <dsp:cNvSpPr/>
      </dsp:nvSpPr>
      <dsp:spPr>
        <a:xfrm>
          <a:off x="2565400" y="546101"/>
          <a:ext cx="3098798" cy="806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Региональные работы</a:t>
          </a:r>
          <a:endParaRPr lang="ru-RU" sz="2000" kern="1200" dirty="0"/>
        </a:p>
      </dsp:txBody>
      <dsp:txXfrm>
        <a:off x="2565400" y="546101"/>
        <a:ext cx="3098798" cy="806127"/>
      </dsp:txXfrm>
    </dsp:sp>
    <dsp:sp modelId="{C1C76AC6-A542-4E1F-95C2-152073C039FA}">
      <dsp:nvSpPr>
        <dsp:cNvPr id="0" name=""/>
        <dsp:cNvSpPr/>
      </dsp:nvSpPr>
      <dsp:spPr>
        <a:xfrm>
          <a:off x="552" y="2056366"/>
          <a:ext cx="2405992" cy="1691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Сводное и обзорное картографирование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масштаба 1 : 2 500 000 – 1 : 15 000 000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52" y="2056366"/>
        <a:ext cx="2405992" cy="1691076"/>
      </dsp:txXfrm>
    </dsp:sp>
    <dsp:sp modelId="{C5C0E273-6191-4308-A92D-FAC666FB3EB9}">
      <dsp:nvSpPr>
        <dsp:cNvPr id="0" name=""/>
        <dsp:cNvSpPr/>
      </dsp:nvSpPr>
      <dsp:spPr>
        <a:xfrm>
          <a:off x="2911803" y="2047981"/>
          <a:ext cx="2405992" cy="1741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ГГК-1000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Создание комплектов гидрогеологических карт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масштаба 1 : 1 000 000</a:t>
          </a:r>
          <a:endParaRPr lang="ru-RU" sz="1600" kern="1200" dirty="0"/>
        </a:p>
      </dsp:txBody>
      <dsp:txXfrm>
        <a:off x="2911803" y="2047981"/>
        <a:ext cx="2405992" cy="1741385"/>
      </dsp:txXfrm>
    </dsp:sp>
    <dsp:sp modelId="{FF9DDE96-E336-4FA4-A7D8-476DE7361F59}">
      <dsp:nvSpPr>
        <dsp:cNvPr id="0" name=""/>
        <dsp:cNvSpPr/>
      </dsp:nvSpPr>
      <dsp:spPr>
        <a:xfrm>
          <a:off x="5823054" y="2047981"/>
          <a:ext cx="2405992" cy="17159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ГГДП-200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Гидрогеологическое </a:t>
          </a:r>
          <a:r>
            <a:rPr lang="ru-RU" sz="1600" kern="1200" dirty="0" err="1" smtClean="0"/>
            <a:t>доизучение</a:t>
          </a:r>
          <a:r>
            <a:rPr lang="ru-RU" sz="1600" kern="1200" dirty="0" smtClean="0"/>
            <a:t> площадей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масштаба 1 : 200 000.</a:t>
          </a:r>
          <a:endParaRPr lang="ru-RU" sz="1600" kern="1200" dirty="0"/>
        </a:p>
      </dsp:txBody>
      <dsp:txXfrm>
        <a:off x="5823054" y="2047981"/>
        <a:ext cx="2405992" cy="1715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13" y="0"/>
            <a:ext cx="43053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593454-59CE-4830-9187-1387C63E091B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3188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13" y="6453188"/>
            <a:ext cx="4305300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780A01-0BD0-4CF0-81F7-23E6593C60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390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53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CD26DE-4511-4332-A419-8D16E8226B98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27388"/>
            <a:ext cx="7943850" cy="305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3188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513" y="6453188"/>
            <a:ext cx="4305300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602D69-7235-4295-950E-0C529554A9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414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ru-RU" altLang="ru-RU" sz="1300" smtClean="0">
              <a:cs typeface="Arial" panose="020B0604020202020204" pitchFamily="34" charset="0"/>
            </a:endParaRP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781E4B-B94A-4B6B-89C2-F386703002DB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C9603E-C788-4A82-99F9-6BED93E0FF8F}" type="slidenum">
              <a:rPr lang="ru-RU" altLang="ru-RU" smtClean="0">
                <a:latin typeface="Calibri" panose="020F0502020204030204" pitchFamily="34" charset="0"/>
              </a:rPr>
              <a:pPr/>
              <a:t>20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8B154D-977B-4269-8BB6-0A9C0BB38D95}" type="slidenum">
              <a:rPr lang="ru-RU" altLang="ru-RU" smtClean="0">
                <a:latin typeface="Calibri" panose="020F0502020204030204" pitchFamily="34" charset="0"/>
              </a:rPr>
              <a:pPr/>
              <a:t>21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0743C5-BD5A-43A6-8912-4C635689E66B}" type="slidenum">
              <a:rPr lang="ru-RU" altLang="ru-RU" smtClean="0"/>
              <a:pPr>
                <a:spcBef>
                  <a:spcPct val="0"/>
                </a:spcBef>
              </a:pPr>
              <a:t>23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A1AA50-BE3F-4BED-A069-AD5957796A52}" type="slidenum">
              <a:rPr lang="ru-RU" altLang="ru-RU" smtClean="0">
                <a:latin typeface="Calibri" panose="020F0502020204030204" pitchFamily="34" charset="0"/>
              </a:rPr>
              <a:pPr/>
              <a:t>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A2D76E-819B-4E94-944B-D80DBCEA646B}" type="slidenum">
              <a:rPr lang="ru-RU" altLang="ru-RU" smtClean="0">
                <a:latin typeface="Calibri" panose="020F0502020204030204" pitchFamily="34" charset="0"/>
              </a:rPr>
              <a:pPr/>
              <a:t>5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2F8402-429E-4873-90C1-205226D46838}" type="slidenum">
              <a:rPr lang="ru-RU" altLang="ru-RU" smtClean="0">
                <a:latin typeface="Calibri" panose="020F0502020204030204" pitchFamily="34" charset="0"/>
              </a:rPr>
              <a:pPr/>
              <a:t>8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1DF89C-4CFB-4C66-8669-1F7E8E2BA6CB}" type="slidenum">
              <a:rPr lang="ru-RU" altLang="ru-RU" smtClean="0">
                <a:latin typeface="Calibri" panose="020F0502020204030204" pitchFamily="34" charset="0"/>
              </a:rPr>
              <a:pPr/>
              <a:t>11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5A0231-4E1B-431B-9E42-7E9FC5EF7F12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602D69-7235-4295-950E-0C529554A9D8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0755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D785B2-C956-4A35-A4B4-0972AAE5E38E}" type="slidenum">
              <a:rPr lang="ru-RU" altLang="ru-RU" smtClean="0">
                <a:latin typeface="Calibri" panose="020F0502020204030204" pitchFamily="34" charset="0"/>
              </a:rPr>
              <a:pPr/>
              <a:t>17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072FE0-48BA-4D41-B03D-2C6574E27707}" type="slidenum">
              <a:rPr lang="ru-RU" altLang="ru-RU" smtClean="0">
                <a:latin typeface="Calibri" panose="020F0502020204030204" pitchFamily="34" charset="0"/>
              </a:rPr>
              <a:pPr/>
              <a:t>19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45AD6-6CFD-4FCC-BD49-5FF8BDD2EBF2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C7C41-BADE-4832-A0E8-2B3166D8AF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124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A72B5-C91C-4A6E-A80F-A31696354E6B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608A-1BCC-4171-A994-DC43648F8B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957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5A36B-146C-4751-B784-FE24A01FD7DB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7FCE-E3AB-40AF-A5E8-B6B8C7BA4F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467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AF5DC86-76FF-40D0-A1DA-4DA199C75552}" type="datetime1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941FC-1AE0-41DD-9E65-16B784A84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6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B840D-BBBE-41CB-8B14-98496B61CF25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87920-3542-4479-A5AA-D6B4479A3F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360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6F448-2767-41FA-9840-11D295430852}" type="datetime1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F9F6-4F06-4693-B4AB-9225E27D7D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266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ABFF1-C4EA-409B-BDE2-28079DAC1C7C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A6A80-82F7-49E2-AFEB-21B25531EC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9901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1C300-175D-4973-A554-C9D6FCE6A184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706D4-0F21-4F1C-A5A0-DA680B70F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4934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11609-DD0C-4754-B453-8BA7FD0DF0F3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3ED15-FEC9-41C6-A1E8-F2C901665E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261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D010D-B7ED-42C0-A4E9-BF858AC352DF}" type="datetime1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85342-2755-4080-AABF-F26D0DFA2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28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76745-AA72-4EB3-AC3A-1FEFC5379F92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2707A-D049-40E5-9684-EAB20B67B9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766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33E0E-4765-489B-A3A8-A00A1CD81656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2E44A-5531-42DD-A0AF-FAA357FE2B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8166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2771-50EF-4092-BE0F-A6C08D99AEF6}" type="datetime1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FF117-1951-46E5-A91A-8232D959C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87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0B1E-9BDB-42FA-AEE9-31ED6D66A4EB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D319F-8698-43D0-985C-F4203D3408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7147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2261C-7147-47B3-82FF-40FD8B652F9B}" type="datetime1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32B7-FA91-4BF5-A493-20BA9BC2C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7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F4291-C26C-4218-9A9D-257D398FF754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10A4C-F923-4BCD-BBC5-B87478CAFB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735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A693F-B10A-420B-9938-7EFC5C748C0F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4538F-72B4-4693-82CD-C44A8A6E72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356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BA086-6CBE-4787-952F-86EFF56F9004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F35DD-279F-4DAD-A808-0162C192E5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0290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96FE2-D654-4779-9CEC-B130BC1A6A11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107ED-9C25-40CC-980B-4DA2071839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54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820D-FCDE-454D-A355-E82757D68261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4BE28-24C8-4600-88A6-45181E7BA0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609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EAF3A-6631-4EE3-ABC3-A61FC6178DC9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A662D-8D25-4498-A6F9-AC4EA65F66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136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519A7-2F60-4E39-96BF-034CFA8D360C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83F1-F2AB-4D73-BFEC-6C599B3921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672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3FC09E-632A-4CFE-9255-3372E17D3745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BBE9DE-7D09-49E0-97A0-B283558F38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107D14B-1341-4B50-9F6B-C7083D6491FD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3439074-573E-4F97-827E-0A8E2B6EBC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83" r:id="rId2"/>
    <p:sldLayoutId id="2147484090" r:id="rId3"/>
    <p:sldLayoutId id="2147484084" r:id="rId4"/>
    <p:sldLayoutId id="2147484085" r:id="rId5"/>
    <p:sldLayoutId id="2147484086" r:id="rId6"/>
    <p:sldLayoutId id="2147484091" r:id="rId7"/>
    <p:sldLayoutId id="2147484087" r:id="rId8"/>
    <p:sldLayoutId id="2147484092" r:id="rId9"/>
    <p:sldLayoutId id="2147484088" r:id="rId10"/>
    <p:sldLayoutId id="2147484093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Calibri" panose="020F05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5.jpe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emf"/><Relationship Id="rId4" Type="http://schemas.openxmlformats.org/officeDocument/2006/relationships/image" Target="../media/image5.jpeg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itrofanovaMV\Desktop\брендбук\ИТОГОВЫЙ ШАБЛОН ПРЕЗЕНТАЦИИ НА Русском языке\презентация итог - копия ФИНАЛ русс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8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Заголовок 1"/>
          <p:cNvSpPr>
            <a:spLocks noGrp="1"/>
          </p:cNvSpPr>
          <p:nvPr>
            <p:ph type="ctrTitle"/>
          </p:nvPr>
        </p:nvSpPr>
        <p:spPr>
          <a:xfrm>
            <a:off x="0" y="2855913"/>
            <a:ext cx="9139238" cy="1984375"/>
          </a:xfrm>
        </p:spPr>
        <p:txBody>
          <a:bodyPr/>
          <a:lstStyle/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Лукьянчиков 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Спектор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Платонова 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Журавлёв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ТОЯНИЕ И ПЕРСПЕКТИВЫ СОЗДАНИЯ ГОСУДАРСТВЕННЫХ Г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ИДРОГЕОЛОГИЧЕСКИХ КАРТ МАСШТАБА 1 : 1 000 000 и 1 : 200 000</a:t>
            </a:r>
            <a:b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РОССИЙСКОЙ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b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2355850" y="5938838"/>
            <a:ext cx="44084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С.-</a:t>
            </a:r>
            <a:r>
              <a:rPr lang="ru-RU" sz="1600" b="1" dirty="0" smtClean="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Петербург, </a:t>
            </a:r>
            <a:r>
              <a:rPr lang="ru-RU" sz="1600" b="1" dirty="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23–25 апреля 2019 г.</a:t>
            </a:r>
            <a:endParaRPr lang="ru-RU" sz="1600" b="1" dirty="0">
              <a:solidFill>
                <a:srgbClr val="25406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024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6"/>
          <a:stretch>
            <a:fillRect/>
          </a:stretch>
        </p:blipFill>
        <p:spPr bwMode="auto">
          <a:xfrm>
            <a:off x="11113" y="6350000"/>
            <a:ext cx="91709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рямоугольник 1"/>
          <p:cNvSpPr>
            <a:spLocks noChangeArrowheads="1"/>
          </p:cNvSpPr>
          <p:nvPr/>
        </p:nvSpPr>
        <p:spPr bwMode="auto">
          <a:xfrm>
            <a:off x="3295650" y="4918075"/>
            <a:ext cx="457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 – Журавлёв А. Н.</a:t>
            </a:r>
            <a:b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108075"/>
            <a:ext cx="3984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67688" y="6499225"/>
            <a:ext cx="67627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2E4DA5-EC08-414C-AAC5-486E70AEA0C2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2355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73025"/>
            <a:ext cx="9229725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25400" y="-22225"/>
            <a:ext cx="922972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38100" y="-55563"/>
            <a:ext cx="92424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66713" y="44450"/>
            <a:ext cx="7566025" cy="6477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СОЗДАНИЕ КОМПЛЕКТОВ ГИДРОГЕОЛОГИЧЕСКИХ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КАРТ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Объект 1"/>
          <p:cNvSpPr>
            <a:spLocks noGrp="1"/>
          </p:cNvSpPr>
          <p:nvPr>
            <p:ph idx="1"/>
          </p:nvPr>
        </p:nvSpPr>
        <p:spPr>
          <a:xfrm>
            <a:off x="509588" y="1593850"/>
            <a:ext cx="7620000" cy="4554538"/>
          </a:xfrm>
        </p:spPr>
        <p:txBody>
          <a:bodyPr/>
          <a:lstStyle/>
          <a:p>
            <a:endParaRPr lang="ru-RU" altLang="ru-RU" dirty="0" smtClean="0"/>
          </a:p>
        </p:txBody>
      </p:sp>
      <p:pic>
        <p:nvPicPr>
          <p:cNvPr id="2356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5334" r="13229" b="9000"/>
          <a:stretch>
            <a:fillRect/>
          </a:stretch>
        </p:blipFill>
        <p:spPr bwMode="auto">
          <a:xfrm>
            <a:off x="1065213" y="896938"/>
            <a:ext cx="7007225" cy="51736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2" name="TextBox 20"/>
          <p:cNvSpPr txBox="1">
            <a:spLocks noChangeArrowheads="1"/>
          </p:cNvSpPr>
          <p:nvPr/>
        </p:nvSpPr>
        <p:spPr bwMode="auto">
          <a:xfrm>
            <a:off x="1096963" y="6054725"/>
            <a:ext cx="75009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/>
              <a:t>Гидрогеологическая карта масштаба 1 : 1 000 000, лист </a:t>
            </a:r>
            <a:r>
              <a:rPr lang="en-US" altLang="ru-RU" sz="1300" b="1"/>
              <a:t>L-36</a:t>
            </a:r>
            <a:r>
              <a:rPr lang="ru-RU" altLang="ru-RU" sz="1300" b="1"/>
              <a:t> (Симферополь)</a:t>
            </a:r>
            <a:r>
              <a:rPr lang="en-US" altLang="ru-RU" sz="1300" b="1"/>
              <a:t>, (L-37)</a:t>
            </a:r>
            <a:r>
              <a:rPr lang="ru-RU" altLang="ru-RU" sz="1300" b="1"/>
              <a:t>, 2018</a:t>
            </a:r>
          </a:p>
        </p:txBody>
      </p:sp>
      <p:sp>
        <p:nvSpPr>
          <p:cNvPr id="23563" name="Объект 2"/>
          <p:cNvSpPr txBox="1">
            <a:spLocks/>
          </p:cNvSpPr>
          <p:nvPr/>
        </p:nvSpPr>
        <p:spPr bwMode="auto">
          <a:xfrm>
            <a:off x="8674100" y="6408738"/>
            <a:ext cx="469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10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Группа 5"/>
          <p:cNvGrpSpPr>
            <a:grpSpLocks/>
          </p:cNvGrpSpPr>
          <p:nvPr/>
        </p:nvGrpSpPr>
        <p:grpSpPr bwMode="auto">
          <a:xfrm>
            <a:off x="120650" y="5380038"/>
            <a:ext cx="1674813" cy="646112"/>
            <a:chOff x="6553935" y="4884983"/>
            <a:chExt cx="1675440" cy="646331"/>
          </a:xfrm>
        </p:grpSpPr>
        <p:sp>
          <p:nvSpPr>
            <p:cNvPr id="24594" name="Прямоугольник 6"/>
            <p:cNvSpPr>
              <a:spLocks noChangeArrowheads="1"/>
            </p:cNvSpPr>
            <p:nvPr/>
          </p:nvSpPr>
          <p:spPr bwMode="auto">
            <a:xfrm>
              <a:off x="6728064" y="4884983"/>
              <a:ext cx="15013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Завершенные в 2017 г.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Переходящие на 2018 г.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Начатые с 2019 г.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Изученность</a:t>
              </a:r>
            </a:p>
          </p:txBody>
        </p:sp>
        <p:sp>
          <p:nvSpPr>
            <p:cNvPr id="12" name="Прямоугольник 11">
              <a:extLst/>
            </p:cNvPr>
            <p:cNvSpPr/>
            <p:nvPr/>
          </p:nvSpPr>
          <p:spPr>
            <a:xfrm>
              <a:off x="6553935" y="4954857"/>
              <a:ext cx="203276" cy="10163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Прямоугольник 12">
              <a:extLst/>
            </p:cNvPr>
            <p:cNvSpPr/>
            <p:nvPr/>
          </p:nvSpPr>
          <p:spPr>
            <a:xfrm>
              <a:off x="6553935" y="5093015"/>
              <a:ext cx="203276" cy="101634"/>
            </a:xfrm>
            <a:prstGeom prst="rect">
              <a:avLst/>
            </a:prstGeom>
            <a:solidFill>
              <a:srgbClr val="55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Прямоугольник 13">
              <a:extLst/>
            </p:cNvPr>
            <p:cNvSpPr/>
            <p:nvPr/>
          </p:nvSpPr>
          <p:spPr>
            <a:xfrm>
              <a:off x="6553935" y="5231175"/>
              <a:ext cx="203276" cy="103222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Прямоугольник 14">
              <a:extLst/>
            </p:cNvPr>
            <p:cNvSpPr/>
            <p:nvPr/>
          </p:nvSpPr>
          <p:spPr>
            <a:xfrm>
              <a:off x="6553935" y="5369334"/>
              <a:ext cx="203276" cy="103223"/>
            </a:xfrm>
            <a:prstGeom prst="rect">
              <a:avLst/>
            </a:prstGeom>
            <a:solidFill>
              <a:srgbClr val="B2B2B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4579" name="Прямоугольник 11"/>
          <p:cNvSpPr>
            <a:spLocks noChangeArrowheads="1"/>
          </p:cNvSpPr>
          <p:nvPr/>
        </p:nvSpPr>
        <p:spPr bwMode="auto">
          <a:xfrm>
            <a:off x="-166688" y="4935538"/>
            <a:ext cx="94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56CBA"/>
                </a:solidFill>
              </a:rPr>
              <a:t>30%</a:t>
            </a:r>
          </a:p>
        </p:txBody>
      </p:sp>
      <p:sp>
        <p:nvSpPr>
          <p:cNvPr id="24580" name="Rectangle 12"/>
          <p:cNvSpPr>
            <a:spLocks noChangeArrowheads="1"/>
          </p:cNvSpPr>
          <p:nvPr/>
        </p:nvSpPr>
        <p:spPr bwMode="auto">
          <a:xfrm>
            <a:off x="212725" y="5270500"/>
            <a:ext cx="206375" cy="971550"/>
          </a:xfrm>
          <a:prstGeom prst="rect">
            <a:avLst/>
          </a:prstGeom>
          <a:solidFill>
            <a:srgbClr val="256CBA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4581" name="Прямоугольник 13"/>
          <p:cNvSpPr>
            <a:spLocks noChangeArrowheads="1"/>
          </p:cNvSpPr>
          <p:nvPr/>
        </p:nvSpPr>
        <p:spPr bwMode="auto">
          <a:xfrm>
            <a:off x="463550" y="4945063"/>
            <a:ext cx="18716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Степень изученности </a:t>
            </a:r>
            <a:b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масштабе 1:200 000</a:t>
            </a:r>
          </a:p>
        </p:txBody>
      </p:sp>
      <p:sp>
        <p:nvSpPr>
          <p:cNvPr id="24582" name="Прямоугольник 14"/>
          <p:cNvSpPr>
            <a:spLocks noChangeArrowheads="1"/>
          </p:cNvSpPr>
          <p:nvPr/>
        </p:nvSpPr>
        <p:spPr bwMode="auto">
          <a:xfrm>
            <a:off x="1795463" y="5568950"/>
            <a:ext cx="3221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ru-RU" altLang="ru-RU" sz="1200" b="1">
                <a:cs typeface="Times New Roman" panose="02020603050405020304" pitchFamily="18" charset="0"/>
              </a:rPr>
              <a:t>Прирост среднемасштабной изученности – </a:t>
            </a:r>
            <a:r>
              <a:rPr lang="ru-RU" altLang="ru-RU" sz="1200" b="1">
                <a:solidFill>
                  <a:srgbClr val="C00000"/>
                </a:solidFill>
                <a:cs typeface="Times New Roman" panose="02020603050405020304" pitchFamily="18" charset="0"/>
              </a:rPr>
              <a:t>14,6 тыс. кв.км</a:t>
            </a:r>
            <a:endParaRPr lang="ru-RU" altLang="ru-RU" sz="12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458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181100"/>
            <a:ext cx="3968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24825" y="6572250"/>
            <a:ext cx="67627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3344E7-B756-4CC9-8840-958351E2EDFD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24585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0"/>
            <a:ext cx="9229726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68263" y="50800"/>
            <a:ext cx="92281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68263" y="41275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Box 24"/>
          <p:cNvSpPr txBox="1">
            <a:spLocks noChangeArrowheads="1"/>
          </p:cNvSpPr>
          <p:nvPr/>
        </p:nvSpPr>
        <p:spPr bwMode="auto">
          <a:xfrm>
            <a:off x="6175375" y="4287838"/>
            <a:ext cx="27019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Современные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гидрогеологические карты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артезианских бассейнов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м-ба 1 : 500 000, 1 : 1 000 000,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</a:rPr>
              <a:t>2005–2016 гг.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5250" y="158750"/>
            <a:ext cx="7566025" cy="6461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СОЗДАНИЕ КОМПЛЕКТОВ ГИДРОГЕОЛОГИЧЕСКИХ КАРТ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9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5" t="10452" r="22581" b="10065"/>
          <a:stretch>
            <a:fillRect/>
          </a:stretch>
        </p:blipFill>
        <p:spPr bwMode="auto">
          <a:xfrm>
            <a:off x="-39688" y="1008063"/>
            <a:ext cx="6030913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0" t="74666" r="43729" b="6094"/>
          <a:stretch>
            <a:fillRect/>
          </a:stretch>
        </p:blipFill>
        <p:spPr bwMode="auto">
          <a:xfrm>
            <a:off x="6051550" y="1181100"/>
            <a:ext cx="3063875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0" t="72572" r="22191" b="13138"/>
          <a:stretch>
            <a:fillRect/>
          </a:stretch>
        </p:blipFill>
        <p:spPr bwMode="auto">
          <a:xfrm>
            <a:off x="6019800" y="2816225"/>
            <a:ext cx="27813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Объект 2"/>
          <p:cNvSpPr txBox="1">
            <a:spLocks/>
          </p:cNvSpPr>
          <p:nvPr/>
        </p:nvSpPr>
        <p:spPr bwMode="auto">
          <a:xfrm>
            <a:off x="8674100" y="6408738"/>
            <a:ext cx="4413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  <a:ea typeface="Batang" panose="02030600000101010101" pitchFamily="18" charset="-127"/>
              </a:rPr>
              <a:t>11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9525" y="50800"/>
            <a:ext cx="92281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9525" y="41275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8150" y="187325"/>
            <a:ext cx="7566025" cy="6461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СОЗДАНИЕ КОМПЛЕКТОВ ГИДРОГЕОЛОГИЧЕСКИХ КАРТ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0" name="TextBox 12"/>
          <p:cNvSpPr txBox="1">
            <a:spLocks noChangeArrowheads="1"/>
          </p:cNvSpPr>
          <p:nvPr/>
        </p:nvSpPr>
        <p:spPr bwMode="auto">
          <a:xfrm>
            <a:off x="520700" y="1030288"/>
            <a:ext cx="8342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РЕГИОНАЛЬНОЙ ГЕОФИЛЬТРАЦИОННОЙ МОДЕЛИ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трансграничной территории 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южной </a:t>
            </a: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 Иртыш-Обского артезианского бассейна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dirty="0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14980" r="8476" b="12141"/>
          <a:stretch>
            <a:fillRect/>
          </a:stretch>
        </p:blipFill>
        <p:spPr bwMode="auto">
          <a:xfrm>
            <a:off x="96838" y="1727200"/>
            <a:ext cx="905351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Объект 2"/>
          <p:cNvSpPr txBox="1">
            <a:spLocks/>
          </p:cNvSpPr>
          <p:nvPr/>
        </p:nvSpPr>
        <p:spPr bwMode="auto">
          <a:xfrm>
            <a:off x="8674100" y="6408738"/>
            <a:ext cx="469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12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9525" y="50800"/>
            <a:ext cx="92281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9525" y="41275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38150" y="187325"/>
            <a:ext cx="7566025" cy="6461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СОЗДАНИЕ КОМПЛЕКТОВ ГИДРОГЕОЛОГИЧЕСКИХ КАРТ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361950" y="1030288"/>
            <a:ext cx="8340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ОБЗОРНАЯ СХЕМА ТЕРРИТОРИИ</a:t>
            </a:r>
            <a:r>
              <a:rPr lang="en-US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ГЕОФИЛЬТРАЦИОННОЙ МОДЕЛИ</a:t>
            </a:r>
            <a:endParaRPr lang="ru-RU" altLang="ru-RU" sz="1800" b="1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379538"/>
            <a:ext cx="8242300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Объект 2"/>
          <p:cNvSpPr txBox="1">
            <a:spLocks/>
          </p:cNvSpPr>
          <p:nvPr/>
        </p:nvSpPr>
        <p:spPr bwMode="auto">
          <a:xfrm>
            <a:off x="8674100" y="6408738"/>
            <a:ext cx="5635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13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412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76200" y="9525"/>
            <a:ext cx="92281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76200" y="0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3875" y="146050"/>
            <a:ext cx="7566025" cy="6461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СОЗДАНИЕ КОМПЛЕКТОВ ГИДРОГЕОЛОГИЧЕСКИХ И ИНЖЕНЕРНО-ГЕОЛОГИЧЕСКИХ КАРТ  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TextBox 10"/>
          <p:cNvSpPr txBox="1">
            <a:spLocks noChangeArrowheads="1"/>
          </p:cNvSpPr>
          <p:nvPr/>
        </p:nvSpPr>
        <p:spPr bwMode="auto">
          <a:xfrm>
            <a:off x="447675" y="879475"/>
            <a:ext cx="8340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УРОВНЕЙ И ПОТОКОВ ПОДЗЕМНЫХ ВОД ВОДОНОСНЫХ ГОРИЗОНТОВ В ЕСТЕСТВЕННЫХ УСЛОВИЯХ</a:t>
            </a:r>
            <a:endParaRPr lang="ru-RU" altLang="ru-RU" sz="18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8"/>
          <a:stretch>
            <a:fillRect/>
          </a:stretch>
        </p:blipFill>
        <p:spPr bwMode="auto">
          <a:xfrm>
            <a:off x="608013" y="1519238"/>
            <a:ext cx="7872412" cy="47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Объект 2"/>
          <p:cNvSpPr txBox="1">
            <a:spLocks/>
          </p:cNvSpPr>
          <p:nvPr/>
        </p:nvSpPr>
        <p:spPr bwMode="auto">
          <a:xfrm>
            <a:off x="8674100" y="6408738"/>
            <a:ext cx="469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14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30163" y="50800"/>
            <a:ext cx="92281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30163" y="41275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9913" y="187325"/>
            <a:ext cx="7566025" cy="641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ГИДРОГЕОЛОГИЧЕСКОЕ ДОИЗУЧЕНИЕ ПЛОЩАДЕЙ  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масштаба 1</a:t>
            </a:r>
            <a:r>
              <a:rPr lang="en-US" altLang="ru-RU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: 200 000</a:t>
            </a:r>
            <a:endParaRPr lang="ru-RU" alt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6" name="TextBox 10"/>
          <p:cNvSpPr txBox="1">
            <a:spLocks noChangeArrowheads="1"/>
          </p:cNvSpPr>
          <p:nvPr/>
        </p:nvSpPr>
        <p:spPr bwMode="auto">
          <a:xfrm>
            <a:off x="1400175" y="911225"/>
            <a:ext cx="6638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Картограмма гидрогеологической изученности масштаба 1 : 200 000 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Российской Федерации</a:t>
            </a:r>
            <a:endParaRPr lang="ru-RU" altLang="ru-RU" dirty="0"/>
          </a:p>
        </p:txBody>
      </p:sp>
      <p:sp>
        <p:nvSpPr>
          <p:cNvPr id="30728" name="Объект 2"/>
          <p:cNvSpPr txBox="1">
            <a:spLocks/>
          </p:cNvSpPr>
          <p:nvPr/>
        </p:nvSpPr>
        <p:spPr bwMode="auto">
          <a:xfrm>
            <a:off x="8674100" y="6408738"/>
            <a:ext cx="469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5113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4767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9372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776288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2334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906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1478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6050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ru-RU" altLang="ru-RU" sz="1800" b="1">
                <a:solidFill>
                  <a:schemeClr val="bg1"/>
                </a:solidFill>
                <a:latin typeface="Arial" panose="020B0604020202020204" pitchFamily="34" charset="0"/>
              </a:rPr>
              <a:t>15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29" t="7871" r="16935" b="17549"/>
          <a:stretch/>
        </p:blipFill>
        <p:spPr>
          <a:xfrm>
            <a:off x="294481" y="1495425"/>
            <a:ext cx="8591550" cy="488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5"/>
          <p:cNvGrpSpPr>
            <a:grpSpLocks/>
          </p:cNvGrpSpPr>
          <p:nvPr/>
        </p:nvGrpSpPr>
        <p:grpSpPr bwMode="auto">
          <a:xfrm>
            <a:off x="115888" y="5351463"/>
            <a:ext cx="1674812" cy="646112"/>
            <a:chOff x="6553935" y="4884983"/>
            <a:chExt cx="1675440" cy="646331"/>
          </a:xfrm>
        </p:grpSpPr>
        <p:sp>
          <p:nvSpPr>
            <p:cNvPr id="22545" name="Прямоугольник 6"/>
            <p:cNvSpPr>
              <a:spLocks noChangeArrowheads="1"/>
            </p:cNvSpPr>
            <p:nvPr/>
          </p:nvSpPr>
          <p:spPr bwMode="auto">
            <a:xfrm>
              <a:off x="6728064" y="4884983"/>
              <a:ext cx="15013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Завершенные в 2017 г.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Переходящие на 2018 г.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Начатые с 2019 г.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Изученность</a:t>
              </a:r>
            </a:p>
          </p:txBody>
        </p:sp>
        <p:sp>
          <p:nvSpPr>
            <p:cNvPr id="8" name="Прямоугольник 7">
              <a:extLst/>
            </p:cNvPr>
            <p:cNvSpPr/>
            <p:nvPr/>
          </p:nvSpPr>
          <p:spPr>
            <a:xfrm>
              <a:off x="6553935" y="4954857"/>
              <a:ext cx="203276" cy="10163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Прямоугольник 8">
              <a:extLst/>
            </p:cNvPr>
            <p:cNvSpPr/>
            <p:nvPr/>
          </p:nvSpPr>
          <p:spPr>
            <a:xfrm>
              <a:off x="6553935" y="5093015"/>
              <a:ext cx="203276" cy="101634"/>
            </a:xfrm>
            <a:prstGeom prst="rect">
              <a:avLst/>
            </a:prstGeom>
            <a:solidFill>
              <a:srgbClr val="55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рямоугольник 9">
              <a:extLst/>
            </p:cNvPr>
            <p:cNvSpPr/>
            <p:nvPr/>
          </p:nvSpPr>
          <p:spPr>
            <a:xfrm>
              <a:off x="6553935" y="5231175"/>
              <a:ext cx="203276" cy="103222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Прямоугольник 10">
              <a:extLst/>
            </p:cNvPr>
            <p:cNvSpPr/>
            <p:nvPr/>
          </p:nvSpPr>
          <p:spPr>
            <a:xfrm>
              <a:off x="6553935" y="5369334"/>
              <a:ext cx="203276" cy="103223"/>
            </a:xfrm>
            <a:prstGeom prst="rect">
              <a:avLst/>
            </a:prstGeom>
            <a:solidFill>
              <a:srgbClr val="B2B2B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2531" name="Прямоугольник 11"/>
          <p:cNvSpPr>
            <a:spLocks noChangeArrowheads="1"/>
          </p:cNvSpPr>
          <p:nvPr/>
        </p:nvSpPr>
        <p:spPr bwMode="auto">
          <a:xfrm>
            <a:off x="-169863" y="4906963"/>
            <a:ext cx="94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56CBA"/>
                </a:solidFill>
              </a:rPr>
              <a:t>30%</a:t>
            </a:r>
          </a:p>
        </p:txBody>
      </p:sp>
      <p:sp>
        <p:nvSpPr>
          <p:cNvPr id="22532" name="Rectangle 12"/>
          <p:cNvSpPr>
            <a:spLocks noChangeArrowheads="1"/>
          </p:cNvSpPr>
          <p:nvPr/>
        </p:nvSpPr>
        <p:spPr bwMode="auto">
          <a:xfrm>
            <a:off x="209550" y="5241925"/>
            <a:ext cx="206375" cy="971550"/>
          </a:xfrm>
          <a:prstGeom prst="rect">
            <a:avLst/>
          </a:prstGeom>
          <a:solidFill>
            <a:srgbClr val="256CBA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3" name="Прямоугольник 13"/>
          <p:cNvSpPr>
            <a:spLocks noChangeArrowheads="1"/>
          </p:cNvSpPr>
          <p:nvPr/>
        </p:nvSpPr>
        <p:spPr bwMode="auto">
          <a:xfrm>
            <a:off x="460375" y="4916488"/>
            <a:ext cx="18716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Степень изученности </a:t>
            </a:r>
            <a:b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масштабе 1:200 000</a:t>
            </a:r>
          </a:p>
        </p:txBody>
      </p:sp>
      <p:sp>
        <p:nvSpPr>
          <p:cNvPr id="22534" name="Прямоугольник 14"/>
          <p:cNvSpPr>
            <a:spLocks noChangeArrowheads="1"/>
          </p:cNvSpPr>
          <p:nvPr/>
        </p:nvSpPr>
        <p:spPr bwMode="auto">
          <a:xfrm>
            <a:off x="1790700" y="5540375"/>
            <a:ext cx="32210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ru-RU" altLang="ru-RU" sz="1200" b="1">
                <a:cs typeface="Times New Roman" panose="02020603050405020304" pitchFamily="18" charset="0"/>
              </a:rPr>
              <a:t>Прирост среднемасштабной изученности – </a:t>
            </a:r>
            <a:r>
              <a:rPr lang="ru-RU" altLang="ru-RU" sz="1200" b="1">
                <a:solidFill>
                  <a:srgbClr val="C00000"/>
                </a:solidFill>
                <a:cs typeface="Times New Roman" panose="02020603050405020304" pitchFamily="18" charset="0"/>
              </a:rPr>
              <a:t>14,6 тыс. кв.км</a:t>
            </a:r>
            <a:endParaRPr lang="ru-RU" altLang="ru-RU" sz="12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152525"/>
            <a:ext cx="398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20063" y="6542088"/>
            <a:ext cx="67627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85BE47-1A1E-4E28-8EDF-DC2DC3D2188B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2253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-285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73025" y="20638"/>
            <a:ext cx="92297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73025" y="12700"/>
            <a:ext cx="92424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9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026658"/>
              </p:ext>
            </p:extLst>
          </p:nvPr>
        </p:nvGraphicFramePr>
        <p:xfrm>
          <a:off x="-4763" y="992188"/>
          <a:ext cx="9074150" cy="5444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Acrobat Document" r:id="rId6" imgW="27003299" imgH="16201957" progId="AcroExch.Document.DC">
                  <p:embed/>
                </p:oleObj>
              </mc:Choice>
              <mc:Fallback>
                <p:oleObj name="Acrobat Document" r:id="rId6" imgW="27003299" imgH="1620195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4763" y="992188"/>
                        <a:ext cx="9074150" cy="5444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569913" y="187325"/>
            <a:ext cx="7566025" cy="641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ГИДРОГЕОЛОГИЧЕСКОЕ ДОИЗУЧЕНИЕ ПЛОЩАДЕЙ  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масштаба 1</a:t>
            </a: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: 200 000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4025900" y="5318125"/>
            <a:ext cx="3135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Гидрогеологическая карта масштаба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: 200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000,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N-37-XIII (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Калуга)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570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28574"/>
            <a:ext cx="92297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29497" y="-31751"/>
            <a:ext cx="92281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671494"/>
              </p:ext>
            </p:extLst>
          </p:nvPr>
        </p:nvGraphicFramePr>
        <p:xfrm>
          <a:off x="195928" y="4253706"/>
          <a:ext cx="2311400" cy="207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8" name="CorelDRAW" r:id="rId5" imgW="2794680" imgH="2507760" progId="CorelDraw.Graphic.19">
                  <p:embed/>
                </p:oleObj>
              </mc:Choice>
              <mc:Fallback>
                <p:oleObj name="CorelDRAW" r:id="rId5" imgW="2794680" imgH="2507760" progId="CorelDraw.Graphic.19">
                  <p:embed/>
                  <p:pic>
                    <p:nvPicPr>
                      <p:cNvPr id="6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28" y="4253706"/>
                        <a:ext cx="2311400" cy="2074862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203866" y="4291012"/>
            <a:ext cx="1068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000" b="1"/>
              <a:t>L-36-XXI, XXII,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000" b="1"/>
              <a:t>XXIII, XXVII</a:t>
            </a:r>
            <a:endParaRPr lang="ru-RU" altLang="ru-RU" sz="1000" b="1"/>
          </a:p>
        </p:txBody>
      </p:sp>
      <p:graphicFrame>
        <p:nvGraphicFramePr>
          <p:cNvPr id="31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49953"/>
              </p:ext>
            </p:extLst>
          </p:nvPr>
        </p:nvGraphicFramePr>
        <p:xfrm>
          <a:off x="4529803" y="908049"/>
          <a:ext cx="4325938" cy="306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9" name="CorelDRAW" r:id="rId7" imgW="10712880" imgH="7589520" progId="CorelDraw.Graphic.19">
                  <p:embed/>
                </p:oleObj>
              </mc:Choice>
              <mc:Fallback>
                <p:oleObj name="CorelDRAW" r:id="rId7" imgW="10712880" imgH="7589520" progId="CorelDraw.Graphic.19">
                  <p:embed/>
                  <p:pic>
                    <p:nvPicPr>
                      <p:cNvPr id="8" name="Объект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803" y="908049"/>
                        <a:ext cx="4325938" cy="306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81864"/>
              </p:ext>
            </p:extLst>
          </p:nvPr>
        </p:nvGraphicFramePr>
        <p:xfrm>
          <a:off x="383253" y="944514"/>
          <a:ext cx="3341688" cy="3276632"/>
        </p:xfrm>
        <a:graphic>
          <a:graphicData uri="http://schemas.openxmlformats.org/drawingml/2006/table">
            <a:tbl>
              <a:tblPr/>
              <a:tblGrid>
                <a:gridCol w="502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28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66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Номенклатура листа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Геологическая карта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N-34-IX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(Калининград) (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N-34-XV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составлялась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L-36-XXIII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(Джанкой)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(L-36-XXI, XXII, XXVII)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составлялась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N-42-VIII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(Макушино)</a:t>
                      </a:r>
                      <a:endParaRPr kumimoji="0" lang="en-US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O-41-XXV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(Екатеринбург)</a:t>
                      </a:r>
                      <a:endParaRPr kumimoji="0" lang="en-US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O-41-XXX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(Тюмень)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O-35-XI (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Кенгисепп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составлялась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М-52-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(Нылга)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(M-52-I),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M-52-VIII 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(Сергеевка)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(M-52-VII, XIV)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9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K-52-VI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(Уссурийск)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М-53-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XXVII, XXVIII, XXXIII, XXXIV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3" name="TextBox 42"/>
          <p:cNvSpPr txBox="1">
            <a:spLocks noChangeArrowheads="1"/>
          </p:cNvSpPr>
          <p:nvPr/>
        </p:nvSpPr>
        <p:spPr bwMode="auto">
          <a:xfrm>
            <a:off x="5075903" y="1203324"/>
            <a:ext cx="250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46"/>
          <p:cNvSpPr txBox="1">
            <a:spLocks noChangeArrowheads="1"/>
          </p:cNvSpPr>
          <p:nvPr/>
        </p:nvSpPr>
        <p:spPr bwMode="auto">
          <a:xfrm>
            <a:off x="7603203" y="2951162"/>
            <a:ext cx="252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47"/>
          <p:cNvSpPr txBox="1">
            <a:spLocks noChangeArrowheads="1"/>
          </p:cNvSpPr>
          <p:nvPr/>
        </p:nvSpPr>
        <p:spPr bwMode="auto">
          <a:xfrm>
            <a:off x="5987128" y="2076449"/>
            <a:ext cx="2524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TextBox 49"/>
          <p:cNvSpPr txBox="1">
            <a:spLocks noChangeArrowheads="1"/>
          </p:cNvSpPr>
          <p:nvPr/>
        </p:nvSpPr>
        <p:spPr bwMode="auto">
          <a:xfrm>
            <a:off x="2232691" y="4267199"/>
            <a:ext cx="2524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TextBox 50"/>
          <p:cNvSpPr txBox="1">
            <a:spLocks noChangeArrowheads="1"/>
          </p:cNvSpPr>
          <p:nvPr/>
        </p:nvSpPr>
        <p:spPr bwMode="auto">
          <a:xfrm>
            <a:off x="4812378" y="1801812"/>
            <a:ext cx="252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48"/>
          <p:cNvSpPr txBox="1">
            <a:spLocks noChangeArrowheads="1"/>
          </p:cNvSpPr>
          <p:nvPr/>
        </p:nvSpPr>
        <p:spPr bwMode="auto">
          <a:xfrm>
            <a:off x="4447253" y="4429124"/>
            <a:ext cx="2524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rgbClr val="FF0000"/>
                </a:solidFill>
              </a:rPr>
              <a:t>3</a:t>
            </a:r>
          </a:p>
        </p:txBody>
      </p:sp>
      <p:graphicFrame>
        <p:nvGraphicFramePr>
          <p:cNvPr id="40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717671"/>
              </p:ext>
            </p:extLst>
          </p:nvPr>
        </p:nvGraphicFramePr>
        <p:xfrm>
          <a:off x="4244053" y="2973387"/>
          <a:ext cx="2016125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" name="CorelDRAW" r:id="rId9" imgW="2687040" imgH="2609280" progId="CorelDraw.Graphic.19">
                  <p:embed/>
                </p:oleObj>
              </mc:Choice>
              <mc:Fallback>
                <p:oleObj name="CorelDRAW" r:id="rId9" imgW="2687040" imgH="2609280" progId="CorelDraw.Graphic.19">
                  <p:embed/>
                  <p:pic>
                    <p:nvPicPr>
                      <p:cNvPr id="16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053" y="2973387"/>
                        <a:ext cx="2016125" cy="1958975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3"/>
          <p:cNvSpPr txBox="1">
            <a:spLocks noChangeArrowheads="1"/>
          </p:cNvSpPr>
          <p:nvPr/>
        </p:nvSpPr>
        <p:spPr bwMode="auto">
          <a:xfrm>
            <a:off x="5998241" y="2967037"/>
            <a:ext cx="2524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2" name="TextBox 25"/>
          <p:cNvSpPr txBox="1">
            <a:spLocks noChangeArrowheads="1"/>
          </p:cNvSpPr>
          <p:nvPr/>
        </p:nvSpPr>
        <p:spPr bwMode="auto">
          <a:xfrm>
            <a:off x="4401216" y="3055937"/>
            <a:ext cx="1185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000" b="1"/>
              <a:t>N-34-IX, N-34-XV</a:t>
            </a:r>
            <a:endParaRPr lang="ru-RU" altLang="ru-RU" sz="1000" b="1"/>
          </a:p>
        </p:txBody>
      </p:sp>
      <p:graphicFrame>
        <p:nvGraphicFramePr>
          <p:cNvPr id="43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401716"/>
              </p:ext>
            </p:extLst>
          </p:nvPr>
        </p:nvGraphicFramePr>
        <p:xfrm>
          <a:off x="2674849" y="4284850"/>
          <a:ext cx="2236787" cy="206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" name="CorelDRAW" r:id="rId11" imgW="2735640" imgH="2521800" progId="CorelDraw.Graphic.19">
                  <p:embed/>
                </p:oleObj>
              </mc:Choice>
              <mc:Fallback>
                <p:oleObj name="CorelDRAW" r:id="rId11" imgW="2735640" imgH="2521800" progId="CorelDraw.Graphic.19">
                  <p:embed/>
                  <p:pic>
                    <p:nvPicPr>
                      <p:cNvPr id="19" name="Объект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849" y="4284850"/>
                        <a:ext cx="2236787" cy="2062162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28"/>
          <p:cNvSpPr txBox="1">
            <a:spLocks noChangeArrowheads="1"/>
          </p:cNvSpPr>
          <p:nvPr/>
        </p:nvSpPr>
        <p:spPr bwMode="auto">
          <a:xfrm>
            <a:off x="3024853" y="5943599"/>
            <a:ext cx="147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000" b="1"/>
              <a:t>O-41-XXV, </a:t>
            </a:r>
            <a:r>
              <a:rPr lang="ru-RU" altLang="ru-RU" sz="1000" b="1"/>
              <a:t>О-41-</a:t>
            </a:r>
            <a:r>
              <a:rPr lang="en-US" altLang="ru-RU" sz="1000" b="1"/>
              <a:t>XXX</a:t>
            </a:r>
            <a:r>
              <a:rPr lang="ru-RU" altLang="ru-RU" sz="1000" b="1"/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000" b="1"/>
              <a:t>N-42-VIII, N-44-XI</a:t>
            </a:r>
            <a:endParaRPr lang="ru-RU" altLang="ru-RU" sz="1000" b="1"/>
          </a:p>
        </p:txBody>
      </p:sp>
      <p:sp>
        <p:nvSpPr>
          <p:cNvPr id="45" name="TextBox 21"/>
          <p:cNvSpPr txBox="1">
            <a:spLocks noChangeArrowheads="1"/>
          </p:cNvSpPr>
          <p:nvPr/>
        </p:nvSpPr>
        <p:spPr bwMode="auto">
          <a:xfrm>
            <a:off x="4617357" y="4267199"/>
            <a:ext cx="2524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500" b="1" dirty="0">
                <a:solidFill>
                  <a:srgbClr val="FF0000"/>
                </a:solidFill>
              </a:rPr>
              <a:t>3</a:t>
            </a:r>
            <a:endParaRPr lang="ru-RU" altLang="ru-RU" sz="1500" b="1" dirty="0">
              <a:solidFill>
                <a:srgbClr val="FF0000"/>
              </a:solidFill>
            </a:endParaRPr>
          </a:p>
        </p:txBody>
      </p:sp>
      <p:pic>
        <p:nvPicPr>
          <p:cNvPr id="46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72221" r="71075" b="180"/>
          <a:stretch>
            <a:fillRect/>
          </a:stretch>
        </p:blipFill>
        <p:spPr bwMode="auto">
          <a:xfrm>
            <a:off x="6318916" y="3603624"/>
            <a:ext cx="2524125" cy="27257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5"/>
          <p:cNvSpPr txBox="1">
            <a:spLocks noChangeArrowheads="1"/>
          </p:cNvSpPr>
          <p:nvPr/>
        </p:nvSpPr>
        <p:spPr bwMode="auto">
          <a:xfrm>
            <a:off x="8565228" y="3619499"/>
            <a:ext cx="2524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8" name="TextBox 29"/>
          <p:cNvSpPr txBox="1">
            <a:spLocks noChangeArrowheads="1"/>
          </p:cNvSpPr>
          <p:nvPr/>
        </p:nvSpPr>
        <p:spPr bwMode="auto">
          <a:xfrm>
            <a:off x="6264941" y="5788024"/>
            <a:ext cx="18446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/>
              <a:t>М-52-</a:t>
            </a:r>
            <a:r>
              <a:rPr lang="en-US" altLang="ru-RU" sz="1000" b="1"/>
              <a:t>I, II, VII, VIII, XIV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/>
              <a:t>М-53-</a:t>
            </a:r>
            <a:r>
              <a:rPr lang="en-US" altLang="ru-RU" sz="1000" b="1"/>
              <a:t>XXVII, XXVIII, XXXIII, XXXIV, K-52-VI</a:t>
            </a:r>
            <a:endParaRPr lang="ru-RU" altLang="ru-RU" sz="1000" b="1"/>
          </a:p>
        </p:txBody>
      </p:sp>
      <p:sp>
        <p:nvSpPr>
          <p:cNvPr id="49" name="Номер слайда 4"/>
          <p:cNvSpPr txBox="1">
            <a:spLocks/>
          </p:cNvSpPr>
          <p:nvPr/>
        </p:nvSpPr>
        <p:spPr bwMode="auto">
          <a:xfrm>
            <a:off x="6068091" y="6492874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EA26505-1AE4-431C-9DED-AE21B2FB357E}" type="slidenum">
              <a:rPr lang="ru-RU" altLang="ru-RU" sz="200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2000">
              <a:solidFill>
                <a:srgbClr val="FFFFFF"/>
              </a:solidFill>
            </a:endParaRPr>
          </a:p>
        </p:txBody>
      </p:sp>
      <p:pic>
        <p:nvPicPr>
          <p:cNvPr id="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29497" y="-31751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6"/>
          <p:cNvSpPr>
            <a:spLocks noChangeArrowheads="1"/>
          </p:cNvSpPr>
          <p:nvPr/>
        </p:nvSpPr>
        <p:spPr bwMode="auto">
          <a:xfrm>
            <a:off x="305466" y="77787"/>
            <a:ext cx="7943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183664"/>
                </a:solidFill>
              </a:rPr>
              <a:t>Площади, рекомендованные под постановку среднемасштабных гидрогеологических съёмочных работ, не обеспеченные ГГК-200/2:</a:t>
            </a:r>
          </a:p>
        </p:txBody>
      </p:sp>
      <p:sp>
        <p:nvSpPr>
          <p:cNvPr id="52" name="Объект 2"/>
          <p:cNvSpPr txBox="1">
            <a:spLocks/>
          </p:cNvSpPr>
          <p:nvPr/>
        </p:nvSpPr>
        <p:spPr bwMode="auto">
          <a:xfrm>
            <a:off x="8644603" y="6377758"/>
            <a:ext cx="469900" cy="29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3725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6288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altLang="ru-RU" sz="1800" dirty="0" smtClean="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1081061" y="5349860"/>
            <a:ext cx="58189" cy="7305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445112" y="5363447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Севастополь</a:t>
            </a:r>
            <a:endParaRPr lang="ru-RU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3215974" y="4743688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Екатеринбург</a:t>
            </a:r>
            <a:endParaRPr lang="ru-RU" sz="1000" dirty="0"/>
          </a:p>
        </p:txBody>
      </p:sp>
      <p:sp>
        <p:nvSpPr>
          <p:cNvPr id="56" name="Овал 55"/>
          <p:cNvSpPr/>
          <p:nvPr/>
        </p:nvSpPr>
        <p:spPr>
          <a:xfrm>
            <a:off x="3212885" y="472842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813754" y="5066074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Тюмень</a:t>
            </a:r>
            <a:endParaRPr lang="ru-RU" sz="1000" dirty="0"/>
          </a:p>
        </p:txBody>
      </p:sp>
      <p:sp>
        <p:nvSpPr>
          <p:cNvPr id="58" name="Овал 57"/>
          <p:cNvSpPr/>
          <p:nvPr/>
        </p:nvSpPr>
        <p:spPr>
          <a:xfrm>
            <a:off x="3830800" y="508349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221193" y="5857875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3897098" y="5525849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Петропавловск</a:t>
            </a:r>
            <a:endParaRPr lang="ru-RU" sz="1000" dirty="0"/>
          </a:p>
        </p:txBody>
      </p:sp>
      <p:sp>
        <p:nvSpPr>
          <p:cNvPr id="61" name="Овал 60"/>
          <p:cNvSpPr/>
          <p:nvPr/>
        </p:nvSpPr>
        <p:spPr>
          <a:xfrm>
            <a:off x="7164418" y="5133129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6300245" y="5117226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Благовещенск</a:t>
            </a:r>
            <a:endParaRPr lang="ru-RU" sz="1000" dirty="0"/>
          </a:p>
        </p:txBody>
      </p:sp>
      <p:sp>
        <p:nvSpPr>
          <p:cNvPr id="63" name="Овал 62"/>
          <p:cNvSpPr/>
          <p:nvPr/>
        </p:nvSpPr>
        <p:spPr>
          <a:xfrm>
            <a:off x="8063897" y="500117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8013023" y="5019572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Хабаровск</a:t>
            </a:r>
            <a:endParaRPr lang="ru-RU" sz="1000" dirty="0"/>
          </a:p>
        </p:txBody>
      </p:sp>
      <p:sp>
        <p:nvSpPr>
          <p:cNvPr id="65" name="Овал 64"/>
          <p:cNvSpPr/>
          <p:nvPr/>
        </p:nvSpPr>
        <p:spPr>
          <a:xfrm>
            <a:off x="8186475" y="6006653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7919152" y="6035750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Владивосток</a:t>
            </a:r>
            <a:endParaRPr lang="ru-RU" sz="1000" dirty="0"/>
          </a:p>
        </p:txBody>
      </p:sp>
      <p:sp>
        <p:nvSpPr>
          <p:cNvPr id="67" name="Овал 66"/>
          <p:cNvSpPr/>
          <p:nvPr/>
        </p:nvSpPr>
        <p:spPr>
          <a:xfrm>
            <a:off x="5041931" y="3719986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5032864" y="3440328"/>
            <a:ext cx="137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 smtClean="0"/>
              <a:t>Калиниград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412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Номер слайда 1"/>
          <p:cNvSpPr txBox="1">
            <a:spLocks noGrp="1"/>
          </p:cNvSpPr>
          <p:nvPr/>
        </p:nvSpPr>
        <p:spPr bwMode="auto">
          <a:xfrm>
            <a:off x="8105775" y="-39688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E43049F-A5D0-497F-AAEE-B0B5D83FC6F6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482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15875" y="101600"/>
            <a:ext cx="92281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0" y="-71438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4013" y="-41275"/>
            <a:ext cx="7943850" cy="9159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НОРМАТИВНО-МЕТОДИЧЕСКОЕ ОБЕСПЕЧЕНИЕ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РОВЕДЕНИЯ РЕГИОНАЛЬНЫХ ГИДРОГЕОЛОГИЧЕСКИХ РАБОТ,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СОЗДАННОЕ В 90-Х И В НАЧАЛЕ 2000 ГОДОВ</a:t>
            </a:r>
          </a:p>
        </p:txBody>
      </p:sp>
      <p:sp>
        <p:nvSpPr>
          <p:cNvPr id="34823" name="Прямоугольник 1"/>
          <p:cNvSpPr>
            <a:spLocks noChangeArrowheads="1"/>
          </p:cNvSpPr>
          <p:nvPr/>
        </p:nvSpPr>
        <p:spPr bwMode="auto">
          <a:xfrm>
            <a:off x="450850" y="1152525"/>
            <a:ext cx="869315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ru-RU" sz="1600"/>
              <a:t>Методические рекомендации по использованию компьютерных технологий при построении гидрогеологических карт. (2001 г.);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</a:pPr>
            <a:endParaRPr lang="ru-RU" altLang="ru-RU" sz="1600"/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ru-RU" sz="1600"/>
              <a:t>Требования к цифровым гидрогеологическим картам масштаба 1 : 1 000 000, 1 : 200 000 и разрезам к ним.(2001 г.).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</a:pPr>
            <a:endParaRPr lang="ru-RU" altLang="ru-RU" sz="1600"/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ru-RU" sz="1600"/>
              <a:t>Требования к структуре и составу БД фактографической информации региональных гидрогеологических, инженерно-геологических и геоэкологических работ и регламенту представления информации. (2001 г.).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</a:pPr>
            <a:endParaRPr lang="ru-RU" altLang="ru-RU" sz="1600"/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ru-RU" sz="1600"/>
              <a:t>Принципы гидрогеологической стратификации и районирования территории России. (ВСЕГИНГЕО, 1998, 2004).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None/>
            </a:pPr>
            <a:endParaRPr lang="ru-RU" altLang="ru-RU" sz="1600"/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ru-RU" sz="1600"/>
              <a:t>Основные положения по составлению серийных легенд государственных гидрогеологических карт масштаба 1 : 200 000 и 1 : 1 000 000 (ВСЕГИНГЕО, 2001 г.).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4824" name="Объект 2"/>
          <p:cNvSpPr txBox="1">
            <a:spLocks/>
          </p:cNvSpPr>
          <p:nvPr/>
        </p:nvSpPr>
        <p:spPr bwMode="auto">
          <a:xfrm>
            <a:off x="8674100" y="6408738"/>
            <a:ext cx="469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  <a:ea typeface="Batang" panose="02030600000101010101" pitchFamily="18" charset="-127"/>
              </a:rPr>
              <a:t>18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 b="1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412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Номер слайда 1"/>
          <p:cNvSpPr txBox="1">
            <a:spLocks noGrp="1"/>
          </p:cNvSpPr>
          <p:nvPr/>
        </p:nvSpPr>
        <p:spPr bwMode="auto">
          <a:xfrm>
            <a:off x="8105775" y="-39688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036856C-7BA1-4535-B39D-FADD2884E2EF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5844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15875" y="101600"/>
            <a:ext cx="92281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0" y="-71438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4013" y="101600"/>
            <a:ext cx="7943850" cy="641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Разработка и актуализация нормативно-методического обеспечения региональных гидрогеологических работ: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608013" y="1192213"/>
            <a:ext cx="83550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- «Инструкция по составлению и подготовке к изданию листов гидрогеологических карт Российской Федерации масштабов 1 :1 000 000 и 1 : 200 000»;</a:t>
            </a:r>
          </a:p>
        </p:txBody>
      </p:sp>
      <p:sp>
        <p:nvSpPr>
          <p:cNvPr id="35848" name="Прямоугольник 1"/>
          <p:cNvSpPr>
            <a:spLocks noChangeArrowheads="1"/>
          </p:cNvSpPr>
          <p:nvPr/>
        </p:nvSpPr>
        <p:spPr bwMode="auto">
          <a:xfrm>
            <a:off x="617538" y="4186238"/>
            <a:ext cx="80200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- «Типовые макеты и правила оформления комплектов гидрогеологических и инженерно-геологических карт Российской Федерации масштаба 1 :1 000 000 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1 : 200 000»;</a:t>
            </a:r>
          </a:p>
        </p:txBody>
      </p:sp>
      <p:sp>
        <p:nvSpPr>
          <p:cNvPr id="35849" name="Прямоугольник 10"/>
          <p:cNvSpPr>
            <a:spLocks noChangeArrowheads="1"/>
          </p:cNvSpPr>
          <p:nvPr/>
        </p:nvSpPr>
        <p:spPr bwMode="auto">
          <a:xfrm>
            <a:off x="612775" y="3652838"/>
            <a:ext cx="802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- «Эталонная базы изобразительных средств для ГГК-200 и ГГК-1000»;</a:t>
            </a:r>
          </a:p>
        </p:txBody>
      </p:sp>
      <p:sp>
        <p:nvSpPr>
          <p:cNvPr id="35850" name="Прямоугольник 12"/>
          <p:cNvSpPr>
            <a:spLocks noChangeArrowheads="1"/>
          </p:cNvSpPr>
          <p:nvPr/>
        </p:nvSpPr>
        <p:spPr bwMode="auto">
          <a:xfrm>
            <a:off x="608013" y="5173663"/>
            <a:ext cx="80200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- «Требований к содержанию и форматам представления полевой документации при проведении региональных гидрогеологических съёмочных работ и работ по ГМСН».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5851" name="Прямоугольник 13"/>
          <p:cNvSpPr>
            <a:spLocks noChangeArrowheads="1"/>
          </p:cNvSpPr>
          <p:nvPr/>
        </p:nvSpPr>
        <p:spPr bwMode="auto">
          <a:xfrm>
            <a:off x="612775" y="1873250"/>
            <a:ext cx="80200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- «Инструкция по созданию первичных и сопровождающих баз данных гидрогеологических и инженерно-геологических карт масштабов 1 :1 000 000 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1 : 200 000»;</a:t>
            </a:r>
          </a:p>
        </p:txBody>
      </p:sp>
      <p:sp>
        <p:nvSpPr>
          <p:cNvPr id="35852" name="Прямоугольник 12"/>
          <p:cNvSpPr>
            <a:spLocks noChangeArrowheads="1"/>
          </p:cNvSpPr>
          <p:nvPr/>
        </p:nvSpPr>
        <p:spPr bwMode="auto">
          <a:xfrm>
            <a:off x="609600" y="2844800"/>
            <a:ext cx="8020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- «Унифицированные требования к цифровым моделям комплектов гидрогеологических и инжененерно-геологических карт масштабов 1 :1 000 000 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/>
              <a:t>1 : 200 000» </a:t>
            </a:r>
          </a:p>
        </p:txBody>
      </p:sp>
      <p:sp>
        <p:nvSpPr>
          <p:cNvPr id="35853" name="Объект 2"/>
          <p:cNvSpPr txBox="1">
            <a:spLocks/>
          </p:cNvSpPr>
          <p:nvPr/>
        </p:nvSpPr>
        <p:spPr bwMode="auto">
          <a:xfrm>
            <a:off x="8674100" y="6408738"/>
            <a:ext cx="469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19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28000" y="6478588"/>
            <a:ext cx="73025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ECD655-38D3-4362-AEA4-FD0AFE77861A}" type="slidenum">
              <a:rPr lang="ru-RU" altLang="ru-RU" sz="2000" smtClean="0">
                <a:solidFill>
                  <a:srgbClr val="FFFFFF"/>
                </a:solidFill>
              </a:rPr>
              <a:pPr/>
              <a:t>2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sp>
        <p:nvSpPr>
          <p:cNvPr id="12291" name="Номер слайда 4"/>
          <p:cNvSpPr txBox="1">
            <a:spLocks/>
          </p:cNvSpPr>
          <p:nvPr/>
        </p:nvSpPr>
        <p:spPr bwMode="auto">
          <a:xfrm>
            <a:off x="6273800" y="35639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C1FDFD5-1728-44BC-9DC2-F50A4F99DECE}" type="slidenum">
              <a:rPr lang="ru-RU" altLang="ru-RU" sz="2000">
                <a:solidFill>
                  <a:srgbClr val="FFFFFF"/>
                </a:solidFill>
              </a:rPr>
              <a:pPr algn="r" eaLnBrk="1" hangingPunct="1"/>
              <a:t>2</a:t>
            </a:fld>
            <a:endParaRPr lang="ru-RU" altLang="ru-RU" sz="2000">
              <a:solidFill>
                <a:srgbClr val="FFFFFF"/>
              </a:solidFill>
            </a:endParaRPr>
          </a:p>
        </p:txBody>
      </p:sp>
      <p:pic>
        <p:nvPicPr>
          <p:cNvPr id="12292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588"/>
            <a:ext cx="917098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26988" y="-31750"/>
            <a:ext cx="91709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39688" y="-23813"/>
            <a:ext cx="91836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7025" y="234950"/>
            <a:ext cx="8172450" cy="6731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РЕГИОНАЛЬНЫЕ ГИДРОГЕОЛОГИЧЕСКИЕ РАБОТЫ</a:t>
            </a:r>
          </a:p>
          <a:p>
            <a:pPr algn="ctr" eaLnBrk="1" hangingPunct="1">
              <a:lnSpc>
                <a:spcPts val="2400"/>
              </a:lnSpc>
              <a:defRPr/>
            </a:pPr>
            <a:endParaRPr lang="ru-RU" altLang="ru-RU" sz="1400" b="1" dirty="0" smtClean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Объект 2"/>
          <p:cNvSpPr>
            <a:spLocks noGrp="1"/>
          </p:cNvSpPr>
          <p:nvPr>
            <p:ph idx="1"/>
          </p:nvPr>
        </p:nvSpPr>
        <p:spPr>
          <a:xfrm>
            <a:off x="536575" y="2279650"/>
            <a:ext cx="7962900" cy="2011363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</a:pP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назначение </a:t>
            </a: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картографической основы для решения федеральных и региональных задач по изучению, оценке состояния и управлению государственным фондом недр в части ресурсной базы подземных вод и её использования, осуществления государственного мониторинга состояния недр и других видов геологоразведочных работ. </a:t>
            </a:r>
            <a:endParaRPr lang="ru-RU" altLang="ru-RU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5113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4767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9372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776288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2334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906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1478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6050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ru-RU" altLang="ru-RU" sz="18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412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Номер слайда 1"/>
          <p:cNvSpPr txBox="1">
            <a:spLocks noGrp="1"/>
          </p:cNvSpPr>
          <p:nvPr/>
        </p:nvSpPr>
        <p:spPr bwMode="auto">
          <a:xfrm>
            <a:off x="8105775" y="-39688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3DD799E-5A8B-4020-9C67-EBB268D9F35C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7892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15875" y="101600"/>
            <a:ext cx="92281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0" y="-71438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4013" y="101600"/>
            <a:ext cx="7943850" cy="641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Разработка и актуализация НМО 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региональных гидрогеологических работ</a:t>
            </a:r>
          </a:p>
        </p:txBody>
      </p:sp>
      <p:pic>
        <p:nvPicPr>
          <p:cNvPr id="37895" name="Picture 16" descr="ЭБЗ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/>
          <a:stretch>
            <a:fillRect/>
          </a:stretch>
        </p:blipFill>
        <p:spPr bwMode="auto">
          <a:xfrm>
            <a:off x="0" y="881063"/>
            <a:ext cx="9144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7" t="29289" r="25806" b="23743"/>
          <a:stretch>
            <a:fillRect/>
          </a:stretch>
        </p:blipFill>
        <p:spPr bwMode="auto">
          <a:xfrm>
            <a:off x="4032250" y="3179763"/>
            <a:ext cx="3656013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3" t="33194" r="22420" b="23483"/>
          <a:stretch>
            <a:fillRect/>
          </a:stretch>
        </p:blipFill>
        <p:spPr bwMode="auto">
          <a:xfrm>
            <a:off x="39688" y="3208338"/>
            <a:ext cx="39941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6" t="29500" r="23228" b="24834"/>
          <a:stretch>
            <a:fillRect/>
          </a:stretch>
        </p:blipFill>
        <p:spPr bwMode="auto">
          <a:xfrm>
            <a:off x="5800725" y="3448050"/>
            <a:ext cx="344805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217613" y="1847850"/>
            <a:ext cx="6753225" cy="79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7"/>
          <p:cNvCxnSpPr/>
          <p:nvPr/>
        </p:nvCxnSpPr>
        <p:spPr>
          <a:xfrm>
            <a:off x="1233488" y="935038"/>
            <a:ext cx="6753225" cy="79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7"/>
          <p:cNvCxnSpPr/>
          <p:nvPr/>
        </p:nvCxnSpPr>
        <p:spPr>
          <a:xfrm>
            <a:off x="7972425" y="946150"/>
            <a:ext cx="1588" cy="925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7"/>
          <p:cNvCxnSpPr/>
          <p:nvPr/>
        </p:nvCxnSpPr>
        <p:spPr>
          <a:xfrm>
            <a:off x="1233488" y="925513"/>
            <a:ext cx="1587" cy="9255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3" name="Объект 2"/>
          <p:cNvSpPr txBox="1">
            <a:spLocks/>
          </p:cNvSpPr>
          <p:nvPr/>
        </p:nvSpPr>
        <p:spPr bwMode="auto">
          <a:xfrm>
            <a:off x="8674100" y="6408738"/>
            <a:ext cx="469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20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0163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Номер слайда 1"/>
          <p:cNvSpPr txBox="1">
            <a:spLocks noGrp="1"/>
          </p:cNvSpPr>
          <p:nvPr/>
        </p:nvSpPr>
        <p:spPr bwMode="auto">
          <a:xfrm>
            <a:off x="8004175" y="3175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609B3FB-6521-4919-87B7-5872527059F3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994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85725" y="173038"/>
            <a:ext cx="92281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101600" y="0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2413" y="173038"/>
            <a:ext cx="794385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Разработка и актуализация нормативно-методического обоснования региональных гидрогеологических работ</a:t>
            </a:r>
          </a:p>
        </p:txBody>
      </p:sp>
      <p:pic>
        <p:nvPicPr>
          <p:cNvPr id="39943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34921" r="36308" b="7681"/>
          <a:stretch>
            <a:fillRect/>
          </a:stretch>
        </p:blipFill>
        <p:spPr bwMode="auto">
          <a:xfrm>
            <a:off x="4340225" y="1089025"/>
            <a:ext cx="41148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1678" r="-645"/>
          <a:stretch>
            <a:fillRect/>
          </a:stretch>
        </p:blipFill>
        <p:spPr bwMode="auto">
          <a:xfrm>
            <a:off x="4318000" y="3397250"/>
            <a:ext cx="482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-15875" y="1216025"/>
            <a:ext cx="4340225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/>
              <a:t>«Инструкция по созданию первичных и сопровождающих баз данных гидрогеологических и инженерно-геологических карт масштабов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/>
              <a:t>1 :1 000 000 и 1 : 200 000»</a:t>
            </a:r>
          </a:p>
        </p:txBody>
      </p:sp>
      <p:pic>
        <p:nvPicPr>
          <p:cNvPr id="39946" name="Рисунок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663825"/>
            <a:ext cx="399097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588" y="5591175"/>
            <a:ext cx="3213100" cy="404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9588" y="5151438"/>
            <a:ext cx="3213100" cy="404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49" name="Объект 2"/>
          <p:cNvSpPr txBox="1">
            <a:spLocks/>
          </p:cNvSpPr>
          <p:nvPr/>
        </p:nvSpPr>
        <p:spPr bwMode="auto">
          <a:xfrm>
            <a:off x="8532813" y="6491288"/>
            <a:ext cx="4667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21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0163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Номер слайда 1"/>
          <p:cNvSpPr txBox="1">
            <a:spLocks noGrp="1"/>
          </p:cNvSpPr>
          <p:nvPr/>
        </p:nvSpPr>
        <p:spPr bwMode="auto">
          <a:xfrm>
            <a:off x="8004175" y="3175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A270F6B-A691-468F-B9DD-400A0B52DCA6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4198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85725" y="173038"/>
            <a:ext cx="92281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101600" y="0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2413" y="173038"/>
            <a:ext cx="7943850" cy="641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Направления совершенствования региональных работ </a:t>
            </a:r>
          </a:p>
          <a:p>
            <a:pPr algn="ctr" eaLnBrk="1" hangingPunct="1">
              <a:defRPr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91" name="Объект 2"/>
          <p:cNvSpPr>
            <a:spLocks noGrp="1"/>
          </p:cNvSpPr>
          <p:nvPr>
            <p:ph idx="1"/>
          </p:nvPr>
        </p:nvSpPr>
        <p:spPr>
          <a:xfrm>
            <a:off x="457200" y="1482725"/>
            <a:ext cx="8407400" cy="46434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1500" b="1" smtClean="0"/>
              <a:t>1. В области сводного и обзорного картографирования:</a:t>
            </a:r>
          </a:p>
          <a:p>
            <a:r>
              <a:rPr lang="ru-RU" altLang="ru-RU" sz="1500" smtClean="0"/>
              <a:t>составление и издание современных региональных гидрогеологической карт.</a:t>
            </a:r>
          </a:p>
          <a:p>
            <a:r>
              <a:rPr lang="ru-RU" altLang="ru-RU" sz="1500" smtClean="0"/>
              <a:t>актуализация схемы общего гидрогеологического районирования территории России.</a:t>
            </a:r>
          </a:p>
          <a:p>
            <a:endParaRPr lang="ru-RU" altLang="ru-RU" sz="1500" smtClean="0"/>
          </a:p>
          <a:p>
            <a:pPr>
              <a:buFont typeface="Arial" panose="020B0604020202020204" pitchFamily="34" charset="0"/>
              <a:buNone/>
            </a:pPr>
            <a:r>
              <a:rPr lang="ru-RU" altLang="ru-RU" sz="1500" b="1" smtClean="0"/>
              <a:t>2</a:t>
            </a:r>
            <a:r>
              <a:rPr lang="ru-RU" altLang="ru-RU" sz="1500" smtClean="0"/>
              <a:t>. </a:t>
            </a:r>
            <a:r>
              <a:rPr lang="ru-RU" altLang="ru-RU" sz="1500" b="1" smtClean="0"/>
              <a:t>В области мелкомасштабного картографирования</a:t>
            </a:r>
            <a:r>
              <a:rPr lang="ru-RU" altLang="ru-RU" sz="1500" smtClean="0"/>
              <a:t> </a:t>
            </a:r>
            <a:r>
              <a:rPr lang="ru-RU" altLang="ru-RU" sz="1500" b="1" smtClean="0"/>
              <a:t>и гидрогеологического доизучения площадей в среднем масштабе:</a:t>
            </a:r>
          </a:p>
          <a:p>
            <a:r>
              <a:rPr lang="ru-RU" altLang="ru-RU" sz="1500" smtClean="0"/>
              <a:t>повышение гидрогеологической изученности территории Российской Федерации</a:t>
            </a:r>
          </a:p>
          <a:p>
            <a:r>
              <a:rPr lang="ru-RU" altLang="ru-RU" sz="1500" smtClean="0"/>
              <a:t>составление и издание цифровых ГГК-1000, ГГК-200.</a:t>
            </a:r>
          </a:p>
          <a:p>
            <a:r>
              <a:rPr lang="ru-RU" altLang="ru-RU" sz="1500" smtClean="0"/>
              <a:t>оценка современного состояния ресурсной базы подземных вод.</a:t>
            </a:r>
          </a:p>
          <a:p>
            <a:r>
              <a:rPr lang="ru-RU" altLang="ru-RU" sz="1500" smtClean="0"/>
              <a:t>актуализация Перечня объектов на выполнение работ по гидрогеологической съемке масштаба 1 : 200 000 после 2020 года с учётом опережающего геологического доизучения этих территорий.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sz="1500" b="1" smtClean="0"/>
          </a:p>
          <a:p>
            <a:pPr>
              <a:buFont typeface="Arial" panose="020B0604020202020204" pitchFamily="34" charset="0"/>
              <a:buNone/>
            </a:pPr>
            <a:r>
              <a:rPr lang="ru-RU" altLang="ru-RU" sz="1500" b="1" smtClean="0"/>
              <a:t>3</a:t>
            </a:r>
            <a:r>
              <a:rPr lang="ru-RU" altLang="ru-RU" sz="1500" smtClean="0"/>
              <a:t>. </a:t>
            </a:r>
            <a:r>
              <a:rPr lang="ru-RU" altLang="ru-RU" sz="1500" b="1" smtClean="0"/>
              <a:t>Актуализация научно-методического обеспечения региональных гидрогеологических работ.</a:t>
            </a:r>
          </a:p>
        </p:txBody>
      </p:sp>
      <p:sp>
        <p:nvSpPr>
          <p:cNvPr id="41992" name="Объект 2"/>
          <p:cNvSpPr txBox="1">
            <a:spLocks/>
          </p:cNvSpPr>
          <p:nvPr/>
        </p:nvSpPr>
        <p:spPr bwMode="auto">
          <a:xfrm>
            <a:off x="8631238" y="6465888"/>
            <a:ext cx="4667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22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Номер слайда 1"/>
          <p:cNvSpPr txBox="1">
            <a:spLocks noGrp="1"/>
          </p:cNvSpPr>
          <p:nvPr/>
        </p:nvSpPr>
        <p:spPr bwMode="auto">
          <a:xfrm>
            <a:off x="8089900" y="1588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D043FB5-3389-4270-A758-277E8589E524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43012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0" y="142875"/>
            <a:ext cx="92281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15875" y="-30163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Объект 2"/>
          <p:cNvSpPr txBox="1">
            <a:spLocks/>
          </p:cNvSpPr>
          <p:nvPr/>
        </p:nvSpPr>
        <p:spPr bwMode="auto">
          <a:xfrm>
            <a:off x="8759825" y="6378575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861926"/>
            <a:ext cx="8229600" cy="758952"/>
          </a:xfrm>
          <a:extLst>
            <a:ext uri="{FAA26D3D-D897-4be2-8F04-BA451C77F1D7}"/>
          </a:extLst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itrofanovaMV\Desktop\брендбук\ИТОГОВЫЙ ШАБЛОН ПРЕЗЕНТАЦИИ НА Русском языке\презентация итог - копия ФИНАЛ русск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211138"/>
            <a:ext cx="114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937" y="2855913"/>
            <a:ext cx="913923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Лукьянчиков В.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Спектор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В., Платонова А.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В., Журавлёв А.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</a:t>
            </a:r>
            <a:r>
              <a:rPr lang="en-US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ТОЯНИЕ И ПЕРСПЕКТИВЫ СОЗДАНИЯ ГОСУДАРСТВЕННЫХ ГИДРОГЕОЛОГИЧЕСКИХ КАРТ МАСШТАБА 1 : 1 000 000 и 1 : 200 000</a:t>
            </a:r>
            <a:b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РОССИЙСКОЙ ФЕДЕРАЦИИ</a:t>
            </a:r>
            <a:b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2363787" y="5938838"/>
            <a:ext cx="44084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С.-</a:t>
            </a:r>
            <a:r>
              <a:rPr lang="ru-RU" sz="1600" b="1" dirty="0" smtClean="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Петербург, </a:t>
            </a:r>
            <a:r>
              <a:rPr lang="ru-RU" sz="1600" b="1" dirty="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23–25 апреля 2019 г.</a:t>
            </a:r>
            <a:endParaRPr lang="ru-RU" sz="1600" b="1" dirty="0">
              <a:solidFill>
                <a:srgbClr val="25406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6"/>
          <a:stretch>
            <a:fillRect/>
          </a:stretch>
        </p:blipFill>
        <p:spPr bwMode="auto">
          <a:xfrm>
            <a:off x="19050" y="6350000"/>
            <a:ext cx="91709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3303587" y="4918075"/>
            <a:ext cx="457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500" dirty="0"/>
          </a:p>
        </p:txBody>
      </p:sp>
    </p:spTree>
    <p:extLst>
      <p:ext uri="{BB962C8B-B14F-4D97-AF65-F5344CB8AC3E}">
        <p14:creationId xmlns:p14="http://schemas.microsoft.com/office/powerpoint/2010/main" val="2707399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120775"/>
            <a:ext cx="3952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15300" y="6510338"/>
            <a:ext cx="73025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04267C-2B43-4CCC-935A-E0D1A9CF1595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1331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3338"/>
            <a:ext cx="917098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39688" y="0"/>
            <a:ext cx="91709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39688" y="-14288"/>
            <a:ext cx="91836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4325" y="247650"/>
            <a:ext cx="8172450" cy="7350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ПРИОРИТЕТНЫЕ НАПРАВЛЕНИЯ РЕГИОНАЛЬНЫХ РАБОТ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 eaLnBrk="1" hangingPunct="1">
              <a:lnSpc>
                <a:spcPts val="2400"/>
              </a:lnSpc>
              <a:defRPr/>
            </a:pPr>
            <a:endParaRPr lang="ru-RU" altLang="ru-RU" sz="1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450130" y="9299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321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3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22225"/>
            <a:ext cx="917098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39688" y="-11113"/>
            <a:ext cx="91709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39688" y="0"/>
            <a:ext cx="91836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14325" y="236538"/>
            <a:ext cx="8172450" cy="76993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ЗАДАЧИ РЕГИОНАЛЬНЫХ РАБОТ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 eaLnBrk="1" hangingPunct="1">
              <a:lnSpc>
                <a:spcPts val="2400"/>
              </a:lnSpc>
              <a:defRPr/>
            </a:pPr>
            <a:endParaRPr lang="ru-RU" altLang="ru-RU" sz="1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Прямоугольник 3"/>
          <p:cNvSpPr>
            <a:spLocks noChangeArrowheads="1"/>
          </p:cNvSpPr>
          <p:nvPr/>
        </p:nvSpPr>
        <p:spPr bwMode="auto">
          <a:xfrm>
            <a:off x="520700" y="720725"/>
            <a:ext cx="8320088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lang="ru-RU" alt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сводного и обзорного</a:t>
            </a:r>
            <a:r>
              <a:rPr lang="ru-RU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картографирования:</a:t>
            </a:r>
            <a:endParaRPr lang="en-US" altLang="ru-RU" sz="1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общих закономерностей формирования ресурсов подземных вод в пределах крупнейших гидрогеологических структур </a:t>
            </a:r>
            <a:r>
              <a:rPr lang="en-US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гидрогеологического районирования и стратификации.</a:t>
            </a:r>
            <a:endParaRPr lang="en-US" altLang="ru-RU" sz="1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lang="ru-RU" alt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мелкомасштабного</a:t>
            </a:r>
            <a:r>
              <a:rPr lang="ru-RU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картографирования:</a:t>
            </a:r>
            <a:endParaRPr lang="en-US" altLang="ru-RU" sz="1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региональных особенностей формирования ресурсов подземных вод в пределах гидрогеологических структур (или их частей) 2 и 3 порядков;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прогнозных ресурсов подземных вод по категории Р</a:t>
            </a:r>
            <a:r>
              <a:rPr lang="ru-RU" altLang="ru-RU" sz="1800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alt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endParaRPr lang="ru-RU" alt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lang="ru-RU" alt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среднемасштабног</a:t>
            </a:r>
            <a:r>
              <a:rPr lang="ru-RU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картографирования:</a:t>
            </a:r>
            <a:endParaRPr lang="en-US" altLang="ru-RU" sz="1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ru-RU" altLang="ru-RU" sz="1800" dirty="0" smtClean="0">
                <a:latin typeface="Times New Roman" panose="02020603050405020304" pitchFamily="18" charset="0"/>
              </a:rPr>
              <a:t>оценка состояния подземных вод;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ru-RU" altLang="ru-RU" sz="1800" dirty="0" smtClean="0">
                <a:latin typeface="Times New Roman" panose="02020603050405020304" pitchFamily="18" charset="0"/>
              </a:rPr>
              <a:t>оценка прогнозных ресурсов подземных вод по категории Р</a:t>
            </a:r>
            <a:r>
              <a:rPr lang="ru-RU" altLang="ru-RU" sz="1800" baseline="-25000" dirty="0" smtClean="0">
                <a:latin typeface="Times New Roman" panose="02020603050405020304" pitchFamily="18" charset="0"/>
              </a:rPr>
              <a:t>2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 и P</a:t>
            </a:r>
            <a:r>
              <a:rPr lang="ru-RU" altLang="ru-RU" sz="1800" baseline="-25000" dirty="0" smtClean="0">
                <a:latin typeface="Times New Roman" panose="02020603050405020304" pitchFamily="18" charset="0"/>
              </a:rPr>
              <a:t>1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ru-RU" altLang="ru-RU" sz="1800" dirty="0" smtClean="0">
                <a:latin typeface="Times New Roman" panose="02020603050405020304" pitchFamily="18" charset="0"/>
              </a:rPr>
              <a:t>выявление перспективных участков для постановки поисковых</a:t>
            </a:r>
            <a:r>
              <a:rPr lang="en-US" altLang="ru-RU" sz="18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и оценочных работ.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3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4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087438"/>
            <a:ext cx="398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15300" y="6477000"/>
            <a:ext cx="67627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711D2F-9F1A-43EA-B7BD-395940AB73DC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1638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41275"/>
            <a:ext cx="9229726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39688" y="-44450"/>
            <a:ext cx="9229726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39688" y="-52388"/>
            <a:ext cx="924242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14325" y="109538"/>
            <a:ext cx="7566025" cy="6508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СВОДНОЕ И ОБЗОРНОЕ КАРТОГРАФИРОВАНИЕ  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 – 1 : 15 000 000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2" name="Объект 1"/>
          <p:cNvSpPr>
            <a:spLocks noGrp="1"/>
          </p:cNvSpPr>
          <p:nvPr>
            <p:ph idx="1"/>
          </p:nvPr>
        </p:nvSpPr>
        <p:spPr>
          <a:xfrm>
            <a:off x="457200" y="1571625"/>
            <a:ext cx="7620000" cy="4554538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639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1054" r="2013" b="1849"/>
          <a:stretch>
            <a:fillRect/>
          </a:stretch>
        </p:blipFill>
        <p:spPr bwMode="auto">
          <a:xfrm>
            <a:off x="600075" y="884238"/>
            <a:ext cx="748665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4"/>
          <p:cNvSpPr txBox="1">
            <a:spLocks noChangeArrowheads="1"/>
          </p:cNvSpPr>
          <p:nvPr/>
        </p:nvSpPr>
        <p:spPr bwMode="auto">
          <a:xfrm>
            <a:off x="-39688" y="6062663"/>
            <a:ext cx="9353551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/>
              <a:t>Карта общего гидрогеологического районирования территории Российской Федерации, м-б 1 : 2 500 000, 2015</a:t>
            </a:r>
            <a:endParaRPr lang="ru-RU" altLang="ru-RU" sz="1300" b="1">
              <a:solidFill>
                <a:srgbClr val="FF0000"/>
              </a:solidFill>
            </a:endParaRPr>
          </a:p>
        </p:txBody>
      </p:sp>
      <p:sp>
        <p:nvSpPr>
          <p:cNvPr id="16395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5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139825"/>
            <a:ext cx="398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35938" y="6529388"/>
            <a:ext cx="67627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FDD743-D237-4A17-81D5-6989B8DE299A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18436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412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57150" y="7938"/>
            <a:ext cx="922972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57150" y="0"/>
            <a:ext cx="92424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4963" y="163513"/>
            <a:ext cx="7566025" cy="64928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СВОДНОЕ И ОБЗОРНОЕ КАРТОГРАФИРОВАНИЕ  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 – 1 : 15 000 000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Объект 1"/>
          <p:cNvSpPr>
            <a:spLocks noGrp="1"/>
          </p:cNvSpPr>
          <p:nvPr>
            <p:ph idx="1"/>
          </p:nvPr>
        </p:nvSpPr>
        <p:spPr>
          <a:xfrm>
            <a:off x="477838" y="1624013"/>
            <a:ext cx="7620000" cy="4554537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571500" y="6032500"/>
            <a:ext cx="84470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/>
              <a:t>Гидрогеологическая карта территории РФ. Общая гидрогеологическая карта, м-б 1 : 2 500 000, 2008</a:t>
            </a:r>
          </a:p>
        </p:txBody>
      </p:sp>
      <p:pic>
        <p:nvPicPr>
          <p:cNvPr id="6" name="Picture 3" descr="Charta_01-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84" y="967926"/>
            <a:ext cx="9144000" cy="50942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6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120775"/>
            <a:ext cx="398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059738" y="6510338"/>
            <a:ext cx="67627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433AD6-CBDB-4847-9F0D-E97D5254C25B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1946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412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95250" y="-11113"/>
            <a:ext cx="922972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95250" y="-26988"/>
            <a:ext cx="92424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8763" y="144463"/>
            <a:ext cx="7566025" cy="64928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СВОДНОЕ И ОБЗОРНОЕ КАРТОГРАФИРОВАНИЕ  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 – 1 : 15 000 000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TextBox 15"/>
          <p:cNvSpPr txBox="1">
            <a:spLocks noChangeArrowheads="1"/>
          </p:cNvSpPr>
          <p:nvPr/>
        </p:nvSpPr>
        <p:spPr bwMode="auto">
          <a:xfrm>
            <a:off x="5573713" y="3930650"/>
            <a:ext cx="33988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300" b="1"/>
              <a:t>C</a:t>
            </a:r>
            <a:r>
              <a:rPr lang="ru-RU" altLang="ru-RU" sz="1300" b="1"/>
              <a:t>пециализированная гидрогеологическая карта </a:t>
            </a:r>
            <a:endParaRPr lang="en-US" altLang="ru-RU" sz="1300" b="1"/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30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00"/>
              <a:t>распространения глубокозалегающих водоносных горизонтов (комплексов) Европейской части РФ м-ба 1 : 1 000 000 для использования с целью не связанной с добычей полезных ископаемых в пределах Московской синеклизы, 2018 г.</a:t>
            </a:r>
            <a:endParaRPr lang="ru-RU" altLang="ru-RU" sz="1300">
              <a:solidFill>
                <a:srgbClr val="FF0000"/>
              </a:solidFill>
            </a:endParaRPr>
          </a:p>
        </p:txBody>
      </p:sp>
      <p:pic>
        <p:nvPicPr>
          <p:cNvPr id="1946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46150"/>
            <a:ext cx="5505450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946150"/>
            <a:ext cx="19827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946150"/>
            <a:ext cx="174148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7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-142875" y="6245225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5309AF-4A10-48D6-B43C-BC9ED81998FB}" type="slidenum">
              <a:rPr lang="ru-RU" altLang="ru-RU" smtClean="0">
                <a:solidFill>
                  <a:srgbClr val="FFFFFF"/>
                </a:solidFill>
              </a:rPr>
              <a:pPr/>
              <a:t>8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0483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0"/>
            <a:ext cx="9229726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96838" y="50800"/>
            <a:ext cx="92281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96838" y="41275"/>
            <a:ext cx="9240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3238" y="187325"/>
            <a:ext cx="7566025" cy="6461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СОЗДАНИЕ КОМПЛЕКТОВ ГИДРОГЕОЛОГИЧЕСКИХ КАРТ 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TextBox 13"/>
          <p:cNvSpPr txBox="1">
            <a:spLocks noChangeArrowheads="1"/>
          </p:cNvSpPr>
          <p:nvPr/>
        </p:nvSpPr>
        <p:spPr bwMode="auto">
          <a:xfrm>
            <a:off x="-76200" y="941388"/>
            <a:ext cx="921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Картограмма гидрогеологической изученности масштаба 1 : 1 000 000 территории России</a:t>
            </a:r>
            <a:endParaRPr lang="ru-RU" altLang="ru-RU" sz="1600" b="1">
              <a:latin typeface="Times New Roman" panose="02020603050405020304" pitchFamily="18" charset="0"/>
            </a:endParaRPr>
          </a:p>
          <a:p>
            <a:endParaRPr lang="ru-RU" altLang="ru-RU" sz="1600"/>
          </a:p>
        </p:txBody>
      </p:sp>
      <p:sp>
        <p:nvSpPr>
          <p:cNvPr id="20489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5113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4767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93725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776288" indent="-13652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2334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906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1478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605088" indent="-136525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ru-RU" altLang="ru-RU" sz="1800" b="1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967" t="7871" r="17258" b="15742"/>
          <a:stretch/>
        </p:blipFill>
        <p:spPr>
          <a:xfrm>
            <a:off x="118041" y="1249336"/>
            <a:ext cx="8771960" cy="5121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5"/>
          <p:cNvGrpSpPr>
            <a:grpSpLocks/>
          </p:cNvGrpSpPr>
          <p:nvPr/>
        </p:nvGrpSpPr>
        <p:grpSpPr bwMode="auto">
          <a:xfrm>
            <a:off x="115888" y="5351463"/>
            <a:ext cx="1674812" cy="646112"/>
            <a:chOff x="6553935" y="4884983"/>
            <a:chExt cx="1675440" cy="646331"/>
          </a:xfrm>
        </p:grpSpPr>
        <p:sp>
          <p:nvSpPr>
            <p:cNvPr id="22545" name="Прямоугольник 6"/>
            <p:cNvSpPr>
              <a:spLocks noChangeArrowheads="1"/>
            </p:cNvSpPr>
            <p:nvPr/>
          </p:nvSpPr>
          <p:spPr bwMode="auto">
            <a:xfrm>
              <a:off x="6728064" y="4884983"/>
              <a:ext cx="15013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Завершенные в 2017 г.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Переходящие на 2018 г.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Начатые с 2019 г.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900" b="1"/>
                <a:t>Изученность</a:t>
              </a:r>
            </a:p>
          </p:txBody>
        </p:sp>
        <p:sp>
          <p:nvSpPr>
            <p:cNvPr id="8" name="Прямоугольник 7">
              <a:extLst/>
            </p:cNvPr>
            <p:cNvSpPr/>
            <p:nvPr/>
          </p:nvSpPr>
          <p:spPr>
            <a:xfrm>
              <a:off x="6553935" y="4954857"/>
              <a:ext cx="203276" cy="10163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Прямоугольник 8">
              <a:extLst/>
            </p:cNvPr>
            <p:cNvSpPr/>
            <p:nvPr/>
          </p:nvSpPr>
          <p:spPr>
            <a:xfrm>
              <a:off x="6553935" y="5093015"/>
              <a:ext cx="203276" cy="101634"/>
            </a:xfrm>
            <a:prstGeom prst="rect">
              <a:avLst/>
            </a:prstGeom>
            <a:solidFill>
              <a:srgbClr val="55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рямоугольник 9">
              <a:extLst/>
            </p:cNvPr>
            <p:cNvSpPr/>
            <p:nvPr/>
          </p:nvSpPr>
          <p:spPr>
            <a:xfrm>
              <a:off x="6553935" y="5231175"/>
              <a:ext cx="203276" cy="103222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Прямоугольник 10">
              <a:extLst/>
            </p:cNvPr>
            <p:cNvSpPr/>
            <p:nvPr/>
          </p:nvSpPr>
          <p:spPr>
            <a:xfrm>
              <a:off x="6553935" y="5369334"/>
              <a:ext cx="203276" cy="103223"/>
            </a:xfrm>
            <a:prstGeom prst="rect">
              <a:avLst/>
            </a:prstGeom>
            <a:solidFill>
              <a:srgbClr val="B2B2B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2531" name="Прямоугольник 11"/>
          <p:cNvSpPr>
            <a:spLocks noChangeArrowheads="1"/>
          </p:cNvSpPr>
          <p:nvPr/>
        </p:nvSpPr>
        <p:spPr bwMode="auto">
          <a:xfrm>
            <a:off x="-169863" y="4906963"/>
            <a:ext cx="94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56CBA"/>
                </a:solidFill>
              </a:rPr>
              <a:t>30%</a:t>
            </a:r>
          </a:p>
        </p:txBody>
      </p:sp>
      <p:sp>
        <p:nvSpPr>
          <p:cNvPr id="22532" name="Rectangle 12"/>
          <p:cNvSpPr>
            <a:spLocks noChangeArrowheads="1"/>
          </p:cNvSpPr>
          <p:nvPr/>
        </p:nvSpPr>
        <p:spPr bwMode="auto">
          <a:xfrm>
            <a:off x="209550" y="5241925"/>
            <a:ext cx="206375" cy="971550"/>
          </a:xfrm>
          <a:prstGeom prst="rect">
            <a:avLst/>
          </a:prstGeom>
          <a:solidFill>
            <a:srgbClr val="256CBA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3" name="Прямоугольник 13"/>
          <p:cNvSpPr>
            <a:spLocks noChangeArrowheads="1"/>
          </p:cNvSpPr>
          <p:nvPr/>
        </p:nvSpPr>
        <p:spPr bwMode="auto">
          <a:xfrm>
            <a:off x="460375" y="4916488"/>
            <a:ext cx="187166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Степень изученности </a:t>
            </a:r>
            <a:b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b="1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масштабе 1:200 000</a:t>
            </a:r>
          </a:p>
        </p:txBody>
      </p:sp>
      <p:sp>
        <p:nvSpPr>
          <p:cNvPr id="22534" name="Прямоугольник 14"/>
          <p:cNvSpPr>
            <a:spLocks noChangeArrowheads="1"/>
          </p:cNvSpPr>
          <p:nvPr/>
        </p:nvSpPr>
        <p:spPr bwMode="auto">
          <a:xfrm>
            <a:off x="1790700" y="5540375"/>
            <a:ext cx="32210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ru-RU" altLang="ru-RU" sz="1200" b="1">
                <a:cs typeface="Times New Roman" panose="02020603050405020304" pitchFamily="18" charset="0"/>
              </a:rPr>
              <a:t>Прирост среднемасштабной изученности – </a:t>
            </a:r>
            <a:r>
              <a:rPr lang="ru-RU" altLang="ru-RU" sz="1200" b="1">
                <a:solidFill>
                  <a:srgbClr val="C00000"/>
                </a:solidFill>
                <a:cs typeface="Times New Roman" panose="02020603050405020304" pitchFamily="18" charset="0"/>
              </a:rPr>
              <a:t>14,6 тыс. кв.км</a:t>
            </a:r>
            <a:endParaRPr lang="ru-RU" altLang="ru-RU" sz="12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152525"/>
            <a:ext cx="398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120063" y="6542088"/>
            <a:ext cx="67627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85BE47-1A1E-4E28-8EDF-DC2DC3D2188B}" type="slidenum">
              <a:rPr lang="ru-RU" altLang="ru-RU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22537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-28575"/>
            <a:ext cx="922972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53017"/>
          <a:stretch>
            <a:fillRect/>
          </a:stretch>
        </p:blipFill>
        <p:spPr bwMode="auto">
          <a:xfrm>
            <a:off x="-73025" y="20638"/>
            <a:ext cx="92297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79"/>
          <a:stretch>
            <a:fillRect/>
          </a:stretch>
        </p:blipFill>
        <p:spPr bwMode="auto">
          <a:xfrm>
            <a:off x="-73025" y="12700"/>
            <a:ext cx="92424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Объект 1"/>
          <p:cNvSpPr>
            <a:spLocks noGrp="1"/>
          </p:cNvSpPr>
          <p:nvPr>
            <p:ph idx="1"/>
          </p:nvPr>
        </p:nvSpPr>
        <p:spPr>
          <a:xfrm>
            <a:off x="461963" y="1636713"/>
            <a:ext cx="7620000" cy="4554537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41" name="TextBox 25"/>
          <p:cNvSpPr txBox="1">
            <a:spLocks noChangeArrowheads="1"/>
          </p:cNvSpPr>
          <p:nvPr/>
        </p:nvSpPr>
        <p:spPr bwMode="auto">
          <a:xfrm>
            <a:off x="392113" y="6045200"/>
            <a:ext cx="8366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Государственная гидрогеологическая карта масштаба 1 : 1 000 000,</a:t>
            </a:r>
            <a:r>
              <a:rPr lang="en-US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лист </a:t>
            </a:r>
            <a:r>
              <a:rPr lang="en-US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altLang="ru-RU" sz="13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-44 (Новосибирск), </a:t>
            </a:r>
            <a:r>
              <a:rPr lang="ru-RU" altLang="ru-RU" sz="1300" b="1">
                <a:ea typeface="Calibri" panose="020F0502020204030204" pitchFamily="34" charset="0"/>
              </a:rPr>
              <a:t>20</a:t>
            </a:r>
            <a:r>
              <a:rPr lang="en-US" altLang="ru-RU" sz="1300" b="1">
                <a:ea typeface="Calibri" panose="020F0502020204030204" pitchFamily="34" charset="0"/>
              </a:rPr>
              <a:t>16</a:t>
            </a:r>
            <a:endParaRPr lang="ru-RU" altLang="ru-RU" sz="1300" b="1">
              <a:ea typeface="Calibri" panose="020F0502020204030204" pitchFamily="34" charset="0"/>
            </a:endParaRPr>
          </a:p>
        </p:txBody>
      </p:sp>
      <p:pic>
        <p:nvPicPr>
          <p:cNvPr id="2254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954088"/>
            <a:ext cx="8410575" cy="51514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0488" y="128588"/>
            <a:ext cx="7567612" cy="6477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СОЗДАНИЕ КОМПЛЕКТОВ ГИДРОГЕОЛОГИЧЕСКИХ КАРТ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масштаба 1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: 1 000 000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4" name="Объект 2"/>
          <p:cNvSpPr txBox="1">
            <a:spLocks/>
          </p:cNvSpPr>
          <p:nvPr/>
        </p:nvSpPr>
        <p:spPr bwMode="auto">
          <a:xfrm>
            <a:off x="8674100" y="6408738"/>
            <a:ext cx="32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5113" indent="-136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47675" indent="-136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93725" indent="-1365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76288" indent="-1365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334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906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478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05088" indent="-136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Tw Cen MT" panose="020B0602020104020603" pitchFamily="34" charset="0"/>
              <a:buChar char=" "/>
            </a:pPr>
            <a:r>
              <a:rPr lang="ru-RU" altLang="ru-RU" sz="1800" b="1">
                <a:solidFill>
                  <a:schemeClr val="bg1"/>
                </a:solidFill>
              </a:rPr>
              <a:t>9</a:t>
            </a:r>
            <a:endParaRPr lang="ru-RU" altLang="ru-RU" sz="1800">
              <a:solidFill>
                <a:schemeClr val="bg1"/>
              </a:solidFill>
              <a:ea typeface="Batang" panose="02030600000101010101" pitchFamily="18" charset="-127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21413</TotalTime>
  <Words>1186</Words>
  <Application>Microsoft Office PowerPoint</Application>
  <PresentationFormat>Экран (4:3)</PresentationFormat>
  <Paragraphs>246</Paragraphs>
  <Slides>24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Calibri</vt:lpstr>
      <vt:lpstr>Tw Cen MT</vt:lpstr>
      <vt:lpstr>Tw Cen MT Condensed</vt:lpstr>
      <vt:lpstr>Wingdings 3</vt:lpstr>
      <vt:lpstr>Wingdings</vt:lpstr>
      <vt:lpstr>Times New Roman</vt:lpstr>
      <vt:lpstr>Batang</vt:lpstr>
      <vt:lpstr>Тема Office</vt:lpstr>
      <vt:lpstr>Интеграл</vt:lpstr>
      <vt:lpstr>Acrobat Document</vt:lpstr>
      <vt:lpstr>CorelDRAW</vt:lpstr>
      <vt:lpstr>Лукьянчиков В. М., Спектор С. В., Платонова А. В., Журавлёв А. Н.   «СОCТОЯНИЕ И ПЕРСПЕКТИВЫ СОЗДАНИЯ ГОСУДАРСТВЕННЫХ ГИДРОГЕОЛОГИЧЕСКИХ КАРТ МАСШТАБА 1 : 1 000 000 и 1 : 200 000 ТЕРРИТОРИИ РОССИЙСКОЙ ФЕДЕРАЦИИ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Шнейдер Геннадий Владимирович</cp:lastModifiedBy>
  <cp:revision>1300</cp:revision>
  <cp:lastPrinted>2019-04-22T06:31:27Z</cp:lastPrinted>
  <dcterms:created xsi:type="dcterms:W3CDTF">2010-12-02T04:15:28Z</dcterms:created>
  <dcterms:modified xsi:type="dcterms:W3CDTF">2019-04-23T10:16:02Z</dcterms:modified>
</cp:coreProperties>
</file>