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41"/>
  </p:notesMasterIdLst>
  <p:handoutMasterIdLst>
    <p:handoutMasterId r:id="rId42"/>
  </p:handoutMasterIdLst>
  <p:sldIdLst>
    <p:sldId id="260" r:id="rId6"/>
    <p:sldId id="365" r:id="rId7"/>
    <p:sldId id="363" r:id="rId8"/>
    <p:sldId id="359" r:id="rId9"/>
    <p:sldId id="358" r:id="rId10"/>
    <p:sldId id="357" r:id="rId11"/>
    <p:sldId id="451" r:id="rId12"/>
    <p:sldId id="456" r:id="rId13"/>
    <p:sldId id="406" r:id="rId14"/>
    <p:sldId id="452" r:id="rId15"/>
    <p:sldId id="446" r:id="rId16"/>
    <p:sldId id="443" r:id="rId17"/>
    <p:sldId id="408" r:id="rId18"/>
    <p:sldId id="410" r:id="rId19"/>
    <p:sldId id="455" r:id="rId20"/>
    <p:sldId id="415" r:id="rId21"/>
    <p:sldId id="447" r:id="rId22"/>
    <p:sldId id="434" r:id="rId23"/>
    <p:sldId id="435" r:id="rId24"/>
    <p:sldId id="436" r:id="rId25"/>
    <p:sldId id="416" r:id="rId26"/>
    <p:sldId id="417" r:id="rId27"/>
    <p:sldId id="457" r:id="rId28"/>
    <p:sldId id="438" r:id="rId29"/>
    <p:sldId id="425" r:id="rId30"/>
    <p:sldId id="361" r:id="rId31"/>
    <p:sldId id="454" r:id="rId32"/>
    <p:sldId id="453" r:id="rId33"/>
    <p:sldId id="458" r:id="rId34"/>
    <p:sldId id="459" r:id="rId35"/>
    <p:sldId id="460" r:id="rId36"/>
    <p:sldId id="461" r:id="rId37"/>
    <p:sldId id="462" r:id="rId38"/>
    <p:sldId id="463" r:id="rId39"/>
    <p:sldId id="464" r:id="rId40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C82"/>
    <a:srgbClr val="FF7C80"/>
    <a:srgbClr val="B0B1C6"/>
    <a:srgbClr val="CC9B00"/>
    <a:srgbClr val="F5BC95"/>
    <a:srgbClr val="9A9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87585" autoAdjust="0"/>
  </p:normalViewPr>
  <p:slideViewPr>
    <p:cSldViewPr snapToGrid="0">
      <p:cViewPr>
        <p:scale>
          <a:sx n="80" d="100"/>
          <a:sy n="80" d="100"/>
        </p:scale>
        <p:origin x="-1483" y="-11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62"/>
    </p:cViewPr>
  </p:sorterViewPr>
  <p:notesViewPr>
    <p:cSldViewPr snapToGrid="0">
      <p:cViewPr varScale="1">
        <p:scale>
          <a:sx n="82" d="100"/>
          <a:sy n="82" d="100"/>
        </p:scale>
        <p:origin x="39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6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 Kudryavtsev" userId="9c54096460c1956b" providerId="LiveId" clId="{972F65D0-3F72-4E54-81F5-4599EECBC0F1}"/>
    <pc:docChg chg="undo custSel addSld delSld modSld sldOrd">
      <pc:chgData name="Ivan Kudryavtsev" userId="9c54096460c1956b" providerId="LiveId" clId="{972F65D0-3F72-4E54-81F5-4599EECBC0F1}" dt="2018-04-03T21:54:47.331" v="919" actId="1076"/>
      <pc:docMkLst>
        <pc:docMk/>
      </pc:docMkLst>
      <pc:sldChg chg="delSp modSp add del">
        <pc:chgData name="Ivan Kudryavtsev" userId="9c54096460c1956b" providerId="LiveId" clId="{972F65D0-3F72-4E54-81F5-4599EECBC0F1}" dt="2018-04-03T20:47:13.017" v="574" actId="2696"/>
        <pc:sldMkLst>
          <pc:docMk/>
          <pc:sldMk cId="779628189" sldId="257"/>
        </pc:sldMkLst>
        <pc:spChg chg="del">
          <ac:chgData name="Ivan Kudryavtsev" userId="9c54096460c1956b" providerId="LiveId" clId="{972F65D0-3F72-4E54-81F5-4599EECBC0F1}" dt="2018-04-03T20:41:40" v="510" actId="2696"/>
          <ac:spMkLst>
            <pc:docMk/>
            <pc:sldMk cId="779628189" sldId="257"/>
            <ac:spMk id="10" creationId="{00000000-0000-0000-0000-000000000000}"/>
          </ac:spMkLst>
        </pc:spChg>
        <pc:spChg chg="del mod">
          <ac:chgData name="Ivan Kudryavtsev" userId="9c54096460c1956b" providerId="LiveId" clId="{972F65D0-3F72-4E54-81F5-4599EECBC0F1}" dt="2018-04-03T20:42:27.592" v="517" actId="2696"/>
          <ac:spMkLst>
            <pc:docMk/>
            <pc:sldMk cId="779628189" sldId="257"/>
            <ac:spMk id="11" creationId="{00000000-0000-0000-0000-000000000000}"/>
          </ac:spMkLst>
        </pc:spChg>
        <pc:spChg chg="del mod">
          <ac:chgData name="Ivan Kudryavtsev" userId="9c54096460c1956b" providerId="LiveId" clId="{972F65D0-3F72-4E54-81F5-4599EECBC0F1}" dt="2018-04-03T20:42:22.856" v="516" actId="478"/>
          <ac:spMkLst>
            <pc:docMk/>
            <pc:sldMk cId="779628189" sldId="257"/>
            <ac:spMk id="13" creationId="{00000000-0000-0000-0000-000000000000}"/>
          </ac:spMkLst>
        </pc:spChg>
        <pc:spChg chg="del">
          <ac:chgData name="Ivan Kudryavtsev" userId="9c54096460c1956b" providerId="LiveId" clId="{972F65D0-3F72-4E54-81F5-4599EECBC0F1}" dt="2018-04-03T20:41:40" v="510" actId="2696"/>
          <ac:spMkLst>
            <pc:docMk/>
            <pc:sldMk cId="779628189" sldId="257"/>
            <ac:spMk id="14" creationId="{00000000-0000-0000-0000-000000000000}"/>
          </ac:spMkLst>
        </pc:spChg>
        <pc:spChg chg="del">
          <ac:chgData name="Ivan Kudryavtsev" userId="9c54096460c1956b" providerId="LiveId" clId="{972F65D0-3F72-4E54-81F5-4599EECBC0F1}" dt="2018-04-03T20:41:40" v="510" actId="2696"/>
          <ac:spMkLst>
            <pc:docMk/>
            <pc:sldMk cId="779628189" sldId="257"/>
            <ac:spMk id="15" creationId="{00000000-0000-0000-0000-000000000000}"/>
          </ac:spMkLst>
        </pc:spChg>
        <pc:spChg chg="del mod">
          <ac:chgData name="Ivan Kudryavtsev" userId="9c54096460c1956b" providerId="LiveId" clId="{972F65D0-3F72-4E54-81F5-4599EECBC0F1}" dt="2018-04-03T20:42:27.592" v="517" actId="2696"/>
          <ac:spMkLst>
            <pc:docMk/>
            <pc:sldMk cId="779628189" sldId="257"/>
            <ac:spMk id="16" creationId="{00000000-0000-0000-0000-000000000000}"/>
          </ac:spMkLst>
        </pc:spChg>
        <pc:spChg chg="del mod">
          <ac:chgData name="Ivan Kudryavtsev" userId="9c54096460c1956b" providerId="LiveId" clId="{972F65D0-3F72-4E54-81F5-4599EECBC0F1}" dt="2018-04-03T20:42:27.592" v="517" actId="2696"/>
          <ac:spMkLst>
            <pc:docMk/>
            <pc:sldMk cId="779628189" sldId="257"/>
            <ac:spMk id="17" creationId="{00000000-0000-0000-0000-000000000000}"/>
          </ac:spMkLst>
        </pc:spChg>
        <pc:graphicFrameChg chg="del mod">
          <ac:chgData name="Ivan Kudryavtsev" userId="9c54096460c1956b" providerId="LiveId" clId="{972F65D0-3F72-4E54-81F5-4599EECBC0F1}" dt="2018-04-03T20:41:40" v="510" actId="2696"/>
          <ac:graphicFrameMkLst>
            <pc:docMk/>
            <pc:sldMk cId="779628189" sldId="257"/>
            <ac:graphicFrameMk id="9" creationId="{00000000-0000-0000-0000-000000000000}"/>
          </ac:graphicFrameMkLst>
        </pc:graphicFrameChg>
        <pc:picChg chg="del">
          <ac:chgData name="Ivan Kudryavtsev" userId="9c54096460c1956b" providerId="LiveId" clId="{972F65D0-3F72-4E54-81F5-4599EECBC0F1}" dt="2018-04-03T20:42:27.592" v="517" actId="2696"/>
          <ac:picMkLst>
            <pc:docMk/>
            <pc:sldMk cId="779628189" sldId="257"/>
            <ac:picMk id="2" creationId="{00000000-0000-0000-0000-000000000000}"/>
          </ac:picMkLst>
        </pc:picChg>
      </pc:sldChg>
      <pc:sldChg chg="addSp modSp">
        <pc:chgData name="Ivan Kudryavtsev" userId="9c54096460c1956b" providerId="LiveId" clId="{972F65D0-3F72-4E54-81F5-4599EECBC0F1}" dt="2018-04-03T21:37:55.399" v="804" actId="255"/>
        <pc:sldMkLst>
          <pc:docMk/>
          <pc:sldMk cId="708214960" sldId="260"/>
        </pc:sldMkLst>
        <pc:spChg chg="add mod">
          <ac:chgData name="Ivan Kudryavtsev" userId="9c54096460c1956b" providerId="LiveId" clId="{972F65D0-3F72-4E54-81F5-4599EECBC0F1}" dt="2018-04-03T21:37:55.399" v="804" actId="255"/>
          <ac:spMkLst>
            <pc:docMk/>
            <pc:sldMk cId="708214960" sldId="260"/>
            <ac:spMk id="7" creationId="{75575D4F-BF10-4526-A97D-41575BE78F16}"/>
          </ac:spMkLst>
        </pc:spChg>
      </pc:sldChg>
      <pc:sldChg chg="modSp">
        <pc:chgData name="Ivan Kudryavtsev" userId="9c54096460c1956b" providerId="LiveId" clId="{972F65D0-3F72-4E54-81F5-4599EECBC0F1}" dt="2018-04-03T20:07:22.528" v="195" actId="20577"/>
        <pc:sldMkLst>
          <pc:docMk/>
          <pc:sldMk cId="1508540965" sldId="261"/>
        </pc:sldMkLst>
        <pc:spChg chg="mod">
          <ac:chgData name="Ivan Kudryavtsev" userId="9c54096460c1956b" providerId="LiveId" clId="{972F65D0-3F72-4E54-81F5-4599EECBC0F1}" dt="2018-04-03T20:06:36.232" v="175" actId="1076"/>
          <ac:spMkLst>
            <pc:docMk/>
            <pc:sldMk cId="1508540965" sldId="261"/>
            <ac:spMk id="5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06:40.279" v="176" actId="1076"/>
          <ac:spMkLst>
            <pc:docMk/>
            <pc:sldMk cId="1508540965" sldId="261"/>
            <ac:spMk id="6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04:04.925" v="15" actId="1076"/>
          <ac:spMkLst>
            <pc:docMk/>
            <pc:sldMk cId="1508540965" sldId="261"/>
            <ac:spMk id="8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07:22.528" v="195" actId="20577"/>
          <ac:spMkLst>
            <pc:docMk/>
            <pc:sldMk cId="1508540965" sldId="261"/>
            <ac:spMk id="11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02:38.356" v="2" actId="6549"/>
          <ac:spMkLst>
            <pc:docMk/>
            <pc:sldMk cId="1508540965" sldId="261"/>
            <ac:spMk id="12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05:18.603" v="127" actId="1076"/>
          <ac:spMkLst>
            <pc:docMk/>
            <pc:sldMk cId="1508540965" sldId="261"/>
            <ac:spMk id="19" creationId="{00000000-0000-0000-0000-000000000000}"/>
          </ac:spMkLst>
        </pc:spChg>
        <pc:grpChg chg="mod">
          <ac:chgData name="Ivan Kudryavtsev" userId="9c54096460c1956b" providerId="LiveId" clId="{972F65D0-3F72-4E54-81F5-4599EECBC0F1}" dt="2018-04-03T20:07:00.012" v="185" actId="14100"/>
          <ac:grpSpMkLst>
            <pc:docMk/>
            <pc:sldMk cId="1508540965" sldId="261"/>
            <ac:grpSpMk id="4" creationId="{00000000-0000-0000-0000-000000000000}"/>
          </ac:grpSpMkLst>
        </pc:grpChg>
        <pc:grpChg chg="mod">
          <ac:chgData name="Ivan Kudryavtsev" userId="9c54096460c1956b" providerId="LiveId" clId="{972F65D0-3F72-4E54-81F5-4599EECBC0F1}" dt="2018-04-03T20:05:09.915" v="125" actId="1076"/>
          <ac:grpSpMkLst>
            <pc:docMk/>
            <pc:sldMk cId="1508540965" sldId="261"/>
            <ac:grpSpMk id="14" creationId="{00000000-0000-0000-0000-000000000000}"/>
          </ac:grpSpMkLst>
        </pc:grpChg>
        <pc:cxnChg chg="mod">
          <ac:chgData name="Ivan Kudryavtsev" userId="9c54096460c1956b" providerId="LiveId" clId="{972F65D0-3F72-4E54-81F5-4599EECBC0F1}" dt="2018-04-03T20:05:18.603" v="127" actId="1076"/>
          <ac:cxnSpMkLst>
            <pc:docMk/>
            <pc:sldMk cId="1508540965" sldId="261"/>
            <ac:cxnSpMk id="26" creationId="{00000000-0000-0000-0000-000000000000}"/>
          </ac:cxnSpMkLst>
        </pc:cxnChg>
      </pc:sldChg>
      <pc:sldChg chg="modSp ord">
        <pc:chgData name="Ivan Kudryavtsev" userId="9c54096460c1956b" providerId="LiveId" clId="{972F65D0-3F72-4E54-81F5-4599EECBC0F1}" dt="2018-04-03T20:58:51.292" v="750" actId="1076"/>
        <pc:sldMkLst>
          <pc:docMk/>
          <pc:sldMk cId="3187548653" sldId="267"/>
        </pc:sldMkLst>
        <pc:spChg chg="mod">
          <ac:chgData name="Ivan Kudryavtsev" userId="9c54096460c1956b" providerId="LiveId" clId="{972F65D0-3F72-4E54-81F5-4599EECBC0F1}" dt="2018-04-03T20:10:28.315" v="213" actId="114"/>
          <ac:spMkLst>
            <pc:docMk/>
            <pc:sldMk cId="3187548653" sldId="267"/>
            <ac:spMk id="29" creationId="{00000000-0000-0000-0000-000000000000}"/>
          </ac:spMkLst>
        </pc:spChg>
      </pc:sldChg>
      <pc:sldChg chg="modSp">
        <pc:chgData name="Ivan Kudryavtsev" userId="9c54096460c1956b" providerId="LiveId" clId="{972F65D0-3F72-4E54-81F5-4599EECBC0F1}" dt="2018-04-03T20:12:18.913" v="221" actId="207"/>
        <pc:sldMkLst>
          <pc:docMk/>
          <pc:sldMk cId="4190218780" sldId="269"/>
        </pc:sldMkLst>
        <pc:spChg chg="mod">
          <ac:chgData name="Ivan Kudryavtsev" userId="9c54096460c1956b" providerId="LiveId" clId="{972F65D0-3F72-4E54-81F5-4599EECBC0F1}" dt="2018-04-03T20:11:22.484" v="214" actId="1076"/>
          <ac:spMkLst>
            <pc:docMk/>
            <pc:sldMk cId="4190218780" sldId="269"/>
            <ac:spMk id="11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12:14.470" v="220" actId="207"/>
          <ac:spMkLst>
            <pc:docMk/>
            <pc:sldMk cId="4190218780" sldId="269"/>
            <ac:spMk id="18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12:18.913" v="221" actId="207"/>
          <ac:spMkLst>
            <pc:docMk/>
            <pc:sldMk cId="4190218780" sldId="269"/>
            <ac:spMk id="19" creationId="{00000000-0000-0000-0000-000000000000}"/>
          </ac:spMkLst>
        </pc:spChg>
      </pc:sldChg>
      <pc:sldChg chg="modSp">
        <pc:chgData name="Ivan Kudryavtsev" userId="9c54096460c1956b" providerId="LiveId" clId="{972F65D0-3F72-4E54-81F5-4599EECBC0F1}" dt="2018-04-03T21:54:47.331" v="919" actId="1076"/>
        <pc:sldMkLst>
          <pc:docMk/>
          <pc:sldMk cId="3396861175" sldId="270"/>
        </pc:sldMkLst>
        <pc:spChg chg="mod">
          <ac:chgData name="Ivan Kudryavtsev" userId="9c54096460c1956b" providerId="LiveId" clId="{972F65D0-3F72-4E54-81F5-4599EECBC0F1}" dt="2018-04-03T21:54:43.718" v="918" actId="1076"/>
          <ac:spMkLst>
            <pc:docMk/>
            <pc:sldMk cId="3396861175" sldId="270"/>
            <ac:spMk id="8" creationId="{00000000-0000-0000-0000-000000000000}"/>
          </ac:spMkLst>
        </pc:spChg>
        <pc:grpChg chg="mod">
          <ac:chgData name="Ivan Kudryavtsev" userId="9c54096460c1956b" providerId="LiveId" clId="{972F65D0-3F72-4E54-81F5-4599EECBC0F1}" dt="2018-04-03T21:54:47.331" v="919" actId="1076"/>
          <ac:grpSpMkLst>
            <pc:docMk/>
            <pc:sldMk cId="3396861175" sldId="270"/>
            <ac:grpSpMk id="9" creationId="{00000000-0000-0000-0000-000000000000}"/>
          </ac:grpSpMkLst>
        </pc:grpChg>
      </pc:sldChg>
      <pc:sldChg chg="modSp">
        <pc:chgData name="Ivan Kudryavtsev" userId="9c54096460c1956b" providerId="LiveId" clId="{972F65D0-3F72-4E54-81F5-4599EECBC0F1}" dt="2018-04-03T20:13:47.287" v="237" actId="1076"/>
        <pc:sldMkLst>
          <pc:docMk/>
          <pc:sldMk cId="2232942378" sldId="271"/>
        </pc:sldMkLst>
        <pc:spChg chg="mod">
          <ac:chgData name="Ivan Kudryavtsev" userId="9c54096460c1956b" providerId="LiveId" clId="{972F65D0-3F72-4E54-81F5-4599EECBC0F1}" dt="2018-04-03T20:13:41.315" v="236" actId="14100"/>
          <ac:spMkLst>
            <pc:docMk/>
            <pc:sldMk cId="2232942378" sldId="271"/>
            <ac:spMk id="7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13:47.287" v="237" actId="1076"/>
          <ac:spMkLst>
            <pc:docMk/>
            <pc:sldMk cId="2232942378" sldId="271"/>
            <ac:spMk id="8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11:59.876" v="218" actId="207"/>
          <ac:spMkLst>
            <pc:docMk/>
            <pc:sldMk cId="2232942378" sldId="271"/>
            <ac:spMk id="14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13:47.287" v="237" actId="1076"/>
          <ac:spMkLst>
            <pc:docMk/>
            <pc:sldMk cId="2232942378" sldId="271"/>
            <ac:spMk id="15" creationId="{00000000-0000-0000-0000-000000000000}"/>
          </ac:spMkLst>
        </pc:spChg>
        <pc:cxnChg chg="mod">
          <ac:chgData name="Ivan Kudryavtsev" userId="9c54096460c1956b" providerId="LiveId" clId="{972F65D0-3F72-4E54-81F5-4599EECBC0F1}" dt="2018-04-03T20:09:08.622" v="211" actId="1035"/>
          <ac:cxnSpMkLst>
            <pc:docMk/>
            <pc:sldMk cId="2232942378" sldId="271"/>
            <ac:cxnSpMk id="28" creationId="{00000000-0000-0000-0000-000000000000}"/>
          </ac:cxnSpMkLst>
        </pc:cxnChg>
      </pc:sldChg>
      <pc:sldChg chg="modSp">
        <pc:chgData name="Ivan Kudryavtsev" userId="9c54096460c1956b" providerId="LiveId" clId="{972F65D0-3F72-4E54-81F5-4599EECBC0F1}" dt="2018-04-03T20:57:33.734" v="749" actId="1076"/>
        <pc:sldMkLst>
          <pc:docMk/>
          <pc:sldMk cId="2618673172" sldId="273"/>
        </pc:sldMkLst>
        <pc:spChg chg="mod">
          <ac:chgData name="Ivan Kudryavtsev" userId="9c54096460c1956b" providerId="LiveId" clId="{972F65D0-3F72-4E54-81F5-4599EECBC0F1}" dt="2018-04-03T20:50:52.827" v="664" actId="20577"/>
          <ac:spMkLst>
            <pc:docMk/>
            <pc:sldMk cId="2618673172" sldId="273"/>
            <ac:spMk id="9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57:33.734" v="749" actId="1076"/>
          <ac:spMkLst>
            <pc:docMk/>
            <pc:sldMk cId="2618673172" sldId="273"/>
            <ac:spMk id="16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37:55.309" v="495" actId="1076"/>
          <ac:spMkLst>
            <pc:docMk/>
            <pc:sldMk cId="2618673172" sldId="273"/>
            <ac:spMk id="20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37:55.880" v="496" actId="1076"/>
          <ac:spMkLst>
            <pc:docMk/>
            <pc:sldMk cId="2618673172" sldId="273"/>
            <ac:spMk id="21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37:54.843" v="494" actId="1076"/>
          <ac:spMkLst>
            <pc:docMk/>
            <pc:sldMk cId="2618673172" sldId="273"/>
            <ac:spMk id="24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50:58.942" v="665" actId="1076"/>
          <ac:spMkLst>
            <pc:docMk/>
            <pc:sldMk cId="2618673172" sldId="273"/>
            <ac:spMk id="27" creationId="{00000000-0000-0000-0000-000000000000}"/>
          </ac:spMkLst>
        </pc:spChg>
      </pc:sldChg>
      <pc:sldChg chg="addSp modSp">
        <pc:chgData name="Ivan Kudryavtsev" userId="9c54096460c1956b" providerId="LiveId" clId="{972F65D0-3F72-4E54-81F5-4599EECBC0F1}" dt="2018-04-03T21:05:14.726" v="763" actId="1076"/>
        <pc:sldMkLst>
          <pc:docMk/>
          <pc:sldMk cId="2686741120" sldId="274"/>
        </pc:sldMkLst>
        <pc:spChg chg="mod">
          <ac:chgData name="Ivan Kudryavtsev" userId="9c54096460c1956b" providerId="LiveId" clId="{972F65D0-3F72-4E54-81F5-4599EECBC0F1}" dt="2018-04-03T20:52:12.400" v="667" actId="14100"/>
          <ac:spMkLst>
            <pc:docMk/>
            <pc:sldMk cId="2686741120" sldId="274"/>
            <ac:spMk id="15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49:20.817" v="609" actId="20577"/>
          <ac:spMkLst>
            <pc:docMk/>
            <pc:sldMk cId="2686741120" sldId="274"/>
            <ac:spMk id="16" creationId="{00000000-0000-0000-0000-000000000000}"/>
          </ac:spMkLst>
        </pc:spChg>
        <pc:spChg chg="add mod">
          <ac:chgData name="Ivan Kudryavtsev" userId="9c54096460c1956b" providerId="LiveId" clId="{972F65D0-3F72-4E54-81F5-4599EECBC0F1}" dt="2018-04-03T20:48:37.741" v="588" actId="1076"/>
          <ac:spMkLst>
            <pc:docMk/>
            <pc:sldMk cId="2686741120" sldId="274"/>
            <ac:spMk id="17" creationId="{9A2E36EE-026F-4172-A696-E7D52B2BB9D8}"/>
          </ac:spMkLst>
        </pc:spChg>
        <pc:spChg chg="add mod">
          <ac:chgData name="Ivan Kudryavtsev" userId="9c54096460c1956b" providerId="LiveId" clId="{972F65D0-3F72-4E54-81F5-4599EECBC0F1}" dt="2018-04-03T21:05:14.726" v="763" actId="1076"/>
          <ac:spMkLst>
            <pc:docMk/>
            <pc:sldMk cId="2686741120" sldId="274"/>
            <ac:spMk id="18" creationId="{BE55B972-FD77-4B9D-ACEB-FA32C99154AE}"/>
          </ac:spMkLst>
        </pc:spChg>
        <pc:spChg chg="mod">
          <ac:chgData name="Ivan Kudryavtsev" userId="9c54096460c1956b" providerId="LiveId" clId="{972F65D0-3F72-4E54-81F5-4599EECBC0F1}" dt="2018-04-03T20:49:29.062" v="611" actId="1076"/>
          <ac:spMkLst>
            <pc:docMk/>
            <pc:sldMk cId="2686741120" sldId="274"/>
            <ac:spMk id="29" creationId="{00000000-0000-0000-0000-000000000000}"/>
          </ac:spMkLst>
        </pc:spChg>
        <pc:grpChg chg="mod">
          <ac:chgData name="Ivan Kudryavtsev" userId="9c54096460c1956b" providerId="LiveId" clId="{972F65D0-3F72-4E54-81F5-4599EECBC0F1}" dt="2018-04-03T20:48:39.108" v="589" actId="1076"/>
          <ac:grpSpMkLst>
            <pc:docMk/>
            <pc:sldMk cId="2686741120" sldId="274"/>
            <ac:grpSpMk id="6" creationId="{00000000-0000-0000-0000-000000000000}"/>
          </ac:grpSpMkLst>
        </pc:grpChg>
        <pc:picChg chg="mod">
          <ac:chgData name="Ivan Kudryavtsev" userId="9c54096460c1956b" providerId="LiveId" clId="{972F65D0-3F72-4E54-81F5-4599EECBC0F1}" dt="2018-04-03T20:48:13.593" v="581" actId="14100"/>
          <ac:picMkLst>
            <pc:docMk/>
            <pc:sldMk cId="2686741120" sldId="274"/>
            <ac:picMk id="5" creationId="{00000000-0000-0000-0000-000000000000}"/>
          </ac:picMkLst>
        </pc:picChg>
        <pc:picChg chg="mod">
          <ac:chgData name="Ivan Kudryavtsev" userId="9c54096460c1956b" providerId="LiveId" clId="{972F65D0-3F72-4E54-81F5-4599EECBC0F1}" dt="2018-04-03T20:48:17.659" v="583" actId="14100"/>
          <ac:picMkLst>
            <pc:docMk/>
            <pc:sldMk cId="2686741120" sldId="274"/>
            <ac:picMk id="27" creationId="{00000000-0000-0000-0000-000000000000}"/>
          </ac:picMkLst>
        </pc:picChg>
      </pc:sldChg>
      <pc:sldChg chg="addSp delSp modSp">
        <pc:chgData name="Ivan Kudryavtsev" userId="9c54096460c1956b" providerId="LiveId" clId="{972F65D0-3F72-4E54-81F5-4599EECBC0F1}" dt="2018-04-03T20:56:59.386" v="748" actId="20577"/>
        <pc:sldMkLst>
          <pc:docMk/>
          <pc:sldMk cId="734014973" sldId="275"/>
        </pc:sldMkLst>
        <pc:spChg chg="mod">
          <ac:chgData name="Ivan Kudryavtsev" userId="9c54096460c1956b" providerId="LiveId" clId="{972F65D0-3F72-4E54-81F5-4599EECBC0F1}" dt="2018-04-03T20:56:59.386" v="748" actId="20577"/>
          <ac:spMkLst>
            <pc:docMk/>
            <pc:sldMk cId="734014973" sldId="275"/>
            <ac:spMk id="9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53:03.688" v="693" actId="20577"/>
          <ac:spMkLst>
            <pc:docMk/>
            <pc:sldMk cId="734014973" sldId="275"/>
            <ac:spMk id="15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53:23.058" v="697" actId="1076"/>
          <ac:spMkLst>
            <pc:docMk/>
            <pc:sldMk cId="734014973" sldId="275"/>
            <ac:spMk id="27" creationId="{00000000-0000-0000-0000-000000000000}"/>
          </ac:spMkLst>
        </pc:spChg>
        <pc:spChg chg="del">
          <ac:chgData name="Ivan Kudryavtsev" userId="9c54096460c1956b" providerId="LiveId" clId="{972F65D0-3F72-4E54-81F5-4599EECBC0F1}" dt="2018-04-03T20:52:25.844" v="668" actId="478"/>
          <ac:spMkLst>
            <pc:docMk/>
            <pc:sldMk cId="734014973" sldId="275"/>
            <ac:spMk id="30" creationId="{00000000-0000-0000-0000-000000000000}"/>
          </ac:spMkLst>
        </pc:spChg>
        <pc:spChg chg="add mod">
          <ac:chgData name="Ivan Kudryavtsev" userId="9c54096460c1956b" providerId="LiveId" clId="{972F65D0-3F72-4E54-81F5-4599EECBC0F1}" dt="2018-04-03T20:52:30.924" v="670" actId="1076"/>
          <ac:spMkLst>
            <pc:docMk/>
            <pc:sldMk cId="734014973" sldId="275"/>
            <ac:spMk id="31" creationId="{1CF431FA-8561-49C0-BF43-1E595B40CB14}"/>
          </ac:spMkLst>
        </pc:spChg>
      </pc:sldChg>
      <pc:sldChg chg="addSp delSp modSp">
        <pc:chgData name="Ivan Kudryavtsev" userId="9c54096460c1956b" providerId="LiveId" clId="{972F65D0-3F72-4E54-81F5-4599EECBC0F1}" dt="2018-04-03T20:54:53.736" v="711" actId="1076"/>
        <pc:sldMkLst>
          <pc:docMk/>
          <pc:sldMk cId="2454261367" sldId="276"/>
        </pc:sldMkLst>
        <pc:spChg chg="mod">
          <ac:chgData name="Ivan Kudryavtsev" userId="9c54096460c1956b" providerId="LiveId" clId="{972F65D0-3F72-4E54-81F5-4599EECBC0F1}" dt="2018-04-03T20:54:14.678" v="698" actId="255"/>
          <ac:spMkLst>
            <pc:docMk/>
            <pc:sldMk cId="2454261367" sldId="276"/>
            <ac:spMk id="3" creationId="{00000000-0000-0000-0000-000000000000}"/>
          </ac:spMkLst>
        </pc:spChg>
        <pc:spChg chg="del mod">
          <ac:chgData name="Ivan Kudryavtsev" userId="9c54096460c1956b" providerId="LiveId" clId="{972F65D0-3F72-4E54-81F5-4599EECBC0F1}" dt="2018-04-03T20:54:31.856" v="704" actId="478"/>
          <ac:spMkLst>
            <pc:docMk/>
            <pc:sldMk cId="2454261367" sldId="276"/>
            <ac:spMk id="7" creationId="{00000000-0000-0000-0000-000000000000}"/>
          </ac:spMkLst>
        </pc:spChg>
        <pc:spChg chg="add mod">
          <ac:chgData name="Ivan Kudryavtsev" userId="9c54096460c1956b" providerId="LiveId" clId="{972F65D0-3F72-4E54-81F5-4599EECBC0F1}" dt="2018-04-03T20:54:49.913" v="710" actId="1076"/>
          <ac:spMkLst>
            <pc:docMk/>
            <pc:sldMk cId="2454261367" sldId="276"/>
            <ac:spMk id="8" creationId="{25915111-09BC-4758-93A9-C07E2FF6A7F9}"/>
          </ac:spMkLst>
        </pc:spChg>
        <pc:spChg chg="mod">
          <ac:chgData name="Ivan Kudryavtsev" userId="9c54096460c1956b" providerId="LiveId" clId="{972F65D0-3F72-4E54-81F5-4599EECBC0F1}" dt="2018-04-03T20:54:53.736" v="711" actId="1076"/>
          <ac:spMkLst>
            <pc:docMk/>
            <pc:sldMk cId="2454261367" sldId="276"/>
            <ac:spMk id="9" creationId="{00000000-0000-0000-0000-000000000000}"/>
          </ac:spMkLst>
        </pc:spChg>
        <pc:picChg chg="mod">
          <ac:chgData name="Ivan Kudryavtsev" userId="9c54096460c1956b" providerId="LiveId" clId="{972F65D0-3F72-4E54-81F5-4599EECBC0F1}" dt="2018-04-03T20:54:24.492" v="702" actId="1076"/>
          <ac:picMkLst>
            <pc:docMk/>
            <pc:sldMk cId="2454261367" sldId="276"/>
            <ac:picMk id="2" creationId="{00000000-0000-0000-0000-000000000000}"/>
          </ac:picMkLst>
        </pc:picChg>
        <pc:cxnChg chg="mod">
          <ac:chgData name="Ivan Kudryavtsev" userId="9c54096460c1956b" providerId="LiveId" clId="{972F65D0-3F72-4E54-81F5-4599EECBC0F1}" dt="2018-04-03T20:54:21.997" v="699" actId="1076"/>
          <ac:cxnSpMkLst>
            <pc:docMk/>
            <pc:sldMk cId="2454261367" sldId="276"/>
            <ac:cxnSpMk id="4" creationId="{00000000-0000-0000-0000-000000000000}"/>
          </ac:cxnSpMkLst>
        </pc:cxnChg>
      </pc:sldChg>
      <pc:sldChg chg="addSp modSp">
        <pc:chgData name="Ivan Kudryavtsev" userId="9c54096460c1956b" providerId="LiveId" clId="{972F65D0-3F72-4E54-81F5-4599EECBC0F1}" dt="2018-04-03T21:04:25.694" v="762" actId="20577"/>
        <pc:sldMkLst>
          <pc:docMk/>
          <pc:sldMk cId="3558464758" sldId="277"/>
        </pc:sldMkLst>
        <pc:spChg chg="add mod">
          <ac:chgData name="Ivan Kudryavtsev" userId="9c54096460c1956b" providerId="LiveId" clId="{972F65D0-3F72-4E54-81F5-4599EECBC0F1}" dt="2018-04-03T20:44:22.940" v="537" actId="1076"/>
          <ac:spMkLst>
            <pc:docMk/>
            <pc:sldMk cId="3558464758" sldId="277"/>
            <ac:spMk id="7" creationId="{8283616B-0BC9-460A-9E7A-6CBDC8F296C4}"/>
          </ac:spMkLst>
        </pc:spChg>
        <pc:spChg chg="mod">
          <ac:chgData name="Ivan Kudryavtsev" userId="9c54096460c1956b" providerId="LiveId" clId="{972F65D0-3F72-4E54-81F5-4599EECBC0F1}" dt="2018-04-03T20:45:22.525" v="541" actId="1076"/>
          <ac:spMkLst>
            <pc:docMk/>
            <pc:sldMk cId="3558464758" sldId="277"/>
            <ac:spMk id="8" creationId="{00000000-0000-0000-0000-000000000000}"/>
          </ac:spMkLst>
        </pc:spChg>
        <pc:spChg chg="add mod">
          <ac:chgData name="Ivan Kudryavtsev" userId="9c54096460c1956b" providerId="LiveId" clId="{972F65D0-3F72-4E54-81F5-4599EECBC0F1}" dt="2018-04-03T20:44:27.337" v="538" actId="1076"/>
          <ac:spMkLst>
            <pc:docMk/>
            <pc:sldMk cId="3558464758" sldId="277"/>
            <ac:spMk id="9" creationId="{BB716F31-BE6F-48C4-8712-9E808031109C}"/>
          </ac:spMkLst>
        </pc:spChg>
        <pc:spChg chg="add mod">
          <ac:chgData name="Ivan Kudryavtsev" userId="9c54096460c1956b" providerId="LiveId" clId="{972F65D0-3F72-4E54-81F5-4599EECBC0F1}" dt="2018-04-03T20:44:30.219" v="539" actId="1076"/>
          <ac:spMkLst>
            <pc:docMk/>
            <pc:sldMk cId="3558464758" sldId="277"/>
            <ac:spMk id="10" creationId="{24A1A74A-30A3-464C-9577-6C17BBE302CC}"/>
          </ac:spMkLst>
        </pc:spChg>
        <pc:spChg chg="add mod">
          <ac:chgData name="Ivan Kudryavtsev" userId="9c54096460c1956b" providerId="LiveId" clId="{972F65D0-3F72-4E54-81F5-4599EECBC0F1}" dt="2018-04-03T20:43:00.862" v="522" actId="1076"/>
          <ac:spMkLst>
            <pc:docMk/>
            <pc:sldMk cId="3558464758" sldId="277"/>
            <ac:spMk id="12" creationId="{F066BB0A-F621-4F8B-8F05-AA587FE98945}"/>
          </ac:spMkLst>
        </pc:spChg>
        <pc:spChg chg="add mod">
          <ac:chgData name="Ivan Kudryavtsev" userId="9c54096460c1956b" providerId="LiveId" clId="{972F65D0-3F72-4E54-81F5-4599EECBC0F1}" dt="2018-04-03T20:42:43.524" v="520" actId="1076"/>
          <ac:spMkLst>
            <pc:docMk/>
            <pc:sldMk cId="3558464758" sldId="277"/>
            <ac:spMk id="14" creationId="{9295DF21-7280-421E-B15C-9B4849C82860}"/>
          </ac:spMkLst>
        </pc:spChg>
        <pc:spChg chg="add mod">
          <ac:chgData name="Ivan Kudryavtsev" userId="9c54096460c1956b" providerId="LiveId" clId="{972F65D0-3F72-4E54-81F5-4599EECBC0F1}" dt="2018-04-03T20:42:48.879" v="521" actId="1076"/>
          <ac:spMkLst>
            <pc:docMk/>
            <pc:sldMk cId="3558464758" sldId="277"/>
            <ac:spMk id="15" creationId="{9ED8505B-0CB0-4D38-A118-37DCBCAB01A2}"/>
          </ac:spMkLst>
        </pc:spChg>
        <pc:spChg chg="add mod">
          <ac:chgData name="Ivan Kudryavtsev" userId="9c54096460c1956b" providerId="LiveId" clId="{972F65D0-3F72-4E54-81F5-4599EECBC0F1}" dt="2018-04-03T20:46:09.726" v="569" actId="1076"/>
          <ac:spMkLst>
            <pc:docMk/>
            <pc:sldMk cId="3558464758" sldId="277"/>
            <ac:spMk id="16" creationId="{0B86A19B-E011-4675-BCD1-0343923C00CE}"/>
          </ac:spMkLst>
        </pc:spChg>
        <pc:graphicFrameChg chg="add mod modGraphic">
          <ac:chgData name="Ivan Kudryavtsev" userId="9c54096460c1956b" providerId="LiveId" clId="{972F65D0-3F72-4E54-81F5-4599EECBC0F1}" dt="2018-04-03T21:04:25.694" v="762" actId="20577"/>
          <ac:graphicFrameMkLst>
            <pc:docMk/>
            <pc:sldMk cId="3558464758" sldId="277"/>
            <ac:graphicFrameMk id="6" creationId="{5DC1164A-36CD-466D-8410-9458AB895619}"/>
          </ac:graphicFrameMkLst>
        </pc:graphicFrameChg>
        <pc:picChg chg="add mod">
          <ac:chgData name="Ivan Kudryavtsev" userId="9c54096460c1956b" providerId="LiveId" clId="{972F65D0-3F72-4E54-81F5-4599EECBC0F1}" dt="2018-04-03T20:42:35.162" v="519" actId="1076"/>
          <ac:picMkLst>
            <pc:docMk/>
            <pc:sldMk cId="3558464758" sldId="277"/>
            <ac:picMk id="11" creationId="{28009CF9-7FB4-435F-9BA4-F3F26F7D75B1}"/>
          </ac:picMkLst>
        </pc:picChg>
      </pc:sldChg>
      <pc:sldChg chg="addSp delSp modSp">
        <pc:chgData name="Ivan Kudryavtsev" userId="9c54096460c1956b" providerId="LiveId" clId="{972F65D0-3F72-4E54-81F5-4599EECBC0F1}" dt="2018-04-03T21:00:03.051" v="753" actId="255"/>
        <pc:sldMkLst>
          <pc:docMk/>
          <pc:sldMk cId="568365718" sldId="278"/>
        </pc:sldMkLst>
        <pc:spChg chg="mod">
          <ac:chgData name="Ivan Kudryavtsev" userId="9c54096460c1956b" providerId="LiveId" clId="{972F65D0-3F72-4E54-81F5-4599EECBC0F1}" dt="2018-04-03T21:00:03.051" v="753" actId="255"/>
          <ac:spMkLst>
            <pc:docMk/>
            <pc:sldMk cId="568365718" sldId="278"/>
            <ac:spMk id="6" creationId="{00000000-0000-0000-0000-000000000000}"/>
          </ac:spMkLst>
        </pc:spChg>
        <pc:graphicFrameChg chg="modGraphic">
          <ac:chgData name="Ivan Kudryavtsev" userId="9c54096460c1956b" providerId="LiveId" clId="{972F65D0-3F72-4E54-81F5-4599EECBC0F1}" dt="2018-04-03T20:59:50.651" v="752" actId="255"/>
          <ac:graphicFrameMkLst>
            <pc:docMk/>
            <pc:sldMk cId="568365718" sldId="278"/>
            <ac:graphicFrameMk id="4" creationId="{00000000-0000-0000-0000-000000000000}"/>
          </ac:graphicFrameMkLst>
        </pc:graphicFrameChg>
        <pc:cxnChg chg="del">
          <ac:chgData name="Ivan Kudryavtsev" userId="9c54096460c1956b" providerId="LiveId" clId="{972F65D0-3F72-4E54-81F5-4599EECBC0F1}" dt="2018-04-03T20:14:57.025" v="238" actId="478"/>
          <ac:cxnSpMkLst>
            <pc:docMk/>
            <pc:sldMk cId="568365718" sldId="278"/>
            <ac:cxnSpMk id="11" creationId="{00000000-0000-0000-0000-000000000000}"/>
          </ac:cxnSpMkLst>
        </pc:cxnChg>
        <pc:cxnChg chg="add mod">
          <ac:chgData name="Ivan Kudryavtsev" userId="9c54096460c1956b" providerId="LiveId" clId="{972F65D0-3F72-4E54-81F5-4599EECBC0F1}" dt="2018-04-03T20:14:59.847" v="245" actId="1036"/>
          <ac:cxnSpMkLst>
            <pc:docMk/>
            <pc:sldMk cId="568365718" sldId="278"/>
            <ac:cxnSpMk id="17" creationId="{C9817DAC-0FFA-4D9F-85F1-75D68CC2BFE3}"/>
          </ac:cxnSpMkLst>
        </pc:cxnChg>
      </pc:sldChg>
      <pc:sldChg chg="modSp">
        <pc:chgData name="Ivan Kudryavtsev" userId="9c54096460c1956b" providerId="LiveId" clId="{972F65D0-3F72-4E54-81F5-4599EECBC0F1}" dt="2018-04-03T20:19:35.693" v="266" actId="1076"/>
        <pc:sldMkLst>
          <pc:docMk/>
          <pc:sldMk cId="1187509308" sldId="279"/>
        </pc:sldMkLst>
        <pc:spChg chg="mod">
          <ac:chgData name="Ivan Kudryavtsev" userId="9c54096460c1956b" providerId="LiveId" clId="{972F65D0-3F72-4E54-81F5-4599EECBC0F1}" dt="2018-04-03T20:19:27.263" v="264" actId="1076"/>
          <ac:spMkLst>
            <pc:docMk/>
            <pc:sldMk cId="1187509308" sldId="279"/>
            <ac:spMk id="3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19:23.657" v="263" actId="1076"/>
          <ac:spMkLst>
            <pc:docMk/>
            <pc:sldMk cId="1187509308" sldId="279"/>
            <ac:spMk id="5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19:08.981" v="258" actId="1076"/>
          <ac:spMkLst>
            <pc:docMk/>
            <pc:sldMk cId="1187509308" sldId="279"/>
            <ac:spMk id="13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19:20.900" v="262" actId="1076"/>
          <ac:spMkLst>
            <pc:docMk/>
            <pc:sldMk cId="1187509308" sldId="279"/>
            <ac:spMk id="16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19:16.843" v="261" actId="1076"/>
          <ac:spMkLst>
            <pc:docMk/>
            <pc:sldMk cId="1187509308" sldId="279"/>
            <ac:spMk id="17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19:35.693" v="266" actId="1076"/>
          <ac:spMkLst>
            <pc:docMk/>
            <pc:sldMk cId="1187509308" sldId="279"/>
            <ac:spMk id="18" creationId="{00000000-0000-0000-0000-000000000000}"/>
          </ac:spMkLst>
        </pc:spChg>
      </pc:sldChg>
      <pc:sldChg chg="modSp">
        <pc:chgData name="Ivan Kudryavtsev" userId="9c54096460c1956b" providerId="LiveId" clId="{972F65D0-3F72-4E54-81F5-4599EECBC0F1}" dt="2018-04-03T20:27:36.537" v="341" actId="20577"/>
        <pc:sldMkLst>
          <pc:docMk/>
          <pc:sldMk cId="565463590" sldId="280"/>
        </pc:sldMkLst>
        <pc:spChg chg="mod">
          <ac:chgData name="Ivan Kudryavtsev" userId="9c54096460c1956b" providerId="LiveId" clId="{972F65D0-3F72-4E54-81F5-4599EECBC0F1}" dt="2018-04-03T20:26:50.894" v="334" actId="20577"/>
          <ac:spMkLst>
            <pc:docMk/>
            <pc:sldMk cId="565463590" sldId="280"/>
            <ac:spMk id="14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25:44.032" v="333" actId="1076"/>
          <ac:spMkLst>
            <pc:docMk/>
            <pc:sldMk cId="565463590" sldId="280"/>
            <ac:spMk id="19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27:36.537" v="341" actId="20577"/>
          <ac:spMkLst>
            <pc:docMk/>
            <pc:sldMk cId="565463590" sldId="280"/>
            <ac:spMk id="21" creationId="{00000000-0000-0000-0000-000000000000}"/>
          </ac:spMkLst>
        </pc:spChg>
        <pc:picChg chg="mod">
          <ac:chgData name="Ivan Kudryavtsev" userId="9c54096460c1956b" providerId="LiveId" clId="{972F65D0-3F72-4E54-81F5-4599EECBC0F1}" dt="2018-04-03T20:20:08.984" v="267" actId="14100"/>
          <ac:picMkLst>
            <pc:docMk/>
            <pc:sldMk cId="565463590" sldId="280"/>
            <ac:picMk id="2050" creationId="{00000000-0000-0000-0000-000000000000}"/>
          </ac:picMkLst>
        </pc:picChg>
        <pc:picChg chg="mod">
          <ac:chgData name="Ivan Kudryavtsev" userId="9c54096460c1956b" providerId="LiveId" clId="{972F65D0-3F72-4E54-81F5-4599EECBC0F1}" dt="2018-04-03T20:20:18.061" v="271" actId="1076"/>
          <ac:picMkLst>
            <pc:docMk/>
            <pc:sldMk cId="565463590" sldId="280"/>
            <ac:picMk id="2051" creationId="{00000000-0000-0000-0000-000000000000}"/>
          </ac:picMkLst>
        </pc:picChg>
      </pc:sldChg>
      <pc:sldChg chg="addSp modSp">
        <pc:chgData name="Ivan Kudryavtsev" userId="9c54096460c1956b" providerId="LiveId" clId="{972F65D0-3F72-4E54-81F5-4599EECBC0F1}" dt="2018-04-03T20:30:37.077" v="430" actId="14100"/>
        <pc:sldMkLst>
          <pc:docMk/>
          <pc:sldMk cId="2530754427" sldId="281"/>
        </pc:sldMkLst>
        <pc:spChg chg="mod">
          <ac:chgData name="Ivan Kudryavtsev" userId="9c54096460c1956b" providerId="LiveId" clId="{972F65D0-3F72-4E54-81F5-4599EECBC0F1}" dt="2018-04-03T20:29:37.491" v="377" actId="6549"/>
          <ac:spMkLst>
            <pc:docMk/>
            <pc:sldMk cId="2530754427" sldId="281"/>
            <ac:spMk id="5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27:29.176" v="339" actId="20577"/>
          <ac:spMkLst>
            <pc:docMk/>
            <pc:sldMk cId="2530754427" sldId="281"/>
            <ac:spMk id="15" creationId="{00000000-0000-0000-0000-000000000000}"/>
          </ac:spMkLst>
        </pc:spChg>
        <pc:spChg chg="add mod">
          <ac:chgData name="Ivan Kudryavtsev" userId="9c54096460c1956b" providerId="LiveId" clId="{972F65D0-3F72-4E54-81F5-4599EECBC0F1}" dt="2018-04-03T20:28:43.873" v="372" actId="6549"/>
          <ac:spMkLst>
            <pc:docMk/>
            <pc:sldMk cId="2530754427" sldId="281"/>
            <ac:spMk id="16" creationId="{FDDC1C19-85C9-4C61-A7AA-06D9808C64D1}"/>
          </ac:spMkLst>
        </pc:spChg>
        <pc:spChg chg="add mod">
          <ac:chgData name="Ivan Kudryavtsev" userId="9c54096460c1956b" providerId="LiveId" clId="{972F65D0-3F72-4E54-81F5-4599EECBC0F1}" dt="2018-04-03T20:30:37.077" v="430" actId="14100"/>
          <ac:spMkLst>
            <pc:docMk/>
            <pc:sldMk cId="2530754427" sldId="281"/>
            <ac:spMk id="17" creationId="{7E46D7C0-C49B-4152-9338-E5C1DF68054F}"/>
          </ac:spMkLst>
        </pc:spChg>
        <pc:spChg chg="mod">
          <ac:chgData name="Ivan Kudryavtsev" userId="9c54096460c1956b" providerId="LiveId" clId="{972F65D0-3F72-4E54-81F5-4599EECBC0F1}" dt="2018-04-03T20:28:17.471" v="343" actId="1076"/>
          <ac:spMkLst>
            <pc:docMk/>
            <pc:sldMk cId="2530754427" sldId="281"/>
            <ac:spMk id="20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27:17.531" v="337" actId="108"/>
          <ac:spMkLst>
            <pc:docMk/>
            <pc:sldMk cId="2530754427" sldId="281"/>
            <ac:spMk id="22" creationId="{00000000-0000-0000-0000-000000000000}"/>
          </ac:spMkLst>
        </pc:spChg>
        <pc:picChg chg="mod">
          <ac:chgData name="Ivan Kudryavtsev" userId="9c54096460c1956b" providerId="LiveId" clId="{972F65D0-3F72-4E54-81F5-4599EECBC0F1}" dt="2018-04-03T20:29:45.238" v="379" actId="14100"/>
          <ac:picMkLst>
            <pc:docMk/>
            <pc:sldMk cId="2530754427" sldId="281"/>
            <ac:picMk id="4" creationId="{00000000-0000-0000-0000-000000000000}"/>
          </ac:picMkLst>
        </pc:picChg>
        <pc:picChg chg="mod">
          <ac:chgData name="Ivan Kudryavtsev" userId="9c54096460c1956b" providerId="LiveId" clId="{972F65D0-3F72-4E54-81F5-4599EECBC0F1}" dt="2018-04-03T20:29:54.575" v="383" actId="1076"/>
          <ac:picMkLst>
            <pc:docMk/>
            <pc:sldMk cId="2530754427" sldId="281"/>
            <ac:picMk id="8" creationId="{00000000-0000-0000-0000-000000000000}"/>
          </ac:picMkLst>
        </pc:picChg>
      </pc:sldChg>
      <pc:sldChg chg="addSp delSp modSp">
        <pc:chgData name="Ivan Kudryavtsev" userId="9c54096460c1956b" providerId="LiveId" clId="{972F65D0-3F72-4E54-81F5-4599EECBC0F1}" dt="2018-04-03T21:02:21.853" v="754" actId="14100"/>
        <pc:sldMkLst>
          <pc:docMk/>
          <pc:sldMk cId="483940565" sldId="282"/>
        </pc:sldMkLst>
        <pc:spChg chg="del">
          <ac:chgData name="Ivan Kudryavtsev" userId="9c54096460c1956b" providerId="LiveId" clId="{972F65D0-3F72-4E54-81F5-4599EECBC0F1}" dt="2018-04-03T20:33:59.082" v="445" actId="478"/>
          <ac:spMkLst>
            <pc:docMk/>
            <pc:sldMk cId="483940565" sldId="282"/>
            <ac:spMk id="2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1:02:21.853" v="754" actId="14100"/>
          <ac:spMkLst>
            <pc:docMk/>
            <pc:sldMk cId="483940565" sldId="282"/>
            <ac:spMk id="14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31:26.006" v="438" actId="1076"/>
          <ac:spMkLst>
            <pc:docMk/>
            <pc:sldMk cId="483940565" sldId="282"/>
            <ac:spMk id="17" creationId="{00000000-0000-0000-0000-000000000000}"/>
          </ac:spMkLst>
        </pc:spChg>
        <pc:spChg chg="add mod">
          <ac:chgData name="Ivan Kudryavtsev" userId="9c54096460c1956b" providerId="LiveId" clId="{972F65D0-3F72-4E54-81F5-4599EECBC0F1}" dt="2018-04-03T20:35:02.383" v="484" actId="6549"/>
          <ac:spMkLst>
            <pc:docMk/>
            <pc:sldMk cId="483940565" sldId="282"/>
            <ac:spMk id="22" creationId="{F8FCB799-B704-4C00-ACC0-50F16A709212}"/>
          </ac:spMkLst>
        </pc:spChg>
        <pc:spChg chg="mod">
          <ac:chgData name="Ivan Kudryavtsev" userId="9c54096460c1956b" providerId="LiveId" clId="{972F65D0-3F72-4E54-81F5-4599EECBC0F1}" dt="2018-04-03T20:31:44.670" v="443" actId="14100"/>
          <ac:spMkLst>
            <pc:docMk/>
            <pc:sldMk cId="483940565" sldId="282"/>
            <ac:spMk id="4100" creationId="{00000000-0000-0000-0000-000000000000}"/>
          </ac:spMkLst>
        </pc:spChg>
        <pc:cxnChg chg="add del">
          <ac:chgData name="Ivan Kudryavtsev" userId="9c54096460c1956b" providerId="LiveId" clId="{972F65D0-3F72-4E54-81F5-4599EECBC0F1}" dt="2018-04-03T20:31:12.775" v="433" actId="478"/>
          <ac:cxnSpMkLst>
            <pc:docMk/>
            <pc:sldMk cId="483940565" sldId="282"/>
            <ac:cxnSpMk id="18" creationId="{B7162EA4-5217-4B7B-B6F2-5E69FAD1BA42}"/>
          </ac:cxnSpMkLst>
        </pc:cxnChg>
        <pc:cxnChg chg="add mod">
          <ac:chgData name="Ivan Kudryavtsev" userId="9c54096460c1956b" providerId="LiveId" clId="{972F65D0-3F72-4E54-81F5-4599EECBC0F1}" dt="2018-04-03T20:31:30.369" v="442" actId="692"/>
          <ac:cxnSpMkLst>
            <pc:docMk/>
            <pc:sldMk cId="483940565" sldId="282"/>
            <ac:cxnSpMk id="19" creationId="{144C0C24-D4AD-4D8E-AC0C-C54D7A8B9E8C}"/>
          </ac:cxnSpMkLst>
        </pc:cxnChg>
        <pc:cxnChg chg="del">
          <ac:chgData name="Ivan Kudryavtsev" userId="9c54096460c1956b" providerId="LiveId" clId="{972F65D0-3F72-4E54-81F5-4599EECBC0F1}" dt="2018-04-03T20:31:03.340" v="431" actId="478"/>
          <ac:cxnSpMkLst>
            <pc:docMk/>
            <pc:sldMk cId="483940565" sldId="282"/>
            <ac:cxnSpMk id="31" creationId="{00000000-0000-0000-0000-000000000000}"/>
          </ac:cxnSpMkLst>
        </pc:cxnChg>
      </pc:sldChg>
      <pc:sldChg chg="modSp">
        <pc:chgData name="Ivan Kudryavtsev" userId="9c54096460c1956b" providerId="LiveId" clId="{972F65D0-3F72-4E54-81F5-4599EECBC0F1}" dt="2018-04-03T20:36:47.664" v="490" actId="2711"/>
        <pc:sldMkLst>
          <pc:docMk/>
          <pc:sldMk cId="122321449" sldId="283"/>
        </pc:sldMkLst>
        <pc:spChg chg="mod">
          <ac:chgData name="Ivan Kudryavtsev" userId="9c54096460c1956b" providerId="LiveId" clId="{972F65D0-3F72-4E54-81F5-4599EECBC0F1}" dt="2018-04-03T20:36:31.297" v="485" actId="2711"/>
          <ac:spMkLst>
            <pc:docMk/>
            <pc:sldMk cId="122321449" sldId="283"/>
            <ac:spMk id="12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36:43.884" v="489" actId="2711"/>
          <ac:spMkLst>
            <pc:docMk/>
            <pc:sldMk cId="122321449" sldId="283"/>
            <ac:spMk id="13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36:47.664" v="490" actId="2711"/>
          <ac:spMkLst>
            <pc:docMk/>
            <pc:sldMk cId="122321449" sldId="283"/>
            <ac:spMk id="17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36:36.014" v="487" actId="114"/>
          <ac:spMkLst>
            <pc:docMk/>
            <pc:sldMk cId="122321449" sldId="283"/>
            <ac:spMk id="21" creationId="{00000000-0000-0000-0000-000000000000}"/>
          </ac:spMkLst>
        </pc:spChg>
        <pc:spChg chg="mod">
          <ac:chgData name="Ivan Kudryavtsev" userId="9c54096460c1956b" providerId="LiveId" clId="{972F65D0-3F72-4E54-81F5-4599EECBC0F1}" dt="2018-04-03T20:36:39.989" v="488" actId="2711"/>
          <ac:spMkLst>
            <pc:docMk/>
            <pc:sldMk cId="122321449" sldId="283"/>
            <ac:spMk id="23" creationId="{00000000-0000-0000-0000-000000000000}"/>
          </ac:spMkLst>
        </pc:spChg>
      </pc:sldChg>
      <pc:sldMasterChg chg="delSldLayout">
        <pc:chgData name="Ivan Kudryavtsev" userId="9c54096460c1956b" providerId="LiveId" clId="{972F65D0-3F72-4E54-81F5-4599EECBC0F1}" dt="2018-04-03T20:47:13.018" v="575" actId="2696"/>
        <pc:sldMasterMkLst>
          <pc:docMk/>
          <pc:sldMasterMk cId="3090992376" sldId="2147483660"/>
        </pc:sldMasterMkLst>
        <pc:sldLayoutChg chg="del">
          <pc:chgData name="Ivan Kudryavtsev" userId="9c54096460c1956b" providerId="LiveId" clId="{972F65D0-3F72-4E54-81F5-4599EECBC0F1}" dt="2018-04-03T20:47:13.018" v="575" actId="2696"/>
          <pc:sldLayoutMkLst>
            <pc:docMk/>
            <pc:sldMasterMk cId="3090992376" sldId="2147483660"/>
            <pc:sldLayoutMk cId="3328885619" sldId="214748367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E7FB7-887F-4B43-80D6-AF417E6CBE57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1C0F0-9133-404A-8161-A376B1E91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40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590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Для повышения эффективности использования ГФО при создании комплектов карт ГК-200 необходимо совершенствование </a:t>
            </a:r>
            <a:r>
              <a:rPr lang="ru-RU" baseline="0" dirty="0" smtClean="0"/>
              <a:t>нормативно-методических </a:t>
            </a:r>
            <a:r>
              <a:rPr lang="ru-RU" baseline="0" dirty="0" smtClean="0"/>
              <a:t>документов регламентирующих проведение геолого-съемочных работ.</a:t>
            </a:r>
          </a:p>
          <a:p>
            <a:r>
              <a:rPr lang="ru-RU" baseline="0" dirty="0" smtClean="0"/>
              <a:t>На этом слайде представлена схема согласования работ по геофизическому обеспечению с другими видами работ подготовительного </a:t>
            </a:r>
            <a:r>
              <a:rPr lang="ru-RU" baseline="0" dirty="0" smtClean="0"/>
              <a:t>этапа. В настоящее время из-за несогласованности видов работ по времени связи, выделанные красными стрелками практически не реализуются.  </a:t>
            </a:r>
            <a:endParaRPr lang="ru-RU" baseline="0" dirty="0" smtClean="0"/>
          </a:p>
          <a:p>
            <a:r>
              <a:rPr lang="ru-RU" baseline="0" dirty="0" smtClean="0"/>
              <a:t>В предлагаемой нами схеме организации </a:t>
            </a:r>
            <a:r>
              <a:rPr lang="ru-RU" baseline="0" dirty="0" smtClean="0"/>
              <a:t>работ геофизические материалы могут быть </a:t>
            </a:r>
            <a:r>
              <a:rPr lang="ru-RU" baseline="0" dirty="0" smtClean="0"/>
              <a:t>не </a:t>
            </a:r>
            <a:r>
              <a:rPr lang="ru-RU" baseline="0" dirty="0" smtClean="0"/>
              <a:t>только </a:t>
            </a:r>
            <a:r>
              <a:rPr lang="ru-RU" baseline="0" dirty="0" smtClean="0"/>
              <a:t>эффективной основой картографирования</a:t>
            </a:r>
            <a:r>
              <a:rPr lang="ru-RU" baseline="0" dirty="0" smtClean="0"/>
              <a:t>, но и участвовать в планировании и постановки объектов ГДП-200.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так же использоваться для оценки </a:t>
            </a:r>
            <a:r>
              <a:rPr lang="ru-RU" dirty="0" err="1" smtClean="0"/>
              <a:t>минерагенического</a:t>
            </a:r>
            <a:r>
              <a:rPr lang="ru-RU" dirty="0" smtClean="0"/>
              <a:t> потенциала территории</a:t>
            </a:r>
            <a:r>
              <a:rPr lang="ru-RU" baseline="0" dirty="0" smtClean="0"/>
              <a:t> на основе неформализованного прогноза с использованием физико-геологических моделей рудных полей и узлов.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200" i="0" dirty="0" smtClean="0">
                <a:solidFill>
                  <a:schemeClr val="tx1"/>
                </a:solidFill>
              </a:rPr>
              <a:t>Примером таких работ является Геолого-геофизическое моделирование </a:t>
            </a:r>
            <a:r>
              <a:rPr lang="ru-RU" altLang="ru-RU" sz="1200" i="0" dirty="0" err="1" smtClean="0">
                <a:solidFill>
                  <a:schemeClr val="tx1"/>
                </a:solidFill>
              </a:rPr>
              <a:t>Омчакского</a:t>
            </a:r>
            <a:r>
              <a:rPr lang="ru-RU" altLang="ru-RU" sz="1200" i="0" dirty="0" smtClean="0">
                <a:solidFill>
                  <a:schemeClr val="tx1"/>
                </a:solidFill>
              </a:rPr>
              <a:t> рудного узла</a:t>
            </a:r>
            <a:r>
              <a:rPr lang="ru-RU" altLang="ru-RU" sz="1200" i="0" baseline="0" dirty="0" smtClean="0">
                <a:solidFill>
                  <a:schemeClr val="tx1"/>
                </a:solidFill>
              </a:rPr>
              <a:t> в результате которого установлены магматические, структурные, литолого-стратиграфические и метасоматические факторы распределения  </a:t>
            </a:r>
            <a:r>
              <a:rPr lang="ru-RU" altLang="ru-RU" sz="1200" dirty="0" smtClean="0"/>
              <a:t>штокверковые месторождения в черносланцевых толщах и месторождения золото-порфирового типа.</a:t>
            </a:r>
            <a:endParaRPr lang="ru-RU" altLang="ru-RU" sz="1200" i="0" baseline="0" dirty="0" smtClean="0">
              <a:solidFill>
                <a:schemeClr val="tx1"/>
              </a:solidFill>
            </a:endParaRPr>
          </a:p>
          <a:p>
            <a:pPr algn="just"/>
            <a:endParaRPr lang="ru-RU" altLang="ru-RU" sz="1200" b="1" i="1" u="sng" dirty="0" smtClean="0"/>
          </a:p>
          <a:p>
            <a:pPr algn="just"/>
            <a:r>
              <a:rPr lang="ru-RU" altLang="ru-RU" sz="1200" b="1" i="1" u="sng" dirty="0" smtClean="0"/>
              <a:t>Литолого-стратиграфические</a:t>
            </a:r>
            <a:r>
              <a:rPr lang="ru-RU" altLang="ru-RU" sz="1200" b="1" i="1" dirty="0" smtClean="0"/>
              <a:t>.</a:t>
            </a:r>
            <a:r>
              <a:rPr lang="ru-RU" altLang="ru-RU" sz="1200" dirty="0" smtClean="0"/>
              <a:t> Связь рудной минерализации с отложениями </a:t>
            </a:r>
            <a:r>
              <a:rPr lang="ru-RU" altLang="ru-RU" sz="1200" dirty="0" err="1" smtClean="0"/>
              <a:t>атканской</a:t>
            </a:r>
            <a:r>
              <a:rPr lang="ru-RU" altLang="ru-RU" sz="1200" dirty="0" smtClean="0"/>
              <a:t> свиты (</a:t>
            </a:r>
            <a:r>
              <a:rPr lang="en-US" altLang="ru-RU" sz="1200" dirty="0" smtClean="0"/>
              <a:t>P</a:t>
            </a:r>
            <a:r>
              <a:rPr lang="ru-RU" altLang="ru-RU" sz="1200" baseline="-25000" dirty="0" smtClean="0"/>
              <a:t>2</a:t>
            </a:r>
            <a:r>
              <a:rPr lang="en-US" altLang="ru-RU" sz="1200" dirty="0" smtClean="0"/>
              <a:t>at</a:t>
            </a:r>
            <a:r>
              <a:rPr lang="ru-RU" altLang="ru-RU" sz="1200" dirty="0" smtClean="0"/>
              <a:t>). По</a:t>
            </a:r>
            <a:r>
              <a:rPr lang="ru-RU" altLang="ru-RU" sz="1200" b="1" dirty="0" smtClean="0"/>
              <a:t> </a:t>
            </a:r>
            <a:r>
              <a:rPr lang="ru-RU" altLang="ru-RU" sz="1200" b="1" i="1" dirty="0" smtClean="0"/>
              <a:t>АГС данным</a:t>
            </a:r>
            <a:r>
              <a:rPr lang="ru-RU" altLang="ru-RU" sz="1200" dirty="0" smtClean="0"/>
              <a:t> </a:t>
            </a:r>
            <a:r>
              <a:rPr lang="ru-RU" altLang="ru-RU" sz="1200" dirty="0" smtClean="0">
                <a:solidFill>
                  <a:srgbClr val="0000FF"/>
                </a:solidFill>
              </a:rPr>
              <a:t>породы </a:t>
            </a:r>
            <a:r>
              <a:rPr lang="en-US" altLang="ru-RU" sz="1200" dirty="0" smtClean="0">
                <a:solidFill>
                  <a:srgbClr val="0000FF"/>
                </a:solidFill>
              </a:rPr>
              <a:t>P</a:t>
            </a:r>
            <a:r>
              <a:rPr lang="ru-RU" altLang="ru-RU" sz="1200" baseline="-25000" dirty="0" smtClean="0">
                <a:solidFill>
                  <a:srgbClr val="0000FF"/>
                </a:solidFill>
              </a:rPr>
              <a:t>2</a:t>
            </a:r>
            <a:r>
              <a:rPr lang="en-US" altLang="ru-RU" sz="1200" dirty="0" smtClean="0">
                <a:solidFill>
                  <a:srgbClr val="0000FF"/>
                </a:solidFill>
              </a:rPr>
              <a:t>at</a:t>
            </a:r>
            <a:r>
              <a:rPr lang="ru-RU" altLang="ru-RU" sz="1200" dirty="0" smtClean="0">
                <a:solidFill>
                  <a:srgbClr val="0000FF"/>
                </a:solidFill>
              </a:rPr>
              <a:t> выделяются аномальной калий-урановой составляющей</a:t>
            </a:r>
            <a:r>
              <a:rPr lang="ru-RU" altLang="ru-RU" sz="1200" dirty="0" smtClean="0"/>
              <a:t>, которую лучше всего подчеркивает карта вторичной радиохимической зональности, построенная по стандартной технологии «АРК».</a:t>
            </a:r>
          </a:p>
          <a:p>
            <a:pPr algn="just"/>
            <a:r>
              <a:rPr lang="ru-RU" altLang="ru-RU" sz="1200" b="1" i="1" u="sng" dirty="0" smtClean="0"/>
              <a:t>Магматические</a:t>
            </a:r>
            <a:r>
              <a:rPr lang="ru-RU" altLang="ru-RU" sz="1200" b="1" i="1" dirty="0" smtClean="0"/>
              <a:t>.</a:t>
            </a:r>
            <a:r>
              <a:rPr lang="ru-RU" altLang="ru-RU" sz="1200" dirty="0" smtClean="0"/>
              <a:t> </a:t>
            </a:r>
            <a:r>
              <a:rPr lang="ru-RU" altLang="ru-RU" sz="1200" dirty="0" smtClean="0">
                <a:solidFill>
                  <a:schemeClr val="tx1"/>
                </a:solidFill>
              </a:rPr>
              <a:t>Наличие</a:t>
            </a:r>
            <a:r>
              <a:rPr lang="ru-RU" altLang="ru-RU" sz="1200" dirty="0" smtClean="0"/>
              <a:t> вскрытых и предполагаемых (по отрицательным аномалиям </a:t>
            </a:r>
            <a:r>
              <a:rPr lang="ru-RU" altLang="ru-RU" sz="1200" b="1" i="1" dirty="0" smtClean="0"/>
              <a:t>гравитационного</a:t>
            </a:r>
            <a:r>
              <a:rPr lang="ru-RU" altLang="ru-RU" sz="1200" dirty="0" smtClean="0"/>
              <a:t> поля и положительным – </a:t>
            </a:r>
            <a:r>
              <a:rPr lang="ru-RU" altLang="ru-RU" sz="1200" b="1" i="1" dirty="0" smtClean="0"/>
              <a:t>магнитного</a:t>
            </a:r>
            <a:r>
              <a:rPr lang="ru-RU" altLang="ru-RU" sz="1200" dirty="0" smtClean="0"/>
              <a:t>) </a:t>
            </a:r>
            <a:r>
              <a:rPr lang="ru-RU" altLang="ru-RU" sz="1200" dirty="0" smtClean="0">
                <a:solidFill>
                  <a:srgbClr val="0000FF"/>
                </a:solidFill>
              </a:rPr>
              <a:t>гранитоидных массивов</a:t>
            </a:r>
            <a:r>
              <a:rPr lang="ru-RU" altLang="ru-RU" sz="1200" dirty="0" smtClean="0"/>
              <a:t> в обрамлении всех рудных полей. </a:t>
            </a:r>
            <a:r>
              <a:rPr lang="ru-RU" altLang="ru-RU" sz="1200" i="1" dirty="0" smtClean="0"/>
              <a:t>В пределах </a:t>
            </a:r>
            <a:r>
              <a:rPr lang="ru-RU" altLang="ru-RU" sz="1200" i="1" dirty="0" err="1" smtClean="0"/>
              <a:t>Наталкинского</a:t>
            </a:r>
            <a:r>
              <a:rPr lang="ru-RU" altLang="ru-RU" sz="1200" i="1" dirty="0" smtClean="0"/>
              <a:t> рудного поля кроме </a:t>
            </a:r>
            <a:r>
              <a:rPr lang="ru-RU" altLang="ru-RU" sz="1200" i="1" dirty="0" err="1" smtClean="0"/>
              <a:t>пирротиновой</a:t>
            </a:r>
            <a:r>
              <a:rPr lang="ru-RU" altLang="ru-RU" sz="1200" i="1" dirty="0" smtClean="0"/>
              <a:t> минерализации  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локальными повышениями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 </a:t>
            </a:r>
            <a:r>
              <a:rPr lang="en-US" altLang="ru-RU" sz="1200" b="1" i="1" dirty="0" smtClean="0"/>
              <a:t>Δ</a:t>
            </a:r>
            <a:r>
              <a:rPr lang="ru-RU" altLang="ru-RU" sz="1200" b="1" i="1" dirty="0" smtClean="0"/>
              <a:t>Та</a:t>
            </a:r>
            <a:r>
              <a:rPr lang="ru-RU" altLang="ru-RU" sz="1200" i="1" dirty="0" smtClean="0"/>
              <a:t> фиксируются 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скопления даек </a:t>
            </a:r>
            <a:r>
              <a:rPr lang="ru-RU" altLang="ru-RU" sz="1200" i="1" dirty="0" err="1" smtClean="0">
                <a:solidFill>
                  <a:srgbClr val="0000FF"/>
                </a:solidFill>
              </a:rPr>
              <a:t>спессартитов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 и диоритовых порфиритов</a:t>
            </a:r>
            <a:r>
              <a:rPr lang="ru-RU" altLang="ru-RU" sz="1200" i="1" dirty="0" smtClean="0"/>
              <a:t> </a:t>
            </a:r>
            <a:r>
              <a:rPr lang="ru-RU" altLang="ru-RU" sz="1200" i="1" dirty="0" err="1" smtClean="0"/>
              <a:t>предрудной</a:t>
            </a:r>
            <a:r>
              <a:rPr lang="ru-RU" altLang="ru-RU" sz="1200" i="1" dirty="0" smtClean="0"/>
              <a:t> фазы внедрения, а вдоль зоны «транзитных» СЗ разломов – 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штоки пород повышенной </a:t>
            </a:r>
            <a:r>
              <a:rPr lang="ru-RU" altLang="ru-RU" sz="1200" i="1" dirty="0" err="1" smtClean="0">
                <a:solidFill>
                  <a:srgbClr val="0000FF"/>
                </a:solidFill>
              </a:rPr>
              <a:t>основности</a:t>
            </a:r>
            <a:r>
              <a:rPr lang="ru-RU" altLang="ru-RU" sz="1200" i="1" dirty="0" smtClean="0"/>
              <a:t> (</a:t>
            </a:r>
            <a:r>
              <a:rPr lang="ru-RU" altLang="ru-RU" sz="1200" i="1" dirty="0" err="1" smtClean="0"/>
              <a:t>изометричные</a:t>
            </a:r>
            <a:r>
              <a:rPr lang="ru-RU" altLang="ru-RU" sz="1200" i="1" dirty="0" smtClean="0"/>
              <a:t> магнитные аномалии).</a:t>
            </a:r>
          </a:p>
          <a:p>
            <a:pPr algn="just"/>
            <a:r>
              <a:rPr lang="ru-RU" altLang="ru-RU" sz="1200" b="1" i="1" u="sng" dirty="0" smtClean="0"/>
              <a:t>Структурные</a:t>
            </a:r>
            <a:r>
              <a:rPr lang="ru-RU" altLang="ru-RU" sz="1200" b="1" i="1" dirty="0" smtClean="0"/>
              <a:t>.</a:t>
            </a:r>
            <a:r>
              <a:rPr lang="ru-RU" altLang="ru-RU" sz="1200" dirty="0" smtClean="0"/>
              <a:t> Рудное поле локализуется </a:t>
            </a:r>
            <a:r>
              <a:rPr lang="ru-RU" altLang="ru-RU" sz="1200" dirty="0" smtClean="0">
                <a:solidFill>
                  <a:srgbClr val="0000FF"/>
                </a:solidFill>
              </a:rPr>
              <a:t>в узле сочленения СЗ и СВ систем разрывных нарушений</a:t>
            </a:r>
            <a:r>
              <a:rPr lang="ru-RU" altLang="ru-RU" sz="1200" dirty="0" smtClean="0"/>
              <a:t>, фрагментарно проявленных во </a:t>
            </a:r>
            <a:r>
              <a:rPr lang="ru-RU" altLang="ru-RU" sz="1200" b="1" i="1" dirty="0" smtClean="0"/>
              <a:t>всех геофизических полях</a:t>
            </a:r>
            <a:r>
              <a:rPr lang="ru-RU" altLang="ru-RU" sz="1200" dirty="0" smtClean="0"/>
              <a:t>.  </a:t>
            </a:r>
            <a:r>
              <a:rPr lang="ru-RU" altLang="ru-RU" sz="1200" i="1" dirty="0" smtClean="0"/>
              <a:t>Оперяющие их 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более мелкие</a:t>
            </a:r>
            <a:r>
              <a:rPr lang="ru-RU" altLang="ru-RU" sz="1200" i="1" dirty="0" smtClean="0"/>
              <a:t> разнонаправленные 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минерализованные трещины и разрывы</a:t>
            </a:r>
            <a:r>
              <a:rPr lang="ru-RU" altLang="ru-RU" sz="1200" i="1" dirty="0" smtClean="0"/>
              <a:t> косвенно можно проследить по «вторичным» компонентам </a:t>
            </a:r>
            <a:r>
              <a:rPr lang="ru-RU" altLang="ru-RU" sz="1200" b="1" i="1" dirty="0" smtClean="0"/>
              <a:t>радиохимического поля</a:t>
            </a:r>
            <a:r>
              <a:rPr lang="ru-RU" altLang="ru-RU" sz="1200" i="1" dirty="0" smtClean="0"/>
              <a:t>, </a:t>
            </a:r>
            <a:r>
              <a:rPr lang="ru-RU" altLang="ru-RU" sz="1200" i="1" dirty="0" err="1" smtClean="0"/>
              <a:t>картирующим</a:t>
            </a:r>
            <a:r>
              <a:rPr lang="ru-RU" altLang="ru-RU" sz="1200" i="1" dirty="0" smtClean="0"/>
              <a:t> участки наиболее измененных пород.</a:t>
            </a:r>
          </a:p>
          <a:p>
            <a:pPr algn="just"/>
            <a:r>
              <a:rPr lang="ru-RU" altLang="ru-RU" sz="1200" b="1" i="1" u="sng" dirty="0" smtClean="0"/>
              <a:t>Метаморфические и метасоматические</a:t>
            </a:r>
            <a:r>
              <a:rPr lang="ru-RU" altLang="ru-RU" sz="1200" dirty="0" smtClean="0"/>
              <a:t>. </a:t>
            </a:r>
            <a:r>
              <a:rPr lang="ru-RU" altLang="ru-RU" sz="1200" i="1" dirty="0" err="1" smtClean="0">
                <a:solidFill>
                  <a:schemeClr val="tx1"/>
                </a:solidFill>
              </a:rPr>
              <a:t>Вкрест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 простирания рудного поля выделяются три метаморфические зоны: внешняя – биотит-</a:t>
            </a:r>
            <a:r>
              <a:rPr lang="ru-RU" altLang="ru-RU" sz="1200" i="1" dirty="0" err="1" smtClean="0">
                <a:solidFill>
                  <a:schemeClr val="tx1"/>
                </a:solidFill>
              </a:rPr>
              <a:t>пирротиновая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, промежуточная – хлорит-</a:t>
            </a:r>
            <a:r>
              <a:rPr lang="ru-RU" altLang="ru-RU" sz="1200" i="1" dirty="0" err="1" smtClean="0">
                <a:solidFill>
                  <a:schemeClr val="tx1"/>
                </a:solidFill>
              </a:rPr>
              <a:t>марказитовая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 и внутренняя – мусковит-пиритовая. Последняя непосредственно переходит в ореол околорудных изменений (серицитовые, альбит-карбонат-кварцевые </a:t>
            </a:r>
            <a:r>
              <a:rPr lang="ru-RU" altLang="ru-RU" sz="1200" i="1" dirty="0" err="1" smtClean="0">
                <a:solidFill>
                  <a:schemeClr val="tx1"/>
                </a:solidFill>
              </a:rPr>
              <a:t>метасоматиты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). Указанные образования фиксируются 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по АГС данным относительным повышением вклада калиевой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 и (в меньшей степени) – урановой компоненты в интегральное гамма-поле.</a:t>
            </a:r>
            <a:r>
              <a:rPr lang="ru-RU" altLang="ru-RU" sz="1200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6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200" dirty="0" smtClean="0">
                <a:solidFill>
                  <a:srgbClr val="0000FF"/>
                </a:solidFill>
              </a:rPr>
              <a:t>Выявленные геофизические </a:t>
            </a:r>
            <a:r>
              <a:rPr lang="ru-RU" altLang="ru-RU" sz="1200" b="1" dirty="0" smtClean="0">
                <a:solidFill>
                  <a:srgbClr val="0000FF"/>
                </a:solidFill>
              </a:rPr>
              <a:t>признаки</a:t>
            </a:r>
            <a:r>
              <a:rPr lang="ru-RU" altLang="ru-RU" sz="1200" b="1" dirty="0" smtClean="0"/>
              <a:t> </a:t>
            </a:r>
            <a:r>
              <a:rPr lang="ru-RU" altLang="ru-RU" sz="1200" dirty="0" smtClean="0"/>
              <a:t> локализации рудных полей и узлов </a:t>
            </a:r>
            <a:r>
              <a:rPr lang="ru-RU" altLang="ru-RU" sz="1200" dirty="0" smtClean="0"/>
              <a:t>далее можно </a:t>
            </a:r>
            <a:r>
              <a:rPr lang="ru-RU" altLang="ru-RU" sz="1200" dirty="0" smtClean="0">
                <a:solidFill>
                  <a:srgbClr val="0000FF"/>
                </a:solidFill>
              </a:rPr>
              <a:t>использовать </a:t>
            </a:r>
            <a:r>
              <a:rPr lang="ru-RU" altLang="ru-RU" sz="1200" b="1" dirty="0" smtClean="0">
                <a:solidFill>
                  <a:srgbClr val="0000FF"/>
                </a:solidFill>
              </a:rPr>
              <a:t>как базовые</a:t>
            </a:r>
            <a:r>
              <a:rPr lang="ru-RU" altLang="ru-RU" sz="1200" dirty="0" smtClean="0"/>
              <a:t> </a:t>
            </a:r>
            <a:r>
              <a:rPr lang="ru-RU" altLang="ru-RU" sz="1200" dirty="0" smtClean="0">
                <a:solidFill>
                  <a:srgbClr val="0000FF"/>
                </a:solidFill>
              </a:rPr>
              <a:t>для прогнозной оценки</a:t>
            </a:r>
            <a:r>
              <a:rPr lang="ru-RU" altLang="ru-RU" sz="1200" dirty="0" smtClean="0"/>
              <a:t> территории на соответствующие типы </a:t>
            </a:r>
            <a:r>
              <a:rPr lang="ru-RU" altLang="ru-RU" sz="1200" dirty="0" err="1" smtClean="0"/>
              <a:t>оруденения</a:t>
            </a:r>
            <a:r>
              <a:rPr lang="ru-RU" altLang="ru-RU" sz="1200" dirty="0" smtClean="0"/>
              <a:t>. </a:t>
            </a:r>
            <a:r>
              <a:rPr lang="ru-RU" dirty="0" smtClean="0"/>
              <a:t>Такой подход к использованию геофизических</a:t>
            </a:r>
            <a:r>
              <a:rPr lang="ru-RU" baseline="0" dirty="0" smtClean="0"/>
              <a:t> основ </a:t>
            </a:r>
            <a:r>
              <a:rPr lang="ru-RU" dirty="0" smtClean="0"/>
              <a:t>требует детального понимания геологического</a:t>
            </a:r>
            <a:r>
              <a:rPr lang="ru-RU" baseline="0" dirty="0" smtClean="0"/>
              <a:t> </a:t>
            </a:r>
            <a:r>
              <a:rPr lang="ru-RU" baseline="0" dirty="0" smtClean="0"/>
              <a:t>строения.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Геофизические методы могут существенно повысить информативность комплектов ГК-200 и на этапе производства геолого-съемочных работ.</a:t>
            </a:r>
            <a:r>
              <a:rPr lang="ru-RU" baseline="0" dirty="0" smtClean="0"/>
              <a:t> </a:t>
            </a:r>
            <a:r>
              <a:rPr lang="ru-RU" strike="noStrike" baseline="0" dirty="0" smtClean="0"/>
              <a:t>Для этого необходимо одновременно проектировать полевые геолого-съемочные и наземные геофизические работы, используя их результаты на этапе создания авторского комплекта карт</a:t>
            </a:r>
            <a:endParaRPr lang="ru-RU" strike="no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Примером таких работ была</a:t>
            </a:r>
            <a:r>
              <a:rPr lang="ru-RU" baseline="0" dirty="0" smtClean="0"/>
              <a:t> наземная магнитометрическая съемка выполненная в 2018 </a:t>
            </a:r>
            <a:r>
              <a:rPr lang="ru-RU" baseline="0" dirty="0" smtClean="0"/>
              <a:t>году на </a:t>
            </a:r>
            <a:r>
              <a:rPr lang="ru-RU" baseline="0" dirty="0" err="1" smtClean="0"/>
              <a:t>Пайхое</a:t>
            </a:r>
            <a:r>
              <a:rPr lang="ru-RU" dirty="0" smtClean="0">
                <a:solidFill>
                  <a:srgbClr val="232C82"/>
                </a:solidFill>
              </a:rPr>
              <a:t>,</a:t>
            </a:r>
            <a:r>
              <a:rPr lang="ru-RU" baseline="0" dirty="0" smtClean="0">
                <a:solidFill>
                  <a:srgbClr val="232C82"/>
                </a:solidFill>
              </a:rPr>
              <a:t> </a:t>
            </a:r>
            <a:r>
              <a:rPr lang="ru-RU" baseline="0" dirty="0" smtClean="0">
                <a:solidFill>
                  <a:srgbClr val="232C82"/>
                </a:solidFill>
              </a:rPr>
              <a:t>где по рекомендации геофизики были заложены 2 скважины, вскрывшие </a:t>
            </a:r>
            <a:r>
              <a:rPr lang="ru-RU" dirty="0" err="1" smtClean="0">
                <a:solidFill>
                  <a:srgbClr val="232C82"/>
                </a:solidFill>
              </a:rPr>
              <a:t>Fe-Mn</a:t>
            </a:r>
            <a:r>
              <a:rPr lang="ru-RU" dirty="0" smtClean="0">
                <a:solidFill>
                  <a:srgbClr val="232C82"/>
                </a:solidFill>
              </a:rPr>
              <a:t> проявление.</a:t>
            </a:r>
            <a:endParaRPr lang="ru-RU" dirty="0" smtClean="0"/>
          </a:p>
          <a:p>
            <a:r>
              <a:rPr lang="ru-RU" dirty="0" smtClean="0"/>
              <a:t>3-я скважина,</a:t>
            </a:r>
            <a:r>
              <a:rPr lang="ru-RU" baseline="0" dirty="0" smtClean="0"/>
              <a:t> пробуренная без рекомендаций геофизики, к сожалению, оказалась пустой.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этом этапе геофизического обеспечения целесообразно использовать отечественные беспилотные технологии проведения магнитометрических съемок.</a:t>
            </a:r>
          </a:p>
          <a:p>
            <a:r>
              <a:rPr lang="ru-RU" dirty="0" smtClean="0"/>
              <a:t>За</a:t>
            </a:r>
            <a:r>
              <a:rPr lang="ru-RU" baseline="0" dirty="0" smtClean="0"/>
              <a:t> последние несколько лет</a:t>
            </a:r>
            <a:r>
              <a:rPr lang="ru-RU" dirty="0" smtClean="0"/>
              <a:t> уже прошедшие апробацию в разных физико-географических условиях на урановых</a:t>
            </a:r>
            <a:r>
              <a:rPr lang="ru-RU" baseline="0" dirty="0" smtClean="0"/>
              <a:t> </a:t>
            </a:r>
            <a:r>
              <a:rPr lang="ru-RU" dirty="0" smtClean="0"/>
              <a:t>и золоторудных объектах.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этом году запланированы наземные полевые работы на </a:t>
            </a:r>
            <a:r>
              <a:rPr lang="ru-RU" baseline="0" dirty="0" err="1" smtClean="0"/>
              <a:t>Рассошинской</a:t>
            </a:r>
            <a:r>
              <a:rPr lang="ru-RU" baseline="0" dirty="0" smtClean="0"/>
              <a:t> площади в том числе </a:t>
            </a:r>
            <a:r>
              <a:rPr lang="ru-RU" dirty="0" smtClean="0"/>
              <a:t>наземными методами </a:t>
            </a:r>
            <a:r>
              <a:rPr lang="ru-RU" dirty="0" err="1" smtClean="0"/>
              <a:t>элетроразведки</a:t>
            </a:r>
            <a:r>
              <a:rPr lang="ru-RU" dirty="0" smtClean="0"/>
              <a:t>, необходимые для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выявление связи геофизических аномалий с контактовыми и метасоматическими процессами,</a:t>
            </a:r>
            <a:r>
              <a:rPr lang="ru-RU" strike="noStrike" dirty="0" smtClean="0"/>
              <a:t> заверки перспективных структур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медное, молибденовое и золотое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оруденение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trike="sngStrike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Другим направлением работ для </a:t>
            </a:r>
            <a:r>
              <a:rPr lang="ru-RU" dirty="0" smtClean="0"/>
              <a:t>создания геофизических основ является проведение комплексных</a:t>
            </a:r>
            <a:r>
              <a:rPr lang="ru-RU" baseline="0" dirty="0" smtClean="0"/>
              <a:t> аэрогеофизических съемок. Этот вид работ устойчиво на протяжении многих лет демонстрирует высокую эффективность, особенно после включения его в состав объектов ГДП-200</a:t>
            </a:r>
          </a:p>
          <a:p>
            <a:r>
              <a:rPr lang="ru-RU" dirty="0" smtClean="0"/>
              <a:t>В последнее время, работы выполняются на значительном удалении от развитой инфраструктуры</a:t>
            </a:r>
            <a:r>
              <a:rPr lang="ru-RU" baseline="0" dirty="0" smtClean="0"/>
              <a:t> </a:t>
            </a:r>
            <a:r>
              <a:rPr lang="ru-RU" dirty="0" smtClean="0"/>
              <a:t>в условиях сильно изрезанного горного рельефа.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</a:t>
            </a:r>
            <a:r>
              <a:rPr lang="ru-RU" baseline="0" dirty="0" smtClean="0"/>
              <a:t> выполнении 3-х-методных работ (</a:t>
            </a:r>
            <a:r>
              <a:rPr lang="ru-RU" baseline="0" dirty="0" err="1" smtClean="0"/>
              <a:t>магнитка</a:t>
            </a:r>
            <a:r>
              <a:rPr lang="ru-RU" baseline="0" dirty="0" smtClean="0"/>
              <a:t>-спектрометрия-дипольное индуктивное профилирование) используются тяжелые вертолеты МИ8 с измерительной системой буксируемой на 70 метровом кабель-тросе, что  в условиях горной местности существенно ограничивает возможности обтекания рельефа и ухудшает качество </a:t>
            </a:r>
            <a:r>
              <a:rPr lang="ru-RU" baseline="0" dirty="0" err="1" smtClean="0"/>
              <a:t>гаммаспектрометрии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которые используются для решения широкого круга задач тектонического и литолого-петрографического районирования, выявления связи металлогенической специализации металлоносных зон с глубинным строением литосферы, для исследования складчатых областей, платформ, кристаллических щитов и массивов, поднятий и депрессий фундамента, глубинных разломов земной коры, областей накопления мощных толщ осадочных отложений, картирования структурно-формационных зон и крупных структур (в пределах структурных элементов I и II порядков), изучения зон активизации и стабилизации, изучения регионального метаморфизма и ряда других задач.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77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В </a:t>
            </a:r>
            <a:r>
              <a:rPr lang="ru-RU" baseline="0" dirty="0" smtClean="0"/>
              <a:t>случае 2-х-методной съемки (без </a:t>
            </a:r>
            <a:r>
              <a:rPr lang="ru-RU" baseline="0" dirty="0" err="1" smtClean="0"/>
              <a:t>аэроэлектроразведки</a:t>
            </a:r>
            <a:r>
              <a:rPr lang="ru-RU" baseline="0" dirty="0" smtClean="0"/>
              <a:t>) могут применяться легкие и экономичные носители с возможностью более детального обтекания </a:t>
            </a:r>
            <a:r>
              <a:rPr lang="ru-RU" baseline="0" dirty="0" smtClean="0"/>
              <a:t>рельефа и получения съемок с большим разрешением.</a:t>
            </a:r>
            <a:endParaRPr lang="ru-RU" baseline="0" dirty="0" smtClean="0"/>
          </a:p>
          <a:p>
            <a:r>
              <a:rPr lang="ru-RU" baseline="0" dirty="0" smtClean="0"/>
              <a:t>Перспективы развития технологии аэрогеофизических съемок заключаются в использовании облегченного </a:t>
            </a:r>
            <a:r>
              <a:rPr lang="ru-RU" baseline="0" dirty="0" err="1" smtClean="0"/>
              <a:t>аэроэлетроразведочного</a:t>
            </a:r>
            <a:r>
              <a:rPr lang="ru-RU" baseline="0" dirty="0" smtClean="0"/>
              <a:t> оборудования, предназначенного для </a:t>
            </a:r>
            <a:r>
              <a:rPr lang="ru-RU" baseline="0" dirty="0" smtClean="0"/>
              <a:t>экономичных носителей, </a:t>
            </a:r>
            <a:r>
              <a:rPr lang="ru-RU" baseline="0" dirty="0" smtClean="0"/>
              <a:t>а так же в 2-х-этапности проведения полевых работ</a:t>
            </a:r>
            <a:r>
              <a:rPr lang="en-US" baseline="0" dirty="0" smtClean="0"/>
              <a:t>: </a:t>
            </a:r>
            <a:r>
              <a:rPr lang="ru-RU" baseline="0" dirty="0" smtClean="0"/>
              <a:t>на первом этапе – 2-х-методой съемкой с детальным обтеканием рельефа и выделением участков для проведения </a:t>
            </a:r>
            <a:r>
              <a:rPr lang="ru-RU" baseline="0" dirty="0" err="1" smtClean="0"/>
              <a:t>детализационных</a:t>
            </a:r>
            <a:r>
              <a:rPr lang="ru-RU" baseline="0" dirty="0" smtClean="0"/>
              <a:t> работ с использованием наземных или аэроэлектроразведочных методов.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Научно-методическое обеспечение </a:t>
            </a:r>
            <a:r>
              <a:rPr lang="ru-RU" dirty="0" smtClean="0"/>
              <a:t>работ при создании геофизических основ заключается в методическом</a:t>
            </a:r>
            <a:r>
              <a:rPr lang="ru-RU" baseline="0" dirty="0" smtClean="0"/>
              <a:t> сопровождении субподрядных работ, </a:t>
            </a:r>
            <a:r>
              <a:rPr lang="ru-RU" dirty="0" smtClean="0">
                <a:solidFill>
                  <a:srgbClr val="232C82"/>
                </a:solidFill>
              </a:rPr>
              <a:t>контролем соответствия технологий, ресурсов, объемов и качества Техническому заданию, согласование объективных противоречия между производительностью, безопасностью,  с одной стороны, и информативностью, эффективностью и качеством работ,</a:t>
            </a:r>
            <a:r>
              <a:rPr lang="ru-RU" baseline="0" dirty="0" smtClean="0">
                <a:solidFill>
                  <a:srgbClr val="232C82"/>
                </a:solidFill>
              </a:rPr>
              <a:t> с другой.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smtClean="0">
                <a:solidFill>
                  <a:srgbClr val="232C82"/>
                </a:solidFill>
              </a:rPr>
              <a:t>А так же </a:t>
            </a:r>
            <a:r>
              <a:rPr lang="ru-RU" baseline="0" dirty="0" smtClean="0">
                <a:solidFill>
                  <a:srgbClr val="232C82"/>
                </a:solidFill>
              </a:rPr>
              <a:t>в </a:t>
            </a:r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разработке методических документов</a:t>
            </a:r>
            <a:r>
              <a:rPr lang="ru-RU" dirty="0" smtClean="0">
                <a:solidFill>
                  <a:srgbClr val="232C82"/>
                </a:solidFill>
              </a:rPr>
              <a:t> соответствующих современному состоянию технологий проведения съемок, обработки и интерпретации.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232C82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Эффективность</a:t>
            </a:r>
            <a:r>
              <a:rPr lang="ru-RU" baseline="0" dirty="0" smtClean="0"/>
              <a:t> ГФО снижается из-за того, что основные этапы геолого-съемочных работ проходят без использования результатов геофизических работ, а при проведении опережающих аэрогеофизических съемок – геофизическая интерпретация выполняется до того, как будут получены первые результаты геолого-съемочных работ.</a:t>
            </a:r>
          </a:p>
          <a:p>
            <a:r>
              <a:rPr lang="ru-RU" baseline="0" dirty="0" smtClean="0"/>
              <a:t>Геофизика не </a:t>
            </a:r>
            <a:r>
              <a:rPr lang="ru-RU" baseline="0" dirty="0" err="1" smtClean="0"/>
              <a:t>учавствует</a:t>
            </a:r>
            <a:r>
              <a:rPr lang="ru-RU" baseline="0" dirty="0" smtClean="0"/>
              <a:t> в сбивке карт </a:t>
            </a:r>
            <a:r>
              <a:rPr lang="ru-RU" baseline="0" dirty="0" err="1" smtClean="0"/>
              <a:t>геол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66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Иллюстрация этих тезисов списком объектов из объектного плана.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200" i="0" dirty="0" smtClean="0">
                <a:solidFill>
                  <a:schemeClr val="tx1"/>
                </a:solidFill>
              </a:rPr>
              <a:t>Магматический фактор.</a:t>
            </a:r>
          </a:p>
          <a:p>
            <a:endParaRPr lang="ru-RU" altLang="ru-RU" sz="1200" i="0" dirty="0" smtClean="0">
              <a:solidFill>
                <a:schemeClr val="tx1"/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Связь золотого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оруденения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мантийным поднятием, инициирующим гранитоидный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магматизм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метаморфогенно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-метасоматические преобразования терригенных пород.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Приуроченность золоторудных объектов к краевым частям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изометричных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метаморфогенно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-магматогенных структур,  определяющих их группировку в пространстве.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Локализация крупных золоторудных объектов на некотором удалении от ареалов гранитного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магматизма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утяжеленных,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базифицированных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блоках терригенных пород.</a:t>
            </a:r>
          </a:p>
          <a:p>
            <a:endParaRPr lang="ru-RU" altLang="ru-RU" sz="1200" i="0" dirty="0" smtClean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chemeClr val="tx1"/>
                </a:solidFill>
              </a:rPr>
              <a:t>Наличие</a:t>
            </a:r>
            <a:r>
              <a:rPr lang="ru-RU" altLang="ru-RU" sz="1200" dirty="0" smtClean="0"/>
              <a:t> вскрытых и предполагаемых (по отрицательным аномалиям </a:t>
            </a:r>
            <a:r>
              <a:rPr lang="ru-RU" altLang="ru-RU" sz="1200" b="1" i="1" dirty="0" smtClean="0"/>
              <a:t>гравитационного</a:t>
            </a:r>
            <a:r>
              <a:rPr lang="ru-RU" altLang="ru-RU" sz="1200" dirty="0" smtClean="0"/>
              <a:t> поля и положительным – </a:t>
            </a:r>
            <a:r>
              <a:rPr lang="ru-RU" altLang="ru-RU" sz="1200" b="1" i="1" dirty="0" smtClean="0"/>
              <a:t>магнитного</a:t>
            </a:r>
            <a:r>
              <a:rPr lang="ru-RU" altLang="ru-RU" sz="1200" dirty="0" smtClean="0"/>
              <a:t>) </a:t>
            </a:r>
            <a:r>
              <a:rPr lang="ru-RU" altLang="ru-RU" sz="1200" dirty="0" smtClean="0">
                <a:solidFill>
                  <a:srgbClr val="0000FF"/>
                </a:solidFill>
              </a:rPr>
              <a:t>гранитоидных массивов</a:t>
            </a:r>
            <a:r>
              <a:rPr lang="ru-RU" altLang="ru-RU" sz="1200" dirty="0" smtClean="0"/>
              <a:t> в обрамлении всех рудных полей. </a:t>
            </a:r>
            <a:r>
              <a:rPr lang="ru-RU" altLang="ru-RU" sz="1200" i="1" dirty="0" smtClean="0"/>
              <a:t>В пределах </a:t>
            </a:r>
            <a:r>
              <a:rPr lang="ru-RU" altLang="ru-RU" sz="1200" i="1" dirty="0" err="1" smtClean="0"/>
              <a:t>Наталкинского</a:t>
            </a:r>
            <a:r>
              <a:rPr lang="ru-RU" altLang="ru-RU" sz="1200" i="1" dirty="0" smtClean="0"/>
              <a:t> рудного поля кроме </a:t>
            </a:r>
            <a:r>
              <a:rPr lang="ru-RU" altLang="ru-RU" sz="1200" i="1" dirty="0" err="1" smtClean="0"/>
              <a:t>пирротиновой</a:t>
            </a:r>
            <a:r>
              <a:rPr lang="ru-RU" altLang="ru-RU" sz="1200" i="1" dirty="0" smtClean="0"/>
              <a:t> минерализации  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локальными повышениями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 </a:t>
            </a:r>
            <a:r>
              <a:rPr lang="en-US" altLang="ru-RU" sz="1200" b="1" i="1" dirty="0" smtClean="0"/>
              <a:t>Δ</a:t>
            </a:r>
            <a:r>
              <a:rPr lang="ru-RU" altLang="ru-RU" sz="1200" b="1" i="1" dirty="0" smtClean="0"/>
              <a:t>Та</a:t>
            </a:r>
            <a:r>
              <a:rPr lang="ru-RU" altLang="ru-RU" sz="1200" i="1" dirty="0" smtClean="0"/>
              <a:t> фиксируются 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скопления даек </a:t>
            </a:r>
            <a:r>
              <a:rPr lang="ru-RU" altLang="ru-RU" sz="1200" i="1" dirty="0" err="1" smtClean="0">
                <a:solidFill>
                  <a:srgbClr val="0000FF"/>
                </a:solidFill>
              </a:rPr>
              <a:t>спессартитов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 и диоритовых порфиритов</a:t>
            </a:r>
            <a:r>
              <a:rPr lang="ru-RU" altLang="ru-RU" sz="1200" i="1" dirty="0" smtClean="0"/>
              <a:t> </a:t>
            </a:r>
            <a:r>
              <a:rPr lang="ru-RU" altLang="ru-RU" sz="1200" i="1" dirty="0" err="1" smtClean="0"/>
              <a:t>предрудной</a:t>
            </a:r>
            <a:r>
              <a:rPr lang="ru-RU" altLang="ru-RU" sz="1200" i="1" dirty="0" smtClean="0"/>
              <a:t> фазы внедрения, а вдоль зоны «транзитных» СЗ разломов – 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штоки пород повышенной </a:t>
            </a:r>
            <a:r>
              <a:rPr lang="ru-RU" altLang="ru-RU" sz="1200" i="1" dirty="0" err="1" smtClean="0">
                <a:solidFill>
                  <a:srgbClr val="0000FF"/>
                </a:solidFill>
              </a:rPr>
              <a:t>основности</a:t>
            </a:r>
            <a:r>
              <a:rPr lang="ru-RU" altLang="ru-RU" sz="1200" i="1" dirty="0" smtClean="0"/>
              <a:t> (</a:t>
            </a:r>
            <a:r>
              <a:rPr lang="ru-RU" altLang="ru-RU" sz="1200" i="1" dirty="0" err="1" smtClean="0"/>
              <a:t>изометричные</a:t>
            </a:r>
            <a:r>
              <a:rPr lang="ru-RU" altLang="ru-RU" sz="1200" i="1" dirty="0" smtClean="0"/>
              <a:t> магнитные аномалии).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aseline="0" dirty="0" smtClean="0">
                <a:solidFill>
                  <a:schemeClr val="tx1"/>
                </a:solidFill>
              </a:rPr>
              <a:t>Структурный фактор размещения </a:t>
            </a:r>
            <a:r>
              <a:rPr lang="ru-RU" altLang="ru-RU" sz="1200" baseline="0" dirty="0" err="1" smtClean="0">
                <a:solidFill>
                  <a:schemeClr val="tx1"/>
                </a:solidFill>
              </a:rPr>
              <a:t>Au</a:t>
            </a:r>
            <a:r>
              <a:rPr lang="ru-RU" altLang="ru-RU" sz="1200" baseline="0" dirty="0" smtClean="0">
                <a:solidFill>
                  <a:schemeClr val="tx1"/>
                </a:solidFill>
              </a:rPr>
              <a:t>-рудных узлов в СЗ части </a:t>
            </a:r>
            <a:r>
              <a:rPr lang="ru-RU" altLang="ru-RU" sz="1200" baseline="0" dirty="0" err="1" smtClean="0">
                <a:solidFill>
                  <a:schemeClr val="tx1"/>
                </a:solidFill>
              </a:rPr>
              <a:t>Аян-Юрьяхского</a:t>
            </a:r>
            <a:r>
              <a:rPr lang="ru-RU" altLang="ru-RU" sz="1200" baseline="0" dirty="0" smtClean="0">
                <a:solidFill>
                  <a:schemeClr val="tx1"/>
                </a:solidFill>
              </a:rPr>
              <a:t> </a:t>
            </a:r>
            <a:r>
              <a:rPr lang="ru-RU" altLang="ru-RU" sz="1200" baseline="0" dirty="0" err="1" smtClean="0">
                <a:solidFill>
                  <a:schemeClr val="tx1"/>
                </a:solidFill>
              </a:rPr>
              <a:t>антиклинория</a:t>
            </a:r>
            <a:r>
              <a:rPr lang="ru-RU" altLang="ru-RU" sz="1200" baseline="0" dirty="0" smtClean="0">
                <a:solidFill>
                  <a:schemeClr val="tx1"/>
                </a:solidFill>
              </a:rPr>
              <a:t>.</a:t>
            </a:r>
            <a:endParaRPr lang="ru-RU" dirty="0" smtClean="0"/>
          </a:p>
          <a:p>
            <a:r>
              <a:rPr lang="ru-RU" altLang="ru-RU" sz="1200" dirty="0" smtClean="0">
                <a:solidFill>
                  <a:schemeClr val="tx1"/>
                </a:solidFill>
              </a:rPr>
              <a:t>По</a:t>
            </a:r>
            <a:r>
              <a:rPr lang="ru-RU" altLang="ru-RU" sz="1200" baseline="0" dirty="0" smtClean="0">
                <a:solidFill>
                  <a:schemeClr val="tx1"/>
                </a:solidFill>
              </a:rPr>
              <a:t> результатам </a:t>
            </a:r>
            <a:r>
              <a:rPr lang="ru-RU" altLang="ru-RU" sz="1200" dirty="0" smtClean="0">
                <a:solidFill>
                  <a:schemeClr val="tx1"/>
                </a:solidFill>
              </a:rPr>
              <a:t>анализа аэрогеофизических и гравиметрических выявлена приуроченность известных РУ к региональным зональным структурам, проявленным во всех геофизических полях (магнитном, гравитационном и радиометрическом)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200" i="0" dirty="0" smtClean="0">
                <a:solidFill>
                  <a:schemeClr val="tx1"/>
                </a:solidFill>
              </a:rPr>
              <a:t>Литологический фактор</a:t>
            </a:r>
          </a:p>
          <a:p>
            <a:r>
              <a:rPr lang="ru-RU" altLang="ru-RU" sz="1200" dirty="0" smtClean="0">
                <a:solidFill>
                  <a:schemeClr val="tx1"/>
                </a:solidFill>
              </a:rPr>
              <a:t>По зонам вторичной </a:t>
            </a:r>
            <a:r>
              <a:rPr lang="ru-RU" altLang="ru-RU" sz="1200" dirty="0" err="1" smtClean="0">
                <a:solidFill>
                  <a:schemeClr val="tx1"/>
                </a:solidFill>
              </a:rPr>
              <a:t>радигеохимической</a:t>
            </a:r>
            <a:r>
              <a:rPr lang="ru-RU" altLang="ru-RU" sz="1200" dirty="0" smtClean="0">
                <a:solidFill>
                  <a:schemeClr val="tx1"/>
                </a:solidFill>
              </a:rPr>
              <a:t> зональности, </a:t>
            </a:r>
            <a:r>
              <a:rPr lang="ru-RU" altLang="ru-RU" sz="1200" dirty="0" err="1" smtClean="0">
                <a:solidFill>
                  <a:schemeClr val="tx1"/>
                </a:solidFill>
              </a:rPr>
              <a:t>картируются</a:t>
            </a:r>
            <a:r>
              <a:rPr lang="ru-RU" altLang="ru-RU" sz="1200" dirty="0" smtClean="0">
                <a:solidFill>
                  <a:schemeClr val="tx1"/>
                </a:solidFill>
              </a:rPr>
              <a:t> </a:t>
            </a:r>
            <a:r>
              <a:rPr lang="ru-RU" altLang="ru-RU" sz="1200" i="0" dirty="0" smtClean="0">
                <a:solidFill>
                  <a:schemeClr val="tx1"/>
                </a:solidFill>
              </a:rPr>
              <a:t>выходы рудовмещающей </a:t>
            </a:r>
            <a:r>
              <a:rPr lang="ru-RU" altLang="ru-RU" sz="1200" i="0" dirty="0" err="1" smtClean="0">
                <a:solidFill>
                  <a:schemeClr val="tx1"/>
                </a:solidFill>
              </a:rPr>
              <a:t>атканской</a:t>
            </a:r>
            <a:r>
              <a:rPr lang="ru-RU" altLang="ru-RU" sz="1200" i="0" dirty="0" smtClean="0">
                <a:solidFill>
                  <a:schemeClr val="tx1"/>
                </a:solidFill>
              </a:rPr>
              <a:t> свиты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altLang="ru-RU" sz="1200" b="1" i="1" u="sng" dirty="0" smtClean="0"/>
              <a:t>Метаморфические и метасоматические</a:t>
            </a:r>
          </a:p>
          <a:p>
            <a:pPr algn="just"/>
            <a:r>
              <a:rPr lang="ru-RU" altLang="ru-RU" sz="1200" i="1" dirty="0" err="1" smtClean="0">
                <a:solidFill>
                  <a:schemeClr val="tx1"/>
                </a:solidFill>
              </a:rPr>
              <a:t>Вкрест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 простирания рудного поля выделяются три метаморфические зоны: внешняя – биотит-</a:t>
            </a:r>
            <a:r>
              <a:rPr lang="ru-RU" altLang="ru-RU" sz="1200" i="1" dirty="0" err="1" smtClean="0">
                <a:solidFill>
                  <a:schemeClr val="tx1"/>
                </a:solidFill>
              </a:rPr>
              <a:t>пирротиновая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, промежуточная – хлорит-</a:t>
            </a:r>
            <a:r>
              <a:rPr lang="ru-RU" altLang="ru-RU" sz="1200" i="1" dirty="0" err="1" smtClean="0">
                <a:solidFill>
                  <a:schemeClr val="tx1"/>
                </a:solidFill>
              </a:rPr>
              <a:t>марказитовая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 и внутренняя – мусковит-пиритовая. Последняя непосредственно переходит в ореол околорудных изменений (серицитовые, альбит-карбонат-кварцевые </a:t>
            </a:r>
            <a:r>
              <a:rPr lang="ru-RU" altLang="ru-RU" sz="1200" i="1" dirty="0" err="1" smtClean="0">
                <a:solidFill>
                  <a:schemeClr val="tx1"/>
                </a:solidFill>
              </a:rPr>
              <a:t>метасоматиты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). Указанные образования фиксируются </a:t>
            </a:r>
            <a:r>
              <a:rPr lang="ru-RU" altLang="ru-RU" sz="1200" i="1" dirty="0" smtClean="0">
                <a:solidFill>
                  <a:srgbClr val="0000FF"/>
                </a:solidFill>
              </a:rPr>
              <a:t>по АГС данным относительным повышением вклада калиевой</a:t>
            </a:r>
            <a:r>
              <a:rPr lang="ru-RU" altLang="ru-RU" sz="1200" i="1" dirty="0" smtClean="0">
                <a:solidFill>
                  <a:schemeClr val="tx1"/>
                </a:solidFill>
              </a:rPr>
              <a:t> и (в меньшей степени) – урановой компоненты в интегральное гамма-поле.</a:t>
            </a:r>
            <a:r>
              <a:rPr lang="ru-RU" altLang="ru-RU" sz="1200" dirty="0" smtClean="0"/>
              <a:t>.</a:t>
            </a:r>
          </a:p>
          <a:p>
            <a:pPr algn="just"/>
            <a:endParaRPr lang="ru-RU" alt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 увеличением высоты по экспоненциальной зависимости уменьшается кол-во регистрируемых гамма-квантов, аномалии </a:t>
            </a:r>
            <a:r>
              <a:rPr lang="ru-RU" baseline="0" dirty="0" err="1" smtClean="0"/>
              <a:t>выполаживаются</a:t>
            </a:r>
            <a:r>
              <a:rPr lang="ru-RU" baseline="0" dirty="0" smtClean="0"/>
              <a:t> и их уровень приближается к фоновым значениям, затрудняется не только выделение локальных перспективных объектов, но и прослеживание зон метасоматических изменений, особенно на фоне других факторов связанных с литологией и </a:t>
            </a:r>
            <a:r>
              <a:rPr lang="ru-RU" baseline="0" dirty="0" err="1" smtClean="0"/>
              <a:t>ландафтом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Один из последних</a:t>
            </a:r>
            <a:r>
              <a:rPr lang="ru-RU" baseline="0" dirty="0" smtClean="0"/>
              <a:t> примеров использования </a:t>
            </a:r>
            <a:r>
              <a:rPr lang="ru-RU" baseline="0" dirty="0" err="1" smtClean="0"/>
              <a:t>аэроэлектроразведки</a:t>
            </a:r>
            <a:r>
              <a:rPr lang="ru-RU" baseline="0" dirty="0" smtClean="0"/>
              <a:t>. Верхнюю часть разреза  составляют песчаники с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резко подчиненными пачками аргиллит- алевролитов,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очень хорошо отражается в закономерном изменении проводимости и позволяет выделять структуры верней части разреза.</a:t>
            </a:r>
            <a:endParaRPr lang="ru-RU" dirty="0" smtClean="0"/>
          </a:p>
          <a:p>
            <a:r>
              <a:rPr lang="ru-RU" dirty="0" smtClean="0"/>
              <a:t>Однако результаты дешифрирования практически полностью дублируют данные </a:t>
            </a:r>
            <a:r>
              <a:rPr lang="ru-RU" baseline="0" dirty="0" err="1" smtClean="0"/>
              <a:t>аэроэлектроразведки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При комплексировании методов ДИП - дублирование информации, зашумленность на низких частотах, конфликт с другими методами,</a:t>
            </a:r>
            <a:r>
              <a:rPr lang="ru-RU" baseline="0" dirty="0" smtClean="0"/>
              <a:t> необходимость использования тяжелой авиации</a:t>
            </a:r>
            <a:r>
              <a:rPr lang="ru-RU" dirty="0" smtClean="0"/>
              <a:t> </a:t>
            </a:r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этом направлении </a:t>
            </a:r>
            <a:r>
              <a:rPr lang="ru-RU" baseline="0" dirty="0" smtClean="0"/>
              <a:t>работ остановимся подробнее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64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Аэроэлектроразведка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безусловна является очень эффективным методом картирования погребенных структур.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Одним из ставших уже классическим примером удачного использования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аэроэлетроразведки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стал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витимский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урановый район, где под покровом базальтов по аэроэлектроразведочным данным выделены и дифференцированы рыхлые отложения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палеодолин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неогеновых бассейнов.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Однако и здесь  видно, что наибольшая эффективность этого метода проявляется на локальном участке с очень  сложным геолого-геофизическим строением.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none" strike="noStrike" dirty="0" smtClean="0"/>
              <a:t>В рамках создания гравиметрической основы </a:t>
            </a:r>
            <a:r>
              <a:rPr lang="ru-RU" b="1" u="none" strike="noStrike" dirty="0" smtClean="0"/>
              <a:t>кроме</a:t>
            </a:r>
            <a:r>
              <a:rPr lang="ru-RU" u="none" strike="noStrike" dirty="0" smtClean="0"/>
              <a:t> </a:t>
            </a:r>
            <a:r>
              <a:rPr lang="ru-RU" dirty="0" smtClean="0"/>
              <a:t>проведения гравиметрических съемок</a:t>
            </a:r>
            <a:r>
              <a:rPr lang="ru-RU" baseline="0" dirty="0" smtClean="0"/>
              <a:t> и</a:t>
            </a:r>
            <a:r>
              <a:rPr lang="ru-RU" dirty="0" smtClean="0"/>
              <a:t> подготовки листов ГГК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выполняется</a:t>
            </a:r>
            <a:r>
              <a:rPr lang="ru-RU" dirty="0" smtClean="0"/>
              <a:t> </a:t>
            </a:r>
            <a:r>
              <a:rPr lang="ru-RU" b="1" dirty="0" smtClean="0"/>
              <a:t>р</a:t>
            </a:r>
            <a:r>
              <a:rPr lang="ru-RU" alt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евизия</a:t>
            </a:r>
            <a:r>
              <a:rPr lang="ru-RU" alt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ретроспективных Государственных гравиметрических съемок масштаба 1:200 000, оценка качества гравиметрических материалов для выявления съемок, не отвечающих современным требованиям создания гравиметрической основы Геологического Картографирования масштаба 1: 200 000 второго поколения.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Этот опыт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baseline="0" dirty="0" smtClean="0">
                <a:latin typeface="Times New Roman" pitchFamily="18" charset="0"/>
                <a:cs typeface="Times New Roman" pitchFamily="18" charset="0"/>
              </a:rPr>
              <a:t>необходимо распространить 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и на другие, вы первую очередь, аэрогеофизические съемки. Наличие информация о качестве геофизических данных позволила бы более корректно планировать и постановку новых объектов ГДП-200 и проведение комплексных аэрогеофизических работ.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7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ГФО-1000 1 поколения составлено по </a:t>
            </a:r>
            <a:r>
              <a:rPr lang="en-US" baseline="0" dirty="0" smtClean="0"/>
              <a:t>209 </a:t>
            </a:r>
            <a:r>
              <a:rPr lang="ru-RU" baseline="0" dirty="0" smtClean="0"/>
              <a:t>комплектов, что составляет 90 % листов, из них актуализировано 20 листов - 9.6 %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r>
              <a:rPr lang="ru-RU" dirty="0" smtClean="0"/>
              <a:t>Содержательная часть ГФО-1000 определяется «Требованиями к геофизической основе Государственной геологической карты Российской Федерации масштаба 1:1 000 000», 2012)</a:t>
            </a:r>
          </a:p>
          <a:p>
            <a:endParaRPr lang="ru-RU" baseline="0" dirty="0" smtClean="0"/>
          </a:p>
          <a:p>
            <a:r>
              <a:rPr lang="ru-RU" sz="12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«Ревизия геофизической основы ГГК-1000/3 с оценкой полноты, качества и возможности дальнейшего использования</a:t>
            </a:r>
            <a:r>
              <a:rPr lang="en-US" sz="12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доукомплектованы 53 комплекта (листа) ГФО-1000, составленные до 2006 г., не требующие существенных доработок и повторного рассмотрения ГФС НРС в электронном виде;</a:t>
            </a:r>
          </a:p>
          <a:p>
            <a:r>
              <a:rPr lang="ru-RU" sz="1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переобработаны</a:t>
            </a:r>
            <a:r>
              <a:rPr lang="ru-RU" sz="1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ГИС-проекты  комплекты ГФО-1000 в объёме 50 комплектов (листов)</a:t>
            </a:r>
            <a:endParaRPr lang="ru-RU" i="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66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ГФО-200 составляет в настоящее время 211 номенклатурных листа или </a:t>
            </a:r>
            <a:r>
              <a:rPr lang="ru-RU" baseline="0" dirty="0" smtClean="0"/>
              <a:t>20% от выполняемых работ по ГДП-200, наибольшее кол-во основ выполнено в 2015, в настоящее время темпы работ снижены более чем в 2 раза и достигли уровня 2013 года.</a:t>
            </a:r>
            <a:endParaRPr lang="en-US" baseline="0" dirty="0" smtClean="0"/>
          </a:p>
          <a:p>
            <a:r>
              <a:rPr lang="ru-RU" baseline="0" dirty="0" smtClean="0"/>
              <a:t>Что вполне закономерно привело, по-видимому к пропорциональному уменьшению кол-ва новых паспортов перспективных объектов с 43 в 2016 году до 24 в 2018 году </a:t>
            </a:r>
            <a:r>
              <a:rPr lang="en-US" baseline="0" dirty="0" smtClean="0"/>
              <a:t>?</a:t>
            </a:r>
            <a:r>
              <a:rPr lang="ru-RU" baseline="0" dirty="0" smtClean="0"/>
              <a:t> При том, что в 5 раз с 24 до 110 увеличилось интенсивность новых редакций уже введенных паспортов.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66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Геологическая эффективность работ по созданию ГФО-200</a:t>
            </a:r>
            <a:r>
              <a:rPr lang="ru-RU" sz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ru-RU" sz="1200" baseline="0" dirty="0" smtClean="0">
                <a:solidFill>
                  <a:schemeClr val="tx1"/>
                </a:solidFill>
                <a:effectLst/>
              </a:rPr>
              <a:t>можно проиллюстрировать примером работ по листу </a:t>
            </a:r>
            <a:r>
              <a:rPr lang="en-US" sz="1200" baseline="0" dirty="0" smtClean="0">
                <a:solidFill>
                  <a:schemeClr val="tx1"/>
                </a:solidFill>
                <a:effectLst/>
              </a:rPr>
              <a:t>Q36-32</a:t>
            </a:r>
            <a:r>
              <a:rPr lang="ru-RU" sz="1200" baseline="0" dirty="0" smtClean="0">
                <a:solidFill>
                  <a:schemeClr val="tx1"/>
                </a:solidFill>
                <a:effectLst/>
              </a:rPr>
              <a:t>, где по геофизическим данным </a:t>
            </a:r>
            <a:r>
              <a:rPr lang="ru-RU" sz="1200" baseline="0" dirty="0" err="1" smtClean="0">
                <a:solidFill>
                  <a:schemeClr val="tx1"/>
                </a:solidFill>
                <a:effectLst/>
              </a:rPr>
              <a:t>закартированы</a:t>
            </a:r>
            <a:r>
              <a:rPr lang="ru-RU" sz="1200" baseline="0" dirty="0" smtClean="0">
                <a:solidFill>
                  <a:schemeClr val="tx1"/>
                </a:solidFill>
                <a:effectLst/>
              </a:rPr>
              <a:t> разрывные нарушения, выделены невскрытые гранитные массивы, реликты зеленокаменных поясов, </a:t>
            </a:r>
            <a:r>
              <a:rPr lang="ru-RU" sz="1200" baseline="0" dirty="0" err="1" smtClean="0">
                <a:solidFill>
                  <a:schemeClr val="tx1"/>
                </a:solidFill>
                <a:effectLst/>
              </a:rPr>
              <a:t>приразломные</a:t>
            </a:r>
            <a:r>
              <a:rPr lang="ru-RU" sz="1200" baseline="0" dirty="0" smtClean="0">
                <a:solidFill>
                  <a:schemeClr val="tx1"/>
                </a:solidFill>
                <a:effectLst/>
              </a:rPr>
              <a:t> зоны </a:t>
            </a:r>
            <a:r>
              <a:rPr lang="ru-RU" sz="1200" baseline="0" dirty="0" err="1" smtClean="0">
                <a:solidFill>
                  <a:schemeClr val="tx1"/>
                </a:solidFill>
                <a:effectLst/>
              </a:rPr>
              <a:t>альбититов</a:t>
            </a:r>
            <a:r>
              <a:rPr lang="ru-RU" sz="1200" baseline="0" dirty="0" smtClean="0">
                <a:solidFill>
                  <a:schemeClr val="tx1"/>
                </a:solidFill>
                <a:effectLst/>
              </a:rPr>
              <a:t> с </a:t>
            </a:r>
            <a:r>
              <a:rPr lang="ru-RU" sz="1200" baseline="0" dirty="0" err="1" smtClean="0">
                <a:solidFill>
                  <a:schemeClr val="tx1"/>
                </a:solidFill>
                <a:effectLst/>
              </a:rPr>
              <a:t>редкоментальной</a:t>
            </a:r>
            <a:r>
              <a:rPr lang="ru-RU" sz="1200" baseline="0" dirty="0" smtClean="0">
                <a:solidFill>
                  <a:schemeClr val="tx1"/>
                </a:solidFill>
                <a:effectLst/>
              </a:rPr>
              <a:t> минерализацией и многое другое.</a:t>
            </a:r>
            <a:endParaRPr lang="ru-RU" sz="1200" dirty="0" smtClean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40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Создание</a:t>
            </a:r>
            <a:r>
              <a:rPr lang="ru-RU" baseline="0" dirty="0" smtClean="0"/>
              <a:t> ГФО </a:t>
            </a:r>
            <a:r>
              <a:rPr lang="ru-RU" dirty="0" smtClean="0"/>
              <a:t>входит в структуру работ</a:t>
            </a:r>
            <a:r>
              <a:rPr lang="en-US" dirty="0" smtClean="0"/>
              <a:t> </a:t>
            </a:r>
            <a:r>
              <a:rPr lang="ru-RU" dirty="0" smtClean="0"/>
              <a:t>подготовительного этапа создания комплектов ГК-200</a:t>
            </a:r>
            <a:r>
              <a:rPr lang="en-US" dirty="0" smtClean="0"/>
              <a:t>/3 </a:t>
            </a:r>
            <a:r>
              <a:rPr lang="ru-RU" baseline="0" dirty="0" smtClean="0"/>
              <a:t>для последующего </a:t>
            </a:r>
            <a:r>
              <a:rPr lang="ru-RU" baseline="0" dirty="0" smtClean="0"/>
              <a:t>анализа, </a:t>
            </a:r>
            <a:r>
              <a:rPr lang="ru-RU" baseline="0" dirty="0" err="1" smtClean="0"/>
              <a:t>интерпретаци</a:t>
            </a:r>
            <a:r>
              <a:rPr lang="ru-RU" baseline="0" dirty="0" smtClean="0"/>
              <a:t> и </a:t>
            </a:r>
            <a:r>
              <a:rPr lang="ru-RU" baseline="0" dirty="0" smtClean="0"/>
              <a:t>определение задач ГДП. </a:t>
            </a:r>
          </a:p>
          <a:p>
            <a:r>
              <a:rPr lang="ru-RU" baseline="0" dirty="0" smtClean="0"/>
              <a:t>Однако для качественного создания ГФО уже в процессе работ требуется наличие углубленной оценки изученности и комплекта предварительных карт геологического </a:t>
            </a:r>
            <a:r>
              <a:rPr lang="ru-RU" baseline="0" dirty="0" smtClean="0"/>
              <a:t>содержания, с одной стороны.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66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 другой стороны</a:t>
            </a:r>
            <a:r>
              <a:rPr lang="ru-RU" dirty="0" smtClean="0"/>
              <a:t>,</a:t>
            </a:r>
            <a:r>
              <a:rPr lang="ru-RU" baseline="0" dirty="0" smtClean="0"/>
              <a:t> э</a:t>
            </a:r>
            <a:r>
              <a:rPr lang="ru-RU" dirty="0" smtClean="0"/>
              <a:t>ффективность</a:t>
            </a:r>
            <a:r>
              <a:rPr lang="ru-RU" baseline="0" dirty="0" smtClean="0"/>
              <a:t> </a:t>
            </a:r>
            <a:r>
              <a:rPr lang="ru-RU" baseline="0" dirty="0" smtClean="0"/>
              <a:t>ГФО снижается из-за того, что </a:t>
            </a:r>
            <a:r>
              <a:rPr lang="ru-RU" b="1" baseline="0" dirty="0" smtClean="0"/>
              <a:t>важные</a:t>
            </a:r>
            <a:r>
              <a:rPr lang="ru-RU" baseline="0" dirty="0" smtClean="0"/>
              <a:t> этапы </a:t>
            </a:r>
            <a:r>
              <a:rPr lang="ru-RU" baseline="0" dirty="0" smtClean="0"/>
              <a:t>геолого-съемочных работ проходят без использования </a:t>
            </a:r>
            <a:r>
              <a:rPr lang="ru-RU" b="1" baseline="0" dirty="0" smtClean="0"/>
              <a:t>основных</a:t>
            </a:r>
            <a:r>
              <a:rPr lang="ru-RU" baseline="0" dirty="0" smtClean="0"/>
              <a:t> результатов </a:t>
            </a:r>
            <a:r>
              <a:rPr lang="ru-RU" baseline="0" dirty="0" smtClean="0"/>
              <a:t>геофизических работ.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66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4413476" cy="420376"/>
            <a:chOff x="336529" y="273588"/>
            <a:chExt cx="4413476" cy="4203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1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1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40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99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emf"/><Relationship Id="rId4" Type="http://schemas.openxmlformats.org/officeDocument/2006/relationships/image" Target="../media/image90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336529" y="921785"/>
            <a:ext cx="8412055" cy="272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9" y="3987436"/>
            <a:ext cx="86323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232C82"/>
                </a:solidFill>
              </a:rPr>
              <a:t>Состояние подготовки геофизических основ </a:t>
            </a:r>
            <a:r>
              <a:rPr lang="ru-RU" sz="2200" b="1" dirty="0" smtClean="0">
                <a:solidFill>
                  <a:srgbClr val="232C82"/>
                </a:solidFill>
              </a:rPr>
              <a:t>Госгеолкарты-1000/3 </a:t>
            </a:r>
            <a:r>
              <a:rPr lang="ru-RU" sz="2200" b="1" dirty="0">
                <a:solidFill>
                  <a:srgbClr val="232C82"/>
                </a:solidFill>
              </a:rPr>
              <a:t>и -200/2: </a:t>
            </a:r>
            <a:r>
              <a:rPr lang="ru-RU" sz="2200" b="1" dirty="0" smtClean="0">
                <a:solidFill>
                  <a:srgbClr val="232C82"/>
                </a:solidFill>
              </a:rPr>
              <a:t>перспективы </a:t>
            </a:r>
            <a:r>
              <a:rPr lang="ru-RU" sz="2200" b="1" dirty="0">
                <a:solidFill>
                  <a:srgbClr val="232C82"/>
                </a:solidFill>
              </a:rPr>
              <a:t>развития </a:t>
            </a:r>
            <a:r>
              <a:rPr lang="ru-RU" sz="2200" b="1" dirty="0" smtClean="0">
                <a:solidFill>
                  <a:srgbClr val="232C82"/>
                </a:solidFill>
              </a:rPr>
              <a:t>и использования </a:t>
            </a:r>
            <a:r>
              <a:rPr lang="ru-RU" sz="2200" b="1" dirty="0">
                <a:solidFill>
                  <a:srgbClr val="232C82"/>
                </a:solidFill>
              </a:rPr>
              <a:t>глубинных профилей</a:t>
            </a:r>
          </a:p>
          <a:p>
            <a:pPr algn="ctr"/>
            <a:endParaRPr lang="ru-RU" sz="2200" b="1" dirty="0" smtClean="0">
              <a:solidFill>
                <a:srgbClr val="232C82"/>
              </a:solidFill>
            </a:endParaRPr>
          </a:p>
          <a:p>
            <a:pPr algn="ctr"/>
            <a:r>
              <a:rPr lang="ru-RU" sz="1600" b="1" i="1" dirty="0" err="1" smtClean="0">
                <a:solidFill>
                  <a:srgbClr val="232C82"/>
                </a:solidFill>
              </a:rPr>
              <a:t>Кашубин</a:t>
            </a:r>
            <a:r>
              <a:rPr lang="ru-RU" sz="1600" b="1" i="1" dirty="0" smtClean="0">
                <a:solidFill>
                  <a:srgbClr val="232C82"/>
                </a:solidFill>
              </a:rPr>
              <a:t> </a:t>
            </a:r>
            <a:r>
              <a:rPr lang="ru-RU" sz="1600" b="1" i="1" dirty="0">
                <a:solidFill>
                  <a:srgbClr val="232C82"/>
                </a:solidFill>
              </a:rPr>
              <a:t>С.Н., </a:t>
            </a:r>
            <a:r>
              <a:rPr lang="ru-RU" sz="1600" b="1" i="1" dirty="0" err="1">
                <a:solidFill>
                  <a:srgbClr val="232C82"/>
                </a:solidFill>
              </a:rPr>
              <a:t>Атаков</a:t>
            </a:r>
            <a:r>
              <a:rPr lang="ru-RU" sz="1600" b="1" i="1" dirty="0">
                <a:solidFill>
                  <a:srgbClr val="232C82"/>
                </a:solidFill>
              </a:rPr>
              <a:t> А.И., </a:t>
            </a:r>
            <a:r>
              <a:rPr lang="ru-RU" sz="1600" b="1" i="1" dirty="0" err="1">
                <a:solidFill>
                  <a:srgbClr val="232C82"/>
                </a:solidFill>
              </a:rPr>
              <a:t>Асламов</a:t>
            </a:r>
            <a:r>
              <a:rPr lang="ru-RU" sz="1600" b="1" i="1" dirty="0">
                <a:solidFill>
                  <a:srgbClr val="232C82"/>
                </a:solidFill>
              </a:rPr>
              <a:t> Ю.В., </a:t>
            </a:r>
            <a:r>
              <a:rPr lang="ru-RU" sz="1600" b="1" i="1" dirty="0" err="1">
                <a:solidFill>
                  <a:srgbClr val="232C82"/>
                </a:solidFill>
              </a:rPr>
              <a:t>Канунников</a:t>
            </a:r>
            <a:r>
              <a:rPr lang="ru-RU" sz="1600" b="1" i="1" dirty="0">
                <a:solidFill>
                  <a:srgbClr val="232C82"/>
                </a:solidFill>
              </a:rPr>
              <a:t> В.А., Литвинова Т.П., </a:t>
            </a:r>
            <a:endParaRPr lang="ru-RU" sz="1600" b="1" i="1" dirty="0" smtClean="0">
              <a:solidFill>
                <a:srgbClr val="232C82"/>
              </a:solidFill>
            </a:endParaRPr>
          </a:p>
          <a:p>
            <a:pPr algn="ctr"/>
            <a:r>
              <a:rPr lang="ru-RU" sz="1600" b="1" i="1" dirty="0" smtClean="0">
                <a:solidFill>
                  <a:srgbClr val="232C82"/>
                </a:solidFill>
              </a:rPr>
              <a:t>Молодцов </a:t>
            </a:r>
            <a:r>
              <a:rPr lang="ru-RU" sz="1600" b="1" i="1" dirty="0">
                <a:solidFill>
                  <a:srgbClr val="232C82"/>
                </a:solidFill>
              </a:rPr>
              <a:t>И.В., </a:t>
            </a:r>
            <a:r>
              <a:rPr lang="ru-RU" sz="1600" b="1" i="1" dirty="0" err="1">
                <a:solidFill>
                  <a:srgbClr val="232C82"/>
                </a:solidFill>
              </a:rPr>
              <a:t>Эринчек</a:t>
            </a:r>
            <a:r>
              <a:rPr lang="ru-RU" sz="1600" b="1" i="1" dirty="0">
                <a:solidFill>
                  <a:srgbClr val="232C82"/>
                </a:solidFill>
              </a:rPr>
              <a:t> Ю.М. (ФГБУ «ВСЕГЕИ»)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6073140"/>
            <a:ext cx="393954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6528" y="6052503"/>
            <a:ext cx="8412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232C82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</a:t>
            </a:r>
          </a:p>
          <a:p>
            <a:pPr algn="ctr"/>
            <a:r>
              <a:rPr lang="ru-RU" sz="1400" b="1" i="1" dirty="0">
                <a:solidFill>
                  <a:srgbClr val="232C82"/>
                </a:solidFill>
              </a:rPr>
              <a:t>23-25 апреля 2019 г</a:t>
            </a:r>
            <a:r>
              <a:rPr lang="ru-RU" sz="1400" b="1" i="1" dirty="0" smtClean="0">
                <a:solidFill>
                  <a:srgbClr val="232C82"/>
                </a:solidFill>
              </a:rPr>
              <a:t>., Санкт-Петербург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-1127" y="594963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работ при создании </a:t>
            </a:r>
          </a:p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геофизических </a:t>
            </a: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основ Госгеолкарты-1000/3 и 200/2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3" y="2014284"/>
            <a:ext cx="2984131" cy="436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63" y="1957284"/>
            <a:ext cx="2920422" cy="45226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648" y="1562283"/>
            <a:ext cx="3147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предварительной комплексной интерпретации</a:t>
            </a:r>
          </a:p>
          <a:p>
            <a:pPr algn="ctr"/>
            <a:r>
              <a:rPr lang="ru-RU" sz="1000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геофизических </a:t>
            </a:r>
            <a:r>
              <a:rPr lang="ru-RU" sz="10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данных по листу </a:t>
            </a:r>
            <a:r>
              <a:rPr lang="en-US" sz="10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Q-36-XXXII</a:t>
            </a:r>
            <a:endParaRPr lang="ru-RU" sz="1000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9882" y="1557174"/>
            <a:ext cx="2470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Предварительная карта </a:t>
            </a:r>
            <a:r>
              <a:rPr lang="ru-RU" sz="1000" dirty="0" err="1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дочетвертичных</a:t>
            </a:r>
            <a:endParaRPr lang="ru-RU" sz="1000" dirty="0" smtClean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образований по листу </a:t>
            </a:r>
            <a:r>
              <a:rPr lang="en-US" sz="10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Q-36-XXXII </a:t>
            </a:r>
            <a:endParaRPr lang="ru-RU" sz="1000" dirty="0" smtClean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2488" y="6383157"/>
            <a:ext cx="122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Зубов Е.И. и др., </a:t>
            </a:r>
          </a:p>
          <a:p>
            <a:pPr algn="ctr"/>
            <a:r>
              <a:rPr lang="ru-RU" sz="9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ФГБУ ВСЕГЕИ, 2016 г. </a:t>
            </a:r>
            <a:endParaRPr lang="ru-RU" sz="900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6093" y="6432926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Житникова И.А. и др., </a:t>
            </a:r>
          </a:p>
          <a:p>
            <a:pPr algn="ctr"/>
            <a:r>
              <a:rPr lang="ru-RU" sz="9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ФГБУ ВСЕГЕИ, ГГУП СФ Минерал, 2018 г.  </a:t>
            </a:r>
            <a:endParaRPr lang="ru-RU" sz="900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Box 10" descr="Пергамент"/>
          <p:cNvSpPr txBox="1">
            <a:spLocks noChangeArrowheads="1"/>
          </p:cNvSpPr>
          <p:nvPr/>
        </p:nvSpPr>
        <p:spPr bwMode="auto">
          <a:xfrm>
            <a:off x="6399879" y="925033"/>
            <a:ext cx="2550054" cy="56896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square" lIns="18000" tIns="36000" rIns="18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None/>
              <a:defRPr/>
            </a:pPr>
            <a:r>
              <a:rPr lang="ru-RU" sz="1000" dirty="0">
                <a:solidFill>
                  <a:srgbClr val="0000FF"/>
                </a:solidFill>
              </a:rPr>
              <a:t>      Материалы </a:t>
            </a:r>
            <a:r>
              <a:rPr lang="ru-RU" sz="1000" i="0" dirty="0" smtClean="0">
                <a:solidFill>
                  <a:srgbClr val="0000FF"/>
                </a:solidFill>
              </a:rPr>
              <a:t>ГФО</a:t>
            </a:r>
            <a:r>
              <a:rPr lang="en-US" sz="1000" i="0" dirty="0" smtClean="0">
                <a:solidFill>
                  <a:srgbClr val="0000FF"/>
                </a:solidFill>
              </a:rPr>
              <a:t>-200</a:t>
            </a:r>
            <a:r>
              <a:rPr lang="ru-RU" sz="1000" i="0" dirty="0" smtClean="0"/>
              <a:t> позволил</a:t>
            </a:r>
            <a:r>
              <a:rPr lang="ru-RU" sz="1000" dirty="0"/>
              <a:t>и</a:t>
            </a:r>
            <a:r>
              <a:rPr lang="ru-RU" sz="1000" i="0" dirty="0" smtClean="0"/>
              <a:t> получить дополнительную информацию, уточняющую элементы геологического строения листа: </a:t>
            </a: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−"/>
              <a:defRPr/>
            </a:pPr>
            <a:r>
              <a:rPr lang="ru-RU" sz="1000" dirty="0" err="1" smtClean="0">
                <a:solidFill>
                  <a:srgbClr val="0000FF"/>
                </a:solidFill>
              </a:rPr>
              <a:t>Закартировать</a:t>
            </a:r>
            <a:r>
              <a:rPr lang="ru-RU" sz="1000" dirty="0" smtClean="0"/>
              <a:t> разнонаправленные </a:t>
            </a:r>
            <a:r>
              <a:rPr lang="ru-RU" sz="1000" dirty="0" smtClean="0">
                <a:solidFill>
                  <a:srgbClr val="0000FF"/>
                </a:solidFill>
              </a:rPr>
              <a:t>разрывные нарушения</a:t>
            </a:r>
            <a:r>
              <a:rPr lang="ru-RU" sz="1000" dirty="0"/>
              <a:t> </a:t>
            </a:r>
            <a:r>
              <a:rPr lang="ru-RU" sz="1000" dirty="0" smtClean="0"/>
              <a:t>и определить </a:t>
            </a:r>
            <a:r>
              <a:rPr lang="ru-RU" sz="1000" dirty="0" smtClean="0">
                <a:solidFill>
                  <a:srgbClr val="0000FF"/>
                </a:solidFill>
              </a:rPr>
              <a:t>преобладающие азимуты простирания их </a:t>
            </a:r>
            <a:r>
              <a:rPr lang="ru-RU" sz="1000" dirty="0" smtClean="0"/>
              <a:t>главных систем.</a:t>
            </a:r>
          </a:p>
          <a:p>
            <a:pPr marL="171450" indent="-171450" algn="just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−"/>
              <a:defRPr/>
            </a:pPr>
            <a:r>
              <a:rPr lang="ru-RU" sz="1000" dirty="0" smtClean="0">
                <a:solidFill>
                  <a:srgbClr val="0000FF"/>
                </a:solidFill>
              </a:rPr>
              <a:t>Выделить</a:t>
            </a:r>
            <a:r>
              <a:rPr lang="ru-RU" sz="1000" dirty="0" smtClean="0"/>
              <a:t> невскрытые эрозией </a:t>
            </a:r>
            <a:r>
              <a:rPr lang="ru-RU" sz="1000" dirty="0" smtClean="0">
                <a:solidFill>
                  <a:srgbClr val="0000FF"/>
                </a:solidFill>
              </a:rPr>
              <a:t>гранитные массивы</a:t>
            </a:r>
            <a:r>
              <a:rPr lang="ru-RU" sz="1000" dirty="0" smtClean="0"/>
              <a:t>, </a:t>
            </a:r>
            <a:r>
              <a:rPr lang="ru-RU" sz="1000" dirty="0" smtClean="0">
                <a:solidFill>
                  <a:srgbClr val="0000FF"/>
                </a:solidFill>
              </a:rPr>
              <a:t>толщи нижнепротерозойских терригенных осадков</a:t>
            </a:r>
            <a:r>
              <a:rPr lang="ru-RU" sz="1000" dirty="0" smtClean="0"/>
              <a:t> и </a:t>
            </a:r>
            <a:r>
              <a:rPr lang="ru-RU" sz="1000" dirty="0" smtClean="0">
                <a:solidFill>
                  <a:srgbClr val="0000FF"/>
                </a:solidFill>
              </a:rPr>
              <a:t>реликты зеленокаменных структур</a:t>
            </a:r>
            <a:r>
              <a:rPr lang="ru-RU" sz="1000" dirty="0" smtClean="0"/>
              <a:t>. </a:t>
            </a:r>
          </a:p>
          <a:p>
            <a:pPr marL="171450" indent="-171450" algn="just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−"/>
              <a:defRPr/>
            </a:pPr>
            <a:r>
              <a:rPr lang="ru-RU" sz="1000" dirty="0" smtClean="0"/>
              <a:t>По аномалиям силы тяжести </a:t>
            </a:r>
            <a:r>
              <a:rPr lang="ru-RU" sz="1000" dirty="0" smtClean="0">
                <a:solidFill>
                  <a:srgbClr val="0000FF"/>
                </a:solidFill>
              </a:rPr>
              <a:t>выделить крупные складчатые формы.</a:t>
            </a:r>
          </a:p>
          <a:p>
            <a:pPr marL="171450" indent="-171450" algn="just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−"/>
              <a:defRPr/>
            </a:pPr>
            <a:r>
              <a:rPr lang="ru-RU" sz="1000" dirty="0" smtClean="0"/>
              <a:t>Выделить серию локальных магнитных аномалий и провести </a:t>
            </a:r>
            <a:r>
              <a:rPr lang="ru-RU" sz="1000" dirty="0" err="1" smtClean="0"/>
              <a:t>классфикацию</a:t>
            </a:r>
            <a:r>
              <a:rPr lang="ru-RU" sz="1000" dirty="0" smtClean="0"/>
              <a:t> по природе их источников (</a:t>
            </a:r>
            <a:r>
              <a:rPr lang="ru-RU" sz="1000" dirty="0">
                <a:solidFill>
                  <a:srgbClr val="0000FF"/>
                </a:solidFill>
              </a:rPr>
              <a:t>желе</a:t>
            </a:r>
            <a:r>
              <a:rPr lang="ru-RU" sz="1000" dirty="0" smtClean="0">
                <a:solidFill>
                  <a:srgbClr val="0000FF"/>
                </a:solidFill>
              </a:rPr>
              <a:t>зистые кварциты</a:t>
            </a:r>
            <a:r>
              <a:rPr lang="ru-RU" sz="1000" dirty="0" smtClean="0"/>
              <a:t> и </a:t>
            </a:r>
            <a:r>
              <a:rPr lang="ru-RU" sz="1000" dirty="0" err="1" smtClean="0">
                <a:solidFill>
                  <a:srgbClr val="0000FF"/>
                </a:solidFill>
              </a:rPr>
              <a:t>титано</a:t>
            </a:r>
            <a:r>
              <a:rPr lang="ru-RU" sz="1000" dirty="0" smtClean="0">
                <a:solidFill>
                  <a:srgbClr val="0000FF"/>
                </a:solidFill>
              </a:rPr>
              <a:t>-магнетит содержащие </a:t>
            </a:r>
            <a:r>
              <a:rPr lang="ru-RU" sz="1000" dirty="0" smtClean="0"/>
              <a:t>породы).</a:t>
            </a:r>
            <a:endParaRPr lang="ru-RU" sz="1000" dirty="0" smtClean="0">
              <a:solidFill>
                <a:srgbClr val="0000FF"/>
              </a:solidFill>
            </a:endParaRPr>
          </a:p>
          <a:p>
            <a:pPr marL="171450" indent="-171450" algn="just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−"/>
              <a:defRPr/>
            </a:pPr>
            <a:r>
              <a:rPr lang="ru-RU" sz="1000" dirty="0" smtClean="0">
                <a:solidFill>
                  <a:srgbClr val="0000FF"/>
                </a:solidFill>
              </a:rPr>
              <a:t>Выделить </a:t>
            </a:r>
            <a:r>
              <a:rPr lang="ru-RU" sz="1000" dirty="0" smtClean="0"/>
              <a:t>АГС</a:t>
            </a:r>
            <a:r>
              <a:rPr lang="ru-RU" sz="1000" dirty="0" smtClean="0">
                <a:solidFill>
                  <a:srgbClr val="0000FF"/>
                </a:solidFill>
              </a:rPr>
              <a:t> аномалии с ториевой, урановой и калий-урановой </a:t>
            </a:r>
            <a:r>
              <a:rPr lang="ru-RU" sz="1000" dirty="0" smtClean="0"/>
              <a:t>природой – предположительно обусловленные  </a:t>
            </a:r>
            <a:r>
              <a:rPr lang="ru-RU" sz="1000" dirty="0" err="1" smtClean="0"/>
              <a:t>приразломными</a:t>
            </a:r>
            <a:r>
              <a:rPr lang="ru-RU" sz="1000" dirty="0" smtClean="0"/>
              <a:t> </a:t>
            </a:r>
            <a:r>
              <a:rPr lang="ru-RU" sz="1000" dirty="0" smtClean="0">
                <a:solidFill>
                  <a:srgbClr val="0000FF"/>
                </a:solidFill>
              </a:rPr>
              <a:t>зонами </a:t>
            </a:r>
            <a:r>
              <a:rPr lang="ru-RU" sz="1000" dirty="0" err="1" smtClean="0">
                <a:solidFill>
                  <a:srgbClr val="0000FF"/>
                </a:solidFill>
              </a:rPr>
              <a:t>альбититов</a:t>
            </a:r>
            <a:r>
              <a:rPr lang="ru-RU" sz="1000" dirty="0" smtClean="0">
                <a:solidFill>
                  <a:srgbClr val="0000FF"/>
                </a:solidFill>
              </a:rPr>
              <a:t> с </a:t>
            </a:r>
            <a:r>
              <a:rPr lang="ru-RU" sz="1000" dirty="0" err="1" smtClean="0">
                <a:solidFill>
                  <a:srgbClr val="0000FF"/>
                </a:solidFill>
              </a:rPr>
              <a:t>редкоземельно</a:t>
            </a:r>
            <a:r>
              <a:rPr lang="ru-RU" sz="1000" dirty="0" smtClean="0">
                <a:solidFill>
                  <a:srgbClr val="0000FF"/>
                </a:solidFill>
              </a:rPr>
              <a:t>-ториевой минерализацией, линейными зонами гидротермально-</a:t>
            </a:r>
            <a:r>
              <a:rPr lang="ru-RU" sz="1000" dirty="0" err="1" smtClean="0">
                <a:solidFill>
                  <a:srgbClr val="0000FF"/>
                </a:solidFill>
              </a:rPr>
              <a:t>метасоматически</a:t>
            </a:r>
            <a:r>
              <a:rPr lang="ru-RU" sz="1000" dirty="0" smtClean="0">
                <a:solidFill>
                  <a:srgbClr val="0000FF"/>
                </a:solidFill>
              </a:rPr>
              <a:t> измененных пород, характерных для золото- и </a:t>
            </a:r>
            <a:r>
              <a:rPr lang="ru-RU" sz="1000" dirty="0" err="1" smtClean="0">
                <a:solidFill>
                  <a:srgbClr val="0000FF"/>
                </a:solidFill>
              </a:rPr>
              <a:t>урановорудных</a:t>
            </a:r>
            <a:r>
              <a:rPr lang="ru-RU" sz="1000" dirty="0" smtClean="0">
                <a:solidFill>
                  <a:srgbClr val="0000FF"/>
                </a:solidFill>
              </a:rPr>
              <a:t> объектов. </a:t>
            </a:r>
          </a:p>
          <a:p>
            <a:pPr marL="171450" indent="-171450" algn="just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−"/>
              <a:defRPr/>
            </a:pPr>
            <a:r>
              <a:rPr lang="ru-RU" sz="1000" dirty="0" smtClean="0"/>
              <a:t> Уточнить </a:t>
            </a:r>
            <a:r>
              <a:rPr lang="ru-RU" sz="1000" dirty="0" smtClean="0">
                <a:solidFill>
                  <a:srgbClr val="0000FF"/>
                </a:solidFill>
              </a:rPr>
              <a:t>позицию основных </a:t>
            </a:r>
            <a:r>
              <a:rPr lang="ru-RU" sz="1000" dirty="0" err="1" smtClean="0">
                <a:solidFill>
                  <a:srgbClr val="0000FF"/>
                </a:solidFill>
              </a:rPr>
              <a:t>супракрустальных</a:t>
            </a:r>
            <a:r>
              <a:rPr lang="ru-RU" sz="1000" dirty="0" smtClean="0">
                <a:solidFill>
                  <a:srgbClr val="0000FF"/>
                </a:solidFill>
              </a:rPr>
              <a:t> структур и </a:t>
            </a:r>
            <a:r>
              <a:rPr lang="ru-RU" sz="1000" dirty="0" err="1" smtClean="0">
                <a:solidFill>
                  <a:srgbClr val="0000FF"/>
                </a:solidFill>
              </a:rPr>
              <a:t>генерализованных</a:t>
            </a:r>
            <a:r>
              <a:rPr lang="ru-RU" sz="1000" dirty="0" smtClean="0">
                <a:solidFill>
                  <a:srgbClr val="0000FF"/>
                </a:solidFill>
              </a:rPr>
              <a:t> разломов.</a:t>
            </a:r>
          </a:p>
          <a:p>
            <a:pPr marL="171450" indent="-171450" algn="just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−"/>
              <a:defRPr/>
            </a:pPr>
            <a:r>
              <a:rPr lang="ru-RU" sz="1000" dirty="0" smtClean="0">
                <a:solidFill>
                  <a:srgbClr val="0000FF"/>
                </a:solidFill>
              </a:rPr>
              <a:t>По линиям двух геолого-геофизических разрезов установить элементы глубинного строения территории.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3389" y="877809"/>
            <a:ext cx="593027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Геологическая эффективность работ по созданию ГФО-200</a:t>
            </a:r>
          </a:p>
          <a:p>
            <a:pPr algn="ctr"/>
            <a:r>
              <a:rPr lang="en-US" sz="16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6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примере листа </a:t>
            </a:r>
            <a:r>
              <a:rPr lang="en-US" sz="16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Q-36-XXXII</a:t>
            </a:r>
            <a:r>
              <a:rPr lang="ru-RU" sz="16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1600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8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64"/>
          <p:cNvSpPr/>
          <p:nvPr/>
        </p:nvSpPr>
        <p:spPr>
          <a:xfrm>
            <a:off x="142521" y="1358283"/>
            <a:ext cx="5141949" cy="34455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работ при создании </a:t>
            </a:r>
          </a:p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геофизических </a:t>
            </a: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основ Госгеолкарты-1000/3 и 200/2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4005" y="1510616"/>
            <a:ext cx="366650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</a:t>
            </a: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гравиметрической основы </a:t>
            </a:r>
            <a:r>
              <a:rPr lang="ru-RU" altLang="ru-RU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Госгеолкарты</a:t>
            </a: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rgbClr val="232C82"/>
                </a:solidFill>
              </a:rPr>
              <a:t>Создание геофизической основы ГК-200</a:t>
            </a:r>
            <a:r>
              <a:rPr lang="en-US" altLang="ru-RU" sz="1600" b="1" dirty="0">
                <a:solidFill>
                  <a:srgbClr val="232C82"/>
                </a:solidFill>
              </a:rPr>
              <a:t>/2</a:t>
            </a:r>
            <a:endParaRPr lang="ru-RU" altLang="ru-RU" sz="1600" b="1" dirty="0">
              <a:solidFill>
                <a:srgbClr val="232C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Проведение </a:t>
            </a: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комплексных аэрогеофизических съемок</a:t>
            </a: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Научно-методическое обеспечение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8" name="Text Box 6"/>
          <p:cNvSpPr txBox="1">
            <a:spLocks noChangeArrowheads="1"/>
          </p:cNvSpPr>
          <p:nvPr/>
        </p:nvSpPr>
        <p:spPr bwMode="auto">
          <a:xfrm>
            <a:off x="198427" y="1528569"/>
            <a:ext cx="5033651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marR="0" lvl="0" indent="-228600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УГЛУБЛЕННАЯ ОЦЕНКА ИЗУЧЕННОСТИ</a:t>
            </a:r>
          </a:p>
          <a:p>
            <a:pPr marL="228600" indent="-228600" eaLnBrk="1" fontAlgn="base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200" kern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ФАКТОГРАФИЧЕСКИХ БАЗ ДАННЫХ ПО ИТОГАМ ПРЕДШЕСТВУЮЩИХ РАБОТ</a:t>
            </a:r>
          </a:p>
          <a:p>
            <a:pPr marL="228600" indent="-228600" eaLnBrk="1" fontAlgn="base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200" kern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КОМПЛЕКТА ПРЕДВАРИТЕЛЬНЫХ </a:t>
            </a:r>
            <a:r>
              <a:rPr lang="ru-RU" sz="1200" kern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</a:t>
            </a:r>
            <a:endParaRPr lang="ru-RU" sz="1200" kern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Text Box 6"/>
          <p:cNvSpPr txBox="1">
            <a:spLocks noChangeArrowheads="1"/>
          </p:cNvSpPr>
          <p:nvPr/>
        </p:nvSpPr>
        <p:spPr bwMode="auto">
          <a:xfrm>
            <a:off x="140761" y="5361765"/>
            <a:ext cx="5141949" cy="646331"/>
          </a:xfrm>
          <a:prstGeom prst="rect">
            <a:avLst/>
          </a:prstGeom>
          <a:solidFill>
            <a:srgbClr val="DAEDEF">
              <a:lumMod val="9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marR="0" lvl="0" indent="-2286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АНАЛИЗ И  ИНТЕРПРЕТАЦИЯ МАТЕРИАЛОВ</a:t>
            </a:r>
          </a:p>
          <a:p>
            <a:pPr marL="228600" marR="0" lvl="0" indent="-2286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РАЗРАБОТКА РАБОЧЕЙ ЛЕГЕНДЫ</a:t>
            </a:r>
          </a:p>
          <a:p>
            <a:pPr marL="228600" marR="0" lvl="0" indent="-2286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ОПРЕДЕЛЕНИЕ ПЕРВООЧЕРЕДНЫХ ЗАДАЧ ГДП</a:t>
            </a:r>
          </a:p>
        </p:txBody>
      </p:sp>
      <p:sp>
        <p:nvSpPr>
          <p:cNvPr id="125" name="Text Box 6"/>
          <p:cNvSpPr txBox="1">
            <a:spLocks noChangeArrowheads="1"/>
          </p:cNvSpPr>
          <p:nvPr/>
        </p:nvSpPr>
        <p:spPr bwMode="auto">
          <a:xfrm>
            <a:off x="198427" y="2835382"/>
            <a:ext cx="5033651" cy="1846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lvl="0" indent="-228600" eaLnBrk="1" fontAlgn="base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200" kern="0" baseline="0" dirty="0">
                <a:solidFill>
                  <a:srgbClr val="000000"/>
                </a:solidFill>
              </a:rPr>
              <a:t>СОЗДАНИЕ ДИСТАНЦИОННОЙ </a:t>
            </a:r>
            <a:r>
              <a:rPr lang="ru-RU" sz="1200" kern="0" baseline="0" dirty="0" smtClean="0">
                <a:solidFill>
                  <a:srgbClr val="000000"/>
                </a:solidFill>
              </a:rPr>
              <a:t>ОСНОВЫ </a:t>
            </a:r>
          </a:p>
          <a:p>
            <a:pPr marL="228600" indent="-228600" eaLnBrk="1" fontAlgn="base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200" kern="0" baseline="0" dirty="0" smtClean="0">
                <a:solidFill>
                  <a:srgbClr val="000000"/>
                </a:solidFill>
              </a:rPr>
              <a:t>СОЗДАНИЕ ГЕОХИМИЧЕСКОЙ ОСНОВЫ</a:t>
            </a:r>
          </a:p>
          <a:p>
            <a:pPr marL="971550" lvl="1" indent="-228600" eaLnBrk="1" fontAlgn="base" hangingPunct="1">
              <a:buFont typeface="Wingdings" pitchFamily="2" charset="2"/>
              <a:buChar char="Ø"/>
              <a:defRPr/>
            </a:pPr>
            <a:r>
              <a:rPr lang="ru-RU" sz="1200" kern="0" baseline="0" dirty="0" smtClean="0">
                <a:solidFill>
                  <a:srgbClr val="000000"/>
                </a:solidFill>
              </a:rPr>
              <a:t>опережающими геохимическими работами</a:t>
            </a:r>
          </a:p>
          <a:p>
            <a:pPr marL="971550" lvl="1" indent="-228600" eaLnBrk="1" fontAlgn="base" hangingPunct="1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1200" kern="0" baseline="0" dirty="0" smtClean="0">
                <a:solidFill>
                  <a:srgbClr val="000000"/>
                </a:solidFill>
              </a:rPr>
              <a:t>по ретроспективным материалам </a:t>
            </a:r>
          </a:p>
          <a:p>
            <a:pPr marL="228600" indent="-228600" eaLnBrk="1" fontAlgn="base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ru-RU" sz="1200" kern="0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ru-RU" sz="1200" kern="0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ГЕОФИЗИЧЕСКОЙ ОСНОВЫ</a:t>
            </a:r>
          </a:p>
          <a:p>
            <a:pPr marL="971550" lvl="1" indent="-228600" eaLnBrk="1" fontAlgn="base" hangingPunct="1">
              <a:buFont typeface="Wingdings" pitchFamily="2" charset="2"/>
              <a:buChar char="Ø"/>
              <a:defRPr/>
            </a:pPr>
            <a:r>
              <a:rPr lang="ru-RU" sz="1200" kern="0" cap="all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опережающими </a:t>
            </a:r>
            <a:r>
              <a:rPr lang="ru-RU" sz="1200" kern="0" cap="all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геофизическими работами</a:t>
            </a:r>
            <a:endParaRPr lang="ru-RU" sz="1200" kern="0" cap="all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228600" eaLnBrk="1" fontAlgn="base" hangingPunct="1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1200" kern="0" cap="all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ретроспективным материалам</a:t>
            </a:r>
            <a:endParaRPr lang="ru-RU" sz="1200" kern="0" cap="all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Стрелка вправо 24"/>
          <p:cNvSpPr>
            <a:spLocks noChangeArrowheads="1"/>
          </p:cNvSpPr>
          <p:nvPr/>
        </p:nvSpPr>
        <p:spPr bwMode="auto">
          <a:xfrm rot="5400000">
            <a:off x="2378780" y="5867602"/>
            <a:ext cx="325437" cy="606425"/>
          </a:xfrm>
          <a:prstGeom prst="rightArrow">
            <a:avLst>
              <a:gd name="adj1" fmla="val 50000"/>
              <a:gd name="adj2" fmla="val 54106"/>
            </a:avLst>
          </a:prstGeom>
          <a:solidFill>
            <a:srgbClr val="BBE0E3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7" name="Стрелка вправо 26"/>
          <p:cNvSpPr>
            <a:spLocks noChangeArrowheads="1"/>
          </p:cNvSpPr>
          <p:nvPr/>
        </p:nvSpPr>
        <p:spPr bwMode="auto">
          <a:xfrm rot="5400000">
            <a:off x="2373223" y="4798307"/>
            <a:ext cx="334963" cy="608012"/>
          </a:xfrm>
          <a:prstGeom prst="rightArrow">
            <a:avLst>
              <a:gd name="adj1" fmla="val 50000"/>
              <a:gd name="adj2" fmla="val 54106"/>
            </a:avLst>
          </a:prstGeom>
          <a:solidFill>
            <a:srgbClr val="BBE0E3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8" name="Text Box 6"/>
          <p:cNvSpPr txBox="1">
            <a:spLocks noChangeArrowheads="1"/>
          </p:cNvSpPr>
          <p:nvPr/>
        </p:nvSpPr>
        <p:spPr bwMode="auto">
          <a:xfrm>
            <a:off x="142520" y="6394500"/>
            <a:ext cx="5141948" cy="276999"/>
          </a:xfrm>
          <a:prstGeom prst="rect">
            <a:avLst/>
          </a:prstGeom>
          <a:solidFill>
            <a:srgbClr val="DAEDEF">
              <a:lumMod val="9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ПРОЕКТИРОВАНИЕ</a:t>
            </a:r>
          </a:p>
        </p:txBody>
      </p:sp>
      <p:sp>
        <p:nvSpPr>
          <p:cNvPr id="132" name="Text Box 6"/>
          <p:cNvSpPr txBox="1">
            <a:spLocks noChangeArrowheads="1"/>
          </p:cNvSpPr>
          <p:nvPr/>
        </p:nvSpPr>
        <p:spPr bwMode="auto">
          <a:xfrm>
            <a:off x="142521" y="958973"/>
            <a:ext cx="5141949" cy="276225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0000"/>
                </a:solidFill>
              </a:rPr>
              <a:t>СТРУКТУРА РАБОТ ПОДГОТОВИТЕЛЬНОГО ЭТАПА</a:t>
            </a:r>
          </a:p>
        </p:txBody>
      </p:sp>
    </p:spTree>
    <p:extLst>
      <p:ext uri="{BB962C8B-B14F-4D97-AF65-F5344CB8AC3E}">
        <p14:creationId xmlns:p14="http://schemas.microsoft.com/office/powerpoint/2010/main" val="36238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Штриховая стрелка вправо 56"/>
          <p:cNvSpPr/>
          <p:nvPr/>
        </p:nvSpPr>
        <p:spPr>
          <a:xfrm>
            <a:off x="4372853" y="5617458"/>
            <a:ext cx="344991" cy="328773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rgbClr val="232C82"/>
                </a:solidFill>
              </a:ln>
            </a:endParaRPr>
          </a:p>
        </p:txBody>
      </p:sp>
      <p:sp>
        <p:nvSpPr>
          <p:cNvPr id="95" name="Штриховая стрелка вправо 94"/>
          <p:cNvSpPr/>
          <p:nvPr/>
        </p:nvSpPr>
        <p:spPr>
          <a:xfrm rot="10800000">
            <a:off x="3693141" y="5617455"/>
            <a:ext cx="431724" cy="328773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rgbClr val="232C82"/>
                </a:solidFill>
              </a:ln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0433" y="1726058"/>
            <a:ext cx="4675275" cy="12020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работ при создании </a:t>
            </a:r>
          </a:p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геофизических </a:t>
            </a: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основ Госгеолкарты-1000/3 и 200/2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4005" y="1510616"/>
            <a:ext cx="366650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</a:t>
            </a: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гравиметрической основы </a:t>
            </a:r>
            <a:r>
              <a:rPr lang="ru-RU" altLang="ru-RU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Госгеолкарты</a:t>
            </a: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rgbClr val="232C82"/>
                </a:solidFill>
              </a:rPr>
              <a:t>Создание геофизической основы ГК-200</a:t>
            </a:r>
            <a:r>
              <a:rPr lang="en-US" altLang="ru-RU" sz="1600" b="1" dirty="0">
                <a:solidFill>
                  <a:srgbClr val="232C82"/>
                </a:solidFill>
              </a:rPr>
              <a:t>/2</a:t>
            </a:r>
            <a:endParaRPr lang="ru-RU" altLang="ru-RU" sz="1600" b="1" dirty="0">
              <a:solidFill>
                <a:srgbClr val="232C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Проведение </a:t>
            </a: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комплексных аэрогеофизических съемок</a:t>
            </a: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Научно-методическое обеспечение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900" y="1187450"/>
            <a:ext cx="416156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32C82"/>
                </a:solidFill>
              </a:rPr>
              <a:t>Состав Геофизической основы </a:t>
            </a:r>
            <a:r>
              <a:rPr lang="ru-RU" altLang="ru-RU" b="1" dirty="0">
                <a:solidFill>
                  <a:srgbClr val="232C82"/>
                </a:solidFill>
              </a:rPr>
              <a:t>ГК-200</a:t>
            </a:r>
            <a:r>
              <a:rPr lang="en-US" altLang="ru-RU" b="1" dirty="0" smtClean="0">
                <a:solidFill>
                  <a:srgbClr val="232C82"/>
                </a:solidFill>
              </a:rPr>
              <a:t>/2</a:t>
            </a:r>
            <a:endParaRPr lang="ru-RU" b="1" dirty="0" smtClean="0">
              <a:solidFill>
                <a:srgbClr val="232C8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6583" y="3463990"/>
            <a:ext cx="4462974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Картографический </a:t>
            </a:r>
            <a:r>
              <a:rPr lang="ru-RU" b="1" dirty="0" smtClean="0">
                <a:solidFill>
                  <a:srgbClr val="232C82"/>
                </a:solidFill>
              </a:rPr>
              <a:t>блок</a:t>
            </a:r>
            <a:endParaRPr lang="en-US" b="1" dirty="0" smtClean="0">
              <a:solidFill>
                <a:srgbClr val="232C82"/>
              </a:solidFill>
            </a:endParaRPr>
          </a:p>
          <a:p>
            <a:r>
              <a:rPr lang="ru-RU" sz="1600" dirty="0" smtClean="0">
                <a:solidFill>
                  <a:srgbClr val="232C82"/>
                </a:solidFill>
              </a:rPr>
              <a:t>геофизические </a:t>
            </a:r>
            <a:r>
              <a:rPr lang="ru-RU" sz="1600" dirty="0">
                <a:solidFill>
                  <a:srgbClr val="232C82"/>
                </a:solidFill>
              </a:rPr>
              <a:t>карты</a:t>
            </a:r>
            <a:r>
              <a:rPr lang="ru-RU" sz="1600" dirty="0" smtClean="0">
                <a:solidFill>
                  <a:srgbClr val="232C82"/>
                </a:solidFill>
              </a:rPr>
              <a:t>, формализованные </a:t>
            </a:r>
            <a:r>
              <a:rPr lang="ru-RU" sz="1600" dirty="0">
                <a:solidFill>
                  <a:srgbClr val="232C82"/>
                </a:solidFill>
              </a:rPr>
              <a:t>трансформации</a:t>
            </a:r>
            <a:r>
              <a:rPr lang="ru-RU" sz="1600" dirty="0" smtClean="0">
                <a:solidFill>
                  <a:srgbClr val="232C82"/>
                </a:solidFill>
              </a:rPr>
              <a:t>, классификации, районирование по типам полей</a:t>
            </a:r>
            <a:endParaRPr lang="ru-RU" sz="1600" b="1" dirty="0">
              <a:solidFill>
                <a:srgbClr val="232C8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2899" y="1859830"/>
            <a:ext cx="219111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232C82"/>
                </a:solidFill>
              </a:rPr>
              <a:t>Комплексная </a:t>
            </a:r>
          </a:p>
          <a:p>
            <a:pPr algn="ctr"/>
            <a:r>
              <a:rPr lang="ru-RU" dirty="0" smtClean="0">
                <a:solidFill>
                  <a:srgbClr val="232C82"/>
                </a:solidFill>
              </a:rPr>
              <a:t>аэрогеофизическая </a:t>
            </a:r>
          </a:p>
          <a:p>
            <a:pPr algn="ctr"/>
            <a:r>
              <a:rPr lang="ru-RU" dirty="0" smtClean="0">
                <a:solidFill>
                  <a:srgbClr val="232C82"/>
                </a:solidFill>
              </a:rPr>
              <a:t>съемка</a:t>
            </a:r>
            <a:endParaRPr lang="ru-RU" dirty="0">
              <a:solidFill>
                <a:srgbClr val="232C8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06042" y="1874012"/>
            <a:ext cx="195983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232C82"/>
                </a:solidFill>
              </a:rPr>
              <a:t>Ретроспективные </a:t>
            </a:r>
          </a:p>
          <a:p>
            <a:pPr algn="ctr"/>
            <a:r>
              <a:rPr lang="ru-RU" dirty="0" smtClean="0">
                <a:solidFill>
                  <a:srgbClr val="232C82"/>
                </a:solidFill>
              </a:rPr>
              <a:t>геофизические </a:t>
            </a:r>
          </a:p>
          <a:p>
            <a:pPr algn="ctr"/>
            <a:r>
              <a:rPr lang="ru-RU" dirty="0" smtClean="0">
                <a:solidFill>
                  <a:srgbClr val="232C82"/>
                </a:solidFill>
              </a:rPr>
              <a:t>данные</a:t>
            </a:r>
            <a:endParaRPr lang="ru-RU" dirty="0">
              <a:solidFill>
                <a:srgbClr val="232C8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2899" y="5143205"/>
            <a:ext cx="3154702" cy="1184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32C82"/>
                </a:solidFill>
              </a:rPr>
              <a:t>Интерпретационный </a:t>
            </a:r>
            <a:r>
              <a:rPr lang="ru-RU" b="1" dirty="0" smtClean="0">
                <a:solidFill>
                  <a:srgbClr val="232C82"/>
                </a:solidFill>
              </a:rPr>
              <a:t>блок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rgbClr val="232C82"/>
                </a:solidFill>
              </a:rPr>
              <a:t>целевые трансформации, моделирование, прогнозирование</a:t>
            </a:r>
            <a:endParaRPr lang="ru-RU" sz="1600" b="1" dirty="0">
              <a:solidFill>
                <a:srgbClr val="232C82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32129" y="5257277"/>
            <a:ext cx="4190891" cy="938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r>
              <a:rPr lang="ru-RU" b="1" spc="-110" dirty="0" smtClean="0">
                <a:solidFill>
                  <a:srgbClr val="232C82"/>
                </a:solidFill>
              </a:rPr>
              <a:t>Актуальная геологическая интерпретация</a:t>
            </a:r>
            <a:endParaRPr lang="en-US" b="1" spc="-110" dirty="0" smtClean="0">
              <a:solidFill>
                <a:srgbClr val="232C82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rgbClr val="232C82"/>
                </a:solidFill>
              </a:rPr>
              <a:t>комплект </a:t>
            </a:r>
            <a:r>
              <a:rPr lang="ru-RU" sz="1600" dirty="0">
                <a:solidFill>
                  <a:srgbClr val="232C82"/>
                </a:solidFill>
              </a:rPr>
              <a:t>предварительных карт и схем </a:t>
            </a:r>
            <a:endParaRPr lang="en-US" sz="1600" dirty="0" smtClean="0">
              <a:solidFill>
                <a:srgbClr val="232C82"/>
              </a:solidFill>
            </a:endParaRPr>
          </a:p>
          <a:p>
            <a:r>
              <a:rPr lang="ru-RU" sz="1600" dirty="0" smtClean="0">
                <a:solidFill>
                  <a:srgbClr val="232C82"/>
                </a:solidFill>
              </a:rPr>
              <a:t>особенности геологического строения</a:t>
            </a:r>
            <a:endParaRPr lang="ru-RU" sz="1600" b="1" dirty="0">
              <a:solidFill>
                <a:srgbClr val="232C82"/>
              </a:solidFill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3985958" y="5311739"/>
            <a:ext cx="277817" cy="761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H="1">
            <a:off x="4233946" y="5311738"/>
            <a:ext cx="277817" cy="761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7317767">
            <a:off x="3820448" y="5032878"/>
            <a:ext cx="1197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1 - 1.5  года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Штриховая стрелка вправо 101"/>
          <p:cNvSpPr/>
          <p:nvPr/>
        </p:nvSpPr>
        <p:spPr>
          <a:xfrm rot="5400000">
            <a:off x="2685903" y="2992833"/>
            <a:ext cx="344991" cy="328773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rgbClr val="232C82"/>
                </a:solidFill>
              </a:ln>
            </a:endParaRPr>
          </a:p>
        </p:txBody>
      </p:sp>
      <p:sp>
        <p:nvSpPr>
          <p:cNvPr id="103" name="Штриховая стрелка вправо 102"/>
          <p:cNvSpPr/>
          <p:nvPr/>
        </p:nvSpPr>
        <p:spPr>
          <a:xfrm rot="5400000">
            <a:off x="1907754" y="4728513"/>
            <a:ext cx="344991" cy="328773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rgbClr val="232C8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7024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 67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Создание геофизической основы ГК-200/2</a:t>
            </a:r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78426" y="914347"/>
            <a:ext cx="8877120" cy="5883454"/>
            <a:chOff x="155442" y="347692"/>
            <a:chExt cx="8877120" cy="588345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55442" y="347692"/>
              <a:ext cx="4303210" cy="5883454"/>
            </a:xfrm>
            <a:prstGeom prst="rect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40" name="Надпись 6"/>
            <p:cNvSpPr txBox="1"/>
            <p:nvPr/>
          </p:nvSpPr>
          <p:spPr>
            <a:xfrm>
              <a:off x="263392" y="396021"/>
              <a:ext cx="4195260" cy="6639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0"/>
                </a:spcAft>
              </a:pPr>
              <a:r>
                <a:rPr lang="ru-RU" sz="1400" b="1" cap="al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Подготовительный </a:t>
              </a:r>
              <a:r>
                <a:rPr lang="ru-RU" sz="1400" b="1" cap="all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период </a:t>
              </a:r>
              <a:endParaRPr lang="ru-RU" sz="1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106000"/>
                </a:lnSpc>
                <a:spcAft>
                  <a:spcPts val="0"/>
                </a:spcAft>
              </a:pP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Блок-схема: процесс 40"/>
            <p:cNvSpPr/>
            <p:nvPr/>
          </p:nvSpPr>
          <p:spPr>
            <a:xfrm>
              <a:off x="263392" y="964439"/>
              <a:ext cx="4071561" cy="639346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Создание фактографических баз данных по итогам предшествующих работ. Создание комплекта предварительных карт геологического содержания.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2" name="Блок-схема: несколько документов 41"/>
            <p:cNvSpPr/>
            <p:nvPr/>
          </p:nvSpPr>
          <p:spPr>
            <a:xfrm>
              <a:off x="263393" y="1869908"/>
              <a:ext cx="4082580" cy="71502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Комплект предварительных карт 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схем </a:t>
              </a: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геологического 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содержания.</a:t>
              </a:r>
              <a:endPara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Прямая со стрелкой 42"/>
            <p:cNvCxnSpPr/>
            <p:nvPr/>
          </p:nvCxnSpPr>
          <p:spPr>
            <a:xfrm flipH="1">
              <a:off x="2307047" y="1624894"/>
              <a:ext cx="4494" cy="249423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Блок-схема: процесс 43"/>
            <p:cNvSpPr/>
            <p:nvPr/>
          </p:nvSpPr>
          <p:spPr>
            <a:xfrm>
              <a:off x="278745" y="2826886"/>
              <a:ext cx="4040854" cy="1029188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ru-RU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Уточнение особенностей геологического строения  </a:t>
              </a: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 основе анализа </a:t>
              </a:r>
              <a:r>
                <a:rPr lang="ru-RU" sz="14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геологических данных и результатов работ по геофизическому, геохимическому и дистанционному обеспечению настоящего этапа</a:t>
              </a: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5" name="Прямая со стрелкой 44"/>
            <p:cNvCxnSpPr/>
            <p:nvPr/>
          </p:nvCxnSpPr>
          <p:spPr>
            <a:xfrm flipH="1">
              <a:off x="2307047" y="2513406"/>
              <a:ext cx="4494" cy="2995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Блок-схема: несколько документов 45"/>
            <p:cNvSpPr/>
            <p:nvPr/>
          </p:nvSpPr>
          <p:spPr>
            <a:xfrm>
              <a:off x="298933" y="4084118"/>
              <a:ext cx="4036020" cy="1967369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lvl="0" indent="-342900" algn="just">
                <a:spcAft>
                  <a:spcPts val="0"/>
                </a:spcAft>
                <a:buFont typeface="+mj-lt"/>
                <a:buAutoNum type="arabicPeriod"/>
              </a:pPr>
              <a:r>
                <a:rPr lang="ru-RU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Геологический отчет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содержащий, в частности, рекомендации по постановке наземных геофизических работ на опорных и перспективных участках.</a:t>
              </a:r>
            </a:p>
            <a:p>
              <a:pPr marL="342900" lvl="0" indent="-342900" algn="just">
                <a:spcAft>
                  <a:spcPts val="0"/>
                </a:spcAft>
                <a:buFont typeface="+mj-lt"/>
                <a:buAutoNum type="arabicPeriod"/>
              </a:pP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ru-RU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Техническое задание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и СФР на производство ГСР-200.</a:t>
              </a:r>
            </a:p>
          </p:txBody>
        </p:sp>
        <p:cxnSp>
          <p:nvCxnSpPr>
            <p:cNvPr id="47" name="Прямая со стрелкой 46"/>
            <p:cNvCxnSpPr>
              <a:stCxn id="44" idx="2"/>
            </p:cNvCxnSpPr>
            <p:nvPr/>
          </p:nvCxnSpPr>
          <p:spPr>
            <a:xfrm>
              <a:off x="2299172" y="3856074"/>
              <a:ext cx="0" cy="203549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Прямоугольник 47"/>
            <p:cNvSpPr/>
            <p:nvPr/>
          </p:nvSpPr>
          <p:spPr>
            <a:xfrm>
              <a:off x="4637786" y="347692"/>
              <a:ext cx="4394776" cy="5883454"/>
            </a:xfrm>
            <a:prstGeom prst="rect">
              <a:avLst/>
            </a:prstGeom>
            <a:ln w="44450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49" name="Надпись 3"/>
            <p:cNvSpPr txBox="1"/>
            <p:nvPr/>
          </p:nvSpPr>
          <p:spPr>
            <a:xfrm>
              <a:off x="4712976" y="347692"/>
              <a:ext cx="4319586" cy="62867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0"/>
                </a:spcAft>
              </a:pPr>
              <a:r>
                <a:rPr lang="ru-RU" sz="1400" b="1" cap="al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Геофизическое обеспечение </a:t>
              </a:r>
              <a:r>
                <a:rPr lang="ru-RU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подготовительного </a:t>
              </a:r>
              <a:r>
                <a:rPr lang="ru-RU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периода</a:t>
              </a:r>
              <a:endPara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Блок-схема: процесс 49"/>
            <p:cNvSpPr/>
            <p:nvPr/>
          </p:nvSpPr>
          <p:spPr>
            <a:xfrm>
              <a:off x="4784493" y="2550411"/>
              <a:ext cx="4191851" cy="907935"/>
            </a:xfrm>
            <a:prstGeom prst="flowChartProcess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Интерпретация</a:t>
              </a:r>
              <a:r>
                <a:rPr lang="ru-RU" sz="1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комплекса геолого-геофизических данных (в </a:t>
              </a:r>
              <a:r>
                <a:rPr lang="ru-RU" sz="1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т.ч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 ЦМ геофизических полей) с использованием предварительных карт геологического содержания.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" name="Блок-схема: несколько документов 50"/>
            <p:cNvSpPr/>
            <p:nvPr/>
          </p:nvSpPr>
          <p:spPr>
            <a:xfrm>
              <a:off x="4783737" y="3784450"/>
              <a:ext cx="4191851" cy="1247937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ru-RU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Предварительные схемы 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структурно-тектонической направленности. </a:t>
              </a:r>
            </a:p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Предварительные схемы размещения перспективных </a:t>
              </a: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участков.</a:t>
              </a:r>
              <a:endPara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Прямая со стрелкой 51"/>
            <p:cNvCxnSpPr/>
            <p:nvPr/>
          </p:nvCxnSpPr>
          <p:spPr>
            <a:xfrm>
              <a:off x="6971525" y="2300240"/>
              <a:ext cx="6377" cy="2456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Блок-схема: несколько документов 52"/>
            <p:cNvSpPr/>
            <p:nvPr/>
          </p:nvSpPr>
          <p:spPr>
            <a:xfrm>
              <a:off x="4783737" y="5143952"/>
              <a:ext cx="4191851" cy="876935"/>
            </a:xfrm>
            <a:prstGeom prst="flowChartMultidocumen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6000"/>
                </a:lnSpc>
                <a:spcAft>
                  <a:spcPts val="0"/>
                </a:spcAft>
              </a:pP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</a:t>
              </a:r>
              <a:r>
                <a:rPr lang="ru-RU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Рекомендации</a:t>
              </a:r>
              <a:r>
                <a:rPr lang="ru-R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 постановке наземных геофизических работ на опорных и перспективных участках.</a:t>
              </a:r>
            </a:p>
          </p:txBody>
        </p:sp>
        <p:sp>
          <p:nvSpPr>
            <p:cNvPr id="54" name="Блок-схема: процесс 53"/>
            <p:cNvSpPr/>
            <p:nvPr/>
          </p:nvSpPr>
          <p:spPr>
            <a:xfrm>
              <a:off x="4784493" y="999622"/>
              <a:ext cx="2007005" cy="640715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Проведение </a:t>
              </a:r>
              <a:r>
                <a:rPr lang="ru-RU" sz="14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опережающих </a:t>
              </a: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геофизических съемок.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5" name="Блок-схема: процесс 54"/>
            <p:cNvSpPr/>
            <p:nvPr/>
          </p:nvSpPr>
          <p:spPr>
            <a:xfrm>
              <a:off x="7219406" y="991813"/>
              <a:ext cx="1657672" cy="640715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Обработка </a:t>
              </a:r>
              <a:r>
                <a:rPr lang="ru-RU" sz="14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ретроматериалов</a:t>
              </a: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 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6655094" y="1150906"/>
              <a:ext cx="675780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400" b="0" i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Или</a:t>
              </a:r>
              <a:endParaRPr lang="ru-RU" sz="1400" b="0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7" name="Блок-схема: несколько документов 56"/>
            <p:cNvSpPr/>
            <p:nvPr/>
          </p:nvSpPr>
          <p:spPr>
            <a:xfrm>
              <a:off x="5515248" y="1789673"/>
              <a:ext cx="2639852" cy="552137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ЦМ геофизических полей</a:t>
              </a:r>
              <a:endPara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Прямая со стрелкой 57"/>
            <p:cNvCxnSpPr/>
            <p:nvPr/>
          </p:nvCxnSpPr>
          <p:spPr>
            <a:xfrm>
              <a:off x="6365966" y="1640337"/>
              <a:ext cx="289128" cy="1512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/>
            <p:nvPr/>
          </p:nvCxnSpPr>
          <p:spPr>
            <a:xfrm flipH="1">
              <a:off x="7330874" y="1640337"/>
              <a:ext cx="341377" cy="1512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Соединительная линия уступом 59"/>
            <p:cNvCxnSpPr/>
            <p:nvPr/>
          </p:nvCxnSpPr>
          <p:spPr>
            <a:xfrm>
              <a:off x="4040014" y="2065742"/>
              <a:ext cx="1262328" cy="475674"/>
            </a:xfrm>
            <a:prstGeom prst="bentConnector3">
              <a:avLst>
                <a:gd name="adj1" fmla="val 98982"/>
              </a:avLst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>
              <a:off x="6951774" y="3458346"/>
              <a:ext cx="0" cy="3261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flipH="1">
              <a:off x="4537167" y="5721531"/>
              <a:ext cx="10061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Соединительная линия уступом 2"/>
          <p:cNvCxnSpPr>
            <a:stCxn id="51" idx="1"/>
            <a:endCxn id="44" idx="3"/>
          </p:cNvCxnSpPr>
          <p:nvPr/>
        </p:nvCxnSpPr>
        <p:spPr>
          <a:xfrm rot="10800000">
            <a:off x="4242583" y="3908136"/>
            <a:ext cx="464138" cy="1066939"/>
          </a:xfrm>
          <a:prstGeom prst="bentConnector3">
            <a:avLst>
              <a:gd name="adj1" fmla="val 39521"/>
            </a:avLst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>
            <a:stCxn id="53" idx="1"/>
          </p:cNvCxnSpPr>
          <p:nvPr/>
        </p:nvCxnSpPr>
        <p:spPr>
          <a:xfrm rot="10800000">
            <a:off x="3706239" y="5486401"/>
            <a:ext cx="1000483" cy="662675"/>
          </a:xfrm>
          <a:prstGeom prst="bentConnector3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6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261257" y="2854350"/>
            <a:ext cx="8537510" cy="16937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348408" y="1480020"/>
            <a:ext cx="3195205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tri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ru-RU" sz="180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геологические материалы</a:t>
            </a:r>
            <a:endParaRPr lang="ru-RU" sz="1800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332100" y="2262338"/>
            <a:ext cx="3211513" cy="276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tri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8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Геологические критерии</a:t>
            </a: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5453375" y="2262338"/>
            <a:ext cx="3271838" cy="276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tri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ru-RU" sz="18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Геофизические признаки</a:t>
            </a: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3245163" y="3029100"/>
            <a:ext cx="2698750" cy="276225"/>
          </a:xfrm>
          <a:prstGeom prst="rect">
            <a:avLst/>
          </a:prstGeom>
          <a:noFill/>
          <a:ln w="12700" cap="flat" cmpd="tri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ru-RU" sz="18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рудного узла</a:t>
            </a:r>
          </a:p>
        </p:txBody>
      </p:sp>
      <p:cxnSp>
        <p:nvCxnSpPr>
          <p:cNvPr id="29" name="Соединительная линия уступом 3"/>
          <p:cNvCxnSpPr>
            <a:cxnSpLocks noChangeShapeType="1"/>
            <a:stCxn id="25" idx="2"/>
            <a:endCxn id="26" idx="0"/>
          </p:cNvCxnSpPr>
          <p:nvPr/>
        </p:nvCxnSpPr>
        <p:spPr bwMode="auto">
          <a:xfrm rot="5400000">
            <a:off x="1689275" y="2005601"/>
            <a:ext cx="505319" cy="8154"/>
          </a:xfrm>
          <a:prstGeom prst="bentConnector3">
            <a:avLst>
              <a:gd name="adj1" fmla="val 50000"/>
            </a:avLst>
          </a:prstGeom>
          <a:noFill/>
          <a:ln w="12700" algn="ctr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0" name="Соединительная линия уступом 5"/>
          <p:cNvCxnSpPr>
            <a:cxnSpLocks noChangeShapeType="1"/>
            <a:stCxn id="40" idx="2"/>
            <a:endCxn id="27" idx="0"/>
          </p:cNvCxnSpPr>
          <p:nvPr/>
        </p:nvCxnSpPr>
        <p:spPr bwMode="auto">
          <a:xfrm rot="16200000" flipH="1">
            <a:off x="6836188" y="2009231"/>
            <a:ext cx="505321" cy="891"/>
          </a:xfrm>
          <a:prstGeom prst="bentConnector3">
            <a:avLst>
              <a:gd name="adj1" fmla="val 50000"/>
            </a:avLst>
          </a:prstGeom>
          <a:noFill/>
          <a:ln w="12700" algn="ctr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1" name="Соединительная линия уступом 30"/>
          <p:cNvCxnSpPr>
            <a:stCxn id="26" idx="2"/>
            <a:endCxn id="28" idx="1"/>
          </p:cNvCxnSpPr>
          <p:nvPr/>
        </p:nvCxnSpPr>
        <p:spPr bwMode="auto">
          <a:xfrm rot="16200000" flipH="1">
            <a:off x="2277185" y="2199235"/>
            <a:ext cx="628650" cy="1307306"/>
          </a:xfrm>
          <a:prstGeom prst="bentConnector2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" name="Соединительная линия уступом 31"/>
          <p:cNvCxnSpPr>
            <a:stCxn id="27" idx="2"/>
            <a:endCxn id="28" idx="3"/>
          </p:cNvCxnSpPr>
          <p:nvPr/>
        </p:nvCxnSpPr>
        <p:spPr bwMode="auto">
          <a:xfrm rot="5400000">
            <a:off x="6202279" y="2280198"/>
            <a:ext cx="628650" cy="1145381"/>
          </a:xfrm>
          <a:prstGeom prst="bent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348408" y="3484385"/>
            <a:ext cx="3689595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cap="all" dirty="0" smtClean="0">
                <a:effectLst/>
                <a:ea typeface="Calibri"/>
              </a:rPr>
              <a:t>Глубинные </a:t>
            </a:r>
            <a:r>
              <a:rPr lang="ru-RU" sz="1400" cap="all" dirty="0" smtClean="0">
                <a:ea typeface="Calibri"/>
              </a:rPr>
              <a:t>и </a:t>
            </a:r>
            <a:r>
              <a:rPr lang="ru-RU" sz="1400" cap="all" dirty="0" smtClean="0"/>
              <a:t>структурные </a:t>
            </a:r>
            <a:r>
              <a:rPr lang="ru-RU" sz="1400" cap="all" dirty="0" smtClean="0">
                <a:effectLst/>
                <a:ea typeface="Calibri"/>
              </a:rPr>
              <a:t>факторы</a:t>
            </a:r>
          </a:p>
          <a:p>
            <a:pPr algn="ctr"/>
            <a:r>
              <a:rPr lang="ru-RU" sz="1400" cap="all" dirty="0" smtClean="0"/>
              <a:t>Литология, </a:t>
            </a:r>
            <a:r>
              <a:rPr lang="ru-RU" sz="1400" cap="all" dirty="0" err="1" smtClean="0"/>
              <a:t>метоморфические</a:t>
            </a:r>
            <a:r>
              <a:rPr lang="ru-RU" sz="1400" cap="all" dirty="0" smtClean="0"/>
              <a:t>, </a:t>
            </a:r>
            <a:r>
              <a:rPr lang="ru-RU" sz="1400" cap="all" dirty="0" err="1" smtClean="0"/>
              <a:t>Метосамотические</a:t>
            </a:r>
            <a:r>
              <a:rPr lang="ru-RU" sz="1400" cap="all" dirty="0" smtClean="0"/>
              <a:t> изменения </a:t>
            </a:r>
            <a:endParaRPr lang="ru-RU" sz="1400" cap="all" dirty="0"/>
          </a:p>
        </p:txBody>
      </p:sp>
      <p:sp>
        <p:nvSpPr>
          <p:cNvPr id="34" name="TextBox 33"/>
          <p:cNvSpPr txBox="1"/>
          <p:nvPr/>
        </p:nvSpPr>
        <p:spPr>
          <a:xfrm>
            <a:off x="4763757" y="3484385"/>
            <a:ext cx="3961456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cap="all" dirty="0" smtClean="0">
                <a:effectLst/>
                <a:ea typeface="Calibri"/>
              </a:rPr>
              <a:t>Глубинные геофизические структуры</a:t>
            </a:r>
          </a:p>
          <a:p>
            <a:pPr algn="ctr"/>
            <a:r>
              <a:rPr lang="ru-RU" sz="1400" cap="all" dirty="0" err="1" smtClean="0"/>
              <a:t>Линеаменты</a:t>
            </a:r>
            <a:r>
              <a:rPr lang="ru-RU" sz="1400" cap="all" dirty="0" smtClean="0"/>
              <a:t> геофизических полей</a:t>
            </a:r>
          </a:p>
          <a:p>
            <a:pPr algn="ctr"/>
            <a:r>
              <a:rPr lang="ru-RU" sz="1400" cap="all" dirty="0" err="1" smtClean="0"/>
              <a:t>Радиогеохимические</a:t>
            </a:r>
            <a:r>
              <a:rPr lang="ru-RU" sz="1400" cap="all" dirty="0" smtClean="0"/>
              <a:t> зональности</a:t>
            </a:r>
            <a:endParaRPr lang="ru-RU" sz="1400" cap="all" dirty="0"/>
          </a:p>
        </p:txBody>
      </p:sp>
      <p:cxnSp>
        <p:nvCxnSpPr>
          <p:cNvPr id="35" name="Прямая со стрелкой 34"/>
          <p:cNvCxnSpPr>
            <a:stCxn id="33" idx="3"/>
            <a:endCxn id="34" idx="1"/>
          </p:cNvCxnSpPr>
          <p:nvPr/>
        </p:nvCxnSpPr>
        <p:spPr bwMode="auto">
          <a:xfrm>
            <a:off x="4038003" y="3853717"/>
            <a:ext cx="725754" cy="0"/>
          </a:xfrm>
          <a:prstGeom prst="straightConnector1">
            <a:avLst/>
          </a:prstGeom>
          <a:noFill/>
          <a:ln w="3175" cap="flat" cmpd="sng" algn="ctr">
            <a:solidFill>
              <a:srgbClr val="000000"/>
            </a:solidFill>
            <a:prstDash val="solid"/>
            <a:round/>
            <a:headEnd type="stealth" w="lg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7" name="Прямоугольник 36"/>
          <p:cNvSpPr/>
          <p:nvPr/>
        </p:nvSpPr>
        <p:spPr bwMode="auto">
          <a:xfrm>
            <a:off x="348408" y="5039066"/>
            <a:ext cx="8384347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tri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ru-RU" sz="180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Карты Прогноза на основе геолого-геофизических  моделей </a:t>
            </a:r>
          </a:p>
          <a:p>
            <a:pPr algn="ctr"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построенных с </a:t>
            </a:r>
            <a:r>
              <a:rPr lang="ru-RU" dirty="0">
                <a:solidFill>
                  <a:srgbClr val="002060"/>
                </a:solidFill>
              </a:rPr>
              <a:t>использованием </a:t>
            </a:r>
            <a:endParaRPr lang="ru-RU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литолого-стратиграфических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магматических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структурных</a:t>
            </a:r>
            <a:r>
              <a:rPr lang="ru-RU" dirty="0">
                <a:solidFill>
                  <a:srgbClr val="002060"/>
                </a:solidFill>
              </a:rPr>
              <a:t>, </a:t>
            </a:r>
            <a:endParaRPr lang="ru-RU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метаморфических, метасоматических факторов контролирующих распределение ПИ</a:t>
            </a:r>
            <a:endParaRPr lang="ru-RU" sz="1800" dirty="0">
              <a:solidFill>
                <a:srgbClr val="002060"/>
              </a:solidFill>
            </a:endParaRPr>
          </a:p>
        </p:txBody>
      </p:sp>
      <p:cxnSp>
        <p:nvCxnSpPr>
          <p:cNvPr id="38" name="Прямая со стрелкой 37"/>
          <p:cNvCxnSpPr>
            <a:stCxn id="36" idx="2"/>
            <a:endCxn id="37" idx="0"/>
          </p:cNvCxnSpPr>
          <p:nvPr/>
        </p:nvCxnSpPr>
        <p:spPr bwMode="auto">
          <a:xfrm>
            <a:off x="4530012" y="4548139"/>
            <a:ext cx="10570" cy="490927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9" name="Прямая со стрелкой 38"/>
          <p:cNvCxnSpPr>
            <a:stCxn id="36" idx="2"/>
            <a:endCxn id="37" idx="0"/>
          </p:cNvCxnSpPr>
          <p:nvPr/>
        </p:nvCxnSpPr>
        <p:spPr bwMode="auto">
          <a:xfrm>
            <a:off x="4530012" y="4548139"/>
            <a:ext cx="10570" cy="490927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Создание геофизической основы ГК-200/2</a:t>
            </a: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5453375" y="1480018"/>
            <a:ext cx="3270056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tri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180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Геофизические данные</a:t>
            </a:r>
            <a:endParaRPr lang="ru-RU" sz="1800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3" name="Прямая со стрелкой 42"/>
          <p:cNvCxnSpPr>
            <a:stCxn id="26" idx="3"/>
            <a:endCxn id="27" idx="1"/>
          </p:cNvCxnSpPr>
          <p:nvPr/>
        </p:nvCxnSpPr>
        <p:spPr>
          <a:xfrm>
            <a:off x="3543613" y="2400451"/>
            <a:ext cx="1909762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1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Picture 2" descr="22-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28" y="1604036"/>
            <a:ext cx="3543300" cy="49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Создание геофизической основы ГК-200/2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9609" y="864948"/>
            <a:ext cx="8554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Геолого-геофизические модели </a:t>
            </a:r>
            <a:r>
              <a:rPr lang="ru-RU" b="1" dirty="0" err="1">
                <a:solidFill>
                  <a:srgbClr val="232C82"/>
                </a:solidFill>
              </a:rPr>
              <a:t>Наталкинского</a:t>
            </a:r>
            <a:r>
              <a:rPr lang="ru-RU" b="1" dirty="0">
                <a:solidFill>
                  <a:srgbClr val="232C82"/>
                </a:solidFill>
              </a:rPr>
              <a:t>, </a:t>
            </a:r>
            <a:r>
              <a:rPr lang="ru-RU" b="1" dirty="0" err="1">
                <a:solidFill>
                  <a:srgbClr val="232C82"/>
                </a:solidFill>
              </a:rPr>
              <a:t>Омчакского</a:t>
            </a:r>
            <a:r>
              <a:rPr lang="ru-RU" b="1" dirty="0">
                <a:solidFill>
                  <a:srgbClr val="232C82"/>
                </a:solidFill>
              </a:rPr>
              <a:t> и </a:t>
            </a:r>
            <a:r>
              <a:rPr lang="ru-RU" b="1" dirty="0" err="1">
                <a:solidFill>
                  <a:srgbClr val="232C82"/>
                </a:solidFill>
              </a:rPr>
              <a:t>Павликского</a:t>
            </a:r>
            <a:r>
              <a:rPr lang="ru-RU" b="1" dirty="0">
                <a:solidFill>
                  <a:srgbClr val="232C82"/>
                </a:solidFill>
              </a:rPr>
              <a:t> рудных </a:t>
            </a:r>
            <a:r>
              <a:rPr lang="ru-RU" b="1" dirty="0" smtClean="0">
                <a:solidFill>
                  <a:srgbClr val="232C82"/>
                </a:solidFill>
              </a:rPr>
              <a:t>полей</a:t>
            </a:r>
            <a:r>
              <a:rPr lang="en-US" b="1" dirty="0" smtClean="0">
                <a:solidFill>
                  <a:srgbClr val="232C82"/>
                </a:solidFill>
              </a:rPr>
              <a:t> (</a:t>
            </a:r>
            <a:r>
              <a:rPr lang="ru-RU" b="1" dirty="0" err="1" smtClean="0">
                <a:solidFill>
                  <a:srgbClr val="232C82"/>
                </a:solidFill>
              </a:rPr>
              <a:t>Омчакский</a:t>
            </a:r>
            <a:r>
              <a:rPr lang="ru-RU" b="1" dirty="0" smtClean="0">
                <a:solidFill>
                  <a:srgbClr val="232C82"/>
                </a:solidFill>
              </a:rPr>
              <a:t> рудный узел)</a:t>
            </a:r>
            <a:endParaRPr lang="ru-RU" dirty="0"/>
          </a:p>
        </p:txBody>
      </p:sp>
      <p:sp>
        <p:nvSpPr>
          <p:cNvPr id="105" name="TextBox 104"/>
          <p:cNvSpPr txBox="1"/>
          <p:nvPr/>
        </p:nvSpPr>
        <p:spPr>
          <a:xfrm>
            <a:off x="4427519" y="1943100"/>
            <a:ext cx="29578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grpSp>
        <p:nvGrpSpPr>
          <p:cNvPr id="106" name="Group 4"/>
          <p:cNvGrpSpPr>
            <a:grpSpLocks/>
          </p:cNvGrpSpPr>
          <p:nvPr/>
        </p:nvGrpSpPr>
        <p:grpSpPr bwMode="auto">
          <a:xfrm>
            <a:off x="4249738" y="1959025"/>
            <a:ext cx="4545012" cy="4435475"/>
            <a:chOff x="2829" y="1480"/>
            <a:chExt cx="2863" cy="2794"/>
          </a:xfrm>
        </p:grpSpPr>
        <p:grpSp>
          <p:nvGrpSpPr>
            <p:cNvPr id="107" name="Group 5"/>
            <p:cNvGrpSpPr>
              <a:grpSpLocks/>
            </p:cNvGrpSpPr>
            <p:nvPr/>
          </p:nvGrpSpPr>
          <p:grpSpPr bwMode="auto">
            <a:xfrm>
              <a:off x="2829" y="1480"/>
              <a:ext cx="2863" cy="2396"/>
              <a:chOff x="2829" y="1480"/>
              <a:chExt cx="2863" cy="2396"/>
            </a:xfrm>
          </p:grpSpPr>
          <p:sp>
            <p:nvSpPr>
              <p:cNvPr id="117" name="Text Box 6"/>
              <p:cNvSpPr txBox="1">
                <a:spLocks noChangeArrowheads="1"/>
              </p:cNvSpPr>
              <p:nvPr/>
            </p:nvSpPr>
            <p:spPr bwMode="auto">
              <a:xfrm>
                <a:off x="3651" y="1480"/>
                <a:ext cx="111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200" b="1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Условные обозначения:</a:t>
                </a:r>
              </a:p>
            </p:txBody>
          </p:sp>
          <p:sp>
            <p:nvSpPr>
              <p:cNvPr id="118" name="Text Box 7"/>
              <p:cNvSpPr txBox="1">
                <a:spLocks noChangeArrowheads="1"/>
              </p:cNvSpPr>
              <p:nvPr/>
            </p:nvSpPr>
            <p:spPr bwMode="auto">
              <a:xfrm>
                <a:off x="3152" y="1666"/>
                <a:ext cx="2223" cy="1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3200" tIns="36000" rIns="43200" bIns="3600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Выходящие на поверхность (а) и невскрытые эрозией (б) гранитные массивы</a:t>
                </a:r>
              </a:p>
            </p:txBody>
          </p:sp>
          <p:sp>
            <p:nvSpPr>
              <p:cNvPr id="119" name="Text Box 8"/>
              <p:cNvSpPr txBox="1">
                <a:spLocks noChangeArrowheads="1"/>
              </p:cNvSpPr>
              <p:nvPr/>
            </p:nvSpPr>
            <p:spPr bwMode="auto">
              <a:xfrm>
                <a:off x="3152" y="1835"/>
                <a:ext cx="2495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3200" tIns="36000" rIns="43200" bIns="3600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Линзы «базификации», вулканогенно-терригенных толщ, проявленные положительными</a:t>
                </a: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аномалиями гравитационного поля</a:t>
                </a:r>
              </a:p>
            </p:txBody>
          </p:sp>
          <p:sp>
            <p:nvSpPr>
              <p:cNvPr id="120" name="Text Box 9"/>
              <p:cNvSpPr txBox="1">
                <a:spLocks noChangeArrowheads="1"/>
              </p:cNvSpPr>
              <p:nvPr/>
            </p:nvSpPr>
            <p:spPr bwMode="auto">
              <a:xfrm>
                <a:off x="3152" y="2451"/>
                <a:ext cx="2540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3200" tIns="36000" rIns="43200" bIns="3600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Площади развития пород, относительно обогащенных  калием и ураном (</a:t>
                </a:r>
                <a:r>
                  <a:rPr kumimoji="0" lang="en-US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K </a:t>
                </a: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и К+</a:t>
                </a:r>
                <a:r>
                  <a:rPr kumimoji="0" lang="en-US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U</a:t>
                </a: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 классы на карте вторичной р/х зональности)</a:t>
                </a:r>
              </a:p>
            </p:txBody>
          </p:sp>
          <p:sp>
            <p:nvSpPr>
              <p:cNvPr id="121" name="Text Box 10"/>
              <p:cNvSpPr txBox="1">
                <a:spLocks noChangeArrowheads="1"/>
              </p:cNvSpPr>
              <p:nvPr/>
            </p:nvSpPr>
            <p:spPr bwMode="auto">
              <a:xfrm>
                <a:off x="3152" y="3286"/>
                <a:ext cx="2540" cy="1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3200" tIns="36000" rIns="43200" bIns="3600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Разрывные нарушения, выделенные по комплексу геофизических данных</a:t>
                </a:r>
              </a:p>
            </p:txBody>
          </p:sp>
          <p:sp>
            <p:nvSpPr>
              <p:cNvPr id="122" name="Text Box 11"/>
              <p:cNvSpPr txBox="1">
                <a:spLocks noChangeArrowheads="1"/>
              </p:cNvSpPr>
              <p:nvPr/>
            </p:nvSpPr>
            <p:spPr bwMode="auto">
              <a:xfrm>
                <a:off x="3152" y="3708"/>
                <a:ext cx="2223" cy="1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3200" tIns="36000" rIns="43200" bIns="3600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Месторождения (а), проявления (б) и пункты минерализации (в) золота</a:t>
                </a:r>
              </a:p>
            </p:txBody>
          </p:sp>
          <p:sp>
            <p:nvSpPr>
              <p:cNvPr id="123" name="Text Box 12"/>
              <p:cNvSpPr txBox="1">
                <a:spLocks noChangeArrowheads="1"/>
              </p:cNvSpPr>
              <p:nvPr/>
            </p:nvSpPr>
            <p:spPr bwMode="auto">
              <a:xfrm>
                <a:off x="3152" y="2043"/>
                <a:ext cx="2495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3200" tIns="36000" rIns="43200" bIns="3600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Штоки интрузивных пород, трубки взрыва (?), выраженные локальными аномалиями магнитного поля </a:t>
                </a:r>
                <a:r>
                  <a:rPr kumimoji="0" lang="ru-RU" altLang="ru-RU" sz="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изометричной</a:t>
                </a:r>
                <a:r>
                  <a:rPr kumimoji="0" lang="ru-RU" alt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 формы</a:t>
                </a:r>
              </a:p>
            </p:txBody>
          </p:sp>
          <p:grpSp>
            <p:nvGrpSpPr>
              <p:cNvPr id="124" name="Group 13"/>
              <p:cNvGrpSpPr>
                <a:grpSpLocks/>
              </p:cNvGrpSpPr>
              <p:nvPr/>
            </p:nvGrpSpPr>
            <p:grpSpPr bwMode="auto">
              <a:xfrm>
                <a:off x="2829" y="1653"/>
                <a:ext cx="278" cy="169"/>
                <a:chOff x="4014" y="845"/>
                <a:chExt cx="393" cy="211"/>
              </a:xfrm>
            </p:grpSpPr>
            <p:sp>
              <p:nvSpPr>
                <p:cNvPr id="174" name="Rectangle 14"/>
                <p:cNvSpPr>
                  <a:spLocks noChangeArrowheads="1"/>
                </p:cNvSpPr>
                <p:nvPr/>
              </p:nvSpPr>
              <p:spPr bwMode="auto">
                <a:xfrm>
                  <a:off x="4014" y="845"/>
                  <a:ext cx="393" cy="20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5" name="Freeform 15"/>
                <p:cNvSpPr>
                  <a:spLocks/>
                </p:cNvSpPr>
                <p:nvPr/>
              </p:nvSpPr>
              <p:spPr bwMode="auto">
                <a:xfrm>
                  <a:off x="4215" y="870"/>
                  <a:ext cx="154" cy="90"/>
                </a:xfrm>
                <a:custGeom>
                  <a:avLst/>
                  <a:gdLst>
                    <a:gd name="T0" fmla="*/ 154 w 154"/>
                    <a:gd name="T1" fmla="*/ 85 h 90"/>
                    <a:gd name="T2" fmla="*/ 154 w 154"/>
                    <a:gd name="T3" fmla="*/ 75 h 90"/>
                    <a:gd name="T4" fmla="*/ 154 w 154"/>
                    <a:gd name="T5" fmla="*/ 65 h 90"/>
                    <a:gd name="T6" fmla="*/ 149 w 154"/>
                    <a:gd name="T7" fmla="*/ 60 h 90"/>
                    <a:gd name="T8" fmla="*/ 120 w 154"/>
                    <a:gd name="T9" fmla="*/ 30 h 90"/>
                    <a:gd name="T10" fmla="*/ 96 w 154"/>
                    <a:gd name="T11" fmla="*/ 25 h 90"/>
                    <a:gd name="T12" fmla="*/ 77 w 154"/>
                    <a:gd name="T13" fmla="*/ 10 h 90"/>
                    <a:gd name="T14" fmla="*/ 48 w 154"/>
                    <a:gd name="T15" fmla="*/ 0 h 90"/>
                    <a:gd name="T16" fmla="*/ 19 w 154"/>
                    <a:gd name="T17" fmla="*/ 10 h 90"/>
                    <a:gd name="T18" fmla="*/ 0 w 154"/>
                    <a:gd name="T19" fmla="*/ 30 h 90"/>
                    <a:gd name="T20" fmla="*/ 0 w 154"/>
                    <a:gd name="T21" fmla="*/ 50 h 90"/>
                    <a:gd name="T22" fmla="*/ 10 w 154"/>
                    <a:gd name="T23" fmla="*/ 60 h 90"/>
                    <a:gd name="T24" fmla="*/ 15 w 154"/>
                    <a:gd name="T25" fmla="*/ 70 h 90"/>
                    <a:gd name="T26" fmla="*/ 29 w 154"/>
                    <a:gd name="T27" fmla="*/ 80 h 90"/>
                    <a:gd name="T28" fmla="*/ 63 w 154"/>
                    <a:gd name="T29" fmla="*/ 85 h 90"/>
                    <a:gd name="T30" fmla="*/ 101 w 154"/>
                    <a:gd name="T31" fmla="*/ 90 h 90"/>
                    <a:gd name="T32" fmla="*/ 139 w 154"/>
                    <a:gd name="T33" fmla="*/ 90 h 90"/>
                    <a:gd name="T34" fmla="*/ 154 w 154"/>
                    <a:gd name="T35" fmla="*/ 85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4" h="90">
                      <a:moveTo>
                        <a:pt x="154" y="85"/>
                      </a:moveTo>
                      <a:lnTo>
                        <a:pt x="154" y="75"/>
                      </a:lnTo>
                      <a:lnTo>
                        <a:pt x="154" y="65"/>
                      </a:lnTo>
                      <a:lnTo>
                        <a:pt x="149" y="60"/>
                      </a:lnTo>
                      <a:lnTo>
                        <a:pt x="120" y="30"/>
                      </a:lnTo>
                      <a:lnTo>
                        <a:pt x="96" y="25"/>
                      </a:lnTo>
                      <a:lnTo>
                        <a:pt x="77" y="10"/>
                      </a:lnTo>
                      <a:lnTo>
                        <a:pt x="48" y="0"/>
                      </a:lnTo>
                      <a:lnTo>
                        <a:pt x="19" y="10"/>
                      </a:lnTo>
                      <a:lnTo>
                        <a:pt x="0" y="30"/>
                      </a:lnTo>
                      <a:lnTo>
                        <a:pt x="0" y="50"/>
                      </a:lnTo>
                      <a:lnTo>
                        <a:pt x="10" y="60"/>
                      </a:lnTo>
                      <a:lnTo>
                        <a:pt x="15" y="70"/>
                      </a:lnTo>
                      <a:lnTo>
                        <a:pt x="29" y="80"/>
                      </a:lnTo>
                      <a:lnTo>
                        <a:pt x="63" y="85"/>
                      </a:lnTo>
                      <a:lnTo>
                        <a:pt x="101" y="90"/>
                      </a:lnTo>
                      <a:lnTo>
                        <a:pt x="139" y="90"/>
                      </a:lnTo>
                      <a:lnTo>
                        <a:pt x="154" y="85"/>
                      </a:lnTo>
                      <a:close/>
                    </a:path>
                  </a:pathLst>
                </a:custGeom>
                <a:solidFill>
                  <a:srgbClr val="E5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6" name="Line 16"/>
                <p:cNvSpPr>
                  <a:spLocks noChangeShapeType="1"/>
                </p:cNvSpPr>
                <p:nvPr/>
              </p:nvSpPr>
              <p:spPr bwMode="auto">
                <a:xfrm>
                  <a:off x="4234" y="900"/>
                  <a:ext cx="24" cy="20"/>
                </a:xfrm>
                <a:prstGeom prst="line">
                  <a:avLst/>
                </a:prstGeom>
                <a:noFill/>
                <a:ln w="0">
                  <a:solidFill>
                    <a:srgbClr val="3399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234" y="900"/>
                  <a:ext cx="24" cy="20"/>
                </a:xfrm>
                <a:prstGeom prst="line">
                  <a:avLst/>
                </a:prstGeom>
                <a:noFill/>
                <a:ln w="0">
                  <a:solidFill>
                    <a:srgbClr val="3399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8" name="Line 18"/>
                <p:cNvSpPr>
                  <a:spLocks noChangeShapeType="1"/>
                </p:cNvSpPr>
                <p:nvPr/>
              </p:nvSpPr>
              <p:spPr bwMode="auto">
                <a:xfrm>
                  <a:off x="4278" y="875"/>
                  <a:ext cx="9" cy="10"/>
                </a:xfrm>
                <a:prstGeom prst="line">
                  <a:avLst/>
                </a:prstGeom>
                <a:noFill/>
                <a:ln w="0">
                  <a:solidFill>
                    <a:srgbClr val="3399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9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4268" y="875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3399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0" name="Line 20"/>
                <p:cNvSpPr>
                  <a:spLocks noChangeShapeType="1"/>
                </p:cNvSpPr>
                <p:nvPr/>
              </p:nvSpPr>
              <p:spPr bwMode="auto">
                <a:xfrm>
                  <a:off x="4297" y="900"/>
                  <a:ext cx="24" cy="20"/>
                </a:xfrm>
                <a:prstGeom prst="line">
                  <a:avLst/>
                </a:prstGeom>
                <a:noFill/>
                <a:ln w="0">
                  <a:solidFill>
                    <a:srgbClr val="3399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1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4297" y="900"/>
                  <a:ext cx="24" cy="20"/>
                </a:xfrm>
                <a:prstGeom prst="line">
                  <a:avLst/>
                </a:prstGeom>
                <a:noFill/>
                <a:ln w="0">
                  <a:solidFill>
                    <a:srgbClr val="3399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2" name="Line 22"/>
                <p:cNvSpPr>
                  <a:spLocks noChangeShapeType="1"/>
                </p:cNvSpPr>
                <p:nvPr/>
              </p:nvSpPr>
              <p:spPr bwMode="auto">
                <a:xfrm>
                  <a:off x="4225" y="930"/>
                  <a:ext cx="0" cy="0"/>
                </a:xfrm>
                <a:prstGeom prst="line">
                  <a:avLst/>
                </a:prstGeom>
                <a:noFill/>
                <a:ln w="0">
                  <a:solidFill>
                    <a:srgbClr val="3399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3" name="Line 23"/>
                <p:cNvSpPr>
                  <a:spLocks noChangeShapeType="1"/>
                </p:cNvSpPr>
                <p:nvPr/>
              </p:nvSpPr>
              <p:spPr bwMode="auto">
                <a:xfrm>
                  <a:off x="4268" y="930"/>
                  <a:ext cx="19" cy="20"/>
                </a:xfrm>
                <a:prstGeom prst="line">
                  <a:avLst/>
                </a:prstGeom>
                <a:noFill/>
                <a:ln w="0">
                  <a:solidFill>
                    <a:srgbClr val="3399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4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268" y="930"/>
                  <a:ext cx="19" cy="20"/>
                </a:xfrm>
                <a:prstGeom prst="line">
                  <a:avLst/>
                </a:prstGeom>
                <a:noFill/>
                <a:ln w="0">
                  <a:solidFill>
                    <a:srgbClr val="3399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5" name="Line 25"/>
                <p:cNvSpPr>
                  <a:spLocks noChangeShapeType="1"/>
                </p:cNvSpPr>
                <p:nvPr/>
              </p:nvSpPr>
              <p:spPr bwMode="auto">
                <a:xfrm>
                  <a:off x="4330" y="930"/>
                  <a:ext cx="19" cy="20"/>
                </a:xfrm>
                <a:prstGeom prst="line">
                  <a:avLst/>
                </a:prstGeom>
                <a:noFill/>
                <a:ln w="0">
                  <a:solidFill>
                    <a:srgbClr val="3399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6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4330" y="930"/>
                  <a:ext cx="19" cy="20"/>
                </a:xfrm>
                <a:prstGeom prst="line">
                  <a:avLst/>
                </a:prstGeom>
                <a:noFill/>
                <a:ln w="0">
                  <a:solidFill>
                    <a:srgbClr val="3399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7" name="Freeform 27"/>
                <p:cNvSpPr>
                  <a:spLocks/>
                </p:cNvSpPr>
                <p:nvPr/>
              </p:nvSpPr>
              <p:spPr bwMode="auto">
                <a:xfrm>
                  <a:off x="4215" y="870"/>
                  <a:ext cx="154" cy="90"/>
                </a:xfrm>
                <a:custGeom>
                  <a:avLst/>
                  <a:gdLst>
                    <a:gd name="T0" fmla="*/ 154 w 154"/>
                    <a:gd name="T1" fmla="*/ 85 h 90"/>
                    <a:gd name="T2" fmla="*/ 154 w 154"/>
                    <a:gd name="T3" fmla="*/ 75 h 90"/>
                    <a:gd name="T4" fmla="*/ 154 w 154"/>
                    <a:gd name="T5" fmla="*/ 65 h 90"/>
                    <a:gd name="T6" fmla="*/ 149 w 154"/>
                    <a:gd name="T7" fmla="*/ 60 h 90"/>
                    <a:gd name="T8" fmla="*/ 120 w 154"/>
                    <a:gd name="T9" fmla="*/ 30 h 90"/>
                    <a:gd name="T10" fmla="*/ 96 w 154"/>
                    <a:gd name="T11" fmla="*/ 25 h 90"/>
                    <a:gd name="T12" fmla="*/ 77 w 154"/>
                    <a:gd name="T13" fmla="*/ 10 h 90"/>
                    <a:gd name="T14" fmla="*/ 48 w 154"/>
                    <a:gd name="T15" fmla="*/ 0 h 90"/>
                    <a:gd name="T16" fmla="*/ 19 w 154"/>
                    <a:gd name="T17" fmla="*/ 10 h 90"/>
                    <a:gd name="T18" fmla="*/ 0 w 154"/>
                    <a:gd name="T19" fmla="*/ 30 h 90"/>
                    <a:gd name="T20" fmla="*/ 0 w 154"/>
                    <a:gd name="T21" fmla="*/ 50 h 90"/>
                    <a:gd name="T22" fmla="*/ 10 w 154"/>
                    <a:gd name="T23" fmla="*/ 60 h 90"/>
                    <a:gd name="T24" fmla="*/ 15 w 154"/>
                    <a:gd name="T25" fmla="*/ 70 h 90"/>
                    <a:gd name="T26" fmla="*/ 29 w 154"/>
                    <a:gd name="T27" fmla="*/ 80 h 90"/>
                    <a:gd name="T28" fmla="*/ 63 w 154"/>
                    <a:gd name="T29" fmla="*/ 85 h 90"/>
                    <a:gd name="T30" fmla="*/ 101 w 154"/>
                    <a:gd name="T31" fmla="*/ 90 h 90"/>
                    <a:gd name="T32" fmla="*/ 139 w 154"/>
                    <a:gd name="T33" fmla="*/ 90 h 90"/>
                    <a:gd name="T34" fmla="*/ 154 w 154"/>
                    <a:gd name="T35" fmla="*/ 85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4" h="90">
                      <a:moveTo>
                        <a:pt x="154" y="85"/>
                      </a:moveTo>
                      <a:lnTo>
                        <a:pt x="154" y="75"/>
                      </a:lnTo>
                      <a:lnTo>
                        <a:pt x="154" y="65"/>
                      </a:lnTo>
                      <a:lnTo>
                        <a:pt x="149" y="60"/>
                      </a:lnTo>
                      <a:lnTo>
                        <a:pt x="120" y="30"/>
                      </a:lnTo>
                      <a:lnTo>
                        <a:pt x="96" y="25"/>
                      </a:lnTo>
                      <a:lnTo>
                        <a:pt x="77" y="10"/>
                      </a:lnTo>
                      <a:lnTo>
                        <a:pt x="48" y="0"/>
                      </a:lnTo>
                      <a:lnTo>
                        <a:pt x="19" y="10"/>
                      </a:lnTo>
                      <a:lnTo>
                        <a:pt x="0" y="30"/>
                      </a:lnTo>
                      <a:lnTo>
                        <a:pt x="0" y="50"/>
                      </a:lnTo>
                      <a:lnTo>
                        <a:pt x="10" y="60"/>
                      </a:lnTo>
                      <a:lnTo>
                        <a:pt x="15" y="70"/>
                      </a:lnTo>
                      <a:lnTo>
                        <a:pt x="29" y="80"/>
                      </a:lnTo>
                      <a:lnTo>
                        <a:pt x="63" y="85"/>
                      </a:lnTo>
                      <a:lnTo>
                        <a:pt x="101" y="90"/>
                      </a:lnTo>
                      <a:lnTo>
                        <a:pt x="139" y="90"/>
                      </a:lnTo>
                      <a:lnTo>
                        <a:pt x="154" y="85"/>
                      </a:lnTo>
                    </a:path>
                  </a:pathLst>
                </a:custGeom>
                <a:noFill/>
                <a:ln w="0">
                  <a:solidFill>
                    <a:srgbClr val="0066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8" name="Freeform 28"/>
                <p:cNvSpPr>
                  <a:spLocks/>
                </p:cNvSpPr>
                <p:nvPr/>
              </p:nvSpPr>
              <p:spPr bwMode="auto">
                <a:xfrm>
                  <a:off x="4033" y="870"/>
                  <a:ext cx="158" cy="90"/>
                </a:xfrm>
                <a:custGeom>
                  <a:avLst/>
                  <a:gdLst>
                    <a:gd name="T0" fmla="*/ 154 w 158"/>
                    <a:gd name="T1" fmla="*/ 85 h 90"/>
                    <a:gd name="T2" fmla="*/ 158 w 158"/>
                    <a:gd name="T3" fmla="*/ 75 h 90"/>
                    <a:gd name="T4" fmla="*/ 158 w 158"/>
                    <a:gd name="T5" fmla="*/ 65 h 90"/>
                    <a:gd name="T6" fmla="*/ 154 w 158"/>
                    <a:gd name="T7" fmla="*/ 60 h 90"/>
                    <a:gd name="T8" fmla="*/ 125 w 158"/>
                    <a:gd name="T9" fmla="*/ 30 h 90"/>
                    <a:gd name="T10" fmla="*/ 101 w 158"/>
                    <a:gd name="T11" fmla="*/ 25 h 90"/>
                    <a:gd name="T12" fmla="*/ 82 w 158"/>
                    <a:gd name="T13" fmla="*/ 10 h 90"/>
                    <a:gd name="T14" fmla="*/ 53 w 158"/>
                    <a:gd name="T15" fmla="*/ 0 h 90"/>
                    <a:gd name="T16" fmla="*/ 24 w 158"/>
                    <a:gd name="T17" fmla="*/ 10 h 90"/>
                    <a:gd name="T18" fmla="*/ 5 w 158"/>
                    <a:gd name="T19" fmla="*/ 30 h 90"/>
                    <a:gd name="T20" fmla="*/ 0 w 158"/>
                    <a:gd name="T21" fmla="*/ 50 h 90"/>
                    <a:gd name="T22" fmla="*/ 10 w 158"/>
                    <a:gd name="T23" fmla="*/ 60 h 90"/>
                    <a:gd name="T24" fmla="*/ 19 w 158"/>
                    <a:gd name="T25" fmla="*/ 70 h 90"/>
                    <a:gd name="T26" fmla="*/ 34 w 158"/>
                    <a:gd name="T27" fmla="*/ 80 h 90"/>
                    <a:gd name="T28" fmla="*/ 67 w 158"/>
                    <a:gd name="T29" fmla="*/ 85 h 90"/>
                    <a:gd name="T30" fmla="*/ 106 w 158"/>
                    <a:gd name="T31" fmla="*/ 90 h 90"/>
                    <a:gd name="T32" fmla="*/ 139 w 158"/>
                    <a:gd name="T33" fmla="*/ 90 h 90"/>
                    <a:gd name="T34" fmla="*/ 154 w 158"/>
                    <a:gd name="T35" fmla="*/ 85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90">
                      <a:moveTo>
                        <a:pt x="154" y="85"/>
                      </a:moveTo>
                      <a:lnTo>
                        <a:pt x="158" y="75"/>
                      </a:lnTo>
                      <a:lnTo>
                        <a:pt x="158" y="65"/>
                      </a:lnTo>
                      <a:lnTo>
                        <a:pt x="154" y="60"/>
                      </a:lnTo>
                      <a:lnTo>
                        <a:pt x="125" y="30"/>
                      </a:lnTo>
                      <a:lnTo>
                        <a:pt x="101" y="25"/>
                      </a:lnTo>
                      <a:lnTo>
                        <a:pt x="82" y="10"/>
                      </a:lnTo>
                      <a:lnTo>
                        <a:pt x="53" y="0"/>
                      </a:lnTo>
                      <a:lnTo>
                        <a:pt x="24" y="10"/>
                      </a:lnTo>
                      <a:lnTo>
                        <a:pt x="5" y="30"/>
                      </a:lnTo>
                      <a:lnTo>
                        <a:pt x="0" y="50"/>
                      </a:lnTo>
                      <a:lnTo>
                        <a:pt x="10" y="60"/>
                      </a:lnTo>
                      <a:lnTo>
                        <a:pt x="19" y="70"/>
                      </a:lnTo>
                      <a:lnTo>
                        <a:pt x="34" y="80"/>
                      </a:lnTo>
                      <a:lnTo>
                        <a:pt x="67" y="85"/>
                      </a:lnTo>
                      <a:lnTo>
                        <a:pt x="106" y="90"/>
                      </a:lnTo>
                      <a:lnTo>
                        <a:pt x="139" y="90"/>
                      </a:lnTo>
                      <a:lnTo>
                        <a:pt x="154" y="85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0">
                  <a:solidFill>
                    <a:srgbClr val="6666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9" name="Rectangle 29"/>
                <p:cNvSpPr>
                  <a:spLocks noChangeArrowheads="1"/>
                </p:cNvSpPr>
                <p:nvPr/>
              </p:nvSpPr>
              <p:spPr bwMode="auto">
                <a:xfrm>
                  <a:off x="4095" y="960"/>
                  <a:ext cx="267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</a:rPr>
                    <a:t>а        б</a:t>
                  </a:r>
                </a:p>
              </p:txBody>
            </p:sp>
          </p:grpSp>
          <p:grpSp>
            <p:nvGrpSpPr>
              <p:cNvPr id="125" name="Group 30"/>
              <p:cNvGrpSpPr>
                <a:grpSpLocks/>
              </p:cNvGrpSpPr>
              <p:nvPr/>
            </p:nvGrpSpPr>
            <p:grpSpPr bwMode="auto">
              <a:xfrm>
                <a:off x="2833" y="1851"/>
                <a:ext cx="274" cy="165"/>
                <a:chOff x="4014" y="1346"/>
                <a:chExt cx="388" cy="206"/>
              </a:xfrm>
            </p:grpSpPr>
            <p:sp>
              <p:nvSpPr>
                <p:cNvPr id="172" name="Rectangle 31"/>
                <p:cNvSpPr>
                  <a:spLocks noChangeArrowheads="1"/>
                </p:cNvSpPr>
                <p:nvPr/>
              </p:nvSpPr>
              <p:spPr bwMode="auto">
                <a:xfrm>
                  <a:off x="4014" y="1346"/>
                  <a:ext cx="388" cy="206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3" name="Freeform 32"/>
                <p:cNvSpPr>
                  <a:spLocks/>
                </p:cNvSpPr>
                <p:nvPr/>
              </p:nvSpPr>
              <p:spPr bwMode="auto">
                <a:xfrm>
                  <a:off x="4038" y="1386"/>
                  <a:ext cx="350" cy="150"/>
                </a:xfrm>
                <a:custGeom>
                  <a:avLst/>
                  <a:gdLst>
                    <a:gd name="T0" fmla="*/ 34 w 350"/>
                    <a:gd name="T1" fmla="*/ 0 h 150"/>
                    <a:gd name="T2" fmla="*/ 220 w 350"/>
                    <a:gd name="T3" fmla="*/ 5 h 150"/>
                    <a:gd name="T4" fmla="*/ 316 w 350"/>
                    <a:gd name="T5" fmla="*/ 40 h 150"/>
                    <a:gd name="T6" fmla="*/ 350 w 350"/>
                    <a:gd name="T7" fmla="*/ 120 h 150"/>
                    <a:gd name="T8" fmla="*/ 273 w 350"/>
                    <a:gd name="T9" fmla="*/ 150 h 150"/>
                    <a:gd name="T10" fmla="*/ 220 w 350"/>
                    <a:gd name="T11" fmla="*/ 145 h 150"/>
                    <a:gd name="T12" fmla="*/ 216 w 350"/>
                    <a:gd name="T13" fmla="*/ 145 h 150"/>
                    <a:gd name="T14" fmla="*/ 206 w 350"/>
                    <a:gd name="T15" fmla="*/ 145 h 150"/>
                    <a:gd name="T16" fmla="*/ 206 w 350"/>
                    <a:gd name="T17" fmla="*/ 145 h 150"/>
                    <a:gd name="T18" fmla="*/ 201 w 350"/>
                    <a:gd name="T19" fmla="*/ 145 h 150"/>
                    <a:gd name="T20" fmla="*/ 196 w 350"/>
                    <a:gd name="T21" fmla="*/ 145 h 150"/>
                    <a:gd name="T22" fmla="*/ 192 w 350"/>
                    <a:gd name="T23" fmla="*/ 145 h 150"/>
                    <a:gd name="T24" fmla="*/ 187 w 350"/>
                    <a:gd name="T25" fmla="*/ 145 h 150"/>
                    <a:gd name="T26" fmla="*/ 187 w 350"/>
                    <a:gd name="T27" fmla="*/ 145 h 150"/>
                    <a:gd name="T28" fmla="*/ 115 w 350"/>
                    <a:gd name="T29" fmla="*/ 135 h 150"/>
                    <a:gd name="T30" fmla="*/ 19 w 350"/>
                    <a:gd name="T31" fmla="*/ 90 h 150"/>
                    <a:gd name="T32" fmla="*/ 0 w 350"/>
                    <a:gd name="T33" fmla="*/ 25 h 150"/>
                    <a:gd name="T34" fmla="*/ 19 w 350"/>
                    <a:gd name="T35" fmla="*/ 5 h 150"/>
                    <a:gd name="T36" fmla="*/ 34 w 350"/>
                    <a:gd name="T3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0" h="150">
                      <a:moveTo>
                        <a:pt x="34" y="0"/>
                      </a:moveTo>
                      <a:lnTo>
                        <a:pt x="220" y="5"/>
                      </a:lnTo>
                      <a:lnTo>
                        <a:pt x="316" y="40"/>
                      </a:lnTo>
                      <a:lnTo>
                        <a:pt x="350" y="120"/>
                      </a:lnTo>
                      <a:lnTo>
                        <a:pt x="273" y="150"/>
                      </a:lnTo>
                      <a:lnTo>
                        <a:pt x="220" y="145"/>
                      </a:lnTo>
                      <a:lnTo>
                        <a:pt x="216" y="145"/>
                      </a:lnTo>
                      <a:lnTo>
                        <a:pt x="206" y="145"/>
                      </a:lnTo>
                      <a:lnTo>
                        <a:pt x="206" y="145"/>
                      </a:lnTo>
                      <a:lnTo>
                        <a:pt x="201" y="145"/>
                      </a:lnTo>
                      <a:lnTo>
                        <a:pt x="196" y="145"/>
                      </a:lnTo>
                      <a:lnTo>
                        <a:pt x="192" y="145"/>
                      </a:lnTo>
                      <a:lnTo>
                        <a:pt x="187" y="145"/>
                      </a:lnTo>
                      <a:lnTo>
                        <a:pt x="187" y="145"/>
                      </a:lnTo>
                      <a:lnTo>
                        <a:pt x="115" y="135"/>
                      </a:lnTo>
                      <a:lnTo>
                        <a:pt x="19" y="90"/>
                      </a:lnTo>
                      <a:lnTo>
                        <a:pt x="0" y="25"/>
                      </a:lnTo>
                      <a:lnTo>
                        <a:pt x="19" y="5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E3D9A6"/>
                </a:solidFill>
                <a:ln w="0">
                  <a:solidFill>
                    <a:srgbClr val="A0866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6" name="Group 33"/>
              <p:cNvGrpSpPr>
                <a:grpSpLocks/>
              </p:cNvGrpSpPr>
              <p:nvPr/>
            </p:nvGrpSpPr>
            <p:grpSpPr bwMode="auto">
              <a:xfrm>
                <a:off x="2835" y="2470"/>
                <a:ext cx="274" cy="168"/>
                <a:chOff x="4014" y="1602"/>
                <a:chExt cx="388" cy="210"/>
              </a:xfrm>
            </p:grpSpPr>
            <p:sp>
              <p:nvSpPr>
                <p:cNvPr id="170" name="Rectangle 34"/>
                <p:cNvSpPr>
                  <a:spLocks noChangeArrowheads="1"/>
                </p:cNvSpPr>
                <p:nvPr/>
              </p:nvSpPr>
              <p:spPr bwMode="auto">
                <a:xfrm>
                  <a:off x="4014" y="1602"/>
                  <a:ext cx="388" cy="2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1" name="Freeform 35"/>
                <p:cNvSpPr>
                  <a:spLocks/>
                </p:cNvSpPr>
                <p:nvPr/>
              </p:nvSpPr>
              <p:spPr bwMode="auto">
                <a:xfrm>
                  <a:off x="4048" y="1617"/>
                  <a:ext cx="330" cy="180"/>
                </a:xfrm>
                <a:custGeom>
                  <a:avLst/>
                  <a:gdLst>
                    <a:gd name="T0" fmla="*/ 321 w 330"/>
                    <a:gd name="T1" fmla="*/ 180 h 180"/>
                    <a:gd name="T2" fmla="*/ 330 w 330"/>
                    <a:gd name="T3" fmla="*/ 150 h 180"/>
                    <a:gd name="T4" fmla="*/ 301 w 330"/>
                    <a:gd name="T5" fmla="*/ 130 h 180"/>
                    <a:gd name="T6" fmla="*/ 282 w 330"/>
                    <a:gd name="T7" fmla="*/ 115 h 180"/>
                    <a:gd name="T8" fmla="*/ 301 w 330"/>
                    <a:gd name="T9" fmla="*/ 95 h 180"/>
                    <a:gd name="T10" fmla="*/ 215 w 330"/>
                    <a:gd name="T11" fmla="*/ 50 h 180"/>
                    <a:gd name="T12" fmla="*/ 182 w 330"/>
                    <a:gd name="T13" fmla="*/ 25 h 180"/>
                    <a:gd name="T14" fmla="*/ 110 w 330"/>
                    <a:gd name="T15" fmla="*/ 0 h 180"/>
                    <a:gd name="T16" fmla="*/ 0 w 330"/>
                    <a:gd name="T17" fmla="*/ 70 h 180"/>
                    <a:gd name="T18" fmla="*/ 71 w 330"/>
                    <a:gd name="T19" fmla="*/ 95 h 180"/>
                    <a:gd name="T20" fmla="*/ 71 w 330"/>
                    <a:gd name="T21" fmla="*/ 120 h 180"/>
                    <a:gd name="T22" fmla="*/ 67 w 330"/>
                    <a:gd name="T23" fmla="*/ 130 h 180"/>
                    <a:gd name="T24" fmla="*/ 86 w 330"/>
                    <a:gd name="T25" fmla="*/ 165 h 180"/>
                    <a:gd name="T26" fmla="*/ 148 w 330"/>
                    <a:gd name="T27" fmla="*/ 170 h 180"/>
                    <a:gd name="T28" fmla="*/ 225 w 330"/>
                    <a:gd name="T29" fmla="*/ 175 h 180"/>
                    <a:gd name="T30" fmla="*/ 321 w 330"/>
                    <a:gd name="T31" fmla="*/ 180 h 180"/>
                    <a:gd name="T32" fmla="*/ 321 w 330"/>
                    <a:gd name="T33" fmla="*/ 18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30" h="180">
                      <a:moveTo>
                        <a:pt x="321" y="180"/>
                      </a:moveTo>
                      <a:lnTo>
                        <a:pt x="330" y="150"/>
                      </a:lnTo>
                      <a:lnTo>
                        <a:pt x="301" y="130"/>
                      </a:lnTo>
                      <a:lnTo>
                        <a:pt x="282" y="115"/>
                      </a:lnTo>
                      <a:lnTo>
                        <a:pt x="301" y="95"/>
                      </a:lnTo>
                      <a:lnTo>
                        <a:pt x="215" y="50"/>
                      </a:lnTo>
                      <a:lnTo>
                        <a:pt x="182" y="25"/>
                      </a:lnTo>
                      <a:lnTo>
                        <a:pt x="110" y="0"/>
                      </a:lnTo>
                      <a:lnTo>
                        <a:pt x="0" y="70"/>
                      </a:lnTo>
                      <a:lnTo>
                        <a:pt x="71" y="95"/>
                      </a:lnTo>
                      <a:lnTo>
                        <a:pt x="71" y="120"/>
                      </a:lnTo>
                      <a:lnTo>
                        <a:pt x="67" y="130"/>
                      </a:lnTo>
                      <a:lnTo>
                        <a:pt x="86" y="165"/>
                      </a:lnTo>
                      <a:lnTo>
                        <a:pt x="148" y="170"/>
                      </a:lnTo>
                      <a:lnTo>
                        <a:pt x="225" y="175"/>
                      </a:lnTo>
                      <a:lnTo>
                        <a:pt x="321" y="180"/>
                      </a:lnTo>
                      <a:lnTo>
                        <a:pt x="321" y="180"/>
                      </a:lnTo>
                      <a:close/>
                    </a:path>
                  </a:pathLst>
                </a:custGeom>
                <a:pattFill prst="ltUpDiag">
                  <a:fgClr>
                    <a:srgbClr val="FF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7" name="Group 36"/>
              <p:cNvGrpSpPr>
                <a:grpSpLocks/>
              </p:cNvGrpSpPr>
              <p:nvPr/>
            </p:nvGrpSpPr>
            <p:grpSpPr bwMode="auto">
              <a:xfrm>
                <a:off x="2835" y="3282"/>
                <a:ext cx="267" cy="164"/>
                <a:chOff x="2835" y="2700"/>
                <a:chExt cx="267" cy="164"/>
              </a:xfrm>
            </p:grpSpPr>
            <p:sp>
              <p:nvSpPr>
                <p:cNvPr id="168" name="Rectangle 37"/>
                <p:cNvSpPr>
                  <a:spLocks noChangeArrowheads="1"/>
                </p:cNvSpPr>
                <p:nvPr/>
              </p:nvSpPr>
              <p:spPr bwMode="auto">
                <a:xfrm>
                  <a:off x="2835" y="2700"/>
                  <a:ext cx="267" cy="16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9" name="Freeform 38"/>
                <p:cNvSpPr>
                  <a:spLocks/>
                </p:cNvSpPr>
                <p:nvPr/>
              </p:nvSpPr>
              <p:spPr bwMode="auto">
                <a:xfrm>
                  <a:off x="2880" y="2728"/>
                  <a:ext cx="135" cy="120"/>
                </a:xfrm>
                <a:custGeom>
                  <a:avLst/>
                  <a:gdLst>
                    <a:gd name="T0" fmla="*/ 0 w 192"/>
                    <a:gd name="T1" fmla="*/ 150 h 150"/>
                    <a:gd name="T2" fmla="*/ 87 w 192"/>
                    <a:gd name="T3" fmla="*/ 80 h 150"/>
                    <a:gd name="T4" fmla="*/ 182 w 192"/>
                    <a:gd name="T5" fmla="*/ 10 h 150"/>
                    <a:gd name="T6" fmla="*/ 192 w 192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2" h="150">
                      <a:moveTo>
                        <a:pt x="0" y="150"/>
                      </a:moveTo>
                      <a:lnTo>
                        <a:pt x="87" y="80"/>
                      </a:lnTo>
                      <a:lnTo>
                        <a:pt x="182" y="10"/>
                      </a:lnTo>
                      <a:lnTo>
                        <a:pt x="192" y="0"/>
                      </a:lnTo>
                    </a:path>
                  </a:pathLst>
                </a:custGeom>
                <a:noFill/>
                <a:ln w="15875">
                  <a:solidFill>
                    <a:srgbClr val="66666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8" name="Group 39"/>
              <p:cNvGrpSpPr>
                <a:grpSpLocks/>
              </p:cNvGrpSpPr>
              <p:nvPr/>
            </p:nvGrpSpPr>
            <p:grpSpPr bwMode="auto">
              <a:xfrm>
                <a:off x="2835" y="3484"/>
                <a:ext cx="274" cy="165"/>
                <a:chOff x="4014" y="3400"/>
                <a:chExt cx="388" cy="206"/>
              </a:xfrm>
            </p:grpSpPr>
            <p:sp>
              <p:nvSpPr>
                <p:cNvPr id="166" name="Rectangle 40"/>
                <p:cNvSpPr>
                  <a:spLocks noChangeArrowheads="1"/>
                </p:cNvSpPr>
                <p:nvPr/>
              </p:nvSpPr>
              <p:spPr bwMode="auto">
                <a:xfrm>
                  <a:off x="4014" y="3400"/>
                  <a:ext cx="388" cy="20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7" name="Oval 41"/>
                <p:cNvSpPr>
                  <a:spLocks noChangeArrowheads="1"/>
                </p:cNvSpPr>
                <p:nvPr/>
              </p:nvSpPr>
              <p:spPr bwMode="auto">
                <a:xfrm>
                  <a:off x="4062" y="3446"/>
                  <a:ext cx="292" cy="115"/>
                </a:xfrm>
                <a:prstGeom prst="ellipse">
                  <a:avLst/>
                </a:prstGeom>
                <a:noFill/>
                <a:ln w="15875">
                  <a:solidFill>
                    <a:srgbClr val="9966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9" name="Group 42"/>
              <p:cNvGrpSpPr>
                <a:grpSpLocks/>
              </p:cNvGrpSpPr>
              <p:nvPr/>
            </p:nvGrpSpPr>
            <p:grpSpPr bwMode="auto">
              <a:xfrm>
                <a:off x="2835" y="3703"/>
                <a:ext cx="271" cy="173"/>
                <a:chOff x="4019" y="3927"/>
                <a:chExt cx="383" cy="216"/>
              </a:xfrm>
            </p:grpSpPr>
            <p:sp>
              <p:nvSpPr>
                <p:cNvPr id="158" name="Freeform 43"/>
                <p:cNvSpPr>
                  <a:spLocks/>
                </p:cNvSpPr>
                <p:nvPr/>
              </p:nvSpPr>
              <p:spPr bwMode="auto">
                <a:xfrm>
                  <a:off x="4081" y="3992"/>
                  <a:ext cx="62" cy="60"/>
                </a:xfrm>
                <a:custGeom>
                  <a:avLst/>
                  <a:gdLst>
                    <a:gd name="T0" fmla="*/ 29 w 62"/>
                    <a:gd name="T1" fmla="*/ 0 h 60"/>
                    <a:gd name="T2" fmla="*/ 19 w 62"/>
                    <a:gd name="T3" fmla="*/ 0 h 60"/>
                    <a:gd name="T4" fmla="*/ 10 w 62"/>
                    <a:gd name="T5" fmla="*/ 5 h 60"/>
                    <a:gd name="T6" fmla="*/ 5 w 62"/>
                    <a:gd name="T7" fmla="*/ 10 h 60"/>
                    <a:gd name="T8" fmla="*/ 0 w 62"/>
                    <a:gd name="T9" fmla="*/ 15 h 60"/>
                    <a:gd name="T10" fmla="*/ 0 w 62"/>
                    <a:gd name="T11" fmla="*/ 20 h 60"/>
                    <a:gd name="T12" fmla="*/ 0 w 62"/>
                    <a:gd name="T13" fmla="*/ 25 h 60"/>
                    <a:gd name="T14" fmla="*/ 0 w 62"/>
                    <a:gd name="T15" fmla="*/ 30 h 60"/>
                    <a:gd name="T16" fmla="*/ 0 w 62"/>
                    <a:gd name="T17" fmla="*/ 35 h 60"/>
                    <a:gd name="T18" fmla="*/ 0 w 62"/>
                    <a:gd name="T19" fmla="*/ 40 h 60"/>
                    <a:gd name="T20" fmla="*/ 5 w 62"/>
                    <a:gd name="T21" fmla="*/ 50 h 60"/>
                    <a:gd name="T22" fmla="*/ 10 w 62"/>
                    <a:gd name="T23" fmla="*/ 55 h 60"/>
                    <a:gd name="T24" fmla="*/ 14 w 62"/>
                    <a:gd name="T25" fmla="*/ 55 h 60"/>
                    <a:gd name="T26" fmla="*/ 19 w 62"/>
                    <a:gd name="T27" fmla="*/ 60 h 60"/>
                    <a:gd name="T28" fmla="*/ 24 w 62"/>
                    <a:gd name="T29" fmla="*/ 60 h 60"/>
                    <a:gd name="T30" fmla="*/ 29 w 62"/>
                    <a:gd name="T31" fmla="*/ 60 h 60"/>
                    <a:gd name="T32" fmla="*/ 34 w 62"/>
                    <a:gd name="T33" fmla="*/ 60 h 60"/>
                    <a:gd name="T34" fmla="*/ 38 w 62"/>
                    <a:gd name="T35" fmla="*/ 60 h 60"/>
                    <a:gd name="T36" fmla="*/ 38 w 62"/>
                    <a:gd name="T37" fmla="*/ 60 h 60"/>
                    <a:gd name="T38" fmla="*/ 43 w 62"/>
                    <a:gd name="T39" fmla="*/ 55 h 60"/>
                    <a:gd name="T40" fmla="*/ 48 w 62"/>
                    <a:gd name="T41" fmla="*/ 55 h 60"/>
                    <a:gd name="T42" fmla="*/ 58 w 62"/>
                    <a:gd name="T43" fmla="*/ 50 h 60"/>
                    <a:gd name="T44" fmla="*/ 62 w 62"/>
                    <a:gd name="T45" fmla="*/ 40 h 60"/>
                    <a:gd name="T46" fmla="*/ 62 w 62"/>
                    <a:gd name="T47" fmla="*/ 35 h 60"/>
                    <a:gd name="T48" fmla="*/ 62 w 62"/>
                    <a:gd name="T49" fmla="*/ 25 h 60"/>
                    <a:gd name="T50" fmla="*/ 62 w 62"/>
                    <a:gd name="T51" fmla="*/ 20 h 60"/>
                    <a:gd name="T52" fmla="*/ 58 w 62"/>
                    <a:gd name="T53" fmla="*/ 15 h 60"/>
                    <a:gd name="T54" fmla="*/ 53 w 62"/>
                    <a:gd name="T55" fmla="*/ 10 h 60"/>
                    <a:gd name="T56" fmla="*/ 53 w 62"/>
                    <a:gd name="T57" fmla="*/ 5 h 60"/>
                    <a:gd name="T58" fmla="*/ 48 w 62"/>
                    <a:gd name="T59" fmla="*/ 5 h 60"/>
                    <a:gd name="T60" fmla="*/ 43 w 62"/>
                    <a:gd name="T61" fmla="*/ 0 h 60"/>
                    <a:gd name="T62" fmla="*/ 34 w 62"/>
                    <a:gd name="T6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2" h="6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5"/>
                      </a:lnTo>
                      <a:lnTo>
                        <a:pt x="0" y="40"/>
                      </a:lnTo>
                      <a:lnTo>
                        <a:pt x="0" y="40"/>
                      </a:lnTo>
                      <a:lnTo>
                        <a:pt x="0" y="45"/>
                      </a:lnTo>
                      <a:lnTo>
                        <a:pt x="5" y="50"/>
                      </a:lnTo>
                      <a:lnTo>
                        <a:pt x="10" y="50"/>
                      </a:lnTo>
                      <a:lnTo>
                        <a:pt x="10" y="55"/>
                      </a:lnTo>
                      <a:lnTo>
                        <a:pt x="14" y="55"/>
                      </a:lnTo>
                      <a:lnTo>
                        <a:pt x="14" y="55"/>
                      </a:lnTo>
                      <a:lnTo>
                        <a:pt x="19" y="60"/>
                      </a:lnTo>
                      <a:lnTo>
                        <a:pt x="19" y="60"/>
                      </a:lnTo>
                      <a:lnTo>
                        <a:pt x="24" y="60"/>
                      </a:lnTo>
                      <a:lnTo>
                        <a:pt x="24" y="60"/>
                      </a:lnTo>
                      <a:lnTo>
                        <a:pt x="24" y="60"/>
                      </a:lnTo>
                      <a:lnTo>
                        <a:pt x="29" y="60"/>
                      </a:lnTo>
                      <a:lnTo>
                        <a:pt x="29" y="60"/>
                      </a:lnTo>
                      <a:lnTo>
                        <a:pt x="34" y="60"/>
                      </a:lnTo>
                      <a:lnTo>
                        <a:pt x="34" y="60"/>
                      </a:lnTo>
                      <a:lnTo>
                        <a:pt x="38" y="60"/>
                      </a:lnTo>
                      <a:lnTo>
                        <a:pt x="38" y="60"/>
                      </a:lnTo>
                      <a:lnTo>
                        <a:pt x="38" y="60"/>
                      </a:lnTo>
                      <a:lnTo>
                        <a:pt x="43" y="60"/>
                      </a:lnTo>
                      <a:lnTo>
                        <a:pt x="43" y="55"/>
                      </a:lnTo>
                      <a:lnTo>
                        <a:pt x="48" y="55"/>
                      </a:lnTo>
                      <a:lnTo>
                        <a:pt x="48" y="55"/>
                      </a:lnTo>
                      <a:lnTo>
                        <a:pt x="53" y="50"/>
                      </a:lnTo>
                      <a:lnTo>
                        <a:pt x="58" y="50"/>
                      </a:lnTo>
                      <a:lnTo>
                        <a:pt x="58" y="45"/>
                      </a:lnTo>
                      <a:lnTo>
                        <a:pt x="62" y="40"/>
                      </a:lnTo>
                      <a:lnTo>
                        <a:pt x="62" y="40"/>
                      </a:lnTo>
                      <a:lnTo>
                        <a:pt x="62" y="35"/>
                      </a:lnTo>
                      <a:lnTo>
                        <a:pt x="62" y="30"/>
                      </a:lnTo>
                      <a:lnTo>
                        <a:pt x="62" y="25"/>
                      </a:lnTo>
                      <a:lnTo>
                        <a:pt x="62" y="20"/>
                      </a:lnTo>
                      <a:lnTo>
                        <a:pt x="62" y="20"/>
                      </a:lnTo>
                      <a:lnTo>
                        <a:pt x="58" y="15"/>
                      </a:lnTo>
                      <a:lnTo>
                        <a:pt x="58" y="15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8" y="5"/>
                      </a:lnTo>
                      <a:lnTo>
                        <a:pt x="48" y="5"/>
                      </a:lnTo>
                      <a:lnTo>
                        <a:pt x="43" y="0"/>
                      </a:lnTo>
                      <a:lnTo>
                        <a:pt x="38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0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9" name="Freeform 44"/>
                <p:cNvSpPr>
                  <a:spLocks noEditPoints="1"/>
                </p:cNvSpPr>
                <p:nvPr/>
              </p:nvSpPr>
              <p:spPr bwMode="auto">
                <a:xfrm>
                  <a:off x="4076" y="3992"/>
                  <a:ext cx="67" cy="60"/>
                </a:xfrm>
                <a:custGeom>
                  <a:avLst/>
                  <a:gdLst>
                    <a:gd name="T0" fmla="*/ 29 w 67"/>
                    <a:gd name="T1" fmla="*/ 0 h 60"/>
                    <a:gd name="T2" fmla="*/ 24 w 67"/>
                    <a:gd name="T3" fmla="*/ 0 h 60"/>
                    <a:gd name="T4" fmla="*/ 15 w 67"/>
                    <a:gd name="T5" fmla="*/ 5 h 60"/>
                    <a:gd name="T6" fmla="*/ 10 w 67"/>
                    <a:gd name="T7" fmla="*/ 10 h 60"/>
                    <a:gd name="T8" fmla="*/ 5 w 67"/>
                    <a:gd name="T9" fmla="*/ 15 h 60"/>
                    <a:gd name="T10" fmla="*/ 5 w 67"/>
                    <a:gd name="T11" fmla="*/ 20 h 60"/>
                    <a:gd name="T12" fmla="*/ 5 w 67"/>
                    <a:gd name="T13" fmla="*/ 25 h 60"/>
                    <a:gd name="T14" fmla="*/ 0 w 67"/>
                    <a:gd name="T15" fmla="*/ 30 h 60"/>
                    <a:gd name="T16" fmla="*/ 0 w 67"/>
                    <a:gd name="T17" fmla="*/ 35 h 60"/>
                    <a:gd name="T18" fmla="*/ 5 w 67"/>
                    <a:gd name="T19" fmla="*/ 40 h 60"/>
                    <a:gd name="T20" fmla="*/ 10 w 67"/>
                    <a:gd name="T21" fmla="*/ 50 h 60"/>
                    <a:gd name="T22" fmla="*/ 15 w 67"/>
                    <a:gd name="T23" fmla="*/ 55 h 60"/>
                    <a:gd name="T24" fmla="*/ 19 w 67"/>
                    <a:gd name="T25" fmla="*/ 60 h 60"/>
                    <a:gd name="T26" fmla="*/ 24 w 67"/>
                    <a:gd name="T27" fmla="*/ 60 h 60"/>
                    <a:gd name="T28" fmla="*/ 29 w 67"/>
                    <a:gd name="T29" fmla="*/ 60 h 60"/>
                    <a:gd name="T30" fmla="*/ 34 w 67"/>
                    <a:gd name="T31" fmla="*/ 60 h 60"/>
                    <a:gd name="T32" fmla="*/ 39 w 67"/>
                    <a:gd name="T33" fmla="*/ 60 h 60"/>
                    <a:gd name="T34" fmla="*/ 43 w 67"/>
                    <a:gd name="T35" fmla="*/ 60 h 60"/>
                    <a:gd name="T36" fmla="*/ 48 w 67"/>
                    <a:gd name="T37" fmla="*/ 60 h 60"/>
                    <a:gd name="T38" fmla="*/ 48 w 67"/>
                    <a:gd name="T39" fmla="*/ 60 h 60"/>
                    <a:gd name="T40" fmla="*/ 58 w 67"/>
                    <a:gd name="T41" fmla="*/ 55 h 60"/>
                    <a:gd name="T42" fmla="*/ 63 w 67"/>
                    <a:gd name="T43" fmla="*/ 50 h 60"/>
                    <a:gd name="T44" fmla="*/ 67 w 67"/>
                    <a:gd name="T45" fmla="*/ 40 h 60"/>
                    <a:gd name="T46" fmla="*/ 67 w 67"/>
                    <a:gd name="T47" fmla="*/ 35 h 60"/>
                    <a:gd name="T48" fmla="*/ 67 w 67"/>
                    <a:gd name="T49" fmla="*/ 25 h 60"/>
                    <a:gd name="T50" fmla="*/ 67 w 67"/>
                    <a:gd name="T51" fmla="*/ 20 h 60"/>
                    <a:gd name="T52" fmla="*/ 63 w 67"/>
                    <a:gd name="T53" fmla="*/ 15 h 60"/>
                    <a:gd name="T54" fmla="*/ 63 w 67"/>
                    <a:gd name="T55" fmla="*/ 10 h 60"/>
                    <a:gd name="T56" fmla="*/ 58 w 67"/>
                    <a:gd name="T57" fmla="*/ 5 h 60"/>
                    <a:gd name="T58" fmla="*/ 53 w 67"/>
                    <a:gd name="T59" fmla="*/ 5 h 60"/>
                    <a:gd name="T60" fmla="*/ 48 w 67"/>
                    <a:gd name="T61" fmla="*/ 0 h 60"/>
                    <a:gd name="T62" fmla="*/ 39 w 67"/>
                    <a:gd name="T63" fmla="*/ 0 h 60"/>
                    <a:gd name="T64" fmla="*/ 34 w 67"/>
                    <a:gd name="T65" fmla="*/ 0 h 60"/>
                    <a:gd name="T66" fmla="*/ 39 w 67"/>
                    <a:gd name="T67" fmla="*/ 0 h 60"/>
                    <a:gd name="T68" fmla="*/ 43 w 67"/>
                    <a:gd name="T69" fmla="*/ 5 h 60"/>
                    <a:gd name="T70" fmla="*/ 48 w 67"/>
                    <a:gd name="T71" fmla="*/ 5 h 60"/>
                    <a:gd name="T72" fmla="*/ 53 w 67"/>
                    <a:gd name="T73" fmla="*/ 5 h 60"/>
                    <a:gd name="T74" fmla="*/ 53 w 67"/>
                    <a:gd name="T75" fmla="*/ 10 h 60"/>
                    <a:gd name="T76" fmla="*/ 58 w 67"/>
                    <a:gd name="T77" fmla="*/ 10 h 60"/>
                    <a:gd name="T78" fmla="*/ 58 w 67"/>
                    <a:gd name="T79" fmla="*/ 15 h 60"/>
                    <a:gd name="T80" fmla="*/ 63 w 67"/>
                    <a:gd name="T81" fmla="*/ 15 h 60"/>
                    <a:gd name="T82" fmla="*/ 67 w 67"/>
                    <a:gd name="T83" fmla="*/ 25 h 60"/>
                    <a:gd name="T84" fmla="*/ 67 w 67"/>
                    <a:gd name="T85" fmla="*/ 30 h 60"/>
                    <a:gd name="T86" fmla="*/ 67 w 67"/>
                    <a:gd name="T87" fmla="*/ 35 h 60"/>
                    <a:gd name="T88" fmla="*/ 63 w 67"/>
                    <a:gd name="T89" fmla="*/ 45 h 60"/>
                    <a:gd name="T90" fmla="*/ 58 w 67"/>
                    <a:gd name="T91" fmla="*/ 50 h 60"/>
                    <a:gd name="T92" fmla="*/ 53 w 67"/>
                    <a:gd name="T93" fmla="*/ 55 h 60"/>
                    <a:gd name="T94" fmla="*/ 43 w 67"/>
                    <a:gd name="T95" fmla="*/ 55 h 60"/>
                    <a:gd name="T96" fmla="*/ 34 w 67"/>
                    <a:gd name="T97" fmla="*/ 60 h 60"/>
                    <a:gd name="T98" fmla="*/ 29 w 67"/>
                    <a:gd name="T99" fmla="*/ 55 h 60"/>
                    <a:gd name="T100" fmla="*/ 19 w 67"/>
                    <a:gd name="T101" fmla="*/ 55 h 60"/>
                    <a:gd name="T102" fmla="*/ 15 w 67"/>
                    <a:gd name="T103" fmla="*/ 50 h 60"/>
                    <a:gd name="T104" fmla="*/ 10 w 67"/>
                    <a:gd name="T105" fmla="*/ 45 h 60"/>
                    <a:gd name="T106" fmla="*/ 5 w 67"/>
                    <a:gd name="T107" fmla="*/ 35 h 60"/>
                    <a:gd name="T108" fmla="*/ 5 w 67"/>
                    <a:gd name="T109" fmla="*/ 30 h 60"/>
                    <a:gd name="T110" fmla="*/ 5 w 67"/>
                    <a:gd name="T111" fmla="*/ 25 h 60"/>
                    <a:gd name="T112" fmla="*/ 5 w 67"/>
                    <a:gd name="T113" fmla="*/ 25 h 60"/>
                    <a:gd name="T114" fmla="*/ 5 w 67"/>
                    <a:gd name="T115" fmla="*/ 20 h 60"/>
                    <a:gd name="T116" fmla="*/ 10 w 67"/>
                    <a:gd name="T117" fmla="*/ 15 h 60"/>
                    <a:gd name="T118" fmla="*/ 15 w 67"/>
                    <a:gd name="T119" fmla="*/ 10 h 60"/>
                    <a:gd name="T120" fmla="*/ 19 w 67"/>
                    <a:gd name="T121" fmla="*/ 5 h 60"/>
                    <a:gd name="T122" fmla="*/ 29 w 67"/>
                    <a:gd name="T123" fmla="*/ 5 h 60"/>
                    <a:gd name="T124" fmla="*/ 34 w 67"/>
                    <a:gd name="T125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7" h="60">
                      <a:moveTo>
                        <a:pt x="34" y="0"/>
                      </a:move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0"/>
                      </a:lnTo>
                      <a:lnTo>
                        <a:pt x="5" y="20"/>
                      </a:lnTo>
                      <a:lnTo>
                        <a:pt x="5" y="25"/>
                      </a:lnTo>
                      <a:lnTo>
                        <a:pt x="0" y="25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5"/>
                      </a:lnTo>
                      <a:lnTo>
                        <a:pt x="5" y="40"/>
                      </a:lnTo>
                      <a:lnTo>
                        <a:pt x="5" y="40"/>
                      </a:lnTo>
                      <a:lnTo>
                        <a:pt x="5" y="45"/>
                      </a:lnTo>
                      <a:lnTo>
                        <a:pt x="10" y="50"/>
                      </a:lnTo>
                      <a:lnTo>
                        <a:pt x="10" y="50"/>
                      </a:lnTo>
                      <a:lnTo>
                        <a:pt x="15" y="55"/>
                      </a:lnTo>
                      <a:lnTo>
                        <a:pt x="19" y="55"/>
                      </a:lnTo>
                      <a:lnTo>
                        <a:pt x="19" y="60"/>
                      </a:lnTo>
                      <a:lnTo>
                        <a:pt x="24" y="60"/>
                      </a:lnTo>
                      <a:lnTo>
                        <a:pt x="24" y="60"/>
                      </a:lnTo>
                      <a:lnTo>
                        <a:pt x="29" y="60"/>
                      </a:lnTo>
                      <a:lnTo>
                        <a:pt x="29" y="60"/>
                      </a:lnTo>
                      <a:lnTo>
                        <a:pt x="29" y="60"/>
                      </a:lnTo>
                      <a:lnTo>
                        <a:pt x="34" y="60"/>
                      </a:lnTo>
                      <a:lnTo>
                        <a:pt x="34" y="60"/>
                      </a:lnTo>
                      <a:lnTo>
                        <a:pt x="39" y="60"/>
                      </a:lnTo>
                      <a:lnTo>
                        <a:pt x="39" y="60"/>
                      </a:lnTo>
                      <a:lnTo>
                        <a:pt x="43" y="60"/>
                      </a:lnTo>
                      <a:lnTo>
                        <a:pt x="43" y="60"/>
                      </a:lnTo>
                      <a:lnTo>
                        <a:pt x="48" y="60"/>
                      </a:lnTo>
                      <a:lnTo>
                        <a:pt x="48" y="60"/>
                      </a:lnTo>
                      <a:lnTo>
                        <a:pt x="48" y="60"/>
                      </a:lnTo>
                      <a:lnTo>
                        <a:pt x="53" y="55"/>
                      </a:lnTo>
                      <a:lnTo>
                        <a:pt x="58" y="55"/>
                      </a:lnTo>
                      <a:lnTo>
                        <a:pt x="58" y="50"/>
                      </a:lnTo>
                      <a:lnTo>
                        <a:pt x="63" y="50"/>
                      </a:lnTo>
                      <a:lnTo>
                        <a:pt x="63" y="45"/>
                      </a:lnTo>
                      <a:lnTo>
                        <a:pt x="67" y="40"/>
                      </a:lnTo>
                      <a:lnTo>
                        <a:pt x="67" y="40"/>
                      </a:lnTo>
                      <a:lnTo>
                        <a:pt x="67" y="35"/>
                      </a:lnTo>
                      <a:lnTo>
                        <a:pt x="67" y="30"/>
                      </a:lnTo>
                      <a:lnTo>
                        <a:pt x="67" y="25"/>
                      </a:lnTo>
                      <a:lnTo>
                        <a:pt x="67" y="20"/>
                      </a:lnTo>
                      <a:lnTo>
                        <a:pt x="67" y="20"/>
                      </a:lnTo>
                      <a:lnTo>
                        <a:pt x="63" y="15"/>
                      </a:lnTo>
                      <a:lnTo>
                        <a:pt x="63" y="15"/>
                      </a:lnTo>
                      <a:lnTo>
                        <a:pt x="63" y="10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58" y="5"/>
                      </a:lnTo>
                      <a:lnTo>
                        <a:pt x="58" y="5"/>
                      </a:lnTo>
                      <a:lnTo>
                        <a:pt x="53" y="5"/>
                      </a:lnTo>
                      <a:lnTo>
                        <a:pt x="53" y="5"/>
                      </a:lnTo>
                      <a:lnTo>
                        <a:pt x="48" y="0"/>
                      </a:lnTo>
                      <a:lnTo>
                        <a:pt x="43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close/>
                      <a:moveTo>
                        <a:pt x="34" y="0"/>
                      </a:move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3" y="5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58" y="10"/>
                      </a:lnTo>
                      <a:lnTo>
                        <a:pt x="58" y="10"/>
                      </a:lnTo>
                      <a:lnTo>
                        <a:pt x="58" y="15"/>
                      </a:lnTo>
                      <a:lnTo>
                        <a:pt x="63" y="15"/>
                      </a:lnTo>
                      <a:lnTo>
                        <a:pt x="63" y="15"/>
                      </a:lnTo>
                      <a:lnTo>
                        <a:pt x="63" y="20"/>
                      </a:lnTo>
                      <a:lnTo>
                        <a:pt x="67" y="25"/>
                      </a:lnTo>
                      <a:lnTo>
                        <a:pt x="67" y="25"/>
                      </a:lnTo>
                      <a:lnTo>
                        <a:pt x="67" y="30"/>
                      </a:lnTo>
                      <a:lnTo>
                        <a:pt x="67" y="35"/>
                      </a:lnTo>
                      <a:lnTo>
                        <a:pt x="67" y="35"/>
                      </a:lnTo>
                      <a:lnTo>
                        <a:pt x="63" y="40"/>
                      </a:lnTo>
                      <a:lnTo>
                        <a:pt x="63" y="45"/>
                      </a:lnTo>
                      <a:lnTo>
                        <a:pt x="58" y="45"/>
                      </a:lnTo>
                      <a:lnTo>
                        <a:pt x="58" y="50"/>
                      </a:lnTo>
                      <a:lnTo>
                        <a:pt x="53" y="50"/>
                      </a:lnTo>
                      <a:lnTo>
                        <a:pt x="53" y="55"/>
                      </a:lnTo>
                      <a:lnTo>
                        <a:pt x="48" y="55"/>
                      </a:lnTo>
                      <a:lnTo>
                        <a:pt x="43" y="55"/>
                      </a:lnTo>
                      <a:lnTo>
                        <a:pt x="39" y="60"/>
                      </a:lnTo>
                      <a:lnTo>
                        <a:pt x="34" y="60"/>
                      </a:lnTo>
                      <a:lnTo>
                        <a:pt x="34" y="60"/>
                      </a:lnTo>
                      <a:lnTo>
                        <a:pt x="29" y="55"/>
                      </a:lnTo>
                      <a:lnTo>
                        <a:pt x="24" y="55"/>
                      </a:lnTo>
                      <a:lnTo>
                        <a:pt x="19" y="55"/>
                      </a:lnTo>
                      <a:lnTo>
                        <a:pt x="15" y="50"/>
                      </a:lnTo>
                      <a:lnTo>
                        <a:pt x="15" y="50"/>
                      </a:lnTo>
                      <a:lnTo>
                        <a:pt x="10" y="45"/>
                      </a:lnTo>
                      <a:lnTo>
                        <a:pt x="10" y="45"/>
                      </a:lnTo>
                      <a:lnTo>
                        <a:pt x="5" y="40"/>
                      </a:lnTo>
                      <a:lnTo>
                        <a:pt x="5" y="35"/>
                      </a:lnTo>
                      <a:lnTo>
                        <a:pt x="5" y="35"/>
                      </a:lnTo>
                      <a:lnTo>
                        <a:pt x="5" y="30"/>
                      </a:lnTo>
                      <a:lnTo>
                        <a:pt x="5" y="30"/>
                      </a:lnTo>
                      <a:lnTo>
                        <a:pt x="5" y="25"/>
                      </a:lnTo>
                      <a:lnTo>
                        <a:pt x="5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0" name="Freeform 45"/>
                <p:cNvSpPr>
                  <a:spLocks/>
                </p:cNvSpPr>
                <p:nvPr/>
              </p:nvSpPr>
              <p:spPr bwMode="auto">
                <a:xfrm>
                  <a:off x="4215" y="4002"/>
                  <a:ext cx="48" cy="40"/>
                </a:xfrm>
                <a:custGeom>
                  <a:avLst/>
                  <a:gdLst>
                    <a:gd name="T0" fmla="*/ 19 w 48"/>
                    <a:gd name="T1" fmla="*/ 0 h 40"/>
                    <a:gd name="T2" fmla="*/ 15 w 48"/>
                    <a:gd name="T3" fmla="*/ 0 h 40"/>
                    <a:gd name="T4" fmla="*/ 10 w 48"/>
                    <a:gd name="T5" fmla="*/ 0 h 40"/>
                    <a:gd name="T6" fmla="*/ 5 w 48"/>
                    <a:gd name="T7" fmla="*/ 5 h 40"/>
                    <a:gd name="T8" fmla="*/ 0 w 48"/>
                    <a:gd name="T9" fmla="*/ 10 h 40"/>
                    <a:gd name="T10" fmla="*/ 0 w 48"/>
                    <a:gd name="T11" fmla="*/ 15 h 40"/>
                    <a:gd name="T12" fmla="*/ 0 w 48"/>
                    <a:gd name="T13" fmla="*/ 15 h 40"/>
                    <a:gd name="T14" fmla="*/ 0 w 48"/>
                    <a:gd name="T15" fmla="*/ 20 h 40"/>
                    <a:gd name="T16" fmla="*/ 0 w 48"/>
                    <a:gd name="T17" fmla="*/ 20 h 40"/>
                    <a:gd name="T18" fmla="*/ 0 w 48"/>
                    <a:gd name="T19" fmla="*/ 30 h 40"/>
                    <a:gd name="T20" fmla="*/ 5 w 48"/>
                    <a:gd name="T21" fmla="*/ 35 h 40"/>
                    <a:gd name="T22" fmla="*/ 10 w 48"/>
                    <a:gd name="T23" fmla="*/ 35 h 40"/>
                    <a:gd name="T24" fmla="*/ 15 w 48"/>
                    <a:gd name="T25" fmla="*/ 40 h 40"/>
                    <a:gd name="T26" fmla="*/ 15 w 48"/>
                    <a:gd name="T27" fmla="*/ 40 h 40"/>
                    <a:gd name="T28" fmla="*/ 19 w 48"/>
                    <a:gd name="T29" fmla="*/ 40 h 40"/>
                    <a:gd name="T30" fmla="*/ 19 w 48"/>
                    <a:gd name="T31" fmla="*/ 40 h 40"/>
                    <a:gd name="T32" fmla="*/ 24 w 48"/>
                    <a:gd name="T33" fmla="*/ 40 h 40"/>
                    <a:gd name="T34" fmla="*/ 29 w 48"/>
                    <a:gd name="T35" fmla="*/ 40 h 40"/>
                    <a:gd name="T36" fmla="*/ 29 w 48"/>
                    <a:gd name="T37" fmla="*/ 40 h 40"/>
                    <a:gd name="T38" fmla="*/ 34 w 48"/>
                    <a:gd name="T39" fmla="*/ 40 h 40"/>
                    <a:gd name="T40" fmla="*/ 39 w 48"/>
                    <a:gd name="T41" fmla="*/ 35 h 40"/>
                    <a:gd name="T42" fmla="*/ 43 w 48"/>
                    <a:gd name="T43" fmla="*/ 35 h 40"/>
                    <a:gd name="T44" fmla="*/ 43 w 48"/>
                    <a:gd name="T45" fmla="*/ 30 h 40"/>
                    <a:gd name="T46" fmla="*/ 48 w 48"/>
                    <a:gd name="T47" fmla="*/ 20 h 40"/>
                    <a:gd name="T48" fmla="*/ 48 w 48"/>
                    <a:gd name="T49" fmla="*/ 15 h 40"/>
                    <a:gd name="T50" fmla="*/ 43 w 48"/>
                    <a:gd name="T51" fmla="*/ 10 h 40"/>
                    <a:gd name="T52" fmla="*/ 43 w 48"/>
                    <a:gd name="T53" fmla="*/ 10 h 40"/>
                    <a:gd name="T54" fmla="*/ 39 w 48"/>
                    <a:gd name="T55" fmla="*/ 5 h 40"/>
                    <a:gd name="T56" fmla="*/ 39 w 48"/>
                    <a:gd name="T57" fmla="*/ 5 h 40"/>
                    <a:gd name="T58" fmla="*/ 34 w 48"/>
                    <a:gd name="T59" fmla="*/ 0 h 40"/>
                    <a:gd name="T60" fmla="*/ 34 w 48"/>
                    <a:gd name="T61" fmla="*/ 0 h 40"/>
                    <a:gd name="T62" fmla="*/ 24 w 48"/>
                    <a:gd name="T63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8" h="40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30"/>
                      </a:lnTo>
                      <a:lnTo>
                        <a:pt x="5" y="30"/>
                      </a:lnTo>
                      <a:lnTo>
                        <a:pt x="5" y="35"/>
                      </a:lnTo>
                      <a:lnTo>
                        <a:pt x="5" y="35"/>
                      </a:lnTo>
                      <a:lnTo>
                        <a:pt x="10" y="35"/>
                      </a:lnTo>
                      <a:lnTo>
                        <a:pt x="10" y="40"/>
                      </a:lnTo>
                      <a:lnTo>
                        <a:pt x="15" y="40"/>
                      </a:lnTo>
                      <a:lnTo>
                        <a:pt x="15" y="40"/>
                      </a:lnTo>
                      <a:lnTo>
                        <a:pt x="15" y="40"/>
                      </a:lnTo>
                      <a:lnTo>
                        <a:pt x="19" y="40"/>
                      </a:lnTo>
                      <a:lnTo>
                        <a:pt x="19" y="40"/>
                      </a:lnTo>
                      <a:lnTo>
                        <a:pt x="19" y="40"/>
                      </a:lnTo>
                      <a:lnTo>
                        <a:pt x="19" y="40"/>
                      </a:lnTo>
                      <a:lnTo>
                        <a:pt x="24" y="40"/>
                      </a:lnTo>
                      <a:lnTo>
                        <a:pt x="24" y="40"/>
                      </a:lnTo>
                      <a:lnTo>
                        <a:pt x="24" y="40"/>
                      </a:lnTo>
                      <a:lnTo>
                        <a:pt x="29" y="40"/>
                      </a:lnTo>
                      <a:lnTo>
                        <a:pt x="29" y="40"/>
                      </a:lnTo>
                      <a:lnTo>
                        <a:pt x="29" y="40"/>
                      </a:lnTo>
                      <a:lnTo>
                        <a:pt x="34" y="40"/>
                      </a:lnTo>
                      <a:lnTo>
                        <a:pt x="34" y="40"/>
                      </a:lnTo>
                      <a:lnTo>
                        <a:pt x="34" y="40"/>
                      </a:lnTo>
                      <a:lnTo>
                        <a:pt x="39" y="35"/>
                      </a:lnTo>
                      <a:lnTo>
                        <a:pt x="39" y="35"/>
                      </a:lnTo>
                      <a:lnTo>
                        <a:pt x="43" y="35"/>
                      </a:lnTo>
                      <a:lnTo>
                        <a:pt x="43" y="30"/>
                      </a:lnTo>
                      <a:lnTo>
                        <a:pt x="43" y="30"/>
                      </a:lnTo>
                      <a:lnTo>
                        <a:pt x="43" y="25"/>
                      </a:lnTo>
                      <a:lnTo>
                        <a:pt x="48" y="20"/>
                      </a:lnTo>
                      <a:lnTo>
                        <a:pt x="48" y="20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43" y="10"/>
                      </a:lnTo>
                      <a:lnTo>
                        <a:pt x="43" y="10"/>
                      </a:lnTo>
                      <a:lnTo>
                        <a:pt x="43" y="10"/>
                      </a:lnTo>
                      <a:lnTo>
                        <a:pt x="43" y="5"/>
                      </a:lnTo>
                      <a:lnTo>
                        <a:pt x="39" y="5"/>
                      </a:lnTo>
                      <a:lnTo>
                        <a:pt x="39" y="5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0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1" name="Freeform 46"/>
                <p:cNvSpPr>
                  <a:spLocks noEditPoints="1"/>
                </p:cNvSpPr>
                <p:nvPr/>
              </p:nvSpPr>
              <p:spPr bwMode="auto">
                <a:xfrm>
                  <a:off x="4215" y="3997"/>
                  <a:ext cx="48" cy="45"/>
                </a:xfrm>
                <a:custGeom>
                  <a:avLst/>
                  <a:gdLst>
                    <a:gd name="T0" fmla="*/ 19 w 48"/>
                    <a:gd name="T1" fmla="*/ 5 h 45"/>
                    <a:gd name="T2" fmla="*/ 15 w 48"/>
                    <a:gd name="T3" fmla="*/ 5 h 45"/>
                    <a:gd name="T4" fmla="*/ 10 w 48"/>
                    <a:gd name="T5" fmla="*/ 5 h 45"/>
                    <a:gd name="T6" fmla="*/ 5 w 48"/>
                    <a:gd name="T7" fmla="*/ 10 h 45"/>
                    <a:gd name="T8" fmla="*/ 0 w 48"/>
                    <a:gd name="T9" fmla="*/ 15 h 45"/>
                    <a:gd name="T10" fmla="*/ 0 w 48"/>
                    <a:gd name="T11" fmla="*/ 15 h 45"/>
                    <a:gd name="T12" fmla="*/ 0 w 48"/>
                    <a:gd name="T13" fmla="*/ 20 h 45"/>
                    <a:gd name="T14" fmla="*/ 0 w 48"/>
                    <a:gd name="T15" fmla="*/ 25 h 45"/>
                    <a:gd name="T16" fmla="*/ 0 w 48"/>
                    <a:gd name="T17" fmla="*/ 25 h 45"/>
                    <a:gd name="T18" fmla="*/ 0 w 48"/>
                    <a:gd name="T19" fmla="*/ 35 h 45"/>
                    <a:gd name="T20" fmla="*/ 5 w 48"/>
                    <a:gd name="T21" fmla="*/ 40 h 45"/>
                    <a:gd name="T22" fmla="*/ 10 w 48"/>
                    <a:gd name="T23" fmla="*/ 40 h 45"/>
                    <a:gd name="T24" fmla="*/ 15 w 48"/>
                    <a:gd name="T25" fmla="*/ 45 h 45"/>
                    <a:gd name="T26" fmla="*/ 15 w 48"/>
                    <a:gd name="T27" fmla="*/ 45 h 45"/>
                    <a:gd name="T28" fmla="*/ 19 w 48"/>
                    <a:gd name="T29" fmla="*/ 45 h 45"/>
                    <a:gd name="T30" fmla="*/ 19 w 48"/>
                    <a:gd name="T31" fmla="*/ 45 h 45"/>
                    <a:gd name="T32" fmla="*/ 24 w 48"/>
                    <a:gd name="T33" fmla="*/ 45 h 45"/>
                    <a:gd name="T34" fmla="*/ 29 w 48"/>
                    <a:gd name="T35" fmla="*/ 45 h 45"/>
                    <a:gd name="T36" fmla="*/ 29 w 48"/>
                    <a:gd name="T37" fmla="*/ 45 h 45"/>
                    <a:gd name="T38" fmla="*/ 34 w 48"/>
                    <a:gd name="T39" fmla="*/ 45 h 45"/>
                    <a:gd name="T40" fmla="*/ 39 w 48"/>
                    <a:gd name="T41" fmla="*/ 40 h 45"/>
                    <a:gd name="T42" fmla="*/ 43 w 48"/>
                    <a:gd name="T43" fmla="*/ 40 h 45"/>
                    <a:gd name="T44" fmla="*/ 43 w 48"/>
                    <a:gd name="T45" fmla="*/ 35 h 45"/>
                    <a:gd name="T46" fmla="*/ 48 w 48"/>
                    <a:gd name="T47" fmla="*/ 25 h 45"/>
                    <a:gd name="T48" fmla="*/ 48 w 48"/>
                    <a:gd name="T49" fmla="*/ 20 h 45"/>
                    <a:gd name="T50" fmla="*/ 43 w 48"/>
                    <a:gd name="T51" fmla="*/ 15 h 45"/>
                    <a:gd name="T52" fmla="*/ 43 w 48"/>
                    <a:gd name="T53" fmla="*/ 10 h 45"/>
                    <a:gd name="T54" fmla="*/ 39 w 48"/>
                    <a:gd name="T55" fmla="*/ 10 h 45"/>
                    <a:gd name="T56" fmla="*/ 39 w 48"/>
                    <a:gd name="T57" fmla="*/ 10 h 45"/>
                    <a:gd name="T58" fmla="*/ 39 w 48"/>
                    <a:gd name="T59" fmla="*/ 5 h 45"/>
                    <a:gd name="T60" fmla="*/ 34 w 48"/>
                    <a:gd name="T61" fmla="*/ 5 h 45"/>
                    <a:gd name="T62" fmla="*/ 24 w 48"/>
                    <a:gd name="T63" fmla="*/ 5 h 45"/>
                    <a:gd name="T64" fmla="*/ 24 w 48"/>
                    <a:gd name="T65" fmla="*/ 5 h 45"/>
                    <a:gd name="T66" fmla="*/ 24 w 48"/>
                    <a:gd name="T67" fmla="*/ 5 h 45"/>
                    <a:gd name="T68" fmla="*/ 29 w 48"/>
                    <a:gd name="T69" fmla="*/ 5 h 45"/>
                    <a:gd name="T70" fmla="*/ 29 w 48"/>
                    <a:gd name="T71" fmla="*/ 5 h 45"/>
                    <a:gd name="T72" fmla="*/ 34 w 48"/>
                    <a:gd name="T73" fmla="*/ 5 h 45"/>
                    <a:gd name="T74" fmla="*/ 39 w 48"/>
                    <a:gd name="T75" fmla="*/ 10 h 45"/>
                    <a:gd name="T76" fmla="*/ 39 w 48"/>
                    <a:gd name="T77" fmla="*/ 10 h 45"/>
                    <a:gd name="T78" fmla="*/ 39 w 48"/>
                    <a:gd name="T79" fmla="*/ 10 h 45"/>
                    <a:gd name="T80" fmla="*/ 43 w 48"/>
                    <a:gd name="T81" fmla="*/ 15 h 45"/>
                    <a:gd name="T82" fmla="*/ 43 w 48"/>
                    <a:gd name="T83" fmla="*/ 20 h 45"/>
                    <a:gd name="T84" fmla="*/ 43 w 48"/>
                    <a:gd name="T85" fmla="*/ 25 h 45"/>
                    <a:gd name="T86" fmla="*/ 43 w 48"/>
                    <a:gd name="T87" fmla="*/ 30 h 45"/>
                    <a:gd name="T88" fmla="*/ 43 w 48"/>
                    <a:gd name="T89" fmla="*/ 35 h 45"/>
                    <a:gd name="T90" fmla="*/ 39 w 48"/>
                    <a:gd name="T91" fmla="*/ 40 h 45"/>
                    <a:gd name="T92" fmla="*/ 34 w 48"/>
                    <a:gd name="T93" fmla="*/ 40 h 45"/>
                    <a:gd name="T94" fmla="*/ 29 w 48"/>
                    <a:gd name="T95" fmla="*/ 45 h 45"/>
                    <a:gd name="T96" fmla="*/ 24 w 48"/>
                    <a:gd name="T97" fmla="*/ 45 h 45"/>
                    <a:gd name="T98" fmla="*/ 19 w 48"/>
                    <a:gd name="T99" fmla="*/ 45 h 45"/>
                    <a:gd name="T100" fmla="*/ 10 w 48"/>
                    <a:gd name="T101" fmla="*/ 40 h 45"/>
                    <a:gd name="T102" fmla="*/ 10 w 48"/>
                    <a:gd name="T103" fmla="*/ 40 h 45"/>
                    <a:gd name="T104" fmla="*/ 5 w 48"/>
                    <a:gd name="T105" fmla="*/ 35 h 45"/>
                    <a:gd name="T106" fmla="*/ 0 w 48"/>
                    <a:gd name="T107" fmla="*/ 30 h 45"/>
                    <a:gd name="T108" fmla="*/ 0 w 48"/>
                    <a:gd name="T109" fmla="*/ 25 h 45"/>
                    <a:gd name="T110" fmla="*/ 0 w 48"/>
                    <a:gd name="T111" fmla="*/ 20 h 45"/>
                    <a:gd name="T112" fmla="*/ 0 w 48"/>
                    <a:gd name="T113" fmla="*/ 20 h 45"/>
                    <a:gd name="T114" fmla="*/ 5 w 48"/>
                    <a:gd name="T115" fmla="*/ 15 h 45"/>
                    <a:gd name="T116" fmla="*/ 5 w 48"/>
                    <a:gd name="T117" fmla="*/ 15 h 45"/>
                    <a:gd name="T118" fmla="*/ 10 w 48"/>
                    <a:gd name="T119" fmla="*/ 10 h 45"/>
                    <a:gd name="T120" fmla="*/ 10 w 48"/>
                    <a:gd name="T121" fmla="*/ 5 h 45"/>
                    <a:gd name="T122" fmla="*/ 19 w 48"/>
                    <a:gd name="T123" fmla="*/ 5 h 45"/>
                    <a:gd name="T124" fmla="*/ 24 w 48"/>
                    <a:gd name="T125" fmla="*/ 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8" h="45">
                      <a:moveTo>
                        <a:pt x="24" y="0"/>
                      </a:move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5" y="10"/>
                      </a:lnTo>
                      <a:lnTo>
                        <a:pt x="5" y="1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0" y="30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5" y="40"/>
                      </a:lnTo>
                      <a:lnTo>
                        <a:pt x="5" y="40"/>
                      </a:lnTo>
                      <a:lnTo>
                        <a:pt x="10" y="40"/>
                      </a:lnTo>
                      <a:lnTo>
                        <a:pt x="10" y="45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19" y="45"/>
                      </a:lnTo>
                      <a:lnTo>
                        <a:pt x="19" y="45"/>
                      </a:lnTo>
                      <a:lnTo>
                        <a:pt x="19" y="45"/>
                      </a:lnTo>
                      <a:lnTo>
                        <a:pt x="24" y="45"/>
                      </a:lnTo>
                      <a:lnTo>
                        <a:pt x="24" y="45"/>
                      </a:lnTo>
                      <a:lnTo>
                        <a:pt x="24" y="45"/>
                      </a:lnTo>
                      <a:lnTo>
                        <a:pt x="29" y="45"/>
                      </a:lnTo>
                      <a:lnTo>
                        <a:pt x="29" y="45"/>
                      </a:lnTo>
                      <a:lnTo>
                        <a:pt x="29" y="45"/>
                      </a:lnTo>
                      <a:lnTo>
                        <a:pt x="34" y="45"/>
                      </a:lnTo>
                      <a:lnTo>
                        <a:pt x="34" y="45"/>
                      </a:lnTo>
                      <a:lnTo>
                        <a:pt x="34" y="45"/>
                      </a:lnTo>
                      <a:lnTo>
                        <a:pt x="39" y="40"/>
                      </a:lnTo>
                      <a:lnTo>
                        <a:pt x="39" y="40"/>
                      </a:lnTo>
                      <a:lnTo>
                        <a:pt x="43" y="40"/>
                      </a:lnTo>
                      <a:lnTo>
                        <a:pt x="43" y="35"/>
                      </a:lnTo>
                      <a:lnTo>
                        <a:pt x="43" y="35"/>
                      </a:lnTo>
                      <a:lnTo>
                        <a:pt x="48" y="30"/>
                      </a:lnTo>
                      <a:lnTo>
                        <a:pt x="48" y="25"/>
                      </a:lnTo>
                      <a:lnTo>
                        <a:pt x="48" y="25"/>
                      </a:lnTo>
                      <a:lnTo>
                        <a:pt x="48" y="20"/>
                      </a:lnTo>
                      <a:lnTo>
                        <a:pt x="48" y="2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43" y="10"/>
                      </a:lnTo>
                      <a:lnTo>
                        <a:pt x="43" y="10"/>
                      </a:lnTo>
                      <a:lnTo>
                        <a:pt x="39" y="10"/>
                      </a:lnTo>
                      <a:lnTo>
                        <a:pt x="39" y="10"/>
                      </a:lnTo>
                      <a:lnTo>
                        <a:pt x="39" y="10"/>
                      </a:lnTo>
                      <a:lnTo>
                        <a:pt x="39" y="5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close/>
                      <a:moveTo>
                        <a:pt x="24" y="5"/>
                      </a:move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39" y="10"/>
                      </a:lnTo>
                      <a:lnTo>
                        <a:pt x="39" y="10"/>
                      </a:lnTo>
                      <a:lnTo>
                        <a:pt x="39" y="10"/>
                      </a:lnTo>
                      <a:lnTo>
                        <a:pt x="39" y="1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43" y="20"/>
                      </a:lnTo>
                      <a:lnTo>
                        <a:pt x="43" y="20"/>
                      </a:lnTo>
                      <a:lnTo>
                        <a:pt x="43" y="25"/>
                      </a:lnTo>
                      <a:lnTo>
                        <a:pt x="43" y="25"/>
                      </a:lnTo>
                      <a:lnTo>
                        <a:pt x="43" y="30"/>
                      </a:lnTo>
                      <a:lnTo>
                        <a:pt x="43" y="30"/>
                      </a:lnTo>
                      <a:lnTo>
                        <a:pt x="43" y="35"/>
                      </a:lnTo>
                      <a:lnTo>
                        <a:pt x="39" y="35"/>
                      </a:lnTo>
                      <a:lnTo>
                        <a:pt x="39" y="40"/>
                      </a:lnTo>
                      <a:lnTo>
                        <a:pt x="39" y="40"/>
                      </a:lnTo>
                      <a:lnTo>
                        <a:pt x="34" y="40"/>
                      </a:lnTo>
                      <a:lnTo>
                        <a:pt x="29" y="45"/>
                      </a:lnTo>
                      <a:lnTo>
                        <a:pt x="29" y="45"/>
                      </a:lnTo>
                      <a:lnTo>
                        <a:pt x="24" y="45"/>
                      </a:lnTo>
                      <a:lnTo>
                        <a:pt x="24" y="45"/>
                      </a:lnTo>
                      <a:lnTo>
                        <a:pt x="19" y="45"/>
                      </a:lnTo>
                      <a:lnTo>
                        <a:pt x="19" y="45"/>
                      </a:lnTo>
                      <a:lnTo>
                        <a:pt x="15" y="45"/>
                      </a:lnTo>
                      <a:lnTo>
                        <a:pt x="10" y="40"/>
                      </a:lnTo>
                      <a:lnTo>
                        <a:pt x="10" y="40"/>
                      </a:lnTo>
                      <a:lnTo>
                        <a:pt x="10" y="40"/>
                      </a:lnTo>
                      <a:lnTo>
                        <a:pt x="5" y="35"/>
                      </a:lnTo>
                      <a:lnTo>
                        <a:pt x="5" y="35"/>
                      </a:lnTo>
                      <a:lnTo>
                        <a:pt x="5" y="30"/>
                      </a:lnTo>
                      <a:lnTo>
                        <a:pt x="0" y="30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2" name="Rectangle 47"/>
                <p:cNvSpPr>
                  <a:spLocks noChangeArrowheads="1"/>
                </p:cNvSpPr>
                <p:nvPr/>
              </p:nvSpPr>
              <p:spPr bwMode="auto">
                <a:xfrm>
                  <a:off x="4019" y="3927"/>
                  <a:ext cx="383" cy="20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3" name="Freeform 48"/>
                <p:cNvSpPr>
                  <a:spLocks/>
                </p:cNvSpPr>
                <p:nvPr/>
              </p:nvSpPr>
              <p:spPr bwMode="auto">
                <a:xfrm>
                  <a:off x="4326" y="4007"/>
                  <a:ext cx="23" cy="25"/>
                </a:xfrm>
                <a:custGeom>
                  <a:avLst/>
                  <a:gdLst>
                    <a:gd name="T0" fmla="*/ 9 w 23"/>
                    <a:gd name="T1" fmla="*/ 0 h 25"/>
                    <a:gd name="T2" fmla="*/ 9 w 23"/>
                    <a:gd name="T3" fmla="*/ 5 h 25"/>
                    <a:gd name="T4" fmla="*/ 4 w 23"/>
                    <a:gd name="T5" fmla="*/ 5 h 25"/>
                    <a:gd name="T6" fmla="*/ 0 w 23"/>
                    <a:gd name="T7" fmla="*/ 5 h 25"/>
                    <a:gd name="T8" fmla="*/ 0 w 23"/>
                    <a:gd name="T9" fmla="*/ 10 h 25"/>
                    <a:gd name="T10" fmla="*/ 0 w 23"/>
                    <a:gd name="T11" fmla="*/ 10 h 25"/>
                    <a:gd name="T12" fmla="*/ 0 w 23"/>
                    <a:gd name="T13" fmla="*/ 10 h 25"/>
                    <a:gd name="T14" fmla="*/ 0 w 23"/>
                    <a:gd name="T15" fmla="*/ 15 h 25"/>
                    <a:gd name="T16" fmla="*/ 0 w 23"/>
                    <a:gd name="T17" fmla="*/ 15 h 25"/>
                    <a:gd name="T18" fmla="*/ 0 w 23"/>
                    <a:gd name="T19" fmla="*/ 20 h 25"/>
                    <a:gd name="T20" fmla="*/ 0 w 23"/>
                    <a:gd name="T21" fmla="*/ 20 h 25"/>
                    <a:gd name="T22" fmla="*/ 4 w 23"/>
                    <a:gd name="T23" fmla="*/ 25 h 25"/>
                    <a:gd name="T24" fmla="*/ 4 w 23"/>
                    <a:gd name="T25" fmla="*/ 25 h 25"/>
                    <a:gd name="T26" fmla="*/ 9 w 23"/>
                    <a:gd name="T27" fmla="*/ 25 h 25"/>
                    <a:gd name="T28" fmla="*/ 9 w 23"/>
                    <a:gd name="T29" fmla="*/ 25 h 25"/>
                    <a:gd name="T30" fmla="*/ 9 w 23"/>
                    <a:gd name="T31" fmla="*/ 25 h 25"/>
                    <a:gd name="T32" fmla="*/ 14 w 23"/>
                    <a:gd name="T33" fmla="*/ 25 h 25"/>
                    <a:gd name="T34" fmla="*/ 14 w 23"/>
                    <a:gd name="T35" fmla="*/ 25 h 25"/>
                    <a:gd name="T36" fmla="*/ 14 w 23"/>
                    <a:gd name="T37" fmla="*/ 25 h 25"/>
                    <a:gd name="T38" fmla="*/ 19 w 23"/>
                    <a:gd name="T39" fmla="*/ 25 h 25"/>
                    <a:gd name="T40" fmla="*/ 19 w 23"/>
                    <a:gd name="T41" fmla="*/ 25 h 25"/>
                    <a:gd name="T42" fmla="*/ 23 w 23"/>
                    <a:gd name="T43" fmla="*/ 20 h 25"/>
                    <a:gd name="T44" fmla="*/ 23 w 23"/>
                    <a:gd name="T45" fmla="*/ 20 h 25"/>
                    <a:gd name="T46" fmla="*/ 23 w 23"/>
                    <a:gd name="T47" fmla="*/ 15 h 25"/>
                    <a:gd name="T48" fmla="*/ 23 w 23"/>
                    <a:gd name="T49" fmla="*/ 10 h 25"/>
                    <a:gd name="T50" fmla="*/ 23 w 23"/>
                    <a:gd name="T51" fmla="*/ 10 h 25"/>
                    <a:gd name="T52" fmla="*/ 23 w 23"/>
                    <a:gd name="T53" fmla="*/ 5 h 25"/>
                    <a:gd name="T54" fmla="*/ 19 w 23"/>
                    <a:gd name="T55" fmla="*/ 5 h 25"/>
                    <a:gd name="T56" fmla="*/ 19 w 23"/>
                    <a:gd name="T57" fmla="*/ 5 h 25"/>
                    <a:gd name="T58" fmla="*/ 19 w 23"/>
                    <a:gd name="T59" fmla="*/ 5 h 25"/>
                    <a:gd name="T60" fmla="*/ 14 w 23"/>
                    <a:gd name="T61" fmla="*/ 5 h 25"/>
                    <a:gd name="T62" fmla="*/ 14 w 23"/>
                    <a:gd name="T6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3" h="25">
                      <a:moveTo>
                        <a:pt x="14" y="0"/>
                      </a:move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4" y="20"/>
                      </a:lnTo>
                      <a:lnTo>
                        <a:pt x="4" y="25"/>
                      </a:lnTo>
                      <a:lnTo>
                        <a:pt x="4" y="25"/>
                      </a:lnTo>
                      <a:lnTo>
                        <a:pt x="4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9" y="25"/>
                      </a:lnTo>
                      <a:lnTo>
                        <a:pt x="19" y="25"/>
                      </a:lnTo>
                      <a:lnTo>
                        <a:pt x="19" y="25"/>
                      </a:lnTo>
                      <a:lnTo>
                        <a:pt x="19" y="25"/>
                      </a:lnTo>
                      <a:lnTo>
                        <a:pt x="19" y="20"/>
                      </a:lnTo>
                      <a:lnTo>
                        <a:pt x="23" y="20"/>
                      </a:lnTo>
                      <a:lnTo>
                        <a:pt x="23" y="20"/>
                      </a:lnTo>
                      <a:lnTo>
                        <a:pt x="23" y="20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3" y="10"/>
                      </a:lnTo>
                      <a:lnTo>
                        <a:pt x="23" y="10"/>
                      </a:lnTo>
                      <a:lnTo>
                        <a:pt x="23" y="10"/>
                      </a:lnTo>
                      <a:lnTo>
                        <a:pt x="23" y="10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0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" name="Freeform 49"/>
                <p:cNvSpPr>
                  <a:spLocks noEditPoints="1"/>
                </p:cNvSpPr>
                <p:nvPr/>
              </p:nvSpPr>
              <p:spPr bwMode="auto">
                <a:xfrm>
                  <a:off x="4326" y="4007"/>
                  <a:ext cx="23" cy="25"/>
                </a:xfrm>
                <a:custGeom>
                  <a:avLst/>
                  <a:gdLst>
                    <a:gd name="T0" fmla="*/ 9 w 23"/>
                    <a:gd name="T1" fmla="*/ 0 h 25"/>
                    <a:gd name="T2" fmla="*/ 9 w 23"/>
                    <a:gd name="T3" fmla="*/ 0 h 25"/>
                    <a:gd name="T4" fmla="*/ 4 w 23"/>
                    <a:gd name="T5" fmla="*/ 5 h 25"/>
                    <a:gd name="T6" fmla="*/ 0 w 23"/>
                    <a:gd name="T7" fmla="*/ 5 h 25"/>
                    <a:gd name="T8" fmla="*/ 0 w 23"/>
                    <a:gd name="T9" fmla="*/ 10 h 25"/>
                    <a:gd name="T10" fmla="*/ 0 w 23"/>
                    <a:gd name="T11" fmla="*/ 10 h 25"/>
                    <a:gd name="T12" fmla="*/ 0 w 23"/>
                    <a:gd name="T13" fmla="*/ 10 h 25"/>
                    <a:gd name="T14" fmla="*/ 0 w 23"/>
                    <a:gd name="T15" fmla="*/ 15 h 25"/>
                    <a:gd name="T16" fmla="*/ 0 w 23"/>
                    <a:gd name="T17" fmla="*/ 15 h 25"/>
                    <a:gd name="T18" fmla="*/ 0 w 23"/>
                    <a:gd name="T19" fmla="*/ 20 h 25"/>
                    <a:gd name="T20" fmla="*/ 0 w 23"/>
                    <a:gd name="T21" fmla="*/ 20 h 25"/>
                    <a:gd name="T22" fmla="*/ 4 w 23"/>
                    <a:gd name="T23" fmla="*/ 25 h 25"/>
                    <a:gd name="T24" fmla="*/ 4 w 23"/>
                    <a:gd name="T25" fmla="*/ 25 h 25"/>
                    <a:gd name="T26" fmla="*/ 9 w 23"/>
                    <a:gd name="T27" fmla="*/ 25 h 25"/>
                    <a:gd name="T28" fmla="*/ 9 w 23"/>
                    <a:gd name="T29" fmla="*/ 25 h 25"/>
                    <a:gd name="T30" fmla="*/ 9 w 23"/>
                    <a:gd name="T31" fmla="*/ 25 h 25"/>
                    <a:gd name="T32" fmla="*/ 14 w 23"/>
                    <a:gd name="T33" fmla="*/ 25 h 25"/>
                    <a:gd name="T34" fmla="*/ 14 w 23"/>
                    <a:gd name="T35" fmla="*/ 25 h 25"/>
                    <a:gd name="T36" fmla="*/ 14 w 23"/>
                    <a:gd name="T37" fmla="*/ 25 h 25"/>
                    <a:gd name="T38" fmla="*/ 19 w 23"/>
                    <a:gd name="T39" fmla="*/ 25 h 25"/>
                    <a:gd name="T40" fmla="*/ 19 w 23"/>
                    <a:gd name="T41" fmla="*/ 25 h 25"/>
                    <a:gd name="T42" fmla="*/ 23 w 23"/>
                    <a:gd name="T43" fmla="*/ 20 h 25"/>
                    <a:gd name="T44" fmla="*/ 23 w 23"/>
                    <a:gd name="T45" fmla="*/ 20 h 25"/>
                    <a:gd name="T46" fmla="*/ 23 w 23"/>
                    <a:gd name="T47" fmla="*/ 15 h 25"/>
                    <a:gd name="T48" fmla="*/ 23 w 23"/>
                    <a:gd name="T49" fmla="*/ 10 h 25"/>
                    <a:gd name="T50" fmla="*/ 23 w 23"/>
                    <a:gd name="T51" fmla="*/ 10 h 25"/>
                    <a:gd name="T52" fmla="*/ 23 w 23"/>
                    <a:gd name="T53" fmla="*/ 5 h 25"/>
                    <a:gd name="T54" fmla="*/ 23 w 23"/>
                    <a:gd name="T55" fmla="*/ 5 h 25"/>
                    <a:gd name="T56" fmla="*/ 19 w 23"/>
                    <a:gd name="T57" fmla="*/ 5 h 25"/>
                    <a:gd name="T58" fmla="*/ 19 w 23"/>
                    <a:gd name="T59" fmla="*/ 5 h 25"/>
                    <a:gd name="T60" fmla="*/ 19 w 23"/>
                    <a:gd name="T61" fmla="*/ 0 h 25"/>
                    <a:gd name="T62" fmla="*/ 14 w 23"/>
                    <a:gd name="T63" fmla="*/ 0 h 25"/>
                    <a:gd name="T64" fmla="*/ 14 w 23"/>
                    <a:gd name="T65" fmla="*/ 0 h 25"/>
                    <a:gd name="T66" fmla="*/ 14 w 23"/>
                    <a:gd name="T67" fmla="*/ 5 h 25"/>
                    <a:gd name="T68" fmla="*/ 14 w 23"/>
                    <a:gd name="T69" fmla="*/ 5 h 25"/>
                    <a:gd name="T70" fmla="*/ 14 w 23"/>
                    <a:gd name="T71" fmla="*/ 5 h 25"/>
                    <a:gd name="T72" fmla="*/ 19 w 23"/>
                    <a:gd name="T73" fmla="*/ 5 h 25"/>
                    <a:gd name="T74" fmla="*/ 19 w 23"/>
                    <a:gd name="T75" fmla="*/ 5 h 25"/>
                    <a:gd name="T76" fmla="*/ 19 w 23"/>
                    <a:gd name="T77" fmla="*/ 5 h 25"/>
                    <a:gd name="T78" fmla="*/ 19 w 23"/>
                    <a:gd name="T79" fmla="*/ 5 h 25"/>
                    <a:gd name="T80" fmla="*/ 23 w 23"/>
                    <a:gd name="T81" fmla="*/ 10 h 25"/>
                    <a:gd name="T82" fmla="*/ 23 w 23"/>
                    <a:gd name="T83" fmla="*/ 10 h 25"/>
                    <a:gd name="T84" fmla="*/ 23 w 23"/>
                    <a:gd name="T85" fmla="*/ 15 h 25"/>
                    <a:gd name="T86" fmla="*/ 23 w 23"/>
                    <a:gd name="T87" fmla="*/ 15 h 25"/>
                    <a:gd name="T88" fmla="*/ 23 w 23"/>
                    <a:gd name="T89" fmla="*/ 20 h 25"/>
                    <a:gd name="T90" fmla="*/ 19 w 23"/>
                    <a:gd name="T91" fmla="*/ 20 h 25"/>
                    <a:gd name="T92" fmla="*/ 19 w 23"/>
                    <a:gd name="T93" fmla="*/ 25 h 25"/>
                    <a:gd name="T94" fmla="*/ 14 w 23"/>
                    <a:gd name="T95" fmla="*/ 25 h 25"/>
                    <a:gd name="T96" fmla="*/ 14 w 23"/>
                    <a:gd name="T97" fmla="*/ 25 h 25"/>
                    <a:gd name="T98" fmla="*/ 9 w 23"/>
                    <a:gd name="T99" fmla="*/ 25 h 25"/>
                    <a:gd name="T100" fmla="*/ 4 w 23"/>
                    <a:gd name="T101" fmla="*/ 25 h 25"/>
                    <a:gd name="T102" fmla="*/ 4 w 23"/>
                    <a:gd name="T103" fmla="*/ 20 h 25"/>
                    <a:gd name="T104" fmla="*/ 0 w 23"/>
                    <a:gd name="T105" fmla="*/ 20 h 25"/>
                    <a:gd name="T106" fmla="*/ 0 w 23"/>
                    <a:gd name="T107" fmla="*/ 15 h 25"/>
                    <a:gd name="T108" fmla="*/ 0 w 23"/>
                    <a:gd name="T109" fmla="*/ 15 h 25"/>
                    <a:gd name="T110" fmla="*/ 0 w 23"/>
                    <a:gd name="T111" fmla="*/ 10 h 25"/>
                    <a:gd name="T112" fmla="*/ 0 w 23"/>
                    <a:gd name="T113" fmla="*/ 10 h 25"/>
                    <a:gd name="T114" fmla="*/ 0 w 23"/>
                    <a:gd name="T115" fmla="*/ 10 h 25"/>
                    <a:gd name="T116" fmla="*/ 0 w 23"/>
                    <a:gd name="T117" fmla="*/ 10 h 25"/>
                    <a:gd name="T118" fmla="*/ 4 w 23"/>
                    <a:gd name="T119" fmla="*/ 5 h 25"/>
                    <a:gd name="T120" fmla="*/ 4 w 23"/>
                    <a:gd name="T121" fmla="*/ 5 h 25"/>
                    <a:gd name="T122" fmla="*/ 9 w 23"/>
                    <a:gd name="T123" fmla="*/ 5 h 25"/>
                    <a:gd name="T124" fmla="*/ 14 w 23"/>
                    <a:gd name="T12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3" h="25">
                      <a:moveTo>
                        <a:pt x="14" y="0"/>
                      </a:move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4" y="20"/>
                      </a:lnTo>
                      <a:lnTo>
                        <a:pt x="4" y="25"/>
                      </a:lnTo>
                      <a:lnTo>
                        <a:pt x="4" y="25"/>
                      </a:lnTo>
                      <a:lnTo>
                        <a:pt x="4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9" y="25"/>
                      </a:lnTo>
                      <a:lnTo>
                        <a:pt x="19" y="25"/>
                      </a:lnTo>
                      <a:lnTo>
                        <a:pt x="19" y="25"/>
                      </a:lnTo>
                      <a:lnTo>
                        <a:pt x="19" y="25"/>
                      </a:lnTo>
                      <a:lnTo>
                        <a:pt x="19" y="20"/>
                      </a:lnTo>
                      <a:lnTo>
                        <a:pt x="23" y="20"/>
                      </a:lnTo>
                      <a:lnTo>
                        <a:pt x="23" y="20"/>
                      </a:lnTo>
                      <a:lnTo>
                        <a:pt x="23" y="20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3" y="10"/>
                      </a:lnTo>
                      <a:lnTo>
                        <a:pt x="23" y="10"/>
                      </a:lnTo>
                      <a:lnTo>
                        <a:pt x="23" y="10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5"/>
                      </a:lnTo>
                      <a:lnTo>
                        <a:pt x="14" y="5"/>
                      </a:lnTo>
                      <a:lnTo>
                        <a:pt x="14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23" y="5"/>
                      </a:lnTo>
                      <a:lnTo>
                        <a:pt x="23" y="10"/>
                      </a:lnTo>
                      <a:lnTo>
                        <a:pt x="23" y="10"/>
                      </a:lnTo>
                      <a:lnTo>
                        <a:pt x="23" y="10"/>
                      </a:lnTo>
                      <a:lnTo>
                        <a:pt x="23" y="10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3" y="20"/>
                      </a:lnTo>
                      <a:lnTo>
                        <a:pt x="19" y="20"/>
                      </a:lnTo>
                      <a:lnTo>
                        <a:pt x="19" y="20"/>
                      </a:lnTo>
                      <a:lnTo>
                        <a:pt x="19" y="20"/>
                      </a:lnTo>
                      <a:lnTo>
                        <a:pt x="19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4" y="25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5" name="Rectangle 50"/>
                <p:cNvSpPr>
                  <a:spLocks noChangeArrowheads="1"/>
                </p:cNvSpPr>
                <p:nvPr/>
              </p:nvSpPr>
              <p:spPr bwMode="auto">
                <a:xfrm>
                  <a:off x="4100" y="4047"/>
                  <a:ext cx="264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</a:rPr>
                    <a:t>а   б   в</a:t>
                  </a:r>
                </a:p>
              </p:txBody>
            </p:sp>
          </p:grpSp>
          <p:grpSp>
            <p:nvGrpSpPr>
              <p:cNvPr id="130" name="Group 51"/>
              <p:cNvGrpSpPr>
                <a:grpSpLocks/>
              </p:cNvGrpSpPr>
              <p:nvPr/>
            </p:nvGrpSpPr>
            <p:grpSpPr bwMode="auto">
              <a:xfrm>
                <a:off x="2835" y="3076"/>
                <a:ext cx="278" cy="165"/>
                <a:chOff x="4014" y="1862"/>
                <a:chExt cx="393" cy="206"/>
              </a:xfrm>
            </p:grpSpPr>
            <p:sp>
              <p:nvSpPr>
                <p:cNvPr id="156" name="Rectangle 52"/>
                <p:cNvSpPr>
                  <a:spLocks noChangeArrowheads="1"/>
                </p:cNvSpPr>
                <p:nvPr/>
              </p:nvSpPr>
              <p:spPr bwMode="auto">
                <a:xfrm>
                  <a:off x="4014" y="1862"/>
                  <a:ext cx="393" cy="20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7" name="Freeform 53"/>
                <p:cNvSpPr>
                  <a:spLocks/>
                </p:cNvSpPr>
                <p:nvPr/>
              </p:nvSpPr>
              <p:spPr bwMode="auto">
                <a:xfrm>
                  <a:off x="4038" y="1867"/>
                  <a:ext cx="345" cy="196"/>
                </a:xfrm>
                <a:custGeom>
                  <a:avLst/>
                  <a:gdLst>
                    <a:gd name="T0" fmla="*/ 0 w 345"/>
                    <a:gd name="T1" fmla="*/ 161 h 196"/>
                    <a:gd name="T2" fmla="*/ 311 w 345"/>
                    <a:gd name="T3" fmla="*/ 0 h 196"/>
                    <a:gd name="T4" fmla="*/ 345 w 345"/>
                    <a:gd name="T5" fmla="*/ 40 h 196"/>
                    <a:gd name="T6" fmla="*/ 62 w 345"/>
                    <a:gd name="T7" fmla="*/ 196 h 196"/>
                    <a:gd name="T8" fmla="*/ 0 w 345"/>
                    <a:gd name="T9" fmla="*/ 161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5" h="196">
                      <a:moveTo>
                        <a:pt x="0" y="161"/>
                      </a:moveTo>
                      <a:lnTo>
                        <a:pt x="311" y="0"/>
                      </a:lnTo>
                      <a:lnTo>
                        <a:pt x="345" y="40"/>
                      </a:lnTo>
                      <a:lnTo>
                        <a:pt x="62" y="196"/>
                      </a:lnTo>
                      <a:lnTo>
                        <a:pt x="0" y="161"/>
                      </a:lnTo>
                      <a:close/>
                    </a:path>
                  </a:pathLst>
                </a:custGeom>
                <a:pattFill prst="ltUpDiag">
                  <a:fgClr>
                    <a:srgbClr val="333333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1" name="Rectangle 54"/>
              <p:cNvSpPr>
                <a:spLocks noChangeArrowheads="1"/>
              </p:cNvSpPr>
              <p:nvPr/>
            </p:nvSpPr>
            <p:spPr bwMode="auto">
              <a:xfrm>
                <a:off x="2835" y="2062"/>
                <a:ext cx="274" cy="165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2" name="Oval 55"/>
              <p:cNvSpPr>
                <a:spLocks noChangeArrowheads="1"/>
              </p:cNvSpPr>
              <p:nvPr/>
            </p:nvSpPr>
            <p:spPr bwMode="auto">
              <a:xfrm>
                <a:off x="2927" y="2082"/>
                <a:ext cx="97" cy="109"/>
              </a:xfrm>
              <a:prstGeom prst="ellipse">
                <a:avLst/>
              </a:prstGeom>
              <a:noFill/>
              <a:ln w="0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66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" name="Text Box 56"/>
              <p:cNvSpPr txBox="1">
                <a:spLocks noChangeArrowheads="1"/>
              </p:cNvSpPr>
              <p:nvPr/>
            </p:nvSpPr>
            <p:spPr bwMode="auto">
              <a:xfrm>
                <a:off x="3152" y="2198"/>
                <a:ext cx="2540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3200" tIns="36000" rIns="43200" bIns="3600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Площади распространения орговикованных (пирротинизированных) пород, выраженных положительными аномалиями магнитого поля: а - слабоинтенсивными; б - интенсивными (над скрытыми массивами гранитоидов повышенной основности)</a:t>
                </a:r>
              </a:p>
            </p:txBody>
          </p:sp>
          <p:sp>
            <p:nvSpPr>
              <p:cNvPr id="134" name="Rectangle 57"/>
              <p:cNvSpPr>
                <a:spLocks noChangeArrowheads="1"/>
              </p:cNvSpPr>
              <p:nvPr/>
            </p:nvSpPr>
            <p:spPr bwMode="auto">
              <a:xfrm>
                <a:off x="2835" y="2255"/>
                <a:ext cx="278" cy="16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5" name="Freeform 58"/>
              <p:cNvSpPr>
                <a:spLocks/>
              </p:cNvSpPr>
              <p:nvPr/>
            </p:nvSpPr>
            <p:spPr bwMode="auto">
              <a:xfrm>
                <a:off x="2977" y="2275"/>
                <a:ext cx="109" cy="72"/>
              </a:xfrm>
              <a:custGeom>
                <a:avLst/>
                <a:gdLst>
                  <a:gd name="T0" fmla="*/ 154 w 154"/>
                  <a:gd name="T1" fmla="*/ 85 h 90"/>
                  <a:gd name="T2" fmla="*/ 154 w 154"/>
                  <a:gd name="T3" fmla="*/ 75 h 90"/>
                  <a:gd name="T4" fmla="*/ 154 w 154"/>
                  <a:gd name="T5" fmla="*/ 65 h 90"/>
                  <a:gd name="T6" fmla="*/ 149 w 154"/>
                  <a:gd name="T7" fmla="*/ 60 h 90"/>
                  <a:gd name="T8" fmla="*/ 120 w 154"/>
                  <a:gd name="T9" fmla="*/ 30 h 90"/>
                  <a:gd name="T10" fmla="*/ 96 w 154"/>
                  <a:gd name="T11" fmla="*/ 25 h 90"/>
                  <a:gd name="T12" fmla="*/ 77 w 154"/>
                  <a:gd name="T13" fmla="*/ 10 h 90"/>
                  <a:gd name="T14" fmla="*/ 48 w 154"/>
                  <a:gd name="T15" fmla="*/ 0 h 90"/>
                  <a:gd name="T16" fmla="*/ 19 w 154"/>
                  <a:gd name="T17" fmla="*/ 10 h 90"/>
                  <a:gd name="T18" fmla="*/ 0 w 154"/>
                  <a:gd name="T19" fmla="*/ 30 h 90"/>
                  <a:gd name="T20" fmla="*/ 0 w 154"/>
                  <a:gd name="T21" fmla="*/ 50 h 90"/>
                  <a:gd name="T22" fmla="*/ 10 w 154"/>
                  <a:gd name="T23" fmla="*/ 60 h 90"/>
                  <a:gd name="T24" fmla="*/ 15 w 154"/>
                  <a:gd name="T25" fmla="*/ 70 h 90"/>
                  <a:gd name="T26" fmla="*/ 29 w 154"/>
                  <a:gd name="T27" fmla="*/ 80 h 90"/>
                  <a:gd name="T28" fmla="*/ 63 w 154"/>
                  <a:gd name="T29" fmla="*/ 85 h 90"/>
                  <a:gd name="T30" fmla="*/ 101 w 154"/>
                  <a:gd name="T31" fmla="*/ 90 h 90"/>
                  <a:gd name="T32" fmla="*/ 139 w 154"/>
                  <a:gd name="T33" fmla="*/ 90 h 90"/>
                  <a:gd name="T34" fmla="*/ 154 w 154"/>
                  <a:gd name="T35" fmla="*/ 8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4" h="90">
                    <a:moveTo>
                      <a:pt x="154" y="85"/>
                    </a:moveTo>
                    <a:lnTo>
                      <a:pt x="154" y="75"/>
                    </a:lnTo>
                    <a:lnTo>
                      <a:pt x="154" y="65"/>
                    </a:lnTo>
                    <a:lnTo>
                      <a:pt x="149" y="60"/>
                    </a:lnTo>
                    <a:lnTo>
                      <a:pt x="120" y="30"/>
                    </a:lnTo>
                    <a:lnTo>
                      <a:pt x="96" y="25"/>
                    </a:lnTo>
                    <a:lnTo>
                      <a:pt x="77" y="10"/>
                    </a:lnTo>
                    <a:lnTo>
                      <a:pt x="48" y="0"/>
                    </a:lnTo>
                    <a:lnTo>
                      <a:pt x="19" y="10"/>
                    </a:lnTo>
                    <a:lnTo>
                      <a:pt x="0" y="30"/>
                    </a:lnTo>
                    <a:lnTo>
                      <a:pt x="0" y="50"/>
                    </a:lnTo>
                    <a:lnTo>
                      <a:pt x="10" y="60"/>
                    </a:lnTo>
                    <a:lnTo>
                      <a:pt x="15" y="70"/>
                    </a:lnTo>
                    <a:lnTo>
                      <a:pt x="29" y="80"/>
                    </a:lnTo>
                    <a:lnTo>
                      <a:pt x="63" y="85"/>
                    </a:lnTo>
                    <a:lnTo>
                      <a:pt x="101" y="90"/>
                    </a:lnTo>
                    <a:lnTo>
                      <a:pt x="139" y="90"/>
                    </a:lnTo>
                    <a:lnTo>
                      <a:pt x="154" y="85"/>
                    </a:lnTo>
                    <a:close/>
                  </a:path>
                </a:pathLst>
              </a:custGeom>
              <a:solidFill>
                <a:srgbClr val="E5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6" name="Line 59"/>
              <p:cNvSpPr>
                <a:spLocks noChangeShapeType="1"/>
              </p:cNvSpPr>
              <p:nvPr/>
            </p:nvSpPr>
            <p:spPr bwMode="auto">
              <a:xfrm>
                <a:off x="2991" y="2299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7" name="Line 60"/>
              <p:cNvSpPr>
                <a:spLocks noChangeShapeType="1"/>
              </p:cNvSpPr>
              <p:nvPr/>
            </p:nvSpPr>
            <p:spPr bwMode="auto">
              <a:xfrm flipV="1">
                <a:off x="2991" y="2299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8" name="Line 61"/>
              <p:cNvSpPr>
                <a:spLocks noChangeShapeType="1"/>
              </p:cNvSpPr>
              <p:nvPr/>
            </p:nvSpPr>
            <p:spPr bwMode="auto">
              <a:xfrm>
                <a:off x="3022" y="2279"/>
                <a:ext cx="6" cy="8"/>
              </a:xfrm>
              <a:prstGeom prst="line">
                <a:avLst/>
              </a:prstGeom>
              <a:noFill/>
              <a:ln w="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9" name="Line 62"/>
              <p:cNvSpPr>
                <a:spLocks noChangeShapeType="1"/>
              </p:cNvSpPr>
              <p:nvPr/>
            </p:nvSpPr>
            <p:spPr bwMode="auto">
              <a:xfrm flipV="1">
                <a:off x="3015" y="2279"/>
                <a:ext cx="7" cy="8"/>
              </a:xfrm>
              <a:prstGeom prst="line">
                <a:avLst/>
              </a:prstGeom>
              <a:noFill/>
              <a:ln w="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0" name="Line 63"/>
              <p:cNvSpPr>
                <a:spLocks noChangeShapeType="1"/>
              </p:cNvSpPr>
              <p:nvPr/>
            </p:nvSpPr>
            <p:spPr bwMode="auto">
              <a:xfrm>
                <a:off x="3035" y="2299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1" name="Line 64"/>
              <p:cNvSpPr>
                <a:spLocks noChangeShapeType="1"/>
              </p:cNvSpPr>
              <p:nvPr/>
            </p:nvSpPr>
            <p:spPr bwMode="auto">
              <a:xfrm flipV="1">
                <a:off x="3035" y="2299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2" name="Line 65"/>
              <p:cNvSpPr>
                <a:spLocks noChangeShapeType="1"/>
              </p:cNvSpPr>
              <p:nvPr/>
            </p:nvSpPr>
            <p:spPr bwMode="auto">
              <a:xfrm>
                <a:off x="2984" y="23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" name="Line 66"/>
              <p:cNvSpPr>
                <a:spLocks noChangeShapeType="1"/>
              </p:cNvSpPr>
              <p:nvPr/>
            </p:nvSpPr>
            <p:spPr bwMode="auto">
              <a:xfrm>
                <a:off x="3015" y="2323"/>
                <a:ext cx="13" cy="16"/>
              </a:xfrm>
              <a:prstGeom prst="line">
                <a:avLst/>
              </a:prstGeom>
              <a:noFill/>
              <a:ln w="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" name="Line 67"/>
              <p:cNvSpPr>
                <a:spLocks noChangeShapeType="1"/>
              </p:cNvSpPr>
              <p:nvPr/>
            </p:nvSpPr>
            <p:spPr bwMode="auto">
              <a:xfrm flipV="1">
                <a:off x="3015" y="2323"/>
                <a:ext cx="13" cy="16"/>
              </a:xfrm>
              <a:prstGeom prst="line">
                <a:avLst/>
              </a:prstGeom>
              <a:noFill/>
              <a:ln w="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" name="Line 68"/>
              <p:cNvSpPr>
                <a:spLocks noChangeShapeType="1"/>
              </p:cNvSpPr>
              <p:nvPr/>
            </p:nvSpPr>
            <p:spPr bwMode="auto">
              <a:xfrm>
                <a:off x="3059" y="2323"/>
                <a:ext cx="13" cy="16"/>
              </a:xfrm>
              <a:prstGeom prst="line">
                <a:avLst/>
              </a:prstGeom>
              <a:noFill/>
              <a:ln w="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6" name="Line 69"/>
              <p:cNvSpPr>
                <a:spLocks noChangeShapeType="1"/>
              </p:cNvSpPr>
              <p:nvPr/>
            </p:nvSpPr>
            <p:spPr bwMode="auto">
              <a:xfrm flipV="1">
                <a:off x="3059" y="2323"/>
                <a:ext cx="13" cy="16"/>
              </a:xfrm>
              <a:prstGeom prst="line">
                <a:avLst/>
              </a:prstGeom>
              <a:noFill/>
              <a:ln w="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7" name="Freeform 70" descr="Контурные ромбики"/>
              <p:cNvSpPr>
                <a:spLocks/>
              </p:cNvSpPr>
              <p:nvPr/>
            </p:nvSpPr>
            <p:spPr bwMode="auto">
              <a:xfrm>
                <a:off x="2977" y="2275"/>
                <a:ext cx="109" cy="72"/>
              </a:xfrm>
              <a:custGeom>
                <a:avLst/>
                <a:gdLst>
                  <a:gd name="T0" fmla="*/ 154 w 154"/>
                  <a:gd name="T1" fmla="*/ 85 h 90"/>
                  <a:gd name="T2" fmla="*/ 154 w 154"/>
                  <a:gd name="T3" fmla="*/ 75 h 90"/>
                  <a:gd name="T4" fmla="*/ 154 w 154"/>
                  <a:gd name="T5" fmla="*/ 65 h 90"/>
                  <a:gd name="T6" fmla="*/ 149 w 154"/>
                  <a:gd name="T7" fmla="*/ 60 h 90"/>
                  <a:gd name="T8" fmla="*/ 120 w 154"/>
                  <a:gd name="T9" fmla="*/ 30 h 90"/>
                  <a:gd name="T10" fmla="*/ 96 w 154"/>
                  <a:gd name="T11" fmla="*/ 25 h 90"/>
                  <a:gd name="T12" fmla="*/ 77 w 154"/>
                  <a:gd name="T13" fmla="*/ 10 h 90"/>
                  <a:gd name="T14" fmla="*/ 48 w 154"/>
                  <a:gd name="T15" fmla="*/ 0 h 90"/>
                  <a:gd name="T16" fmla="*/ 19 w 154"/>
                  <a:gd name="T17" fmla="*/ 10 h 90"/>
                  <a:gd name="T18" fmla="*/ 0 w 154"/>
                  <a:gd name="T19" fmla="*/ 30 h 90"/>
                  <a:gd name="T20" fmla="*/ 0 w 154"/>
                  <a:gd name="T21" fmla="*/ 50 h 90"/>
                  <a:gd name="T22" fmla="*/ 10 w 154"/>
                  <a:gd name="T23" fmla="*/ 60 h 90"/>
                  <a:gd name="T24" fmla="*/ 15 w 154"/>
                  <a:gd name="T25" fmla="*/ 70 h 90"/>
                  <a:gd name="T26" fmla="*/ 29 w 154"/>
                  <a:gd name="T27" fmla="*/ 80 h 90"/>
                  <a:gd name="T28" fmla="*/ 63 w 154"/>
                  <a:gd name="T29" fmla="*/ 85 h 90"/>
                  <a:gd name="T30" fmla="*/ 101 w 154"/>
                  <a:gd name="T31" fmla="*/ 90 h 90"/>
                  <a:gd name="T32" fmla="*/ 139 w 154"/>
                  <a:gd name="T33" fmla="*/ 90 h 90"/>
                  <a:gd name="T34" fmla="*/ 154 w 154"/>
                  <a:gd name="T35" fmla="*/ 8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4" h="90">
                    <a:moveTo>
                      <a:pt x="154" y="85"/>
                    </a:moveTo>
                    <a:lnTo>
                      <a:pt x="154" y="75"/>
                    </a:lnTo>
                    <a:lnTo>
                      <a:pt x="154" y="65"/>
                    </a:lnTo>
                    <a:lnTo>
                      <a:pt x="149" y="60"/>
                    </a:lnTo>
                    <a:lnTo>
                      <a:pt x="120" y="30"/>
                    </a:lnTo>
                    <a:lnTo>
                      <a:pt x="96" y="25"/>
                    </a:lnTo>
                    <a:lnTo>
                      <a:pt x="77" y="10"/>
                    </a:lnTo>
                    <a:lnTo>
                      <a:pt x="48" y="0"/>
                    </a:lnTo>
                    <a:lnTo>
                      <a:pt x="19" y="10"/>
                    </a:lnTo>
                    <a:lnTo>
                      <a:pt x="0" y="30"/>
                    </a:lnTo>
                    <a:lnTo>
                      <a:pt x="0" y="50"/>
                    </a:lnTo>
                    <a:lnTo>
                      <a:pt x="10" y="60"/>
                    </a:lnTo>
                    <a:lnTo>
                      <a:pt x="15" y="70"/>
                    </a:lnTo>
                    <a:lnTo>
                      <a:pt x="29" y="80"/>
                    </a:lnTo>
                    <a:lnTo>
                      <a:pt x="63" y="85"/>
                    </a:lnTo>
                    <a:lnTo>
                      <a:pt x="101" y="90"/>
                    </a:lnTo>
                    <a:lnTo>
                      <a:pt x="139" y="90"/>
                    </a:lnTo>
                    <a:lnTo>
                      <a:pt x="154" y="85"/>
                    </a:lnTo>
                  </a:path>
                </a:pathLst>
              </a:custGeom>
              <a:pattFill prst="openDmnd">
                <a:fgClr>
                  <a:srgbClr val="0066FF"/>
                </a:fgClr>
                <a:bgClr>
                  <a:srgbClr val="FFFFFF"/>
                </a:bgClr>
              </a:pattFill>
              <a:ln w="0" cap="flat">
                <a:solidFill>
                  <a:srgbClr val="3366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8" name="Freeform 71" descr="Светлый диагональный 1"/>
              <p:cNvSpPr>
                <a:spLocks/>
              </p:cNvSpPr>
              <p:nvPr/>
            </p:nvSpPr>
            <p:spPr bwMode="auto">
              <a:xfrm>
                <a:off x="2848" y="2275"/>
                <a:ext cx="112" cy="72"/>
              </a:xfrm>
              <a:custGeom>
                <a:avLst/>
                <a:gdLst>
                  <a:gd name="T0" fmla="*/ 154 w 158"/>
                  <a:gd name="T1" fmla="*/ 85 h 90"/>
                  <a:gd name="T2" fmla="*/ 158 w 158"/>
                  <a:gd name="T3" fmla="*/ 75 h 90"/>
                  <a:gd name="T4" fmla="*/ 158 w 158"/>
                  <a:gd name="T5" fmla="*/ 65 h 90"/>
                  <a:gd name="T6" fmla="*/ 154 w 158"/>
                  <a:gd name="T7" fmla="*/ 60 h 90"/>
                  <a:gd name="T8" fmla="*/ 125 w 158"/>
                  <a:gd name="T9" fmla="*/ 30 h 90"/>
                  <a:gd name="T10" fmla="*/ 101 w 158"/>
                  <a:gd name="T11" fmla="*/ 25 h 90"/>
                  <a:gd name="T12" fmla="*/ 82 w 158"/>
                  <a:gd name="T13" fmla="*/ 10 h 90"/>
                  <a:gd name="T14" fmla="*/ 53 w 158"/>
                  <a:gd name="T15" fmla="*/ 0 h 90"/>
                  <a:gd name="T16" fmla="*/ 24 w 158"/>
                  <a:gd name="T17" fmla="*/ 10 h 90"/>
                  <a:gd name="T18" fmla="*/ 5 w 158"/>
                  <a:gd name="T19" fmla="*/ 30 h 90"/>
                  <a:gd name="T20" fmla="*/ 0 w 158"/>
                  <a:gd name="T21" fmla="*/ 50 h 90"/>
                  <a:gd name="T22" fmla="*/ 10 w 158"/>
                  <a:gd name="T23" fmla="*/ 60 h 90"/>
                  <a:gd name="T24" fmla="*/ 19 w 158"/>
                  <a:gd name="T25" fmla="*/ 70 h 90"/>
                  <a:gd name="T26" fmla="*/ 34 w 158"/>
                  <a:gd name="T27" fmla="*/ 80 h 90"/>
                  <a:gd name="T28" fmla="*/ 67 w 158"/>
                  <a:gd name="T29" fmla="*/ 85 h 90"/>
                  <a:gd name="T30" fmla="*/ 106 w 158"/>
                  <a:gd name="T31" fmla="*/ 90 h 90"/>
                  <a:gd name="T32" fmla="*/ 139 w 158"/>
                  <a:gd name="T33" fmla="*/ 90 h 90"/>
                  <a:gd name="T34" fmla="*/ 154 w 158"/>
                  <a:gd name="T35" fmla="*/ 8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90">
                    <a:moveTo>
                      <a:pt x="154" y="85"/>
                    </a:moveTo>
                    <a:lnTo>
                      <a:pt x="158" y="75"/>
                    </a:lnTo>
                    <a:lnTo>
                      <a:pt x="158" y="65"/>
                    </a:lnTo>
                    <a:lnTo>
                      <a:pt x="154" y="60"/>
                    </a:lnTo>
                    <a:lnTo>
                      <a:pt x="125" y="30"/>
                    </a:lnTo>
                    <a:lnTo>
                      <a:pt x="101" y="25"/>
                    </a:lnTo>
                    <a:lnTo>
                      <a:pt x="82" y="10"/>
                    </a:lnTo>
                    <a:lnTo>
                      <a:pt x="53" y="0"/>
                    </a:lnTo>
                    <a:lnTo>
                      <a:pt x="24" y="10"/>
                    </a:lnTo>
                    <a:lnTo>
                      <a:pt x="5" y="30"/>
                    </a:lnTo>
                    <a:lnTo>
                      <a:pt x="0" y="50"/>
                    </a:lnTo>
                    <a:lnTo>
                      <a:pt x="10" y="60"/>
                    </a:lnTo>
                    <a:lnTo>
                      <a:pt x="19" y="70"/>
                    </a:lnTo>
                    <a:lnTo>
                      <a:pt x="34" y="80"/>
                    </a:lnTo>
                    <a:lnTo>
                      <a:pt x="67" y="85"/>
                    </a:lnTo>
                    <a:lnTo>
                      <a:pt x="106" y="90"/>
                    </a:lnTo>
                    <a:lnTo>
                      <a:pt x="139" y="90"/>
                    </a:lnTo>
                    <a:lnTo>
                      <a:pt x="154" y="85"/>
                    </a:lnTo>
                    <a:close/>
                  </a:path>
                </a:pathLst>
              </a:custGeom>
              <a:pattFill prst="ltDnDiag">
                <a:fgClr>
                  <a:srgbClr val="99CCFF"/>
                </a:fgClr>
                <a:bgClr>
                  <a:srgbClr val="FFFFFF"/>
                </a:bgClr>
              </a:pattFill>
              <a:ln w="0">
                <a:solidFill>
                  <a:srgbClr val="99CC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9" name="Rectangle 72"/>
              <p:cNvSpPr>
                <a:spLocks noChangeArrowheads="1"/>
              </p:cNvSpPr>
              <p:nvPr/>
            </p:nvSpPr>
            <p:spPr bwMode="auto">
              <a:xfrm>
                <a:off x="2892" y="2347"/>
                <a:ext cx="189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а        б</a:t>
                </a:r>
              </a:p>
            </p:txBody>
          </p:sp>
          <p:pic>
            <p:nvPicPr>
              <p:cNvPr id="150" name="Picture 7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5" y="2678"/>
                <a:ext cx="272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1" name="Text Box 74"/>
              <p:cNvSpPr txBox="1">
                <a:spLocks noChangeArrowheads="1"/>
              </p:cNvSpPr>
              <p:nvPr/>
            </p:nvSpPr>
            <p:spPr bwMode="auto">
              <a:xfrm>
                <a:off x="3152" y="2651"/>
                <a:ext cx="2540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3200" tIns="36000" rIns="43200" bIns="3600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Участки наибольших метасоматических изменений, выраженнные  ореолами аномальных значений разности вторичных составляющих  К и </a:t>
                </a:r>
                <a:r>
                  <a:rPr kumimoji="0" lang="en-US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Th</a:t>
                </a: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 (в ед. стандарта): а - 1-2; б - 2-3; в &gt; 3</a:t>
                </a:r>
              </a:p>
            </p:txBody>
          </p:sp>
          <p:pic>
            <p:nvPicPr>
              <p:cNvPr id="152" name="Picture 7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5" y="2878"/>
                <a:ext cx="281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3" name="Text Box 76"/>
              <p:cNvSpPr txBox="1">
                <a:spLocks noChangeArrowheads="1"/>
              </p:cNvSpPr>
              <p:nvPr/>
            </p:nvSpPr>
            <p:spPr bwMode="auto">
              <a:xfrm>
                <a:off x="3152" y="2860"/>
                <a:ext cx="2540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3200" tIns="36000" rIns="43200" bIns="3600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Оси линейных зон метасоматических преобразований, выраженнных  ореолами аномаль-ных значений разности вторичных составляющих  калия и тория</a:t>
                </a:r>
              </a:p>
            </p:txBody>
          </p:sp>
          <p:sp>
            <p:nvSpPr>
              <p:cNvPr id="154" name="Text Box 77"/>
              <p:cNvSpPr txBox="1">
                <a:spLocks noChangeArrowheads="1"/>
              </p:cNvSpPr>
              <p:nvPr/>
            </p:nvSpPr>
            <p:spPr bwMode="auto">
              <a:xfrm>
                <a:off x="3152" y="3060"/>
                <a:ext cx="2540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3200" tIns="36000" rIns="43200" bIns="3600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Предполагаемые разломы, выраженные зонами повышенных градиентов гравитационного поля</a:t>
                </a:r>
              </a:p>
            </p:txBody>
          </p:sp>
          <p:sp>
            <p:nvSpPr>
              <p:cNvPr id="155" name="Text Box 78"/>
              <p:cNvSpPr txBox="1">
                <a:spLocks noChangeArrowheads="1"/>
              </p:cNvSpPr>
              <p:nvPr/>
            </p:nvSpPr>
            <p:spPr bwMode="auto">
              <a:xfrm>
                <a:off x="3152" y="3481"/>
                <a:ext cx="2540" cy="1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3200" tIns="36000" rIns="43200" bIns="3600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Кольцевые морфоструктуры, выделенные по элементам гидросети</a:t>
                </a:r>
              </a:p>
            </p:txBody>
          </p:sp>
        </p:grpSp>
        <p:sp>
          <p:nvSpPr>
            <p:cNvPr id="108" name="Text Box 79"/>
            <p:cNvSpPr txBox="1">
              <a:spLocks noChangeArrowheads="1"/>
            </p:cNvSpPr>
            <p:nvPr/>
          </p:nvSpPr>
          <p:spPr bwMode="auto">
            <a:xfrm>
              <a:off x="3152" y="3906"/>
              <a:ext cx="2223" cy="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3200" tIns="36000" rIns="43200" bIns="3600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Рудные зоны Наталкинского, Омчакского и Павликского месторождений</a:t>
              </a:r>
            </a:p>
          </p:txBody>
        </p:sp>
        <p:grpSp>
          <p:nvGrpSpPr>
            <p:cNvPr id="109" name="Group 80"/>
            <p:cNvGrpSpPr>
              <a:grpSpLocks/>
            </p:cNvGrpSpPr>
            <p:nvPr/>
          </p:nvGrpSpPr>
          <p:grpSpPr bwMode="auto">
            <a:xfrm>
              <a:off x="2835" y="3901"/>
              <a:ext cx="271" cy="164"/>
              <a:chOff x="2835" y="3892"/>
              <a:chExt cx="271" cy="164"/>
            </a:xfrm>
          </p:grpSpPr>
          <p:sp>
            <p:nvSpPr>
              <p:cNvPr id="115" name="Rectangle 81"/>
              <p:cNvSpPr>
                <a:spLocks noChangeArrowheads="1"/>
              </p:cNvSpPr>
              <p:nvPr/>
            </p:nvSpPr>
            <p:spPr bwMode="auto">
              <a:xfrm>
                <a:off x="2835" y="3892"/>
                <a:ext cx="271" cy="16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6" name="Freeform 82"/>
              <p:cNvSpPr>
                <a:spLocks/>
              </p:cNvSpPr>
              <p:nvPr/>
            </p:nvSpPr>
            <p:spPr bwMode="auto">
              <a:xfrm>
                <a:off x="2880" y="3929"/>
                <a:ext cx="181" cy="91"/>
              </a:xfrm>
              <a:custGeom>
                <a:avLst/>
                <a:gdLst>
                  <a:gd name="T0" fmla="*/ 0 w 181"/>
                  <a:gd name="T1" fmla="*/ 45 h 136"/>
                  <a:gd name="T2" fmla="*/ 91 w 181"/>
                  <a:gd name="T3" fmla="*/ 0 h 136"/>
                  <a:gd name="T4" fmla="*/ 181 w 181"/>
                  <a:gd name="T5" fmla="*/ 0 h 136"/>
                  <a:gd name="T6" fmla="*/ 0 w 181"/>
                  <a:gd name="T7" fmla="*/ 136 h 136"/>
                  <a:gd name="T8" fmla="*/ 45 w 181"/>
                  <a:gd name="T9" fmla="*/ 45 h 136"/>
                  <a:gd name="T10" fmla="*/ 0 w 181"/>
                  <a:gd name="T11" fmla="*/ 4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" h="136">
                    <a:moveTo>
                      <a:pt x="0" y="45"/>
                    </a:moveTo>
                    <a:lnTo>
                      <a:pt x="91" y="0"/>
                    </a:lnTo>
                    <a:lnTo>
                      <a:pt x="181" y="0"/>
                    </a:lnTo>
                    <a:lnTo>
                      <a:pt x="0" y="136"/>
                    </a:lnTo>
                    <a:lnTo>
                      <a:pt x="45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10" name="Text Box 83"/>
            <p:cNvSpPr txBox="1">
              <a:spLocks noChangeArrowheads="1"/>
            </p:cNvSpPr>
            <p:nvPr/>
          </p:nvSpPr>
          <p:spPr bwMode="auto">
            <a:xfrm>
              <a:off x="3152" y="4124"/>
              <a:ext cx="2223" cy="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3200" tIns="36000" rIns="43200" bIns="3600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Границы преимущественного развития разломов СЗ простирания</a:t>
              </a:r>
            </a:p>
          </p:txBody>
        </p:sp>
        <p:grpSp>
          <p:nvGrpSpPr>
            <p:cNvPr id="111" name="Group 84"/>
            <p:cNvGrpSpPr>
              <a:grpSpLocks/>
            </p:cNvGrpSpPr>
            <p:nvPr/>
          </p:nvGrpSpPr>
          <p:grpSpPr bwMode="auto">
            <a:xfrm>
              <a:off x="2835" y="4110"/>
              <a:ext cx="272" cy="164"/>
              <a:chOff x="2835" y="4110"/>
              <a:chExt cx="272" cy="164"/>
            </a:xfrm>
          </p:grpSpPr>
          <p:sp>
            <p:nvSpPr>
              <p:cNvPr id="112" name="Rectangle 85"/>
              <p:cNvSpPr>
                <a:spLocks noChangeArrowheads="1"/>
              </p:cNvSpPr>
              <p:nvPr/>
            </p:nvSpPr>
            <p:spPr bwMode="auto">
              <a:xfrm>
                <a:off x="2835" y="4110"/>
                <a:ext cx="271" cy="16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" name="Line 86"/>
              <p:cNvSpPr>
                <a:spLocks noChangeShapeType="1"/>
              </p:cNvSpPr>
              <p:nvPr/>
            </p:nvSpPr>
            <p:spPr bwMode="auto">
              <a:xfrm>
                <a:off x="2880" y="4110"/>
                <a:ext cx="227" cy="137"/>
              </a:xfrm>
              <a:prstGeom prst="line">
                <a:avLst/>
              </a:prstGeom>
              <a:noFill/>
              <a:ln w="9525">
                <a:solidFill>
                  <a:srgbClr val="9966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4" name="Line 87"/>
              <p:cNvSpPr>
                <a:spLocks noChangeShapeType="1"/>
              </p:cNvSpPr>
              <p:nvPr/>
            </p:nvSpPr>
            <p:spPr bwMode="auto">
              <a:xfrm>
                <a:off x="2835" y="4156"/>
                <a:ext cx="136" cy="91"/>
              </a:xfrm>
              <a:prstGeom prst="line">
                <a:avLst/>
              </a:prstGeom>
              <a:noFill/>
              <a:ln w="9525">
                <a:solidFill>
                  <a:srgbClr val="9966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3-5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1544" r="2679" b="2072"/>
          <a:stretch/>
        </p:blipFill>
        <p:spPr bwMode="auto">
          <a:xfrm>
            <a:off x="228600" y="987786"/>
            <a:ext cx="3919419" cy="5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4500562" y="5168366"/>
            <a:ext cx="4319588" cy="1439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ru-RU" altLang="ru-RU"/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4572000" y="5530316"/>
            <a:ext cx="4248150" cy="1077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/>
            <a:r>
              <a:rPr lang="ru-RU" altLang="ru-RU" sz="1000" dirty="0"/>
              <a:t>1- месторождения золота (а – крупные, б – средние, в – мелкие);  2 – проявления (а) и пункты минерализации (б); 3 – геохимические типы </a:t>
            </a:r>
            <a:r>
              <a:rPr lang="ru-RU" altLang="ru-RU" sz="1000" dirty="0" err="1"/>
              <a:t>оруденения</a:t>
            </a:r>
            <a:r>
              <a:rPr lang="ru-RU" altLang="ru-RU" sz="1000" dirty="0"/>
              <a:t>: а – </a:t>
            </a:r>
            <a:r>
              <a:rPr lang="en-US" altLang="ru-RU" sz="1000" dirty="0"/>
              <a:t>Au,</a:t>
            </a:r>
            <a:r>
              <a:rPr lang="ru-RU" altLang="ru-RU" sz="1000" dirty="0"/>
              <a:t>  б – </a:t>
            </a:r>
            <a:r>
              <a:rPr lang="en-US" altLang="ru-RU" sz="1000" dirty="0"/>
              <a:t>Au-Ag;</a:t>
            </a:r>
            <a:r>
              <a:rPr lang="ru-RU" altLang="ru-RU" sz="1000" dirty="0"/>
              <a:t> 4 – дайки: а – кислого состава, б – основного; 5 – разломы; 6 – контуры гранитоидных массивов; 7 – контур аэрогеофизической съемки; 8 – контуры и номера перспективных участков: 1 – Лево-</a:t>
            </a:r>
            <a:r>
              <a:rPr lang="ru-RU" altLang="ru-RU" sz="1000" dirty="0" err="1"/>
              <a:t>Бередехский</a:t>
            </a:r>
            <a:r>
              <a:rPr lang="ru-RU" altLang="ru-RU" sz="1000" dirty="0"/>
              <a:t>, 2 – Майский, 3 – </a:t>
            </a:r>
            <a:r>
              <a:rPr lang="ru-RU" altLang="ru-RU" sz="1000" dirty="0" err="1"/>
              <a:t>Тирехтяхский</a:t>
            </a:r>
            <a:r>
              <a:rPr lang="ru-RU" altLang="ru-RU" sz="1000" dirty="0"/>
              <a:t>, 4 – </a:t>
            </a:r>
            <a:r>
              <a:rPr lang="ru-RU" altLang="ru-RU" sz="1000" dirty="0" err="1"/>
              <a:t>Ытырганский</a:t>
            </a:r>
            <a:r>
              <a:rPr lang="ru-RU" altLang="ru-RU" sz="1000" dirty="0"/>
              <a:t>, 5 – Порфировый.</a:t>
            </a:r>
          </a:p>
        </p:txBody>
      </p:sp>
      <p:pic>
        <p:nvPicPr>
          <p:cNvPr id="24" name="Picture 7" descr="3-5-1-us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81" y="5247525"/>
            <a:ext cx="409575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5" descr="Пергамент"/>
          <p:cNvSpPr txBox="1">
            <a:spLocks noChangeArrowheads="1"/>
          </p:cNvSpPr>
          <p:nvPr/>
        </p:nvSpPr>
        <p:spPr bwMode="auto">
          <a:xfrm>
            <a:off x="4427537" y="1013382"/>
            <a:ext cx="4392613" cy="4154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/>
        </p:spPr>
        <p:txBody>
          <a:bodyPr lIns="43200" rIns="4320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altLang="ru-RU" sz="1200" dirty="0">
                <a:solidFill>
                  <a:schemeClr val="tx1"/>
                </a:solidFill>
              </a:rPr>
              <a:t>      </a:t>
            </a:r>
            <a:r>
              <a:rPr lang="ru-RU" altLang="ru-RU" sz="1200" dirty="0">
                <a:solidFill>
                  <a:srgbClr val="0000FF"/>
                </a:solidFill>
              </a:rPr>
              <a:t>Выявленные геофизические </a:t>
            </a:r>
            <a:r>
              <a:rPr lang="ru-RU" altLang="ru-RU" sz="1200" b="1" dirty="0">
                <a:solidFill>
                  <a:srgbClr val="0000FF"/>
                </a:solidFill>
              </a:rPr>
              <a:t>признаки</a:t>
            </a:r>
            <a:r>
              <a:rPr lang="ru-RU" altLang="ru-RU" sz="1200" b="1" dirty="0"/>
              <a:t> </a:t>
            </a:r>
            <a:r>
              <a:rPr lang="ru-RU" altLang="ru-RU" sz="1200" dirty="0"/>
              <a:t> локализации эталонных РУ и РП были </a:t>
            </a:r>
            <a:r>
              <a:rPr lang="ru-RU" altLang="ru-RU" sz="1200" dirty="0">
                <a:solidFill>
                  <a:srgbClr val="0000FF"/>
                </a:solidFill>
              </a:rPr>
              <a:t>использованы </a:t>
            </a:r>
            <a:r>
              <a:rPr lang="ru-RU" altLang="ru-RU" sz="1200" b="1" dirty="0">
                <a:solidFill>
                  <a:srgbClr val="0000FF"/>
                </a:solidFill>
              </a:rPr>
              <a:t>как базовые</a:t>
            </a:r>
            <a:r>
              <a:rPr lang="ru-RU" altLang="ru-RU" sz="1200" dirty="0"/>
              <a:t> </a:t>
            </a:r>
            <a:r>
              <a:rPr lang="ru-RU" altLang="ru-RU" sz="1200" dirty="0">
                <a:solidFill>
                  <a:srgbClr val="0000FF"/>
                </a:solidFill>
              </a:rPr>
              <a:t>для прогнозной оценки</a:t>
            </a:r>
            <a:r>
              <a:rPr lang="ru-RU" altLang="ru-RU" sz="1200" dirty="0"/>
              <a:t> территории на соответствующие типы </a:t>
            </a:r>
            <a:r>
              <a:rPr lang="ru-RU" altLang="ru-RU" sz="1200" dirty="0" err="1"/>
              <a:t>оруденения</a:t>
            </a:r>
            <a:r>
              <a:rPr lang="ru-RU" altLang="ru-RU" sz="1200" dirty="0"/>
              <a:t>. </a:t>
            </a:r>
            <a:r>
              <a:rPr lang="ru-RU" altLang="ru-RU" sz="1200" dirty="0">
                <a:solidFill>
                  <a:srgbClr val="0000FF"/>
                </a:solidFill>
              </a:rPr>
              <a:t>Выделение </a:t>
            </a:r>
            <a:r>
              <a:rPr lang="ru-RU" altLang="ru-RU" sz="1200" b="1" dirty="0">
                <a:solidFill>
                  <a:srgbClr val="0000FF"/>
                </a:solidFill>
              </a:rPr>
              <a:t>перспективных участков</a:t>
            </a:r>
            <a:r>
              <a:rPr lang="ru-RU" altLang="ru-RU" sz="1200" dirty="0">
                <a:solidFill>
                  <a:srgbClr val="0000FF"/>
                </a:solidFill>
              </a:rPr>
              <a:t> выполнено</a:t>
            </a:r>
            <a:r>
              <a:rPr lang="ru-RU" altLang="ru-RU" sz="1200" dirty="0"/>
              <a:t> по значениям «комплексного параметра перспективности» (КПП – </a:t>
            </a:r>
            <a:r>
              <a:rPr lang="ru-RU" altLang="ru-RU" sz="1200" dirty="0">
                <a:solidFill>
                  <a:srgbClr val="0000FF"/>
                </a:solidFill>
              </a:rPr>
              <a:t>сумма благоприятных признаков с учетом условной оценки их веса). </a:t>
            </a:r>
          </a:p>
          <a:p>
            <a:pPr algn="just"/>
            <a:r>
              <a:rPr lang="ru-RU" altLang="ru-RU" sz="1200" dirty="0"/>
              <a:t>     При формировании эталонных выборок учитывалось, что все коренные </a:t>
            </a:r>
            <a:r>
              <a:rPr lang="en-US" altLang="ru-RU" sz="1200" dirty="0"/>
              <a:t>Au</a:t>
            </a:r>
            <a:r>
              <a:rPr lang="ru-RU" altLang="ru-RU" sz="1200" dirty="0"/>
              <a:t> месторождения региона принадлежат золото-кварцевой и золото-сульфидно-кварцевой формациям, но по геологической позиции, минерально-морфологическому типу рудных тел и масштабу </a:t>
            </a:r>
            <a:r>
              <a:rPr lang="ru-RU" altLang="ru-RU" sz="1200" dirty="0" err="1"/>
              <a:t>оруденения</a:t>
            </a:r>
            <a:r>
              <a:rPr lang="ru-RU" altLang="ru-RU" sz="1200" dirty="0"/>
              <a:t> они делятся на три основные группы: крупно-объемные штокверковые месторождения в черносланцевых толщах (</a:t>
            </a:r>
            <a:r>
              <a:rPr lang="ru-RU" altLang="ru-RU" sz="1200" dirty="0" err="1"/>
              <a:t>Наталкинское</a:t>
            </a:r>
            <a:r>
              <a:rPr lang="ru-RU" altLang="ru-RU" sz="1200" dirty="0"/>
              <a:t>, </a:t>
            </a:r>
            <a:r>
              <a:rPr lang="ru-RU" altLang="ru-RU" sz="1200" dirty="0" err="1"/>
              <a:t>Дегдеканское</a:t>
            </a:r>
            <a:r>
              <a:rPr lang="ru-RU" altLang="ru-RU" sz="1200" dirty="0"/>
              <a:t>), кварцево-жильные месторождения золота (</a:t>
            </a:r>
            <a:r>
              <a:rPr lang="ru-RU" altLang="ru-RU" sz="1200" dirty="0" err="1"/>
              <a:t>Игуменовское</a:t>
            </a:r>
            <a:r>
              <a:rPr lang="ru-RU" altLang="ru-RU" sz="1200" dirty="0"/>
              <a:t>, Бодрое) и месторождения золото-порфирового типа (Школьное). Однако, по набору геофизических признаков, оцененных как наиболее информативные, существенных отличий у объектов двух первых групп не установлено и они были объединены. В итоге для формализованных прогнозных построений использовались два типа рудных эталонов, условно названных «</a:t>
            </a:r>
            <a:r>
              <a:rPr lang="ru-RU" altLang="ru-RU" sz="1200" dirty="0" err="1"/>
              <a:t>наталкинский</a:t>
            </a:r>
            <a:r>
              <a:rPr lang="ru-RU" altLang="ru-RU" sz="1200" dirty="0"/>
              <a:t>» и «школьный». </a:t>
            </a: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Создание геофизической основы ГК-200/2</a:t>
            </a:r>
          </a:p>
        </p:txBody>
      </p:sp>
    </p:spTree>
    <p:extLst>
      <p:ext uri="{BB962C8B-B14F-4D97-AF65-F5344CB8AC3E}">
        <p14:creationId xmlns:p14="http://schemas.microsoft.com/office/powerpoint/2010/main" val="30642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grpSp>
        <p:nvGrpSpPr>
          <p:cNvPr id="98" name="Группа 97"/>
          <p:cNvGrpSpPr/>
          <p:nvPr/>
        </p:nvGrpSpPr>
        <p:grpSpPr>
          <a:xfrm>
            <a:off x="195944" y="924877"/>
            <a:ext cx="8751904" cy="5306269"/>
            <a:chOff x="155442" y="347692"/>
            <a:chExt cx="8877120" cy="5883454"/>
          </a:xfrm>
        </p:grpSpPr>
        <p:sp>
          <p:nvSpPr>
            <p:cNvPr id="99" name="Прямоугольник 98"/>
            <p:cNvSpPr/>
            <p:nvPr/>
          </p:nvSpPr>
          <p:spPr>
            <a:xfrm>
              <a:off x="155442" y="347692"/>
              <a:ext cx="3955004" cy="5883454"/>
            </a:xfrm>
            <a:prstGeom prst="rect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00" name="Надпись 6"/>
            <p:cNvSpPr txBox="1"/>
            <p:nvPr/>
          </p:nvSpPr>
          <p:spPr>
            <a:xfrm>
              <a:off x="155442" y="396022"/>
              <a:ext cx="3955004" cy="51613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0"/>
                </a:spcAft>
              </a:pPr>
              <a:r>
                <a:rPr lang="ru-RU" sz="1400" b="1" cap="al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Производство ГСР-200 </a:t>
              </a:r>
              <a:endPara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01" name="Блок-схема: процесс 100"/>
            <p:cNvSpPr/>
            <p:nvPr/>
          </p:nvSpPr>
          <p:spPr>
            <a:xfrm>
              <a:off x="359893" y="1954177"/>
              <a:ext cx="3567673" cy="1376020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Создание авторского варианта комплекта Госгеолкарты</a:t>
              </a:r>
              <a:r>
                <a:rPr lang="ru-RU" sz="14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-200 с использованием результатов работ по геофизическому, геохимическому и дистанционному обеспечению настоящего этапа</a:t>
              </a: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Блок-схема: несколько документов 101"/>
            <p:cNvSpPr/>
            <p:nvPr/>
          </p:nvSpPr>
          <p:spPr>
            <a:xfrm>
              <a:off x="359893" y="3614630"/>
              <a:ext cx="3567674" cy="938978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just">
                <a:spcAft>
                  <a:spcPts val="0"/>
                </a:spcAft>
              </a:pPr>
              <a:r>
                <a:rPr lang="ru-RU" sz="14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1. Геологический </a:t>
              </a:r>
              <a:r>
                <a:rPr lang="ru-RU" sz="1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отчет.</a:t>
              </a:r>
            </a:p>
            <a:p>
              <a:pPr lvl="0" algn="just">
                <a:spcAft>
                  <a:spcPts val="0"/>
                </a:spcAft>
              </a:pPr>
              <a:r>
                <a:rPr lang="ru-RU" sz="14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2.Авторский </a:t>
              </a:r>
              <a:r>
                <a:rPr lang="ru-RU" sz="1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вариант комплекта Госгеолкарты-200.</a:t>
              </a:r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4391979" y="347692"/>
              <a:ext cx="4640583" cy="5883454"/>
            </a:xfrm>
            <a:prstGeom prst="rect">
              <a:avLst/>
            </a:prstGeom>
            <a:ln w="44450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04" name="Надпись 3"/>
            <p:cNvSpPr txBox="1"/>
            <p:nvPr/>
          </p:nvSpPr>
          <p:spPr>
            <a:xfrm>
              <a:off x="4391978" y="347693"/>
              <a:ext cx="4640583" cy="62867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0"/>
                </a:spcAft>
              </a:pPr>
              <a:r>
                <a:rPr lang="ru-RU" sz="1400" b="1" cap="al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Геофизическое обеспечение </a:t>
              </a:r>
              <a:endParaRPr lang="ru-RU" sz="1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>
                <a:lnSpc>
                  <a:spcPct val="106000"/>
                </a:lnSpc>
                <a:spcAft>
                  <a:spcPts val="0"/>
                </a:spcAft>
              </a:pPr>
              <a:r>
                <a:rPr lang="ru-RU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производства </a:t>
              </a:r>
              <a:r>
                <a:rPr lang="ru-RU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ГСР-200</a:t>
              </a:r>
              <a:endParaRPr 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5" name="Блок-схема: процесс 104"/>
            <p:cNvSpPr/>
            <p:nvPr/>
          </p:nvSpPr>
          <p:spPr>
            <a:xfrm>
              <a:off x="4519563" y="2090877"/>
              <a:ext cx="4427896" cy="915903"/>
            </a:xfrm>
            <a:prstGeom prst="flowChartProcess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ru-RU" sz="1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Интерпретация комплекса геолого-геофизических данных с учетом результатов полевых </a:t>
              </a:r>
              <a:r>
                <a:rPr lang="ru-RU" sz="14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геолого-геофизических </a:t>
              </a:r>
              <a:r>
                <a:rPr lang="ru-RU" sz="1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работ и полученных на данном этапе уточненных карт и схем геологического содержания</a:t>
              </a:r>
              <a:r>
                <a:rPr lang="ru-RU" sz="14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. 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6" name="Блок-схема: несколько документов 105"/>
            <p:cNvSpPr/>
            <p:nvPr/>
          </p:nvSpPr>
          <p:spPr>
            <a:xfrm>
              <a:off x="4574859" y="3143480"/>
              <a:ext cx="4372599" cy="1995071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just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i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Комплект материалов ГФО-200:</a:t>
              </a:r>
              <a:endPara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ru-RU" sz="14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Схемы </a:t>
              </a:r>
              <a:r>
                <a:rPr lang="ru-RU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структурно-тектонической направленности. </a:t>
              </a:r>
            </a:p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ru-RU" sz="14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Схемы </a:t>
              </a:r>
              <a:r>
                <a:rPr lang="ru-RU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размещения перспективных площадей и их ранжирование.</a:t>
              </a:r>
            </a:p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ru-RU" sz="14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Геолого-геофизические разрезы.</a:t>
              </a:r>
              <a:endPara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Блок-схема: процесс 106"/>
            <p:cNvSpPr/>
            <p:nvPr/>
          </p:nvSpPr>
          <p:spPr>
            <a:xfrm>
              <a:off x="359893" y="972884"/>
              <a:ext cx="3567673" cy="780108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182563" algn="just">
                <a:lnSpc>
                  <a:spcPct val="105000"/>
                </a:lnSpc>
              </a:pP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Проектирование.</a:t>
              </a:r>
            </a:p>
            <a:p>
              <a:pPr indent="182563" algn="just">
                <a:lnSpc>
                  <a:spcPct val="105000"/>
                </a:lnSpc>
              </a:pPr>
              <a:r>
                <a:rPr lang="ru-RU" sz="1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Полевые работы (1-2 полевых сезона</a:t>
              </a:r>
              <a:r>
                <a:rPr lang="ru-RU" sz="14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indent="182563" algn="just">
                <a:lnSpc>
                  <a:spcPct val="105000"/>
                </a:lnSpc>
              </a:pPr>
              <a:r>
                <a:rPr lang="ru-RU" sz="1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Лабораторно-аналитические работы.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Блок-схема: процесс 107"/>
            <p:cNvSpPr/>
            <p:nvPr/>
          </p:nvSpPr>
          <p:spPr>
            <a:xfrm>
              <a:off x="4519562" y="998000"/>
              <a:ext cx="4399769" cy="956177"/>
            </a:xfrm>
            <a:prstGeom prst="flowChartProcess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182563" algn="just">
                <a:lnSpc>
                  <a:spcPct val="105000"/>
                </a:lnSpc>
              </a:pP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Проектирование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в части </a:t>
              </a: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касающейся геофизического 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обеспечения</a:t>
              </a: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indent="182563" algn="just">
                <a:lnSpc>
                  <a:spcPct val="105000"/>
                </a:lnSpc>
              </a:pPr>
              <a:r>
                <a:rPr lang="ru-RU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Полевые наземные геофизические работы (1-2 полевых сезона</a:t>
              </a:r>
              <a:r>
                <a:rPr lang="ru-RU" sz="14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).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Блок-схема: знак завершения 108"/>
            <p:cNvSpPr/>
            <p:nvPr/>
          </p:nvSpPr>
          <p:spPr>
            <a:xfrm>
              <a:off x="619855" y="5060350"/>
              <a:ext cx="3381375" cy="752475"/>
            </a:xfrm>
            <a:prstGeom prst="flowChartTermina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0"/>
                </a:spcAft>
              </a:pP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Апробация авторского варианта комплекта Госгеолкарты-200 на НРС </a:t>
              </a:r>
              <a:r>
                <a:rPr lang="ru-RU" sz="1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Роснедра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0" name="Блок-схема: знак завершения 109"/>
            <p:cNvSpPr/>
            <p:nvPr/>
          </p:nvSpPr>
          <p:spPr>
            <a:xfrm>
              <a:off x="5587356" y="5301778"/>
              <a:ext cx="2457591" cy="752475"/>
            </a:xfrm>
            <a:prstGeom prst="flowChartTerminator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0"/>
                </a:spcAft>
              </a:pP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Апробация ГФО-200 </a:t>
              </a:r>
              <a:r>
                <a:rPr lang="ru-RU" sz="1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на ГФС НРС </a:t>
              </a:r>
              <a:r>
                <a:rPr lang="ru-RU" sz="1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Роснедра</a:t>
              </a: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1" name="Соединительная линия уступом 110"/>
            <p:cNvCxnSpPr/>
            <p:nvPr/>
          </p:nvCxnSpPr>
          <p:spPr>
            <a:xfrm rot="10800000">
              <a:off x="3200401" y="3405469"/>
              <a:ext cx="1374464" cy="913982"/>
            </a:xfrm>
            <a:prstGeom prst="bentConnector3">
              <a:avLst>
                <a:gd name="adj1" fmla="val 2592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Прямая со стрелкой 111"/>
            <p:cNvCxnSpPr/>
            <p:nvPr/>
          </p:nvCxnSpPr>
          <p:spPr>
            <a:xfrm>
              <a:off x="3200401" y="3419503"/>
              <a:ext cx="0" cy="195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Прямая со стрелкой 112"/>
            <p:cNvCxnSpPr/>
            <p:nvPr/>
          </p:nvCxnSpPr>
          <p:spPr>
            <a:xfrm>
              <a:off x="1820091" y="3330197"/>
              <a:ext cx="8709" cy="284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Прямая со стрелкой 113"/>
            <p:cNvCxnSpPr>
              <a:stCxn id="102" idx="2"/>
            </p:cNvCxnSpPr>
            <p:nvPr/>
          </p:nvCxnSpPr>
          <p:spPr>
            <a:xfrm>
              <a:off x="1895645" y="4518049"/>
              <a:ext cx="11532" cy="5423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Прямая со стрелкой 114"/>
            <p:cNvCxnSpPr>
              <a:stCxn id="105" idx="2"/>
            </p:cNvCxnSpPr>
            <p:nvPr/>
          </p:nvCxnSpPr>
          <p:spPr>
            <a:xfrm>
              <a:off x="6733511" y="3006780"/>
              <a:ext cx="0" cy="136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Прямая со стрелкой 115"/>
            <p:cNvCxnSpPr/>
            <p:nvPr/>
          </p:nvCxnSpPr>
          <p:spPr>
            <a:xfrm>
              <a:off x="6816152" y="4955177"/>
              <a:ext cx="0" cy="3200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Создание геофизической основы ГК-200/2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3914861" y="1942574"/>
            <a:ext cx="583645" cy="0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05" idx="1"/>
          </p:cNvCxnSpPr>
          <p:nvPr/>
        </p:nvCxnSpPr>
        <p:spPr>
          <a:xfrm flipH="1">
            <a:off x="3914861" y="2910075"/>
            <a:ext cx="583646" cy="0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1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77361" y="105888"/>
            <a:ext cx="8837099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Геофизическая основа на этапе производства ГДП-200 </a:t>
            </a:r>
            <a:endParaRPr lang="ru-RU" altLang="ru-RU" sz="2000" b="1" dirty="0">
              <a:solidFill>
                <a:srgbClr val="232C82"/>
              </a:solidFill>
              <a:effectLst/>
              <a:latin typeface="+mn-lt"/>
            </a:endParaRPr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pic>
        <p:nvPicPr>
          <p:cNvPr id="6147" name="Picture 3" descr="F:\VSEGEI\ЦГО\PPT\2019\Fe-Mn\Местоположение объект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t="39698" r="20679" b="26868"/>
          <a:stretch/>
        </p:blipFill>
        <p:spPr bwMode="auto">
          <a:xfrm>
            <a:off x="177362" y="972120"/>
            <a:ext cx="2775857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7361" y="5472975"/>
            <a:ext cx="53868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32C82"/>
                </a:solidFill>
              </a:rPr>
              <a:t>В результате проведения детальных геолого-геофизических работ </a:t>
            </a:r>
            <a:r>
              <a:rPr lang="ru-RU" dirty="0" smtClean="0">
                <a:solidFill>
                  <a:srgbClr val="232C82"/>
                </a:solidFill>
              </a:rPr>
              <a:t>на </a:t>
            </a:r>
            <a:r>
              <a:rPr lang="ru-RU" dirty="0" err="1">
                <a:solidFill>
                  <a:srgbClr val="232C82"/>
                </a:solidFill>
              </a:rPr>
              <a:t>Большеоюском</a:t>
            </a:r>
            <a:r>
              <a:rPr lang="ru-RU" dirty="0">
                <a:solidFill>
                  <a:srgbClr val="232C82"/>
                </a:solidFill>
              </a:rPr>
              <a:t> участке </a:t>
            </a:r>
            <a:r>
              <a:rPr lang="ru-RU" dirty="0" err="1">
                <a:solidFill>
                  <a:srgbClr val="232C82"/>
                </a:solidFill>
              </a:rPr>
              <a:t>Оюско-Янгарейской</a:t>
            </a:r>
            <a:r>
              <a:rPr lang="ru-RU" dirty="0">
                <a:solidFill>
                  <a:srgbClr val="232C82"/>
                </a:solidFill>
              </a:rPr>
              <a:t> площади было выявлено проявление </a:t>
            </a:r>
            <a:r>
              <a:rPr lang="ru-RU" dirty="0" err="1">
                <a:solidFill>
                  <a:srgbClr val="232C82"/>
                </a:solidFill>
              </a:rPr>
              <a:t>Fe-Mn</a:t>
            </a:r>
            <a:r>
              <a:rPr lang="ru-RU" dirty="0">
                <a:solidFill>
                  <a:srgbClr val="232C82"/>
                </a:solidFill>
              </a:rPr>
              <a:t> руд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4" y="972121"/>
            <a:ext cx="2973922" cy="569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F:\VSEGEI\ЦГО\PPT\2019\Fe-Mn\Рис_3_10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t="30761" r="35159" b="30174"/>
          <a:stretch/>
        </p:blipFill>
        <p:spPr bwMode="auto">
          <a:xfrm>
            <a:off x="1807031" y="1655335"/>
            <a:ext cx="3757189" cy="381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20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1638"/>
            <a:ext cx="3402485" cy="56932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2563" y="6025168"/>
            <a:ext cx="485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Беспилотные </a:t>
            </a:r>
            <a:r>
              <a:rPr lang="ru-RU" dirty="0" err="1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аэромагнитометрические</a:t>
            </a:r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съемки</a:t>
            </a:r>
            <a:endParaRPr lang="ru-RU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177361" y="105888"/>
            <a:ext cx="8837099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Геофизическая основа на этапе производства ГДП-200 </a:t>
            </a:r>
            <a:endParaRPr lang="ru-RU" altLang="ru-RU" sz="2000" b="1" dirty="0">
              <a:solidFill>
                <a:srgbClr val="232C82"/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628" y="1189605"/>
            <a:ext cx="4895482" cy="45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3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0698" y="1436184"/>
            <a:ext cx="49911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altLang="ru-RU" sz="1600" b="1" dirty="0">
              <a:solidFill>
                <a:srgbClr val="232C82"/>
              </a:solidFill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rgbClr val="232C82"/>
                </a:solidFill>
              </a:rPr>
              <a:t>Создание </a:t>
            </a:r>
            <a:r>
              <a:rPr lang="ru-RU" altLang="ru-RU" sz="1600" b="1" dirty="0">
                <a:solidFill>
                  <a:srgbClr val="232C82"/>
                </a:solidFill>
              </a:rPr>
              <a:t>государственной сети опорных </a:t>
            </a:r>
            <a:r>
              <a:rPr lang="ru-RU" altLang="ru-RU" sz="1600" b="1" dirty="0" smtClean="0">
                <a:solidFill>
                  <a:srgbClr val="232C82"/>
                </a:solidFill>
              </a:rPr>
              <a:t>геолого-геофизических профилей</a:t>
            </a:r>
            <a:r>
              <a:rPr lang="ru-RU" altLang="ru-RU" sz="1600" b="1" dirty="0">
                <a:solidFill>
                  <a:srgbClr val="232C82"/>
                </a:solidFill>
              </a:rPr>
              <a:t>, параметрических и сверхглубоких </a:t>
            </a:r>
            <a:r>
              <a:rPr lang="ru-RU" altLang="ru-RU" sz="1600" b="1" dirty="0" smtClean="0">
                <a:solidFill>
                  <a:srgbClr val="232C82"/>
                </a:solidFill>
              </a:rPr>
              <a:t>скважин</a:t>
            </a:r>
            <a:endParaRPr lang="ru-RU" sz="1600" dirty="0" smtClean="0">
              <a:solidFill>
                <a:srgbClr val="232C8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rgbClr val="232C8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rgbClr val="232C8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rgbClr val="232C8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rgbClr val="232C82"/>
                </a:solidFill>
              </a:rPr>
              <a:t>Работы специального геологического </a:t>
            </a:r>
            <a:r>
              <a:rPr lang="ru-RU" altLang="ru-RU" sz="1600" b="1" dirty="0" smtClean="0">
                <a:solidFill>
                  <a:srgbClr val="232C82"/>
                </a:solidFill>
              </a:rPr>
              <a:t>назначения (гравиметрическая съемка и подготовка к изданию Государственных гравиметрических карт масштаба 1:200 000)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rgbClr val="232C82"/>
              </a:solidFill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rgbClr val="232C82"/>
              </a:solidFill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altLang="ru-RU" sz="1600" b="1" dirty="0">
              <a:solidFill>
                <a:srgbClr val="232C82"/>
              </a:solidFill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rgbClr val="232C82"/>
                </a:solidFill>
              </a:rPr>
              <a:t>Комплексная </a:t>
            </a:r>
            <a:r>
              <a:rPr lang="ru-RU" altLang="ru-RU" sz="1600" b="1" dirty="0">
                <a:solidFill>
                  <a:srgbClr val="232C82"/>
                </a:solidFill>
              </a:rPr>
              <a:t>аэрогеофизическая </a:t>
            </a:r>
            <a:r>
              <a:rPr lang="ru-RU" altLang="ru-RU" sz="1600" b="1" dirty="0" smtClean="0">
                <a:solidFill>
                  <a:srgbClr val="232C82"/>
                </a:solidFill>
              </a:rPr>
              <a:t>съемка масштаба </a:t>
            </a:r>
            <a:r>
              <a:rPr lang="ru-RU" altLang="ru-RU" sz="1600" b="1" dirty="0">
                <a:solidFill>
                  <a:srgbClr val="232C82"/>
                </a:solidFill>
              </a:rPr>
              <a:t>1:50 000 для обеспечения </a:t>
            </a:r>
            <a:r>
              <a:rPr lang="ru-RU" altLang="ru-RU" sz="1600" b="1" dirty="0" smtClean="0">
                <a:solidFill>
                  <a:srgbClr val="232C82"/>
                </a:solidFill>
              </a:rPr>
              <a:t>региональных геолого-съемочных </a:t>
            </a:r>
            <a:r>
              <a:rPr lang="ru-RU" altLang="ru-RU" sz="1600" b="1" dirty="0">
                <a:solidFill>
                  <a:srgbClr val="232C82"/>
                </a:solidFill>
              </a:rPr>
              <a:t>работ масштаба 1:200 </a:t>
            </a:r>
            <a:r>
              <a:rPr lang="ru-RU" altLang="ru-RU" sz="1600" b="1" dirty="0" smtClean="0">
                <a:solidFill>
                  <a:srgbClr val="232C82"/>
                </a:solidFill>
              </a:rPr>
              <a:t>000</a:t>
            </a:r>
            <a:endParaRPr lang="ru-RU" sz="1600" dirty="0">
              <a:solidFill>
                <a:srgbClr val="232C8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/>
            <a:r>
              <a:rPr lang="ru-RU" sz="2000" b="1" dirty="0">
                <a:solidFill>
                  <a:srgbClr val="232C82"/>
                </a:solidFill>
                <a:effectLst/>
                <a:latin typeface="+mn-lt"/>
              </a:rPr>
              <a:t>Государственное задание № </a:t>
            </a:r>
            <a:r>
              <a:rPr lang="ru-RU" sz="2000" b="1" dirty="0" smtClean="0">
                <a:solidFill>
                  <a:srgbClr val="232C82"/>
                </a:solidFill>
                <a:effectLst/>
                <a:latin typeface="+mn-lt"/>
              </a:rPr>
              <a:t>049-00013-19-00 </a:t>
            </a: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на </a:t>
            </a: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2019 </a:t>
            </a: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год</a:t>
            </a:r>
          </a:p>
          <a:p>
            <a:pPr algn="r"/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и </a:t>
            </a: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плановый период 2020 и 2021 </a:t>
            </a: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годов </a:t>
            </a:r>
            <a:r>
              <a:rPr lang="ru-RU" sz="2000" b="1" dirty="0" smtClean="0">
                <a:solidFill>
                  <a:srgbClr val="232C82"/>
                </a:solidFill>
                <a:effectLst/>
                <a:latin typeface="+mn-lt"/>
              </a:rPr>
              <a:t>(</a:t>
            </a:r>
            <a:r>
              <a:rPr lang="ru-RU" sz="2000" b="1" dirty="0">
                <a:solidFill>
                  <a:srgbClr val="232C82"/>
                </a:solidFill>
                <a:effectLst/>
                <a:latin typeface="+mn-lt"/>
              </a:rPr>
              <a:t>от 28.12.2018 г.)</a:t>
            </a: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6060" r="6325" b="7798"/>
          <a:stretch/>
        </p:blipFill>
        <p:spPr bwMode="auto">
          <a:xfrm>
            <a:off x="668215" y="4478392"/>
            <a:ext cx="2923576" cy="191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1" y="1017770"/>
            <a:ext cx="2880000" cy="1647646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1" y="2689389"/>
            <a:ext cx="2880000" cy="178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1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7734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9250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14922" y="1067161"/>
            <a:ext cx="8808098" cy="5606143"/>
            <a:chOff x="169813" y="471944"/>
            <a:chExt cx="9179239" cy="6056805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13" y="471944"/>
              <a:ext cx="9179239" cy="6056805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7581900" y="5035550"/>
              <a:ext cx="1228725" cy="377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94044" y="4847786"/>
              <a:ext cx="3449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м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77361" y="105888"/>
            <a:ext cx="8837099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Геофизическая основа на этапе производства ГДП-200 </a:t>
            </a:r>
            <a:endParaRPr lang="ru-RU" altLang="ru-RU" sz="2000" b="1" dirty="0">
              <a:solidFill>
                <a:srgbClr val="232C82"/>
              </a:solidFill>
              <a:effectLst/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9266" y="5640921"/>
            <a:ext cx="3483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наземных </a:t>
            </a:r>
          </a:p>
          <a:p>
            <a:pPr algn="ctr"/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электроразведочных работ</a:t>
            </a:r>
          </a:p>
          <a:p>
            <a:pPr algn="ctr"/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методом ВП-СГ</a:t>
            </a:r>
            <a:endParaRPr lang="ru-RU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47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342219"/>
            <a:ext cx="5475846" cy="45157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" t="5151" r="769" b="6563"/>
          <a:stretch/>
        </p:blipFill>
        <p:spPr>
          <a:xfrm>
            <a:off x="5624736" y="4803825"/>
            <a:ext cx="3389724" cy="19120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74005" y="1510616"/>
            <a:ext cx="366650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</a:t>
            </a: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гравиметрической основы </a:t>
            </a:r>
            <a:r>
              <a:rPr lang="ru-RU" altLang="ru-RU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Госгеолкарты</a:t>
            </a: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геофизической основы ГК-200/2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rgbClr val="232C82"/>
                </a:solidFill>
              </a:rPr>
              <a:t>Проведение </a:t>
            </a:r>
            <a:r>
              <a:rPr lang="ru-RU" altLang="ru-RU" sz="1600" b="1" dirty="0">
                <a:solidFill>
                  <a:srgbClr val="232C82"/>
                </a:solidFill>
              </a:rPr>
              <a:t>комплексных аэрогеофизических съемок</a:t>
            </a: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Научно-методическое обеспечение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0" y="928368"/>
            <a:ext cx="1576141" cy="2561478"/>
          </a:xfrm>
          <a:prstGeom prst="rect">
            <a:avLst/>
          </a:prstGeom>
        </p:spPr>
      </p:pic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работ при создании </a:t>
            </a:r>
          </a:p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геофизических </a:t>
            </a: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основ Госгеолкарты-1000/3 и 200/2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85307" y="1567757"/>
            <a:ext cx="3015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32C82"/>
                </a:solidFill>
              </a:rPr>
              <a:t>Особенности проведения аэрогеофизических съемок </a:t>
            </a:r>
          </a:p>
        </p:txBody>
      </p:sp>
    </p:spTree>
    <p:extLst>
      <p:ext uri="{BB962C8B-B14F-4D97-AF65-F5344CB8AC3E}">
        <p14:creationId xmlns:p14="http://schemas.microsoft.com/office/powerpoint/2010/main" val="15732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787940" y="105888"/>
            <a:ext cx="8226519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Проведение комплексных аэрогеофизических </a:t>
            </a: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съемок </a:t>
            </a:r>
            <a:endParaRPr lang="ru-RU" altLang="ru-RU" sz="2000" b="1" dirty="0">
              <a:solidFill>
                <a:srgbClr val="232C82"/>
              </a:solidFill>
              <a:effectLst/>
              <a:latin typeface="+mn-lt"/>
            </a:endParaRPr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31102" y="111297"/>
            <a:ext cx="3971732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>
              <a:defRPr/>
            </a:pPr>
            <a:endParaRPr lang="ru-RU" altLang="ru-RU" sz="2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92720" y="871318"/>
            <a:ext cx="3435110" cy="2633306"/>
            <a:chOff x="142711" y="1029145"/>
            <a:chExt cx="3610675" cy="2824330"/>
          </a:xfrm>
        </p:grpSpPr>
        <p:pic>
          <p:nvPicPr>
            <p:cNvPr id="30" name="Picture 11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9" t="3382" r="6388" b="3768"/>
            <a:stretch/>
          </p:blipFill>
          <p:spPr bwMode="auto">
            <a:xfrm>
              <a:off x="142711" y="1029145"/>
              <a:ext cx="3576435" cy="2801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42711" y="1029145"/>
              <a:ext cx="724878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b="1" i="1" dirty="0" smtClean="0">
                  <a:solidFill>
                    <a:srgbClr val="232C8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МИ-8</a:t>
              </a:r>
              <a:endParaRPr lang="ru-RU" b="1" i="1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2796465" y="3258231"/>
              <a:ext cx="403935" cy="133578"/>
            </a:xfrm>
            <a:custGeom>
              <a:avLst/>
              <a:gdLst>
                <a:gd name="connsiteX0" fmla="*/ 0 w 1482571"/>
                <a:gd name="connsiteY0" fmla="*/ 816745 h 816745"/>
                <a:gd name="connsiteX1" fmla="*/ 1003177 w 1482571"/>
                <a:gd name="connsiteY1" fmla="*/ 488271 h 816745"/>
                <a:gd name="connsiteX2" fmla="*/ 1482571 w 1482571"/>
                <a:gd name="connsiteY2" fmla="*/ 0 h 8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2571" h="816745">
                  <a:moveTo>
                    <a:pt x="0" y="816745"/>
                  </a:moveTo>
                  <a:cubicBezTo>
                    <a:pt x="378041" y="720570"/>
                    <a:pt x="756082" y="624395"/>
                    <a:pt x="1003177" y="488271"/>
                  </a:cubicBezTo>
                  <a:cubicBezTo>
                    <a:pt x="1250272" y="352147"/>
                    <a:pt x="1366421" y="176073"/>
                    <a:pt x="1482571" y="0"/>
                  </a:cubicBezTo>
                </a:path>
              </a:pathLst>
            </a:custGeom>
            <a:noFill/>
            <a:ln w="15875">
              <a:solidFill>
                <a:schemeClr val="bg1"/>
              </a:solidFill>
              <a:headEnd type="stealth" w="lg" len="lg"/>
              <a:tailEnd type="none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2711" y="3514921"/>
              <a:ext cx="23692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i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трос-кабель 70 метров</a:t>
              </a:r>
              <a:endParaRPr lang="ru-RU" sz="16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1056444" y="3142695"/>
              <a:ext cx="1278384" cy="443884"/>
            </a:xfrm>
            <a:custGeom>
              <a:avLst/>
              <a:gdLst>
                <a:gd name="connsiteX0" fmla="*/ 0 w 479394"/>
                <a:gd name="connsiteY0" fmla="*/ 479394 h 479394"/>
                <a:gd name="connsiteX1" fmla="*/ 248575 w 479394"/>
                <a:gd name="connsiteY1" fmla="*/ 142043 h 479394"/>
                <a:gd name="connsiteX2" fmla="*/ 479394 w 479394"/>
                <a:gd name="connsiteY2" fmla="*/ 0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394" h="479394">
                  <a:moveTo>
                    <a:pt x="0" y="479394"/>
                  </a:moveTo>
                  <a:cubicBezTo>
                    <a:pt x="84338" y="350668"/>
                    <a:pt x="168676" y="221942"/>
                    <a:pt x="248575" y="142043"/>
                  </a:cubicBezTo>
                  <a:cubicBezTo>
                    <a:pt x="328474" y="62144"/>
                    <a:pt x="403934" y="31072"/>
                    <a:pt x="479394" y="0"/>
                  </a:cubicBezTo>
                </a:path>
              </a:pathLst>
            </a:custGeom>
            <a:noFill/>
            <a:ln w="15875">
              <a:solidFill>
                <a:schemeClr val="bg1"/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1820779" y="2542674"/>
              <a:ext cx="693821" cy="790073"/>
            </a:xfrm>
            <a:custGeom>
              <a:avLst/>
              <a:gdLst>
                <a:gd name="connsiteX0" fmla="*/ 0 w 693821"/>
                <a:gd name="connsiteY0" fmla="*/ 0 h 790073"/>
                <a:gd name="connsiteX1" fmla="*/ 352926 w 693821"/>
                <a:gd name="connsiteY1" fmla="*/ 288758 h 790073"/>
                <a:gd name="connsiteX2" fmla="*/ 601579 w 693821"/>
                <a:gd name="connsiteY2" fmla="*/ 581526 h 790073"/>
                <a:gd name="connsiteX3" fmla="*/ 693821 w 693821"/>
                <a:gd name="connsiteY3" fmla="*/ 790073 h 790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821" h="790073">
                  <a:moveTo>
                    <a:pt x="0" y="0"/>
                  </a:moveTo>
                  <a:cubicBezTo>
                    <a:pt x="126331" y="95918"/>
                    <a:pt x="252663" y="191837"/>
                    <a:pt x="352926" y="288758"/>
                  </a:cubicBezTo>
                  <a:cubicBezTo>
                    <a:pt x="453189" y="385679"/>
                    <a:pt x="544763" y="497974"/>
                    <a:pt x="601579" y="581526"/>
                  </a:cubicBezTo>
                  <a:cubicBezTo>
                    <a:pt x="658395" y="665078"/>
                    <a:pt x="676108" y="727575"/>
                    <a:pt x="693821" y="790073"/>
                  </a:cubicBezTo>
                </a:path>
              </a:pathLst>
            </a:cu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11159" y="2713186"/>
              <a:ext cx="1342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i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буксируемая</a:t>
              </a:r>
            </a:p>
            <a:p>
              <a:r>
                <a:rPr lang="ru-RU" sz="1600" b="1" i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гондола</a:t>
              </a:r>
              <a:endParaRPr lang="ru-RU" sz="16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3719146" y="1038634"/>
            <a:ext cx="49148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rgbClr val="151E6A"/>
                </a:solidFill>
              </a:rPr>
              <a:t>3-х </a:t>
            </a:r>
            <a:r>
              <a:rPr lang="ru-RU" b="1" dirty="0" err="1">
                <a:solidFill>
                  <a:srgbClr val="151E6A"/>
                </a:solidFill>
              </a:rPr>
              <a:t>методная</a:t>
            </a:r>
            <a:r>
              <a:rPr lang="ru-RU" b="1" dirty="0">
                <a:solidFill>
                  <a:srgbClr val="151E6A"/>
                </a:solidFill>
              </a:rPr>
              <a:t> </a:t>
            </a:r>
            <a:r>
              <a:rPr lang="ru-RU" b="1" dirty="0" smtClean="0">
                <a:solidFill>
                  <a:srgbClr val="151E6A"/>
                </a:solidFill>
              </a:rPr>
              <a:t>съемка</a:t>
            </a:r>
            <a:r>
              <a:rPr lang="en-US" b="1" dirty="0" smtClean="0">
                <a:solidFill>
                  <a:srgbClr val="151E6A"/>
                </a:solidFill>
              </a:rPr>
              <a:t> </a:t>
            </a:r>
            <a:r>
              <a:rPr lang="ru-RU" b="1" dirty="0" smtClean="0">
                <a:solidFill>
                  <a:srgbClr val="151E6A"/>
                </a:solidFill>
              </a:rPr>
              <a:t> 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151E6A"/>
                </a:solidFill>
              </a:rPr>
              <a:t>магнитометрический комплекс</a:t>
            </a:r>
            <a:endParaRPr lang="en-US" dirty="0" smtClean="0">
              <a:solidFill>
                <a:srgbClr val="151E6A"/>
              </a:solidFill>
            </a:endParaRPr>
          </a:p>
          <a:p>
            <a:pPr marL="285750" indent="-285750"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err="1" smtClean="0">
                <a:solidFill>
                  <a:srgbClr val="151E6A"/>
                </a:solidFill>
              </a:rPr>
              <a:t>аэрогамма</a:t>
            </a:r>
            <a:r>
              <a:rPr lang="ru-RU" dirty="0" smtClean="0">
                <a:solidFill>
                  <a:srgbClr val="151E6A"/>
                </a:solidFill>
              </a:rPr>
              <a:t>-спектрометр</a:t>
            </a:r>
            <a:endParaRPr lang="en-US" dirty="0" smtClean="0">
              <a:solidFill>
                <a:srgbClr val="151E6A"/>
              </a:solidFill>
            </a:endParaRPr>
          </a:p>
          <a:p>
            <a:pPr marL="285750" indent="-285750"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151E6A"/>
                </a:solidFill>
              </a:rPr>
              <a:t>ДИП (аэроэлектроразведочная система дипольного </a:t>
            </a:r>
            <a:r>
              <a:rPr lang="ru-RU" dirty="0">
                <a:solidFill>
                  <a:srgbClr val="151E6A"/>
                </a:solidFill>
              </a:rPr>
              <a:t>индуктивного </a:t>
            </a:r>
            <a:r>
              <a:rPr lang="ru-RU" dirty="0" smtClean="0">
                <a:solidFill>
                  <a:srgbClr val="151E6A"/>
                </a:solidFill>
              </a:rPr>
              <a:t>профилирования)</a:t>
            </a:r>
            <a:endParaRPr lang="ru-RU" dirty="0">
              <a:solidFill>
                <a:srgbClr val="151E6A"/>
              </a:solidFill>
            </a:endParaRPr>
          </a:p>
        </p:txBody>
      </p:sp>
      <p:pic>
        <p:nvPicPr>
          <p:cNvPr id="50" name="Picture 2" descr="M:\VSEGEI\ЦГО\PPT\2019\Зубов\Jpg\K_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6595"/>
          <a:stretch/>
        </p:blipFill>
        <p:spPr bwMode="auto">
          <a:xfrm>
            <a:off x="62187" y="4062497"/>
            <a:ext cx="4448175" cy="26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Овал 50"/>
          <p:cNvSpPr/>
          <p:nvPr/>
        </p:nvSpPr>
        <p:spPr>
          <a:xfrm rot="1860000">
            <a:off x="1529495" y="4702363"/>
            <a:ext cx="2666374" cy="36195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2333370">
            <a:off x="31102" y="5658414"/>
            <a:ext cx="1690059" cy="59506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2333370">
            <a:off x="1183628" y="5286820"/>
            <a:ext cx="1690059" cy="59506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Picture 2" descr="M:\VSEGEI\ЦГО\PPT\2019\Зубов\Jpg\K_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8" b="13188"/>
          <a:stretch/>
        </p:blipFill>
        <p:spPr bwMode="auto">
          <a:xfrm>
            <a:off x="4695828" y="4070833"/>
            <a:ext cx="4448175" cy="268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Овал 61"/>
          <p:cNvSpPr/>
          <p:nvPr/>
        </p:nvSpPr>
        <p:spPr>
          <a:xfrm rot="2333370">
            <a:off x="4801816" y="5431688"/>
            <a:ext cx="1690059" cy="59506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 rot="2333370">
            <a:off x="5981469" y="5246854"/>
            <a:ext cx="1690059" cy="59506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3949318" y="3044748"/>
            <a:ext cx="4454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32C82"/>
                </a:solidFill>
              </a:rPr>
              <a:t>Сравнение карт </a:t>
            </a:r>
            <a:r>
              <a:rPr lang="ru-RU" b="1" dirty="0" smtClean="0">
                <a:solidFill>
                  <a:srgbClr val="232C82"/>
                </a:solidFill>
              </a:rPr>
              <a:t>содержания калия </a:t>
            </a:r>
          </a:p>
          <a:p>
            <a:pPr algn="ctr"/>
            <a:r>
              <a:rPr lang="ru-RU" b="1" dirty="0" smtClean="0">
                <a:solidFill>
                  <a:srgbClr val="232C82"/>
                </a:solidFill>
              </a:rPr>
              <a:t>по данным АГС </a:t>
            </a:r>
            <a:r>
              <a:rPr lang="ru-RU" b="1" dirty="0" smtClean="0">
                <a:solidFill>
                  <a:srgbClr val="232C82"/>
                </a:solidFill>
              </a:rPr>
              <a:t>съемок на разных высотах</a:t>
            </a:r>
            <a:endParaRPr lang="ru-RU" b="1" dirty="0">
              <a:solidFill>
                <a:srgbClr val="232C82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2855" y="3701501"/>
            <a:ext cx="241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съемка на высоте 70 м</a:t>
            </a:r>
            <a:endParaRPr lang="ru-RU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27475" y="3701501"/>
            <a:ext cx="252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съемка </a:t>
            </a:r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высоте 125 м</a:t>
            </a:r>
            <a:endParaRPr lang="ru-RU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Овал 69"/>
          <p:cNvSpPr/>
          <p:nvPr/>
        </p:nvSpPr>
        <p:spPr>
          <a:xfrm rot="1860000">
            <a:off x="6347541" y="4606294"/>
            <a:ext cx="2530585" cy="36195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787940" y="105888"/>
            <a:ext cx="8226519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Проведение комплексных аэрогеофизических </a:t>
            </a: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съемок </a:t>
            </a:r>
            <a:endParaRPr lang="ru-RU" altLang="ru-RU" sz="2000" b="1" dirty="0">
              <a:solidFill>
                <a:srgbClr val="232C82"/>
              </a:solidFill>
              <a:effectLst/>
              <a:latin typeface="+mn-lt"/>
            </a:endParaRPr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31102" y="111297"/>
            <a:ext cx="3971732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>
              <a:defRPr/>
            </a:pPr>
            <a:endParaRPr lang="ru-RU" altLang="ru-RU" sz="2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67" y="1530896"/>
            <a:ext cx="36722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rgbClr val="151E6A"/>
                </a:solidFill>
              </a:rPr>
              <a:t>2-х </a:t>
            </a:r>
            <a:r>
              <a:rPr lang="ru-RU" b="1" dirty="0" err="1">
                <a:solidFill>
                  <a:srgbClr val="151E6A"/>
                </a:solidFill>
              </a:rPr>
              <a:t>методная</a:t>
            </a:r>
            <a:r>
              <a:rPr lang="ru-RU" b="1" dirty="0">
                <a:solidFill>
                  <a:srgbClr val="151E6A"/>
                </a:solidFill>
              </a:rPr>
              <a:t> </a:t>
            </a:r>
            <a:r>
              <a:rPr lang="ru-RU" b="1" dirty="0" smtClean="0">
                <a:solidFill>
                  <a:srgbClr val="151E6A"/>
                </a:solidFill>
              </a:rPr>
              <a:t>съемка</a:t>
            </a:r>
            <a:r>
              <a:rPr lang="en-US" b="1" dirty="0" smtClean="0">
                <a:solidFill>
                  <a:srgbClr val="151E6A"/>
                </a:solidFill>
              </a:rPr>
              <a:t> 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151E6A"/>
                </a:solidFill>
              </a:rPr>
              <a:t>магнитометрический комплекс </a:t>
            </a:r>
            <a:endParaRPr lang="en-US" dirty="0" smtClean="0">
              <a:solidFill>
                <a:srgbClr val="151E6A"/>
              </a:solidFill>
            </a:endParaRPr>
          </a:p>
          <a:p>
            <a:pPr marL="285750" indent="-285750"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err="1" smtClean="0">
                <a:solidFill>
                  <a:srgbClr val="151E6A"/>
                </a:solidFill>
              </a:rPr>
              <a:t>аэрогамма</a:t>
            </a:r>
            <a:r>
              <a:rPr lang="ru-RU" dirty="0" smtClean="0">
                <a:solidFill>
                  <a:srgbClr val="151E6A"/>
                </a:solidFill>
              </a:rPr>
              <a:t>-спектрометр</a:t>
            </a:r>
            <a:endParaRPr lang="ru-RU" dirty="0">
              <a:solidFill>
                <a:srgbClr val="232C8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" y="960780"/>
            <a:ext cx="5302965" cy="20635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039" y="970370"/>
            <a:ext cx="204915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Eurocopter</a:t>
            </a:r>
            <a:r>
              <a:rPr lang="en-US" b="1" i="1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i="1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AS350</a:t>
            </a:r>
            <a:endParaRPr lang="ru-RU" b="1" i="1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4" y="3295700"/>
            <a:ext cx="3958391" cy="32596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84" y="3522515"/>
            <a:ext cx="3768878" cy="311257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85" y="3686707"/>
            <a:ext cx="3960000" cy="30291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82584" y="3585513"/>
            <a:ext cx="198291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151E6A"/>
                </a:solidFill>
              </a:rPr>
              <a:t>Карта магнитного поля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46285" y="3671574"/>
            <a:ext cx="340388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151E6A"/>
                </a:solidFill>
              </a:rPr>
              <a:t>Схема </a:t>
            </a:r>
            <a:r>
              <a:rPr lang="ru-RU" sz="1400" b="1" dirty="0" smtClean="0">
                <a:solidFill>
                  <a:srgbClr val="151E6A"/>
                </a:solidFill>
              </a:rPr>
              <a:t>предварительной интерпретации </a:t>
            </a:r>
            <a:endParaRPr lang="ru-RU" sz="1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28600" y="3313887"/>
            <a:ext cx="377423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51E6A"/>
                </a:solidFill>
              </a:rPr>
              <a:t>Карта </a:t>
            </a:r>
            <a:r>
              <a:rPr lang="ru-RU" sz="1400" b="1" dirty="0" smtClean="0">
                <a:solidFill>
                  <a:srgbClr val="151E6A"/>
                </a:solidFill>
              </a:rPr>
              <a:t>мощности экспозиционной дозы</a:t>
            </a:r>
            <a:endParaRPr lang="ru-RU" sz="1400" b="1" dirty="0">
              <a:solidFill>
                <a:srgbClr val="151E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74005" y="1510616"/>
            <a:ext cx="366650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</a:t>
            </a: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гравиметрической основы </a:t>
            </a:r>
            <a:r>
              <a:rPr lang="ru-RU" altLang="ru-RU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Госгеолкарты</a:t>
            </a: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геофизической основы ГК-200/2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Проведение </a:t>
            </a: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комплексных аэрогеофизических съемок</a:t>
            </a: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rgbClr val="232C82"/>
                </a:solidFill>
              </a:rPr>
              <a:t>Научно-методическое обеспечение</a:t>
            </a:r>
            <a:endParaRPr lang="ru-RU" sz="1600" b="1" dirty="0">
              <a:solidFill>
                <a:srgbClr val="232C82"/>
              </a:solidFill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работ при создании </a:t>
            </a:r>
          </a:p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геофизических </a:t>
            </a: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основ Госгеолкарты-1000/3 и 200/2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8600" y="1510616"/>
            <a:ext cx="498171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етодическое сопровождение работ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rgbClr val="232C82"/>
                </a:solidFill>
              </a:rPr>
              <a:t>контроль соответствия технологий, ресурсов, объемов и качества Техническому заданию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rgbClr val="232C82"/>
                </a:solidFill>
              </a:rPr>
              <a:t>согласование </a:t>
            </a:r>
            <a:r>
              <a:rPr lang="ru-RU" dirty="0">
                <a:solidFill>
                  <a:srgbClr val="232C82"/>
                </a:solidFill>
              </a:rPr>
              <a:t>объективных противоречия между производительностью, безопасностью и информативностью, эффективностью и качеством </a:t>
            </a:r>
            <a:r>
              <a:rPr lang="ru-RU" dirty="0" smtClean="0">
                <a:solidFill>
                  <a:srgbClr val="232C82"/>
                </a:solidFill>
              </a:rPr>
              <a:t>работ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>
                <a:solidFill>
                  <a:srgbClr val="232C82"/>
                </a:solidFill>
              </a:rPr>
              <a:t>метрологический контроль измерений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endParaRPr lang="en-US" dirty="0" smtClean="0">
              <a:solidFill>
                <a:srgbClr val="232C82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методических документов</a:t>
            </a:r>
            <a:r>
              <a:rPr lang="ru-RU" dirty="0" smtClean="0">
                <a:solidFill>
                  <a:srgbClr val="232C82"/>
                </a:solidFill>
              </a:rPr>
              <a:t> </a:t>
            </a:r>
            <a:r>
              <a:rPr lang="ru-RU" dirty="0">
                <a:solidFill>
                  <a:srgbClr val="232C82"/>
                </a:solidFill>
              </a:rPr>
              <a:t>соответствующих современному состоянию технологий проведения съемок, обработки и </a:t>
            </a:r>
            <a:r>
              <a:rPr lang="ru-RU" dirty="0" smtClean="0">
                <a:solidFill>
                  <a:srgbClr val="232C82"/>
                </a:solidFill>
              </a:rPr>
              <a:t>интерпретации .</a:t>
            </a:r>
            <a:endParaRPr lang="ru-RU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8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ЗАКЛЮЧЕНИЕ</a:t>
            </a:r>
            <a:endParaRPr lang="ru-RU" altLang="ru-RU" sz="1400" b="1" i="1" dirty="0">
              <a:solidFill>
                <a:srgbClr val="232C82"/>
              </a:solidFill>
              <a:effectLst/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049" y="1055570"/>
            <a:ext cx="865584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altLang="ru-RU" b="1" dirty="0" smtClean="0">
                <a:solidFill>
                  <a:srgbClr val="232C82"/>
                </a:solidFill>
              </a:rPr>
              <a:t>Комплекс </a:t>
            </a:r>
            <a:r>
              <a:rPr lang="ru-RU" altLang="ru-RU" b="1" dirty="0">
                <a:solidFill>
                  <a:srgbClr val="232C82"/>
                </a:solidFill>
              </a:rPr>
              <a:t>мероприятий </a:t>
            </a:r>
            <a:r>
              <a:rPr lang="ru-RU" altLang="ru-RU" b="1" dirty="0" smtClean="0">
                <a:solidFill>
                  <a:srgbClr val="232C82"/>
                </a:solidFill>
              </a:rPr>
              <a:t>для </a:t>
            </a:r>
            <a:r>
              <a:rPr lang="ru-RU" altLang="ru-RU" b="1" dirty="0">
                <a:solidFill>
                  <a:srgbClr val="232C82"/>
                </a:solidFill>
              </a:rPr>
              <a:t>увеличения </a:t>
            </a:r>
            <a:r>
              <a:rPr lang="ru-RU" altLang="ru-RU" b="1" smtClean="0">
                <a:solidFill>
                  <a:srgbClr val="232C82"/>
                </a:solidFill>
              </a:rPr>
              <a:t>информативности материалов</a:t>
            </a:r>
            <a:endParaRPr lang="ru-RU" altLang="ru-RU" b="1" dirty="0" smtClean="0">
              <a:solidFill>
                <a:srgbClr val="232C82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altLang="ru-RU" b="1" dirty="0" smtClean="0">
                <a:solidFill>
                  <a:srgbClr val="232C82"/>
                </a:solidFill>
              </a:rPr>
              <a:t>геофизических </a:t>
            </a:r>
            <a:r>
              <a:rPr lang="ru-RU" altLang="ru-RU" b="1" dirty="0">
                <a:solidFill>
                  <a:srgbClr val="232C82"/>
                </a:solidFill>
              </a:rPr>
              <a:t>основ Госгеолкарты-1000/3 и -</a:t>
            </a:r>
            <a:r>
              <a:rPr lang="ru-RU" altLang="ru-RU" b="1" dirty="0" smtClean="0">
                <a:solidFill>
                  <a:srgbClr val="232C82"/>
                </a:solidFill>
              </a:rPr>
              <a:t>200/2.</a:t>
            </a:r>
            <a:endParaRPr lang="ru-RU" altLang="ru-RU" b="1" dirty="0" smtClean="0">
              <a:solidFill>
                <a:srgbClr val="232C82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ru-RU" altLang="ru-RU" dirty="0" smtClean="0">
              <a:solidFill>
                <a:srgbClr val="232C82"/>
              </a:solidFill>
            </a:endParaRP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altLang="ru-RU" dirty="0" smtClean="0">
                <a:solidFill>
                  <a:srgbClr val="232C82"/>
                </a:solidFill>
              </a:rPr>
              <a:t>Совершенствование </a:t>
            </a:r>
            <a:r>
              <a:rPr lang="ru-RU" altLang="ru-RU" dirty="0" smtClean="0">
                <a:solidFill>
                  <a:srgbClr val="232C82"/>
                </a:solidFill>
              </a:rPr>
              <a:t>нормативно-методической </a:t>
            </a:r>
            <a:r>
              <a:rPr lang="ru-RU" altLang="ru-RU" dirty="0" smtClean="0">
                <a:solidFill>
                  <a:srgbClr val="232C82"/>
                </a:solidFill>
              </a:rPr>
              <a:t>базы, регламентирующей проведение работ по созданию геофизических </a:t>
            </a:r>
            <a:r>
              <a:rPr lang="ru-RU" altLang="ru-RU" dirty="0">
                <a:solidFill>
                  <a:srgbClr val="232C82"/>
                </a:solidFill>
              </a:rPr>
              <a:t>основ Госгеолкарты-1000/3 и -200/2 </a:t>
            </a:r>
            <a:r>
              <a:rPr lang="ru-RU" altLang="ru-RU" dirty="0" smtClean="0">
                <a:solidFill>
                  <a:srgbClr val="232C82"/>
                </a:solidFill>
              </a:rPr>
              <a:t>на подготовительном этапе и при производстве </a:t>
            </a:r>
            <a:r>
              <a:rPr lang="ru-RU" altLang="ru-RU" dirty="0">
                <a:solidFill>
                  <a:srgbClr val="232C82"/>
                </a:solidFill>
              </a:rPr>
              <a:t>геолого-съемочных </a:t>
            </a:r>
            <a:r>
              <a:rPr lang="ru-RU" altLang="ru-RU" dirty="0" smtClean="0">
                <a:solidFill>
                  <a:srgbClr val="232C82"/>
                </a:solidFill>
              </a:rPr>
              <a:t>работ. </a:t>
            </a:r>
            <a:endParaRPr lang="ru-RU" altLang="ru-RU" dirty="0" smtClean="0">
              <a:solidFill>
                <a:srgbClr val="232C82"/>
              </a:solidFill>
            </a:endParaRP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altLang="ru-RU" dirty="0" smtClean="0">
                <a:solidFill>
                  <a:srgbClr val="232C82"/>
                </a:solidFill>
              </a:rPr>
              <a:t>Проведение ревизии аэрогеофизических данных с оценкой </a:t>
            </a:r>
            <a:r>
              <a:rPr lang="ru-RU" altLang="ru-RU" dirty="0" smtClean="0">
                <a:solidFill>
                  <a:srgbClr val="232C82"/>
                </a:solidFill>
              </a:rPr>
              <a:t>качества </a:t>
            </a:r>
            <a:r>
              <a:rPr lang="ru-RU" altLang="ru-RU" dirty="0" smtClean="0">
                <a:solidFill>
                  <a:srgbClr val="232C82"/>
                </a:solidFill>
              </a:rPr>
              <a:t>применительно </a:t>
            </a:r>
            <a:r>
              <a:rPr lang="ru-RU" altLang="ru-RU" dirty="0">
                <a:solidFill>
                  <a:srgbClr val="232C82"/>
                </a:solidFill>
              </a:rPr>
              <a:t>к геологическим задачам и районам проведения </a:t>
            </a:r>
            <a:r>
              <a:rPr lang="ru-RU" altLang="ru-RU" dirty="0" smtClean="0">
                <a:solidFill>
                  <a:srgbClr val="232C82"/>
                </a:solidFill>
              </a:rPr>
              <a:t>работ по серии листов, проектируемых для постановки геолого-съемочных работ. </a:t>
            </a:r>
            <a:endParaRPr lang="ru-RU" altLang="ru-RU" dirty="0" smtClean="0">
              <a:solidFill>
                <a:srgbClr val="232C82"/>
              </a:solidFill>
            </a:endParaRP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232C82"/>
                </a:solidFill>
              </a:rPr>
              <a:t>Совершенствование технологии проведения опережающих аэрогеофизических </a:t>
            </a:r>
            <a:r>
              <a:rPr lang="ru-RU" dirty="0" smtClean="0">
                <a:solidFill>
                  <a:srgbClr val="232C82"/>
                </a:solidFill>
              </a:rPr>
              <a:t>работ с использованием современных экономичных авиационных носителях.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>
                <a:solidFill>
                  <a:srgbClr val="232C82"/>
                </a:solidFill>
              </a:rPr>
              <a:t>Разработка </a:t>
            </a:r>
            <a:r>
              <a:rPr lang="ru-RU" dirty="0" smtClean="0">
                <a:solidFill>
                  <a:srgbClr val="232C82"/>
                </a:solidFill>
              </a:rPr>
              <a:t>структуры </a:t>
            </a:r>
            <a:r>
              <a:rPr lang="ru-RU" dirty="0">
                <a:solidFill>
                  <a:srgbClr val="232C82"/>
                </a:solidFill>
              </a:rPr>
              <a:t>и </a:t>
            </a:r>
            <a:r>
              <a:rPr lang="ru-RU" dirty="0" smtClean="0">
                <a:solidFill>
                  <a:srgbClr val="232C82"/>
                </a:solidFill>
              </a:rPr>
              <a:t>создание </a:t>
            </a:r>
            <a:r>
              <a:rPr lang="ru-RU" dirty="0">
                <a:solidFill>
                  <a:srgbClr val="232C82"/>
                </a:solidFill>
              </a:rPr>
              <a:t>геолого-геофизических моделей </a:t>
            </a:r>
            <a:r>
              <a:rPr lang="ru-RU" dirty="0" smtClean="0">
                <a:solidFill>
                  <a:srgbClr val="232C82"/>
                </a:solidFill>
              </a:rPr>
              <a:t>эталонных рудных </a:t>
            </a:r>
            <a:r>
              <a:rPr lang="ru-RU" dirty="0">
                <a:solidFill>
                  <a:srgbClr val="232C82"/>
                </a:solidFill>
              </a:rPr>
              <a:t>узлов и полей для локализации перспективных площадей при геофизическом обеспечении ГСР-1000/3 и ГСР-200/2 </a:t>
            </a:r>
            <a:endParaRPr lang="ru-RU" dirty="0" smtClean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6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336529" y="921785"/>
            <a:ext cx="8412055" cy="272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528" y="4414156"/>
            <a:ext cx="8412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32C82"/>
                </a:solidFill>
              </a:rPr>
              <a:t>Спасибо за внимание!</a:t>
            </a:r>
            <a:endParaRPr lang="en-US" sz="2400" b="1" i="1" dirty="0">
              <a:solidFill>
                <a:srgbClr val="232C8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6073140"/>
            <a:ext cx="393954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6528" y="6052503"/>
            <a:ext cx="8412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232C82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</a:t>
            </a:r>
          </a:p>
          <a:p>
            <a:pPr algn="ctr"/>
            <a:r>
              <a:rPr lang="ru-RU" sz="1400" b="1" i="1" dirty="0">
                <a:solidFill>
                  <a:srgbClr val="232C82"/>
                </a:solidFill>
              </a:rPr>
              <a:t>23-25 апреля 2019 г</a:t>
            </a:r>
            <a:r>
              <a:rPr lang="ru-RU" sz="1400" b="1" i="1" dirty="0" smtClean="0">
                <a:solidFill>
                  <a:srgbClr val="232C82"/>
                </a:solidFill>
              </a:rPr>
              <a:t>., Санкт-Петербург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-1127" y="594963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48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74878" y="2470724"/>
            <a:ext cx="8442251" cy="9137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0325" y="1127804"/>
            <a:ext cx="896113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32C82"/>
                </a:solidFill>
              </a:rPr>
              <a:t>Сопоставление видов работ по созданию ГФО </a:t>
            </a:r>
          </a:p>
          <a:p>
            <a:pPr algn="ctr"/>
            <a:r>
              <a:rPr lang="ru-RU" b="1" dirty="0" smtClean="0">
                <a:solidFill>
                  <a:srgbClr val="232C82"/>
                </a:solidFill>
              </a:rPr>
              <a:t>с видами работ по оценке геологической изученности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9050" y="2533412"/>
            <a:ext cx="278421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Сбор и оцифровка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Создание геофизической основы ГК-200/2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08521" y="2659607"/>
            <a:ext cx="214340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Интерпретация</a:t>
            </a:r>
            <a:endParaRPr lang="ru-RU" sz="1600" dirty="0">
              <a:solidFill>
                <a:srgbClr val="232C82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52001" y="2516358"/>
            <a:ext cx="174224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Апробация </a:t>
            </a:r>
          </a:p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на НРС</a:t>
            </a:r>
          </a:p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(</a:t>
            </a:r>
            <a:r>
              <a:rPr lang="ru-RU" sz="1600" dirty="0" err="1" smtClean="0">
                <a:solidFill>
                  <a:srgbClr val="232C82"/>
                </a:solidFill>
              </a:rPr>
              <a:t>геоф</a:t>
            </a:r>
            <a:r>
              <a:rPr lang="ru-RU" sz="1600" dirty="0" smtClean="0">
                <a:solidFill>
                  <a:srgbClr val="232C82"/>
                </a:solidFill>
              </a:rPr>
              <a:t>. секция)</a:t>
            </a:r>
            <a:endParaRPr lang="ru-RU" sz="1600" dirty="0">
              <a:solidFill>
                <a:srgbClr val="232C82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61813" y="3688832"/>
            <a:ext cx="8442251" cy="857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4425316" y="2092523"/>
            <a:ext cx="18260" cy="1138027"/>
          </a:xfrm>
          <a:prstGeom prst="line">
            <a:avLst/>
          </a:prstGeom>
          <a:ln w="28575">
            <a:solidFill>
              <a:srgbClr val="232C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700771" y="2092523"/>
            <a:ext cx="11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32C82"/>
                </a:solidFill>
              </a:rPr>
              <a:t>1 год ГФО</a:t>
            </a:r>
            <a:endParaRPr lang="ru-RU" b="1" dirty="0">
              <a:solidFill>
                <a:srgbClr val="232C8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75935" y="2092523"/>
            <a:ext cx="11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32C82"/>
                </a:solidFill>
              </a:rPr>
              <a:t>2 год ГФО</a:t>
            </a:r>
            <a:endParaRPr lang="ru-RU" b="1" dirty="0">
              <a:solidFill>
                <a:srgbClr val="232C82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79009" y="4674310"/>
            <a:ext cx="333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1 </a:t>
            </a:r>
            <a:r>
              <a:rPr lang="ru-RU" b="1" dirty="0" smtClean="0">
                <a:solidFill>
                  <a:srgbClr val="232C82"/>
                </a:solidFill>
              </a:rPr>
              <a:t>год геолого-съемочных </a:t>
            </a:r>
            <a:r>
              <a:rPr lang="ru-RU" b="1" dirty="0">
                <a:solidFill>
                  <a:srgbClr val="232C82"/>
                </a:solidFill>
              </a:rPr>
              <a:t>работ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119173" y="4674310"/>
            <a:ext cx="333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232C82"/>
                </a:solidFill>
              </a:rPr>
              <a:t>2 год геолого-съемочных </a:t>
            </a:r>
            <a:r>
              <a:rPr lang="ru-RU" b="1" dirty="0">
                <a:solidFill>
                  <a:srgbClr val="232C82"/>
                </a:solidFill>
              </a:rPr>
              <a:t>работ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4533403" y="3031861"/>
            <a:ext cx="760287" cy="462337"/>
          </a:xfrm>
          <a:custGeom>
            <a:avLst/>
            <a:gdLst>
              <a:gd name="connsiteX0" fmla="*/ 760287 w 760287"/>
              <a:gd name="connsiteY0" fmla="*/ 0 h 462337"/>
              <a:gd name="connsiteX1" fmla="*/ 565078 w 760287"/>
              <a:gd name="connsiteY1" fmla="*/ 318499 h 462337"/>
              <a:gd name="connsiteX2" fmla="*/ 0 w 760287"/>
              <a:gd name="connsiteY2" fmla="*/ 462337 h 46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0287" h="462337">
                <a:moveTo>
                  <a:pt x="760287" y="0"/>
                </a:moveTo>
                <a:cubicBezTo>
                  <a:pt x="726039" y="120721"/>
                  <a:pt x="691792" y="241443"/>
                  <a:pt x="565078" y="318499"/>
                </a:cubicBezTo>
                <a:cubicBezTo>
                  <a:pt x="438364" y="395555"/>
                  <a:pt x="219182" y="428946"/>
                  <a:pt x="0" y="462337"/>
                </a:cubicBezTo>
              </a:path>
            </a:pathLst>
          </a:custGeom>
          <a:noFill/>
          <a:ln w="38100">
            <a:solidFill>
              <a:srgbClr val="232C8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6335477" y="2998161"/>
            <a:ext cx="616450" cy="1031374"/>
          </a:xfrm>
          <a:custGeom>
            <a:avLst/>
            <a:gdLst>
              <a:gd name="connsiteX0" fmla="*/ 0 w 344385"/>
              <a:gd name="connsiteY0" fmla="*/ 0 h 811658"/>
              <a:gd name="connsiteX1" fmla="*/ 297950 w 344385"/>
              <a:gd name="connsiteY1" fmla="*/ 390418 h 811658"/>
              <a:gd name="connsiteX2" fmla="*/ 339047 w 344385"/>
              <a:gd name="connsiteY2" fmla="*/ 811658 h 81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385" h="811658">
                <a:moveTo>
                  <a:pt x="0" y="0"/>
                </a:moveTo>
                <a:cubicBezTo>
                  <a:pt x="120721" y="127571"/>
                  <a:pt x="241442" y="255142"/>
                  <a:pt x="297950" y="390418"/>
                </a:cubicBezTo>
                <a:cubicBezTo>
                  <a:pt x="354458" y="525694"/>
                  <a:pt x="346752" y="668676"/>
                  <a:pt x="339047" y="811658"/>
                </a:cubicBezTo>
              </a:path>
            </a:pathLst>
          </a:custGeom>
          <a:noFill/>
          <a:ln w="38100">
            <a:solidFill>
              <a:srgbClr val="232C82"/>
            </a:solidFill>
            <a:prstDash val="sys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8624150" y="2931856"/>
            <a:ext cx="322333" cy="1435501"/>
          </a:xfrm>
          <a:custGeom>
            <a:avLst/>
            <a:gdLst>
              <a:gd name="connsiteX0" fmla="*/ 0 w 272596"/>
              <a:gd name="connsiteY0" fmla="*/ 0 h 1140431"/>
              <a:gd name="connsiteX1" fmla="*/ 267128 w 272596"/>
              <a:gd name="connsiteY1" fmla="*/ 380143 h 1140431"/>
              <a:gd name="connsiteX2" fmla="*/ 154113 w 272596"/>
              <a:gd name="connsiteY2" fmla="*/ 1140431 h 114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596" h="1140431">
                <a:moveTo>
                  <a:pt x="0" y="0"/>
                </a:moveTo>
                <a:cubicBezTo>
                  <a:pt x="120721" y="95035"/>
                  <a:pt x="241443" y="190071"/>
                  <a:pt x="267128" y="380143"/>
                </a:cubicBezTo>
                <a:cubicBezTo>
                  <a:pt x="292813" y="570215"/>
                  <a:pt x="223463" y="855323"/>
                  <a:pt x="154113" y="1140431"/>
                </a:cubicBezTo>
              </a:path>
            </a:pathLst>
          </a:custGeom>
          <a:noFill/>
          <a:ln w="38100">
            <a:solidFill>
              <a:srgbClr val="232C8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4441211" y="4029228"/>
            <a:ext cx="0" cy="676259"/>
          </a:xfrm>
          <a:prstGeom prst="line">
            <a:avLst/>
          </a:prstGeom>
          <a:ln w="28575">
            <a:solidFill>
              <a:srgbClr val="232C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38" idx="3"/>
          </p:cNvCxnSpPr>
          <p:nvPr/>
        </p:nvCxnSpPr>
        <p:spPr>
          <a:xfrm>
            <a:off x="2852625" y="2277189"/>
            <a:ext cx="1542567" cy="0"/>
          </a:xfrm>
          <a:prstGeom prst="straightConnector1">
            <a:avLst/>
          </a:prstGeom>
          <a:ln w="12700">
            <a:solidFill>
              <a:srgbClr val="232C8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38" idx="1"/>
          </p:cNvCxnSpPr>
          <p:nvPr/>
        </p:nvCxnSpPr>
        <p:spPr>
          <a:xfrm flipH="1">
            <a:off x="407532" y="2277189"/>
            <a:ext cx="1293239" cy="0"/>
          </a:xfrm>
          <a:prstGeom prst="straightConnector1">
            <a:avLst/>
          </a:prstGeom>
          <a:ln w="12700">
            <a:solidFill>
              <a:srgbClr val="232C8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39" idx="3"/>
          </p:cNvCxnSpPr>
          <p:nvPr/>
        </p:nvCxnSpPr>
        <p:spPr>
          <a:xfrm>
            <a:off x="4113896" y="4858976"/>
            <a:ext cx="236669" cy="0"/>
          </a:xfrm>
          <a:prstGeom prst="straightConnector1">
            <a:avLst/>
          </a:prstGeom>
          <a:ln w="12700">
            <a:solidFill>
              <a:srgbClr val="232C8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39" idx="1"/>
          </p:cNvCxnSpPr>
          <p:nvPr/>
        </p:nvCxnSpPr>
        <p:spPr>
          <a:xfrm flipH="1">
            <a:off x="457873" y="4858976"/>
            <a:ext cx="321136" cy="0"/>
          </a:xfrm>
          <a:prstGeom prst="straightConnector1">
            <a:avLst/>
          </a:prstGeom>
          <a:ln w="12700">
            <a:solidFill>
              <a:srgbClr val="232C8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49" idx="1"/>
          </p:cNvCxnSpPr>
          <p:nvPr/>
        </p:nvCxnSpPr>
        <p:spPr>
          <a:xfrm flipH="1">
            <a:off x="4541337" y="4858976"/>
            <a:ext cx="577836" cy="0"/>
          </a:xfrm>
          <a:prstGeom prst="straightConnector1">
            <a:avLst/>
          </a:prstGeom>
          <a:ln w="12700">
            <a:solidFill>
              <a:srgbClr val="232C8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47" idx="1"/>
          </p:cNvCxnSpPr>
          <p:nvPr/>
        </p:nvCxnSpPr>
        <p:spPr>
          <a:xfrm flipH="1">
            <a:off x="4533403" y="2277189"/>
            <a:ext cx="1442532" cy="0"/>
          </a:xfrm>
          <a:prstGeom prst="straightConnector1">
            <a:avLst/>
          </a:prstGeom>
          <a:ln w="12700">
            <a:solidFill>
              <a:srgbClr val="232C8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49" idx="3"/>
          </p:cNvCxnSpPr>
          <p:nvPr/>
        </p:nvCxnSpPr>
        <p:spPr>
          <a:xfrm>
            <a:off x="8454060" y="4858976"/>
            <a:ext cx="340181" cy="0"/>
          </a:xfrm>
          <a:prstGeom prst="straightConnector1">
            <a:avLst/>
          </a:prstGeom>
          <a:ln w="12700">
            <a:solidFill>
              <a:srgbClr val="232C8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stCxn id="47" idx="3"/>
          </p:cNvCxnSpPr>
          <p:nvPr/>
        </p:nvCxnSpPr>
        <p:spPr>
          <a:xfrm>
            <a:off x="7127789" y="2277189"/>
            <a:ext cx="1676275" cy="0"/>
          </a:xfrm>
          <a:prstGeom prst="straightConnector1">
            <a:avLst/>
          </a:prstGeom>
          <a:ln w="12700">
            <a:solidFill>
              <a:srgbClr val="232C8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Прямоугольник 117"/>
          <p:cNvSpPr/>
          <p:nvPr/>
        </p:nvSpPr>
        <p:spPr>
          <a:xfrm>
            <a:off x="473408" y="3736841"/>
            <a:ext cx="121725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карты </a:t>
            </a:r>
          </a:p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«</a:t>
            </a:r>
            <a:r>
              <a:rPr lang="ru-RU" sz="1600" dirty="0" err="1" smtClean="0">
                <a:solidFill>
                  <a:srgbClr val="232C82"/>
                </a:solidFill>
              </a:rPr>
              <a:t>несбивок</a:t>
            </a:r>
            <a:r>
              <a:rPr lang="ru-RU" sz="1600" dirty="0" smtClean="0">
                <a:solidFill>
                  <a:srgbClr val="232C82"/>
                </a:solidFill>
              </a:rPr>
              <a:t>»</a:t>
            </a:r>
            <a:endParaRPr lang="ru-RU" sz="1600" dirty="0">
              <a:solidFill>
                <a:srgbClr val="232C82"/>
              </a:solidFill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1588467" y="3459691"/>
            <a:ext cx="2596873" cy="666276"/>
          </a:xfrm>
          <a:custGeom>
            <a:avLst/>
            <a:gdLst>
              <a:gd name="connsiteX0" fmla="*/ 2229492 w 2229492"/>
              <a:gd name="connsiteY0" fmla="*/ 118 h 1058356"/>
              <a:gd name="connsiteX1" fmla="*/ 575353 w 2229492"/>
              <a:gd name="connsiteY1" fmla="*/ 174779 h 1058356"/>
              <a:gd name="connsiteX2" fmla="*/ 0 w 2229492"/>
              <a:gd name="connsiteY2" fmla="*/ 1058356 h 105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9492" h="1058356">
                <a:moveTo>
                  <a:pt x="2229492" y="118"/>
                </a:moveTo>
                <a:cubicBezTo>
                  <a:pt x="1588213" y="-738"/>
                  <a:pt x="946935" y="-1594"/>
                  <a:pt x="575353" y="174779"/>
                </a:cubicBezTo>
                <a:cubicBezTo>
                  <a:pt x="203771" y="351152"/>
                  <a:pt x="101885" y="704754"/>
                  <a:pt x="0" y="1058356"/>
                </a:cubicBezTo>
              </a:path>
            </a:pathLst>
          </a:custGeom>
          <a:noFill/>
          <a:ln w="38100">
            <a:solidFill>
              <a:srgbClr val="232C82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олилиния 120"/>
          <p:cNvSpPr/>
          <p:nvPr/>
        </p:nvSpPr>
        <p:spPr>
          <a:xfrm>
            <a:off x="4596003" y="3031861"/>
            <a:ext cx="1156501" cy="705287"/>
          </a:xfrm>
          <a:custGeom>
            <a:avLst/>
            <a:gdLst>
              <a:gd name="connsiteX0" fmla="*/ 0 w 1039596"/>
              <a:gd name="connsiteY0" fmla="*/ 750014 h 750014"/>
              <a:gd name="connsiteX1" fmla="*/ 945223 w 1039596"/>
              <a:gd name="connsiteY1" fmla="*/ 462337 h 750014"/>
              <a:gd name="connsiteX2" fmla="*/ 955497 w 1039596"/>
              <a:gd name="connsiteY2" fmla="*/ 0 h 75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9596" h="750014">
                <a:moveTo>
                  <a:pt x="0" y="750014"/>
                </a:moveTo>
                <a:cubicBezTo>
                  <a:pt x="392987" y="668676"/>
                  <a:pt x="785974" y="587339"/>
                  <a:pt x="945223" y="462337"/>
                </a:cubicBezTo>
                <a:cubicBezTo>
                  <a:pt x="1104473" y="337335"/>
                  <a:pt x="1029985" y="168667"/>
                  <a:pt x="955497" y="0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/>
          <p:cNvSpPr/>
          <p:nvPr/>
        </p:nvSpPr>
        <p:spPr>
          <a:xfrm>
            <a:off x="517827" y="2942625"/>
            <a:ext cx="280072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Аэрогеофизические съемки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975933" y="4080226"/>
            <a:ext cx="195198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полевые работы</a:t>
            </a:r>
            <a:endParaRPr lang="ru-RU" sz="1600" dirty="0">
              <a:solidFill>
                <a:srgbClr val="232C82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700771" y="4125967"/>
            <a:ext cx="161249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полевые работы</a:t>
            </a:r>
            <a:endParaRPr lang="ru-RU" sz="1600" dirty="0">
              <a:solidFill>
                <a:srgbClr val="232C82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3313268" y="3737148"/>
            <a:ext cx="266266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Предварительные геологические материалы</a:t>
            </a:r>
            <a:endParaRPr lang="ru-RU" sz="1600" dirty="0">
              <a:solidFill>
                <a:srgbClr val="232C82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 rot="1048352">
            <a:off x="4149421" y="3161815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Х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15206" y="2560481"/>
            <a:ext cx="130387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232C82"/>
                </a:solidFill>
              </a:rPr>
              <a:t>Построение карт</a:t>
            </a:r>
            <a:endParaRPr lang="ru-RU" sz="1600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31102" y="111297"/>
            <a:ext cx="3971732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>
              <a:defRPr/>
            </a:pPr>
            <a:endParaRPr lang="ru-RU" altLang="ru-RU" sz="2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3522846" y="105888"/>
            <a:ext cx="5491614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Создание геофизической основы ГК-200/2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379194"/>
              </p:ext>
            </p:extLst>
          </p:nvPr>
        </p:nvGraphicFramePr>
        <p:xfrm>
          <a:off x="31103" y="885872"/>
          <a:ext cx="9112898" cy="5235510"/>
        </p:xfrm>
        <a:graphic>
          <a:graphicData uri="http://schemas.openxmlformats.org/drawingml/2006/table">
            <a:tbl>
              <a:tblPr firstRow="1" firstCol="1" bandRow="1"/>
              <a:tblGrid>
                <a:gridCol w="60367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5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5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45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45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452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452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8452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8452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46535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232C82"/>
                          </a:solidFill>
                        </a:rPr>
                        <a:t>Оценка изученности и обоснование проведения ГДП</a:t>
                      </a: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год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год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6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II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III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IV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II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III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IV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83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ГФО  листов R-38-XXXII, XXXIII, XXXIV (Канин нос) по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ретроматериалам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83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ГФО листов N-45-XXXII (Бийск), N-45-XXVII (Солтон) по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ретроматериалам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83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ГФО листов Q-1-VII, VIII (</a:t>
                      </a:r>
                      <a:r>
                        <a:rPr lang="ru-RU" sz="1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Амгуэмская</a:t>
                      </a:r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) по результатам аэрогеофизической съемки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83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ГФО листов R-53-XIII, XXIV (</a:t>
                      </a:r>
                      <a:r>
                        <a:rPr lang="ru-RU" sz="1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Улахан</a:t>
                      </a:r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-сала) по результатам аэрогеофизической съемки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6535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800" b="1" dirty="0" smtClean="0">
                          <a:solidFill>
                            <a:srgbClr val="232C82"/>
                          </a:solidFill>
                          <a:effectLst/>
                          <a:latin typeface="+mn-lt"/>
                        </a:rPr>
                        <a:t>Проведение ГДП-200</a:t>
                      </a: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год 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год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885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II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III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IV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II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III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IV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6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Создание ГФО листа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M-37-XI (Бобров)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ретроматериалам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6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Создание ГФО 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листов R-36-XXVII, XXVIII 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Урагубская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 по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ретроматериалам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6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Создание ГФО Q-39-XXXV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XXXVI 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Кывожская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 по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ретроматериалам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6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Создание ГФО Q-37-VII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VIII (Северо-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Сегозерская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ретроматериалам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6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Создание ГФО Q-57-XXVII,XXVIII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Омкучанская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площадь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ретроматериалам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6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Создание ГФО O-57-XVIII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Санаваямская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площадь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ретроматериалам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46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Создание ГФО Q-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53-IX,X 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Кестерская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площадь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ретроматериалам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Создание ГФО O-52-XXVII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Ломамская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площадь)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ретроматериалам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422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Создание ГФО O-52-XXVI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Чайдахская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площадь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ретроматериалам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2161" marR="22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241800" y="3738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965790"/>
              </p:ext>
            </p:extLst>
          </p:nvPr>
        </p:nvGraphicFramePr>
        <p:xfrm>
          <a:off x="1437996" y="6126480"/>
          <a:ext cx="68413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8491">
                  <a:extLst>
                    <a:ext uri="{9D8B030D-6E8A-4147-A177-3AD203B41FA5}">
                      <a16:colId xmlns="" xmlns:a16="http://schemas.microsoft.com/office/drawing/2014/main" val="2044154141"/>
                    </a:ext>
                  </a:extLst>
                </a:gridCol>
                <a:gridCol w="6072809">
                  <a:extLst>
                    <a:ext uri="{9D8B030D-6E8A-4147-A177-3AD203B41FA5}">
                      <a16:colId xmlns="" xmlns:a16="http://schemas.microsoft.com/office/drawing/2014/main" val="422669584"/>
                    </a:ext>
                  </a:extLst>
                </a:gridCol>
              </a:tblGrid>
              <a:tr h="2946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Создание</a:t>
                      </a:r>
                      <a:r>
                        <a:rPr lang="ru-RU" sz="1400" baseline="0" dirty="0" smtClean="0"/>
                        <a:t> картографического блока ГФО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555791113"/>
                  </a:ext>
                </a:extLst>
              </a:tr>
              <a:tr h="2946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Создание</a:t>
                      </a:r>
                      <a:r>
                        <a:rPr lang="ru-RU" sz="1400" baseline="0" dirty="0" smtClean="0"/>
                        <a:t> интерпретационного блока ГФО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35423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88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Picture 4" descr="2a_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2004" b="1757"/>
          <a:stretch/>
        </p:blipFill>
        <p:spPr bwMode="auto">
          <a:xfrm>
            <a:off x="131229" y="1106254"/>
            <a:ext cx="3820886" cy="575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7" descr="1b_us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26" y="1302892"/>
            <a:ext cx="3097561" cy="23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1403604" y="1632237"/>
            <a:ext cx="3172206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altLang="ru-RU" sz="1000" dirty="0">
                <a:solidFill>
                  <a:schemeClr val="tx1"/>
                </a:solidFill>
              </a:rPr>
              <a:t>1 – месторождения  </a:t>
            </a:r>
            <a:r>
              <a:rPr lang="en-US" altLang="ru-RU" sz="1000" dirty="0">
                <a:solidFill>
                  <a:schemeClr val="tx1"/>
                </a:solidFill>
              </a:rPr>
              <a:t>Au</a:t>
            </a:r>
            <a:r>
              <a:rPr lang="ru-RU" altLang="ru-RU" sz="1000" dirty="0">
                <a:solidFill>
                  <a:schemeClr val="tx1"/>
                </a:solidFill>
              </a:rPr>
              <a:t>  (а – крупные, б – средние, в – мелкие);</a:t>
            </a:r>
            <a:r>
              <a:rPr lang="en-US" altLang="ru-RU" sz="1000" dirty="0">
                <a:solidFill>
                  <a:schemeClr val="tx1"/>
                </a:solidFill>
              </a:rPr>
              <a:t> </a:t>
            </a:r>
            <a:r>
              <a:rPr lang="ru-RU" altLang="ru-RU" sz="1000" dirty="0">
                <a:solidFill>
                  <a:schemeClr val="tx1"/>
                </a:solidFill>
              </a:rPr>
              <a:t>2 – проявления (а) и пункты минерализации (б); 3 - геохимические</a:t>
            </a:r>
            <a:r>
              <a:rPr lang="en-US" altLang="ru-RU" sz="1000" dirty="0">
                <a:solidFill>
                  <a:schemeClr val="tx1"/>
                </a:solidFill>
              </a:rPr>
              <a:t> </a:t>
            </a:r>
            <a:r>
              <a:rPr lang="ru-RU" altLang="ru-RU" sz="1000" dirty="0">
                <a:solidFill>
                  <a:schemeClr val="tx1"/>
                </a:solidFill>
              </a:rPr>
              <a:t>типы </a:t>
            </a:r>
            <a:r>
              <a:rPr lang="ru-RU" altLang="ru-RU" sz="1000" dirty="0" err="1">
                <a:solidFill>
                  <a:schemeClr val="tx1"/>
                </a:solidFill>
              </a:rPr>
              <a:t>оруденения</a:t>
            </a:r>
            <a:r>
              <a:rPr lang="ru-RU" altLang="ru-RU" sz="1000" dirty="0">
                <a:solidFill>
                  <a:schemeClr val="tx1"/>
                </a:solidFill>
              </a:rPr>
              <a:t>:  а – </a:t>
            </a:r>
            <a:r>
              <a:rPr lang="en-US" altLang="ru-RU" sz="1000" dirty="0">
                <a:solidFill>
                  <a:schemeClr val="tx1"/>
                </a:solidFill>
              </a:rPr>
              <a:t>Au; </a:t>
            </a:r>
            <a:r>
              <a:rPr lang="ru-RU" altLang="ru-RU" sz="1000" dirty="0">
                <a:solidFill>
                  <a:schemeClr val="tx1"/>
                </a:solidFill>
              </a:rPr>
              <a:t> б</a:t>
            </a:r>
            <a:r>
              <a:rPr lang="en-US" altLang="ru-RU" sz="1000" dirty="0">
                <a:solidFill>
                  <a:schemeClr val="tx1"/>
                </a:solidFill>
              </a:rPr>
              <a:t> – Au-Ag</a:t>
            </a:r>
            <a:r>
              <a:rPr lang="ru-RU" altLang="ru-RU" sz="1000" dirty="0">
                <a:solidFill>
                  <a:schemeClr val="tx1"/>
                </a:solidFill>
              </a:rPr>
              <a:t>; 4 – граниты;</a:t>
            </a:r>
            <a:r>
              <a:rPr lang="en-US" altLang="ru-RU" sz="1000" dirty="0">
                <a:solidFill>
                  <a:schemeClr val="tx1"/>
                </a:solidFill>
              </a:rPr>
              <a:t> </a:t>
            </a:r>
            <a:r>
              <a:rPr lang="ru-RU" altLang="ru-RU" sz="1000" dirty="0">
                <a:solidFill>
                  <a:schemeClr val="tx1"/>
                </a:solidFill>
              </a:rPr>
              <a:t>5 – оси линейных и дуговых аномалий гравитационного поля, центры и номера предполагаемых кольцевых структур; 6 – контуры: а – региональных р/х зон, б – эталонных рудных узлов; 7 – контур аэрогеофизической съемки.</a:t>
            </a:r>
            <a:r>
              <a:rPr lang="en-US" altLang="ru-RU" sz="1000" dirty="0">
                <a:solidFill>
                  <a:schemeClr val="tx1"/>
                </a:solidFill>
              </a:rPr>
              <a:t> </a:t>
            </a:r>
            <a:endParaRPr lang="ru-RU" altLang="ru-RU" sz="1000" dirty="0">
              <a:solidFill>
                <a:schemeClr val="tx1"/>
              </a:solidFill>
            </a:endParaRPr>
          </a:p>
        </p:txBody>
      </p:sp>
      <p:sp>
        <p:nvSpPr>
          <p:cNvPr id="54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Создание геофизической основы ГК-200/2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70" y="1418869"/>
            <a:ext cx="41211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1870" y="846101"/>
            <a:ext cx="410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Геолого-геофизическое моделирование</a:t>
            </a:r>
            <a:endParaRPr lang="ru-RU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826155"/>
            <a:ext cx="383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Выделение зон «</a:t>
            </a:r>
            <a:r>
              <a:rPr lang="ru-RU" dirty="0" err="1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базификации</a:t>
            </a:r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2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геофизического обеспечения государственного геологического картографирования</a:t>
            </a:r>
            <a:endParaRPr lang="ru-RU" altLang="ru-RU" sz="1400" b="1" i="1" dirty="0">
              <a:solidFill>
                <a:srgbClr val="232C82"/>
              </a:solidFill>
              <a:effectLst/>
              <a:latin typeface="+mn-lt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2" y="1782855"/>
            <a:ext cx="4680000" cy="79200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2" y="3296853"/>
            <a:ext cx="4680000" cy="79200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2" y="990855"/>
            <a:ext cx="4680000" cy="79200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2" y="2527620"/>
            <a:ext cx="4680000" cy="792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51" y="5067125"/>
            <a:ext cx="1080000" cy="101876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40" y="5067125"/>
            <a:ext cx="1080000" cy="101876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52" y="5031808"/>
            <a:ext cx="1080000" cy="108939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07" y="5029264"/>
            <a:ext cx="1080000" cy="109448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" y="5067125"/>
            <a:ext cx="1080000" cy="101876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51" y="3797433"/>
            <a:ext cx="1707693" cy="216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97" y="2292455"/>
            <a:ext cx="1760847" cy="216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165" y="3035077"/>
            <a:ext cx="1805479" cy="216000"/>
          </a:xfrm>
          <a:prstGeom prst="rect">
            <a:avLst/>
          </a:prstGeom>
        </p:spPr>
      </p:pic>
      <p:pic>
        <p:nvPicPr>
          <p:cNvPr id="47" name="Рисунок 46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" t="2161" r="-846" b="12896"/>
          <a:stretch/>
        </p:blipFill>
        <p:spPr>
          <a:xfrm>
            <a:off x="481129" y="4157087"/>
            <a:ext cx="4680000" cy="7992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48867" y="3780287"/>
            <a:ext cx="119776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900" b="1" dirty="0" smtClean="0"/>
              <a:t>Плотностной разрез</a:t>
            </a:r>
            <a:endParaRPr lang="ru-RU" sz="9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545931" y="2267474"/>
            <a:ext cx="133081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900" b="1" dirty="0" smtClean="0"/>
              <a:t>Скоростной разрез ГСЗ</a:t>
            </a:r>
            <a:endParaRPr lang="ru-RU" sz="9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545931" y="3027661"/>
            <a:ext cx="2081019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900" b="1" dirty="0" smtClean="0"/>
              <a:t>Разрез электрических сопротивлений</a:t>
            </a:r>
            <a:endParaRPr lang="ru-RU" sz="9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545931" y="1495934"/>
            <a:ext cx="176522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900" b="1" dirty="0" smtClean="0"/>
              <a:t>Сейсмический разрез МОВ-ОГТ</a:t>
            </a:r>
            <a:endParaRPr lang="ru-RU" sz="9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540889" y="4670267"/>
            <a:ext cx="133241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900" b="1" dirty="0" smtClean="0"/>
              <a:t>Геологическая модель</a:t>
            </a:r>
            <a:endParaRPr lang="ru-RU" sz="900" b="1" dirty="0"/>
          </a:p>
        </p:txBody>
      </p:sp>
      <p:grpSp>
        <p:nvGrpSpPr>
          <p:cNvPr id="57" name="Группа 56"/>
          <p:cNvGrpSpPr/>
          <p:nvPr/>
        </p:nvGrpSpPr>
        <p:grpSpPr>
          <a:xfrm>
            <a:off x="4382378" y="4670267"/>
            <a:ext cx="598055" cy="261610"/>
            <a:chOff x="585255" y="349060"/>
            <a:chExt cx="598055" cy="261610"/>
          </a:xfrm>
        </p:grpSpPr>
        <p:sp>
          <p:nvSpPr>
            <p:cNvPr id="56" name="TextBox 55"/>
            <p:cNvSpPr txBox="1"/>
            <p:nvPr/>
          </p:nvSpPr>
          <p:spPr>
            <a:xfrm>
              <a:off x="599754" y="349060"/>
              <a:ext cx="58355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900" b="1" dirty="0" smtClean="0"/>
                <a:t> 100 км</a:t>
              </a:r>
            </a:p>
            <a:p>
              <a:endParaRPr lang="ru-RU" sz="200" b="1" dirty="0"/>
            </a:p>
          </p:txBody>
        </p:sp>
        <p:cxnSp>
          <p:nvCxnSpPr>
            <p:cNvPr id="55" name="Прямая со стрелкой 54"/>
            <p:cNvCxnSpPr/>
            <p:nvPr/>
          </p:nvCxnSpPr>
          <p:spPr>
            <a:xfrm>
              <a:off x="585255" y="549412"/>
              <a:ext cx="59805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Прямоугольник 26"/>
          <p:cNvSpPr/>
          <p:nvPr/>
        </p:nvSpPr>
        <p:spPr>
          <a:xfrm>
            <a:off x="5374005" y="1510616"/>
            <a:ext cx="366650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rgbClr val="232C82"/>
                </a:solidFill>
              </a:rPr>
              <a:t>Создание комплексных геолого-геофизических моделей земной коры и верхней мантии по опорным профилям</a:t>
            </a:r>
            <a:endParaRPr lang="en-US" altLang="ru-RU" sz="1600" b="1" dirty="0">
              <a:solidFill>
                <a:srgbClr val="232C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</a:t>
            </a: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комплектов карт глубинного строения как основы</a:t>
            </a:r>
          </a:p>
          <a:p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3Д картографирования </a:t>
            </a: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территории</a:t>
            </a:r>
            <a:endParaRPr lang="en-US" sz="1600" b="1" dirty="0" smtClean="0">
              <a:solidFill>
                <a:srgbClr val="232C82"/>
              </a:solidFill>
            </a:endParaRPr>
          </a:p>
          <a:p>
            <a:endParaRPr lang="ru-RU" sz="1600" b="1" dirty="0" smtClean="0">
              <a:solidFill>
                <a:srgbClr val="232C82"/>
              </a:solidFill>
            </a:endParaRPr>
          </a:p>
          <a:p>
            <a:endParaRPr lang="ru-RU" sz="1600" b="1" dirty="0">
              <a:solidFill>
                <a:srgbClr val="232C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сводных и обзорных карт аномального магнитного поля и аномального поля силы тяжести масштаба 1:2 500 </a:t>
            </a: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000</a:t>
            </a:r>
            <a:endParaRPr lang="en-US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геофизических основ Госгеолкарты-1000/3 и 200/2</a:t>
            </a:r>
            <a:endParaRPr lang="ru-RU" sz="1600" b="1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64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pic>
        <p:nvPicPr>
          <p:cNvPr id="21" name="Picture 9" descr="1b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09" y="1008569"/>
            <a:ext cx="3297248" cy="466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2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353" y="935582"/>
            <a:ext cx="3306741" cy="468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Группа 4"/>
          <p:cNvGrpSpPr>
            <a:grpSpLocks/>
          </p:cNvGrpSpPr>
          <p:nvPr/>
        </p:nvGrpSpPr>
        <p:grpSpPr bwMode="auto">
          <a:xfrm>
            <a:off x="130044" y="992848"/>
            <a:ext cx="2698750" cy="4714875"/>
            <a:chOff x="1" y="0"/>
            <a:chExt cx="2771800" cy="4437112"/>
          </a:xfrm>
        </p:grpSpPr>
        <p:pic>
          <p:nvPicPr>
            <p:cNvPr id="24" name="Picture 2" descr="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2771800" cy="4437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5"/>
            <p:cNvSpPr txBox="1">
              <a:spLocks noChangeArrowheads="1"/>
            </p:cNvSpPr>
            <p:nvPr/>
          </p:nvSpPr>
          <p:spPr bwMode="auto">
            <a:xfrm>
              <a:off x="1285618" y="2312023"/>
              <a:ext cx="92457" cy="11414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sz="600" b="1">
                  <a:solidFill>
                    <a:schemeClr val="tx1"/>
                  </a:solidFill>
                </a:rPr>
                <a:t>U</a:t>
              </a:r>
              <a:endParaRPr lang="ru-RU" altLang="ru-RU" sz="600" b="1">
                <a:solidFill>
                  <a:schemeClr val="tx1"/>
                </a:solidFill>
              </a:endParaRPr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873378" y="2445547"/>
              <a:ext cx="95663" cy="114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sz="600" b="1">
                  <a:solidFill>
                    <a:schemeClr val="tx1"/>
                  </a:solidFill>
                </a:rPr>
                <a:t>K</a:t>
              </a:r>
              <a:endParaRPr lang="ru-RU" altLang="ru-RU" sz="600" b="1">
                <a:solidFill>
                  <a:schemeClr val="tx1"/>
                </a:solidFill>
              </a:endParaRP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609578" y="2404463"/>
              <a:ext cx="233521" cy="114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sz="600" b="1">
                  <a:solidFill>
                    <a:schemeClr val="tx1"/>
                  </a:solidFill>
                </a:rPr>
                <a:t>K+Th</a:t>
              </a:r>
              <a:endParaRPr lang="ru-RU" altLang="ru-RU" sz="600" b="1">
                <a:solidFill>
                  <a:schemeClr val="tx1"/>
                </a:solidFill>
              </a:endParaRPr>
            </a:p>
          </p:txBody>
        </p:sp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1067160" y="2404463"/>
              <a:ext cx="195049" cy="11414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sz="600" b="1">
                  <a:solidFill>
                    <a:schemeClr val="tx1"/>
                  </a:solidFill>
                </a:rPr>
                <a:t>K+U</a:t>
              </a:r>
              <a:endParaRPr lang="ru-RU" altLang="ru-RU" sz="600" b="1">
                <a:solidFill>
                  <a:schemeClr val="tx1"/>
                </a:solidFill>
              </a:endParaRPr>
            </a:p>
          </p:txBody>
        </p:sp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1478705" y="2078869"/>
              <a:ext cx="195049" cy="11414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sz="600" b="1">
                  <a:solidFill>
                    <a:schemeClr val="tx1"/>
                  </a:solidFill>
                </a:rPr>
                <a:t>K+U</a:t>
              </a:r>
              <a:endParaRPr lang="ru-RU" altLang="ru-RU" sz="600" b="1">
                <a:solidFill>
                  <a:schemeClr val="tx1"/>
                </a:solidFill>
              </a:endParaRPr>
            </a:p>
          </p:txBody>
        </p:sp>
        <p:sp>
          <p:nvSpPr>
            <p:cNvPr id="45" name="Text Box 10"/>
            <p:cNvSpPr txBox="1">
              <a:spLocks noChangeArrowheads="1"/>
            </p:cNvSpPr>
            <p:nvPr/>
          </p:nvSpPr>
          <p:spPr bwMode="auto">
            <a:xfrm>
              <a:off x="2314936" y="3337078"/>
              <a:ext cx="92457" cy="11414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sz="600" b="1">
                  <a:solidFill>
                    <a:schemeClr val="tx1"/>
                  </a:solidFill>
                </a:rPr>
                <a:t>U</a:t>
              </a:r>
              <a:endParaRPr lang="ru-RU" altLang="ru-RU" sz="600" b="1">
                <a:solidFill>
                  <a:schemeClr val="tx1"/>
                </a:solidFill>
              </a:endParaRPr>
            </a:p>
          </p:txBody>
        </p:sp>
        <p:sp>
          <p:nvSpPr>
            <p:cNvPr id="46" name="Text Box 11"/>
            <p:cNvSpPr txBox="1">
              <a:spLocks noChangeArrowheads="1"/>
            </p:cNvSpPr>
            <p:nvPr/>
          </p:nvSpPr>
          <p:spPr bwMode="auto">
            <a:xfrm>
              <a:off x="2233386" y="3429518"/>
              <a:ext cx="95663" cy="114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sz="600" b="1">
                  <a:solidFill>
                    <a:schemeClr val="tx1"/>
                  </a:solidFill>
                </a:rPr>
                <a:t>K</a:t>
              </a:r>
              <a:endParaRPr lang="ru-RU" altLang="ru-RU" sz="600" b="1">
                <a:solidFill>
                  <a:schemeClr val="tx1"/>
                </a:solidFill>
              </a:endParaRPr>
            </a:p>
          </p:txBody>
        </p:sp>
        <p:sp>
          <p:nvSpPr>
            <p:cNvPr id="47" name="Text Box 12"/>
            <p:cNvSpPr txBox="1">
              <a:spLocks noChangeArrowheads="1"/>
            </p:cNvSpPr>
            <p:nvPr/>
          </p:nvSpPr>
          <p:spPr bwMode="auto">
            <a:xfrm>
              <a:off x="1927795" y="3429518"/>
              <a:ext cx="233521" cy="114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sz="600" b="1">
                  <a:solidFill>
                    <a:schemeClr val="tx1"/>
                  </a:solidFill>
                </a:rPr>
                <a:t>K+Th</a:t>
              </a:r>
              <a:endParaRPr lang="ru-RU" altLang="ru-RU" sz="600" b="1">
                <a:solidFill>
                  <a:schemeClr val="tx1"/>
                </a:solidFill>
              </a:endParaRPr>
            </a:p>
          </p:txBody>
        </p:sp>
        <p:sp>
          <p:nvSpPr>
            <p:cNvPr id="48" name="Text Box 13"/>
            <p:cNvSpPr txBox="1">
              <a:spLocks noChangeArrowheads="1"/>
            </p:cNvSpPr>
            <p:nvPr/>
          </p:nvSpPr>
          <p:spPr bwMode="auto">
            <a:xfrm>
              <a:off x="2427168" y="3243611"/>
              <a:ext cx="195049" cy="11414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sz="600" b="1">
                  <a:solidFill>
                    <a:schemeClr val="tx1"/>
                  </a:solidFill>
                </a:rPr>
                <a:t>K+U</a:t>
              </a:r>
              <a:endParaRPr lang="ru-RU" altLang="ru-RU" sz="600" b="1">
                <a:solidFill>
                  <a:schemeClr val="tx1"/>
                </a:solidFill>
              </a:endParaRPr>
            </a:p>
          </p:txBody>
        </p:sp>
        <p:sp>
          <p:nvSpPr>
            <p:cNvPr id="49" name="Text Box 18"/>
            <p:cNvSpPr txBox="1">
              <a:spLocks noChangeArrowheads="1"/>
            </p:cNvSpPr>
            <p:nvPr/>
          </p:nvSpPr>
          <p:spPr bwMode="auto">
            <a:xfrm>
              <a:off x="1131070" y="1566342"/>
              <a:ext cx="97208" cy="99629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b="1">
                  <a:solidFill>
                    <a:schemeClr val="tx1"/>
                  </a:solidFill>
                </a:rPr>
                <a:t>Th</a:t>
              </a:r>
              <a:endParaRPr lang="ru-RU" altLang="ru-RU" b="1">
                <a:solidFill>
                  <a:schemeClr val="tx1"/>
                </a:solidFill>
              </a:endParaRPr>
            </a:p>
          </p:txBody>
        </p:sp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1692917" y="2870771"/>
              <a:ext cx="130929" cy="114144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sz="600" b="1">
                  <a:solidFill>
                    <a:schemeClr val="tx1"/>
                  </a:solidFill>
                </a:rPr>
                <a:t>Th</a:t>
              </a:r>
              <a:endParaRPr lang="ru-RU" altLang="ru-RU" sz="600" b="1">
                <a:solidFill>
                  <a:schemeClr val="tx1"/>
                </a:solidFill>
              </a:endParaRPr>
            </a:p>
          </p:txBody>
        </p:sp>
        <p:sp>
          <p:nvSpPr>
            <p:cNvPr id="51" name="Text Box 20"/>
            <p:cNvSpPr txBox="1">
              <a:spLocks noChangeArrowheads="1"/>
            </p:cNvSpPr>
            <p:nvPr/>
          </p:nvSpPr>
          <p:spPr bwMode="auto">
            <a:xfrm>
              <a:off x="2516917" y="3889663"/>
              <a:ext cx="130929" cy="114144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ru-RU" sz="600" b="1">
                  <a:solidFill>
                    <a:schemeClr val="tx1"/>
                  </a:solidFill>
                </a:rPr>
                <a:t>Th</a:t>
              </a:r>
              <a:endParaRPr lang="ru-RU" altLang="ru-RU" sz="600" b="1">
                <a:solidFill>
                  <a:schemeClr val="tx1"/>
                </a:solidFill>
              </a:endParaRPr>
            </a:p>
          </p:txBody>
        </p:sp>
        <p:sp>
          <p:nvSpPr>
            <p:cNvPr id="52" name="Line 34"/>
            <p:cNvSpPr>
              <a:spLocks noChangeShapeType="1"/>
            </p:cNvSpPr>
            <p:nvPr/>
          </p:nvSpPr>
          <p:spPr bwMode="auto">
            <a:xfrm flipV="1">
              <a:off x="391560" y="355380"/>
              <a:ext cx="0" cy="2701297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Line 35"/>
            <p:cNvSpPr>
              <a:spLocks noChangeShapeType="1"/>
            </p:cNvSpPr>
            <p:nvPr/>
          </p:nvSpPr>
          <p:spPr bwMode="auto">
            <a:xfrm flipV="1">
              <a:off x="391560" y="2591397"/>
              <a:ext cx="370663" cy="465280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Line 36"/>
            <p:cNvSpPr>
              <a:spLocks noChangeShapeType="1"/>
            </p:cNvSpPr>
            <p:nvPr/>
          </p:nvSpPr>
          <p:spPr bwMode="auto">
            <a:xfrm flipV="1">
              <a:off x="968450" y="3243611"/>
              <a:ext cx="453336" cy="0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Line 43"/>
            <p:cNvSpPr>
              <a:spLocks noChangeShapeType="1"/>
            </p:cNvSpPr>
            <p:nvPr/>
          </p:nvSpPr>
          <p:spPr bwMode="auto">
            <a:xfrm flipH="1">
              <a:off x="1339112" y="1118523"/>
              <a:ext cx="975823" cy="44782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Line 44"/>
            <p:cNvSpPr>
              <a:spLocks noChangeShapeType="1"/>
            </p:cNvSpPr>
            <p:nvPr/>
          </p:nvSpPr>
          <p:spPr bwMode="auto">
            <a:xfrm flipH="1">
              <a:off x="1792449" y="1007595"/>
              <a:ext cx="370663" cy="163002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Line 45"/>
            <p:cNvSpPr>
              <a:spLocks noChangeShapeType="1"/>
            </p:cNvSpPr>
            <p:nvPr/>
          </p:nvSpPr>
          <p:spPr bwMode="auto">
            <a:xfrm>
              <a:off x="2122335" y="1203994"/>
              <a:ext cx="370559" cy="255214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" name="Text Box 22"/>
          <p:cNvSpPr txBox="1">
            <a:spLocks noChangeArrowheads="1"/>
          </p:cNvSpPr>
          <p:nvPr/>
        </p:nvSpPr>
        <p:spPr bwMode="auto">
          <a:xfrm>
            <a:off x="511285" y="1297912"/>
            <a:ext cx="2307134" cy="4420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1200" b="1" i="1" dirty="0">
                <a:solidFill>
                  <a:srgbClr val="232C82"/>
                </a:solidFill>
              </a:rPr>
              <a:t>Карта региональной </a:t>
            </a:r>
          </a:p>
          <a:p>
            <a:pPr algn="ctr"/>
            <a:r>
              <a:rPr lang="ru-RU" altLang="ru-RU" sz="1200" b="1" i="1" dirty="0">
                <a:solidFill>
                  <a:srgbClr val="232C82"/>
                </a:solidFill>
              </a:rPr>
              <a:t>радиохимической </a:t>
            </a:r>
            <a:r>
              <a:rPr lang="ru-RU" altLang="ru-RU" sz="1200" b="1" i="1" dirty="0" smtClean="0">
                <a:solidFill>
                  <a:srgbClr val="232C82"/>
                </a:solidFill>
              </a:rPr>
              <a:t>зональности</a:t>
            </a:r>
            <a:endParaRPr lang="ru-RU" altLang="ru-RU" sz="1200" b="1" i="1" dirty="0">
              <a:solidFill>
                <a:srgbClr val="232C82"/>
              </a:solidFill>
            </a:endParaRPr>
          </a:p>
        </p:txBody>
      </p:sp>
      <p:sp>
        <p:nvSpPr>
          <p:cNvPr id="59" name="Text Box 33"/>
          <p:cNvSpPr txBox="1">
            <a:spLocks noChangeArrowheads="1"/>
          </p:cNvSpPr>
          <p:nvPr/>
        </p:nvSpPr>
        <p:spPr bwMode="auto">
          <a:xfrm>
            <a:off x="192956" y="4229346"/>
            <a:ext cx="786401" cy="534368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600">
                <a:solidFill>
                  <a:schemeClr val="tx1"/>
                </a:solidFill>
              </a:rPr>
              <a:t>Контуры региональных</a:t>
            </a:r>
          </a:p>
          <a:p>
            <a:pPr algn="ctr"/>
            <a:r>
              <a:rPr lang="ru-RU" altLang="ru-RU" sz="600">
                <a:solidFill>
                  <a:schemeClr val="tx1"/>
                </a:solidFill>
              </a:rPr>
              <a:t>зональных р/х структур</a:t>
            </a:r>
          </a:p>
          <a:p>
            <a:pPr algn="ctr"/>
            <a:r>
              <a:rPr lang="ru-RU" altLang="ru-RU" sz="600">
                <a:solidFill>
                  <a:schemeClr val="tx1"/>
                </a:solidFill>
              </a:rPr>
              <a:t>(белый пунктир)</a:t>
            </a:r>
          </a:p>
        </p:txBody>
      </p:sp>
      <p:sp>
        <p:nvSpPr>
          <p:cNvPr id="60" name="Text Box 42"/>
          <p:cNvSpPr txBox="1">
            <a:spLocks noChangeArrowheads="1"/>
          </p:cNvSpPr>
          <p:nvPr/>
        </p:nvSpPr>
        <p:spPr bwMode="auto">
          <a:xfrm>
            <a:off x="1200489" y="1878418"/>
            <a:ext cx="1593380" cy="503590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700">
                <a:solidFill>
                  <a:schemeClr val="tx1"/>
                </a:solidFill>
              </a:rPr>
              <a:t>Участки нарушенной зональности</a:t>
            </a:r>
          </a:p>
          <a:p>
            <a:pPr algn="ctr"/>
            <a:r>
              <a:rPr lang="ru-RU" altLang="ru-RU" sz="700">
                <a:solidFill>
                  <a:schemeClr val="tx1"/>
                </a:solidFill>
              </a:rPr>
              <a:t>более поздними наложенными процессами</a:t>
            </a:r>
          </a:p>
          <a:p>
            <a:pPr algn="ctr"/>
            <a:r>
              <a:rPr lang="ru-RU" altLang="ru-RU" sz="700">
                <a:solidFill>
                  <a:schemeClr val="tx1"/>
                </a:solidFill>
              </a:rPr>
              <a:t>(синий пунктир)</a:t>
            </a:r>
          </a:p>
        </p:txBody>
      </p:sp>
      <p:sp>
        <p:nvSpPr>
          <p:cNvPr id="61" name="Text Box 22"/>
          <p:cNvSpPr txBox="1">
            <a:spLocks noChangeArrowheads="1"/>
          </p:cNvSpPr>
          <p:nvPr/>
        </p:nvSpPr>
        <p:spPr bwMode="auto">
          <a:xfrm>
            <a:off x="7238506" y="1297912"/>
            <a:ext cx="1684514" cy="4420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1200" b="1" i="1" dirty="0">
                <a:solidFill>
                  <a:srgbClr val="232C82"/>
                </a:solidFill>
              </a:rPr>
              <a:t>Карта </a:t>
            </a:r>
            <a:r>
              <a:rPr lang="ru-RU" altLang="ru-RU" sz="1200" b="1" i="1" dirty="0" err="1">
                <a:solidFill>
                  <a:srgbClr val="232C82"/>
                </a:solidFill>
              </a:rPr>
              <a:t>линеаментов</a:t>
            </a:r>
            <a:r>
              <a:rPr lang="ru-RU" altLang="ru-RU" sz="1200" b="1" i="1" dirty="0">
                <a:solidFill>
                  <a:srgbClr val="232C82"/>
                </a:solidFill>
              </a:rPr>
              <a:t> гравитационного </a:t>
            </a:r>
            <a:r>
              <a:rPr lang="ru-RU" altLang="ru-RU" sz="1200" b="1" i="1" dirty="0" smtClean="0">
                <a:solidFill>
                  <a:srgbClr val="232C82"/>
                </a:solidFill>
              </a:rPr>
              <a:t>поля</a:t>
            </a:r>
            <a:endParaRPr lang="ru-RU" altLang="ru-RU" sz="1200" b="1" i="1" dirty="0">
              <a:solidFill>
                <a:srgbClr val="232C82"/>
              </a:solidFill>
            </a:endParaRPr>
          </a:p>
        </p:txBody>
      </p:sp>
      <p:sp>
        <p:nvSpPr>
          <p:cNvPr id="62" name="Text Box 7"/>
          <p:cNvSpPr txBox="1">
            <a:spLocks noChangeArrowheads="1"/>
          </p:cNvSpPr>
          <p:nvPr/>
        </p:nvSpPr>
        <p:spPr bwMode="auto">
          <a:xfrm>
            <a:off x="3539837" y="1278282"/>
            <a:ext cx="2238534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3200" rIns="4320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1200" b="1" i="1" dirty="0">
                <a:solidFill>
                  <a:srgbClr val="232C82"/>
                </a:solidFill>
              </a:rPr>
              <a:t>Карта суммы вторичных</a:t>
            </a:r>
          </a:p>
          <a:p>
            <a:pPr algn="ctr"/>
            <a:r>
              <a:rPr lang="ru-RU" altLang="ru-RU" sz="1200" b="1" i="1" dirty="0">
                <a:solidFill>
                  <a:srgbClr val="232C82"/>
                </a:solidFill>
              </a:rPr>
              <a:t>составляющих калия и </a:t>
            </a:r>
            <a:r>
              <a:rPr lang="ru-RU" altLang="ru-RU" sz="1200" b="1" i="1" dirty="0" smtClean="0">
                <a:solidFill>
                  <a:srgbClr val="232C82"/>
                </a:solidFill>
              </a:rPr>
              <a:t>тория</a:t>
            </a:r>
            <a:endParaRPr lang="ru-RU" altLang="ru-RU" sz="1200" b="1" i="1" dirty="0">
              <a:solidFill>
                <a:srgbClr val="232C82"/>
              </a:solidFill>
            </a:endParaRP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109538" y="5677560"/>
            <a:ext cx="8855075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altLang="ru-RU" dirty="0">
                <a:solidFill>
                  <a:schemeClr val="tx1"/>
                </a:solidFill>
              </a:rPr>
              <a:t>1 – месторождения  </a:t>
            </a:r>
            <a:r>
              <a:rPr lang="en-US" altLang="ru-RU" dirty="0">
                <a:solidFill>
                  <a:schemeClr val="tx1"/>
                </a:solidFill>
              </a:rPr>
              <a:t>Au</a:t>
            </a:r>
            <a:r>
              <a:rPr lang="ru-RU" altLang="ru-RU" dirty="0">
                <a:solidFill>
                  <a:schemeClr val="tx1"/>
                </a:solidFill>
              </a:rPr>
              <a:t>  (а – крупные, б – средние, в – мелкие); 2 – проявления (а) и пункты минерализации (б). Геохимические типы </a:t>
            </a:r>
            <a:r>
              <a:rPr lang="ru-RU" altLang="ru-RU" dirty="0" err="1">
                <a:solidFill>
                  <a:schemeClr val="tx1"/>
                </a:solidFill>
              </a:rPr>
              <a:t>оруденения</a:t>
            </a:r>
            <a:r>
              <a:rPr lang="ru-RU" altLang="ru-RU" dirty="0">
                <a:solidFill>
                  <a:schemeClr val="tx1"/>
                </a:solidFill>
              </a:rPr>
              <a:t>:  3 – </a:t>
            </a:r>
            <a:r>
              <a:rPr lang="en-US" altLang="ru-RU" dirty="0">
                <a:solidFill>
                  <a:schemeClr val="tx1"/>
                </a:solidFill>
              </a:rPr>
              <a:t>Au; 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en-US" altLang="ru-RU" dirty="0">
                <a:solidFill>
                  <a:schemeClr val="tx1"/>
                </a:solidFill>
              </a:rPr>
              <a:t>4 – Au-Ag. </a:t>
            </a:r>
            <a:r>
              <a:rPr lang="ru-RU" altLang="ru-RU" dirty="0">
                <a:solidFill>
                  <a:schemeClr val="tx1"/>
                </a:solidFill>
              </a:rPr>
              <a:t>5 – Разломы; 6 – контуры гранитоидных массивов; 7 – контур </a:t>
            </a:r>
            <a:r>
              <a:rPr lang="ru-RU" altLang="ru-RU" dirty="0" err="1">
                <a:solidFill>
                  <a:schemeClr val="tx1"/>
                </a:solidFill>
              </a:rPr>
              <a:t>аэрогео</a:t>
            </a:r>
            <a:r>
              <a:rPr lang="ru-RU" altLang="ru-RU" dirty="0">
                <a:solidFill>
                  <a:schemeClr val="tx1"/>
                </a:solidFill>
              </a:rPr>
              <a:t>-физической съемки. Р/х зоны: </a:t>
            </a:r>
            <a:r>
              <a:rPr lang="en-US" altLang="ru-RU" dirty="0">
                <a:solidFill>
                  <a:schemeClr val="tx1"/>
                </a:solidFill>
              </a:rPr>
              <a:t>1 - </a:t>
            </a:r>
            <a:r>
              <a:rPr lang="en-US" altLang="ru-RU" dirty="0" err="1">
                <a:solidFill>
                  <a:schemeClr val="tx1"/>
                </a:solidFill>
              </a:rPr>
              <a:t>Th</a:t>
            </a:r>
            <a:r>
              <a:rPr lang="en-US" altLang="ru-RU" dirty="0">
                <a:solidFill>
                  <a:schemeClr val="tx1"/>
                </a:solidFill>
              </a:rPr>
              <a:t> (K), 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en-US" altLang="ru-RU" b="1" dirty="0">
                <a:solidFill>
                  <a:srgbClr val="0000FF"/>
                </a:solidFill>
              </a:rPr>
              <a:t>2 - </a:t>
            </a:r>
            <a:r>
              <a:rPr lang="en-US" altLang="ru-RU" b="1" dirty="0" err="1">
                <a:solidFill>
                  <a:srgbClr val="0000FF"/>
                </a:solidFill>
              </a:rPr>
              <a:t>Th</a:t>
            </a:r>
            <a:r>
              <a:rPr lang="en-US" altLang="ru-RU" b="1" dirty="0">
                <a:solidFill>
                  <a:schemeClr val="tx1"/>
                </a:solidFill>
              </a:rPr>
              <a:t>, </a:t>
            </a:r>
            <a:r>
              <a:rPr lang="en-US" altLang="ru-RU" b="1" dirty="0">
                <a:solidFill>
                  <a:srgbClr val="0000FF"/>
                </a:solidFill>
              </a:rPr>
              <a:t>3 - </a:t>
            </a:r>
            <a:r>
              <a:rPr lang="en-US" altLang="ru-RU" b="1" dirty="0" err="1">
                <a:solidFill>
                  <a:srgbClr val="0000FF"/>
                </a:solidFill>
              </a:rPr>
              <a:t>Th</a:t>
            </a:r>
            <a:r>
              <a:rPr lang="en-US" altLang="ru-RU" b="1" dirty="0">
                <a:solidFill>
                  <a:srgbClr val="0000FF"/>
                </a:solidFill>
              </a:rPr>
              <a:t> (U);</a:t>
            </a:r>
            <a:r>
              <a:rPr lang="en-US" altLang="ru-RU" dirty="0">
                <a:solidFill>
                  <a:schemeClr val="tx1"/>
                </a:solidFill>
              </a:rPr>
              <a:t> 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en-US" altLang="ru-RU" dirty="0">
                <a:solidFill>
                  <a:schemeClr val="tx1"/>
                </a:solidFill>
              </a:rPr>
              <a:t>4 - </a:t>
            </a:r>
            <a:r>
              <a:rPr lang="en-US" altLang="ru-RU" dirty="0" err="1">
                <a:solidFill>
                  <a:schemeClr val="tx1"/>
                </a:solidFill>
              </a:rPr>
              <a:t>Th+K</a:t>
            </a:r>
            <a:r>
              <a:rPr lang="en-US" altLang="ru-RU" dirty="0">
                <a:solidFill>
                  <a:schemeClr val="tx1"/>
                </a:solidFill>
              </a:rPr>
              <a:t>(</a:t>
            </a:r>
            <a:r>
              <a:rPr lang="en-US" altLang="ru-RU" dirty="0" err="1">
                <a:solidFill>
                  <a:schemeClr val="tx1"/>
                </a:solidFill>
              </a:rPr>
              <a:t>Th</a:t>
            </a:r>
            <a:r>
              <a:rPr lang="en-US" altLang="ru-RU" dirty="0">
                <a:solidFill>
                  <a:schemeClr val="tx1"/>
                </a:solidFill>
              </a:rPr>
              <a:t>), 5 - </a:t>
            </a:r>
            <a:r>
              <a:rPr lang="en-US" altLang="ru-RU" dirty="0" err="1">
                <a:solidFill>
                  <a:schemeClr val="tx1"/>
                </a:solidFill>
              </a:rPr>
              <a:t>Th+K</a:t>
            </a:r>
            <a:r>
              <a:rPr lang="en-US" altLang="ru-RU" dirty="0">
                <a:solidFill>
                  <a:schemeClr val="tx1"/>
                </a:solidFill>
              </a:rPr>
              <a:t>, 6 - </a:t>
            </a:r>
            <a:r>
              <a:rPr lang="en-US" altLang="ru-RU" dirty="0" err="1">
                <a:solidFill>
                  <a:schemeClr val="tx1"/>
                </a:solidFill>
              </a:rPr>
              <a:t>Th+K</a:t>
            </a:r>
            <a:r>
              <a:rPr lang="en-US" altLang="ru-RU" dirty="0">
                <a:solidFill>
                  <a:schemeClr val="tx1"/>
                </a:solidFill>
              </a:rPr>
              <a:t> (K); 7 –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en-US" altLang="ru-RU" dirty="0">
                <a:solidFill>
                  <a:schemeClr val="tx1"/>
                </a:solidFill>
              </a:rPr>
              <a:t>K (</a:t>
            </a:r>
            <a:r>
              <a:rPr lang="en-US" altLang="ru-RU" dirty="0" err="1">
                <a:solidFill>
                  <a:schemeClr val="tx1"/>
                </a:solidFill>
              </a:rPr>
              <a:t>Th</a:t>
            </a:r>
            <a:r>
              <a:rPr lang="en-US" altLang="ru-RU" dirty="0">
                <a:solidFill>
                  <a:schemeClr val="tx1"/>
                </a:solidFill>
              </a:rPr>
              <a:t>), 8 - K, 9 - K (U); 10 - U+K (K), 11- U+K,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en-US" altLang="ru-RU" dirty="0">
                <a:solidFill>
                  <a:schemeClr val="tx1"/>
                </a:solidFill>
              </a:rPr>
              <a:t>12 - U+K (U); 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en-US" altLang="ru-RU" dirty="0">
                <a:solidFill>
                  <a:schemeClr val="tx1"/>
                </a:solidFill>
              </a:rPr>
              <a:t>13 - U (K), 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en-US" altLang="ru-RU" dirty="0">
                <a:solidFill>
                  <a:schemeClr val="tx1"/>
                </a:solidFill>
              </a:rPr>
              <a:t>14 - U, 15 - U (</a:t>
            </a:r>
            <a:r>
              <a:rPr lang="en-US" altLang="ru-RU" dirty="0" err="1">
                <a:solidFill>
                  <a:schemeClr val="tx1"/>
                </a:solidFill>
              </a:rPr>
              <a:t>Th</a:t>
            </a:r>
            <a:r>
              <a:rPr lang="en-US" altLang="ru-RU" dirty="0">
                <a:solidFill>
                  <a:schemeClr val="tx1"/>
                </a:solidFill>
              </a:rPr>
              <a:t>), 16 - </a:t>
            </a:r>
            <a:r>
              <a:rPr lang="en-US" altLang="ru-RU" dirty="0" err="1">
                <a:solidFill>
                  <a:schemeClr val="tx1"/>
                </a:solidFill>
              </a:rPr>
              <a:t>U+Th</a:t>
            </a:r>
            <a:r>
              <a:rPr lang="en-US" altLang="ru-RU" dirty="0">
                <a:solidFill>
                  <a:schemeClr val="tx1"/>
                </a:solidFill>
              </a:rPr>
              <a:t> (U), 17 – </a:t>
            </a:r>
            <a:r>
              <a:rPr lang="en-US" altLang="ru-RU" dirty="0" err="1">
                <a:solidFill>
                  <a:schemeClr val="tx1"/>
                </a:solidFill>
              </a:rPr>
              <a:t>U+Th</a:t>
            </a:r>
            <a:r>
              <a:rPr lang="en-US" altLang="ru-RU" dirty="0">
                <a:solidFill>
                  <a:schemeClr val="tx1"/>
                </a:solidFill>
              </a:rPr>
              <a:t>, 18 - </a:t>
            </a:r>
            <a:r>
              <a:rPr lang="en-US" altLang="ru-RU" dirty="0" err="1">
                <a:solidFill>
                  <a:schemeClr val="tx1"/>
                </a:solidFill>
              </a:rPr>
              <a:t>U+Th</a:t>
            </a:r>
            <a:r>
              <a:rPr lang="en-US" altLang="ru-RU" dirty="0">
                <a:solidFill>
                  <a:schemeClr val="tx1"/>
                </a:solidFill>
              </a:rPr>
              <a:t> (</a:t>
            </a:r>
            <a:r>
              <a:rPr lang="en-US" altLang="ru-RU" dirty="0" err="1">
                <a:solidFill>
                  <a:schemeClr val="tx1"/>
                </a:solidFill>
              </a:rPr>
              <a:t>Th</a:t>
            </a:r>
            <a:r>
              <a:rPr lang="en-US" altLang="ru-RU" dirty="0">
                <a:solidFill>
                  <a:schemeClr val="tx1"/>
                </a:solidFill>
              </a:rPr>
              <a:t>).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Создание геофизической основы ГК-200/2</a:t>
            </a:r>
          </a:p>
        </p:txBody>
      </p:sp>
    </p:spTree>
    <p:extLst>
      <p:ext uri="{BB962C8B-B14F-4D97-AF65-F5344CB8AC3E}">
        <p14:creationId xmlns:p14="http://schemas.microsoft.com/office/powerpoint/2010/main" val="31581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89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grpSp>
        <p:nvGrpSpPr>
          <p:cNvPr id="72" name="Группа 71"/>
          <p:cNvGrpSpPr/>
          <p:nvPr/>
        </p:nvGrpSpPr>
        <p:grpSpPr>
          <a:xfrm>
            <a:off x="34925" y="981074"/>
            <a:ext cx="9109077" cy="5876925"/>
            <a:chOff x="34925" y="115888"/>
            <a:chExt cx="9351942" cy="6742112"/>
          </a:xfrm>
        </p:grpSpPr>
        <p:pic>
          <p:nvPicPr>
            <p:cNvPr id="73" name="Picture 6" descr="ARK-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8" y="115888"/>
              <a:ext cx="4810125" cy="674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6135688" y="331788"/>
              <a:ext cx="184150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r"/>
              <a:endParaRPr lang="ru-RU" altLang="ru-RU">
                <a:solidFill>
                  <a:schemeClr val="tx1"/>
                </a:solidFill>
              </a:endParaRPr>
            </a:p>
          </p:txBody>
        </p:sp>
        <p:sp>
          <p:nvSpPr>
            <p:cNvPr id="75" name="Text Box 10"/>
            <p:cNvSpPr txBox="1">
              <a:spLocks noChangeArrowheads="1"/>
            </p:cNvSpPr>
            <p:nvPr/>
          </p:nvSpPr>
          <p:spPr bwMode="auto">
            <a:xfrm>
              <a:off x="1685207" y="361950"/>
              <a:ext cx="2931964" cy="7414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3200" rIns="432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altLang="ru-RU" sz="1200" b="1" dirty="0">
                  <a:solidFill>
                    <a:srgbClr val="232C82"/>
                  </a:solidFill>
                </a:rPr>
                <a:t>Карта вторичной</a:t>
              </a:r>
              <a:endParaRPr lang="en-US" altLang="ru-RU" sz="1200" b="1" dirty="0">
                <a:solidFill>
                  <a:srgbClr val="232C82"/>
                </a:solidFill>
              </a:endParaRPr>
            </a:p>
            <a:p>
              <a:pPr algn="ctr"/>
              <a:r>
                <a:rPr lang="ru-RU" altLang="ru-RU" sz="1200" b="1" dirty="0" err="1">
                  <a:solidFill>
                    <a:srgbClr val="232C82"/>
                  </a:solidFill>
                </a:rPr>
                <a:t>радиогеохимической</a:t>
              </a:r>
              <a:r>
                <a:rPr lang="ru-RU" altLang="ru-RU" sz="1200" b="1" dirty="0">
                  <a:solidFill>
                    <a:srgbClr val="232C82"/>
                  </a:solidFill>
                </a:rPr>
                <a:t> зональности</a:t>
              </a:r>
            </a:p>
            <a:p>
              <a:pPr algn="ctr"/>
              <a:r>
                <a:rPr lang="ru-RU" altLang="ru-RU" sz="1200" b="1" dirty="0">
                  <a:solidFill>
                    <a:srgbClr val="232C82"/>
                  </a:solidFill>
                </a:rPr>
                <a:t>(технология «АРК» без учета геологии</a:t>
              </a:r>
              <a:r>
                <a:rPr lang="ru-RU" altLang="ru-RU" sz="1200" b="1" dirty="0" smtClean="0">
                  <a:solidFill>
                    <a:srgbClr val="232C82"/>
                  </a:solidFill>
                </a:rPr>
                <a:t>)</a:t>
              </a:r>
              <a:r>
                <a:rPr lang="ru-RU" altLang="ru-RU" sz="1200" dirty="0" smtClean="0">
                  <a:solidFill>
                    <a:srgbClr val="232C82"/>
                  </a:solidFill>
                </a:rPr>
                <a:t> </a:t>
              </a:r>
              <a:endParaRPr lang="ru-RU" altLang="ru-RU" sz="1200" dirty="0">
                <a:solidFill>
                  <a:srgbClr val="232C82"/>
                </a:solidFill>
              </a:endParaRPr>
            </a:p>
          </p:txBody>
        </p:sp>
        <p:pic>
          <p:nvPicPr>
            <p:cNvPr id="76" name="Picture 13" descr="Boet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113" y="209550"/>
              <a:ext cx="1924050" cy="2927350"/>
            </a:xfrm>
            <a:prstGeom prst="rect">
              <a:avLst/>
            </a:prstGeom>
            <a:noFill/>
            <a:ln w="38100" cmpd="dbl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>
              <a:off x="34925" y="6619875"/>
              <a:ext cx="67" cy="176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endParaRPr lang="ru-RU" altLang="ru-RU" sz="1000" b="1" dirty="0"/>
            </a:p>
          </p:txBody>
        </p:sp>
        <p:pic>
          <p:nvPicPr>
            <p:cNvPr id="78" name="Picture 3" descr="ARK-13_usl-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996" y="1262757"/>
              <a:ext cx="3600175" cy="10070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79" name="Прямоугольник 1"/>
            <p:cNvSpPr>
              <a:spLocks noChangeArrowheads="1"/>
            </p:cNvSpPr>
            <p:nvPr/>
          </p:nvSpPr>
          <p:spPr bwMode="auto">
            <a:xfrm>
              <a:off x="900113" y="3136900"/>
              <a:ext cx="1050925" cy="1300163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ru-RU"/>
            </a:p>
          </p:txBody>
        </p:sp>
        <p:sp>
          <p:nvSpPr>
            <p:cNvPr id="80" name="Прямоугольник 2"/>
            <p:cNvSpPr>
              <a:spLocks noChangeArrowheads="1"/>
            </p:cNvSpPr>
            <p:nvPr/>
          </p:nvSpPr>
          <p:spPr bwMode="auto">
            <a:xfrm>
              <a:off x="8847138" y="3238500"/>
              <a:ext cx="46037" cy="46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ru-RU"/>
            </a:p>
          </p:txBody>
        </p:sp>
        <p:cxnSp>
          <p:nvCxnSpPr>
            <p:cNvPr id="81" name="Прямая со стрелкой 4"/>
            <p:cNvCxnSpPr>
              <a:cxnSpLocks noChangeShapeType="1"/>
            </p:cNvCxnSpPr>
            <p:nvPr/>
          </p:nvCxnSpPr>
          <p:spPr bwMode="auto">
            <a:xfrm flipV="1">
              <a:off x="1951038" y="2636838"/>
              <a:ext cx="2836862" cy="1079500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82" name="Picture 10" descr="3_02а-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3335338"/>
              <a:ext cx="4294188" cy="2470150"/>
            </a:xfrm>
            <a:prstGeom prst="rect">
              <a:avLst/>
            </a:prstGeom>
            <a:noFill/>
            <a:ln w="38100" cmpd="dbl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Прямоугольник 7"/>
            <p:cNvSpPr>
              <a:spLocks noChangeArrowheads="1"/>
            </p:cNvSpPr>
            <p:nvPr/>
          </p:nvSpPr>
          <p:spPr bwMode="auto">
            <a:xfrm>
              <a:off x="1763713" y="4797425"/>
              <a:ext cx="2879725" cy="1584325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ru-RU" altLang="ru-RU"/>
            </a:p>
          </p:txBody>
        </p:sp>
        <p:pic>
          <p:nvPicPr>
            <p:cNvPr id="84" name="Picture 4" descr="ARK-13_usl-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994" y="209550"/>
              <a:ext cx="2311400" cy="24447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 Box 2"/>
            <p:cNvSpPr txBox="1">
              <a:spLocks noChangeArrowheads="1"/>
            </p:cNvSpPr>
            <p:nvPr/>
          </p:nvSpPr>
          <p:spPr bwMode="auto">
            <a:xfrm>
              <a:off x="6938942" y="558706"/>
              <a:ext cx="2447925" cy="19900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just"/>
              <a:r>
                <a:rPr lang="ru-RU" altLang="ru-RU" sz="1200" dirty="0">
                  <a:solidFill>
                    <a:srgbClr val="232C82"/>
                  </a:solidFill>
                </a:rPr>
                <a:t>1 – месторождения </a:t>
              </a:r>
              <a:r>
                <a:rPr lang="en-US" altLang="ru-RU" sz="1200" dirty="0">
                  <a:solidFill>
                    <a:srgbClr val="232C82"/>
                  </a:solidFill>
                </a:rPr>
                <a:t>Au</a:t>
              </a:r>
              <a:r>
                <a:rPr lang="ru-RU" altLang="ru-RU" sz="1200" dirty="0">
                  <a:solidFill>
                    <a:srgbClr val="232C82"/>
                  </a:solidFill>
                </a:rPr>
                <a:t> (а – крупные, б – средние, в – мелкие); 2 – проявления (а) и пункты минерализации (б). </a:t>
              </a:r>
              <a:endParaRPr lang="ru-RU" altLang="ru-RU" sz="1200" dirty="0" smtClean="0">
                <a:solidFill>
                  <a:srgbClr val="232C82"/>
                </a:solidFill>
              </a:endParaRPr>
            </a:p>
            <a:p>
              <a:pPr algn="just"/>
              <a:r>
                <a:rPr lang="ru-RU" altLang="ru-RU" sz="1200" dirty="0" smtClean="0">
                  <a:solidFill>
                    <a:srgbClr val="232C82"/>
                  </a:solidFill>
                </a:rPr>
                <a:t>Г/х типы </a:t>
              </a:r>
              <a:r>
                <a:rPr lang="ru-RU" altLang="ru-RU" sz="1200" dirty="0" err="1">
                  <a:solidFill>
                    <a:srgbClr val="232C82"/>
                  </a:solidFill>
                </a:rPr>
                <a:t>оруденения</a:t>
              </a:r>
              <a:r>
                <a:rPr lang="ru-RU" altLang="ru-RU" sz="1200" dirty="0">
                  <a:solidFill>
                    <a:srgbClr val="232C82"/>
                  </a:solidFill>
                </a:rPr>
                <a:t>: </a:t>
              </a:r>
              <a:endParaRPr lang="ru-RU" altLang="ru-RU" sz="1200" dirty="0" smtClean="0">
                <a:solidFill>
                  <a:srgbClr val="232C82"/>
                </a:solidFill>
              </a:endParaRPr>
            </a:p>
            <a:p>
              <a:pPr algn="just"/>
              <a:r>
                <a:rPr lang="ru-RU" altLang="ru-RU" sz="1200" dirty="0" smtClean="0">
                  <a:solidFill>
                    <a:srgbClr val="232C82"/>
                  </a:solidFill>
                </a:rPr>
                <a:t>3 </a:t>
              </a:r>
              <a:r>
                <a:rPr lang="ru-RU" altLang="ru-RU" sz="1200" dirty="0">
                  <a:solidFill>
                    <a:srgbClr val="232C82"/>
                  </a:solidFill>
                </a:rPr>
                <a:t>– </a:t>
              </a:r>
              <a:r>
                <a:rPr lang="en-US" altLang="ru-RU" sz="1200" dirty="0">
                  <a:solidFill>
                    <a:srgbClr val="232C82"/>
                  </a:solidFill>
                </a:rPr>
                <a:t>Au; 4 – Au-Ag. </a:t>
              </a:r>
              <a:endParaRPr lang="ru-RU" altLang="ru-RU" sz="1200" dirty="0" smtClean="0">
                <a:solidFill>
                  <a:srgbClr val="232C82"/>
                </a:solidFill>
              </a:endParaRPr>
            </a:p>
            <a:p>
              <a:pPr algn="just"/>
              <a:r>
                <a:rPr lang="ru-RU" altLang="ru-RU" sz="1200" dirty="0" smtClean="0">
                  <a:solidFill>
                    <a:srgbClr val="232C82"/>
                  </a:solidFill>
                </a:rPr>
                <a:t>5 </a:t>
              </a:r>
              <a:r>
                <a:rPr lang="ru-RU" altLang="ru-RU" sz="1200" dirty="0">
                  <a:solidFill>
                    <a:srgbClr val="232C82"/>
                  </a:solidFill>
                </a:rPr>
                <a:t>– Разломы; </a:t>
              </a:r>
              <a:endParaRPr lang="ru-RU" altLang="ru-RU" sz="1200" dirty="0" smtClean="0">
                <a:solidFill>
                  <a:srgbClr val="232C82"/>
                </a:solidFill>
              </a:endParaRPr>
            </a:p>
            <a:p>
              <a:pPr algn="just"/>
              <a:r>
                <a:rPr lang="ru-RU" altLang="ru-RU" sz="1200" dirty="0" smtClean="0">
                  <a:solidFill>
                    <a:srgbClr val="232C82"/>
                  </a:solidFill>
                </a:rPr>
                <a:t>6 </a:t>
              </a:r>
              <a:r>
                <a:rPr lang="ru-RU" altLang="ru-RU" sz="1200" dirty="0">
                  <a:solidFill>
                    <a:srgbClr val="232C82"/>
                  </a:solidFill>
                </a:rPr>
                <a:t>– контуры  гранитоидных массивов.</a:t>
              </a:r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auto">
            <a:xfrm>
              <a:off x="5040313" y="6011008"/>
              <a:ext cx="3789362" cy="52963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3200" rIns="4320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just"/>
              <a:r>
                <a:rPr lang="ru-RU" altLang="ru-RU" sz="1200" dirty="0" smtClean="0">
                  <a:solidFill>
                    <a:schemeClr val="tx1"/>
                  </a:solidFill>
                </a:rPr>
                <a:t>трансформации</a:t>
              </a:r>
              <a:r>
                <a:rPr lang="ru-RU" altLang="ru-RU" sz="1200" dirty="0">
                  <a:solidFill>
                    <a:schemeClr val="tx1"/>
                  </a:solidFill>
                </a:rPr>
                <a:t>, подчеркивающие литологические </a:t>
              </a:r>
              <a:r>
                <a:rPr lang="ru-RU" altLang="ru-RU" sz="1200" i="1" dirty="0">
                  <a:solidFill>
                    <a:schemeClr val="tx1"/>
                  </a:solidFill>
                </a:rPr>
                <a:t>(выходы рудовмещающей </a:t>
              </a:r>
              <a:r>
                <a:rPr lang="ru-RU" altLang="ru-RU" sz="1200" i="1" dirty="0" err="1">
                  <a:solidFill>
                    <a:schemeClr val="tx1"/>
                  </a:solidFill>
                </a:rPr>
                <a:t>атканской</a:t>
              </a:r>
              <a:r>
                <a:rPr lang="ru-RU" altLang="ru-RU" sz="1200" i="1" dirty="0">
                  <a:solidFill>
                    <a:schemeClr val="tx1"/>
                  </a:solidFill>
                </a:rPr>
                <a:t> свиты)</a:t>
              </a:r>
            </a:p>
          </p:txBody>
        </p:sp>
      </p:grpSp>
      <p:cxnSp>
        <p:nvCxnSpPr>
          <p:cNvPr id="3" name="Прямая со стрелкой 2"/>
          <p:cNvCxnSpPr>
            <a:stCxn id="83" idx="3"/>
          </p:cNvCxnSpPr>
          <p:nvPr/>
        </p:nvCxnSpPr>
        <p:spPr>
          <a:xfrm flipV="1">
            <a:off x="4523757" y="4980373"/>
            <a:ext cx="1453497" cy="771984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Создание геофизической основы ГК-200/2</a:t>
            </a:r>
          </a:p>
        </p:txBody>
      </p:sp>
    </p:spTree>
    <p:extLst>
      <p:ext uri="{BB962C8B-B14F-4D97-AF65-F5344CB8AC3E}">
        <p14:creationId xmlns:p14="http://schemas.microsoft.com/office/powerpoint/2010/main" val="139915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Прямоугольник 227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pic>
        <p:nvPicPr>
          <p:cNvPr id="27" name="Picture 7" descr="Ris_01-500_us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3" y="5442000"/>
            <a:ext cx="20161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Ris_01-500_usl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49" y="5405436"/>
            <a:ext cx="158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646266" y="5680411"/>
            <a:ext cx="169252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altLang="ru-RU" sz="700" dirty="0">
                <a:solidFill>
                  <a:schemeClr val="tx1"/>
                </a:solidFill>
              </a:rPr>
              <a:t>1 –  месторождения золота: </a:t>
            </a:r>
            <a:endParaRPr lang="ru-RU" altLang="ru-RU" sz="700" dirty="0" smtClean="0">
              <a:solidFill>
                <a:schemeClr val="tx1"/>
              </a:solidFill>
            </a:endParaRPr>
          </a:p>
          <a:p>
            <a:pPr algn="just"/>
            <a:r>
              <a:rPr lang="ru-RU" altLang="ru-RU" sz="700" dirty="0" smtClean="0">
                <a:solidFill>
                  <a:schemeClr val="tx1"/>
                </a:solidFill>
              </a:rPr>
              <a:t>а </a:t>
            </a:r>
            <a:r>
              <a:rPr lang="ru-RU" altLang="ru-RU" sz="700" dirty="0">
                <a:solidFill>
                  <a:schemeClr val="tx1"/>
                </a:solidFill>
              </a:rPr>
              <a:t>– крупное, б – средние; </a:t>
            </a:r>
            <a:endParaRPr lang="ru-RU" altLang="ru-RU" sz="700" dirty="0" smtClean="0">
              <a:solidFill>
                <a:schemeClr val="tx1"/>
              </a:solidFill>
            </a:endParaRPr>
          </a:p>
          <a:p>
            <a:pPr algn="just"/>
            <a:r>
              <a:rPr lang="ru-RU" altLang="ru-RU" sz="700" dirty="0" smtClean="0">
                <a:solidFill>
                  <a:schemeClr val="tx1"/>
                </a:solidFill>
              </a:rPr>
              <a:t>2 </a:t>
            </a:r>
            <a:r>
              <a:rPr lang="ru-RU" altLang="ru-RU" sz="700" dirty="0">
                <a:solidFill>
                  <a:schemeClr val="tx1"/>
                </a:solidFill>
              </a:rPr>
              <a:t>–  разрывные нарушения; </a:t>
            </a:r>
          </a:p>
          <a:p>
            <a:pPr algn="just"/>
            <a:r>
              <a:rPr lang="ru-RU" altLang="ru-RU" sz="700" dirty="0">
                <a:solidFill>
                  <a:schemeClr val="tx1"/>
                </a:solidFill>
              </a:rPr>
              <a:t>3 –  контуры  рудных зон .</a:t>
            </a: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4405947" y="5679676"/>
            <a:ext cx="4608513" cy="83099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200" rIns="4320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altLang="ru-RU" sz="1200" dirty="0">
                <a:solidFill>
                  <a:schemeClr val="tx1"/>
                </a:solidFill>
              </a:rPr>
              <a:t>При создании </a:t>
            </a:r>
            <a:r>
              <a:rPr lang="ru-RU" altLang="ru-RU" sz="1200" b="1" i="1" dirty="0">
                <a:solidFill>
                  <a:schemeClr val="tx1"/>
                </a:solidFill>
              </a:rPr>
              <a:t>модели РП</a:t>
            </a:r>
            <a:r>
              <a:rPr lang="ru-RU" altLang="ru-RU" sz="1200" dirty="0">
                <a:solidFill>
                  <a:schemeClr val="tx1"/>
                </a:solidFill>
              </a:rPr>
              <a:t> главное внимание уделялось картированию </a:t>
            </a:r>
            <a:r>
              <a:rPr lang="ru-RU" altLang="ru-RU" sz="1200" dirty="0" smtClean="0">
                <a:solidFill>
                  <a:schemeClr val="tx1"/>
                </a:solidFill>
              </a:rPr>
              <a:t>рудовмещающих </a:t>
            </a:r>
            <a:r>
              <a:rPr lang="ru-RU" altLang="ru-RU" sz="1200" dirty="0" err="1">
                <a:solidFill>
                  <a:srgbClr val="0000FF"/>
                </a:solidFill>
              </a:rPr>
              <a:t>метасоматитов</a:t>
            </a:r>
            <a:r>
              <a:rPr lang="ru-RU" altLang="ru-RU" sz="1200" dirty="0">
                <a:solidFill>
                  <a:srgbClr val="0000FF"/>
                </a:solidFill>
              </a:rPr>
              <a:t>, состав и зональность</a:t>
            </a:r>
            <a:r>
              <a:rPr lang="ru-RU" altLang="ru-RU" sz="1200" dirty="0">
                <a:solidFill>
                  <a:schemeClr val="tx1"/>
                </a:solidFill>
              </a:rPr>
              <a:t> которых предполагают </a:t>
            </a:r>
            <a:r>
              <a:rPr lang="ru-RU" altLang="ru-RU" sz="1200" dirty="0">
                <a:solidFill>
                  <a:srgbClr val="0000FF"/>
                </a:solidFill>
              </a:rPr>
              <a:t>возрастание вклада калиевой компоненты</a:t>
            </a:r>
            <a:r>
              <a:rPr lang="ru-RU" altLang="ru-RU" sz="1200" dirty="0">
                <a:solidFill>
                  <a:schemeClr val="tx1"/>
                </a:solidFill>
              </a:rPr>
              <a:t> в осевой зоне измененных пород. 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73354" y="994568"/>
            <a:ext cx="4447614" cy="4672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1400" b="1" i="1" dirty="0">
                <a:solidFill>
                  <a:srgbClr val="232C82"/>
                </a:solidFill>
              </a:rPr>
              <a:t> </a:t>
            </a:r>
            <a:r>
              <a:rPr lang="ru-RU" altLang="ru-RU" sz="1400" b="1" i="1" dirty="0" smtClean="0">
                <a:solidFill>
                  <a:srgbClr val="232C82"/>
                </a:solidFill>
              </a:rPr>
              <a:t>Фрагмент карты </a:t>
            </a:r>
            <a:r>
              <a:rPr lang="ru-RU" altLang="ru-RU" sz="1400" b="1" i="1" dirty="0">
                <a:solidFill>
                  <a:srgbClr val="232C82"/>
                </a:solidFill>
              </a:rPr>
              <a:t>вторичной </a:t>
            </a:r>
            <a:r>
              <a:rPr lang="ru-RU" altLang="ru-RU" sz="1400" b="1" i="1" dirty="0" err="1" smtClean="0">
                <a:solidFill>
                  <a:srgbClr val="232C82"/>
                </a:solidFill>
              </a:rPr>
              <a:t>радиогеохимической</a:t>
            </a:r>
            <a:r>
              <a:rPr lang="ru-RU" altLang="ru-RU" sz="1400" b="1" i="1" dirty="0" smtClean="0">
                <a:solidFill>
                  <a:srgbClr val="232C82"/>
                </a:solidFill>
              </a:rPr>
              <a:t> зональности  рудных полей («АРК с учетом геологии</a:t>
            </a:r>
            <a:r>
              <a:rPr lang="ru-RU" altLang="ru-RU" sz="1400" b="1" i="1" dirty="0">
                <a:solidFill>
                  <a:srgbClr val="232C82"/>
                </a:solidFill>
              </a:rPr>
              <a:t>»)</a:t>
            </a:r>
          </a:p>
        </p:txBody>
      </p:sp>
      <p:pic>
        <p:nvPicPr>
          <p:cNvPr id="23" name="Picture 3" descr="Ris_det_01-5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r="37761" b="60140"/>
          <a:stretch/>
        </p:blipFill>
        <p:spPr bwMode="auto">
          <a:xfrm>
            <a:off x="527883" y="1620678"/>
            <a:ext cx="3522724" cy="3579018"/>
          </a:xfrm>
          <a:prstGeom prst="rect">
            <a:avLst/>
          </a:prstGeom>
          <a:noFill/>
          <a:ln w="38100" cmpd="dbl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641546" y="1783979"/>
            <a:ext cx="1183073" cy="33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1000" dirty="0" err="1">
                <a:solidFill>
                  <a:schemeClr val="tx1"/>
                </a:solidFill>
              </a:rPr>
              <a:t>Наталкинское</a:t>
            </a:r>
            <a:endParaRPr lang="ru-RU" altLang="ru-RU" sz="1000" dirty="0">
              <a:solidFill>
                <a:schemeClr val="tx1"/>
              </a:solidFill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646266" y="2493695"/>
            <a:ext cx="973014" cy="33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1000" dirty="0" err="1">
                <a:solidFill>
                  <a:schemeClr val="tx1"/>
                </a:solidFill>
              </a:rPr>
              <a:t>Омчакское</a:t>
            </a:r>
            <a:endParaRPr lang="ru-RU" altLang="ru-RU" sz="1000" dirty="0">
              <a:solidFill>
                <a:schemeClr val="tx1"/>
              </a:solidFill>
            </a:endParaRPr>
          </a:p>
        </p:txBody>
      </p:sp>
      <p:sp>
        <p:nvSpPr>
          <p:cNvPr id="33" name="Freeform 145"/>
          <p:cNvSpPr>
            <a:spLocks/>
          </p:cNvSpPr>
          <p:nvPr/>
        </p:nvSpPr>
        <p:spPr bwMode="auto">
          <a:xfrm>
            <a:off x="1132249" y="2039906"/>
            <a:ext cx="1700297" cy="490349"/>
          </a:xfrm>
          <a:custGeom>
            <a:avLst/>
            <a:gdLst>
              <a:gd name="T0" fmla="*/ 0 w 858"/>
              <a:gd name="T1" fmla="*/ 2147483647 h 228"/>
              <a:gd name="T2" fmla="*/ 2147483647 w 858"/>
              <a:gd name="T3" fmla="*/ 2147483647 h 228"/>
              <a:gd name="T4" fmla="*/ 2147483647 w 858"/>
              <a:gd name="T5" fmla="*/ 0 h 2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58" h="228">
                <a:moveTo>
                  <a:pt x="0" y="228"/>
                </a:moveTo>
                <a:lnTo>
                  <a:pt x="312" y="108"/>
                </a:lnTo>
                <a:lnTo>
                  <a:pt x="858" y="0"/>
                </a:lnTo>
              </a:path>
            </a:pathLst>
          </a:custGeom>
          <a:noFill/>
          <a:ln w="28575" cap="flat" cmpd="sng">
            <a:solidFill>
              <a:srgbClr val="333333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ru-RU"/>
          </a:p>
        </p:txBody>
      </p:sp>
      <p:sp>
        <p:nvSpPr>
          <p:cNvPr id="34" name="Text Box 146"/>
          <p:cNvSpPr txBox="1">
            <a:spLocks noChangeArrowheads="1"/>
          </p:cNvSpPr>
          <p:nvPr/>
        </p:nvSpPr>
        <p:spPr bwMode="auto">
          <a:xfrm>
            <a:off x="1036606" y="2592625"/>
            <a:ext cx="147476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600" b="1" dirty="0">
                <a:solidFill>
                  <a:srgbClr val="333333"/>
                </a:solidFill>
              </a:rPr>
              <a:t>А</a:t>
            </a: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4774070" y="994568"/>
            <a:ext cx="39170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1400" b="1" i="1" dirty="0">
                <a:solidFill>
                  <a:srgbClr val="232C82"/>
                </a:solidFill>
              </a:rPr>
              <a:t>Модель метасоматической и метаморфической </a:t>
            </a:r>
          </a:p>
          <a:p>
            <a:pPr algn="ctr"/>
            <a:r>
              <a:rPr lang="ru-RU" altLang="ru-RU" sz="1400" b="1" i="1" dirty="0">
                <a:solidFill>
                  <a:srgbClr val="232C82"/>
                </a:solidFill>
              </a:rPr>
              <a:t>зональности  </a:t>
            </a:r>
            <a:r>
              <a:rPr lang="ru-RU" altLang="ru-RU" sz="1400" b="1" i="1" dirty="0" smtClean="0">
                <a:solidFill>
                  <a:srgbClr val="232C82"/>
                </a:solidFill>
              </a:rPr>
              <a:t>рудного поля</a:t>
            </a:r>
            <a:endParaRPr lang="ru-RU" altLang="ru-RU" sz="1400" b="1" i="1" dirty="0">
              <a:solidFill>
                <a:srgbClr val="232C82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651430" y="3771900"/>
            <a:ext cx="3024187" cy="1655762"/>
            <a:chOff x="5056709" y="3606006"/>
            <a:chExt cx="3024187" cy="1655762"/>
          </a:xfrm>
        </p:grpSpPr>
        <p:sp>
          <p:nvSpPr>
            <p:cNvPr id="38" name="Rectangle 121" descr="Широкий диагональный 2"/>
            <p:cNvSpPr>
              <a:spLocks noChangeArrowheads="1"/>
            </p:cNvSpPr>
            <p:nvPr/>
          </p:nvSpPr>
          <p:spPr bwMode="auto">
            <a:xfrm>
              <a:off x="5063059" y="3606006"/>
              <a:ext cx="288925" cy="144462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39" name="Text Box 122"/>
            <p:cNvSpPr txBox="1">
              <a:spLocks noChangeArrowheads="1"/>
            </p:cNvSpPr>
            <p:nvPr/>
          </p:nvSpPr>
          <p:spPr bwMode="auto">
            <a:xfrm>
              <a:off x="5494859" y="3628231"/>
              <a:ext cx="677862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/>
                <a:t>- рудная залежь</a:t>
              </a:r>
            </a:p>
          </p:txBody>
        </p:sp>
        <p:sp>
          <p:nvSpPr>
            <p:cNvPr id="40" name="Rectangle 123"/>
            <p:cNvSpPr>
              <a:spLocks noChangeArrowheads="1"/>
            </p:cNvSpPr>
            <p:nvPr/>
          </p:nvSpPr>
          <p:spPr bwMode="auto">
            <a:xfrm>
              <a:off x="5063059" y="3821906"/>
              <a:ext cx="288925" cy="144462"/>
            </a:xfrm>
            <a:prstGeom prst="rect">
              <a:avLst/>
            </a:prstGeom>
            <a:solidFill>
              <a:srgbClr val="99FF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41" name="Text Box 124"/>
            <p:cNvSpPr txBox="1">
              <a:spLocks noChangeArrowheads="1"/>
            </p:cNvSpPr>
            <p:nvPr/>
          </p:nvSpPr>
          <p:spPr bwMode="auto">
            <a:xfrm>
              <a:off x="5494859" y="3844131"/>
              <a:ext cx="25860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/>
                <a:t>- серицитовые и альбит-карбонат-кварцевые метасоматиты </a:t>
              </a:r>
            </a:p>
          </p:txBody>
        </p:sp>
        <p:sp>
          <p:nvSpPr>
            <p:cNvPr id="42" name="Rectangle 125"/>
            <p:cNvSpPr>
              <a:spLocks noChangeArrowheads="1"/>
            </p:cNvSpPr>
            <p:nvPr/>
          </p:nvSpPr>
          <p:spPr bwMode="auto">
            <a:xfrm>
              <a:off x="5063059" y="4037806"/>
              <a:ext cx="288925" cy="144462"/>
            </a:xfrm>
            <a:prstGeom prst="rect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43" name="Text Box 126"/>
            <p:cNvSpPr txBox="1">
              <a:spLocks noChangeArrowheads="1"/>
            </p:cNvSpPr>
            <p:nvPr/>
          </p:nvSpPr>
          <p:spPr bwMode="auto">
            <a:xfrm>
              <a:off x="5494859" y="4060031"/>
              <a:ext cx="2506662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/>
                <a:t>- существенно альбит-карбонат-кварцевые метасоматиты </a:t>
              </a:r>
            </a:p>
          </p:txBody>
        </p:sp>
        <p:sp>
          <p:nvSpPr>
            <p:cNvPr id="44" name="Rectangle 127"/>
            <p:cNvSpPr>
              <a:spLocks noChangeArrowheads="1"/>
            </p:cNvSpPr>
            <p:nvPr/>
          </p:nvSpPr>
          <p:spPr bwMode="auto">
            <a:xfrm>
              <a:off x="5063059" y="4253706"/>
              <a:ext cx="288925" cy="144462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45" name="Text Box 128"/>
            <p:cNvSpPr txBox="1">
              <a:spLocks noChangeArrowheads="1"/>
            </p:cNvSpPr>
            <p:nvPr/>
          </p:nvSpPr>
          <p:spPr bwMode="auto">
            <a:xfrm>
              <a:off x="5494859" y="4275931"/>
              <a:ext cx="16208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/>
                <a:t>- пятнисто-рассеянная серицитизация</a:t>
              </a:r>
            </a:p>
          </p:txBody>
        </p:sp>
        <p:sp>
          <p:nvSpPr>
            <p:cNvPr id="46" name="Text Box 129"/>
            <p:cNvSpPr txBox="1">
              <a:spLocks noChangeArrowheads="1"/>
            </p:cNvSpPr>
            <p:nvPr/>
          </p:nvSpPr>
          <p:spPr bwMode="auto">
            <a:xfrm>
              <a:off x="6009209" y="4491831"/>
              <a:ext cx="1063625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/>
                <a:t>Метаморфические зоны:</a:t>
              </a:r>
            </a:p>
          </p:txBody>
        </p:sp>
        <p:sp>
          <p:nvSpPr>
            <p:cNvPr id="47" name="Rectangle 130"/>
            <p:cNvSpPr>
              <a:spLocks noChangeArrowheads="1"/>
            </p:cNvSpPr>
            <p:nvPr/>
          </p:nvSpPr>
          <p:spPr bwMode="auto">
            <a:xfrm>
              <a:off x="5056709" y="4685506"/>
              <a:ext cx="288925" cy="144462"/>
            </a:xfrm>
            <a:prstGeom prst="rect">
              <a:avLst/>
            </a:prstGeom>
            <a:solidFill>
              <a:srgbClr val="FFCC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48" name="Text Box 131"/>
            <p:cNvSpPr txBox="1">
              <a:spLocks noChangeArrowheads="1"/>
            </p:cNvSpPr>
            <p:nvPr/>
          </p:nvSpPr>
          <p:spPr bwMode="auto">
            <a:xfrm>
              <a:off x="5488509" y="4707731"/>
              <a:ext cx="944562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/>
                <a:t>- мусковит-пиритовая</a:t>
              </a:r>
            </a:p>
          </p:txBody>
        </p:sp>
        <p:sp>
          <p:nvSpPr>
            <p:cNvPr id="49" name="Rectangle 132"/>
            <p:cNvSpPr>
              <a:spLocks noChangeArrowheads="1"/>
            </p:cNvSpPr>
            <p:nvPr/>
          </p:nvSpPr>
          <p:spPr bwMode="auto">
            <a:xfrm>
              <a:off x="5056709" y="4901406"/>
              <a:ext cx="288925" cy="144462"/>
            </a:xfrm>
            <a:prstGeom prst="rect">
              <a:avLst/>
            </a:prstGeom>
            <a:solidFill>
              <a:srgbClr val="FF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50" name="Text Box 133"/>
            <p:cNvSpPr txBox="1">
              <a:spLocks noChangeArrowheads="1"/>
            </p:cNvSpPr>
            <p:nvPr/>
          </p:nvSpPr>
          <p:spPr bwMode="auto">
            <a:xfrm>
              <a:off x="5488509" y="4923631"/>
              <a:ext cx="974725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dirty="0"/>
                <a:t>- хлорит-</a:t>
              </a:r>
              <a:r>
                <a:rPr lang="ru-RU" altLang="ru-RU" dirty="0" err="1"/>
                <a:t>марказитовая</a:t>
              </a:r>
              <a:endParaRPr lang="ru-RU" altLang="ru-RU" dirty="0"/>
            </a:p>
          </p:txBody>
        </p:sp>
        <p:sp>
          <p:nvSpPr>
            <p:cNvPr id="51" name="Rectangle 134"/>
            <p:cNvSpPr>
              <a:spLocks noChangeArrowheads="1"/>
            </p:cNvSpPr>
            <p:nvPr/>
          </p:nvSpPr>
          <p:spPr bwMode="auto">
            <a:xfrm>
              <a:off x="5056709" y="5117306"/>
              <a:ext cx="288925" cy="144462"/>
            </a:xfrm>
            <a:prstGeom prst="rect">
              <a:avLst/>
            </a:prstGeom>
            <a:solidFill>
              <a:srgbClr val="FF33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52" name="Text Box 135"/>
            <p:cNvSpPr txBox="1">
              <a:spLocks noChangeArrowheads="1"/>
            </p:cNvSpPr>
            <p:nvPr/>
          </p:nvSpPr>
          <p:spPr bwMode="auto">
            <a:xfrm>
              <a:off x="5488509" y="5139531"/>
              <a:ext cx="993775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/>
                <a:t>- биотит-пирротиновая</a:t>
              </a:r>
            </a:p>
          </p:txBody>
        </p:sp>
      </p:grpSp>
      <p:grpSp>
        <p:nvGrpSpPr>
          <p:cNvPr id="53" name="Group 141"/>
          <p:cNvGrpSpPr>
            <a:grpSpLocks/>
          </p:cNvGrpSpPr>
          <p:nvPr/>
        </p:nvGrpSpPr>
        <p:grpSpPr bwMode="auto">
          <a:xfrm>
            <a:off x="4461706" y="1681399"/>
            <a:ext cx="4249737" cy="1944688"/>
            <a:chOff x="3061" y="436"/>
            <a:chExt cx="2677" cy="1225"/>
          </a:xfrm>
        </p:grpSpPr>
        <p:grpSp>
          <p:nvGrpSpPr>
            <p:cNvPr id="54" name="Group 63"/>
            <p:cNvGrpSpPr>
              <a:grpSpLocks/>
            </p:cNvGrpSpPr>
            <p:nvPr/>
          </p:nvGrpSpPr>
          <p:grpSpPr bwMode="auto">
            <a:xfrm>
              <a:off x="3061" y="436"/>
              <a:ext cx="2677" cy="1225"/>
              <a:chOff x="204" y="436"/>
              <a:chExt cx="5534" cy="2359"/>
            </a:xfrm>
          </p:grpSpPr>
          <p:pic>
            <p:nvPicPr>
              <p:cNvPr id="106" name="Picture 6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476"/>
                <a:ext cx="5534" cy="23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7" name="Freeform 65" descr="Широкий диагональный 2"/>
              <p:cNvSpPr>
                <a:spLocks/>
              </p:cNvSpPr>
              <p:nvPr/>
            </p:nvSpPr>
            <p:spPr bwMode="auto">
              <a:xfrm>
                <a:off x="1653" y="693"/>
                <a:ext cx="2730" cy="1536"/>
              </a:xfrm>
              <a:custGeom>
                <a:avLst/>
                <a:gdLst>
                  <a:gd name="T0" fmla="*/ 795 w 2730"/>
                  <a:gd name="T1" fmla="*/ 24 h 1536"/>
                  <a:gd name="T2" fmla="*/ 669 w 2730"/>
                  <a:gd name="T3" fmla="*/ 24 h 1536"/>
                  <a:gd name="T4" fmla="*/ 513 w 2730"/>
                  <a:gd name="T5" fmla="*/ 33 h 1536"/>
                  <a:gd name="T6" fmla="*/ 378 w 2730"/>
                  <a:gd name="T7" fmla="*/ 36 h 1536"/>
                  <a:gd name="T8" fmla="*/ 264 w 2730"/>
                  <a:gd name="T9" fmla="*/ 9 h 1536"/>
                  <a:gd name="T10" fmla="*/ 147 w 2730"/>
                  <a:gd name="T11" fmla="*/ 0 h 1536"/>
                  <a:gd name="T12" fmla="*/ 12 w 2730"/>
                  <a:gd name="T13" fmla="*/ 57 h 1536"/>
                  <a:gd name="T14" fmla="*/ 3 w 2730"/>
                  <a:gd name="T15" fmla="*/ 147 h 1536"/>
                  <a:gd name="T16" fmla="*/ 6 w 2730"/>
                  <a:gd name="T17" fmla="*/ 252 h 1536"/>
                  <a:gd name="T18" fmla="*/ 72 w 2730"/>
                  <a:gd name="T19" fmla="*/ 357 h 1536"/>
                  <a:gd name="T20" fmla="*/ 195 w 2730"/>
                  <a:gd name="T21" fmla="*/ 459 h 1536"/>
                  <a:gd name="T22" fmla="*/ 252 w 2730"/>
                  <a:gd name="T23" fmla="*/ 540 h 1536"/>
                  <a:gd name="T24" fmla="*/ 279 w 2730"/>
                  <a:gd name="T25" fmla="*/ 666 h 1536"/>
                  <a:gd name="T26" fmla="*/ 381 w 2730"/>
                  <a:gd name="T27" fmla="*/ 726 h 1536"/>
                  <a:gd name="T28" fmla="*/ 549 w 2730"/>
                  <a:gd name="T29" fmla="*/ 720 h 1536"/>
                  <a:gd name="T30" fmla="*/ 639 w 2730"/>
                  <a:gd name="T31" fmla="*/ 771 h 1536"/>
                  <a:gd name="T32" fmla="*/ 705 w 2730"/>
                  <a:gd name="T33" fmla="*/ 891 h 1536"/>
                  <a:gd name="T34" fmla="*/ 780 w 2730"/>
                  <a:gd name="T35" fmla="*/ 987 h 1536"/>
                  <a:gd name="T36" fmla="*/ 891 w 2730"/>
                  <a:gd name="T37" fmla="*/ 990 h 1536"/>
                  <a:gd name="T38" fmla="*/ 1023 w 2730"/>
                  <a:gd name="T39" fmla="*/ 879 h 1536"/>
                  <a:gd name="T40" fmla="*/ 1104 w 2730"/>
                  <a:gd name="T41" fmla="*/ 888 h 1536"/>
                  <a:gd name="T42" fmla="*/ 1149 w 2730"/>
                  <a:gd name="T43" fmla="*/ 1011 h 1536"/>
                  <a:gd name="T44" fmla="*/ 1206 w 2730"/>
                  <a:gd name="T45" fmla="*/ 1131 h 1536"/>
                  <a:gd name="T46" fmla="*/ 1407 w 2730"/>
                  <a:gd name="T47" fmla="*/ 1221 h 1536"/>
                  <a:gd name="T48" fmla="*/ 1518 w 2730"/>
                  <a:gd name="T49" fmla="*/ 1263 h 1536"/>
                  <a:gd name="T50" fmla="*/ 1656 w 2730"/>
                  <a:gd name="T51" fmla="*/ 1323 h 1536"/>
                  <a:gd name="T52" fmla="*/ 1824 w 2730"/>
                  <a:gd name="T53" fmla="*/ 1389 h 1536"/>
                  <a:gd name="T54" fmla="*/ 1944 w 2730"/>
                  <a:gd name="T55" fmla="*/ 1404 h 1536"/>
                  <a:gd name="T56" fmla="*/ 2070 w 2730"/>
                  <a:gd name="T57" fmla="*/ 1455 h 1536"/>
                  <a:gd name="T58" fmla="*/ 2547 w 2730"/>
                  <a:gd name="T59" fmla="*/ 1536 h 1536"/>
                  <a:gd name="T60" fmla="*/ 2670 w 2730"/>
                  <a:gd name="T61" fmla="*/ 1422 h 1536"/>
                  <a:gd name="T62" fmla="*/ 2577 w 2730"/>
                  <a:gd name="T63" fmla="*/ 1362 h 1536"/>
                  <a:gd name="T64" fmla="*/ 2343 w 2730"/>
                  <a:gd name="T65" fmla="*/ 1341 h 1536"/>
                  <a:gd name="T66" fmla="*/ 2148 w 2730"/>
                  <a:gd name="T67" fmla="*/ 1314 h 1536"/>
                  <a:gd name="T68" fmla="*/ 1959 w 2730"/>
                  <a:gd name="T69" fmla="*/ 1242 h 1536"/>
                  <a:gd name="T70" fmla="*/ 1728 w 2730"/>
                  <a:gd name="T71" fmla="*/ 1158 h 1536"/>
                  <a:gd name="T72" fmla="*/ 1584 w 2730"/>
                  <a:gd name="T73" fmla="*/ 1080 h 1536"/>
                  <a:gd name="T74" fmla="*/ 1518 w 2730"/>
                  <a:gd name="T75" fmla="*/ 981 h 1536"/>
                  <a:gd name="T76" fmla="*/ 1452 w 2730"/>
                  <a:gd name="T77" fmla="*/ 825 h 1536"/>
                  <a:gd name="T78" fmla="*/ 1332 w 2730"/>
                  <a:gd name="T79" fmla="*/ 669 h 1536"/>
                  <a:gd name="T80" fmla="*/ 1230 w 2730"/>
                  <a:gd name="T81" fmla="*/ 567 h 1536"/>
                  <a:gd name="T82" fmla="*/ 1125 w 2730"/>
                  <a:gd name="T83" fmla="*/ 486 h 1536"/>
                  <a:gd name="T84" fmla="*/ 1062 w 2730"/>
                  <a:gd name="T85" fmla="*/ 411 h 1536"/>
                  <a:gd name="T86" fmla="*/ 1032 w 2730"/>
                  <a:gd name="T87" fmla="*/ 240 h 1536"/>
                  <a:gd name="T88" fmla="*/ 975 w 2730"/>
                  <a:gd name="T89" fmla="*/ 63 h 1536"/>
                  <a:gd name="T90" fmla="*/ 885 w 2730"/>
                  <a:gd name="T91" fmla="*/ 36 h 1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730" h="1536">
                    <a:moveTo>
                      <a:pt x="837" y="36"/>
                    </a:moveTo>
                    <a:lnTo>
                      <a:pt x="795" y="24"/>
                    </a:lnTo>
                    <a:lnTo>
                      <a:pt x="744" y="18"/>
                    </a:lnTo>
                    <a:lnTo>
                      <a:pt x="669" y="24"/>
                    </a:lnTo>
                    <a:lnTo>
                      <a:pt x="588" y="33"/>
                    </a:lnTo>
                    <a:lnTo>
                      <a:pt x="513" y="33"/>
                    </a:lnTo>
                    <a:lnTo>
                      <a:pt x="444" y="42"/>
                    </a:lnTo>
                    <a:lnTo>
                      <a:pt x="378" y="36"/>
                    </a:lnTo>
                    <a:lnTo>
                      <a:pt x="315" y="30"/>
                    </a:lnTo>
                    <a:lnTo>
                      <a:pt x="264" y="9"/>
                    </a:lnTo>
                    <a:lnTo>
                      <a:pt x="210" y="0"/>
                    </a:lnTo>
                    <a:lnTo>
                      <a:pt x="147" y="0"/>
                    </a:lnTo>
                    <a:lnTo>
                      <a:pt x="12" y="0"/>
                    </a:lnTo>
                    <a:lnTo>
                      <a:pt x="12" y="57"/>
                    </a:lnTo>
                    <a:lnTo>
                      <a:pt x="12" y="99"/>
                    </a:lnTo>
                    <a:lnTo>
                      <a:pt x="3" y="147"/>
                    </a:lnTo>
                    <a:lnTo>
                      <a:pt x="0" y="201"/>
                    </a:lnTo>
                    <a:lnTo>
                      <a:pt x="6" y="252"/>
                    </a:lnTo>
                    <a:lnTo>
                      <a:pt x="33" y="300"/>
                    </a:lnTo>
                    <a:lnTo>
                      <a:pt x="72" y="357"/>
                    </a:lnTo>
                    <a:lnTo>
                      <a:pt x="141" y="402"/>
                    </a:lnTo>
                    <a:lnTo>
                      <a:pt x="195" y="459"/>
                    </a:lnTo>
                    <a:lnTo>
                      <a:pt x="231" y="501"/>
                    </a:lnTo>
                    <a:lnTo>
                      <a:pt x="252" y="540"/>
                    </a:lnTo>
                    <a:lnTo>
                      <a:pt x="270" y="612"/>
                    </a:lnTo>
                    <a:lnTo>
                      <a:pt x="279" y="666"/>
                    </a:lnTo>
                    <a:lnTo>
                      <a:pt x="276" y="729"/>
                    </a:lnTo>
                    <a:lnTo>
                      <a:pt x="381" y="726"/>
                    </a:lnTo>
                    <a:lnTo>
                      <a:pt x="477" y="717"/>
                    </a:lnTo>
                    <a:lnTo>
                      <a:pt x="549" y="720"/>
                    </a:lnTo>
                    <a:lnTo>
                      <a:pt x="594" y="735"/>
                    </a:lnTo>
                    <a:lnTo>
                      <a:pt x="639" y="771"/>
                    </a:lnTo>
                    <a:lnTo>
                      <a:pt x="675" y="834"/>
                    </a:lnTo>
                    <a:lnTo>
                      <a:pt x="705" y="891"/>
                    </a:lnTo>
                    <a:lnTo>
                      <a:pt x="738" y="951"/>
                    </a:lnTo>
                    <a:lnTo>
                      <a:pt x="780" y="987"/>
                    </a:lnTo>
                    <a:lnTo>
                      <a:pt x="825" y="1005"/>
                    </a:lnTo>
                    <a:lnTo>
                      <a:pt x="891" y="990"/>
                    </a:lnTo>
                    <a:lnTo>
                      <a:pt x="963" y="939"/>
                    </a:lnTo>
                    <a:lnTo>
                      <a:pt x="1023" y="879"/>
                    </a:lnTo>
                    <a:lnTo>
                      <a:pt x="1068" y="873"/>
                    </a:lnTo>
                    <a:lnTo>
                      <a:pt x="1104" y="888"/>
                    </a:lnTo>
                    <a:lnTo>
                      <a:pt x="1131" y="945"/>
                    </a:lnTo>
                    <a:lnTo>
                      <a:pt x="1149" y="1011"/>
                    </a:lnTo>
                    <a:lnTo>
                      <a:pt x="1170" y="1068"/>
                    </a:lnTo>
                    <a:lnTo>
                      <a:pt x="1206" y="1131"/>
                    </a:lnTo>
                    <a:lnTo>
                      <a:pt x="1275" y="1182"/>
                    </a:lnTo>
                    <a:lnTo>
                      <a:pt x="1407" y="1221"/>
                    </a:lnTo>
                    <a:lnTo>
                      <a:pt x="1464" y="1233"/>
                    </a:lnTo>
                    <a:lnTo>
                      <a:pt x="1518" y="1263"/>
                    </a:lnTo>
                    <a:lnTo>
                      <a:pt x="1581" y="1287"/>
                    </a:lnTo>
                    <a:lnTo>
                      <a:pt x="1656" y="1323"/>
                    </a:lnTo>
                    <a:lnTo>
                      <a:pt x="1728" y="1356"/>
                    </a:lnTo>
                    <a:lnTo>
                      <a:pt x="1824" y="1389"/>
                    </a:lnTo>
                    <a:lnTo>
                      <a:pt x="1890" y="1395"/>
                    </a:lnTo>
                    <a:lnTo>
                      <a:pt x="1944" y="1404"/>
                    </a:lnTo>
                    <a:lnTo>
                      <a:pt x="2001" y="1422"/>
                    </a:lnTo>
                    <a:lnTo>
                      <a:pt x="2070" y="1455"/>
                    </a:lnTo>
                    <a:lnTo>
                      <a:pt x="2157" y="1488"/>
                    </a:lnTo>
                    <a:lnTo>
                      <a:pt x="2547" y="1536"/>
                    </a:lnTo>
                    <a:lnTo>
                      <a:pt x="2601" y="1491"/>
                    </a:lnTo>
                    <a:lnTo>
                      <a:pt x="2670" y="1422"/>
                    </a:lnTo>
                    <a:lnTo>
                      <a:pt x="2730" y="1362"/>
                    </a:lnTo>
                    <a:lnTo>
                      <a:pt x="2577" y="1362"/>
                    </a:lnTo>
                    <a:lnTo>
                      <a:pt x="2469" y="1359"/>
                    </a:lnTo>
                    <a:lnTo>
                      <a:pt x="2343" y="1341"/>
                    </a:lnTo>
                    <a:lnTo>
                      <a:pt x="2238" y="1323"/>
                    </a:lnTo>
                    <a:lnTo>
                      <a:pt x="2148" y="1314"/>
                    </a:lnTo>
                    <a:lnTo>
                      <a:pt x="2058" y="1281"/>
                    </a:lnTo>
                    <a:lnTo>
                      <a:pt x="1959" y="1242"/>
                    </a:lnTo>
                    <a:lnTo>
                      <a:pt x="1848" y="1197"/>
                    </a:lnTo>
                    <a:lnTo>
                      <a:pt x="1728" y="1158"/>
                    </a:lnTo>
                    <a:lnTo>
                      <a:pt x="1659" y="1131"/>
                    </a:lnTo>
                    <a:lnTo>
                      <a:pt x="1584" y="1080"/>
                    </a:lnTo>
                    <a:lnTo>
                      <a:pt x="1551" y="1035"/>
                    </a:lnTo>
                    <a:lnTo>
                      <a:pt x="1518" y="981"/>
                    </a:lnTo>
                    <a:lnTo>
                      <a:pt x="1491" y="915"/>
                    </a:lnTo>
                    <a:lnTo>
                      <a:pt x="1452" y="825"/>
                    </a:lnTo>
                    <a:lnTo>
                      <a:pt x="1404" y="756"/>
                    </a:lnTo>
                    <a:lnTo>
                      <a:pt x="1332" y="669"/>
                    </a:lnTo>
                    <a:lnTo>
                      <a:pt x="1287" y="615"/>
                    </a:lnTo>
                    <a:lnTo>
                      <a:pt x="1230" y="567"/>
                    </a:lnTo>
                    <a:lnTo>
                      <a:pt x="1179" y="528"/>
                    </a:lnTo>
                    <a:lnTo>
                      <a:pt x="1125" y="486"/>
                    </a:lnTo>
                    <a:lnTo>
                      <a:pt x="1080" y="447"/>
                    </a:lnTo>
                    <a:lnTo>
                      <a:pt x="1062" y="411"/>
                    </a:lnTo>
                    <a:lnTo>
                      <a:pt x="1059" y="342"/>
                    </a:lnTo>
                    <a:lnTo>
                      <a:pt x="1032" y="240"/>
                    </a:lnTo>
                    <a:lnTo>
                      <a:pt x="1011" y="147"/>
                    </a:lnTo>
                    <a:lnTo>
                      <a:pt x="975" y="63"/>
                    </a:lnTo>
                    <a:lnTo>
                      <a:pt x="954" y="33"/>
                    </a:lnTo>
                    <a:lnTo>
                      <a:pt x="885" y="36"/>
                    </a:lnTo>
                    <a:lnTo>
                      <a:pt x="837" y="36"/>
                    </a:lnTo>
                    <a:close/>
                  </a:path>
                </a:pathLst>
              </a:custGeom>
              <a:blipFill dpi="0" rotWithShape="0">
                <a:blip r:embed="rId8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8" name="Freeform 66"/>
              <p:cNvSpPr>
                <a:spLocks/>
              </p:cNvSpPr>
              <p:nvPr/>
            </p:nvSpPr>
            <p:spPr bwMode="auto">
              <a:xfrm>
                <a:off x="1206" y="684"/>
                <a:ext cx="516" cy="597"/>
              </a:xfrm>
              <a:custGeom>
                <a:avLst/>
                <a:gdLst>
                  <a:gd name="T0" fmla="*/ 423 w 516"/>
                  <a:gd name="T1" fmla="*/ 543 h 597"/>
                  <a:gd name="T2" fmla="*/ 516 w 516"/>
                  <a:gd name="T3" fmla="*/ 597 h 597"/>
                  <a:gd name="T4" fmla="*/ 504 w 516"/>
                  <a:gd name="T5" fmla="*/ 546 h 597"/>
                  <a:gd name="T6" fmla="*/ 474 w 516"/>
                  <a:gd name="T7" fmla="*/ 504 h 597"/>
                  <a:gd name="T8" fmla="*/ 450 w 516"/>
                  <a:gd name="T9" fmla="*/ 459 h 597"/>
                  <a:gd name="T10" fmla="*/ 438 w 516"/>
                  <a:gd name="T11" fmla="*/ 429 h 597"/>
                  <a:gd name="T12" fmla="*/ 420 w 516"/>
                  <a:gd name="T13" fmla="*/ 360 h 597"/>
                  <a:gd name="T14" fmla="*/ 399 w 516"/>
                  <a:gd name="T15" fmla="*/ 306 h 597"/>
                  <a:gd name="T16" fmla="*/ 384 w 516"/>
                  <a:gd name="T17" fmla="*/ 192 h 597"/>
                  <a:gd name="T18" fmla="*/ 387 w 516"/>
                  <a:gd name="T19" fmla="*/ 126 h 597"/>
                  <a:gd name="T20" fmla="*/ 384 w 516"/>
                  <a:gd name="T21" fmla="*/ 6 h 597"/>
                  <a:gd name="T22" fmla="*/ 339 w 516"/>
                  <a:gd name="T23" fmla="*/ 6 h 597"/>
                  <a:gd name="T24" fmla="*/ 279 w 516"/>
                  <a:gd name="T25" fmla="*/ 0 h 597"/>
                  <a:gd name="T26" fmla="*/ 216 w 516"/>
                  <a:gd name="T27" fmla="*/ 9 h 597"/>
                  <a:gd name="T28" fmla="*/ 159 w 516"/>
                  <a:gd name="T29" fmla="*/ 15 h 597"/>
                  <a:gd name="T30" fmla="*/ 78 w 516"/>
                  <a:gd name="T31" fmla="*/ 27 h 597"/>
                  <a:gd name="T32" fmla="*/ 0 w 516"/>
                  <a:gd name="T33" fmla="*/ 45 h 597"/>
                  <a:gd name="T34" fmla="*/ 30 w 516"/>
                  <a:gd name="T35" fmla="*/ 87 h 597"/>
                  <a:gd name="T36" fmla="*/ 63 w 516"/>
                  <a:gd name="T37" fmla="*/ 141 h 597"/>
                  <a:gd name="T38" fmla="*/ 84 w 516"/>
                  <a:gd name="T39" fmla="*/ 213 h 597"/>
                  <a:gd name="T40" fmla="*/ 138 w 516"/>
                  <a:gd name="T41" fmla="*/ 312 h 597"/>
                  <a:gd name="T42" fmla="*/ 180 w 516"/>
                  <a:gd name="T43" fmla="*/ 357 h 597"/>
                  <a:gd name="T44" fmla="*/ 244 w 516"/>
                  <a:gd name="T45" fmla="*/ 416 h 597"/>
                  <a:gd name="T46" fmla="*/ 317 w 516"/>
                  <a:gd name="T47" fmla="*/ 467 h 597"/>
                  <a:gd name="T48" fmla="*/ 360 w 516"/>
                  <a:gd name="T49" fmla="*/ 510 h 597"/>
                  <a:gd name="T50" fmla="*/ 426 w 516"/>
                  <a:gd name="T51" fmla="*/ 543 h 597"/>
                  <a:gd name="T52" fmla="*/ 423 w 516"/>
                  <a:gd name="T53" fmla="*/ 543 h 59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16" h="597">
                    <a:moveTo>
                      <a:pt x="423" y="543"/>
                    </a:moveTo>
                    <a:lnTo>
                      <a:pt x="516" y="597"/>
                    </a:lnTo>
                    <a:lnTo>
                      <a:pt x="504" y="546"/>
                    </a:lnTo>
                    <a:lnTo>
                      <a:pt x="474" y="504"/>
                    </a:lnTo>
                    <a:lnTo>
                      <a:pt x="450" y="459"/>
                    </a:lnTo>
                    <a:lnTo>
                      <a:pt x="438" y="429"/>
                    </a:lnTo>
                    <a:lnTo>
                      <a:pt x="420" y="360"/>
                    </a:lnTo>
                    <a:lnTo>
                      <a:pt x="399" y="306"/>
                    </a:lnTo>
                    <a:lnTo>
                      <a:pt x="384" y="192"/>
                    </a:lnTo>
                    <a:lnTo>
                      <a:pt x="387" y="126"/>
                    </a:lnTo>
                    <a:lnTo>
                      <a:pt x="384" y="6"/>
                    </a:lnTo>
                    <a:lnTo>
                      <a:pt x="339" y="6"/>
                    </a:lnTo>
                    <a:lnTo>
                      <a:pt x="279" y="0"/>
                    </a:lnTo>
                    <a:lnTo>
                      <a:pt x="216" y="9"/>
                    </a:lnTo>
                    <a:lnTo>
                      <a:pt x="159" y="15"/>
                    </a:lnTo>
                    <a:lnTo>
                      <a:pt x="78" y="27"/>
                    </a:lnTo>
                    <a:lnTo>
                      <a:pt x="0" y="45"/>
                    </a:lnTo>
                    <a:lnTo>
                      <a:pt x="30" y="87"/>
                    </a:lnTo>
                    <a:lnTo>
                      <a:pt x="63" y="141"/>
                    </a:lnTo>
                    <a:lnTo>
                      <a:pt x="84" y="213"/>
                    </a:lnTo>
                    <a:lnTo>
                      <a:pt x="138" y="312"/>
                    </a:lnTo>
                    <a:lnTo>
                      <a:pt x="180" y="357"/>
                    </a:lnTo>
                    <a:lnTo>
                      <a:pt x="244" y="416"/>
                    </a:lnTo>
                    <a:lnTo>
                      <a:pt x="317" y="467"/>
                    </a:lnTo>
                    <a:lnTo>
                      <a:pt x="360" y="510"/>
                    </a:lnTo>
                    <a:lnTo>
                      <a:pt x="426" y="543"/>
                    </a:lnTo>
                    <a:lnTo>
                      <a:pt x="423" y="543"/>
                    </a:lnTo>
                    <a:close/>
                  </a:path>
                </a:pathLst>
              </a:cu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9" name="Freeform 67"/>
              <p:cNvSpPr>
                <a:spLocks/>
              </p:cNvSpPr>
              <p:nvPr/>
            </p:nvSpPr>
            <p:spPr bwMode="auto">
              <a:xfrm>
                <a:off x="1587" y="690"/>
                <a:ext cx="339" cy="732"/>
              </a:xfrm>
              <a:custGeom>
                <a:avLst/>
                <a:gdLst>
                  <a:gd name="T0" fmla="*/ 333 w 339"/>
                  <a:gd name="T1" fmla="*/ 609 h 732"/>
                  <a:gd name="T2" fmla="*/ 309 w 339"/>
                  <a:gd name="T3" fmla="*/ 528 h 732"/>
                  <a:gd name="T4" fmla="*/ 267 w 339"/>
                  <a:gd name="T5" fmla="*/ 474 h 732"/>
                  <a:gd name="T6" fmla="*/ 216 w 339"/>
                  <a:gd name="T7" fmla="*/ 420 h 732"/>
                  <a:gd name="T8" fmla="*/ 180 w 339"/>
                  <a:gd name="T9" fmla="*/ 390 h 732"/>
                  <a:gd name="T10" fmla="*/ 138 w 339"/>
                  <a:gd name="T11" fmla="*/ 351 h 732"/>
                  <a:gd name="T12" fmla="*/ 99 w 339"/>
                  <a:gd name="T13" fmla="*/ 312 h 732"/>
                  <a:gd name="T14" fmla="*/ 66 w 339"/>
                  <a:gd name="T15" fmla="*/ 261 h 732"/>
                  <a:gd name="T16" fmla="*/ 66 w 339"/>
                  <a:gd name="T17" fmla="*/ 189 h 732"/>
                  <a:gd name="T18" fmla="*/ 72 w 339"/>
                  <a:gd name="T19" fmla="*/ 120 h 732"/>
                  <a:gd name="T20" fmla="*/ 78 w 339"/>
                  <a:gd name="T21" fmla="*/ 54 h 732"/>
                  <a:gd name="T22" fmla="*/ 81 w 339"/>
                  <a:gd name="T23" fmla="*/ 9 h 732"/>
                  <a:gd name="T24" fmla="*/ 42 w 339"/>
                  <a:gd name="T25" fmla="*/ 0 h 732"/>
                  <a:gd name="T26" fmla="*/ 3 w 339"/>
                  <a:gd name="T27" fmla="*/ 6 h 732"/>
                  <a:gd name="T28" fmla="*/ 3 w 339"/>
                  <a:gd name="T29" fmla="*/ 51 h 732"/>
                  <a:gd name="T30" fmla="*/ 0 w 339"/>
                  <a:gd name="T31" fmla="*/ 147 h 732"/>
                  <a:gd name="T32" fmla="*/ 9 w 339"/>
                  <a:gd name="T33" fmla="*/ 246 h 732"/>
                  <a:gd name="T34" fmla="*/ 24 w 339"/>
                  <a:gd name="T35" fmla="*/ 324 h 732"/>
                  <a:gd name="T36" fmla="*/ 45 w 339"/>
                  <a:gd name="T37" fmla="*/ 393 h 732"/>
                  <a:gd name="T38" fmla="*/ 87 w 339"/>
                  <a:gd name="T39" fmla="*/ 486 h 732"/>
                  <a:gd name="T40" fmla="*/ 120 w 339"/>
                  <a:gd name="T41" fmla="*/ 567 h 732"/>
                  <a:gd name="T42" fmla="*/ 144 w 339"/>
                  <a:gd name="T43" fmla="*/ 615 h 732"/>
                  <a:gd name="T44" fmla="*/ 243 w 339"/>
                  <a:gd name="T45" fmla="*/ 705 h 732"/>
                  <a:gd name="T46" fmla="*/ 285 w 339"/>
                  <a:gd name="T47" fmla="*/ 717 h 732"/>
                  <a:gd name="T48" fmla="*/ 318 w 339"/>
                  <a:gd name="T49" fmla="*/ 732 h 732"/>
                  <a:gd name="T50" fmla="*/ 339 w 339"/>
                  <a:gd name="T51" fmla="*/ 714 h 732"/>
                  <a:gd name="T52" fmla="*/ 336 w 339"/>
                  <a:gd name="T53" fmla="*/ 663 h 732"/>
                  <a:gd name="T54" fmla="*/ 333 w 339"/>
                  <a:gd name="T55" fmla="*/ 609 h 7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39" h="732">
                    <a:moveTo>
                      <a:pt x="333" y="609"/>
                    </a:moveTo>
                    <a:lnTo>
                      <a:pt x="309" y="528"/>
                    </a:lnTo>
                    <a:lnTo>
                      <a:pt x="267" y="474"/>
                    </a:lnTo>
                    <a:lnTo>
                      <a:pt x="216" y="420"/>
                    </a:lnTo>
                    <a:lnTo>
                      <a:pt x="180" y="390"/>
                    </a:lnTo>
                    <a:lnTo>
                      <a:pt x="138" y="351"/>
                    </a:lnTo>
                    <a:lnTo>
                      <a:pt x="99" y="312"/>
                    </a:lnTo>
                    <a:lnTo>
                      <a:pt x="66" y="261"/>
                    </a:lnTo>
                    <a:lnTo>
                      <a:pt x="66" y="189"/>
                    </a:lnTo>
                    <a:lnTo>
                      <a:pt x="72" y="120"/>
                    </a:lnTo>
                    <a:lnTo>
                      <a:pt x="78" y="54"/>
                    </a:lnTo>
                    <a:lnTo>
                      <a:pt x="81" y="9"/>
                    </a:lnTo>
                    <a:lnTo>
                      <a:pt x="42" y="0"/>
                    </a:lnTo>
                    <a:lnTo>
                      <a:pt x="3" y="6"/>
                    </a:lnTo>
                    <a:lnTo>
                      <a:pt x="3" y="51"/>
                    </a:lnTo>
                    <a:lnTo>
                      <a:pt x="0" y="147"/>
                    </a:lnTo>
                    <a:lnTo>
                      <a:pt x="9" y="246"/>
                    </a:lnTo>
                    <a:lnTo>
                      <a:pt x="24" y="324"/>
                    </a:lnTo>
                    <a:lnTo>
                      <a:pt x="45" y="393"/>
                    </a:lnTo>
                    <a:lnTo>
                      <a:pt x="87" y="486"/>
                    </a:lnTo>
                    <a:lnTo>
                      <a:pt x="120" y="567"/>
                    </a:lnTo>
                    <a:lnTo>
                      <a:pt x="144" y="615"/>
                    </a:lnTo>
                    <a:lnTo>
                      <a:pt x="243" y="705"/>
                    </a:lnTo>
                    <a:lnTo>
                      <a:pt x="285" y="717"/>
                    </a:lnTo>
                    <a:lnTo>
                      <a:pt x="318" y="732"/>
                    </a:lnTo>
                    <a:lnTo>
                      <a:pt x="339" y="714"/>
                    </a:lnTo>
                    <a:lnTo>
                      <a:pt x="336" y="663"/>
                    </a:lnTo>
                    <a:lnTo>
                      <a:pt x="333" y="609"/>
                    </a:lnTo>
                    <a:close/>
                  </a:path>
                </a:pathLst>
              </a:custGeom>
              <a:solidFill>
                <a:srgbClr val="99FF33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0" name="Freeform 68"/>
              <p:cNvSpPr>
                <a:spLocks/>
              </p:cNvSpPr>
              <p:nvPr/>
            </p:nvSpPr>
            <p:spPr bwMode="auto">
              <a:xfrm>
                <a:off x="2619" y="729"/>
                <a:ext cx="2091" cy="1332"/>
              </a:xfrm>
              <a:custGeom>
                <a:avLst/>
                <a:gdLst>
                  <a:gd name="T0" fmla="*/ 570 w 2091"/>
                  <a:gd name="T1" fmla="*/ 975 h 1332"/>
                  <a:gd name="T2" fmla="*/ 657 w 2091"/>
                  <a:gd name="T3" fmla="*/ 1074 h 1332"/>
                  <a:gd name="T4" fmla="*/ 771 w 2091"/>
                  <a:gd name="T5" fmla="*/ 1125 h 1332"/>
                  <a:gd name="T6" fmla="*/ 966 w 2091"/>
                  <a:gd name="T7" fmla="*/ 1197 h 1332"/>
                  <a:gd name="T8" fmla="*/ 1182 w 2091"/>
                  <a:gd name="T9" fmla="*/ 1275 h 1332"/>
                  <a:gd name="T10" fmla="*/ 1434 w 2091"/>
                  <a:gd name="T11" fmla="*/ 1317 h 1332"/>
                  <a:gd name="T12" fmla="*/ 1683 w 2091"/>
                  <a:gd name="T13" fmla="*/ 1329 h 1332"/>
                  <a:gd name="T14" fmla="*/ 1884 w 2091"/>
                  <a:gd name="T15" fmla="*/ 1236 h 1332"/>
                  <a:gd name="T16" fmla="*/ 1986 w 2091"/>
                  <a:gd name="T17" fmla="*/ 1083 h 1332"/>
                  <a:gd name="T18" fmla="*/ 1809 w 2091"/>
                  <a:gd name="T19" fmla="*/ 990 h 1332"/>
                  <a:gd name="T20" fmla="*/ 1701 w 2091"/>
                  <a:gd name="T21" fmla="*/ 831 h 1332"/>
                  <a:gd name="T22" fmla="*/ 1689 w 2091"/>
                  <a:gd name="T23" fmla="*/ 690 h 1332"/>
                  <a:gd name="T24" fmla="*/ 1647 w 2091"/>
                  <a:gd name="T25" fmla="*/ 534 h 1332"/>
                  <a:gd name="T26" fmla="*/ 1560 w 2091"/>
                  <a:gd name="T27" fmla="*/ 414 h 1332"/>
                  <a:gd name="T28" fmla="*/ 1419 w 2091"/>
                  <a:gd name="T29" fmla="*/ 291 h 1332"/>
                  <a:gd name="T30" fmla="*/ 1308 w 2091"/>
                  <a:gd name="T31" fmla="*/ 198 h 1332"/>
                  <a:gd name="T32" fmla="*/ 1233 w 2091"/>
                  <a:gd name="T33" fmla="*/ 108 h 1332"/>
                  <a:gd name="T34" fmla="*/ 1128 w 2091"/>
                  <a:gd name="T35" fmla="*/ 93 h 1332"/>
                  <a:gd name="T36" fmla="*/ 975 w 2091"/>
                  <a:gd name="T37" fmla="*/ 108 h 1332"/>
                  <a:gd name="T38" fmla="*/ 822 w 2091"/>
                  <a:gd name="T39" fmla="*/ 141 h 1332"/>
                  <a:gd name="T40" fmla="*/ 666 w 2091"/>
                  <a:gd name="T41" fmla="*/ 87 h 1332"/>
                  <a:gd name="T42" fmla="*/ 543 w 2091"/>
                  <a:gd name="T43" fmla="*/ 45 h 1332"/>
                  <a:gd name="T44" fmla="*/ 372 w 2091"/>
                  <a:gd name="T45" fmla="*/ 27 h 1332"/>
                  <a:gd name="T46" fmla="*/ 165 w 2091"/>
                  <a:gd name="T47" fmla="*/ 18 h 1332"/>
                  <a:gd name="T48" fmla="*/ 0 w 2091"/>
                  <a:gd name="T49" fmla="*/ 0 h 1332"/>
                  <a:gd name="T50" fmla="*/ 42 w 2091"/>
                  <a:gd name="T51" fmla="*/ 126 h 1332"/>
                  <a:gd name="T52" fmla="*/ 75 w 2091"/>
                  <a:gd name="T53" fmla="*/ 267 h 1332"/>
                  <a:gd name="T54" fmla="*/ 96 w 2091"/>
                  <a:gd name="T55" fmla="*/ 381 h 1332"/>
                  <a:gd name="T56" fmla="*/ 141 w 2091"/>
                  <a:gd name="T57" fmla="*/ 435 h 1332"/>
                  <a:gd name="T58" fmla="*/ 249 w 2091"/>
                  <a:gd name="T59" fmla="*/ 519 h 1332"/>
                  <a:gd name="T60" fmla="*/ 345 w 2091"/>
                  <a:gd name="T61" fmla="*/ 606 h 1332"/>
                  <a:gd name="T62" fmla="*/ 483 w 2091"/>
                  <a:gd name="T63" fmla="*/ 789 h 1332"/>
                  <a:gd name="T64" fmla="*/ 528 w 2091"/>
                  <a:gd name="T65" fmla="*/ 888 h 13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91" h="1332">
                    <a:moveTo>
                      <a:pt x="537" y="915"/>
                    </a:moveTo>
                    <a:lnTo>
                      <a:pt x="570" y="975"/>
                    </a:lnTo>
                    <a:lnTo>
                      <a:pt x="606" y="1038"/>
                    </a:lnTo>
                    <a:lnTo>
                      <a:pt x="657" y="1074"/>
                    </a:lnTo>
                    <a:lnTo>
                      <a:pt x="708" y="1104"/>
                    </a:lnTo>
                    <a:lnTo>
                      <a:pt x="771" y="1125"/>
                    </a:lnTo>
                    <a:lnTo>
                      <a:pt x="849" y="1155"/>
                    </a:lnTo>
                    <a:lnTo>
                      <a:pt x="966" y="1197"/>
                    </a:lnTo>
                    <a:lnTo>
                      <a:pt x="1086" y="1242"/>
                    </a:lnTo>
                    <a:lnTo>
                      <a:pt x="1182" y="1275"/>
                    </a:lnTo>
                    <a:lnTo>
                      <a:pt x="1308" y="1296"/>
                    </a:lnTo>
                    <a:lnTo>
                      <a:pt x="1434" y="1317"/>
                    </a:lnTo>
                    <a:lnTo>
                      <a:pt x="1548" y="1326"/>
                    </a:lnTo>
                    <a:lnTo>
                      <a:pt x="1683" y="1329"/>
                    </a:lnTo>
                    <a:lnTo>
                      <a:pt x="1764" y="1332"/>
                    </a:lnTo>
                    <a:lnTo>
                      <a:pt x="1884" y="1236"/>
                    </a:lnTo>
                    <a:lnTo>
                      <a:pt x="2091" y="1125"/>
                    </a:lnTo>
                    <a:lnTo>
                      <a:pt x="1986" y="1083"/>
                    </a:lnTo>
                    <a:lnTo>
                      <a:pt x="1887" y="1032"/>
                    </a:lnTo>
                    <a:lnTo>
                      <a:pt x="1809" y="990"/>
                    </a:lnTo>
                    <a:lnTo>
                      <a:pt x="1746" y="918"/>
                    </a:lnTo>
                    <a:lnTo>
                      <a:pt x="1701" y="831"/>
                    </a:lnTo>
                    <a:lnTo>
                      <a:pt x="1686" y="771"/>
                    </a:lnTo>
                    <a:lnTo>
                      <a:pt x="1689" y="690"/>
                    </a:lnTo>
                    <a:lnTo>
                      <a:pt x="1683" y="612"/>
                    </a:lnTo>
                    <a:lnTo>
                      <a:pt x="1647" y="534"/>
                    </a:lnTo>
                    <a:lnTo>
                      <a:pt x="1596" y="468"/>
                    </a:lnTo>
                    <a:lnTo>
                      <a:pt x="1560" y="414"/>
                    </a:lnTo>
                    <a:lnTo>
                      <a:pt x="1485" y="345"/>
                    </a:lnTo>
                    <a:lnTo>
                      <a:pt x="1419" y="291"/>
                    </a:lnTo>
                    <a:lnTo>
                      <a:pt x="1353" y="237"/>
                    </a:lnTo>
                    <a:lnTo>
                      <a:pt x="1308" y="198"/>
                    </a:lnTo>
                    <a:lnTo>
                      <a:pt x="1266" y="150"/>
                    </a:lnTo>
                    <a:lnTo>
                      <a:pt x="1233" y="108"/>
                    </a:lnTo>
                    <a:lnTo>
                      <a:pt x="1188" y="96"/>
                    </a:lnTo>
                    <a:lnTo>
                      <a:pt x="1128" y="93"/>
                    </a:lnTo>
                    <a:lnTo>
                      <a:pt x="1053" y="102"/>
                    </a:lnTo>
                    <a:lnTo>
                      <a:pt x="975" y="108"/>
                    </a:lnTo>
                    <a:lnTo>
                      <a:pt x="894" y="120"/>
                    </a:lnTo>
                    <a:lnTo>
                      <a:pt x="822" y="141"/>
                    </a:lnTo>
                    <a:lnTo>
                      <a:pt x="744" y="120"/>
                    </a:lnTo>
                    <a:lnTo>
                      <a:pt x="666" y="87"/>
                    </a:lnTo>
                    <a:lnTo>
                      <a:pt x="594" y="57"/>
                    </a:lnTo>
                    <a:lnTo>
                      <a:pt x="543" y="45"/>
                    </a:lnTo>
                    <a:lnTo>
                      <a:pt x="465" y="42"/>
                    </a:lnTo>
                    <a:lnTo>
                      <a:pt x="372" y="27"/>
                    </a:lnTo>
                    <a:lnTo>
                      <a:pt x="273" y="21"/>
                    </a:lnTo>
                    <a:lnTo>
                      <a:pt x="165" y="18"/>
                    </a:lnTo>
                    <a:lnTo>
                      <a:pt x="81" y="9"/>
                    </a:lnTo>
                    <a:lnTo>
                      <a:pt x="0" y="0"/>
                    </a:lnTo>
                    <a:lnTo>
                      <a:pt x="21" y="63"/>
                    </a:lnTo>
                    <a:lnTo>
                      <a:pt x="42" y="126"/>
                    </a:lnTo>
                    <a:lnTo>
                      <a:pt x="60" y="210"/>
                    </a:lnTo>
                    <a:lnTo>
                      <a:pt x="75" y="267"/>
                    </a:lnTo>
                    <a:lnTo>
                      <a:pt x="87" y="324"/>
                    </a:lnTo>
                    <a:lnTo>
                      <a:pt x="96" y="381"/>
                    </a:lnTo>
                    <a:lnTo>
                      <a:pt x="117" y="411"/>
                    </a:lnTo>
                    <a:lnTo>
                      <a:pt x="141" y="435"/>
                    </a:lnTo>
                    <a:lnTo>
                      <a:pt x="192" y="477"/>
                    </a:lnTo>
                    <a:lnTo>
                      <a:pt x="249" y="519"/>
                    </a:lnTo>
                    <a:lnTo>
                      <a:pt x="300" y="558"/>
                    </a:lnTo>
                    <a:lnTo>
                      <a:pt x="345" y="606"/>
                    </a:lnTo>
                    <a:lnTo>
                      <a:pt x="402" y="675"/>
                    </a:lnTo>
                    <a:lnTo>
                      <a:pt x="483" y="789"/>
                    </a:lnTo>
                    <a:lnTo>
                      <a:pt x="516" y="855"/>
                    </a:lnTo>
                    <a:lnTo>
                      <a:pt x="528" y="888"/>
                    </a:lnTo>
                    <a:lnTo>
                      <a:pt x="537" y="915"/>
                    </a:lnTo>
                    <a:close/>
                  </a:path>
                </a:pathLst>
              </a:cu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1" name="Freeform 69" descr="Широкий диагональный 2"/>
              <p:cNvSpPr>
                <a:spLocks/>
              </p:cNvSpPr>
              <p:nvPr/>
            </p:nvSpPr>
            <p:spPr bwMode="auto">
              <a:xfrm>
                <a:off x="2808" y="960"/>
                <a:ext cx="759" cy="810"/>
              </a:xfrm>
              <a:custGeom>
                <a:avLst/>
                <a:gdLst>
                  <a:gd name="T0" fmla="*/ 495 w 759"/>
                  <a:gd name="T1" fmla="*/ 603 h 810"/>
                  <a:gd name="T2" fmla="*/ 510 w 759"/>
                  <a:gd name="T3" fmla="*/ 645 h 810"/>
                  <a:gd name="T4" fmla="*/ 531 w 759"/>
                  <a:gd name="T5" fmla="*/ 684 h 810"/>
                  <a:gd name="T6" fmla="*/ 558 w 759"/>
                  <a:gd name="T7" fmla="*/ 717 h 810"/>
                  <a:gd name="T8" fmla="*/ 594 w 759"/>
                  <a:gd name="T9" fmla="*/ 753 h 810"/>
                  <a:gd name="T10" fmla="*/ 624 w 759"/>
                  <a:gd name="T11" fmla="*/ 771 h 810"/>
                  <a:gd name="T12" fmla="*/ 669 w 759"/>
                  <a:gd name="T13" fmla="*/ 804 h 810"/>
                  <a:gd name="T14" fmla="*/ 723 w 759"/>
                  <a:gd name="T15" fmla="*/ 810 h 810"/>
                  <a:gd name="T16" fmla="*/ 759 w 759"/>
                  <a:gd name="T17" fmla="*/ 789 h 810"/>
                  <a:gd name="T18" fmla="*/ 741 w 759"/>
                  <a:gd name="T19" fmla="*/ 726 h 810"/>
                  <a:gd name="T20" fmla="*/ 699 w 759"/>
                  <a:gd name="T21" fmla="*/ 648 h 810"/>
                  <a:gd name="T22" fmla="*/ 618 w 759"/>
                  <a:gd name="T23" fmla="*/ 570 h 810"/>
                  <a:gd name="T24" fmla="*/ 576 w 759"/>
                  <a:gd name="T25" fmla="*/ 510 h 810"/>
                  <a:gd name="T26" fmla="*/ 600 w 759"/>
                  <a:gd name="T27" fmla="*/ 507 h 810"/>
                  <a:gd name="T28" fmla="*/ 642 w 759"/>
                  <a:gd name="T29" fmla="*/ 537 h 810"/>
                  <a:gd name="T30" fmla="*/ 705 w 759"/>
                  <a:gd name="T31" fmla="*/ 582 h 810"/>
                  <a:gd name="T32" fmla="*/ 753 w 759"/>
                  <a:gd name="T33" fmla="*/ 603 h 810"/>
                  <a:gd name="T34" fmla="*/ 756 w 759"/>
                  <a:gd name="T35" fmla="*/ 564 h 810"/>
                  <a:gd name="T36" fmla="*/ 720 w 759"/>
                  <a:gd name="T37" fmla="*/ 492 h 810"/>
                  <a:gd name="T38" fmla="*/ 672 w 759"/>
                  <a:gd name="T39" fmla="*/ 414 h 810"/>
                  <a:gd name="T40" fmla="*/ 630 w 759"/>
                  <a:gd name="T41" fmla="*/ 366 h 810"/>
                  <a:gd name="T42" fmla="*/ 552 w 759"/>
                  <a:gd name="T43" fmla="*/ 321 h 810"/>
                  <a:gd name="T44" fmla="*/ 489 w 759"/>
                  <a:gd name="T45" fmla="*/ 252 h 810"/>
                  <a:gd name="T46" fmla="*/ 441 w 759"/>
                  <a:gd name="T47" fmla="*/ 207 h 810"/>
                  <a:gd name="T48" fmla="*/ 393 w 759"/>
                  <a:gd name="T49" fmla="*/ 177 h 810"/>
                  <a:gd name="T50" fmla="*/ 342 w 759"/>
                  <a:gd name="T51" fmla="*/ 153 h 810"/>
                  <a:gd name="T52" fmla="*/ 279 w 759"/>
                  <a:gd name="T53" fmla="*/ 117 h 810"/>
                  <a:gd name="T54" fmla="*/ 207 w 759"/>
                  <a:gd name="T55" fmla="*/ 87 h 810"/>
                  <a:gd name="T56" fmla="*/ 141 w 759"/>
                  <a:gd name="T57" fmla="*/ 42 h 810"/>
                  <a:gd name="T58" fmla="*/ 78 w 759"/>
                  <a:gd name="T59" fmla="*/ 0 h 810"/>
                  <a:gd name="T60" fmla="*/ 51 w 759"/>
                  <a:gd name="T61" fmla="*/ 12 h 810"/>
                  <a:gd name="T62" fmla="*/ 48 w 759"/>
                  <a:gd name="T63" fmla="*/ 54 h 810"/>
                  <a:gd name="T64" fmla="*/ 126 w 759"/>
                  <a:gd name="T65" fmla="*/ 129 h 810"/>
                  <a:gd name="T66" fmla="*/ 189 w 759"/>
                  <a:gd name="T67" fmla="*/ 174 h 810"/>
                  <a:gd name="T68" fmla="*/ 201 w 759"/>
                  <a:gd name="T69" fmla="*/ 207 h 810"/>
                  <a:gd name="T70" fmla="*/ 177 w 759"/>
                  <a:gd name="T71" fmla="*/ 198 h 810"/>
                  <a:gd name="T72" fmla="*/ 36 w 759"/>
                  <a:gd name="T73" fmla="*/ 120 h 810"/>
                  <a:gd name="T74" fmla="*/ 3 w 759"/>
                  <a:gd name="T75" fmla="*/ 135 h 810"/>
                  <a:gd name="T76" fmla="*/ 0 w 759"/>
                  <a:gd name="T77" fmla="*/ 168 h 810"/>
                  <a:gd name="T78" fmla="*/ 45 w 759"/>
                  <a:gd name="T79" fmla="*/ 234 h 810"/>
                  <a:gd name="T80" fmla="*/ 96 w 759"/>
                  <a:gd name="T81" fmla="*/ 279 h 810"/>
                  <a:gd name="T82" fmla="*/ 162 w 759"/>
                  <a:gd name="T83" fmla="*/ 321 h 810"/>
                  <a:gd name="T84" fmla="*/ 222 w 759"/>
                  <a:gd name="T85" fmla="*/ 360 h 810"/>
                  <a:gd name="T86" fmla="*/ 279 w 759"/>
                  <a:gd name="T87" fmla="*/ 396 h 810"/>
                  <a:gd name="T88" fmla="*/ 327 w 759"/>
                  <a:gd name="T89" fmla="*/ 429 h 810"/>
                  <a:gd name="T90" fmla="*/ 393 w 759"/>
                  <a:gd name="T91" fmla="*/ 474 h 810"/>
                  <a:gd name="T92" fmla="*/ 450 w 759"/>
                  <a:gd name="T93" fmla="*/ 528 h 810"/>
                  <a:gd name="T94" fmla="*/ 483 w 759"/>
                  <a:gd name="T95" fmla="*/ 573 h 810"/>
                  <a:gd name="T96" fmla="*/ 498 w 759"/>
                  <a:gd name="T97" fmla="*/ 603 h 810"/>
                  <a:gd name="T98" fmla="*/ 495 w 759"/>
                  <a:gd name="T99" fmla="*/ 603 h 81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59" h="810">
                    <a:moveTo>
                      <a:pt x="495" y="603"/>
                    </a:moveTo>
                    <a:lnTo>
                      <a:pt x="510" y="645"/>
                    </a:lnTo>
                    <a:lnTo>
                      <a:pt x="531" y="684"/>
                    </a:lnTo>
                    <a:lnTo>
                      <a:pt x="558" y="717"/>
                    </a:lnTo>
                    <a:lnTo>
                      <a:pt x="594" y="753"/>
                    </a:lnTo>
                    <a:lnTo>
                      <a:pt x="624" y="771"/>
                    </a:lnTo>
                    <a:lnTo>
                      <a:pt x="669" y="804"/>
                    </a:lnTo>
                    <a:lnTo>
                      <a:pt x="723" y="810"/>
                    </a:lnTo>
                    <a:lnTo>
                      <a:pt x="759" y="789"/>
                    </a:lnTo>
                    <a:lnTo>
                      <a:pt x="741" y="726"/>
                    </a:lnTo>
                    <a:lnTo>
                      <a:pt x="699" y="648"/>
                    </a:lnTo>
                    <a:lnTo>
                      <a:pt x="618" y="570"/>
                    </a:lnTo>
                    <a:lnTo>
                      <a:pt x="576" y="510"/>
                    </a:lnTo>
                    <a:lnTo>
                      <a:pt x="600" y="507"/>
                    </a:lnTo>
                    <a:lnTo>
                      <a:pt x="642" y="537"/>
                    </a:lnTo>
                    <a:lnTo>
                      <a:pt x="705" y="582"/>
                    </a:lnTo>
                    <a:lnTo>
                      <a:pt x="753" y="603"/>
                    </a:lnTo>
                    <a:lnTo>
                      <a:pt x="756" y="564"/>
                    </a:lnTo>
                    <a:lnTo>
                      <a:pt x="720" y="492"/>
                    </a:lnTo>
                    <a:lnTo>
                      <a:pt x="672" y="414"/>
                    </a:lnTo>
                    <a:lnTo>
                      <a:pt x="630" y="366"/>
                    </a:lnTo>
                    <a:lnTo>
                      <a:pt x="552" y="321"/>
                    </a:lnTo>
                    <a:lnTo>
                      <a:pt x="489" y="252"/>
                    </a:lnTo>
                    <a:lnTo>
                      <a:pt x="441" y="207"/>
                    </a:lnTo>
                    <a:lnTo>
                      <a:pt x="393" y="177"/>
                    </a:lnTo>
                    <a:lnTo>
                      <a:pt x="342" y="153"/>
                    </a:lnTo>
                    <a:lnTo>
                      <a:pt x="279" y="117"/>
                    </a:lnTo>
                    <a:lnTo>
                      <a:pt x="207" y="87"/>
                    </a:lnTo>
                    <a:lnTo>
                      <a:pt x="141" y="42"/>
                    </a:lnTo>
                    <a:lnTo>
                      <a:pt x="78" y="0"/>
                    </a:lnTo>
                    <a:lnTo>
                      <a:pt x="51" y="12"/>
                    </a:lnTo>
                    <a:lnTo>
                      <a:pt x="48" y="54"/>
                    </a:lnTo>
                    <a:lnTo>
                      <a:pt x="126" y="129"/>
                    </a:lnTo>
                    <a:lnTo>
                      <a:pt x="189" y="174"/>
                    </a:lnTo>
                    <a:lnTo>
                      <a:pt x="201" y="207"/>
                    </a:lnTo>
                    <a:lnTo>
                      <a:pt x="177" y="198"/>
                    </a:lnTo>
                    <a:lnTo>
                      <a:pt x="36" y="120"/>
                    </a:lnTo>
                    <a:lnTo>
                      <a:pt x="3" y="135"/>
                    </a:lnTo>
                    <a:lnTo>
                      <a:pt x="0" y="168"/>
                    </a:lnTo>
                    <a:lnTo>
                      <a:pt x="45" y="234"/>
                    </a:lnTo>
                    <a:lnTo>
                      <a:pt x="96" y="279"/>
                    </a:lnTo>
                    <a:lnTo>
                      <a:pt x="162" y="321"/>
                    </a:lnTo>
                    <a:lnTo>
                      <a:pt x="222" y="360"/>
                    </a:lnTo>
                    <a:lnTo>
                      <a:pt x="279" y="396"/>
                    </a:lnTo>
                    <a:lnTo>
                      <a:pt x="327" y="429"/>
                    </a:lnTo>
                    <a:lnTo>
                      <a:pt x="393" y="474"/>
                    </a:lnTo>
                    <a:lnTo>
                      <a:pt x="450" y="528"/>
                    </a:lnTo>
                    <a:lnTo>
                      <a:pt x="483" y="573"/>
                    </a:lnTo>
                    <a:lnTo>
                      <a:pt x="498" y="603"/>
                    </a:lnTo>
                    <a:lnTo>
                      <a:pt x="495" y="603"/>
                    </a:lnTo>
                    <a:close/>
                  </a:path>
                </a:pathLst>
              </a:custGeom>
              <a:blipFill dpi="0" rotWithShape="0">
                <a:blip r:embed="rId8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2" name="Freeform 70"/>
              <p:cNvSpPr>
                <a:spLocks/>
              </p:cNvSpPr>
              <p:nvPr/>
            </p:nvSpPr>
            <p:spPr bwMode="auto">
              <a:xfrm>
                <a:off x="4878" y="780"/>
                <a:ext cx="723" cy="834"/>
              </a:xfrm>
              <a:custGeom>
                <a:avLst/>
                <a:gdLst>
                  <a:gd name="T0" fmla="*/ 0 w 723"/>
                  <a:gd name="T1" fmla="*/ 33 h 834"/>
                  <a:gd name="T2" fmla="*/ 42 w 723"/>
                  <a:gd name="T3" fmla="*/ 30 h 834"/>
                  <a:gd name="T4" fmla="*/ 111 w 723"/>
                  <a:gd name="T5" fmla="*/ 30 h 834"/>
                  <a:gd name="T6" fmla="*/ 150 w 723"/>
                  <a:gd name="T7" fmla="*/ 24 h 834"/>
                  <a:gd name="T8" fmla="*/ 174 w 723"/>
                  <a:gd name="T9" fmla="*/ 27 h 834"/>
                  <a:gd name="T10" fmla="*/ 189 w 723"/>
                  <a:gd name="T11" fmla="*/ 18 h 834"/>
                  <a:gd name="T12" fmla="*/ 231 w 723"/>
                  <a:gd name="T13" fmla="*/ 21 h 834"/>
                  <a:gd name="T14" fmla="*/ 276 w 723"/>
                  <a:gd name="T15" fmla="*/ 21 h 834"/>
                  <a:gd name="T16" fmla="*/ 318 w 723"/>
                  <a:gd name="T17" fmla="*/ 21 h 834"/>
                  <a:gd name="T18" fmla="*/ 375 w 723"/>
                  <a:gd name="T19" fmla="*/ 18 h 834"/>
                  <a:gd name="T20" fmla="*/ 429 w 723"/>
                  <a:gd name="T21" fmla="*/ 15 h 834"/>
                  <a:gd name="T22" fmla="*/ 525 w 723"/>
                  <a:gd name="T23" fmla="*/ 15 h 834"/>
                  <a:gd name="T24" fmla="*/ 621 w 723"/>
                  <a:gd name="T25" fmla="*/ 9 h 834"/>
                  <a:gd name="T26" fmla="*/ 708 w 723"/>
                  <a:gd name="T27" fmla="*/ 0 h 834"/>
                  <a:gd name="T28" fmla="*/ 711 w 723"/>
                  <a:gd name="T29" fmla="*/ 162 h 834"/>
                  <a:gd name="T30" fmla="*/ 718 w 723"/>
                  <a:gd name="T31" fmla="*/ 316 h 834"/>
                  <a:gd name="T32" fmla="*/ 723 w 723"/>
                  <a:gd name="T33" fmla="*/ 834 h 834"/>
                  <a:gd name="T34" fmla="*/ 681 w 723"/>
                  <a:gd name="T35" fmla="*/ 828 h 834"/>
                  <a:gd name="T36" fmla="*/ 636 w 723"/>
                  <a:gd name="T37" fmla="*/ 813 h 834"/>
                  <a:gd name="T38" fmla="*/ 609 w 723"/>
                  <a:gd name="T39" fmla="*/ 804 h 834"/>
                  <a:gd name="T40" fmla="*/ 564 w 723"/>
                  <a:gd name="T41" fmla="*/ 744 h 834"/>
                  <a:gd name="T42" fmla="*/ 535 w 723"/>
                  <a:gd name="T43" fmla="*/ 700 h 834"/>
                  <a:gd name="T44" fmla="*/ 513 w 723"/>
                  <a:gd name="T45" fmla="*/ 678 h 834"/>
                  <a:gd name="T46" fmla="*/ 483 w 723"/>
                  <a:gd name="T47" fmla="*/ 642 h 834"/>
                  <a:gd name="T48" fmla="*/ 438 w 723"/>
                  <a:gd name="T49" fmla="*/ 588 h 834"/>
                  <a:gd name="T50" fmla="*/ 387 w 723"/>
                  <a:gd name="T51" fmla="*/ 528 h 834"/>
                  <a:gd name="T52" fmla="*/ 336 w 723"/>
                  <a:gd name="T53" fmla="*/ 459 h 834"/>
                  <a:gd name="T54" fmla="*/ 276 w 723"/>
                  <a:gd name="T55" fmla="*/ 396 h 834"/>
                  <a:gd name="T56" fmla="*/ 228 w 723"/>
                  <a:gd name="T57" fmla="*/ 339 h 834"/>
                  <a:gd name="T58" fmla="*/ 159 w 723"/>
                  <a:gd name="T59" fmla="*/ 249 h 834"/>
                  <a:gd name="T60" fmla="*/ 105 w 723"/>
                  <a:gd name="T61" fmla="*/ 174 h 834"/>
                  <a:gd name="T62" fmla="*/ 49 w 723"/>
                  <a:gd name="T63" fmla="*/ 101 h 834"/>
                  <a:gd name="T64" fmla="*/ 0 w 723"/>
                  <a:gd name="T65" fmla="*/ 33 h 83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23" h="834">
                    <a:moveTo>
                      <a:pt x="0" y="33"/>
                    </a:moveTo>
                    <a:lnTo>
                      <a:pt x="42" y="30"/>
                    </a:lnTo>
                    <a:lnTo>
                      <a:pt x="111" y="30"/>
                    </a:lnTo>
                    <a:lnTo>
                      <a:pt x="150" y="24"/>
                    </a:lnTo>
                    <a:lnTo>
                      <a:pt x="174" y="27"/>
                    </a:lnTo>
                    <a:lnTo>
                      <a:pt x="189" y="18"/>
                    </a:lnTo>
                    <a:lnTo>
                      <a:pt x="231" y="21"/>
                    </a:lnTo>
                    <a:lnTo>
                      <a:pt x="276" y="21"/>
                    </a:lnTo>
                    <a:lnTo>
                      <a:pt x="318" y="21"/>
                    </a:lnTo>
                    <a:lnTo>
                      <a:pt x="375" y="18"/>
                    </a:lnTo>
                    <a:lnTo>
                      <a:pt x="429" y="15"/>
                    </a:lnTo>
                    <a:lnTo>
                      <a:pt x="525" y="15"/>
                    </a:lnTo>
                    <a:lnTo>
                      <a:pt x="621" y="9"/>
                    </a:lnTo>
                    <a:lnTo>
                      <a:pt x="708" y="0"/>
                    </a:lnTo>
                    <a:lnTo>
                      <a:pt x="711" y="162"/>
                    </a:lnTo>
                    <a:lnTo>
                      <a:pt x="718" y="316"/>
                    </a:lnTo>
                    <a:lnTo>
                      <a:pt x="723" y="834"/>
                    </a:lnTo>
                    <a:lnTo>
                      <a:pt x="681" y="828"/>
                    </a:lnTo>
                    <a:lnTo>
                      <a:pt x="636" y="813"/>
                    </a:lnTo>
                    <a:lnTo>
                      <a:pt x="609" y="804"/>
                    </a:lnTo>
                    <a:lnTo>
                      <a:pt x="564" y="744"/>
                    </a:lnTo>
                    <a:lnTo>
                      <a:pt x="535" y="700"/>
                    </a:lnTo>
                    <a:lnTo>
                      <a:pt x="513" y="678"/>
                    </a:lnTo>
                    <a:lnTo>
                      <a:pt x="483" y="642"/>
                    </a:lnTo>
                    <a:lnTo>
                      <a:pt x="438" y="588"/>
                    </a:lnTo>
                    <a:lnTo>
                      <a:pt x="387" y="528"/>
                    </a:lnTo>
                    <a:lnTo>
                      <a:pt x="336" y="459"/>
                    </a:lnTo>
                    <a:lnTo>
                      <a:pt x="276" y="396"/>
                    </a:lnTo>
                    <a:lnTo>
                      <a:pt x="228" y="339"/>
                    </a:lnTo>
                    <a:lnTo>
                      <a:pt x="159" y="249"/>
                    </a:lnTo>
                    <a:lnTo>
                      <a:pt x="105" y="174"/>
                    </a:lnTo>
                    <a:lnTo>
                      <a:pt x="49" y="10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33CC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3" name="Freeform 71"/>
              <p:cNvSpPr>
                <a:spLocks/>
              </p:cNvSpPr>
              <p:nvPr/>
            </p:nvSpPr>
            <p:spPr bwMode="auto">
              <a:xfrm>
                <a:off x="4374" y="801"/>
                <a:ext cx="1218" cy="939"/>
              </a:xfrm>
              <a:custGeom>
                <a:avLst/>
                <a:gdLst>
                  <a:gd name="T0" fmla="*/ 0 w 1218"/>
                  <a:gd name="T1" fmla="*/ 3 h 939"/>
                  <a:gd name="T2" fmla="*/ 36 w 1218"/>
                  <a:gd name="T3" fmla="*/ 0 h 939"/>
                  <a:gd name="T4" fmla="*/ 72 w 1218"/>
                  <a:gd name="T5" fmla="*/ 6 h 939"/>
                  <a:gd name="T6" fmla="*/ 147 w 1218"/>
                  <a:gd name="T7" fmla="*/ 3 h 939"/>
                  <a:gd name="T8" fmla="*/ 219 w 1218"/>
                  <a:gd name="T9" fmla="*/ 0 h 939"/>
                  <a:gd name="T10" fmla="*/ 258 w 1218"/>
                  <a:gd name="T11" fmla="*/ 0 h 939"/>
                  <a:gd name="T12" fmla="*/ 303 w 1218"/>
                  <a:gd name="T13" fmla="*/ 0 h 939"/>
                  <a:gd name="T14" fmla="*/ 348 w 1218"/>
                  <a:gd name="T15" fmla="*/ 0 h 939"/>
                  <a:gd name="T16" fmla="*/ 411 w 1218"/>
                  <a:gd name="T17" fmla="*/ 6 h 939"/>
                  <a:gd name="T18" fmla="*/ 456 w 1218"/>
                  <a:gd name="T19" fmla="*/ 12 h 939"/>
                  <a:gd name="T20" fmla="*/ 501 w 1218"/>
                  <a:gd name="T21" fmla="*/ 9 h 939"/>
                  <a:gd name="T22" fmla="*/ 543 w 1218"/>
                  <a:gd name="T23" fmla="*/ 51 h 939"/>
                  <a:gd name="T24" fmla="*/ 600 w 1218"/>
                  <a:gd name="T25" fmla="*/ 117 h 939"/>
                  <a:gd name="T26" fmla="*/ 648 w 1218"/>
                  <a:gd name="T27" fmla="*/ 207 h 939"/>
                  <a:gd name="T28" fmla="*/ 717 w 1218"/>
                  <a:gd name="T29" fmla="*/ 297 h 939"/>
                  <a:gd name="T30" fmla="*/ 813 w 1218"/>
                  <a:gd name="T31" fmla="*/ 411 h 939"/>
                  <a:gd name="T32" fmla="*/ 885 w 1218"/>
                  <a:gd name="T33" fmla="*/ 483 h 939"/>
                  <a:gd name="T34" fmla="*/ 936 w 1218"/>
                  <a:gd name="T35" fmla="*/ 558 h 939"/>
                  <a:gd name="T36" fmla="*/ 990 w 1218"/>
                  <a:gd name="T37" fmla="*/ 606 h 939"/>
                  <a:gd name="T38" fmla="*/ 1020 w 1218"/>
                  <a:gd name="T39" fmla="*/ 651 h 939"/>
                  <a:gd name="T40" fmla="*/ 1038 w 1218"/>
                  <a:gd name="T41" fmla="*/ 681 h 939"/>
                  <a:gd name="T42" fmla="*/ 1077 w 1218"/>
                  <a:gd name="T43" fmla="*/ 726 h 939"/>
                  <a:gd name="T44" fmla="*/ 1119 w 1218"/>
                  <a:gd name="T45" fmla="*/ 784 h 939"/>
                  <a:gd name="T46" fmla="*/ 1218 w 1218"/>
                  <a:gd name="T47" fmla="*/ 813 h 939"/>
                  <a:gd name="T48" fmla="*/ 1164 w 1218"/>
                  <a:gd name="T49" fmla="*/ 852 h 939"/>
                  <a:gd name="T50" fmla="*/ 1113 w 1218"/>
                  <a:gd name="T51" fmla="*/ 879 h 939"/>
                  <a:gd name="T52" fmla="*/ 1080 w 1218"/>
                  <a:gd name="T53" fmla="*/ 888 h 939"/>
                  <a:gd name="T54" fmla="*/ 999 w 1218"/>
                  <a:gd name="T55" fmla="*/ 912 h 939"/>
                  <a:gd name="T56" fmla="*/ 933 w 1218"/>
                  <a:gd name="T57" fmla="*/ 921 h 939"/>
                  <a:gd name="T58" fmla="*/ 879 w 1218"/>
                  <a:gd name="T59" fmla="*/ 930 h 939"/>
                  <a:gd name="T60" fmla="*/ 777 w 1218"/>
                  <a:gd name="T61" fmla="*/ 939 h 939"/>
                  <a:gd name="T62" fmla="*/ 693 w 1218"/>
                  <a:gd name="T63" fmla="*/ 921 h 939"/>
                  <a:gd name="T64" fmla="*/ 636 w 1218"/>
                  <a:gd name="T65" fmla="*/ 873 h 939"/>
                  <a:gd name="T66" fmla="*/ 606 w 1218"/>
                  <a:gd name="T67" fmla="*/ 834 h 939"/>
                  <a:gd name="T68" fmla="*/ 576 w 1218"/>
                  <a:gd name="T69" fmla="*/ 768 h 939"/>
                  <a:gd name="T70" fmla="*/ 552 w 1218"/>
                  <a:gd name="T71" fmla="*/ 726 h 939"/>
                  <a:gd name="T72" fmla="*/ 513 w 1218"/>
                  <a:gd name="T73" fmla="*/ 672 h 939"/>
                  <a:gd name="T74" fmla="*/ 510 w 1218"/>
                  <a:gd name="T75" fmla="*/ 618 h 939"/>
                  <a:gd name="T76" fmla="*/ 516 w 1218"/>
                  <a:gd name="T77" fmla="*/ 543 h 939"/>
                  <a:gd name="T78" fmla="*/ 486 w 1218"/>
                  <a:gd name="T79" fmla="*/ 477 h 939"/>
                  <a:gd name="T80" fmla="*/ 438 w 1218"/>
                  <a:gd name="T81" fmla="*/ 432 h 939"/>
                  <a:gd name="T82" fmla="*/ 378 w 1218"/>
                  <a:gd name="T83" fmla="*/ 403 h 939"/>
                  <a:gd name="T84" fmla="*/ 321 w 1218"/>
                  <a:gd name="T85" fmla="*/ 337 h 939"/>
                  <a:gd name="T86" fmla="*/ 255 w 1218"/>
                  <a:gd name="T87" fmla="*/ 288 h 939"/>
                  <a:gd name="T88" fmla="*/ 186 w 1218"/>
                  <a:gd name="T89" fmla="*/ 211 h 939"/>
                  <a:gd name="T90" fmla="*/ 114 w 1218"/>
                  <a:gd name="T91" fmla="*/ 138 h 939"/>
                  <a:gd name="T92" fmla="*/ 48 w 1218"/>
                  <a:gd name="T93" fmla="*/ 82 h 939"/>
                  <a:gd name="T94" fmla="*/ 0 w 1218"/>
                  <a:gd name="T95" fmla="*/ 3 h 93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18" h="939">
                    <a:moveTo>
                      <a:pt x="0" y="3"/>
                    </a:moveTo>
                    <a:lnTo>
                      <a:pt x="36" y="0"/>
                    </a:lnTo>
                    <a:lnTo>
                      <a:pt x="72" y="6"/>
                    </a:lnTo>
                    <a:lnTo>
                      <a:pt x="147" y="3"/>
                    </a:lnTo>
                    <a:lnTo>
                      <a:pt x="219" y="0"/>
                    </a:lnTo>
                    <a:lnTo>
                      <a:pt x="258" y="0"/>
                    </a:lnTo>
                    <a:lnTo>
                      <a:pt x="303" y="0"/>
                    </a:lnTo>
                    <a:lnTo>
                      <a:pt x="348" y="0"/>
                    </a:lnTo>
                    <a:lnTo>
                      <a:pt x="411" y="6"/>
                    </a:lnTo>
                    <a:lnTo>
                      <a:pt x="456" y="12"/>
                    </a:lnTo>
                    <a:lnTo>
                      <a:pt x="501" y="9"/>
                    </a:lnTo>
                    <a:lnTo>
                      <a:pt x="543" y="51"/>
                    </a:lnTo>
                    <a:lnTo>
                      <a:pt x="600" y="117"/>
                    </a:lnTo>
                    <a:lnTo>
                      <a:pt x="648" y="207"/>
                    </a:lnTo>
                    <a:lnTo>
                      <a:pt x="717" y="297"/>
                    </a:lnTo>
                    <a:lnTo>
                      <a:pt x="813" y="411"/>
                    </a:lnTo>
                    <a:lnTo>
                      <a:pt x="885" y="483"/>
                    </a:lnTo>
                    <a:lnTo>
                      <a:pt x="936" y="558"/>
                    </a:lnTo>
                    <a:lnTo>
                      <a:pt x="990" y="606"/>
                    </a:lnTo>
                    <a:lnTo>
                      <a:pt x="1020" y="651"/>
                    </a:lnTo>
                    <a:lnTo>
                      <a:pt x="1038" y="681"/>
                    </a:lnTo>
                    <a:lnTo>
                      <a:pt x="1077" y="726"/>
                    </a:lnTo>
                    <a:lnTo>
                      <a:pt x="1119" y="784"/>
                    </a:lnTo>
                    <a:lnTo>
                      <a:pt x="1218" y="813"/>
                    </a:lnTo>
                    <a:lnTo>
                      <a:pt x="1164" y="852"/>
                    </a:lnTo>
                    <a:lnTo>
                      <a:pt x="1113" y="879"/>
                    </a:lnTo>
                    <a:lnTo>
                      <a:pt x="1080" y="888"/>
                    </a:lnTo>
                    <a:lnTo>
                      <a:pt x="999" y="912"/>
                    </a:lnTo>
                    <a:lnTo>
                      <a:pt x="933" y="921"/>
                    </a:lnTo>
                    <a:lnTo>
                      <a:pt x="879" y="930"/>
                    </a:lnTo>
                    <a:lnTo>
                      <a:pt x="777" y="939"/>
                    </a:lnTo>
                    <a:lnTo>
                      <a:pt x="693" y="921"/>
                    </a:lnTo>
                    <a:lnTo>
                      <a:pt x="636" y="873"/>
                    </a:lnTo>
                    <a:lnTo>
                      <a:pt x="606" y="834"/>
                    </a:lnTo>
                    <a:lnTo>
                      <a:pt x="576" y="768"/>
                    </a:lnTo>
                    <a:lnTo>
                      <a:pt x="552" y="726"/>
                    </a:lnTo>
                    <a:lnTo>
                      <a:pt x="513" y="672"/>
                    </a:lnTo>
                    <a:lnTo>
                      <a:pt x="510" y="618"/>
                    </a:lnTo>
                    <a:lnTo>
                      <a:pt x="516" y="543"/>
                    </a:lnTo>
                    <a:lnTo>
                      <a:pt x="486" y="477"/>
                    </a:lnTo>
                    <a:lnTo>
                      <a:pt x="438" y="432"/>
                    </a:lnTo>
                    <a:lnTo>
                      <a:pt x="378" y="403"/>
                    </a:lnTo>
                    <a:lnTo>
                      <a:pt x="321" y="337"/>
                    </a:lnTo>
                    <a:lnTo>
                      <a:pt x="255" y="288"/>
                    </a:lnTo>
                    <a:lnTo>
                      <a:pt x="186" y="211"/>
                    </a:lnTo>
                    <a:lnTo>
                      <a:pt x="114" y="138"/>
                    </a:lnTo>
                    <a:lnTo>
                      <a:pt x="48" y="8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99FF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4" name="Freeform 72"/>
              <p:cNvSpPr>
                <a:spLocks/>
              </p:cNvSpPr>
              <p:nvPr/>
            </p:nvSpPr>
            <p:spPr bwMode="auto">
              <a:xfrm>
                <a:off x="3849" y="804"/>
                <a:ext cx="1302" cy="1050"/>
              </a:xfrm>
              <a:custGeom>
                <a:avLst/>
                <a:gdLst>
                  <a:gd name="T0" fmla="*/ 0 w 1302"/>
                  <a:gd name="T1" fmla="*/ 27 h 1050"/>
                  <a:gd name="T2" fmla="*/ 93 w 1302"/>
                  <a:gd name="T3" fmla="*/ 24 h 1050"/>
                  <a:gd name="T4" fmla="*/ 204 w 1302"/>
                  <a:gd name="T5" fmla="*/ 30 h 1050"/>
                  <a:gd name="T6" fmla="*/ 294 w 1302"/>
                  <a:gd name="T7" fmla="*/ 21 h 1050"/>
                  <a:gd name="T8" fmla="*/ 378 w 1302"/>
                  <a:gd name="T9" fmla="*/ 15 h 1050"/>
                  <a:gd name="T10" fmla="*/ 468 w 1302"/>
                  <a:gd name="T11" fmla="*/ 0 h 1050"/>
                  <a:gd name="T12" fmla="*/ 522 w 1302"/>
                  <a:gd name="T13" fmla="*/ 3 h 1050"/>
                  <a:gd name="T14" fmla="*/ 597 w 1302"/>
                  <a:gd name="T15" fmla="*/ 99 h 1050"/>
                  <a:gd name="T16" fmla="*/ 675 w 1302"/>
                  <a:gd name="T17" fmla="*/ 168 h 1050"/>
                  <a:gd name="T18" fmla="*/ 744 w 1302"/>
                  <a:gd name="T19" fmla="*/ 246 h 1050"/>
                  <a:gd name="T20" fmla="*/ 822 w 1302"/>
                  <a:gd name="T21" fmla="*/ 312 h 1050"/>
                  <a:gd name="T22" fmla="*/ 897 w 1302"/>
                  <a:gd name="T23" fmla="*/ 378 h 1050"/>
                  <a:gd name="T24" fmla="*/ 936 w 1302"/>
                  <a:gd name="T25" fmla="*/ 414 h 1050"/>
                  <a:gd name="T26" fmla="*/ 975 w 1302"/>
                  <a:gd name="T27" fmla="*/ 435 h 1050"/>
                  <a:gd name="T28" fmla="*/ 1017 w 1302"/>
                  <a:gd name="T29" fmla="*/ 477 h 1050"/>
                  <a:gd name="T30" fmla="*/ 1047 w 1302"/>
                  <a:gd name="T31" fmla="*/ 528 h 1050"/>
                  <a:gd name="T32" fmla="*/ 1065 w 1302"/>
                  <a:gd name="T33" fmla="*/ 594 h 1050"/>
                  <a:gd name="T34" fmla="*/ 1059 w 1302"/>
                  <a:gd name="T35" fmla="*/ 651 h 1050"/>
                  <a:gd name="T36" fmla="*/ 1077 w 1302"/>
                  <a:gd name="T37" fmla="*/ 720 h 1050"/>
                  <a:gd name="T38" fmla="*/ 1116 w 1302"/>
                  <a:gd name="T39" fmla="*/ 786 h 1050"/>
                  <a:gd name="T40" fmla="*/ 1158 w 1302"/>
                  <a:gd name="T41" fmla="*/ 861 h 1050"/>
                  <a:gd name="T42" fmla="*/ 1218 w 1302"/>
                  <a:gd name="T43" fmla="*/ 903 h 1050"/>
                  <a:gd name="T44" fmla="*/ 1302 w 1302"/>
                  <a:gd name="T45" fmla="*/ 933 h 1050"/>
                  <a:gd name="T46" fmla="*/ 1125 w 1302"/>
                  <a:gd name="T47" fmla="*/ 966 h 1050"/>
                  <a:gd name="T48" fmla="*/ 975 w 1302"/>
                  <a:gd name="T49" fmla="*/ 1005 h 1050"/>
                  <a:gd name="T50" fmla="*/ 864 w 1302"/>
                  <a:gd name="T51" fmla="*/ 1050 h 1050"/>
                  <a:gd name="T52" fmla="*/ 789 w 1302"/>
                  <a:gd name="T53" fmla="*/ 1029 h 1050"/>
                  <a:gd name="T54" fmla="*/ 726 w 1302"/>
                  <a:gd name="T55" fmla="*/ 996 h 1050"/>
                  <a:gd name="T56" fmla="*/ 660 w 1302"/>
                  <a:gd name="T57" fmla="*/ 963 h 1050"/>
                  <a:gd name="T58" fmla="*/ 582 w 1302"/>
                  <a:gd name="T59" fmla="*/ 921 h 1050"/>
                  <a:gd name="T60" fmla="*/ 540 w 1302"/>
                  <a:gd name="T61" fmla="*/ 870 h 1050"/>
                  <a:gd name="T62" fmla="*/ 501 w 1302"/>
                  <a:gd name="T63" fmla="*/ 819 h 1050"/>
                  <a:gd name="T64" fmla="*/ 471 w 1302"/>
                  <a:gd name="T65" fmla="*/ 765 h 1050"/>
                  <a:gd name="T66" fmla="*/ 453 w 1302"/>
                  <a:gd name="T67" fmla="*/ 726 h 1050"/>
                  <a:gd name="T68" fmla="*/ 444 w 1302"/>
                  <a:gd name="T69" fmla="*/ 684 h 1050"/>
                  <a:gd name="T70" fmla="*/ 450 w 1302"/>
                  <a:gd name="T71" fmla="*/ 624 h 1050"/>
                  <a:gd name="T72" fmla="*/ 453 w 1302"/>
                  <a:gd name="T73" fmla="*/ 573 h 1050"/>
                  <a:gd name="T74" fmla="*/ 435 w 1302"/>
                  <a:gd name="T75" fmla="*/ 516 h 1050"/>
                  <a:gd name="T76" fmla="*/ 414 w 1302"/>
                  <a:gd name="T77" fmla="*/ 462 h 1050"/>
                  <a:gd name="T78" fmla="*/ 375 w 1302"/>
                  <a:gd name="T79" fmla="*/ 405 h 1050"/>
                  <a:gd name="T80" fmla="*/ 318 w 1302"/>
                  <a:gd name="T81" fmla="*/ 339 h 1050"/>
                  <a:gd name="T82" fmla="*/ 258 w 1302"/>
                  <a:gd name="T83" fmla="*/ 279 h 1050"/>
                  <a:gd name="T84" fmla="*/ 183 w 1302"/>
                  <a:gd name="T85" fmla="*/ 213 h 1050"/>
                  <a:gd name="T86" fmla="*/ 99 w 1302"/>
                  <a:gd name="T87" fmla="*/ 147 h 1050"/>
                  <a:gd name="T88" fmla="*/ 45 w 1302"/>
                  <a:gd name="T89" fmla="*/ 84 h 1050"/>
                  <a:gd name="T90" fmla="*/ 0 w 1302"/>
                  <a:gd name="T91" fmla="*/ 27 h 105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302" h="1050">
                    <a:moveTo>
                      <a:pt x="0" y="27"/>
                    </a:moveTo>
                    <a:lnTo>
                      <a:pt x="93" y="24"/>
                    </a:lnTo>
                    <a:lnTo>
                      <a:pt x="204" y="30"/>
                    </a:lnTo>
                    <a:lnTo>
                      <a:pt x="294" y="21"/>
                    </a:lnTo>
                    <a:lnTo>
                      <a:pt x="378" y="15"/>
                    </a:lnTo>
                    <a:lnTo>
                      <a:pt x="468" y="0"/>
                    </a:lnTo>
                    <a:lnTo>
                      <a:pt x="522" y="3"/>
                    </a:lnTo>
                    <a:lnTo>
                      <a:pt x="597" y="99"/>
                    </a:lnTo>
                    <a:lnTo>
                      <a:pt x="675" y="168"/>
                    </a:lnTo>
                    <a:lnTo>
                      <a:pt x="744" y="246"/>
                    </a:lnTo>
                    <a:lnTo>
                      <a:pt x="822" y="312"/>
                    </a:lnTo>
                    <a:lnTo>
                      <a:pt x="897" y="378"/>
                    </a:lnTo>
                    <a:lnTo>
                      <a:pt x="936" y="414"/>
                    </a:lnTo>
                    <a:lnTo>
                      <a:pt x="975" y="435"/>
                    </a:lnTo>
                    <a:lnTo>
                      <a:pt x="1017" y="477"/>
                    </a:lnTo>
                    <a:lnTo>
                      <a:pt x="1047" y="528"/>
                    </a:lnTo>
                    <a:lnTo>
                      <a:pt x="1065" y="594"/>
                    </a:lnTo>
                    <a:lnTo>
                      <a:pt x="1059" y="651"/>
                    </a:lnTo>
                    <a:lnTo>
                      <a:pt x="1077" y="720"/>
                    </a:lnTo>
                    <a:lnTo>
                      <a:pt x="1116" y="786"/>
                    </a:lnTo>
                    <a:lnTo>
                      <a:pt x="1158" y="861"/>
                    </a:lnTo>
                    <a:lnTo>
                      <a:pt x="1218" y="903"/>
                    </a:lnTo>
                    <a:lnTo>
                      <a:pt x="1302" y="933"/>
                    </a:lnTo>
                    <a:lnTo>
                      <a:pt x="1125" y="966"/>
                    </a:lnTo>
                    <a:lnTo>
                      <a:pt x="975" y="1005"/>
                    </a:lnTo>
                    <a:lnTo>
                      <a:pt x="864" y="1050"/>
                    </a:lnTo>
                    <a:lnTo>
                      <a:pt x="789" y="1029"/>
                    </a:lnTo>
                    <a:lnTo>
                      <a:pt x="726" y="996"/>
                    </a:lnTo>
                    <a:lnTo>
                      <a:pt x="660" y="963"/>
                    </a:lnTo>
                    <a:lnTo>
                      <a:pt x="582" y="921"/>
                    </a:lnTo>
                    <a:lnTo>
                      <a:pt x="540" y="870"/>
                    </a:lnTo>
                    <a:lnTo>
                      <a:pt x="501" y="819"/>
                    </a:lnTo>
                    <a:lnTo>
                      <a:pt x="471" y="765"/>
                    </a:lnTo>
                    <a:lnTo>
                      <a:pt x="453" y="726"/>
                    </a:lnTo>
                    <a:lnTo>
                      <a:pt x="444" y="684"/>
                    </a:lnTo>
                    <a:lnTo>
                      <a:pt x="450" y="624"/>
                    </a:lnTo>
                    <a:lnTo>
                      <a:pt x="453" y="573"/>
                    </a:lnTo>
                    <a:lnTo>
                      <a:pt x="435" y="516"/>
                    </a:lnTo>
                    <a:lnTo>
                      <a:pt x="414" y="462"/>
                    </a:lnTo>
                    <a:lnTo>
                      <a:pt x="375" y="405"/>
                    </a:lnTo>
                    <a:lnTo>
                      <a:pt x="318" y="339"/>
                    </a:lnTo>
                    <a:lnTo>
                      <a:pt x="258" y="279"/>
                    </a:lnTo>
                    <a:lnTo>
                      <a:pt x="183" y="213"/>
                    </a:lnTo>
                    <a:lnTo>
                      <a:pt x="99" y="147"/>
                    </a:lnTo>
                    <a:lnTo>
                      <a:pt x="45" y="84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5" name="Freeform 73" descr="Широкий диагональный 2"/>
              <p:cNvSpPr>
                <a:spLocks/>
              </p:cNvSpPr>
              <p:nvPr/>
            </p:nvSpPr>
            <p:spPr bwMode="auto">
              <a:xfrm>
                <a:off x="1927" y="1389"/>
                <a:ext cx="2277" cy="924"/>
              </a:xfrm>
              <a:custGeom>
                <a:avLst/>
                <a:gdLst>
                  <a:gd name="T0" fmla="*/ 603 w 2277"/>
                  <a:gd name="T1" fmla="*/ 279 h 924"/>
                  <a:gd name="T2" fmla="*/ 513 w 2277"/>
                  <a:gd name="T3" fmla="*/ 276 h 924"/>
                  <a:gd name="T4" fmla="*/ 441 w 2277"/>
                  <a:gd name="T5" fmla="*/ 171 h 924"/>
                  <a:gd name="T6" fmla="*/ 360 w 2277"/>
                  <a:gd name="T7" fmla="*/ 42 h 924"/>
                  <a:gd name="T8" fmla="*/ 210 w 2277"/>
                  <a:gd name="T9" fmla="*/ 0 h 924"/>
                  <a:gd name="T10" fmla="*/ 99 w 2277"/>
                  <a:gd name="T11" fmla="*/ 15 h 924"/>
                  <a:gd name="T12" fmla="*/ 0 w 2277"/>
                  <a:gd name="T13" fmla="*/ 51 h 924"/>
                  <a:gd name="T14" fmla="*/ 12 w 2277"/>
                  <a:gd name="T15" fmla="*/ 120 h 924"/>
                  <a:gd name="T16" fmla="*/ 60 w 2277"/>
                  <a:gd name="T17" fmla="*/ 222 h 924"/>
                  <a:gd name="T18" fmla="*/ 174 w 2277"/>
                  <a:gd name="T19" fmla="*/ 345 h 924"/>
                  <a:gd name="T20" fmla="*/ 336 w 2277"/>
                  <a:gd name="T21" fmla="*/ 426 h 924"/>
                  <a:gd name="T22" fmla="*/ 453 w 2277"/>
                  <a:gd name="T23" fmla="*/ 477 h 924"/>
                  <a:gd name="T24" fmla="*/ 528 w 2277"/>
                  <a:gd name="T25" fmla="*/ 549 h 924"/>
                  <a:gd name="T26" fmla="*/ 666 w 2277"/>
                  <a:gd name="T27" fmla="*/ 561 h 924"/>
                  <a:gd name="T28" fmla="*/ 777 w 2277"/>
                  <a:gd name="T29" fmla="*/ 603 h 924"/>
                  <a:gd name="T30" fmla="*/ 882 w 2277"/>
                  <a:gd name="T31" fmla="*/ 672 h 924"/>
                  <a:gd name="T32" fmla="*/ 987 w 2277"/>
                  <a:gd name="T33" fmla="*/ 723 h 924"/>
                  <a:gd name="T34" fmla="*/ 1035 w 2277"/>
                  <a:gd name="T35" fmla="*/ 744 h 924"/>
                  <a:gd name="T36" fmla="*/ 1140 w 2277"/>
                  <a:gd name="T37" fmla="*/ 756 h 924"/>
                  <a:gd name="T38" fmla="*/ 1239 w 2277"/>
                  <a:gd name="T39" fmla="*/ 840 h 924"/>
                  <a:gd name="T40" fmla="*/ 1278 w 2277"/>
                  <a:gd name="T41" fmla="*/ 924 h 924"/>
                  <a:gd name="T42" fmla="*/ 2208 w 2277"/>
                  <a:gd name="T43" fmla="*/ 909 h 924"/>
                  <a:gd name="T44" fmla="*/ 1941 w 2277"/>
                  <a:gd name="T45" fmla="*/ 780 h 924"/>
                  <a:gd name="T46" fmla="*/ 1722 w 2277"/>
                  <a:gd name="T47" fmla="*/ 705 h 924"/>
                  <a:gd name="T48" fmla="*/ 1560 w 2277"/>
                  <a:gd name="T49" fmla="*/ 675 h 924"/>
                  <a:gd name="T50" fmla="*/ 1371 w 2277"/>
                  <a:gd name="T51" fmla="*/ 597 h 924"/>
                  <a:gd name="T52" fmla="*/ 1188 w 2277"/>
                  <a:gd name="T53" fmla="*/ 522 h 924"/>
                  <a:gd name="T54" fmla="*/ 1002 w 2277"/>
                  <a:gd name="T55" fmla="*/ 465 h 924"/>
                  <a:gd name="T56" fmla="*/ 909 w 2277"/>
                  <a:gd name="T57" fmla="*/ 363 h 924"/>
                  <a:gd name="T58" fmla="*/ 867 w 2277"/>
                  <a:gd name="T59" fmla="*/ 234 h 924"/>
                  <a:gd name="T60" fmla="*/ 837 w 2277"/>
                  <a:gd name="T61" fmla="*/ 177 h 924"/>
                  <a:gd name="T62" fmla="*/ 774 w 2277"/>
                  <a:gd name="T63" fmla="*/ 159 h 924"/>
                  <a:gd name="T64" fmla="*/ 696 w 2277"/>
                  <a:gd name="T65" fmla="*/ 219 h 9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277" h="924">
                    <a:moveTo>
                      <a:pt x="663" y="258"/>
                    </a:moveTo>
                    <a:lnTo>
                      <a:pt x="603" y="279"/>
                    </a:lnTo>
                    <a:lnTo>
                      <a:pt x="558" y="282"/>
                    </a:lnTo>
                    <a:lnTo>
                      <a:pt x="513" y="276"/>
                    </a:lnTo>
                    <a:lnTo>
                      <a:pt x="471" y="237"/>
                    </a:lnTo>
                    <a:lnTo>
                      <a:pt x="441" y="171"/>
                    </a:lnTo>
                    <a:lnTo>
                      <a:pt x="396" y="96"/>
                    </a:lnTo>
                    <a:lnTo>
                      <a:pt x="360" y="42"/>
                    </a:lnTo>
                    <a:lnTo>
                      <a:pt x="297" y="9"/>
                    </a:lnTo>
                    <a:lnTo>
                      <a:pt x="210" y="0"/>
                    </a:lnTo>
                    <a:lnTo>
                      <a:pt x="156" y="12"/>
                    </a:lnTo>
                    <a:lnTo>
                      <a:pt x="99" y="15"/>
                    </a:lnTo>
                    <a:lnTo>
                      <a:pt x="9" y="18"/>
                    </a:lnTo>
                    <a:lnTo>
                      <a:pt x="0" y="51"/>
                    </a:lnTo>
                    <a:lnTo>
                      <a:pt x="3" y="81"/>
                    </a:lnTo>
                    <a:lnTo>
                      <a:pt x="12" y="120"/>
                    </a:lnTo>
                    <a:lnTo>
                      <a:pt x="33" y="177"/>
                    </a:lnTo>
                    <a:lnTo>
                      <a:pt x="60" y="222"/>
                    </a:lnTo>
                    <a:lnTo>
                      <a:pt x="108" y="288"/>
                    </a:lnTo>
                    <a:lnTo>
                      <a:pt x="174" y="345"/>
                    </a:lnTo>
                    <a:lnTo>
                      <a:pt x="252" y="390"/>
                    </a:lnTo>
                    <a:lnTo>
                      <a:pt x="336" y="426"/>
                    </a:lnTo>
                    <a:lnTo>
                      <a:pt x="405" y="459"/>
                    </a:lnTo>
                    <a:lnTo>
                      <a:pt x="453" y="477"/>
                    </a:lnTo>
                    <a:lnTo>
                      <a:pt x="495" y="519"/>
                    </a:lnTo>
                    <a:lnTo>
                      <a:pt x="528" y="549"/>
                    </a:lnTo>
                    <a:lnTo>
                      <a:pt x="579" y="567"/>
                    </a:lnTo>
                    <a:lnTo>
                      <a:pt x="666" y="561"/>
                    </a:lnTo>
                    <a:lnTo>
                      <a:pt x="732" y="579"/>
                    </a:lnTo>
                    <a:lnTo>
                      <a:pt x="777" y="603"/>
                    </a:lnTo>
                    <a:lnTo>
                      <a:pt x="834" y="636"/>
                    </a:lnTo>
                    <a:lnTo>
                      <a:pt x="882" y="672"/>
                    </a:lnTo>
                    <a:lnTo>
                      <a:pt x="933" y="702"/>
                    </a:lnTo>
                    <a:lnTo>
                      <a:pt x="987" y="723"/>
                    </a:lnTo>
                    <a:lnTo>
                      <a:pt x="1011" y="735"/>
                    </a:lnTo>
                    <a:lnTo>
                      <a:pt x="1035" y="744"/>
                    </a:lnTo>
                    <a:lnTo>
                      <a:pt x="1083" y="747"/>
                    </a:lnTo>
                    <a:lnTo>
                      <a:pt x="1140" y="756"/>
                    </a:lnTo>
                    <a:lnTo>
                      <a:pt x="1197" y="771"/>
                    </a:lnTo>
                    <a:lnTo>
                      <a:pt x="1239" y="840"/>
                    </a:lnTo>
                    <a:lnTo>
                      <a:pt x="1257" y="885"/>
                    </a:lnTo>
                    <a:lnTo>
                      <a:pt x="1278" y="924"/>
                    </a:lnTo>
                    <a:lnTo>
                      <a:pt x="1785" y="918"/>
                    </a:lnTo>
                    <a:lnTo>
                      <a:pt x="2208" y="909"/>
                    </a:lnTo>
                    <a:lnTo>
                      <a:pt x="2277" y="823"/>
                    </a:lnTo>
                    <a:lnTo>
                      <a:pt x="1941" y="780"/>
                    </a:lnTo>
                    <a:lnTo>
                      <a:pt x="1836" y="756"/>
                    </a:lnTo>
                    <a:lnTo>
                      <a:pt x="1722" y="705"/>
                    </a:lnTo>
                    <a:lnTo>
                      <a:pt x="1671" y="690"/>
                    </a:lnTo>
                    <a:lnTo>
                      <a:pt x="1560" y="675"/>
                    </a:lnTo>
                    <a:lnTo>
                      <a:pt x="1470" y="648"/>
                    </a:lnTo>
                    <a:lnTo>
                      <a:pt x="1371" y="597"/>
                    </a:lnTo>
                    <a:lnTo>
                      <a:pt x="1275" y="555"/>
                    </a:lnTo>
                    <a:lnTo>
                      <a:pt x="1188" y="522"/>
                    </a:lnTo>
                    <a:lnTo>
                      <a:pt x="1110" y="495"/>
                    </a:lnTo>
                    <a:lnTo>
                      <a:pt x="1002" y="465"/>
                    </a:lnTo>
                    <a:lnTo>
                      <a:pt x="942" y="426"/>
                    </a:lnTo>
                    <a:lnTo>
                      <a:pt x="909" y="363"/>
                    </a:lnTo>
                    <a:lnTo>
                      <a:pt x="876" y="273"/>
                    </a:lnTo>
                    <a:lnTo>
                      <a:pt x="867" y="234"/>
                    </a:lnTo>
                    <a:lnTo>
                      <a:pt x="855" y="204"/>
                    </a:lnTo>
                    <a:lnTo>
                      <a:pt x="837" y="177"/>
                    </a:lnTo>
                    <a:lnTo>
                      <a:pt x="807" y="159"/>
                    </a:lnTo>
                    <a:lnTo>
                      <a:pt x="774" y="159"/>
                    </a:lnTo>
                    <a:lnTo>
                      <a:pt x="744" y="174"/>
                    </a:lnTo>
                    <a:lnTo>
                      <a:pt x="696" y="219"/>
                    </a:lnTo>
                    <a:lnTo>
                      <a:pt x="663" y="258"/>
                    </a:lnTo>
                    <a:close/>
                  </a:path>
                </a:pathLst>
              </a:custGeom>
              <a:blipFill dpi="0" rotWithShape="0">
                <a:blip r:embed="rId9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33CC33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6" name="Freeform 74"/>
              <p:cNvSpPr>
                <a:spLocks/>
              </p:cNvSpPr>
              <p:nvPr/>
            </p:nvSpPr>
            <p:spPr bwMode="auto">
              <a:xfrm>
                <a:off x="1713" y="1299"/>
                <a:ext cx="1266" cy="927"/>
              </a:xfrm>
              <a:custGeom>
                <a:avLst/>
                <a:gdLst>
                  <a:gd name="T0" fmla="*/ 1188 w 1266"/>
                  <a:gd name="T1" fmla="*/ 804 h 927"/>
                  <a:gd name="T2" fmla="*/ 1125 w 1266"/>
                  <a:gd name="T3" fmla="*/ 777 h 927"/>
                  <a:gd name="T4" fmla="*/ 1071 w 1266"/>
                  <a:gd name="T5" fmla="*/ 732 h 927"/>
                  <a:gd name="T6" fmla="*/ 1008 w 1266"/>
                  <a:gd name="T7" fmla="*/ 696 h 927"/>
                  <a:gd name="T8" fmla="*/ 954 w 1266"/>
                  <a:gd name="T9" fmla="*/ 669 h 927"/>
                  <a:gd name="T10" fmla="*/ 906 w 1266"/>
                  <a:gd name="T11" fmla="*/ 654 h 927"/>
                  <a:gd name="T12" fmla="*/ 858 w 1266"/>
                  <a:gd name="T13" fmla="*/ 648 h 927"/>
                  <a:gd name="T14" fmla="*/ 825 w 1266"/>
                  <a:gd name="T15" fmla="*/ 654 h 927"/>
                  <a:gd name="T16" fmla="*/ 783 w 1266"/>
                  <a:gd name="T17" fmla="*/ 645 h 927"/>
                  <a:gd name="T18" fmla="*/ 726 w 1266"/>
                  <a:gd name="T19" fmla="*/ 624 h 927"/>
                  <a:gd name="T20" fmla="*/ 696 w 1266"/>
                  <a:gd name="T21" fmla="*/ 588 h 927"/>
                  <a:gd name="T22" fmla="*/ 654 w 1266"/>
                  <a:gd name="T23" fmla="*/ 555 h 927"/>
                  <a:gd name="T24" fmla="*/ 600 w 1266"/>
                  <a:gd name="T25" fmla="*/ 534 h 927"/>
                  <a:gd name="T26" fmla="*/ 525 w 1266"/>
                  <a:gd name="T27" fmla="*/ 501 h 927"/>
                  <a:gd name="T28" fmla="*/ 468 w 1266"/>
                  <a:gd name="T29" fmla="*/ 465 h 927"/>
                  <a:gd name="T30" fmla="*/ 396 w 1266"/>
                  <a:gd name="T31" fmla="*/ 441 h 927"/>
                  <a:gd name="T32" fmla="*/ 354 w 1266"/>
                  <a:gd name="T33" fmla="*/ 393 h 927"/>
                  <a:gd name="T34" fmla="*/ 306 w 1266"/>
                  <a:gd name="T35" fmla="*/ 351 h 927"/>
                  <a:gd name="T36" fmla="*/ 276 w 1266"/>
                  <a:gd name="T37" fmla="*/ 309 h 927"/>
                  <a:gd name="T38" fmla="*/ 252 w 1266"/>
                  <a:gd name="T39" fmla="*/ 276 h 927"/>
                  <a:gd name="T40" fmla="*/ 237 w 1266"/>
                  <a:gd name="T41" fmla="*/ 216 h 927"/>
                  <a:gd name="T42" fmla="*/ 213 w 1266"/>
                  <a:gd name="T43" fmla="*/ 108 h 927"/>
                  <a:gd name="T44" fmla="*/ 165 w 1266"/>
                  <a:gd name="T45" fmla="*/ 105 h 927"/>
                  <a:gd name="T46" fmla="*/ 114 w 1266"/>
                  <a:gd name="T47" fmla="*/ 90 h 927"/>
                  <a:gd name="T48" fmla="*/ 57 w 1266"/>
                  <a:gd name="T49" fmla="*/ 33 h 927"/>
                  <a:gd name="T50" fmla="*/ 21 w 1266"/>
                  <a:gd name="T51" fmla="*/ 0 h 927"/>
                  <a:gd name="T52" fmla="*/ 15 w 1266"/>
                  <a:gd name="T53" fmla="*/ 24 h 927"/>
                  <a:gd name="T54" fmla="*/ 18 w 1266"/>
                  <a:gd name="T55" fmla="*/ 69 h 927"/>
                  <a:gd name="T56" fmla="*/ 6 w 1266"/>
                  <a:gd name="T57" fmla="*/ 144 h 927"/>
                  <a:gd name="T58" fmla="*/ 0 w 1266"/>
                  <a:gd name="T59" fmla="*/ 225 h 927"/>
                  <a:gd name="T60" fmla="*/ 33 w 1266"/>
                  <a:gd name="T61" fmla="*/ 327 h 927"/>
                  <a:gd name="T62" fmla="*/ 48 w 1266"/>
                  <a:gd name="T63" fmla="*/ 396 h 927"/>
                  <a:gd name="T64" fmla="*/ 112 w 1266"/>
                  <a:gd name="T65" fmla="*/ 455 h 927"/>
                  <a:gd name="T66" fmla="*/ 185 w 1266"/>
                  <a:gd name="T67" fmla="*/ 506 h 927"/>
                  <a:gd name="T68" fmla="*/ 245 w 1266"/>
                  <a:gd name="T69" fmla="*/ 534 h 927"/>
                  <a:gd name="T70" fmla="*/ 390 w 1266"/>
                  <a:gd name="T71" fmla="*/ 552 h 927"/>
                  <a:gd name="T72" fmla="*/ 525 w 1266"/>
                  <a:gd name="T73" fmla="*/ 564 h 927"/>
                  <a:gd name="T74" fmla="*/ 613 w 1266"/>
                  <a:gd name="T75" fmla="*/ 600 h 927"/>
                  <a:gd name="T76" fmla="*/ 681 w 1266"/>
                  <a:gd name="T77" fmla="*/ 690 h 927"/>
                  <a:gd name="T78" fmla="*/ 750 w 1266"/>
                  <a:gd name="T79" fmla="*/ 761 h 927"/>
                  <a:gd name="T80" fmla="*/ 827 w 1266"/>
                  <a:gd name="T81" fmla="*/ 823 h 927"/>
                  <a:gd name="T82" fmla="*/ 903 w 1266"/>
                  <a:gd name="T83" fmla="*/ 870 h 927"/>
                  <a:gd name="T84" fmla="*/ 987 w 1266"/>
                  <a:gd name="T85" fmla="*/ 909 h 927"/>
                  <a:gd name="T86" fmla="*/ 1092 w 1266"/>
                  <a:gd name="T87" fmla="*/ 927 h 927"/>
                  <a:gd name="T88" fmla="*/ 1182 w 1266"/>
                  <a:gd name="T89" fmla="*/ 897 h 927"/>
                  <a:gd name="T90" fmla="*/ 1266 w 1266"/>
                  <a:gd name="T91" fmla="*/ 834 h 927"/>
                  <a:gd name="T92" fmla="*/ 1188 w 1266"/>
                  <a:gd name="T93" fmla="*/ 804 h 9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66" h="927">
                    <a:moveTo>
                      <a:pt x="1188" y="804"/>
                    </a:moveTo>
                    <a:lnTo>
                      <a:pt x="1125" y="777"/>
                    </a:lnTo>
                    <a:lnTo>
                      <a:pt x="1071" y="732"/>
                    </a:lnTo>
                    <a:lnTo>
                      <a:pt x="1008" y="696"/>
                    </a:lnTo>
                    <a:lnTo>
                      <a:pt x="954" y="669"/>
                    </a:lnTo>
                    <a:lnTo>
                      <a:pt x="906" y="654"/>
                    </a:lnTo>
                    <a:lnTo>
                      <a:pt x="858" y="648"/>
                    </a:lnTo>
                    <a:lnTo>
                      <a:pt x="825" y="654"/>
                    </a:lnTo>
                    <a:lnTo>
                      <a:pt x="783" y="645"/>
                    </a:lnTo>
                    <a:lnTo>
                      <a:pt x="726" y="624"/>
                    </a:lnTo>
                    <a:lnTo>
                      <a:pt x="696" y="588"/>
                    </a:lnTo>
                    <a:lnTo>
                      <a:pt x="654" y="555"/>
                    </a:lnTo>
                    <a:lnTo>
                      <a:pt x="600" y="534"/>
                    </a:lnTo>
                    <a:lnTo>
                      <a:pt x="525" y="501"/>
                    </a:lnTo>
                    <a:lnTo>
                      <a:pt x="468" y="465"/>
                    </a:lnTo>
                    <a:lnTo>
                      <a:pt x="396" y="441"/>
                    </a:lnTo>
                    <a:lnTo>
                      <a:pt x="354" y="393"/>
                    </a:lnTo>
                    <a:lnTo>
                      <a:pt x="306" y="351"/>
                    </a:lnTo>
                    <a:lnTo>
                      <a:pt x="276" y="309"/>
                    </a:lnTo>
                    <a:lnTo>
                      <a:pt x="252" y="276"/>
                    </a:lnTo>
                    <a:lnTo>
                      <a:pt x="237" y="216"/>
                    </a:lnTo>
                    <a:lnTo>
                      <a:pt x="213" y="108"/>
                    </a:lnTo>
                    <a:lnTo>
                      <a:pt x="165" y="105"/>
                    </a:lnTo>
                    <a:lnTo>
                      <a:pt x="114" y="90"/>
                    </a:lnTo>
                    <a:lnTo>
                      <a:pt x="57" y="33"/>
                    </a:lnTo>
                    <a:lnTo>
                      <a:pt x="21" y="0"/>
                    </a:lnTo>
                    <a:lnTo>
                      <a:pt x="15" y="24"/>
                    </a:lnTo>
                    <a:lnTo>
                      <a:pt x="18" y="69"/>
                    </a:lnTo>
                    <a:lnTo>
                      <a:pt x="6" y="144"/>
                    </a:lnTo>
                    <a:lnTo>
                      <a:pt x="0" y="225"/>
                    </a:lnTo>
                    <a:lnTo>
                      <a:pt x="33" y="327"/>
                    </a:lnTo>
                    <a:lnTo>
                      <a:pt x="48" y="396"/>
                    </a:lnTo>
                    <a:lnTo>
                      <a:pt x="112" y="455"/>
                    </a:lnTo>
                    <a:lnTo>
                      <a:pt x="185" y="506"/>
                    </a:lnTo>
                    <a:lnTo>
                      <a:pt x="245" y="534"/>
                    </a:lnTo>
                    <a:lnTo>
                      <a:pt x="390" y="552"/>
                    </a:lnTo>
                    <a:lnTo>
                      <a:pt x="525" y="564"/>
                    </a:lnTo>
                    <a:lnTo>
                      <a:pt x="613" y="600"/>
                    </a:lnTo>
                    <a:lnTo>
                      <a:pt x="681" y="690"/>
                    </a:lnTo>
                    <a:lnTo>
                      <a:pt x="750" y="761"/>
                    </a:lnTo>
                    <a:lnTo>
                      <a:pt x="827" y="823"/>
                    </a:lnTo>
                    <a:lnTo>
                      <a:pt x="903" y="870"/>
                    </a:lnTo>
                    <a:lnTo>
                      <a:pt x="987" y="909"/>
                    </a:lnTo>
                    <a:lnTo>
                      <a:pt x="1092" y="927"/>
                    </a:lnTo>
                    <a:lnTo>
                      <a:pt x="1182" y="897"/>
                    </a:lnTo>
                    <a:lnTo>
                      <a:pt x="1266" y="834"/>
                    </a:lnTo>
                    <a:lnTo>
                      <a:pt x="1188" y="804"/>
                    </a:lnTo>
                    <a:close/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7" name="Freeform 75"/>
              <p:cNvSpPr>
                <a:spLocks/>
              </p:cNvSpPr>
              <p:nvPr/>
            </p:nvSpPr>
            <p:spPr bwMode="auto">
              <a:xfrm>
                <a:off x="806" y="723"/>
                <a:ext cx="2410" cy="1604"/>
              </a:xfrm>
              <a:custGeom>
                <a:avLst/>
                <a:gdLst>
                  <a:gd name="T0" fmla="*/ 0 w 2410"/>
                  <a:gd name="T1" fmla="*/ 0 h 1604"/>
                  <a:gd name="T2" fmla="*/ 100 w 2410"/>
                  <a:gd name="T3" fmla="*/ 6 h 1604"/>
                  <a:gd name="T4" fmla="*/ 210 w 2410"/>
                  <a:gd name="T5" fmla="*/ 4 h 1604"/>
                  <a:gd name="T6" fmla="*/ 317 w 2410"/>
                  <a:gd name="T7" fmla="*/ 2 h 1604"/>
                  <a:gd name="T8" fmla="*/ 400 w 2410"/>
                  <a:gd name="T9" fmla="*/ 8 h 1604"/>
                  <a:gd name="T10" fmla="*/ 469 w 2410"/>
                  <a:gd name="T11" fmla="*/ 102 h 1604"/>
                  <a:gd name="T12" fmla="*/ 509 w 2410"/>
                  <a:gd name="T13" fmla="*/ 225 h 1604"/>
                  <a:gd name="T14" fmla="*/ 561 w 2410"/>
                  <a:gd name="T15" fmla="*/ 297 h 1604"/>
                  <a:gd name="T16" fmla="*/ 607 w 2410"/>
                  <a:gd name="T17" fmla="*/ 339 h 1604"/>
                  <a:gd name="T18" fmla="*/ 659 w 2410"/>
                  <a:gd name="T19" fmla="*/ 385 h 1604"/>
                  <a:gd name="T20" fmla="*/ 751 w 2410"/>
                  <a:gd name="T21" fmla="*/ 447 h 1604"/>
                  <a:gd name="T22" fmla="*/ 826 w 2410"/>
                  <a:gd name="T23" fmla="*/ 497 h 1604"/>
                  <a:gd name="T24" fmla="*/ 873 w 2410"/>
                  <a:gd name="T25" fmla="*/ 528 h 1604"/>
                  <a:gd name="T26" fmla="*/ 912 w 2410"/>
                  <a:gd name="T27" fmla="*/ 563 h 1604"/>
                  <a:gd name="T28" fmla="*/ 924 w 2410"/>
                  <a:gd name="T29" fmla="*/ 614 h 1604"/>
                  <a:gd name="T30" fmla="*/ 924 w 2410"/>
                  <a:gd name="T31" fmla="*/ 657 h 1604"/>
                  <a:gd name="T32" fmla="*/ 916 w 2410"/>
                  <a:gd name="T33" fmla="*/ 739 h 1604"/>
                  <a:gd name="T34" fmla="*/ 913 w 2410"/>
                  <a:gd name="T35" fmla="*/ 816 h 1604"/>
                  <a:gd name="T36" fmla="*/ 955 w 2410"/>
                  <a:gd name="T37" fmla="*/ 915 h 1604"/>
                  <a:gd name="T38" fmla="*/ 979 w 2410"/>
                  <a:gd name="T39" fmla="*/ 978 h 1604"/>
                  <a:gd name="T40" fmla="*/ 1039 w 2410"/>
                  <a:gd name="T41" fmla="*/ 1038 h 1604"/>
                  <a:gd name="T42" fmla="*/ 1114 w 2410"/>
                  <a:gd name="T43" fmla="*/ 1083 h 1604"/>
                  <a:gd name="T44" fmla="*/ 1198 w 2410"/>
                  <a:gd name="T45" fmla="*/ 1116 h 1604"/>
                  <a:gd name="T46" fmla="*/ 1314 w 2410"/>
                  <a:gd name="T47" fmla="*/ 1131 h 1604"/>
                  <a:gd name="T48" fmla="*/ 1447 w 2410"/>
                  <a:gd name="T49" fmla="*/ 1146 h 1604"/>
                  <a:gd name="T50" fmla="*/ 1528 w 2410"/>
                  <a:gd name="T51" fmla="*/ 1179 h 1604"/>
                  <a:gd name="T52" fmla="*/ 1601 w 2410"/>
                  <a:gd name="T53" fmla="*/ 1279 h 1604"/>
                  <a:gd name="T54" fmla="*/ 1669 w 2410"/>
                  <a:gd name="T55" fmla="*/ 1350 h 1604"/>
                  <a:gd name="T56" fmla="*/ 1750 w 2410"/>
                  <a:gd name="T57" fmla="*/ 1407 h 1604"/>
                  <a:gd name="T58" fmla="*/ 1823 w 2410"/>
                  <a:gd name="T59" fmla="*/ 1451 h 1604"/>
                  <a:gd name="T60" fmla="*/ 1905 w 2410"/>
                  <a:gd name="T61" fmla="*/ 1491 h 1604"/>
                  <a:gd name="T62" fmla="*/ 2012 w 2410"/>
                  <a:gd name="T63" fmla="*/ 1506 h 1604"/>
                  <a:gd name="T64" fmla="*/ 2011 w 2410"/>
                  <a:gd name="T65" fmla="*/ 1488 h 1604"/>
                  <a:gd name="T66" fmla="*/ 2083 w 2410"/>
                  <a:gd name="T67" fmla="*/ 1467 h 1604"/>
                  <a:gd name="T68" fmla="*/ 2167 w 2410"/>
                  <a:gd name="T69" fmla="*/ 1407 h 1604"/>
                  <a:gd name="T70" fmla="*/ 2227 w 2410"/>
                  <a:gd name="T71" fmla="*/ 1407 h 1604"/>
                  <a:gd name="T72" fmla="*/ 2317 w 2410"/>
                  <a:gd name="T73" fmla="*/ 1437 h 1604"/>
                  <a:gd name="T74" fmla="*/ 2368 w 2410"/>
                  <a:gd name="T75" fmla="*/ 1512 h 1604"/>
                  <a:gd name="T76" fmla="*/ 2410 w 2410"/>
                  <a:gd name="T77" fmla="*/ 1596 h 1604"/>
                  <a:gd name="T78" fmla="*/ 0 w 2410"/>
                  <a:gd name="T79" fmla="*/ 1604 h 1604"/>
                  <a:gd name="T80" fmla="*/ 0 w 2410"/>
                  <a:gd name="T81" fmla="*/ 0 h 160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0" h="1604">
                    <a:moveTo>
                      <a:pt x="0" y="0"/>
                    </a:moveTo>
                    <a:lnTo>
                      <a:pt x="100" y="6"/>
                    </a:lnTo>
                    <a:lnTo>
                      <a:pt x="210" y="4"/>
                    </a:lnTo>
                    <a:lnTo>
                      <a:pt x="317" y="2"/>
                    </a:lnTo>
                    <a:lnTo>
                      <a:pt x="400" y="8"/>
                    </a:lnTo>
                    <a:lnTo>
                      <a:pt x="469" y="102"/>
                    </a:lnTo>
                    <a:lnTo>
                      <a:pt x="509" y="225"/>
                    </a:lnTo>
                    <a:lnTo>
                      <a:pt x="561" y="297"/>
                    </a:lnTo>
                    <a:lnTo>
                      <a:pt x="607" y="339"/>
                    </a:lnTo>
                    <a:lnTo>
                      <a:pt x="659" y="385"/>
                    </a:lnTo>
                    <a:lnTo>
                      <a:pt x="751" y="447"/>
                    </a:lnTo>
                    <a:lnTo>
                      <a:pt x="826" y="497"/>
                    </a:lnTo>
                    <a:lnTo>
                      <a:pt x="873" y="528"/>
                    </a:lnTo>
                    <a:lnTo>
                      <a:pt x="912" y="563"/>
                    </a:lnTo>
                    <a:lnTo>
                      <a:pt x="924" y="614"/>
                    </a:lnTo>
                    <a:lnTo>
                      <a:pt x="924" y="657"/>
                    </a:lnTo>
                    <a:lnTo>
                      <a:pt x="916" y="739"/>
                    </a:lnTo>
                    <a:lnTo>
                      <a:pt x="913" y="816"/>
                    </a:lnTo>
                    <a:lnTo>
                      <a:pt x="955" y="915"/>
                    </a:lnTo>
                    <a:lnTo>
                      <a:pt x="979" y="978"/>
                    </a:lnTo>
                    <a:lnTo>
                      <a:pt x="1039" y="1038"/>
                    </a:lnTo>
                    <a:lnTo>
                      <a:pt x="1114" y="1083"/>
                    </a:lnTo>
                    <a:lnTo>
                      <a:pt x="1198" y="1116"/>
                    </a:lnTo>
                    <a:lnTo>
                      <a:pt x="1314" y="1131"/>
                    </a:lnTo>
                    <a:lnTo>
                      <a:pt x="1447" y="1146"/>
                    </a:lnTo>
                    <a:lnTo>
                      <a:pt x="1528" y="1179"/>
                    </a:lnTo>
                    <a:lnTo>
                      <a:pt x="1601" y="1279"/>
                    </a:lnTo>
                    <a:lnTo>
                      <a:pt x="1669" y="1350"/>
                    </a:lnTo>
                    <a:lnTo>
                      <a:pt x="1750" y="1407"/>
                    </a:lnTo>
                    <a:lnTo>
                      <a:pt x="1823" y="1451"/>
                    </a:lnTo>
                    <a:lnTo>
                      <a:pt x="1905" y="1491"/>
                    </a:lnTo>
                    <a:lnTo>
                      <a:pt x="2012" y="1506"/>
                    </a:lnTo>
                    <a:lnTo>
                      <a:pt x="2011" y="1488"/>
                    </a:lnTo>
                    <a:lnTo>
                      <a:pt x="2083" y="1467"/>
                    </a:lnTo>
                    <a:lnTo>
                      <a:pt x="2167" y="1407"/>
                    </a:lnTo>
                    <a:lnTo>
                      <a:pt x="2227" y="1407"/>
                    </a:lnTo>
                    <a:lnTo>
                      <a:pt x="2317" y="1437"/>
                    </a:lnTo>
                    <a:lnTo>
                      <a:pt x="2368" y="1512"/>
                    </a:lnTo>
                    <a:lnTo>
                      <a:pt x="2410" y="1596"/>
                    </a:lnTo>
                    <a:lnTo>
                      <a:pt x="0" y="16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8" name="Rectangle 76"/>
              <p:cNvSpPr>
                <a:spLocks noChangeArrowheads="1"/>
              </p:cNvSpPr>
              <p:nvPr/>
            </p:nvSpPr>
            <p:spPr bwMode="auto">
              <a:xfrm>
                <a:off x="431" y="436"/>
                <a:ext cx="5216" cy="2268"/>
              </a:xfrm>
              <a:prstGeom prst="rect">
                <a:avLst/>
              </a:prstGeom>
              <a:noFill/>
              <a:ln w="952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ru-RU" altLang="ru-RU"/>
              </a:p>
            </p:txBody>
          </p:sp>
          <p:sp>
            <p:nvSpPr>
              <p:cNvPr id="119" name="Rectangle 77"/>
              <p:cNvSpPr>
                <a:spLocks noChangeArrowheads="1"/>
              </p:cNvSpPr>
              <p:nvPr/>
            </p:nvSpPr>
            <p:spPr bwMode="auto">
              <a:xfrm>
                <a:off x="703" y="2341"/>
                <a:ext cx="4626" cy="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ru-RU" altLang="ru-RU"/>
              </a:p>
            </p:txBody>
          </p:sp>
          <p:sp>
            <p:nvSpPr>
              <p:cNvPr id="120" name="Rectangle 78"/>
              <p:cNvSpPr>
                <a:spLocks noChangeArrowheads="1"/>
              </p:cNvSpPr>
              <p:nvPr/>
            </p:nvSpPr>
            <p:spPr bwMode="auto">
              <a:xfrm>
                <a:off x="476" y="618"/>
                <a:ext cx="272" cy="1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ru-RU" altLang="ru-RU"/>
              </a:p>
            </p:txBody>
          </p:sp>
        </p:grpSp>
        <p:grpSp>
          <p:nvGrpSpPr>
            <p:cNvPr id="55" name="Group 103"/>
            <p:cNvGrpSpPr>
              <a:grpSpLocks/>
            </p:cNvGrpSpPr>
            <p:nvPr/>
          </p:nvGrpSpPr>
          <p:grpSpPr bwMode="auto">
            <a:xfrm>
              <a:off x="3314" y="1434"/>
              <a:ext cx="2361" cy="128"/>
              <a:chOff x="3314" y="1669"/>
              <a:chExt cx="2361" cy="128"/>
            </a:xfrm>
          </p:grpSpPr>
          <p:grpSp>
            <p:nvGrpSpPr>
              <p:cNvPr id="69" name="Group 101"/>
              <p:cNvGrpSpPr>
                <a:grpSpLocks/>
              </p:cNvGrpSpPr>
              <p:nvPr/>
            </p:nvGrpSpPr>
            <p:grpSpPr bwMode="auto">
              <a:xfrm>
                <a:off x="3348" y="1752"/>
                <a:ext cx="2208" cy="45"/>
                <a:chOff x="3348" y="1751"/>
                <a:chExt cx="2208" cy="46"/>
              </a:xfrm>
            </p:grpSpPr>
            <p:sp>
              <p:nvSpPr>
                <p:cNvPr id="96" name="Line 81"/>
                <p:cNvSpPr>
                  <a:spLocks noChangeShapeType="1"/>
                </p:cNvSpPr>
                <p:nvPr/>
              </p:nvSpPr>
              <p:spPr bwMode="auto">
                <a:xfrm>
                  <a:off x="3348" y="1797"/>
                  <a:ext cx="22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97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3348" y="175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98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3698" y="175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99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4026" y="175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00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4354" y="175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01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4704" y="175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02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4835" y="175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03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5075" y="175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04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5316" y="175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05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5556" y="175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70" name="Text Box 91"/>
              <p:cNvSpPr txBox="1">
                <a:spLocks noChangeArrowheads="1"/>
              </p:cNvSpPr>
              <p:nvPr/>
            </p:nvSpPr>
            <p:spPr bwMode="auto">
              <a:xfrm>
                <a:off x="4286" y="1669"/>
                <a:ext cx="84" cy="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 marL="742950" indent="-28575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 marL="11430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 marL="16002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 marL="20574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altLang="ru-RU" sz="700"/>
                  <a:t>150</a:t>
                </a:r>
              </a:p>
            </p:txBody>
          </p:sp>
          <p:sp>
            <p:nvSpPr>
              <p:cNvPr id="71" name="Text Box 92"/>
              <p:cNvSpPr txBox="1">
                <a:spLocks noChangeArrowheads="1"/>
              </p:cNvSpPr>
              <p:nvPr/>
            </p:nvSpPr>
            <p:spPr bwMode="auto">
              <a:xfrm>
                <a:off x="4649" y="1669"/>
                <a:ext cx="84" cy="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 marL="742950" indent="-28575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 marL="11430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 marL="16002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 marL="20574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altLang="ru-RU" sz="700"/>
                  <a:t>300</a:t>
                </a:r>
              </a:p>
            </p:txBody>
          </p:sp>
          <p:sp>
            <p:nvSpPr>
              <p:cNvPr id="88" name="Text Box 93"/>
              <p:cNvSpPr txBox="1">
                <a:spLocks noChangeArrowheads="1"/>
              </p:cNvSpPr>
              <p:nvPr/>
            </p:nvSpPr>
            <p:spPr bwMode="auto">
              <a:xfrm>
                <a:off x="4785" y="1669"/>
                <a:ext cx="84" cy="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 marL="742950" indent="-28575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 marL="11430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 marL="16002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 marL="20574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altLang="ru-RU" sz="700"/>
                  <a:t>400</a:t>
                </a:r>
              </a:p>
            </p:txBody>
          </p:sp>
          <p:sp>
            <p:nvSpPr>
              <p:cNvPr id="89" name="Text Box 94"/>
              <p:cNvSpPr txBox="1">
                <a:spLocks noChangeArrowheads="1"/>
              </p:cNvSpPr>
              <p:nvPr/>
            </p:nvSpPr>
            <p:spPr bwMode="auto">
              <a:xfrm>
                <a:off x="5012" y="1669"/>
                <a:ext cx="112" cy="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 marL="742950" indent="-28575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 marL="11430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 marL="16002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 marL="20574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altLang="ru-RU" sz="700"/>
                  <a:t>1000</a:t>
                </a:r>
              </a:p>
            </p:txBody>
          </p:sp>
          <p:sp>
            <p:nvSpPr>
              <p:cNvPr id="91" name="Text Box 95"/>
              <p:cNvSpPr txBox="1">
                <a:spLocks noChangeArrowheads="1"/>
              </p:cNvSpPr>
              <p:nvPr/>
            </p:nvSpPr>
            <p:spPr bwMode="auto">
              <a:xfrm>
                <a:off x="5273" y="1669"/>
                <a:ext cx="112" cy="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 marL="742950" indent="-28575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 marL="11430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 marL="16002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 marL="20574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altLang="ru-RU" sz="700"/>
                  <a:t>2000</a:t>
                </a:r>
              </a:p>
            </p:txBody>
          </p:sp>
          <p:sp>
            <p:nvSpPr>
              <p:cNvPr id="92" name="Text Box 96"/>
              <p:cNvSpPr txBox="1">
                <a:spLocks noChangeArrowheads="1"/>
              </p:cNvSpPr>
              <p:nvPr/>
            </p:nvSpPr>
            <p:spPr bwMode="auto">
              <a:xfrm>
                <a:off x="5514" y="1669"/>
                <a:ext cx="161" cy="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 marL="742950" indent="-28575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 marL="11430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 marL="16002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 marL="20574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altLang="ru-RU" sz="700"/>
                  <a:t>3000 м</a:t>
                </a:r>
              </a:p>
            </p:txBody>
          </p:sp>
          <p:sp>
            <p:nvSpPr>
              <p:cNvPr id="93" name="Text Box 97"/>
              <p:cNvSpPr txBox="1">
                <a:spLocks noChangeArrowheads="1"/>
              </p:cNvSpPr>
              <p:nvPr/>
            </p:nvSpPr>
            <p:spPr bwMode="auto">
              <a:xfrm>
                <a:off x="4010" y="1669"/>
                <a:ext cx="28" cy="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 marL="742950" indent="-28575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 marL="11430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 marL="16002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 marL="20574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altLang="ru-RU" sz="700"/>
                  <a:t>0</a:t>
                </a:r>
              </a:p>
            </p:txBody>
          </p:sp>
          <p:sp>
            <p:nvSpPr>
              <p:cNvPr id="94" name="Text Box 98"/>
              <p:cNvSpPr txBox="1">
                <a:spLocks noChangeArrowheads="1"/>
              </p:cNvSpPr>
              <p:nvPr/>
            </p:nvSpPr>
            <p:spPr bwMode="auto">
              <a:xfrm>
                <a:off x="3655" y="1669"/>
                <a:ext cx="103" cy="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 marL="742950" indent="-28575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 marL="11430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 marL="16002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 marL="20574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altLang="ru-RU" sz="700"/>
                  <a:t>-150</a:t>
                </a:r>
              </a:p>
            </p:txBody>
          </p:sp>
          <p:sp>
            <p:nvSpPr>
              <p:cNvPr id="95" name="Text Box 99"/>
              <p:cNvSpPr txBox="1">
                <a:spLocks noChangeArrowheads="1"/>
              </p:cNvSpPr>
              <p:nvPr/>
            </p:nvSpPr>
            <p:spPr bwMode="auto">
              <a:xfrm>
                <a:off x="3314" y="1669"/>
                <a:ext cx="103" cy="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 marL="742950" indent="-28575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 marL="11430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 marL="16002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 marL="2057400" indent="-228600"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altLang="ru-RU" sz="700"/>
                  <a:t>-300</a:t>
                </a:r>
              </a:p>
            </p:txBody>
          </p:sp>
        </p:grpSp>
        <p:sp>
          <p:nvSpPr>
            <p:cNvPr id="56" name="Text Box 104"/>
            <p:cNvSpPr txBox="1">
              <a:spLocks noChangeArrowheads="1"/>
            </p:cNvSpPr>
            <p:nvPr/>
          </p:nvSpPr>
          <p:spPr bwMode="auto">
            <a:xfrm>
              <a:off x="3204" y="663"/>
              <a:ext cx="103" cy="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sz="700"/>
                <a:t>-100</a:t>
              </a:r>
            </a:p>
          </p:txBody>
        </p:sp>
        <p:sp>
          <p:nvSpPr>
            <p:cNvPr id="57" name="Text Box 111"/>
            <p:cNvSpPr txBox="1">
              <a:spLocks noChangeArrowheads="1"/>
            </p:cNvSpPr>
            <p:nvPr/>
          </p:nvSpPr>
          <p:spPr bwMode="auto">
            <a:xfrm>
              <a:off x="3198" y="551"/>
              <a:ext cx="70" cy="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sz="700"/>
                <a:t>   0</a:t>
              </a:r>
            </a:p>
          </p:txBody>
        </p:sp>
        <p:sp>
          <p:nvSpPr>
            <p:cNvPr id="58" name="Text Box 112"/>
            <p:cNvSpPr txBox="1">
              <a:spLocks noChangeArrowheads="1"/>
            </p:cNvSpPr>
            <p:nvPr/>
          </p:nvSpPr>
          <p:spPr bwMode="auto">
            <a:xfrm>
              <a:off x="3198" y="778"/>
              <a:ext cx="103" cy="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sz="700"/>
                <a:t>-200</a:t>
              </a:r>
            </a:p>
          </p:txBody>
        </p:sp>
        <p:sp>
          <p:nvSpPr>
            <p:cNvPr id="59" name="Text Box 113"/>
            <p:cNvSpPr txBox="1">
              <a:spLocks noChangeArrowheads="1"/>
            </p:cNvSpPr>
            <p:nvPr/>
          </p:nvSpPr>
          <p:spPr bwMode="auto">
            <a:xfrm>
              <a:off x="3198" y="914"/>
              <a:ext cx="103" cy="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sz="700"/>
                <a:t>-300</a:t>
              </a:r>
            </a:p>
          </p:txBody>
        </p:sp>
        <p:sp>
          <p:nvSpPr>
            <p:cNvPr id="60" name="Text Box 114"/>
            <p:cNvSpPr txBox="1">
              <a:spLocks noChangeArrowheads="1"/>
            </p:cNvSpPr>
            <p:nvPr/>
          </p:nvSpPr>
          <p:spPr bwMode="auto">
            <a:xfrm>
              <a:off x="3198" y="1026"/>
              <a:ext cx="103" cy="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sz="700"/>
                <a:t>-400</a:t>
              </a:r>
            </a:p>
          </p:txBody>
        </p:sp>
        <p:sp>
          <p:nvSpPr>
            <p:cNvPr id="61" name="Text Box 115"/>
            <p:cNvSpPr txBox="1">
              <a:spLocks noChangeArrowheads="1"/>
            </p:cNvSpPr>
            <p:nvPr/>
          </p:nvSpPr>
          <p:spPr bwMode="auto">
            <a:xfrm>
              <a:off x="3198" y="1140"/>
              <a:ext cx="103" cy="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sz="700"/>
                <a:t>-500</a:t>
              </a:r>
            </a:p>
          </p:txBody>
        </p:sp>
        <p:sp>
          <p:nvSpPr>
            <p:cNvPr id="62" name="Text Box 116"/>
            <p:cNvSpPr txBox="1">
              <a:spLocks noChangeArrowheads="1"/>
            </p:cNvSpPr>
            <p:nvPr/>
          </p:nvSpPr>
          <p:spPr bwMode="auto">
            <a:xfrm>
              <a:off x="3198" y="1253"/>
              <a:ext cx="103" cy="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sz="700"/>
                <a:t>-600</a:t>
              </a:r>
            </a:p>
          </p:txBody>
        </p:sp>
        <p:sp>
          <p:nvSpPr>
            <p:cNvPr id="63" name="Text Box 117"/>
            <p:cNvSpPr txBox="1">
              <a:spLocks noChangeArrowheads="1"/>
            </p:cNvSpPr>
            <p:nvPr/>
          </p:nvSpPr>
          <p:spPr bwMode="auto">
            <a:xfrm>
              <a:off x="3198" y="1389"/>
              <a:ext cx="103" cy="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sz="700"/>
                <a:t>-700</a:t>
              </a:r>
            </a:p>
          </p:txBody>
        </p:sp>
        <p:sp>
          <p:nvSpPr>
            <p:cNvPr id="64" name="Text Box 118"/>
            <p:cNvSpPr txBox="1">
              <a:spLocks noChangeArrowheads="1"/>
            </p:cNvSpPr>
            <p:nvPr/>
          </p:nvSpPr>
          <p:spPr bwMode="auto">
            <a:xfrm>
              <a:off x="3206" y="460"/>
              <a:ext cx="264" cy="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sz="700"/>
                <a:t>Глубина, м</a:t>
              </a:r>
            </a:p>
          </p:txBody>
        </p:sp>
        <p:sp>
          <p:nvSpPr>
            <p:cNvPr id="65" name="Rectangle 137"/>
            <p:cNvSpPr>
              <a:spLocks noChangeArrowheads="1"/>
            </p:cNvSpPr>
            <p:nvPr/>
          </p:nvSpPr>
          <p:spPr bwMode="auto">
            <a:xfrm>
              <a:off x="4921" y="1525"/>
              <a:ext cx="46" cy="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66" name="Rectangle 138"/>
            <p:cNvSpPr>
              <a:spLocks noChangeArrowheads="1"/>
            </p:cNvSpPr>
            <p:nvPr/>
          </p:nvSpPr>
          <p:spPr bwMode="auto">
            <a:xfrm>
              <a:off x="4740" y="1525"/>
              <a:ext cx="46" cy="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67" name="Rectangle 139"/>
            <p:cNvSpPr>
              <a:spLocks noChangeArrowheads="1"/>
            </p:cNvSpPr>
            <p:nvPr/>
          </p:nvSpPr>
          <p:spPr bwMode="auto">
            <a:xfrm>
              <a:off x="5193" y="1525"/>
              <a:ext cx="46" cy="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68" name="Rectangle 140"/>
            <p:cNvSpPr>
              <a:spLocks noChangeArrowheads="1"/>
            </p:cNvSpPr>
            <p:nvPr/>
          </p:nvSpPr>
          <p:spPr bwMode="auto">
            <a:xfrm>
              <a:off x="5419" y="1525"/>
              <a:ext cx="46" cy="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ru-RU" altLang="ru-RU"/>
            </a:p>
          </p:txBody>
        </p:sp>
      </p:grpSp>
      <p:sp>
        <p:nvSpPr>
          <p:cNvPr id="121" name="Text Box 148"/>
          <p:cNvSpPr txBox="1">
            <a:spLocks noChangeArrowheads="1"/>
          </p:cNvSpPr>
          <p:nvPr/>
        </p:nvSpPr>
        <p:spPr bwMode="auto">
          <a:xfrm>
            <a:off x="4853854" y="1365656"/>
            <a:ext cx="1667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800" b="1" dirty="0">
                <a:solidFill>
                  <a:schemeClr val="tx2"/>
                </a:solidFill>
              </a:rPr>
              <a:t>А</a:t>
            </a:r>
          </a:p>
        </p:txBody>
      </p:sp>
      <p:sp>
        <p:nvSpPr>
          <p:cNvPr id="123" name="Text Box 151"/>
          <p:cNvSpPr txBox="1">
            <a:spLocks noChangeArrowheads="1"/>
          </p:cNvSpPr>
          <p:nvPr/>
        </p:nvSpPr>
        <p:spPr bwMode="auto">
          <a:xfrm>
            <a:off x="5037968" y="2257662"/>
            <a:ext cx="295275" cy="11588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700"/>
              <a:t>Му+Пи</a:t>
            </a:r>
          </a:p>
        </p:txBody>
      </p:sp>
      <p:sp>
        <p:nvSpPr>
          <p:cNvPr id="124" name="Text Box 152"/>
          <p:cNvSpPr txBox="1">
            <a:spLocks noChangeArrowheads="1"/>
          </p:cNvSpPr>
          <p:nvPr/>
        </p:nvSpPr>
        <p:spPr bwMode="auto">
          <a:xfrm>
            <a:off x="7584318" y="2257662"/>
            <a:ext cx="295275" cy="11588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700"/>
              <a:t>Му+Пи</a:t>
            </a:r>
          </a:p>
        </p:txBody>
      </p:sp>
      <p:sp>
        <p:nvSpPr>
          <p:cNvPr id="125" name="Text Box 153"/>
          <p:cNvSpPr txBox="1">
            <a:spLocks noChangeArrowheads="1"/>
          </p:cNvSpPr>
          <p:nvPr/>
        </p:nvSpPr>
        <p:spPr bwMode="auto">
          <a:xfrm>
            <a:off x="5730118" y="2257662"/>
            <a:ext cx="604838" cy="11588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700"/>
              <a:t>Сер, Аб+Ка+Кв</a:t>
            </a:r>
          </a:p>
        </p:txBody>
      </p:sp>
      <p:sp>
        <p:nvSpPr>
          <p:cNvPr id="126" name="Text Box 154"/>
          <p:cNvSpPr txBox="1">
            <a:spLocks noChangeArrowheads="1"/>
          </p:cNvSpPr>
          <p:nvPr/>
        </p:nvSpPr>
        <p:spPr bwMode="auto">
          <a:xfrm>
            <a:off x="7117593" y="2257662"/>
            <a:ext cx="152400" cy="11588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700"/>
              <a:t>Сер</a:t>
            </a:r>
          </a:p>
        </p:txBody>
      </p:sp>
      <p:sp>
        <p:nvSpPr>
          <p:cNvPr id="127" name="Text Box 155"/>
          <p:cNvSpPr txBox="1">
            <a:spLocks noChangeArrowheads="1"/>
          </p:cNvSpPr>
          <p:nvPr/>
        </p:nvSpPr>
        <p:spPr bwMode="auto">
          <a:xfrm>
            <a:off x="7982781" y="2257662"/>
            <a:ext cx="287337" cy="11588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700"/>
              <a:t>Хл+Ма</a:t>
            </a:r>
          </a:p>
        </p:txBody>
      </p:sp>
      <p:sp>
        <p:nvSpPr>
          <p:cNvPr id="128" name="Text Box 156"/>
          <p:cNvSpPr txBox="1">
            <a:spLocks noChangeArrowheads="1"/>
          </p:cNvSpPr>
          <p:nvPr/>
        </p:nvSpPr>
        <p:spPr bwMode="auto">
          <a:xfrm>
            <a:off x="8351081" y="2257662"/>
            <a:ext cx="269875" cy="11588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700"/>
              <a:t>Би+Пн</a:t>
            </a:r>
          </a:p>
        </p:txBody>
      </p:sp>
      <p:sp>
        <p:nvSpPr>
          <p:cNvPr id="129" name="Text Box 157"/>
          <p:cNvSpPr txBox="1">
            <a:spLocks noChangeArrowheads="1"/>
          </p:cNvSpPr>
          <p:nvPr/>
        </p:nvSpPr>
        <p:spPr bwMode="auto">
          <a:xfrm>
            <a:off x="6277806" y="2933937"/>
            <a:ext cx="417512" cy="11588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700"/>
              <a:t>Аб+Ка+Кв</a:t>
            </a:r>
          </a:p>
        </p:txBody>
      </p:sp>
      <p:sp>
        <p:nvSpPr>
          <p:cNvPr id="130" name="Text Box 158"/>
          <p:cNvSpPr txBox="1">
            <a:spLocks noChangeArrowheads="1"/>
          </p:cNvSpPr>
          <p:nvPr/>
        </p:nvSpPr>
        <p:spPr bwMode="auto">
          <a:xfrm>
            <a:off x="5317368" y="1648062"/>
            <a:ext cx="1987825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0" rIns="10800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400" spc="-200" dirty="0"/>
              <a:t>С    е    р    и    ц    и    т    и    з    а    ц    и    я</a:t>
            </a:r>
          </a:p>
        </p:txBody>
      </p:sp>
      <p:sp>
        <p:nvSpPr>
          <p:cNvPr id="131" name="AutoShape 160"/>
          <p:cNvSpPr>
            <a:spLocks/>
          </p:cNvSpPr>
          <p:nvPr/>
        </p:nvSpPr>
        <p:spPr bwMode="auto">
          <a:xfrm rot="16200000">
            <a:off x="6226212" y="853518"/>
            <a:ext cx="71437" cy="2016125"/>
          </a:xfrm>
          <a:prstGeom prst="rightBrace">
            <a:avLst>
              <a:gd name="adj1" fmla="val 235187"/>
              <a:gd name="adj2" fmla="val 50000"/>
            </a:avLst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132" name="Text Box 161"/>
          <p:cNvSpPr txBox="1">
            <a:spLocks noChangeArrowheads="1"/>
          </p:cNvSpPr>
          <p:nvPr/>
        </p:nvSpPr>
        <p:spPr bwMode="auto">
          <a:xfrm>
            <a:off x="8964613" y="6619875"/>
            <a:ext cx="127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000" b="1"/>
              <a:t>24</a:t>
            </a:r>
          </a:p>
        </p:txBody>
      </p:sp>
      <p:sp>
        <p:nvSpPr>
          <p:cNvPr id="226" name="Text Box 146"/>
          <p:cNvSpPr txBox="1">
            <a:spLocks noChangeArrowheads="1"/>
          </p:cNvSpPr>
          <p:nvPr/>
        </p:nvSpPr>
        <p:spPr bwMode="auto">
          <a:xfrm>
            <a:off x="2832546" y="1926905"/>
            <a:ext cx="136256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600" b="1" dirty="0" smtClean="0">
                <a:solidFill>
                  <a:srgbClr val="333333"/>
                </a:solidFill>
              </a:rPr>
              <a:t>В</a:t>
            </a:r>
            <a:endParaRPr lang="ru-RU" altLang="ru-RU" sz="1600" b="1" dirty="0">
              <a:solidFill>
                <a:srgbClr val="333333"/>
              </a:solidFill>
            </a:endParaRPr>
          </a:p>
        </p:txBody>
      </p:sp>
      <p:sp>
        <p:nvSpPr>
          <p:cNvPr id="227" name="Text Box 148"/>
          <p:cNvSpPr txBox="1">
            <a:spLocks noChangeArrowheads="1"/>
          </p:cNvSpPr>
          <p:nvPr/>
        </p:nvSpPr>
        <p:spPr bwMode="auto">
          <a:xfrm>
            <a:off x="8486018" y="1379556"/>
            <a:ext cx="1538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800" b="1" dirty="0">
                <a:solidFill>
                  <a:schemeClr val="tx2"/>
                </a:solidFill>
              </a:rPr>
              <a:t>В</a:t>
            </a:r>
          </a:p>
        </p:txBody>
      </p:sp>
      <p:sp>
        <p:nvSpPr>
          <p:cNvPr id="229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Создание геофизической основы ГК-200/2</a:t>
            </a:r>
          </a:p>
        </p:txBody>
      </p:sp>
    </p:spTree>
    <p:extLst>
      <p:ext uri="{BB962C8B-B14F-4D97-AF65-F5344CB8AC3E}">
        <p14:creationId xmlns:p14="http://schemas.microsoft.com/office/powerpoint/2010/main" val="31064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/>
          <p:cNvGrpSpPr/>
          <p:nvPr/>
        </p:nvGrpSpPr>
        <p:grpSpPr>
          <a:xfrm>
            <a:off x="612144" y="1035323"/>
            <a:ext cx="8076240" cy="5119200"/>
            <a:chOff x="395288" y="138113"/>
            <a:chExt cx="8518525" cy="6675437"/>
          </a:xfrm>
        </p:grpSpPr>
        <p:pic>
          <p:nvPicPr>
            <p:cNvPr id="56" name="Picture 2" descr="Графики-3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3" y="525464"/>
              <a:ext cx="8064500" cy="470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325" y="5300663"/>
              <a:ext cx="7058025" cy="61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Line 4"/>
            <p:cNvSpPr>
              <a:spLocks noChangeShapeType="1"/>
            </p:cNvSpPr>
            <p:nvPr/>
          </p:nvSpPr>
          <p:spPr bwMode="auto">
            <a:xfrm>
              <a:off x="900113" y="4292600"/>
              <a:ext cx="7416800" cy="0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Text Box 5"/>
            <p:cNvSpPr txBox="1">
              <a:spLocks noChangeArrowheads="1"/>
            </p:cNvSpPr>
            <p:nvPr/>
          </p:nvSpPr>
          <p:spPr bwMode="auto">
            <a:xfrm>
              <a:off x="1042988" y="188913"/>
              <a:ext cx="6731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sz="1400" b="0"/>
                <a:t>U, </a:t>
              </a:r>
              <a:r>
                <a:rPr lang="en-US" altLang="ru-RU" sz="1200" b="0"/>
                <a:t>ppm</a:t>
              </a:r>
              <a:endParaRPr lang="ru-RU" altLang="ru-RU" sz="1200" b="0"/>
            </a:p>
          </p:txBody>
        </p:sp>
        <p:sp>
          <p:nvSpPr>
            <p:cNvPr id="60" name="Text Box 6"/>
            <p:cNvSpPr txBox="1">
              <a:spLocks noChangeArrowheads="1"/>
            </p:cNvSpPr>
            <p:nvPr/>
          </p:nvSpPr>
          <p:spPr bwMode="auto">
            <a:xfrm>
              <a:off x="8172450" y="188913"/>
              <a:ext cx="7413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sz="1400" b="0"/>
                <a:t>Th, </a:t>
              </a:r>
              <a:r>
                <a:rPr lang="en-US" altLang="ru-RU" sz="1200" b="0"/>
                <a:t>ppm</a:t>
              </a:r>
              <a:endParaRPr lang="ru-RU" altLang="ru-RU" sz="1200" b="0"/>
            </a:p>
          </p:txBody>
        </p:sp>
        <p:sp>
          <p:nvSpPr>
            <p:cNvPr id="61" name="Text Box 7"/>
            <p:cNvSpPr txBox="1">
              <a:spLocks noChangeArrowheads="1"/>
            </p:cNvSpPr>
            <p:nvPr/>
          </p:nvSpPr>
          <p:spPr bwMode="auto">
            <a:xfrm>
              <a:off x="1258888" y="2159000"/>
              <a:ext cx="369887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sz="1200">
                  <a:solidFill>
                    <a:srgbClr val="0033CC"/>
                  </a:solidFill>
                </a:rPr>
                <a:t>Th</a:t>
              </a:r>
              <a:endParaRPr lang="ru-RU" altLang="ru-RU" sz="1200">
                <a:solidFill>
                  <a:srgbClr val="0033CC"/>
                </a:solidFill>
              </a:endParaRPr>
            </a:p>
          </p:txBody>
        </p:sp>
        <p:sp>
          <p:nvSpPr>
            <p:cNvPr id="62" name="Text Box 8"/>
            <p:cNvSpPr txBox="1">
              <a:spLocks noChangeArrowheads="1"/>
            </p:cNvSpPr>
            <p:nvPr/>
          </p:nvSpPr>
          <p:spPr bwMode="auto">
            <a:xfrm>
              <a:off x="2887504" y="138113"/>
              <a:ext cx="2486339" cy="6421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altLang="ru-RU" sz="1300" i="1" dirty="0"/>
                <a:t>Выделение участков развития</a:t>
              </a:r>
            </a:p>
            <a:p>
              <a:pPr algn="ctr" eaLnBrk="1" hangingPunct="1"/>
              <a:r>
                <a:rPr lang="ru-RU" altLang="ru-RU" sz="1300" i="1" dirty="0"/>
                <a:t>калиевого метасоматоза </a:t>
              </a:r>
            </a:p>
          </p:txBody>
        </p:sp>
        <p:sp>
          <p:nvSpPr>
            <p:cNvPr id="63" name="Text Box 9"/>
            <p:cNvSpPr txBox="1">
              <a:spLocks noChangeArrowheads="1"/>
            </p:cNvSpPr>
            <p:nvPr/>
          </p:nvSpPr>
          <p:spPr bwMode="auto">
            <a:xfrm>
              <a:off x="1258888" y="3741738"/>
              <a:ext cx="3032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sz="1200">
                  <a:solidFill>
                    <a:srgbClr val="008000"/>
                  </a:solidFill>
                </a:rPr>
                <a:t>K</a:t>
              </a:r>
              <a:endParaRPr lang="ru-RU" altLang="ru-RU" sz="1200">
                <a:solidFill>
                  <a:srgbClr val="008000"/>
                </a:solidFill>
              </a:endParaRPr>
            </a:p>
          </p:txBody>
        </p:sp>
        <p:sp>
          <p:nvSpPr>
            <p:cNvPr id="64" name="Text Box 10"/>
            <p:cNvSpPr txBox="1">
              <a:spLocks noChangeArrowheads="1"/>
            </p:cNvSpPr>
            <p:nvPr/>
          </p:nvSpPr>
          <p:spPr bwMode="auto">
            <a:xfrm>
              <a:off x="1258888" y="3167063"/>
              <a:ext cx="293687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sz="1200">
                  <a:solidFill>
                    <a:srgbClr val="CC3300"/>
                  </a:solidFill>
                </a:rPr>
                <a:t>U</a:t>
              </a:r>
              <a:endParaRPr lang="ru-RU" altLang="ru-RU" sz="1200">
                <a:solidFill>
                  <a:srgbClr val="CC3300"/>
                </a:solidFill>
              </a:endParaRPr>
            </a:p>
          </p:txBody>
        </p:sp>
        <p:sp>
          <p:nvSpPr>
            <p:cNvPr id="65" name="Text Box 11"/>
            <p:cNvSpPr txBox="1">
              <a:spLocks noChangeArrowheads="1"/>
            </p:cNvSpPr>
            <p:nvPr/>
          </p:nvSpPr>
          <p:spPr bwMode="auto">
            <a:xfrm>
              <a:off x="8054975" y="2979738"/>
              <a:ext cx="5492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sz="1400" b="0"/>
                <a:t>K, %</a:t>
              </a:r>
              <a:endParaRPr lang="ru-RU" altLang="ru-RU" sz="1200" b="0"/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1258888" y="4227513"/>
              <a:ext cx="3968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sz="1200">
                  <a:solidFill>
                    <a:srgbClr val="990099"/>
                  </a:solidFill>
                  <a:latin typeface="Symbol" pitchFamily="18" charset="2"/>
                </a:rPr>
                <a:t>D</a:t>
              </a:r>
              <a:r>
                <a:rPr lang="en-US" altLang="ru-RU" sz="1200">
                  <a:solidFill>
                    <a:srgbClr val="990099"/>
                  </a:solidFill>
                </a:rPr>
                <a:t>K</a:t>
              </a:r>
              <a:endParaRPr lang="ru-RU" altLang="ru-RU" sz="1200">
                <a:solidFill>
                  <a:srgbClr val="990099"/>
                </a:solidFill>
              </a:endParaRPr>
            </a:p>
          </p:txBody>
        </p:sp>
        <p:pic>
          <p:nvPicPr>
            <p:cNvPr id="67" name="Picture 13" descr="MT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675" y="6496050"/>
              <a:ext cx="306388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AutoShape 14"/>
            <p:cNvSpPr>
              <a:spLocks/>
            </p:cNvSpPr>
            <p:nvPr/>
          </p:nvSpPr>
          <p:spPr bwMode="auto">
            <a:xfrm rot="16200000">
              <a:off x="2555876" y="4652962"/>
              <a:ext cx="215900" cy="2663825"/>
            </a:xfrm>
            <a:prstGeom prst="leftBrace">
              <a:avLst>
                <a:gd name="adj1" fmla="val 10281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endParaRPr lang="ru-RU" altLang="ru-RU"/>
            </a:p>
          </p:txBody>
        </p:sp>
        <p:sp>
          <p:nvSpPr>
            <p:cNvPr id="69" name="AutoShape 15"/>
            <p:cNvSpPr>
              <a:spLocks/>
            </p:cNvSpPr>
            <p:nvPr/>
          </p:nvSpPr>
          <p:spPr bwMode="auto">
            <a:xfrm rot="16200000">
              <a:off x="5040313" y="4832350"/>
              <a:ext cx="215900" cy="2305050"/>
            </a:xfrm>
            <a:prstGeom prst="leftBrace">
              <a:avLst>
                <a:gd name="adj1" fmla="val 8897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endParaRPr lang="ru-RU" altLang="ru-RU"/>
            </a:p>
          </p:txBody>
        </p:sp>
        <p:sp>
          <p:nvSpPr>
            <p:cNvPr id="70" name="AutoShape 16"/>
            <p:cNvSpPr>
              <a:spLocks/>
            </p:cNvSpPr>
            <p:nvPr/>
          </p:nvSpPr>
          <p:spPr bwMode="auto">
            <a:xfrm rot="16200000">
              <a:off x="7236619" y="4941094"/>
              <a:ext cx="215900" cy="2087562"/>
            </a:xfrm>
            <a:prstGeom prst="leftBrace">
              <a:avLst>
                <a:gd name="adj1" fmla="val 805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endParaRPr lang="ru-RU" altLang="ru-RU"/>
            </a:p>
          </p:txBody>
        </p:sp>
        <p:sp>
          <p:nvSpPr>
            <p:cNvPr id="71" name="Text Box 17"/>
            <p:cNvSpPr txBox="1">
              <a:spLocks noChangeArrowheads="1"/>
            </p:cNvSpPr>
            <p:nvPr/>
          </p:nvSpPr>
          <p:spPr bwMode="auto">
            <a:xfrm>
              <a:off x="1468438" y="6088063"/>
              <a:ext cx="2295525" cy="295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altLang="ru-RU" sz="900" b="0"/>
                <a:t>Туфогенные сланцы, алевролиты с прослоями</a:t>
              </a:r>
            </a:p>
            <a:p>
              <a:pPr algn="ctr" eaLnBrk="1" hangingPunct="1"/>
              <a:r>
                <a:rPr lang="ru-RU" altLang="ru-RU" sz="900" b="0"/>
                <a:t>диамиктитов</a:t>
              </a:r>
            </a:p>
          </p:txBody>
        </p:sp>
        <p:sp>
          <p:nvSpPr>
            <p:cNvPr id="72" name="Text Box 18"/>
            <p:cNvSpPr txBox="1">
              <a:spLocks noChangeArrowheads="1"/>
            </p:cNvSpPr>
            <p:nvPr/>
          </p:nvSpPr>
          <p:spPr bwMode="auto">
            <a:xfrm>
              <a:off x="4378325" y="6092825"/>
              <a:ext cx="1674813" cy="295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altLang="ru-RU" sz="900" b="0"/>
                <a:t>Аргиллиты, алевролиты, прослои</a:t>
              </a:r>
            </a:p>
            <a:p>
              <a:pPr algn="ctr" eaLnBrk="1" hangingPunct="1"/>
              <a:r>
                <a:rPr lang="ru-RU" altLang="ru-RU" sz="900" b="0"/>
                <a:t>песчаников</a:t>
              </a:r>
            </a:p>
          </p:txBody>
        </p:sp>
        <p:sp>
          <p:nvSpPr>
            <p:cNvPr id="73" name="Text Box 19"/>
            <p:cNvSpPr txBox="1">
              <a:spLocks noChangeArrowheads="1"/>
            </p:cNvSpPr>
            <p:nvPr/>
          </p:nvSpPr>
          <p:spPr bwMode="auto">
            <a:xfrm>
              <a:off x="6734175" y="6092825"/>
              <a:ext cx="1212850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altLang="ru-RU" sz="900" b="0"/>
                <a:t>Граниты, гранодиориты</a:t>
              </a:r>
            </a:p>
          </p:txBody>
        </p:sp>
        <p:sp>
          <p:nvSpPr>
            <p:cNvPr id="74" name="Text Box 20"/>
            <p:cNvSpPr txBox="1">
              <a:spLocks noChangeArrowheads="1"/>
            </p:cNvSpPr>
            <p:nvPr/>
          </p:nvSpPr>
          <p:spPr bwMode="auto">
            <a:xfrm>
              <a:off x="3371850" y="6583363"/>
              <a:ext cx="3438525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altLang="ru-RU" sz="900" b="0"/>
                <a:t>-  Участки интенсивного развития процессов калиевого метасоматоза</a:t>
              </a:r>
            </a:p>
          </p:txBody>
        </p:sp>
        <p:sp>
          <p:nvSpPr>
            <p:cNvPr id="75" name="AutoShape 21"/>
            <p:cNvSpPr>
              <a:spLocks/>
            </p:cNvSpPr>
            <p:nvPr/>
          </p:nvSpPr>
          <p:spPr bwMode="auto">
            <a:xfrm rot="5400000">
              <a:off x="2483645" y="1342231"/>
              <a:ext cx="144462" cy="574675"/>
            </a:xfrm>
            <a:prstGeom prst="leftBrace">
              <a:avLst>
                <a:gd name="adj1" fmla="val 3315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endParaRPr lang="ru-RU" altLang="ru-RU"/>
            </a:p>
          </p:txBody>
        </p:sp>
        <p:sp>
          <p:nvSpPr>
            <p:cNvPr id="76" name="Text Box 22"/>
            <p:cNvSpPr txBox="1">
              <a:spLocks noChangeArrowheads="1"/>
            </p:cNvSpPr>
            <p:nvPr/>
          </p:nvSpPr>
          <p:spPr bwMode="auto">
            <a:xfrm>
              <a:off x="2068513" y="908050"/>
              <a:ext cx="930275" cy="558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altLang="ru-RU" sz="1000" b="0"/>
                <a:t>Влияние</a:t>
              </a:r>
            </a:p>
            <a:p>
              <a:pPr algn="ctr" eaLnBrk="1" hangingPunct="1"/>
              <a:r>
                <a:rPr lang="ru-RU" altLang="ru-RU" sz="1000" b="0"/>
                <a:t>процессов</a:t>
              </a:r>
            </a:p>
            <a:p>
              <a:pPr algn="ctr" eaLnBrk="1" hangingPunct="1"/>
              <a:r>
                <a:rPr lang="ru-RU" altLang="ru-RU" sz="1000" b="0"/>
                <a:t>метасоматоза</a:t>
              </a:r>
            </a:p>
          </p:txBody>
        </p:sp>
        <p:sp>
          <p:nvSpPr>
            <p:cNvPr id="77" name="AutoShape 23"/>
            <p:cNvSpPr>
              <a:spLocks/>
            </p:cNvSpPr>
            <p:nvPr/>
          </p:nvSpPr>
          <p:spPr bwMode="auto">
            <a:xfrm rot="5400000">
              <a:off x="5147470" y="2853531"/>
              <a:ext cx="144462" cy="574675"/>
            </a:xfrm>
            <a:prstGeom prst="leftBrace">
              <a:avLst>
                <a:gd name="adj1" fmla="val 3315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endParaRPr lang="ru-RU" altLang="ru-RU"/>
            </a:p>
          </p:txBody>
        </p:sp>
        <p:sp>
          <p:nvSpPr>
            <p:cNvPr id="78" name="Text Box 24"/>
            <p:cNvSpPr txBox="1">
              <a:spLocks noChangeArrowheads="1"/>
            </p:cNvSpPr>
            <p:nvPr/>
          </p:nvSpPr>
          <p:spPr bwMode="auto">
            <a:xfrm>
              <a:off x="4794250" y="2438400"/>
              <a:ext cx="930275" cy="558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altLang="ru-RU" sz="1000" b="0"/>
                <a:t>Влияние</a:t>
              </a:r>
            </a:p>
            <a:p>
              <a:pPr algn="ctr" eaLnBrk="1" hangingPunct="1"/>
              <a:r>
                <a:rPr lang="ru-RU" altLang="ru-RU" sz="1000" b="0"/>
                <a:t>процессов</a:t>
              </a:r>
            </a:p>
            <a:p>
              <a:pPr algn="ctr" eaLnBrk="1" hangingPunct="1"/>
              <a:r>
                <a:rPr lang="ru-RU" altLang="ru-RU" sz="1000" b="0"/>
                <a:t>метасоматоза</a:t>
              </a:r>
            </a:p>
          </p:txBody>
        </p:sp>
        <p:sp>
          <p:nvSpPr>
            <p:cNvPr id="79" name="AutoShape 25"/>
            <p:cNvSpPr>
              <a:spLocks/>
            </p:cNvSpPr>
            <p:nvPr/>
          </p:nvSpPr>
          <p:spPr bwMode="auto">
            <a:xfrm rot="5400000">
              <a:off x="6876257" y="694531"/>
              <a:ext cx="144462" cy="574675"/>
            </a:xfrm>
            <a:prstGeom prst="leftBrace">
              <a:avLst>
                <a:gd name="adj1" fmla="val 3315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endParaRPr lang="ru-RU" altLang="ru-RU"/>
            </a:p>
          </p:txBody>
        </p:sp>
        <p:sp>
          <p:nvSpPr>
            <p:cNvPr id="80" name="Text Box 26"/>
            <p:cNvSpPr txBox="1">
              <a:spLocks noChangeArrowheads="1"/>
            </p:cNvSpPr>
            <p:nvPr/>
          </p:nvSpPr>
          <p:spPr bwMode="auto">
            <a:xfrm>
              <a:off x="6450013" y="260350"/>
              <a:ext cx="930275" cy="558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altLang="ru-RU" sz="1000" b="0"/>
                <a:t>Влияние</a:t>
              </a:r>
            </a:p>
            <a:p>
              <a:pPr algn="ctr" eaLnBrk="1" hangingPunct="1"/>
              <a:r>
                <a:rPr lang="ru-RU" altLang="ru-RU" sz="1000" b="0"/>
                <a:t>процессов</a:t>
              </a:r>
            </a:p>
            <a:p>
              <a:pPr algn="ctr" eaLnBrk="1" hangingPunct="1"/>
              <a:r>
                <a:rPr lang="ru-RU" altLang="ru-RU" sz="1000" b="0"/>
                <a:t>метасоматоза</a:t>
              </a:r>
            </a:p>
          </p:txBody>
        </p:sp>
        <p:sp>
          <p:nvSpPr>
            <p:cNvPr id="81" name="Text Box 27"/>
            <p:cNvSpPr txBox="1">
              <a:spLocks noChangeArrowheads="1"/>
            </p:cNvSpPr>
            <p:nvPr/>
          </p:nvSpPr>
          <p:spPr bwMode="auto">
            <a:xfrm>
              <a:off x="395288" y="3765550"/>
              <a:ext cx="7699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sz="1400" b="0">
                  <a:latin typeface="Symbol" pitchFamily="18" charset="2"/>
                </a:rPr>
                <a:t>D</a:t>
              </a:r>
              <a:r>
                <a:rPr lang="en-US" altLang="ru-RU" sz="1400" b="0"/>
                <a:t>K</a:t>
              </a:r>
              <a:r>
                <a:rPr lang="ru-RU" altLang="ru-RU" sz="1400" b="0"/>
                <a:t>, </a:t>
              </a:r>
              <a:r>
                <a:rPr lang="ru-RU" altLang="ru-RU" sz="1200" b="0"/>
                <a:t>у. е.</a:t>
              </a:r>
            </a:p>
          </p:txBody>
        </p:sp>
        <p:sp>
          <p:nvSpPr>
            <p:cNvPr id="82" name="Text Box 28"/>
            <p:cNvSpPr txBox="1">
              <a:spLocks noChangeArrowheads="1"/>
            </p:cNvSpPr>
            <p:nvPr/>
          </p:nvSpPr>
          <p:spPr bwMode="auto">
            <a:xfrm>
              <a:off x="2335213" y="4508500"/>
              <a:ext cx="508000" cy="1841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sz="1000" b="0">
                  <a:latin typeface="Symbol" pitchFamily="18" charset="2"/>
                </a:rPr>
                <a:t>D</a:t>
              </a:r>
              <a:r>
                <a:rPr lang="en-US" altLang="ru-RU" sz="1000" b="0"/>
                <a:t>K</a:t>
              </a:r>
              <a:r>
                <a:rPr lang="ru-RU" altLang="ru-RU" sz="1000" b="0"/>
                <a:t> </a:t>
              </a:r>
              <a:r>
                <a:rPr lang="en-US" altLang="ru-RU" sz="1000" b="0"/>
                <a:t>&gt; 1.3</a:t>
              </a:r>
              <a:endParaRPr lang="ru-RU" altLang="ru-RU" sz="1000" b="0"/>
            </a:p>
          </p:txBody>
        </p:sp>
        <p:sp>
          <p:nvSpPr>
            <p:cNvPr id="83" name="Oval 29"/>
            <p:cNvSpPr>
              <a:spLocks noChangeArrowheads="1"/>
            </p:cNvSpPr>
            <p:nvPr/>
          </p:nvSpPr>
          <p:spPr bwMode="auto">
            <a:xfrm>
              <a:off x="2195513" y="4005263"/>
              <a:ext cx="720725" cy="360362"/>
            </a:xfrm>
            <a:prstGeom prst="ellips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endParaRPr lang="ru-RU" altLang="ru-RU"/>
            </a:p>
          </p:txBody>
        </p:sp>
        <p:sp>
          <p:nvSpPr>
            <p:cNvPr id="84" name="Line 30"/>
            <p:cNvSpPr>
              <a:spLocks noChangeShapeType="1"/>
            </p:cNvSpPr>
            <p:nvPr/>
          </p:nvSpPr>
          <p:spPr bwMode="auto">
            <a:xfrm flipV="1">
              <a:off x="2555875" y="4365625"/>
              <a:ext cx="0" cy="142875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" name="Text Box 31"/>
            <p:cNvSpPr txBox="1">
              <a:spLocks noChangeArrowheads="1"/>
            </p:cNvSpPr>
            <p:nvPr/>
          </p:nvSpPr>
          <p:spPr bwMode="auto">
            <a:xfrm>
              <a:off x="4927600" y="4508500"/>
              <a:ext cx="508000" cy="1841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sz="1000" b="0">
                  <a:latin typeface="Symbol" pitchFamily="18" charset="2"/>
                </a:rPr>
                <a:t>D</a:t>
              </a:r>
              <a:r>
                <a:rPr lang="en-US" altLang="ru-RU" sz="1000" b="0"/>
                <a:t>K</a:t>
              </a:r>
              <a:r>
                <a:rPr lang="ru-RU" altLang="ru-RU" sz="1000" b="0"/>
                <a:t> </a:t>
              </a:r>
              <a:r>
                <a:rPr lang="en-US" altLang="ru-RU" sz="1000" b="0"/>
                <a:t>&gt; 1.3</a:t>
              </a:r>
              <a:endParaRPr lang="ru-RU" altLang="ru-RU" sz="1000" b="0"/>
            </a:p>
          </p:txBody>
        </p:sp>
        <p:sp>
          <p:nvSpPr>
            <p:cNvPr id="86" name="Oval 32"/>
            <p:cNvSpPr>
              <a:spLocks noChangeArrowheads="1"/>
            </p:cNvSpPr>
            <p:nvPr/>
          </p:nvSpPr>
          <p:spPr bwMode="auto">
            <a:xfrm>
              <a:off x="4859338" y="4149725"/>
              <a:ext cx="649287" cy="215900"/>
            </a:xfrm>
            <a:prstGeom prst="ellips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endParaRPr lang="ru-RU" altLang="ru-RU"/>
            </a:p>
          </p:txBody>
        </p:sp>
        <p:sp>
          <p:nvSpPr>
            <p:cNvPr id="87" name="Line 33"/>
            <p:cNvSpPr>
              <a:spLocks noChangeShapeType="1"/>
            </p:cNvSpPr>
            <p:nvPr/>
          </p:nvSpPr>
          <p:spPr bwMode="auto">
            <a:xfrm flipV="1">
              <a:off x="5148263" y="4365625"/>
              <a:ext cx="0" cy="142875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Text Box 34"/>
            <p:cNvSpPr txBox="1">
              <a:spLocks noChangeArrowheads="1"/>
            </p:cNvSpPr>
            <p:nvPr/>
          </p:nvSpPr>
          <p:spPr bwMode="auto">
            <a:xfrm>
              <a:off x="6799263" y="3676650"/>
              <a:ext cx="508000" cy="1841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sz="1000" b="0">
                  <a:latin typeface="Symbol" pitchFamily="18" charset="2"/>
                </a:rPr>
                <a:t>D</a:t>
              </a:r>
              <a:r>
                <a:rPr lang="en-US" altLang="ru-RU" sz="1000" b="0"/>
                <a:t>K</a:t>
              </a:r>
              <a:r>
                <a:rPr lang="ru-RU" altLang="ru-RU" sz="1000" b="0"/>
                <a:t> </a:t>
              </a:r>
              <a:r>
                <a:rPr lang="en-US" altLang="ru-RU" sz="1000" b="0"/>
                <a:t>&gt; 1.3</a:t>
              </a:r>
              <a:endParaRPr lang="ru-RU" altLang="ru-RU" sz="1000" b="0"/>
            </a:p>
          </p:txBody>
        </p:sp>
        <p:sp>
          <p:nvSpPr>
            <p:cNvPr id="89" name="Oval 35"/>
            <p:cNvSpPr>
              <a:spLocks noChangeArrowheads="1"/>
            </p:cNvSpPr>
            <p:nvPr/>
          </p:nvSpPr>
          <p:spPr bwMode="auto">
            <a:xfrm>
              <a:off x="6732588" y="4005263"/>
              <a:ext cx="503237" cy="360362"/>
            </a:xfrm>
            <a:prstGeom prst="ellips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endParaRPr lang="ru-RU" altLang="ru-RU"/>
            </a:p>
          </p:txBody>
        </p:sp>
        <p:sp>
          <p:nvSpPr>
            <p:cNvPr id="90" name="Line 36"/>
            <p:cNvSpPr>
              <a:spLocks noChangeShapeType="1"/>
            </p:cNvSpPr>
            <p:nvPr/>
          </p:nvSpPr>
          <p:spPr bwMode="auto">
            <a:xfrm rot="10800000" flipV="1">
              <a:off x="7019925" y="3862388"/>
              <a:ext cx="0" cy="142875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787940" y="105888"/>
            <a:ext cx="8226519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Проведение комплексных аэрогеофизических </a:t>
            </a: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съемок </a:t>
            </a:r>
            <a:endParaRPr lang="ru-RU" altLang="ru-RU" sz="2000" b="1" dirty="0">
              <a:solidFill>
                <a:srgbClr val="232C82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267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pic>
        <p:nvPicPr>
          <p:cNvPr id="4099" name="Picture 3" descr="P:\ПапкаОбмена\Атаков А. И\Улахан-Сала2\str_shema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10"/>
          <a:stretch/>
        </p:blipFill>
        <p:spPr bwMode="auto">
          <a:xfrm>
            <a:off x="271016" y="1006866"/>
            <a:ext cx="5123549" cy="514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15075" y="1549435"/>
            <a:ext cx="2699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Сопоставление </a:t>
            </a:r>
            <a:r>
              <a:rPr lang="ru-RU" b="1" dirty="0" smtClean="0">
                <a:solidFill>
                  <a:srgbClr val="232C82"/>
                </a:solidFill>
              </a:rPr>
              <a:t>результатов</a:t>
            </a:r>
          </a:p>
          <a:p>
            <a:pPr algn="ctr"/>
            <a:endParaRPr lang="ru-RU" b="1" dirty="0" smtClean="0">
              <a:solidFill>
                <a:srgbClr val="232C82"/>
              </a:solidFill>
            </a:endParaRPr>
          </a:p>
          <a:p>
            <a:pPr algn="ctr"/>
            <a:r>
              <a:rPr lang="ru-RU" b="1" dirty="0" err="1" smtClean="0">
                <a:solidFill>
                  <a:srgbClr val="232C82"/>
                </a:solidFill>
              </a:rPr>
              <a:t>аэроэлектроразведки</a:t>
            </a:r>
            <a:endParaRPr lang="ru-RU" b="1" dirty="0" smtClean="0">
              <a:solidFill>
                <a:srgbClr val="232C82"/>
              </a:solidFill>
            </a:endParaRPr>
          </a:p>
          <a:p>
            <a:pPr algn="ctr"/>
            <a:r>
              <a:rPr lang="ru-RU" b="1" dirty="0" smtClean="0">
                <a:solidFill>
                  <a:srgbClr val="232C82"/>
                </a:solidFill>
              </a:rPr>
              <a:t>с</a:t>
            </a:r>
          </a:p>
          <a:p>
            <a:pPr algn="ctr"/>
            <a:r>
              <a:rPr lang="ru-RU" b="1" dirty="0" smtClean="0">
                <a:solidFill>
                  <a:srgbClr val="232C82"/>
                </a:solidFill>
              </a:rPr>
              <a:t> дешифрированием </a:t>
            </a:r>
            <a:r>
              <a:rPr lang="ru-RU" b="1" dirty="0" err="1" smtClean="0">
                <a:solidFill>
                  <a:srgbClr val="232C82"/>
                </a:solidFill>
              </a:rPr>
              <a:t>космоснимков</a:t>
            </a:r>
            <a:endParaRPr lang="ru-RU" b="1" dirty="0">
              <a:solidFill>
                <a:srgbClr val="232C8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P:\ПапкаОбмена\Атаков А. И\Улахан-Сала2\str_shema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7" t="70730" r="3745" b="13810"/>
          <a:stretch/>
        </p:blipFill>
        <p:spPr bwMode="auto">
          <a:xfrm>
            <a:off x="5524106" y="3984129"/>
            <a:ext cx="3398914" cy="227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P:\ПапкаОбмена\Атаков А. И\Улахан-Сала2\str_shema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0" t="19826" r="11215" b="33438"/>
          <a:stretch/>
        </p:blipFill>
        <p:spPr bwMode="auto">
          <a:xfrm>
            <a:off x="5394565" y="1174871"/>
            <a:ext cx="823355" cy="269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787940" y="105888"/>
            <a:ext cx="8226519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Проведение комплексных аэрогеофизических </a:t>
            </a: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съемок </a:t>
            </a:r>
            <a:endParaRPr lang="ru-RU" altLang="ru-RU" sz="2000" b="1" dirty="0">
              <a:solidFill>
                <a:srgbClr val="232C82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6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3858" r="7921" b="7800"/>
          <a:stretch/>
        </p:blipFill>
        <p:spPr bwMode="auto">
          <a:xfrm>
            <a:off x="1398242" y="3201475"/>
            <a:ext cx="308256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0" y="153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4667249" y="4850594"/>
            <a:ext cx="4161985" cy="175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400" b="0" dirty="0" smtClean="0">
                <a:solidFill>
                  <a:srgbClr val="232C82"/>
                </a:solidFill>
              </a:rPr>
              <a:t>по </a:t>
            </a:r>
            <a:r>
              <a:rPr lang="ru-RU" altLang="ru-RU" sz="1400" b="0" dirty="0">
                <a:solidFill>
                  <a:srgbClr val="232C82"/>
                </a:solidFill>
              </a:rPr>
              <a:t>данным </a:t>
            </a:r>
            <a:r>
              <a:rPr lang="ru-RU" sz="1400" dirty="0">
                <a:solidFill>
                  <a:srgbClr val="232C82"/>
                </a:solidFill>
              </a:rPr>
              <a:t>аэроэлектроразведочным </a:t>
            </a:r>
            <a:r>
              <a:rPr lang="ru-RU" sz="1400" dirty="0" smtClean="0">
                <a:solidFill>
                  <a:srgbClr val="232C82"/>
                </a:solidFill>
              </a:rPr>
              <a:t>данным</a:t>
            </a:r>
            <a:r>
              <a:rPr lang="ru-RU" altLang="ru-RU" sz="1400" b="0" dirty="0" smtClean="0">
                <a:solidFill>
                  <a:srgbClr val="232C82"/>
                </a:solidFill>
              </a:rPr>
              <a:t>:</a:t>
            </a:r>
          </a:p>
          <a:p>
            <a:r>
              <a:rPr lang="ru-RU" altLang="ru-RU" sz="1400" b="0" dirty="0" smtClean="0">
                <a:solidFill>
                  <a:srgbClr val="232C82"/>
                </a:solidFill>
              </a:rPr>
              <a:t>1 </a:t>
            </a:r>
            <a:r>
              <a:rPr lang="ru-RU" altLang="ru-RU" sz="1400" b="0" dirty="0">
                <a:solidFill>
                  <a:srgbClr val="232C82"/>
                </a:solidFill>
              </a:rPr>
              <a:t>– песчаные и  </a:t>
            </a:r>
            <a:endParaRPr lang="ru-RU" altLang="ru-RU" sz="1400" b="0" dirty="0" smtClean="0">
              <a:solidFill>
                <a:srgbClr val="232C82"/>
              </a:solidFill>
            </a:endParaRPr>
          </a:p>
          <a:p>
            <a:r>
              <a:rPr lang="ru-RU" altLang="ru-RU" sz="1400" b="0" dirty="0" smtClean="0">
                <a:solidFill>
                  <a:srgbClr val="232C82"/>
                </a:solidFill>
              </a:rPr>
              <a:t>2 – </a:t>
            </a:r>
            <a:r>
              <a:rPr lang="ru-RU" altLang="ru-RU" sz="1400" b="0" dirty="0">
                <a:solidFill>
                  <a:srgbClr val="232C82"/>
                </a:solidFill>
              </a:rPr>
              <a:t>глинистые отложения неогеновых </a:t>
            </a:r>
            <a:r>
              <a:rPr lang="ru-RU" altLang="ru-RU" sz="1400" b="0" dirty="0" err="1">
                <a:solidFill>
                  <a:srgbClr val="232C82"/>
                </a:solidFill>
              </a:rPr>
              <a:t>палеодолин</a:t>
            </a:r>
            <a:r>
              <a:rPr lang="ru-RU" altLang="ru-RU" sz="1400" b="0" dirty="0">
                <a:solidFill>
                  <a:srgbClr val="232C82"/>
                </a:solidFill>
              </a:rPr>
              <a:t>; </a:t>
            </a:r>
            <a:endParaRPr lang="ru-RU" altLang="ru-RU" sz="1400" b="0" dirty="0" smtClean="0">
              <a:solidFill>
                <a:srgbClr val="232C82"/>
              </a:solidFill>
            </a:endParaRPr>
          </a:p>
          <a:p>
            <a:r>
              <a:rPr lang="ru-RU" altLang="ru-RU" sz="1400" b="0" dirty="0" smtClean="0">
                <a:solidFill>
                  <a:srgbClr val="232C82"/>
                </a:solidFill>
              </a:rPr>
              <a:t>3, 4 –фрагменты </a:t>
            </a:r>
            <a:r>
              <a:rPr lang="ru-RU" altLang="ru-RU" sz="1400" b="0" dirty="0">
                <a:solidFill>
                  <a:srgbClr val="232C82"/>
                </a:solidFill>
              </a:rPr>
              <a:t>неогеновых </a:t>
            </a:r>
            <a:r>
              <a:rPr lang="ru-RU" altLang="ru-RU" sz="1400" b="0" dirty="0" err="1" smtClean="0">
                <a:solidFill>
                  <a:srgbClr val="232C82"/>
                </a:solidFill>
              </a:rPr>
              <a:t>палеодолин</a:t>
            </a:r>
            <a:r>
              <a:rPr lang="ru-RU" altLang="ru-RU" sz="1400" b="0" dirty="0" smtClean="0">
                <a:solidFill>
                  <a:srgbClr val="232C82"/>
                </a:solidFill>
              </a:rPr>
              <a:t> и разрывные </a:t>
            </a:r>
            <a:r>
              <a:rPr lang="ru-RU" altLang="ru-RU" sz="1400" b="0" dirty="0">
                <a:solidFill>
                  <a:srgbClr val="232C82"/>
                </a:solidFill>
              </a:rPr>
              <a:t>нарушения </a:t>
            </a:r>
            <a:r>
              <a:rPr lang="ru-RU" altLang="ru-RU" sz="1400" b="0" dirty="0" smtClean="0">
                <a:solidFill>
                  <a:srgbClr val="232C82"/>
                </a:solidFill>
              </a:rPr>
              <a:t>(</a:t>
            </a:r>
            <a:r>
              <a:rPr lang="ru-RU" altLang="ru-RU" sz="1400" b="0" dirty="0">
                <a:solidFill>
                  <a:srgbClr val="232C82"/>
                </a:solidFill>
              </a:rPr>
              <a:t>а – главные, б – второстепенные</a:t>
            </a:r>
            <a:r>
              <a:rPr lang="ru-RU" altLang="ru-RU" sz="1400" b="0" dirty="0" smtClean="0">
                <a:solidFill>
                  <a:srgbClr val="232C82"/>
                </a:solidFill>
              </a:rPr>
              <a:t>)</a:t>
            </a:r>
          </a:p>
          <a:p>
            <a:r>
              <a:rPr lang="ru-RU" altLang="ru-RU" sz="1400" b="0" dirty="0" smtClean="0">
                <a:solidFill>
                  <a:srgbClr val="232C82"/>
                </a:solidFill>
              </a:rPr>
              <a:t>5 </a:t>
            </a:r>
            <a:r>
              <a:rPr lang="ru-RU" altLang="ru-RU" sz="1400" b="0" dirty="0">
                <a:solidFill>
                  <a:srgbClr val="232C82"/>
                </a:solidFill>
              </a:rPr>
              <a:t>–  </a:t>
            </a:r>
            <a:r>
              <a:rPr lang="ru-RU" altLang="ru-RU" sz="1400" b="0" dirty="0" err="1" smtClean="0">
                <a:solidFill>
                  <a:srgbClr val="232C82"/>
                </a:solidFill>
              </a:rPr>
              <a:t>урановорудные</a:t>
            </a:r>
            <a:r>
              <a:rPr lang="ru-RU" altLang="ru-RU" sz="1400" b="0" dirty="0" smtClean="0">
                <a:solidFill>
                  <a:srgbClr val="232C82"/>
                </a:solidFill>
              </a:rPr>
              <a:t> </a:t>
            </a:r>
            <a:r>
              <a:rPr lang="ru-RU" altLang="ru-RU" sz="1400" b="0" dirty="0">
                <a:solidFill>
                  <a:srgbClr val="232C82"/>
                </a:solidFill>
              </a:rPr>
              <a:t>залежи месторождений </a:t>
            </a:r>
            <a:r>
              <a:rPr lang="ru-RU" altLang="ru-RU" sz="1400" b="0" dirty="0" err="1">
                <a:solidFill>
                  <a:srgbClr val="232C82"/>
                </a:solidFill>
              </a:rPr>
              <a:t>палеодолинного</a:t>
            </a:r>
            <a:r>
              <a:rPr lang="ru-RU" altLang="ru-RU" sz="1400" b="0" dirty="0">
                <a:solidFill>
                  <a:srgbClr val="232C82"/>
                </a:solidFill>
              </a:rPr>
              <a:t> типа</a:t>
            </a:r>
            <a:r>
              <a:rPr lang="ru-RU" altLang="ru-RU" sz="1400" b="0" dirty="0" smtClean="0">
                <a:solidFill>
                  <a:srgbClr val="232C82"/>
                </a:solidFill>
              </a:rPr>
              <a:t>. </a:t>
            </a:r>
          </a:p>
          <a:p>
            <a:r>
              <a:rPr lang="ru-RU" altLang="ru-RU" sz="1400" b="0" dirty="0" smtClean="0">
                <a:solidFill>
                  <a:srgbClr val="232C82"/>
                </a:solidFill>
              </a:rPr>
              <a:t>( проводимость глин выше, чем у песков )</a:t>
            </a:r>
            <a:endParaRPr lang="ru-RU" altLang="ru-RU" sz="1400" b="0" dirty="0">
              <a:solidFill>
                <a:srgbClr val="232C82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 rot="19705743">
            <a:off x="2568188" y="5479150"/>
            <a:ext cx="1121923" cy="8957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328038" y="866518"/>
            <a:ext cx="541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ru-RU" i="1" dirty="0" err="1" smtClean="0">
                <a:solidFill>
                  <a:srgbClr val="000099"/>
                </a:solidFill>
              </a:rPr>
              <a:t>Витимский</a:t>
            </a:r>
            <a:r>
              <a:rPr lang="ru-RU" altLang="ru-RU" i="1" dirty="0" smtClean="0">
                <a:solidFill>
                  <a:srgbClr val="000099"/>
                </a:solidFill>
              </a:rPr>
              <a:t> ураново-рудный район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7646" r="7712" b="7732"/>
          <a:stretch/>
        </p:blipFill>
        <p:spPr bwMode="auto">
          <a:xfrm>
            <a:off x="194728" y="937255"/>
            <a:ext cx="313331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Овал 17"/>
          <p:cNvSpPr/>
          <p:nvPr/>
        </p:nvSpPr>
        <p:spPr>
          <a:xfrm rot="19705743">
            <a:off x="1456005" y="3199759"/>
            <a:ext cx="1121923" cy="8957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94728" y="949185"/>
            <a:ext cx="198154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32C82"/>
                </a:solidFill>
              </a:rPr>
              <a:t>эффективные проводимости </a:t>
            </a:r>
            <a:endParaRPr lang="ru-RU" sz="1600" b="1" dirty="0" smtClean="0">
              <a:solidFill>
                <a:srgbClr val="232C82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232C82"/>
                </a:solidFill>
              </a:rPr>
              <a:t>на </a:t>
            </a:r>
            <a:r>
              <a:rPr lang="ru-RU" sz="1600" b="1" dirty="0">
                <a:solidFill>
                  <a:srgbClr val="232C82"/>
                </a:solidFill>
              </a:rPr>
              <a:t>частоте 520 Гц</a:t>
            </a:r>
            <a:endParaRPr lang="ru-RU" sz="1600" dirty="0">
              <a:solidFill>
                <a:srgbClr val="232C82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424" y="4611956"/>
            <a:ext cx="198154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32C82"/>
                </a:solidFill>
              </a:rPr>
              <a:t>мощность</a:t>
            </a:r>
            <a:endParaRPr lang="ru-RU" sz="1600" b="1" dirty="0">
              <a:solidFill>
                <a:srgbClr val="232C82"/>
              </a:solidFill>
            </a:endParaRPr>
          </a:p>
          <a:p>
            <a:pPr algn="ctr"/>
            <a:r>
              <a:rPr lang="ru-RU" sz="1600" b="1" dirty="0">
                <a:solidFill>
                  <a:srgbClr val="232C82"/>
                </a:solidFill>
              </a:rPr>
              <a:t>дозы суммарного гамма-излучения</a:t>
            </a:r>
            <a:endParaRPr lang="ru-RU" sz="1600" dirty="0">
              <a:solidFill>
                <a:srgbClr val="232C8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235850"/>
            <a:ext cx="4073018" cy="358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олилиния 20"/>
          <p:cNvSpPr/>
          <p:nvPr/>
        </p:nvSpPr>
        <p:spPr>
          <a:xfrm>
            <a:off x="2516957" y="2602804"/>
            <a:ext cx="2083323" cy="734285"/>
          </a:xfrm>
          <a:custGeom>
            <a:avLst/>
            <a:gdLst>
              <a:gd name="connsiteX0" fmla="*/ 0 w 2083323"/>
              <a:gd name="connsiteY0" fmla="*/ 734285 h 734285"/>
              <a:gd name="connsiteX1" fmla="*/ 867266 w 2083323"/>
              <a:gd name="connsiteY1" fmla="*/ 102689 h 734285"/>
              <a:gd name="connsiteX2" fmla="*/ 2083323 w 2083323"/>
              <a:gd name="connsiteY2" fmla="*/ 8421 h 73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3323" h="734285">
                <a:moveTo>
                  <a:pt x="0" y="734285"/>
                </a:moveTo>
                <a:cubicBezTo>
                  <a:pt x="260023" y="478975"/>
                  <a:pt x="520046" y="223666"/>
                  <a:pt x="867266" y="102689"/>
                </a:cubicBezTo>
                <a:cubicBezTo>
                  <a:pt x="1214486" y="-18288"/>
                  <a:pt x="1648904" y="-4934"/>
                  <a:pt x="2083323" y="8421"/>
                </a:cubicBezTo>
              </a:path>
            </a:pathLst>
          </a:custGeom>
          <a:noFill/>
          <a:ln w="1905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tailEnd type="stealth" w="lg" len="lg"/>
              </a:ln>
            </a:endParaRP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787940" y="105888"/>
            <a:ext cx="8226519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Проведение комплексных аэрогеофизических </a:t>
            </a: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съемок </a:t>
            </a:r>
            <a:endParaRPr lang="ru-RU" altLang="ru-RU" sz="2000" b="1" dirty="0">
              <a:solidFill>
                <a:srgbClr val="232C82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9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геофизического обеспечения государственного геологического картографирования</a:t>
            </a:r>
            <a:endParaRPr lang="ru-RU" altLang="ru-RU" sz="1400" b="1" i="1" dirty="0">
              <a:solidFill>
                <a:srgbClr val="232C82"/>
              </a:solidFill>
              <a:effectLst/>
              <a:latin typeface="+mn-lt"/>
            </a:endParaRPr>
          </a:p>
        </p:txBody>
      </p:sp>
      <p:pic>
        <p:nvPicPr>
          <p:cNvPr id="8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" t="-1460" r="-953" b="-3029"/>
          <a:stretch/>
        </p:blipFill>
        <p:spPr bwMode="auto">
          <a:xfrm>
            <a:off x="220980" y="1510616"/>
            <a:ext cx="4954905" cy="486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74005" y="1510616"/>
            <a:ext cx="366650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комплексных геолого-геофизических моделей земной коры и верхней мантии по опорным профилям</a:t>
            </a:r>
            <a:endParaRPr lang="en-US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232C82"/>
                </a:solidFill>
              </a:rPr>
              <a:t>Создание </a:t>
            </a:r>
            <a:r>
              <a:rPr lang="ru-RU" sz="1600" b="1" dirty="0">
                <a:solidFill>
                  <a:srgbClr val="232C82"/>
                </a:solidFill>
              </a:rPr>
              <a:t>комплектов карт глубинного строения как основы</a:t>
            </a:r>
          </a:p>
          <a:p>
            <a:r>
              <a:rPr lang="ru-RU" sz="1600" b="1" dirty="0">
                <a:solidFill>
                  <a:srgbClr val="232C82"/>
                </a:solidFill>
              </a:rPr>
              <a:t>      3Д картографирования </a:t>
            </a:r>
            <a:r>
              <a:rPr lang="ru-RU" sz="1600" b="1" dirty="0" smtClean="0">
                <a:solidFill>
                  <a:srgbClr val="232C82"/>
                </a:solidFill>
              </a:rPr>
              <a:t>территории</a:t>
            </a:r>
            <a:endParaRPr lang="en-US" sz="1600" b="1" dirty="0" smtClean="0">
              <a:solidFill>
                <a:srgbClr val="232C82"/>
              </a:solidFill>
            </a:endParaRPr>
          </a:p>
          <a:p>
            <a:endParaRPr lang="ru-RU" sz="1600" b="1" dirty="0" smtClean="0">
              <a:solidFill>
                <a:srgbClr val="232C82"/>
              </a:solidFill>
            </a:endParaRPr>
          </a:p>
          <a:p>
            <a:endParaRPr lang="ru-RU" sz="1600" b="1" dirty="0">
              <a:solidFill>
                <a:srgbClr val="232C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сводных и обзорных карт аномального магнитного поля и аномального поля силы тяжести масштаба 1:2 500 </a:t>
            </a: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000</a:t>
            </a:r>
            <a:endParaRPr lang="en-US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геофизических основ Госгеолкарты-1000/3 и 200/2</a:t>
            </a:r>
            <a:endParaRPr lang="ru-RU" sz="1600" b="1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геофизического обеспечения государственного геологического картографирования</a:t>
            </a:r>
            <a:endParaRPr lang="ru-RU" altLang="ru-RU" sz="1400" b="1" i="1" dirty="0">
              <a:solidFill>
                <a:srgbClr val="232C82"/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28" y="967350"/>
            <a:ext cx="3946152" cy="270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3761" r="6429" b="6468"/>
          <a:stretch/>
        </p:blipFill>
        <p:spPr>
          <a:xfrm>
            <a:off x="808634" y="3694500"/>
            <a:ext cx="3911540" cy="270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74005" y="1510616"/>
            <a:ext cx="366650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комплектов карт глубинного строения как основы</a:t>
            </a:r>
          </a:p>
          <a:p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3Д картографирования </a:t>
            </a: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территории</a:t>
            </a:r>
            <a:endParaRPr lang="en-US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1600" b="1" dirty="0" smtClean="0">
              <a:solidFill>
                <a:srgbClr val="232C82"/>
              </a:solidFill>
            </a:endParaRPr>
          </a:p>
          <a:p>
            <a:endParaRPr lang="ru-RU" sz="1600" b="1" dirty="0">
              <a:solidFill>
                <a:srgbClr val="232C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комплексных геолого-геофизических моделей земной коры и верхней мантии по опорным </a:t>
            </a: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профилям</a:t>
            </a:r>
            <a:endParaRPr lang="en-US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1600" b="1" dirty="0" smtClean="0">
              <a:solidFill>
                <a:srgbClr val="232C82"/>
              </a:solidFill>
            </a:endParaRPr>
          </a:p>
          <a:p>
            <a:endParaRPr lang="ru-RU" sz="1600" b="1" dirty="0">
              <a:solidFill>
                <a:srgbClr val="232C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rgbClr val="232C82"/>
                </a:solidFill>
              </a:rPr>
              <a:t>Создание сводных и обзорных карт аномального магнитного поля и аномального поля силы тяжести масштаба 1:2 500 </a:t>
            </a:r>
            <a:r>
              <a:rPr lang="ru-RU" altLang="ru-RU" sz="1600" b="1" dirty="0" smtClean="0">
                <a:solidFill>
                  <a:srgbClr val="232C82"/>
                </a:solidFill>
              </a:rPr>
              <a:t>000</a:t>
            </a:r>
            <a:endParaRPr lang="en-US" altLang="ru-RU" sz="1600" b="1" dirty="0" smtClean="0">
              <a:solidFill>
                <a:srgbClr val="232C82"/>
              </a:solidFill>
            </a:endParaRPr>
          </a:p>
          <a:p>
            <a:endParaRPr lang="en-US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геофизических основ Госгеолкарты-1000/3 и 200/2</a:t>
            </a:r>
            <a:endParaRPr lang="ru-RU" sz="1600" b="1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2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 descr="O_40_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" y="3486502"/>
            <a:ext cx="305611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O_40_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18" y="4129705"/>
            <a:ext cx="304997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o_40_moshnost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00" y="4583330"/>
            <a:ext cx="306080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геофизического обеспечения государственного геологического картографирования</a:t>
            </a:r>
            <a:endParaRPr lang="ru-RU" altLang="ru-RU" sz="1400" b="1" i="1" dirty="0">
              <a:solidFill>
                <a:srgbClr val="232C82"/>
              </a:solidFill>
              <a:effectLst/>
              <a:latin typeface="+mn-lt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902166"/>
            <a:ext cx="290616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40" y="1232742"/>
            <a:ext cx="323979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959" y="2286000"/>
            <a:ext cx="2575064" cy="208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374005" y="1510616"/>
            <a:ext cx="366650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комплектов карт глубинного строения как основы</a:t>
            </a:r>
          </a:p>
          <a:p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3Д картографирования </a:t>
            </a: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территории</a:t>
            </a:r>
            <a:endParaRPr lang="en-US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1600" b="1" dirty="0" smtClean="0">
              <a:solidFill>
                <a:srgbClr val="232C82"/>
              </a:solidFill>
            </a:endParaRPr>
          </a:p>
          <a:p>
            <a:endParaRPr lang="ru-RU" sz="1600" b="1" dirty="0">
              <a:solidFill>
                <a:srgbClr val="232C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комплексных геолого-геофизических моделей земной коры и верхней мантии по опорным </a:t>
            </a: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профилям</a:t>
            </a:r>
            <a:endParaRPr lang="en-US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1600" b="1" dirty="0" smtClean="0">
              <a:solidFill>
                <a:srgbClr val="232C82"/>
              </a:solidFill>
            </a:endParaRPr>
          </a:p>
          <a:p>
            <a:endParaRPr lang="ru-RU" sz="1600" b="1" dirty="0">
              <a:solidFill>
                <a:srgbClr val="232C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сводных и обзорных карт аномального магнитного поля и аномального поля силы тяжести масштаба 1:2 500 </a:t>
            </a: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000</a:t>
            </a:r>
            <a:endParaRPr lang="en-US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rgbClr val="232C82"/>
                </a:solidFill>
              </a:rPr>
              <a:t>Создание геофизических основ Госгеолкарты-1000/3 и 200/2</a:t>
            </a:r>
            <a:endParaRPr lang="ru-RU" sz="1600" b="1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работ при создании </a:t>
            </a:r>
          </a:p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геофизических </a:t>
            </a: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основ Госгеолкарты-1000/3 и 200/2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9" y="1085257"/>
            <a:ext cx="36665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rgbClr val="232C82"/>
                </a:solidFill>
              </a:rPr>
              <a:t>Создание </a:t>
            </a:r>
            <a:r>
              <a:rPr lang="ru-RU" altLang="ru-RU" sz="1600" b="1" dirty="0" smtClean="0">
                <a:solidFill>
                  <a:srgbClr val="232C82"/>
                </a:solidFill>
              </a:rPr>
              <a:t>гравиметрической основы </a:t>
            </a:r>
            <a:r>
              <a:rPr lang="ru-RU" altLang="ru-RU" sz="1600" b="1" dirty="0" err="1" smtClean="0">
                <a:solidFill>
                  <a:srgbClr val="232C82"/>
                </a:solidFill>
              </a:rPr>
              <a:t>Госгеолкарты</a:t>
            </a:r>
            <a:endParaRPr lang="ru-RU" altLang="ru-RU" sz="1600" b="1" dirty="0" smtClean="0">
              <a:solidFill>
                <a:srgbClr val="232C82"/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</a:t>
            </a: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геофизической основы ГК-200/2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Проведение </a:t>
            </a: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комплексных аэрогеофизических съемок</a:t>
            </a: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Научно-методическое обеспечение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54302"/>
            <a:ext cx="513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ревизии ретроспективных гравиметрических</a:t>
            </a:r>
          </a:p>
          <a:p>
            <a:pPr algn="ctr"/>
            <a:r>
              <a:rPr lang="ru-RU" sz="16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съемок масштаба 1</a:t>
            </a:r>
            <a:r>
              <a:rPr lang="en-US" sz="16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:200 000 (</a:t>
            </a:r>
            <a:r>
              <a:rPr lang="ru-RU" sz="1600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примере ДФО)</a:t>
            </a:r>
            <a:endParaRPr lang="ru-RU" sz="1600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176874"/>
              </p:ext>
            </p:extLst>
          </p:nvPr>
        </p:nvGraphicFramePr>
        <p:xfrm>
          <a:off x="3708813" y="4049509"/>
          <a:ext cx="5305647" cy="2461959"/>
        </p:xfrm>
        <a:graphic>
          <a:graphicData uri="http://schemas.openxmlformats.org/drawingml/2006/table">
            <a:tbl>
              <a:tblPr firstRow="1" firstCol="1" bandRow="1"/>
              <a:tblGrid>
                <a:gridCol w="1070793">
                  <a:extLst>
                    <a:ext uri="{9D8B030D-6E8A-4147-A177-3AD203B41FA5}">
                      <a16:colId xmlns="" xmlns:a16="http://schemas.microsoft.com/office/drawing/2014/main" val="3981147212"/>
                    </a:ext>
                  </a:extLst>
                </a:gridCol>
                <a:gridCol w="886853">
                  <a:extLst>
                    <a:ext uri="{9D8B030D-6E8A-4147-A177-3AD203B41FA5}">
                      <a16:colId xmlns="" xmlns:a16="http://schemas.microsoft.com/office/drawing/2014/main" val="3971591552"/>
                    </a:ext>
                  </a:extLst>
                </a:gridCol>
                <a:gridCol w="913254">
                  <a:extLst>
                    <a:ext uri="{9D8B030D-6E8A-4147-A177-3AD203B41FA5}">
                      <a16:colId xmlns="" xmlns:a16="http://schemas.microsoft.com/office/drawing/2014/main" val="2567401651"/>
                    </a:ext>
                  </a:extLst>
                </a:gridCol>
                <a:gridCol w="862776">
                  <a:extLst>
                    <a:ext uri="{9D8B030D-6E8A-4147-A177-3AD203B41FA5}">
                      <a16:colId xmlns="" xmlns:a16="http://schemas.microsoft.com/office/drawing/2014/main" val="876325109"/>
                    </a:ext>
                  </a:extLst>
                </a:gridCol>
                <a:gridCol w="810866">
                  <a:extLst>
                    <a:ext uri="{9D8B030D-6E8A-4147-A177-3AD203B41FA5}">
                      <a16:colId xmlns="" xmlns:a16="http://schemas.microsoft.com/office/drawing/2014/main" val="4011299231"/>
                    </a:ext>
                  </a:extLst>
                </a:gridCol>
                <a:gridCol w="761105">
                  <a:extLst>
                    <a:ext uri="{9D8B030D-6E8A-4147-A177-3AD203B41FA5}">
                      <a16:colId xmlns="" xmlns:a16="http://schemas.microsoft.com/office/drawing/2014/main" val="2294470746"/>
                    </a:ext>
                  </a:extLst>
                </a:gridCol>
              </a:tblGrid>
              <a:tr h="24963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Категория 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Низкое качество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(к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онец 40-х – 1961г.)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Категория 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Пониженное качество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Категория 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Среднее качество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(1962г.-1998г.)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Категория 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Высокое качество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2000 года)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2708746"/>
                  </a:ext>
                </a:extLst>
              </a:tr>
              <a:tr h="2315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(конец 40-х – 1975 г.)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(1962г.-1980 г.)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6548859"/>
                  </a:ext>
                </a:extLst>
              </a:tr>
              <a:tr h="817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Возможность использования для создания гравиметрической основы ГК-200/2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Непригодны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(требуется проведение полевых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ревизионно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-съемочных работ)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Непригодны (требуется проведение углубленной проверки первичных данных)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Пригодны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 условии сгущения сети наблюдений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Пригодны для стандартной гравиметрической </a:t>
                      </a: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Пригодны для гравиметрической основы высокого качества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76926066"/>
                  </a:ext>
                </a:extLst>
              </a:tr>
              <a:tr h="624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Площадь, занимаемая съемкой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данной категории в пределах ДФО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в листах 1</a:t>
                      </a: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:200 000)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 листов (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  листов (</a:t>
                      </a: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4%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 листа (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  <a:r>
                        <a:rPr lang="en-US" sz="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листа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 листов 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1%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8" marR="57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763002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977369" y="6514143"/>
            <a:ext cx="442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Справочно</a:t>
            </a:r>
            <a:r>
              <a:rPr lang="en-US" sz="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ДФО всего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</a:rPr>
              <a:t>листов </a:t>
            </a:r>
            <a:r>
              <a:rPr lang="ru-RU" sz="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масштаба 1</a:t>
            </a:r>
            <a:r>
              <a:rPr lang="en-US" sz="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:200 000 </a:t>
            </a:r>
            <a:r>
              <a:rPr lang="ru-RU" sz="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(суша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</a:rPr>
              <a:t>и суша-море) – 1959, из них 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незаснято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</a:rPr>
              <a:t> (частично заснято) –251 (13%)</a:t>
            </a:r>
            <a:endParaRPr lang="ru-RU" sz="700" b="1" i="1" dirty="0" smtClean="0">
              <a:solidFill>
                <a:srgbClr val="232C8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7" y="1809612"/>
            <a:ext cx="3250364" cy="41292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8069"/>
          <a:stretch/>
        </p:blipFill>
        <p:spPr>
          <a:xfrm>
            <a:off x="199627" y="5525013"/>
            <a:ext cx="1903358" cy="119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работ при создании </a:t>
            </a:r>
          </a:p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геофизических </a:t>
            </a: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основ Госгеолкарты-1000/3 и 200/2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4005" y="1510616"/>
            <a:ext cx="366650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</a:t>
            </a: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гравиметрической основы </a:t>
            </a:r>
            <a:r>
              <a:rPr lang="ru-RU" altLang="ru-RU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Госгеолкарты</a:t>
            </a: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rgbClr val="232C82"/>
                </a:solidFill>
              </a:rPr>
              <a:t>Создание геофизической основы </a:t>
            </a:r>
            <a:r>
              <a:rPr lang="ru-RU" altLang="ru-RU" sz="1600" b="1" dirty="0" smtClean="0">
                <a:solidFill>
                  <a:srgbClr val="232C82"/>
                </a:solidFill>
              </a:rPr>
              <a:t>ГК-1000</a:t>
            </a:r>
            <a:r>
              <a:rPr lang="en-US" altLang="ru-RU" sz="1600" b="1" dirty="0" smtClean="0">
                <a:solidFill>
                  <a:srgbClr val="232C82"/>
                </a:solidFill>
              </a:rPr>
              <a:t>/</a:t>
            </a:r>
            <a:r>
              <a:rPr lang="ru-RU" altLang="ru-RU" sz="1600" b="1" dirty="0" smtClean="0">
                <a:solidFill>
                  <a:srgbClr val="232C82"/>
                </a:solidFill>
              </a:rPr>
              <a:t>3</a:t>
            </a:r>
            <a:endParaRPr lang="ru-RU" altLang="ru-RU" sz="1600" b="1" dirty="0">
              <a:solidFill>
                <a:srgbClr val="232C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Проведение </a:t>
            </a: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комплексных аэрогеофизических съемок</a:t>
            </a: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Научно-методическое обеспечение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1" name="Picture 3" descr="F:\VSEGEI\ЦГО\PPT\2019\НРС\ГФО-1000_на 01.01.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8" y="945838"/>
            <a:ext cx="5233975" cy="393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VSEGEI\ЦГО\PPT\2019\НРС\ГФО-1000_подг_актуал_01.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t="8433" r="14056" b="41219"/>
          <a:stretch/>
        </p:blipFill>
        <p:spPr bwMode="auto">
          <a:xfrm>
            <a:off x="3356902" y="4731151"/>
            <a:ext cx="2017101" cy="210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8549" t="11479" r="7976" b="10689"/>
          <a:stretch/>
        </p:blipFill>
        <p:spPr>
          <a:xfrm>
            <a:off x="140028" y="4881591"/>
            <a:ext cx="2964873" cy="195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9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8600" y="6073140"/>
            <a:ext cx="8694420" cy="6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127" y="836613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54480" y="105888"/>
            <a:ext cx="7459980" cy="564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Основные направления работ при создании </a:t>
            </a:r>
          </a:p>
          <a:p>
            <a:pPr algn="r">
              <a:defRPr/>
            </a:pPr>
            <a:r>
              <a:rPr lang="ru-RU" altLang="ru-RU" sz="2000" b="1" dirty="0" smtClean="0">
                <a:solidFill>
                  <a:srgbClr val="232C82"/>
                </a:solidFill>
                <a:effectLst/>
                <a:latin typeface="+mn-lt"/>
              </a:rPr>
              <a:t>геофизических </a:t>
            </a:r>
            <a:r>
              <a:rPr lang="ru-RU" altLang="ru-RU" sz="2000" b="1" dirty="0">
                <a:solidFill>
                  <a:srgbClr val="232C82"/>
                </a:solidFill>
                <a:effectLst/>
                <a:latin typeface="+mn-lt"/>
              </a:rPr>
              <a:t>основ Госгеолкарты-1000/3 и 200/2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4005" y="1510616"/>
            <a:ext cx="366650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Создание </a:t>
            </a: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гравиметрической основы </a:t>
            </a:r>
            <a:r>
              <a:rPr lang="ru-RU" altLang="ru-RU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Госгеолкарты</a:t>
            </a: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rgbClr val="232C82"/>
                </a:solidFill>
              </a:rPr>
              <a:t>Создание геофизической основы ГК-200</a:t>
            </a:r>
            <a:r>
              <a:rPr lang="en-US" altLang="ru-RU" sz="1600" b="1" dirty="0">
                <a:solidFill>
                  <a:srgbClr val="232C82"/>
                </a:solidFill>
              </a:rPr>
              <a:t>/2</a:t>
            </a:r>
            <a:endParaRPr lang="ru-RU" altLang="ru-RU" sz="1600" b="1" dirty="0">
              <a:solidFill>
                <a:srgbClr val="232C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Проведение </a:t>
            </a:r>
            <a:r>
              <a:rPr lang="ru-RU" alt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комплексных аэрогеофизических съемок</a:t>
            </a: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alt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Научно-методическое обеспечение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F:\VSEGEI\ЦГО\PPT\2019\НРС\ГФО-200_ апр_01.04.2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"/>
          <a:stretch/>
        </p:blipFill>
        <p:spPr bwMode="auto">
          <a:xfrm>
            <a:off x="117088" y="981578"/>
            <a:ext cx="5220557" cy="324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40653"/>
            <a:ext cx="389731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2" y="4440651"/>
            <a:ext cx="11985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3556000" y="4612640"/>
            <a:ext cx="497840" cy="81280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030788" y="4612640"/>
            <a:ext cx="252730" cy="81280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endCxn id="1043" idx="3"/>
          </p:cNvCxnSpPr>
          <p:nvPr/>
        </p:nvCxnSpPr>
        <p:spPr>
          <a:xfrm flipV="1">
            <a:off x="518160" y="5532058"/>
            <a:ext cx="4855845" cy="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518160" y="4612640"/>
            <a:ext cx="485584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3019" y="4983033"/>
            <a:ext cx="245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листов ГФО</a:t>
            </a:r>
            <a:endParaRPr lang="ru-RU" dirty="0">
              <a:solidFill>
                <a:srgbClr val="232C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26087" y="4880031"/>
            <a:ext cx="2649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паспортов </a:t>
            </a: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перспективных объектов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84078" y="6394500"/>
            <a:ext cx="346710" cy="32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1" ma:contentTypeDescription="Создание документа." ma:contentTypeScope="" ma:versionID="70e44cb0f70efbf996be193e08643b8b">
  <xsd:schema xmlns:xsd="http://www.w3.org/2001/XMLSchema" xmlns:xs="http://www.w3.org/2001/XMLSchema" xmlns:p="http://schemas.microsoft.com/office/2006/metadata/properties" xmlns:ns2="ead7e9e8-aee4-4293-900d-1b39f43043aa" targetNamespace="http://schemas.microsoft.com/office/2006/metadata/properties" ma:root="true" ma:fieldsID="f6022bbc62be2c33669f3a80dc673e04" ns2:_="">
    <xsd:import namespace="ead7e9e8-aee4-4293-900d-1b39f43043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Props1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EC0A9E1-5816-4226-88D4-61FA797D71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EBEA943-5128-42CB-9A83-522E14AD08F1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  <ds:schemaRef ds:uri="ead7e9e8-aee4-4293-900d-1b39f43043aa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16204</TotalTime>
  <Words>4641</Words>
  <Application>Microsoft Office PowerPoint</Application>
  <PresentationFormat>Экран (4:3)</PresentationFormat>
  <Paragraphs>740</Paragraphs>
  <Slides>35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ThinkPad</cp:lastModifiedBy>
  <cp:revision>646</cp:revision>
  <cp:lastPrinted>2018-02-01T08:07:10Z</cp:lastPrinted>
  <dcterms:created xsi:type="dcterms:W3CDTF">2018-01-22T07:17:49Z</dcterms:created>
  <dcterms:modified xsi:type="dcterms:W3CDTF">2019-04-23T09:16:50Z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